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780" y="5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pc="25" dirty="0"/>
              <a:t>Department </a:t>
            </a:r>
            <a:r>
              <a:rPr spc="-30" dirty="0"/>
              <a:t>of </a:t>
            </a:r>
            <a:r>
              <a:rPr spc="-35" dirty="0"/>
              <a:t>Civil</a:t>
            </a:r>
            <a:r>
              <a:rPr dirty="0"/>
              <a:t> </a:t>
            </a:r>
            <a:r>
              <a:rPr spc="5" dirty="0"/>
              <a:t>Engineering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5/30/2021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pPr marL="38100">
              <a:lnSpc>
                <a:spcPts val="2125"/>
              </a:lnSpc>
            </a:pPr>
            <a:fld id="{81D60167-4931-47E6-BA6A-407CBD079E47}" type="slidenum">
              <a:rPr spc="-95" dirty="0"/>
              <a:t>‹#›</a:t>
            </a:fld>
            <a:endParaRPr spc="-9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000" b="0" i="0" u="heavy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pc="25" dirty="0"/>
              <a:t>Department </a:t>
            </a:r>
            <a:r>
              <a:rPr spc="-30" dirty="0"/>
              <a:t>of </a:t>
            </a:r>
            <a:r>
              <a:rPr spc="-35" dirty="0"/>
              <a:t>Civil</a:t>
            </a:r>
            <a:r>
              <a:rPr dirty="0"/>
              <a:t> </a:t>
            </a:r>
            <a:r>
              <a:rPr spc="5" dirty="0"/>
              <a:t>Engineering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5/30/2021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pPr marL="38100">
              <a:lnSpc>
                <a:spcPts val="2125"/>
              </a:lnSpc>
            </a:pPr>
            <a:fld id="{81D60167-4931-47E6-BA6A-407CBD079E47}" type="slidenum">
              <a:rPr spc="-95" dirty="0"/>
              <a:t>‹#›</a:t>
            </a:fld>
            <a:endParaRPr spc="-9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000" b="0" i="0" u="heavy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pc="25" dirty="0"/>
              <a:t>Department </a:t>
            </a:r>
            <a:r>
              <a:rPr spc="-30" dirty="0"/>
              <a:t>of </a:t>
            </a:r>
            <a:r>
              <a:rPr spc="-35" dirty="0"/>
              <a:t>Civil</a:t>
            </a:r>
            <a:r>
              <a:rPr dirty="0"/>
              <a:t> </a:t>
            </a:r>
            <a:r>
              <a:rPr spc="5" dirty="0"/>
              <a:t>Engineering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5/30/2021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pPr marL="38100">
              <a:lnSpc>
                <a:spcPts val="2125"/>
              </a:lnSpc>
            </a:pPr>
            <a:fld id="{81D60167-4931-47E6-BA6A-407CBD079E47}" type="slidenum">
              <a:rPr spc="-95" dirty="0"/>
              <a:t>‹#›</a:t>
            </a:fld>
            <a:endParaRPr spc="-9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1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800862" y="724662"/>
            <a:ext cx="10591800" cy="0"/>
          </a:xfrm>
          <a:custGeom>
            <a:avLst/>
            <a:gdLst/>
            <a:ahLst/>
            <a:cxnLst/>
            <a:rect l="l" t="t" r="r" b="b"/>
            <a:pathLst>
              <a:path w="10591800">
                <a:moveTo>
                  <a:pt x="0" y="0"/>
                </a:moveTo>
                <a:lnTo>
                  <a:pt x="10591800" y="0"/>
                </a:lnTo>
              </a:path>
            </a:pathLst>
          </a:custGeom>
          <a:ln w="444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800100" y="6143244"/>
            <a:ext cx="10591800" cy="0"/>
          </a:xfrm>
          <a:custGeom>
            <a:avLst/>
            <a:gdLst/>
            <a:ahLst/>
            <a:cxnLst/>
            <a:rect l="l" t="t" r="r" b="b"/>
            <a:pathLst>
              <a:path w="10591800">
                <a:moveTo>
                  <a:pt x="0" y="0"/>
                </a:moveTo>
                <a:lnTo>
                  <a:pt x="105918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000" b="0" i="0" u="heavy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pc="25" dirty="0"/>
              <a:t>Department </a:t>
            </a:r>
            <a:r>
              <a:rPr spc="-30" dirty="0"/>
              <a:t>of </a:t>
            </a:r>
            <a:r>
              <a:rPr spc="-35" dirty="0"/>
              <a:t>Civil</a:t>
            </a:r>
            <a:r>
              <a:rPr dirty="0"/>
              <a:t> </a:t>
            </a:r>
            <a:r>
              <a:rPr spc="5" dirty="0"/>
              <a:t>Engineering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5/30/2021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pPr marL="38100">
              <a:lnSpc>
                <a:spcPts val="2125"/>
              </a:lnSpc>
            </a:pPr>
            <a:fld id="{81D60167-4931-47E6-BA6A-407CBD079E47}" type="slidenum">
              <a:rPr spc="-95" dirty="0"/>
              <a:t>‹#›</a:t>
            </a:fld>
            <a:endParaRPr spc="-9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pc="25" dirty="0"/>
              <a:t>Department </a:t>
            </a:r>
            <a:r>
              <a:rPr spc="-30" dirty="0"/>
              <a:t>of </a:t>
            </a:r>
            <a:r>
              <a:rPr spc="-35" dirty="0"/>
              <a:t>Civil</a:t>
            </a:r>
            <a:r>
              <a:rPr dirty="0"/>
              <a:t> </a:t>
            </a:r>
            <a:r>
              <a:rPr spc="5" dirty="0"/>
              <a:t>Engineering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5/30/2021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pPr marL="38100">
              <a:lnSpc>
                <a:spcPts val="2125"/>
              </a:lnSpc>
            </a:pPr>
            <a:fld id="{81D60167-4931-47E6-BA6A-407CBD079E47}" type="slidenum">
              <a:rPr spc="-95" dirty="0"/>
              <a:t>‹#›</a:t>
            </a:fld>
            <a:endParaRPr spc="-9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1999" cy="685799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6637" y="-308758"/>
            <a:ext cx="10618724" cy="15443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0" b="0" i="0" u="heavy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93750" y="3269615"/>
            <a:ext cx="10617200" cy="28416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794105" y="6358591"/>
            <a:ext cx="2729865" cy="3352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pc="25" dirty="0"/>
              <a:t>Department </a:t>
            </a:r>
            <a:r>
              <a:rPr spc="-30" dirty="0"/>
              <a:t>of </a:t>
            </a:r>
            <a:r>
              <a:rPr spc="-35" dirty="0"/>
              <a:t>Civil</a:t>
            </a:r>
            <a:r>
              <a:rPr dirty="0"/>
              <a:t> </a:t>
            </a:r>
            <a:r>
              <a:rPr spc="5" dirty="0"/>
              <a:t>Engineering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5/30/2021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231626" y="6398583"/>
            <a:ext cx="307975" cy="2895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pPr marL="38100">
              <a:lnSpc>
                <a:spcPts val="2125"/>
              </a:lnSpc>
            </a:pPr>
            <a:fld id="{81D60167-4931-47E6-BA6A-407CBD079E47}" type="slidenum">
              <a:rPr spc="-95" dirty="0"/>
              <a:t>‹#›</a:t>
            </a:fld>
            <a:endParaRPr spc="-9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wastewaterblog.com/single-post/2016/12/19/food-to-mass-ratio" TargetMode="External"/><Relationship Id="rId2" Type="http://schemas.openxmlformats.org/officeDocument/2006/relationships/hyperlink" Target="http://bases.birem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8IVjQg7yno&amp;ab_channel=CollinsLearningIndia" TargetMode="External"/><Relationship Id="rId2" Type="http://schemas.openxmlformats.org/officeDocument/2006/relationships/hyperlink" Target="https://www.youtube.com/watch?v=0_ZcCqqpS2o&amp;ab_channel=ConcerningReality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1921001" y="2177033"/>
              <a:ext cx="8770620" cy="0"/>
            </a:xfrm>
            <a:custGeom>
              <a:avLst/>
              <a:gdLst/>
              <a:ahLst/>
              <a:cxnLst/>
              <a:rect l="l" t="t" r="r" b="b"/>
              <a:pathLst>
                <a:path w="8770620">
                  <a:moveTo>
                    <a:pt x="0" y="0"/>
                  </a:moveTo>
                  <a:lnTo>
                    <a:pt x="8770620" y="0"/>
                  </a:lnTo>
                </a:path>
              </a:pathLst>
            </a:custGeom>
            <a:ln w="25400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3904486" cy="68579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12191999" cy="685799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793483" y="2513202"/>
            <a:ext cx="4196715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b="1" u="none" spc="120" dirty="0">
                <a:solidFill>
                  <a:srgbClr val="252525"/>
                </a:solidFill>
                <a:latin typeface="Times New Roman"/>
                <a:cs typeface="Times New Roman"/>
              </a:rPr>
              <a:t>ASSE-III </a:t>
            </a:r>
            <a:r>
              <a:rPr sz="2500" b="1" u="none" spc="110" dirty="0">
                <a:solidFill>
                  <a:srgbClr val="252525"/>
                </a:solidFill>
                <a:latin typeface="Times New Roman"/>
                <a:cs typeface="Times New Roman"/>
              </a:rPr>
              <a:t>Final</a:t>
            </a:r>
            <a:r>
              <a:rPr sz="2500" b="1" u="none" spc="50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500" b="1" u="none" spc="125" dirty="0">
                <a:solidFill>
                  <a:srgbClr val="252525"/>
                </a:solidFill>
                <a:latin typeface="Times New Roman"/>
                <a:cs typeface="Times New Roman"/>
              </a:rPr>
              <a:t>(2020/2021)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194297" y="2823463"/>
            <a:ext cx="3406140" cy="864869"/>
          </a:xfrm>
          <a:prstGeom prst="rect">
            <a:avLst/>
          </a:prstGeom>
        </p:spPr>
        <p:txBody>
          <a:bodyPr vert="horz" wrap="square" lIns="0" tIns="158115" rIns="0" bIns="0" rtlCol="0">
            <a:spAutoFit/>
          </a:bodyPr>
          <a:lstStyle/>
          <a:p>
            <a:pPr marL="2004695">
              <a:lnSpc>
                <a:spcPct val="100000"/>
              </a:lnSpc>
              <a:spcBef>
                <a:spcPts val="1245"/>
              </a:spcBef>
            </a:pPr>
            <a:r>
              <a:rPr sz="1800" b="1" spc="125" dirty="0">
                <a:solidFill>
                  <a:srgbClr val="252525"/>
                </a:solidFill>
                <a:latin typeface="Times New Roman"/>
                <a:cs typeface="Times New Roman"/>
              </a:rPr>
              <a:t>Spring-</a:t>
            </a:r>
            <a:r>
              <a:rPr sz="1800" b="1" spc="-32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800" b="1" spc="105" dirty="0">
                <a:solidFill>
                  <a:srgbClr val="252525"/>
                </a:solidFill>
                <a:latin typeface="Times New Roman"/>
                <a:cs typeface="Times New Roman"/>
              </a:rPr>
              <a:t>2021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145"/>
              </a:spcBef>
            </a:pPr>
            <a:r>
              <a:rPr sz="1800" b="1" spc="135" dirty="0">
                <a:solidFill>
                  <a:srgbClr val="252525"/>
                </a:solidFill>
                <a:latin typeface="Comic Sans MS"/>
                <a:cs typeface="Comic Sans MS"/>
              </a:rPr>
              <a:t>Presenters:</a:t>
            </a:r>
            <a:endParaRPr sz="1800">
              <a:latin typeface="Comic Sans MS"/>
              <a:cs typeface="Comic Sans MS"/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6175247" y="3889456"/>
          <a:ext cx="3539490" cy="108757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52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71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8310">
                <a:tc>
                  <a:txBody>
                    <a:bodyPr/>
                    <a:lstStyle/>
                    <a:p>
                      <a:pPr marL="31750">
                        <a:lnSpc>
                          <a:spcPts val="1745"/>
                        </a:lnSpc>
                      </a:pPr>
                      <a:r>
                        <a:rPr sz="1600" b="1" spc="85" dirty="0">
                          <a:solidFill>
                            <a:srgbClr val="252525"/>
                          </a:solidFill>
                          <a:latin typeface="Times New Roman"/>
                          <a:cs typeface="Times New Roman"/>
                        </a:rPr>
                        <a:t>Yousef</a:t>
                      </a:r>
                      <a:r>
                        <a:rPr sz="1600" b="1" spc="275" dirty="0">
                          <a:solidFill>
                            <a:srgbClr val="252525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spc="75" dirty="0">
                          <a:solidFill>
                            <a:srgbClr val="252525"/>
                          </a:solidFill>
                          <a:latin typeface="Times New Roman"/>
                          <a:cs typeface="Times New Roman"/>
                        </a:rPr>
                        <a:t>Yaish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78765">
                        <a:lnSpc>
                          <a:spcPts val="1745"/>
                        </a:lnSpc>
                      </a:pPr>
                      <a:r>
                        <a:rPr sz="1600" b="1" spc="125" dirty="0">
                          <a:solidFill>
                            <a:srgbClr val="252525"/>
                          </a:solidFill>
                          <a:latin typeface="Times New Roman"/>
                          <a:cs typeface="Times New Roman"/>
                        </a:rPr>
                        <a:t>201701045</a:t>
                      </a:r>
                      <a:r>
                        <a:rPr sz="1600" b="1" spc="-254" dirty="0">
                          <a:solidFill>
                            <a:srgbClr val="252525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1386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1600" b="1" spc="110" dirty="0">
                          <a:solidFill>
                            <a:srgbClr val="252525"/>
                          </a:solidFill>
                          <a:latin typeface="Times New Roman"/>
                          <a:cs typeface="Times New Roman"/>
                        </a:rPr>
                        <a:t>Majed</a:t>
                      </a:r>
                      <a:r>
                        <a:rPr sz="1600" b="1" spc="320" dirty="0">
                          <a:solidFill>
                            <a:srgbClr val="252525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spc="110" dirty="0">
                          <a:solidFill>
                            <a:srgbClr val="252525"/>
                          </a:solidFill>
                          <a:latin typeface="Times New Roman"/>
                          <a:cs typeface="Times New Roman"/>
                        </a:rPr>
                        <a:t>Daher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80645" marB="0"/>
                </a:tc>
                <a:tc>
                  <a:txBody>
                    <a:bodyPr/>
                    <a:lstStyle/>
                    <a:p>
                      <a:pPr marR="75565" algn="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1600" b="1" spc="150" dirty="0">
                          <a:solidFill>
                            <a:srgbClr val="252525"/>
                          </a:solidFill>
                          <a:latin typeface="Times New Roman"/>
                          <a:cs typeface="Times New Roman"/>
                        </a:rPr>
                        <a:t>20130094</a:t>
                      </a:r>
                      <a:r>
                        <a:rPr sz="1600" b="1" dirty="0">
                          <a:solidFill>
                            <a:srgbClr val="252525"/>
                          </a:solidFill>
                          <a:latin typeface="Times New Roman"/>
                          <a:cs typeface="Times New Roman"/>
                        </a:rPr>
                        <a:t>7</a:t>
                      </a:r>
                      <a:r>
                        <a:rPr sz="1600" b="1" spc="-250" dirty="0">
                          <a:solidFill>
                            <a:srgbClr val="252525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8064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7878">
                <a:tc>
                  <a:txBody>
                    <a:bodyPr/>
                    <a:lstStyle/>
                    <a:p>
                      <a:pPr marL="31750">
                        <a:lnSpc>
                          <a:spcPts val="1845"/>
                        </a:lnSpc>
                        <a:spcBef>
                          <a:spcPts val="635"/>
                        </a:spcBef>
                      </a:pPr>
                      <a:r>
                        <a:rPr sz="1600" b="1" spc="110" dirty="0">
                          <a:solidFill>
                            <a:srgbClr val="252525"/>
                          </a:solidFill>
                          <a:latin typeface="Times New Roman"/>
                          <a:cs typeface="Times New Roman"/>
                        </a:rPr>
                        <a:t>Othman </a:t>
                      </a:r>
                      <a:r>
                        <a:rPr sz="1600" b="1" spc="90" dirty="0">
                          <a:solidFill>
                            <a:srgbClr val="252525"/>
                          </a:solidFill>
                          <a:latin typeface="Times New Roman"/>
                          <a:cs typeface="Times New Roman"/>
                        </a:rPr>
                        <a:t>Al-</a:t>
                      </a:r>
                      <a:r>
                        <a:rPr sz="1600" b="1" spc="-125" dirty="0">
                          <a:solidFill>
                            <a:srgbClr val="252525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spc="110" dirty="0">
                          <a:solidFill>
                            <a:srgbClr val="252525"/>
                          </a:solidFill>
                          <a:latin typeface="Times New Roman"/>
                          <a:cs typeface="Times New Roman"/>
                        </a:rPr>
                        <a:t>awad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80645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845"/>
                        </a:lnSpc>
                        <a:spcBef>
                          <a:spcPts val="635"/>
                        </a:spcBef>
                      </a:pPr>
                      <a:r>
                        <a:rPr sz="1600" b="1" spc="150" dirty="0">
                          <a:solidFill>
                            <a:srgbClr val="252525"/>
                          </a:solidFill>
                          <a:latin typeface="Times New Roman"/>
                          <a:cs typeface="Times New Roman"/>
                        </a:rPr>
                        <a:t>20160045</a:t>
                      </a:r>
                      <a:r>
                        <a:rPr sz="1600" b="1" dirty="0">
                          <a:solidFill>
                            <a:srgbClr val="252525"/>
                          </a:solidFill>
                          <a:latin typeface="Times New Roman"/>
                          <a:cs typeface="Times New Roman"/>
                        </a:rPr>
                        <a:t>7</a:t>
                      </a:r>
                      <a:r>
                        <a:rPr sz="1600" b="1" spc="-250" dirty="0">
                          <a:solidFill>
                            <a:srgbClr val="252525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8064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9" name="object 9"/>
          <p:cNvGrpSpPr/>
          <p:nvPr/>
        </p:nvGrpSpPr>
        <p:grpSpPr>
          <a:xfrm>
            <a:off x="0" y="0"/>
            <a:ext cx="12155805" cy="6858000"/>
            <a:chOff x="0" y="0"/>
            <a:chExt cx="12155805" cy="6858000"/>
          </a:xfrm>
        </p:grpSpPr>
        <p:sp>
          <p:nvSpPr>
            <p:cNvPr id="10" name="object 10"/>
            <p:cNvSpPr/>
            <p:nvPr/>
          </p:nvSpPr>
          <p:spPr>
            <a:xfrm>
              <a:off x="30480" y="0"/>
              <a:ext cx="5206365" cy="6858000"/>
            </a:xfrm>
            <a:custGeom>
              <a:avLst/>
              <a:gdLst/>
              <a:ahLst/>
              <a:cxnLst/>
              <a:rect l="l" t="t" r="r" b="b"/>
              <a:pathLst>
                <a:path w="5206365" h="6858000">
                  <a:moveTo>
                    <a:pt x="3582924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2703195" y="6857999"/>
                  </a:lnTo>
                  <a:lnTo>
                    <a:pt x="2814955" y="6780598"/>
                  </a:lnTo>
                  <a:lnTo>
                    <a:pt x="2855020" y="6751000"/>
                  </a:lnTo>
                  <a:lnTo>
                    <a:pt x="2894983" y="6721058"/>
                  </a:lnTo>
                  <a:lnTo>
                    <a:pt x="2934855" y="6690793"/>
                  </a:lnTo>
                  <a:lnTo>
                    <a:pt x="2974650" y="6660226"/>
                  </a:lnTo>
                  <a:lnTo>
                    <a:pt x="3054065" y="6598263"/>
                  </a:lnTo>
                  <a:lnTo>
                    <a:pt x="3133335" y="6535331"/>
                  </a:lnTo>
                  <a:lnTo>
                    <a:pt x="3212570" y="6471590"/>
                  </a:lnTo>
                  <a:lnTo>
                    <a:pt x="3370441" y="6343166"/>
                  </a:lnTo>
                  <a:lnTo>
                    <a:pt x="3716916" y="6063157"/>
                  </a:lnTo>
                  <a:lnTo>
                    <a:pt x="3830040" y="5970730"/>
                  </a:lnTo>
                  <a:lnTo>
                    <a:pt x="3904470" y="5909059"/>
                  </a:lnTo>
                  <a:lnTo>
                    <a:pt x="3977980" y="5847222"/>
                  </a:lnTo>
                  <a:lnTo>
                    <a:pt x="4050458" y="5785114"/>
                  </a:lnTo>
                  <a:lnTo>
                    <a:pt x="4086275" y="5753925"/>
                  </a:lnTo>
                  <a:lnTo>
                    <a:pt x="4121791" y="5722630"/>
                  </a:lnTo>
                  <a:lnTo>
                    <a:pt x="4156993" y="5691214"/>
                  </a:lnTo>
                  <a:lnTo>
                    <a:pt x="4191867" y="5659664"/>
                  </a:lnTo>
                  <a:lnTo>
                    <a:pt x="4226398" y="5627969"/>
                  </a:lnTo>
                  <a:lnTo>
                    <a:pt x="4260572" y="5596113"/>
                  </a:lnTo>
                  <a:lnTo>
                    <a:pt x="4294376" y="5564085"/>
                  </a:lnTo>
                  <a:lnTo>
                    <a:pt x="4327795" y="5531870"/>
                  </a:lnTo>
                  <a:lnTo>
                    <a:pt x="4360816" y="5499457"/>
                  </a:lnTo>
                  <a:lnTo>
                    <a:pt x="4393423" y="5466831"/>
                  </a:lnTo>
                  <a:lnTo>
                    <a:pt x="4425604" y="5433980"/>
                  </a:lnTo>
                  <a:lnTo>
                    <a:pt x="4457344" y="5400890"/>
                  </a:lnTo>
                  <a:lnTo>
                    <a:pt x="4488629" y="5367549"/>
                  </a:lnTo>
                  <a:lnTo>
                    <a:pt x="4519445" y="5333942"/>
                  </a:lnTo>
                  <a:lnTo>
                    <a:pt x="4549777" y="5300058"/>
                  </a:lnTo>
                  <a:lnTo>
                    <a:pt x="4579613" y="5265883"/>
                  </a:lnTo>
                  <a:lnTo>
                    <a:pt x="4608937" y="5231403"/>
                  </a:lnTo>
                  <a:lnTo>
                    <a:pt x="4637736" y="5196606"/>
                  </a:lnTo>
                  <a:lnTo>
                    <a:pt x="4665995" y="5161478"/>
                  </a:lnTo>
                  <a:lnTo>
                    <a:pt x="4693701" y="5126007"/>
                  </a:lnTo>
                  <a:lnTo>
                    <a:pt x="4720840" y="5090179"/>
                  </a:lnTo>
                  <a:lnTo>
                    <a:pt x="4747396" y="5053981"/>
                  </a:lnTo>
                  <a:lnTo>
                    <a:pt x="4773358" y="5017399"/>
                  </a:lnTo>
                  <a:lnTo>
                    <a:pt x="4798709" y="4980422"/>
                  </a:lnTo>
                  <a:lnTo>
                    <a:pt x="4823437" y="4943035"/>
                  </a:lnTo>
                  <a:lnTo>
                    <a:pt x="4847527" y="4905226"/>
                  </a:lnTo>
                  <a:lnTo>
                    <a:pt x="4870965" y="4866981"/>
                  </a:lnTo>
                  <a:lnTo>
                    <a:pt x="4893737" y="4828287"/>
                  </a:lnTo>
                  <a:lnTo>
                    <a:pt x="4915829" y="4789131"/>
                  </a:lnTo>
                  <a:lnTo>
                    <a:pt x="4937227" y="4749500"/>
                  </a:lnTo>
                  <a:lnTo>
                    <a:pt x="4957917" y="4709381"/>
                  </a:lnTo>
                  <a:lnTo>
                    <a:pt x="4977884" y="4668760"/>
                  </a:lnTo>
                  <a:lnTo>
                    <a:pt x="4997116" y="4627625"/>
                  </a:lnTo>
                  <a:lnTo>
                    <a:pt x="5015597" y="4585962"/>
                  </a:lnTo>
                  <a:lnTo>
                    <a:pt x="5033313" y="4543759"/>
                  </a:lnTo>
                  <a:lnTo>
                    <a:pt x="5050251" y="4501001"/>
                  </a:lnTo>
                  <a:lnTo>
                    <a:pt x="5066397" y="4457676"/>
                  </a:lnTo>
                  <a:lnTo>
                    <a:pt x="5081736" y="4413772"/>
                  </a:lnTo>
                  <a:lnTo>
                    <a:pt x="5096254" y="4369273"/>
                  </a:lnTo>
                  <a:lnTo>
                    <a:pt x="5109937" y="4324169"/>
                  </a:lnTo>
                  <a:lnTo>
                    <a:pt x="5122772" y="4278444"/>
                  </a:lnTo>
                  <a:lnTo>
                    <a:pt x="5134744" y="4232087"/>
                  </a:lnTo>
                  <a:lnTo>
                    <a:pt x="5145839" y="4185084"/>
                  </a:lnTo>
                  <a:lnTo>
                    <a:pt x="5156043" y="4137422"/>
                  </a:lnTo>
                  <a:lnTo>
                    <a:pt x="5165342" y="4089087"/>
                  </a:lnTo>
                  <a:lnTo>
                    <a:pt x="5173721" y="4040067"/>
                  </a:lnTo>
                  <a:lnTo>
                    <a:pt x="5181168" y="3990349"/>
                  </a:lnTo>
                  <a:lnTo>
                    <a:pt x="5187667" y="3939919"/>
                  </a:lnTo>
                  <a:lnTo>
                    <a:pt x="5193205" y="3888764"/>
                  </a:lnTo>
                  <a:lnTo>
                    <a:pt x="5197768" y="3836871"/>
                  </a:lnTo>
                  <a:lnTo>
                    <a:pt x="5201341" y="3784228"/>
                  </a:lnTo>
                  <a:lnTo>
                    <a:pt x="5203911" y="3730820"/>
                  </a:lnTo>
                  <a:lnTo>
                    <a:pt x="5205463" y="3676634"/>
                  </a:lnTo>
                  <a:lnTo>
                    <a:pt x="5205984" y="3621658"/>
                  </a:lnTo>
                  <a:lnTo>
                    <a:pt x="5205740" y="3567153"/>
                  </a:lnTo>
                  <a:lnTo>
                    <a:pt x="5205009" y="3512812"/>
                  </a:lnTo>
                  <a:lnTo>
                    <a:pt x="5203793" y="3458642"/>
                  </a:lnTo>
                  <a:lnTo>
                    <a:pt x="5202093" y="3404645"/>
                  </a:lnTo>
                  <a:lnTo>
                    <a:pt x="5199910" y="3350826"/>
                  </a:lnTo>
                  <a:lnTo>
                    <a:pt x="5197245" y="3297190"/>
                  </a:lnTo>
                  <a:lnTo>
                    <a:pt x="5194099" y="3243739"/>
                  </a:lnTo>
                  <a:lnTo>
                    <a:pt x="5190474" y="3190480"/>
                  </a:lnTo>
                  <a:lnTo>
                    <a:pt x="5186371" y="3137414"/>
                  </a:lnTo>
                  <a:lnTo>
                    <a:pt x="5181791" y="3084548"/>
                  </a:lnTo>
                  <a:lnTo>
                    <a:pt x="5176735" y="3031884"/>
                  </a:lnTo>
                  <a:lnTo>
                    <a:pt x="5171205" y="2979428"/>
                  </a:lnTo>
                  <a:lnTo>
                    <a:pt x="5165201" y="2927182"/>
                  </a:lnTo>
                  <a:lnTo>
                    <a:pt x="5158725" y="2875152"/>
                  </a:lnTo>
                  <a:lnTo>
                    <a:pt x="5151779" y="2823341"/>
                  </a:lnTo>
                  <a:lnTo>
                    <a:pt x="5144363" y="2771754"/>
                  </a:lnTo>
                  <a:lnTo>
                    <a:pt x="5136478" y="2720394"/>
                  </a:lnTo>
                  <a:lnTo>
                    <a:pt x="5128126" y="2669267"/>
                  </a:lnTo>
                  <a:lnTo>
                    <a:pt x="5119308" y="2618375"/>
                  </a:lnTo>
                  <a:lnTo>
                    <a:pt x="5110026" y="2567723"/>
                  </a:lnTo>
                  <a:lnTo>
                    <a:pt x="5100280" y="2517316"/>
                  </a:lnTo>
                  <a:lnTo>
                    <a:pt x="5090071" y="2467157"/>
                  </a:lnTo>
                  <a:lnTo>
                    <a:pt x="5079402" y="2417251"/>
                  </a:lnTo>
                  <a:lnTo>
                    <a:pt x="5068273" y="2367601"/>
                  </a:lnTo>
                  <a:lnTo>
                    <a:pt x="5056685" y="2318212"/>
                  </a:lnTo>
                  <a:lnTo>
                    <a:pt x="5044639" y="2269089"/>
                  </a:lnTo>
                  <a:lnTo>
                    <a:pt x="5032137" y="2220234"/>
                  </a:lnTo>
                  <a:lnTo>
                    <a:pt x="5019181" y="2171652"/>
                  </a:lnTo>
                  <a:lnTo>
                    <a:pt x="5005770" y="2123348"/>
                  </a:lnTo>
                  <a:lnTo>
                    <a:pt x="4991907" y="2075326"/>
                  </a:lnTo>
                  <a:lnTo>
                    <a:pt x="4977593" y="2027589"/>
                  </a:lnTo>
                  <a:lnTo>
                    <a:pt x="4962828" y="1980142"/>
                  </a:lnTo>
                  <a:lnTo>
                    <a:pt x="4947615" y="1932989"/>
                  </a:lnTo>
                  <a:lnTo>
                    <a:pt x="4931953" y="1886134"/>
                  </a:lnTo>
                  <a:lnTo>
                    <a:pt x="4915846" y="1839581"/>
                  </a:lnTo>
                  <a:lnTo>
                    <a:pt x="4899293" y="1793335"/>
                  </a:lnTo>
                  <a:lnTo>
                    <a:pt x="4882296" y="1747399"/>
                  </a:lnTo>
                  <a:lnTo>
                    <a:pt x="4864856" y="1701778"/>
                  </a:lnTo>
                  <a:lnTo>
                    <a:pt x="4846975" y="1656476"/>
                  </a:lnTo>
                  <a:lnTo>
                    <a:pt x="4828653" y="1611496"/>
                  </a:lnTo>
                  <a:lnTo>
                    <a:pt x="4809892" y="1566844"/>
                  </a:lnTo>
                  <a:lnTo>
                    <a:pt x="4790694" y="1522523"/>
                  </a:lnTo>
                  <a:lnTo>
                    <a:pt x="4771058" y="1478537"/>
                  </a:lnTo>
                  <a:lnTo>
                    <a:pt x="4750987" y="1434891"/>
                  </a:lnTo>
                  <a:lnTo>
                    <a:pt x="4730482" y="1391589"/>
                  </a:lnTo>
                  <a:lnTo>
                    <a:pt x="4709543" y="1348634"/>
                  </a:lnTo>
                  <a:lnTo>
                    <a:pt x="4688173" y="1306031"/>
                  </a:lnTo>
                  <a:lnTo>
                    <a:pt x="4666372" y="1263785"/>
                  </a:lnTo>
                  <a:lnTo>
                    <a:pt x="4644142" y="1221898"/>
                  </a:lnTo>
                  <a:lnTo>
                    <a:pt x="4621483" y="1180376"/>
                  </a:lnTo>
                  <a:lnTo>
                    <a:pt x="4598398" y="1139222"/>
                  </a:lnTo>
                  <a:lnTo>
                    <a:pt x="4574886" y="1098441"/>
                  </a:lnTo>
                  <a:lnTo>
                    <a:pt x="4550951" y="1058037"/>
                  </a:lnTo>
                  <a:lnTo>
                    <a:pt x="4526592" y="1018014"/>
                  </a:lnTo>
                  <a:lnTo>
                    <a:pt x="4501810" y="978376"/>
                  </a:lnTo>
                  <a:lnTo>
                    <a:pt x="4476608" y="939127"/>
                  </a:lnTo>
                  <a:lnTo>
                    <a:pt x="4450987" y="900271"/>
                  </a:lnTo>
                  <a:lnTo>
                    <a:pt x="4424947" y="861813"/>
                  </a:lnTo>
                  <a:lnTo>
                    <a:pt x="4398489" y="823757"/>
                  </a:lnTo>
                  <a:lnTo>
                    <a:pt x="4371616" y="786106"/>
                  </a:lnTo>
                  <a:lnTo>
                    <a:pt x="4344328" y="748865"/>
                  </a:lnTo>
                  <a:lnTo>
                    <a:pt x="4316626" y="712038"/>
                  </a:lnTo>
                  <a:lnTo>
                    <a:pt x="4288512" y="675630"/>
                  </a:lnTo>
                  <a:lnTo>
                    <a:pt x="4259986" y="639643"/>
                  </a:lnTo>
                  <a:lnTo>
                    <a:pt x="4231051" y="604084"/>
                  </a:lnTo>
                  <a:lnTo>
                    <a:pt x="4201707" y="568954"/>
                  </a:lnTo>
                  <a:lnTo>
                    <a:pt x="4171956" y="534260"/>
                  </a:lnTo>
                  <a:lnTo>
                    <a:pt x="4141799" y="500004"/>
                  </a:lnTo>
                  <a:lnTo>
                    <a:pt x="4111236" y="466192"/>
                  </a:lnTo>
                  <a:lnTo>
                    <a:pt x="4080270" y="432827"/>
                  </a:lnTo>
                  <a:lnTo>
                    <a:pt x="4048901" y="399913"/>
                  </a:lnTo>
                  <a:lnTo>
                    <a:pt x="4017130" y="367454"/>
                  </a:lnTo>
                  <a:lnTo>
                    <a:pt x="3984960" y="335455"/>
                  </a:lnTo>
                  <a:lnTo>
                    <a:pt x="3952390" y="303920"/>
                  </a:lnTo>
                  <a:lnTo>
                    <a:pt x="3919423" y="272853"/>
                  </a:lnTo>
                  <a:lnTo>
                    <a:pt x="3886059" y="242258"/>
                  </a:lnTo>
                  <a:lnTo>
                    <a:pt x="3852300" y="212139"/>
                  </a:lnTo>
                  <a:lnTo>
                    <a:pt x="3818147" y="182500"/>
                  </a:lnTo>
                  <a:lnTo>
                    <a:pt x="3783601" y="153345"/>
                  </a:lnTo>
                  <a:lnTo>
                    <a:pt x="3748664" y="124680"/>
                  </a:lnTo>
                  <a:lnTo>
                    <a:pt x="3713336" y="96507"/>
                  </a:lnTo>
                  <a:lnTo>
                    <a:pt x="3677619" y="68831"/>
                  </a:lnTo>
                  <a:lnTo>
                    <a:pt x="3641513" y="41655"/>
                  </a:lnTo>
                  <a:lnTo>
                    <a:pt x="3605022" y="14985"/>
                  </a:lnTo>
                  <a:lnTo>
                    <a:pt x="3582924" y="0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84576" y="0"/>
              <a:ext cx="2529840" cy="6858000"/>
            </a:xfrm>
            <a:custGeom>
              <a:avLst/>
              <a:gdLst/>
              <a:ahLst/>
              <a:cxnLst/>
              <a:rect l="l" t="t" r="r" b="b"/>
              <a:pathLst>
                <a:path w="2529840" h="6858000">
                  <a:moveTo>
                    <a:pt x="1275714" y="0"/>
                  </a:moveTo>
                  <a:lnTo>
                    <a:pt x="1258315" y="0"/>
                  </a:lnTo>
                  <a:lnTo>
                    <a:pt x="1284351" y="23495"/>
                  </a:lnTo>
                  <a:lnTo>
                    <a:pt x="1316191" y="54906"/>
                  </a:lnTo>
                  <a:lnTo>
                    <a:pt x="1347635" y="86786"/>
                  </a:lnTo>
                  <a:lnTo>
                    <a:pt x="1378684" y="119131"/>
                  </a:lnTo>
                  <a:lnTo>
                    <a:pt x="1409336" y="151937"/>
                  </a:lnTo>
                  <a:lnTo>
                    <a:pt x="1439590" y="185199"/>
                  </a:lnTo>
                  <a:lnTo>
                    <a:pt x="1469444" y="218914"/>
                  </a:lnTo>
                  <a:lnTo>
                    <a:pt x="1498899" y="253077"/>
                  </a:lnTo>
                  <a:lnTo>
                    <a:pt x="1527953" y="287684"/>
                  </a:lnTo>
                  <a:lnTo>
                    <a:pt x="1556605" y="322731"/>
                  </a:lnTo>
                  <a:lnTo>
                    <a:pt x="1584855" y="358214"/>
                  </a:lnTo>
                  <a:lnTo>
                    <a:pt x="1612700" y="394129"/>
                  </a:lnTo>
                  <a:lnTo>
                    <a:pt x="1640141" y="430471"/>
                  </a:lnTo>
                  <a:lnTo>
                    <a:pt x="1667176" y="467236"/>
                  </a:lnTo>
                  <a:lnTo>
                    <a:pt x="1693805" y="504421"/>
                  </a:lnTo>
                  <a:lnTo>
                    <a:pt x="1720026" y="542021"/>
                  </a:lnTo>
                  <a:lnTo>
                    <a:pt x="1745839" y="580032"/>
                  </a:lnTo>
                  <a:lnTo>
                    <a:pt x="1771242" y="618449"/>
                  </a:lnTo>
                  <a:lnTo>
                    <a:pt x="1796235" y="657270"/>
                  </a:lnTo>
                  <a:lnTo>
                    <a:pt x="1820817" y="696488"/>
                  </a:lnTo>
                  <a:lnTo>
                    <a:pt x="1844986" y="736101"/>
                  </a:lnTo>
                  <a:lnTo>
                    <a:pt x="1868742" y="776105"/>
                  </a:lnTo>
                  <a:lnTo>
                    <a:pt x="1892084" y="816494"/>
                  </a:lnTo>
                  <a:lnTo>
                    <a:pt x="1915011" y="857265"/>
                  </a:lnTo>
                  <a:lnTo>
                    <a:pt x="1937521" y="898414"/>
                  </a:lnTo>
                  <a:lnTo>
                    <a:pt x="1959615" y="939937"/>
                  </a:lnTo>
                  <a:lnTo>
                    <a:pt x="1981290" y="981829"/>
                  </a:lnTo>
                  <a:lnTo>
                    <a:pt x="2002547" y="1024086"/>
                  </a:lnTo>
                  <a:lnTo>
                    <a:pt x="2023384" y="1066705"/>
                  </a:lnTo>
                  <a:lnTo>
                    <a:pt x="2043800" y="1109680"/>
                  </a:lnTo>
                  <a:lnTo>
                    <a:pt x="2063794" y="1153008"/>
                  </a:lnTo>
                  <a:lnTo>
                    <a:pt x="2083365" y="1196686"/>
                  </a:lnTo>
                  <a:lnTo>
                    <a:pt x="2102513" y="1240707"/>
                  </a:lnTo>
                  <a:lnTo>
                    <a:pt x="2121236" y="1285069"/>
                  </a:lnTo>
                  <a:lnTo>
                    <a:pt x="2139533" y="1329768"/>
                  </a:lnTo>
                  <a:lnTo>
                    <a:pt x="2157404" y="1374798"/>
                  </a:lnTo>
                  <a:lnTo>
                    <a:pt x="2174848" y="1420157"/>
                  </a:lnTo>
                  <a:lnTo>
                    <a:pt x="2191863" y="1465839"/>
                  </a:lnTo>
                  <a:lnTo>
                    <a:pt x="2208448" y="1511841"/>
                  </a:lnTo>
                  <a:lnTo>
                    <a:pt x="2224603" y="1558158"/>
                  </a:lnTo>
                  <a:lnTo>
                    <a:pt x="2240327" y="1604787"/>
                  </a:lnTo>
                  <a:lnTo>
                    <a:pt x="2255619" y="1651724"/>
                  </a:lnTo>
                  <a:lnTo>
                    <a:pt x="2270477" y="1698963"/>
                  </a:lnTo>
                  <a:lnTo>
                    <a:pt x="2284901" y="1746501"/>
                  </a:lnTo>
                  <a:lnTo>
                    <a:pt x="2298890" y="1794334"/>
                  </a:lnTo>
                  <a:lnTo>
                    <a:pt x="2312444" y="1842458"/>
                  </a:lnTo>
                  <a:lnTo>
                    <a:pt x="2325560" y="1890868"/>
                  </a:lnTo>
                  <a:lnTo>
                    <a:pt x="2338238" y="1939560"/>
                  </a:lnTo>
                  <a:lnTo>
                    <a:pt x="2350477" y="1988531"/>
                  </a:lnTo>
                  <a:lnTo>
                    <a:pt x="2362276" y="2037776"/>
                  </a:lnTo>
                  <a:lnTo>
                    <a:pt x="2373635" y="2087290"/>
                  </a:lnTo>
                  <a:lnTo>
                    <a:pt x="2384551" y="2137071"/>
                  </a:lnTo>
                  <a:lnTo>
                    <a:pt x="2395025" y="2187113"/>
                  </a:lnTo>
                  <a:lnTo>
                    <a:pt x="2405056" y="2237412"/>
                  </a:lnTo>
                  <a:lnTo>
                    <a:pt x="2414642" y="2287965"/>
                  </a:lnTo>
                  <a:lnTo>
                    <a:pt x="2423782" y="2338767"/>
                  </a:lnTo>
                  <a:lnTo>
                    <a:pt x="2432475" y="2389814"/>
                  </a:lnTo>
                  <a:lnTo>
                    <a:pt x="2440721" y="2441102"/>
                  </a:lnTo>
                  <a:lnTo>
                    <a:pt x="2448519" y="2492627"/>
                  </a:lnTo>
                  <a:lnTo>
                    <a:pt x="2455868" y="2544384"/>
                  </a:lnTo>
                  <a:lnTo>
                    <a:pt x="2462766" y="2596370"/>
                  </a:lnTo>
                  <a:lnTo>
                    <a:pt x="2469212" y="2648580"/>
                  </a:lnTo>
                  <a:lnTo>
                    <a:pt x="2475207" y="2701010"/>
                  </a:lnTo>
                  <a:lnTo>
                    <a:pt x="2480748" y="2753656"/>
                  </a:lnTo>
                  <a:lnTo>
                    <a:pt x="2485836" y="2806514"/>
                  </a:lnTo>
                  <a:lnTo>
                    <a:pt x="2490468" y="2859579"/>
                  </a:lnTo>
                  <a:lnTo>
                    <a:pt x="2494644" y="2912848"/>
                  </a:lnTo>
                  <a:lnTo>
                    <a:pt x="2498363" y="2966317"/>
                  </a:lnTo>
                  <a:lnTo>
                    <a:pt x="2501624" y="3019981"/>
                  </a:lnTo>
                  <a:lnTo>
                    <a:pt x="2504426" y="3073835"/>
                  </a:lnTo>
                  <a:lnTo>
                    <a:pt x="2506769" y="3127877"/>
                  </a:lnTo>
                  <a:lnTo>
                    <a:pt x="2508651" y="3182102"/>
                  </a:lnTo>
                  <a:lnTo>
                    <a:pt x="2510071" y="3236505"/>
                  </a:lnTo>
                  <a:lnTo>
                    <a:pt x="2511028" y="3291083"/>
                  </a:lnTo>
                  <a:lnTo>
                    <a:pt x="2511521" y="3345831"/>
                  </a:lnTo>
                  <a:lnTo>
                    <a:pt x="2511550" y="3400746"/>
                  </a:lnTo>
                  <a:lnTo>
                    <a:pt x="2511114" y="3455822"/>
                  </a:lnTo>
                  <a:lnTo>
                    <a:pt x="2510211" y="3511056"/>
                  </a:lnTo>
                  <a:lnTo>
                    <a:pt x="2508841" y="3566445"/>
                  </a:lnTo>
                  <a:lnTo>
                    <a:pt x="2507002" y="3621982"/>
                  </a:lnTo>
                  <a:lnTo>
                    <a:pt x="2504694" y="3677666"/>
                  </a:lnTo>
                  <a:lnTo>
                    <a:pt x="2501631" y="3733921"/>
                  </a:lnTo>
                  <a:lnTo>
                    <a:pt x="2497622" y="3789333"/>
                  </a:lnTo>
                  <a:lnTo>
                    <a:pt x="2492679" y="3843915"/>
                  </a:lnTo>
                  <a:lnTo>
                    <a:pt x="2486815" y="3897682"/>
                  </a:lnTo>
                  <a:lnTo>
                    <a:pt x="2480042" y="3950646"/>
                  </a:lnTo>
                  <a:lnTo>
                    <a:pt x="2472372" y="4002822"/>
                  </a:lnTo>
                  <a:lnTo>
                    <a:pt x="2463819" y="4054223"/>
                  </a:lnTo>
                  <a:lnTo>
                    <a:pt x="2454395" y="4104863"/>
                  </a:lnTo>
                  <a:lnTo>
                    <a:pt x="2444113" y="4154755"/>
                  </a:lnTo>
                  <a:lnTo>
                    <a:pt x="2432985" y="4203914"/>
                  </a:lnTo>
                  <a:lnTo>
                    <a:pt x="2421024" y="4252353"/>
                  </a:lnTo>
                  <a:lnTo>
                    <a:pt x="2408242" y="4300085"/>
                  </a:lnTo>
                  <a:lnTo>
                    <a:pt x="2394653" y="4347125"/>
                  </a:lnTo>
                  <a:lnTo>
                    <a:pt x="2380268" y="4393486"/>
                  </a:lnTo>
                  <a:lnTo>
                    <a:pt x="2365100" y="4439181"/>
                  </a:lnTo>
                  <a:lnTo>
                    <a:pt x="2349163" y="4484225"/>
                  </a:lnTo>
                  <a:lnTo>
                    <a:pt x="2332468" y="4528631"/>
                  </a:lnTo>
                  <a:lnTo>
                    <a:pt x="2315029" y="4572413"/>
                  </a:lnTo>
                  <a:lnTo>
                    <a:pt x="2296857" y="4615585"/>
                  </a:lnTo>
                  <a:lnTo>
                    <a:pt x="2277966" y="4658159"/>
                  </a:lnTo>
                  <a:lnTo>
                    <a:pt x="2258368" y="4700151"/>
                  </a:lnTo>
                  <a:lnTo>
                    <a:pt x="2238076" y="4741573"/>
                  </a:lnTo>
                  <a:lnTo>
                    <a:pt x="2217102" y="4782440"/>
                  </a:lnTo>
                  <a:lnTo>
                    <a:pt x="2195459" y="4822764"/>
                  </a:lnTo>
                  <a:lnTo>
                    <a:pt x="2173159" y="4862560"/>
                  </a:lnTo>
                  <a:lnTo>
                    <a:pt x="2150216" y="4901842"/>
                  </a:lnTo>
                  <a:lnTo>
                    <a:pt x="2126642" y="4940623"/>
                  </a:lnTo>
                  <a:lnTo>
                    <a:pt x="2102449" y="4978916"/>
                  </a:lnTo>
                  <a:lnTo>
                    <a:pt x="2077650" y="5016736"/>
                  </a:lnTo>
                  <a:lnTo>
                    <a:pt x="2052258" y="5054096"/>
                  </a:lnTo>
                  <a:lnTo>
                    <a:pt x="2026286" y="5091010"/>
                  </a:lnTo>
                  <a:lnTo>
                    <a:pt x="1999745" y="5127491"/>
                  </a:lnTo>
                  <a:lnTo>
                    <a:pt x="1972649" y="5163554"/>
                  </a:lnTo>
                  <a:lnTo>
                    <a:pt x="1945010" y="5199212"/>
                  </a:lnTo>
                  <a:lnTo>
                    <a:pt x="1916840" y="5234478"/>
                  </a:lnTo>
                  <a:lnTo>
                    <a:pt x="1888154" y="5269366"/>
                  </a:lnTo>
                  <a:lnTo>
                    <a:pt x="1858962" y="5303891"/>
                  </a:lnTo>
                  <a:lnTo>
                    <a:pt x="1829278" y="5338065"/>
                  </a:lnTo>
                  <a:lnTo>
                    <a:pt x="1799114" y="5371903"/>
                  </a:lnTo>
                  <a:lnTo>
                    <a:pt x="1768483" y="5405418"/>
                  </a:lnTo>
                  <a:lnTo>
                    <a:pt x="1737398" y="5438623"/>
                  </a:lnTo>
                  <a:lnTo>
                    <a:pt x="1705871" y="5471533"/>
                  </a:lnTo>
                  <a:lnTo>
                    <a:pt x="1673915" y="5504162"/>
                  </a:lnTo>
                  <a:lnTo>
                    <a:pt x="1641542" y="5536522"/>
                  </a:lnTo>
                  <a:lnTo>
                    <a:pt x="1608765" y="5568627"/>
                  </a:lnTo>
                  <a:lnTo>
                    <a:pt x="1575597" y="5600492"/>
                  </a:lnTo>
                  <a:lnTo>
                    <a:pt x="1542050" y="5632130"/>
                  </a:lnTo>
                  <a:lnTo>
                    <a:pt x="1508137" y="5663555"/>
                  </a:lnTo>
                  <a:lnTo>
                    <a:pt x="1473870" y="5694780"/>
                  </a:lnTo>
                  <a:lnTo>
                    <a:pt x="1439263" y="5725819"/>
                  </a:lnTo>
                  <a:lnTo>
                    <a:pt x="1404327" y="5756686"/>
                  </a:lnTo>
                  <a:lnTo>
                    <a:pt x="1369076" y="5787394"/>
                  </a:lnTo>
                  <a:lnTo>
                    <a:pt x="1333521" y="5817957"/>
                  </a:lnTo>
                  <a:lnTo>
                    <a:pt x="1297677" y="5848389"/>
                  </a:lnTo>
                  <a:lnTo>
                    <a:pt x="1261554" y="5878704"/>
                  </a:lnTo>
                  <a:lnTo>
                    <a:pt x="1188527" y="5939035"/>
                  </a:lnTo>
                  <a:lnTo>
                    <a:pt x="1114540" y="5999061"/>
                  </a:lnTo>
                  <a:lnTo>
                    <a:pt x="1039694" y="6058891"/>
                  </a:lnTo>
                  <a:lnTo>
                    <a:pt x="926036" y="6148507"/>
                  </a:lnTo>
                  <a:lnTo>
                    <a:pt x="656120" y="6358933"/>
                  </a:lnTo>
                  <a:lnTo>
                    <a:pt x="458454" y="6514109"/>
                  </a:lnTo>
                  <a:lnTo>
                    <a:pt x="337513" y="6608268"/>
                  </a:lnTo>
                  <a:lnTo>
                    <a:pt x="256911" y="6670025"/>
                  </a:lnTo>
                  <a:lnTo>
                    <a:pt x="176223" y="6730770"/>
                  </a:lnTo>
                  <a:lnTo>
                    <a:pt x="135819" y="6760710"/>
                  </a:lnTo>
                  <a:lnTo>
                    <a:pt x="95358" y="6790332"/>
                  </a:lnTo>
                  <a:lnTo>
                    <a:pt x="54830" y="6819615"/>
                  </a:lnTo>
                  <a:lnTo>
                    <a:pt x="14224" y="6848539"/>
                  </a:lnTo>
                  <a:lnTo>
                    <a:pt x="0" y="6857999"/>
                  </a:lnTo>
                  <a:lnTo>
                    <a:pt x="19557" y="6857999"/>
                  </a:lnTo>
                  <a:lnTo>
                    <a:pt x="73118" y="6820450"/>
                  </a:lnTo>
                  <a:lnTo>
                    <a:pt x="113646" y="6791167"/>
                  </a:lnTo>
                  <a:lnTo>
                    <a:pt x="154107" y="6761546"/>
                  </a:lnTo>
                  <a:lnTo>
                    <a:pt x="194511" y="6731607"/>
                  </a:lnTo>
                  <a:lnTo>
                    <a:pt x="275199" y="6670863"/>
                  </a:lnTo>
                  <a:lnTo>
                    <a:pt x="355801" y="6609106"/>
                  </a:lnTo>
                  <a:lnTo>
                    <a:pt x="436408" y="6546508"/>
                  </a:lnTo>
                  <a:lnTo>
                    <a:pt x="596531" y="6420725"/>
                  </a:lnTo>
                  <a:lnTo>
                    <a:pt x="982378" y="6119468"/>
                  </a:lnTo>
                  <a:lnTo>
                    <a:pt x="1095506" y="6029825"/>
                  </a:lnTo>
                  <a:lnTo>
                    <a:pt x="1169935" y="5969910"/>
                  </a:lnTo>
                  <a:lnTo>
                    <a:pt x="1243455" y="5909743"/>
                  </a:lnTo>
                  <a:lnTo>
                    <a:pt x="1315965" y="5849216"/>
                  </a:lnTo>
                  <a:lnTo>
                    <a:pt x="1351809" y="5818783"/>
                  </a:lnTo>
                  <a:lnTo>
                    <a:pt x="1387364" y="5788219"/>
                  </a:lnTo>
                  <a:lnTo>
                    <a:pt x="1422615" y="5757510"/>
                  </a:lnTo>
                  <a:lnTo>
                    <a:pt x="1457551" y="5726643"/>
                  </a:lnTo>
                  <a:lnTo>
                    <a:pt x="1492158" y="5695603"/>
                  </a:lnTo>
                  <a:lnTo>
                    <a:pt x="1526425" y="5664377"/>
                  </a:lnTo>
                  <a:lnTo>
                    <a:pt x="1560338" y="5632952"/>
                  </a:lnTo>
                  <a:lnTo>
                    <a:pt x="1593885" y="5601313"/>
                  </a:lnTo>
                  <a:lnTo>
                    <a:pt x="1627053" y="5569447"/>
                  </a:lnTo>
                  <a:lnTo>
                    <a:pt x="1659830" y="5537341"/>
                  </a:lnTo>
                  <a:lnTo>
                    <a:pt x="1692203" y="5504980"/>
                  </a:lnTo>
                  <a:lnTo>
                    <a:pt x="1724159" y="5472351"/>
                  </a:lnTo>
                  <a:lnTo>
                    <a:pt x="1755686" y="5439441"/>
                  </a:lnTo>
                  <a:lnTo>
                    <a:pt x="1786771" y="5406235"/>
                  </a:lnTo>
                  <a:lnTo>
                    <a:pt x="1817402" y="5372720"/>
                  </a:lnTo>
                  <a:lnTo>
                    <a:pt x="1847566" y="5338882"/>
                  </a:lnTo>
                  <a:lnTo>
                    <a:pt x="1877250" y="5304707"/>
                  </a:lnTo>
                  <a:lnTo>
                    <a:pt x="1906442" y="5270182"/>
                  </a:lnTo>
                  <a:lnTo>
                    <a:pt x="1935128" y="5235293"/>
                  </a:lnTo>
                  <a:lnTo>
                    <a:pt x="1963298" y="5200027"/>
                  </a:lnTo>
                  <a:lnTo>
                    <a:pt x="1990937" y="5164370"/>
                  </a:lnTo>
                  <a:lnTo>
                    <a:pt x="2018033" y="5128307"/>
                  </a:lnTo>
                  <a:lnTo>
                    <a:pt x="2044574" y="5091826"/>
                  </a:lnTo>
                  <a:lnTo>
                    <a:pt x="2070546" y="5054912"/>
                  </a:lnTo>
                  <a:lnTo>
                    <a:pt x="2095938" y="5017552"/>
                  </a:lnTo>
                  <a:lnTo>
                    <a:pt x="2120737" y="4979733"/>
                  </a:lnTo>
                  <a:lnTo>
                    <a:pt x="2144930" y="4941440"/>
                  </a:lnTo>
                  <a:lnTo>
                    <a:pt x="2168504" y="4902660"/>
                  </a:lnTo>
                  <a:lnTo>
                    <a:pt x="2191447" y="4863380"/>
                  </a:lnTo>
                  <a:lnTo>
                    <a:pt x="2213747" y="4823584"/>
                  </a:lnTo>
                  <a:lnTo>
                    <a:pt x="2235390" y="4783261"/>
                  </a:lnTo>
                  <a:lnTo>
                    <a:pt x="2256364" y="4742396"/>
                  </a:lnTo>
                  <a:lnTo>
                    <a:pt x="2276656" y="4700975"/>
                  </a:lnTo>
                  <a:lnTo>
                    <a:pt x="2296254" y="4658984"/>
                  </a:lnTo>
                  <a:lnTo>
                    <a:pt x="2315145" y="4616411"/>
                  </a:lnTo>
                  <a:lnTo>
                    <a:pt x="2333317" y="4573242"/>
                  </a:lnTo>
                  <a:lnTo>
                    <a:pt x="2350756" y="4529462"/>
                  </a:lnTo>
                  <a:lnTo>
                    <a:pt x="2367451" y="4485058"/>
                  </a:lnTo>
                  <a:lnTo>
                    <a:pt x="2383388" y="4440016"/>
                  </a:lnTo>
                  <a:lnTo>
                    <a:pt x="2398556" y="4394323"/>
                  </a:lnTo>
                  <a:lnTo>
                    <a:pt x="2412941" y="4347964"/>
                  </a:lnTo>
                  <a:lnTo>
                    <a:pt x="2426530" y="4300927"/>
                  </a:lnTo>
                  <a:lnTo>
                    <a:pt x="2439312" y="4253198"/>
                  </a:lnTo>
                  <a:lnTo>
                    <a:pt x="2451273" y="4204762"/>
                  </a:lnTo>
                  <a:lnTo>
                    <a:pt x="2462401" y="4155606"/>
                  </a:lnTo>
                  <a:lnTo>
                    <a:pt x="2472683" y="4105717"/>
                  </a:lnTo>
                  <a:lnTo>
                    <a:pt x="2482107" y="4055081"/>
                  </a:lnTo>
                  <a:lnTo>
                    <a:pt x="2490660" y="4003684"/>
                  </a:lnTo>
                  <a:lnTo>
                    <a:pt x="2498330" y="3951512"/>
                  </a:lnTo>
                  <a:lnTo>
                    <a:pt x="2505103" y="3898552"/>
                  </a:lnTo>
                  <a:lnTo>
                    <a:pt x="2510967" y="3844790"/>
                  </a:lnTo>
                  <a:lnTo>
                    <a:pt x="2515910" y="3790212"/>
                  </a:lnTo>
                  <a:lnTo>
                    <a:pt x="2519919" y="3734805"/>
                  </a:lnTo>
                  <a:lnTo>
                    <a:pt x="2522982" y="3678554"/>
                  </a:lnTo>
                  <a:lnTo>
                    <a:pt x="2525290" y="3622871"/>
                  </a:lnTo>
                  <a:lnTo>
                    <a:pt x="2527129" y="3567334"/>
                  </a:lnTo>
                  <a:lnTo>
                    <a:pt x="2528499" y="3511945"/>
                  </a:lnTo>
                  <a:lnTo>
                    <a:pt x="2529402" y="3456711"/>
                  </a:lnTo>
                  <a:lnTo>
                    <a:pt x="2529838" y="3401635"/>
                  </a:lnTo>
                  <a:lnTo>
                    <a:pt x="2529809" y="3346720"/>
                  </a:lnTo>
                  <a:lnTo>
                    <a:pt x="2529316" y="3291972"/>
                  </a:lnTo>
                  <a:lnTo>
                    <a:pt x="2528359" y="3237394"/>
                  </a:lnTo>
                  <a:lnTo>
                    <a:pt x="2526939" y="3182991"/>
                  </a:lnTo>
                  <a:lnTo>
                    <a:pt x="2525057" y="3128766"/>
                  </a:lnTo>
                  <a:lnTo>
                    <a:pt x="2522714" y="3074724"/>
                  </a:lnTo>
                  <a:lnTo>
                    <a:pt x="2519912" y="3020870"/>
                  </a:lnTo>
                  <a:lnTo>
                    <a:pt x="2516651" y="2967206"/>
                  </a:lnTo>
                  <a:lnTo>
                    <a:pt x="2512932" y="2913737"/>
                  </a:lnTo>
                  <a:lnTo>
                    <a:pt x="2508756" y="2860468"/>
                  </a:lnTo>
                  <a:lnTo>
                    <a:pt x="2504124" y="2807403"/>
                  </a:lnTo>
                  <a:lnTo>
                    <a:pt x="2499036" y="2754545"/>
                  </a:lnTo>
                  <a:lnTo>
                    <a:pt x="2493495" y="2701899"/>
                  </a:lnTo>
                  <a:lnTo>
                    <a:pt x="2487500" y="2649469"/>
                  </a:lnTo>
                  <a:lnTo>
                    <a:pt x="2481054" y="2597259"/>
                  </a:lnTo>
                  <a:lnTo>
                    <a:pt x="2474156" y="2545273"/>
                  </a:lnTo>
                  <a:lnTo>
                    <a:pt x="2466807" y="2493516"/>
                  </a:lnTo>
                  <a:lnTo>
                    <a:pt x="2459009" y="2441991"/>
                  </a:lnTo>
                  <a:lnTo>
                    <a:pt x="2450763" y="2390703"/>
                  </a:lnTo>
                  <a:lnTo>
                    <a:pt x="2442070" y="2339656"/>
                  </a:lnTo>
                  <a:lnTo>
                    <a:pt x="2432930" y="2288854"/>
                  </a:lnTo>
                  <a:lnTo>
                    <a:pt x="2423344" y="2238301"/>
                  </a:lnTo>
                  <a:lnTo>
                    <a:pt x="2413313" y="2188002"/>
                  </a:lnTo>
                  <a:lnTo>
                    <a:pt x="2402839" y="2137960"/>
                  </a:lnTo>
                  <a:lnTo>
                    <a:pt x="2391923" y="2088179"/>
                  </a:lnTo>
                  <a:lnTo>
                    <a:pt x="2380564" y="2038665"/>
                  </a:lnTo>
                  <a:lnTo>
                    <a:pt x="2368765" y="1989420"/>
                  </a:lnTo>
                  <a:lnTo>
                    <a:pt x="2356526" y="1940449"/>
                  </a:lnTo>
                  <a:lnTo>
                    <a:pt x="2343848" y="1891757"/>
                  </a:lnTo>
                  <a:lnTo>
                    <a:pt x="2330732" y="1843347"/>
                  </a:lnTo>
                  <a:lnTo>
                    <a:pt x="2317178" y="1795223"/>
                  </a:lnTo>
                  <a:lnTo>
                    <a:pt x="2303189" y="1747390"/>
                  </a:lnTo>
                  <a:lnTo>
                    <a:pt x="2288765" y="1699852"/>
                  </a:lnTo>
                  <a:lnTo>
                    <a:pt x="2273907" y="1652613"/>
                  </a:lnTo>
                  <a:lnTo>
                    <a:pt x="2258615" y="1605676"/>
                  </a:lnTo>
                  <a:lnTo>
                    <a:pt x="2242891" y="1559047"/>
                  </a:lnTo>
                  <a:lnTo>
                    <a:pt x="2226736" y="1512730"/>
                  </a:lnTo>
                  <a:lnTo>
                    <a:pt x="2210151" y="1466728"/>
                  </a:lnTo>
                  <a:lnTo>
                    <a:pt x="2193136" y="1421046"/>
                  </a:lnTo>
                  <a:lnTo>
                    <a:pt x="2175692" y="1375687"/>
                  </a:lnTo>
                  <a:lnTo>
                    <a:pt x="2157821" y="1330657"/>
                  </a:lnTo>
                  <a:lnTo>
                    <a:pt x="2139524" y="1285958"/>
                  </a:lnTo>
                  <a:lnTo>
                    <a:pt x="2120801" y="1241596"/>
                  </a:lnTo>
                  <a:lnTo>
                    <a:pt x="2101653" y="1197575"/>
                  </a:lnTo>
                  <a:lnTo>
                    <a:pt x="2082082" y="1153897"/>
                  </a:lnTo>
                  <a:lnTo>
                    <a:pt x="2062088" y="1110569"/>
                  </a:lnTo>
                  <a:lnTo>
                    <a:pt x="2041672" y="1067594"/>
                  </a:lnTo>
                  <a:lnTo>
                    <a:pt x="2020835" y="1024975"/>
                  </a:lnTo>
                  <a:lnTo>
                    <a:pt x="1999578" y="982718"/>
                  </a:lnTo>
                  <a:lnTo>
                    <a:pt x="1977903" y="940826"/>
                  </a:lnTo>
                  <a:lnTo>
                    <a:pt x="1955809" y="899303"/>
                  </a:lnTo>
                  <a:lnTo>
                    <a:pt x="1933299" y="858154"/>
                  </a:lnTo>
                  <a:lnTo>
                    <a:pt x="1910372" y="817383"/>
                  </a:lnTo>
                  <a:lnTo>
                    <a:pt x="1887030" y="776994"/>
                  </a:lnTo>
                  <a:lnTo>
                    <a:pt x="1863274" y="736990"/>
                  </a:lnTo>
                  <a:lnTo>
                    <a:pt x="1839105" y="697377"/>
                  </a:lnTo>
                  <a:lnTo>
                    <a:pt x="1814523" y="658159"/>
                  </a:lnTo>
                  <a:lnTo>
                    <a:pt x="1789530" y="619338"/>
                  </a:lnTo>
                  <a:lnTo>
                    <a:pt x="1764127" y="580921"/>
                  </a:lnTo>
                  <a:lnTo>
                    <a:pt x="1738314" y="542910"/>
                  </a:lnTo>
                  <a:lnTo>
                    <a:pt x="1712093" y="505310"/>
                  </a:lnTo>
                  <a:lnTo>
                    <a:pt x="1685464" y="468125"/>
                  </a:lnTo>
                  <a:lnTo>
                    <a:pt x="1658429" y="431360"/>
                  </a:lnTo>
                  <a:lnTo>
                    <a:pt x="1630988" y="395018"/>
                  </a:lnTo>
                  <a:lnTo>
                    <a:pt x="1603143" y="359103"/>
                  </a:lnTo>
                  <a:lnTo>
                    <a:pt x="1574893" y="323620"/>
                  </a:lnTo>
                  <a:lnTo>
                    <a:pt x="1546241" y="288573"/>
                  </a:lnTo>
                  <a:lnTo>
                    <a:pt x="1517187" y="253966"/>
                  </a:lnTo>
                  <a:lnTo>
                    <a:pt x="1487732" y="219803"/>
                  </a:lnTo>
                  <a:lnTo>
                    <a:pt x="1457878" y="186088"/>
                  </a:lnTo>
                  <a:lnTo>
                    <a:pt x="1427624" y="152826"/>
                  </a:lnTo>
                  <a:lnTo>
                    <a:pt x="1396972" y="120020"/>
                  </a:lnTo>
                  <a:lnTo>
                    <a:pt x="1365923" y="87675"/>
                  </a:lnTo>
                  <a:lnTo>
                    <a:pt x="1334479" y="55795"/>
                  </a:lnTo>
                  <a:lnTo>
                    <a:pt x="1302639" y="24383"/>
                  </a:lnTo>
                  <a:lnTo>
                    <a:pt x="127571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0" y="0"/>
              <a:ext cx="5062727" cy="685799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926079" y="0"/>
              <a:ext cx="2486025" cy="6858000"/>
            </a:xfrm>
            <a:custGeom>
              <a:avLst/>
              <a:gdLst/>
              <a:ahLst/>
              <a:cxnLst/>
              <a:rect l="l" t="t" r="r" b="b"/>
              <a:pathLst>
                <a:path w="2486025" h="6858000">
                  <a:moveTo>
                    <a:pt x="885697" y="0"/>
                  </a:moveTo>
                  <a:lnTo>
                    <a:pt x="867282" y="0"/>
                  </a:lnTo>
                  <a:lnTo>
                    <a:pt x="888999" y="14985"/>
                  </a:lnTo>
                  <a:lnTo>
                    <a:pt x="925408" y="41980"/>
                  </a:lnTo>
                  <a:lnTo>
                    <a:pt x="961426" y="69492"/>
                  </a:lnTo>
                  <a:lnTo>
                    <a:pt x="997052" y="97516"/>
                  </a:lnTo>
                  <a:lnTo>
                    <a:pt x="1032285" y="126050"/>
                  </a:lnTo>
                  <a:lnTo>
                    <a:pt x="1067123" y="155088"/>
                  </a:lnTo>
                  <a:lnTo>
                    <a:pt x="1101566" y="184626"/>
                  </a:lnTo>
                  <a:lnTo>
                    <a:pt x="1135611" y="214660"/>
                  </a:lnTo>
                  <a:lnTo>
                    <a:pt x="1169259" y="245186"/>
                  </a:lnTo>
                  <a:lnTo>
                    <a:pt x="1202507" y="276199"/>
                  </a:lnTo>
                  <a:lnTo>
                    <a:pt x="1235355" y="307695"/>
                  </a:lnTo>
                  <a:lnTo>
                    <a:pt x="1267801" y="339670"/>
                  </a:lnTo>
                  <a:lnTo>
                    <a:pt x="1299843" y="372119"/>
                  </a:lnTo>
                  <a:lnTo>
                    <a:pt x="1331481" y="405038"/>
                  </a:lnTo>
                  <a:lnTo>
                    <a:pt x="1362714" y="438423"/>
                  </a:lnTo>
                  <a:lnTo>
                    <a:pt x="1393540" y="472270"/>
                  </a:lnTo>
                  <a:lnTo>
                    <a:pt x="1423957" y="506574"/>
                  </a:lnTo>
                  <a:lnTo>
                    <a:pt x="1453965" y="541330"/>
                  </a:lnTo>
                  <a:lnTo>
                    <a:pt x="1483563" y="576536"/>
                  </a:lnTo>
                  <a:lnTo>
                    <a:pt x="1512749" y="612186"/>
                  </a:lnTo>
                  <a:lnTo>
                    <a:pt x="1541522" y="648276"/>
                  </a:lnTo>
                  <a:lnTo>
                    <a:pt x="1569880" y="684802"/>
                  </a:lnTo>
                  <a:lnTo>
                    <a:pt x="1597823" y="721759"/>
                  </a:lnTo>
                  <a:lnTo>
                    <a:pt x="1625350" y="759143"/>
                  </a:lnTo>
                  <a:lnTo>
                    <a:pt x="1652458" y="796951"/>
                  </a:lnTo>
                  <a:lnTo>
                    <a:pt x="1679147" y="835177"/>
                  </a:lnTo>
                  <a:lnTo>
                    <a:pt x="1705415" y="873817"/>
                  </a:lnTo>
                  <a:lnTo>
                    <a:pt x="1731262" y="912868"/>
                  </a:lnTo>
                  <a:lnTo>
                    <a:pt x="1756685" y="952324"/>
                  </a:lnTo>
                  <a:lnTo>
                    <a:pt x="1781685" y="992181"/>
                  </a:lnTo>
                  <a:lnTo>
                    <a:pt x="1806259" y="1032436"/>
                  </a:lnTo>
                  <a:lnTo>
                    <a:pt x="1830406" y="1073084"/>
                  </a:lnTo>
                  <a:lnTo>
                    <a:pt x="1854125" y="1114120"/>
                  </a:lnTo>
                  <a:lnTo>
                    <a:pt x="1877415" y="1155540"/>
                  </a:lnTo>
                  <a:lnTo>
                    <a:pt x="1900275" y="1197341"/>
                  </a:lnTo>
                  <a:lnTo>
                    <a:pt x="1922703" y="1239517"/>
                  </a:lnTo>
                  <a:lnTo>
                    <a:pt x="1944698" y="1282065"/>
                  </a:lnTo>
                  <a:lnTo>
                    <a:pt x="1966258" y="1324979"/>
                  </a:lnTo>
                  <a:lnTo>
                    <a:pt x="1987384" y="1368257"/>
                  </a:lnTo>
                  <a:lnTo>
                    <a:pt x="2008073" y="1411893"/>
                  </a:lnTo>
                  <a:lnTo>
                    <a:pt x="2028323" y="1455883"/>
                  </a:lnTo>
                  <a:lnTo>
                    <a:pt x="2048135" y="1500223"/>
                  </a:lnTo>
                  <a:lnTo>
                    <a:pt x="2067506" y="1544909"/>
                  </a:lnTo>
                  <a:lnTo>
                    <a:pt x="2086436" y="1589936"/>
                  </a:lnTo>
                  <a:lnTo>
                    <a:pt x="2104923" y="1635300"/>
                  </a:lnTo>
                  <a:lnTo>
                    <a:pt x="2122965" y="1680997"/>
                  </a:lnTo>
                  <a:lnTo>
                    <a:pt x="2140563" y="1727023"/>
                  </a:lnTo>
                  <a:lnTo>
                    <a:pt x="2157713" y="1773373"/>
                  </a:lnTo>
                  <a:lnTo>
                    <a:pt x="2174416" y="1820042"/>
                  </a:lnTo>
                  <a:lnTo>
                    <a:pt x="2190670" y="1867027"/>
                  </a:lnTo>
                  <a:lnTo>
                    <a:pt x="2206474" y="1914324"/>
                  </a:lnTo>
                  <a:lnTo>
                    <a:pt x="2221825" y="1961928"/>
                  </a:lnTo>
                  <a:lnTo>
                    <a:pt x="2236725" y="2009834"/>
                  </a:lnTo>
                  <a:lnTo>
                    <a:pt x="2251170" y="2058038"/>
                  </a:lnTo>
                  <a:lnTo>
                    <a:pt x="2265159" y="2106537"/>
                  </a:lnTo>
                  <a:lnTo>
                    <a:pt x="2278693" y="2155326"/>
                  </a:lnTo>
                  <a:lnTo>
                    <a:pt x="2291768" y="2204400"/>
                  </a:lnTo>
                  <a:lnTo>
                    <a:pt x="2304385" y="2253756"/>
                  </a:lnTo>
                  <a:lnTo>
                    <a:pt x="2316541" y="2303388"/>
                  </a:lnTo>
                  <a:lnTo>
                    <a:pt x="2328235" y="2353293"/>
                  </a:lnTo>
                  <a:lnTo>
                    <a:pt x="2339467" y="2403467"/>
                  </a:lnTo>
                  <a:lnTo>
                    <a:pt x="2350235" y="2453904"/>
                  </a:lnTo>
                  <a:lnTo>
                    <a:pt x="2360538" y="2504602"/>
                  </a:lnTo>
                  <a:lnTo>
                    <a:pt x="2370374" y="2555555"/>
                  </a:lnTo>
                  <a:lnTo>
                    <a:pt x="2379743" y="2606759"/>
                  </a:lnTo>
                  <a:lnTo>
                    <a:pt x="2388642" y="2658210"/>
                  </a:lnTo>
                  <a:lnTo>
                    <a:pt x="2397072" y="2709903"/>
                  </a:lnTo>
                  <a:lnTo>
                    <a:pt x="2405030" y="2761835"/>
                  </a:lnTo>
                  <a:lnTo>
                    <a:pt x="2412515" y="2814001"/>
                  </a:lnTo>
                  <a:lnTo>
                    <a:pt x="2419526" y="2866397"/>
                  </a:lnTo>
                  <a:lnTo>
                    <a:pt x="2426063" y="2919019"/>
                  </a:lnTo>
                  <a:lnTo>
                    <a:pt x="2432123" y="2971861"/>
                  </a:lnTo>
                  <a:lnTo>
                    <a:pt x="2437705" y="3024920"/>
                  </a:lnTo>
                  <a:lnTo>
                    <a:pt x="2442808" y="3078192"/>
                  </a:lnTo>
                  <a:lnTo>
                    <a:pt x="2447431" y="3131672"/>
                  </a:lnTo>
                  <a:lnTo>
                    <a:pt x="2451573" y="3185356"/>
                  </a:lnTo>
                  <a:lnTo>
                    <a:pt x="2455232" y="3239240"/>
                  </a:lnTo>
                  <a:lnTo>
                    <a:pt x="2458407" y="3293320"/>
                  </a:lnTo>
                  <a:lnTo>
                    <a:pt x="2461097" y="3347590"/>
                  </a:lnTo>
                  <a:lnTo>
                    <a:pt x="2463301" y="3402047"/>
                  </a:lnTo>
                  <a:lnTo>
                    <a:pt x="2465018" y="3456687"/>
                  </a:lnTo>
                  <a:lnTo>
                    <a:pt x="2466245" y="3511505"/>
                  </a:lnTo>
                  <a:lnTo>
                    <a:pt x="2466982" y="3566497"/>
                  </a:lnTo>
                  <a:lnTo>
                    <a:pt x="2467229" y="3621658"/>
                  </a:lnTo>
                  <a:lnTo>
                    <a:pt x="2466701" y="3677392"/>
                  </a:lnTo>
                  <a:lnTo>
                    <a:pt x="2465128" y="3732314"/>
                  </a:lnTo>
                  <a:lnTo>
                    <a:pt x="2462525" y="3786436"/>
                  </a:lnTo>
                  <a:lnTo>
                    <a:pt x="2458905" y="3839774"/>
                  </a:lnTo>
                  <a:lnTo>
                    <a:pt x="2454284" y="3892340"/>
                  </a:lnTo>
                  <a:lnTo>
                    <a:pt x="2448675" y="3944149"/>
                  </a:lnTo>
                  <a:lnTo>
                    <a:pt x="2442093" y="3995214"/>
                  </a:lnTo>
                  <a:lnTo>
                    <a:pt x="2434553" y="4045548"/>
                  </a:lnTo>
                  <a:lnTo>
                    <a:pt x="2426068" y="4095166"/>
                  </a:lnTo>
                  <a:lnTo>
                    <a:pt x="2416654" y="4144081"/>
                  </a:lnTo>
                  <a:lnTo>
                    <a:pt x="2406325" y="4192307"/>
                  </a:lnTo>
                  <a:lnTo>
                    <a:pt x="2395095" y="4239858"/>
                  </a:lnTo>
                  <a:lnTo>
                    <a:pt x="2382979" y="4286746"/>
                  </a:lnTo>
                  <a:lnTo>
                    <a:pt x="2369991" y="4332987"/>
                  </a:lnTo>
                  <a:lnTo>
                    <a:pt x="2356145" y="4378593"/>
                  </a:lnTo>
                  <a:lnTo>
                    <a:pt x="2341457" y="4423579"/>
                  </a:lnTo>
                  <a:lnTo>
                    <a:pt x="2325940" y="4467958"/>
                  </a:lnTo>
                  <a:lnTo>
                    <a:pt x="2309610" y="4511743"/>
                  </a:lnTo>
                  <a:lnTo>
                    <a:pt x="2292479" y="4554949"/>
                  </a:lnTo>
                  <a:lnTo>
                    <a:pt x="2274564" y="4597589"/>
                  </a:lnTo>
                  <a:lnTo>
                    <a:pt x="2255878" y="4639677"/>
                  </a:lnTo>
                  <a:lnTo>
                    <a:pt x="2236436" y="4681226"/>
                  </a:lnTo>
                  <a:lnTo>
                    <a:pt x="2216252" y="4722250"/>
                  </a:lnTo>
                  <a:lnTo>
                    <a:pt x="2195340" y="4762764"/>
                  </a:lnTo>
                  <a:lnTo>
                    <a:pt x="2173716" y="4802780"/>
                  </a:lnTo>
                  <a:lnTo>
                    <a:pt x="2151394" y="4842312"/>
                  </a:lnTo>
                  <a:lnTo>
                    <a:pt x="2128387" y="4881374"/>
                  </a:lnTo>
                  <a:lnTo>
                    <a:pt x="2104711" y="4919980"/>
                  </a:lnTo>
                  <a:lnTo>
                    <a:pt x="2080380" y="4958144"/>
                  </a:lnTo>
                  <a:lnTo>
                    <a:pt x="2055408" y="4995878"/>
                  </a:lnTo>
                  <a:lnTo>
                    <a:pt x="2029810" y="5033197"/>
                  </a:lnTo>
                  <a:lnTo>
                    <a:pt x="2003601" y="5070115"/>
                  </a:lnTo>
                  <a:lnTo>
                    <a:pt x="1976794" y="5106645"/>
                  </a:lnTo>
                  <a:lnTo>
                    <a:pt x="1949404" y="5142801"/>
                  </a:lnTo>
                  <a:lnTo>
                    <a:pt x="1921446" y="5178596"/>
                  </a:lnTo>
                  <a:lnTo>
                    <a:pt x="1892935" y="5214045"/>
                  </a:lnTo>
                  <a:lnTo>
                    <a:pt x="1863883" y="5249160"/>
                  </a:lnTo>
                  <a:lnTo>
                    <a:pt x="1834307" y="5283957"/>
                  </a:lnTo>
                  <a:lnTo>
                    <a:pt x="1804220" y="5318447"/>
                  </a:lnTo>
                  <a:lnTo>
                    <a:pt x="1773637" y="5352646"/>
                  </a:lnTo>
                  <a:lnTo>
                    <a:pt x="1742572" y="5386566"/>
                  </a:lnTo>
                  <a:lnTo>
                    <a:pt x="1711040" y="5420222"/>
                  </a:lnTo>
                  <a:lnTo>
                    <a:pt x="1679056" y="5453627"/>
                  </a:lnTo>
                  <a:lnTo>
                    <a:pt x="1646633" y="5486795"/>
                  </a:lnTo>
                  <a:lnTo>
                    <a:pt x="1613786" y="5519739"/>
                  </a:lnTo>
                  <a:lnTo>
                    <a:pt x="1580530" y="5552474"/>
                  </a:lnTo>
                  <a:lnTo>
                    <a:pt x="1546879" y="5585012"/>
                  </a:lnTo>
                  <a:lnTo>
                    <a:pt x="1512847" y="5617368"/>
                  </a:lnTo>
                  <a:lnTo>
                    <a:pt x="1478449" y="5649556"/>
                  </a:lnTo>
                  <a:lnTo>
                    <a:pt x="1443700" y="5681588"/>
                  </a:lnTo>
                  <a:lnTo>
                    <a:pt x="1408614" y="5713480"/>
                  </a:lnTo>
                  <a:lnTo>
                    <a:pt x="1373204" y="5745243"/>
                  </a:lnTo>
                  <a:lnTo>
                    <a:pt x="1337487" y="5776893"/>
                  </a:lnTo>
                  <a:lnTo>
                    <a:pt x="1265185" y="5839906"/>
                  </a:lnTo>
                  <a:lnTo>
                    <a:pt x="1191824" y="5902627"/>
                  </a:lnTo>
                  <a:lnTo>
                    <a:pt x="1117518" y="5965167"/>
                  </a:lnTo>
                  <a:lnTo>
                    <a:pt x="1004543" y="6058875"/>
                  </a:lnTo>
                  <a:lnTo>
                    <a:pt x="735876" y="6278976"/>
                  </a:lnTo>
                  <a:lnTo>
                    <a:pt x="541236" y="6439467"/>
                  </a:lnTo>
                  <a:lnTo>
                    <a:pt x="424034" y="6535331"/>
                  </a:lnTo>
                  <a:lnTo>
                    <a:pt x="345878" y="6598263"/>
                  </a:lnTo>
                  <a:lnTo>
                    <a:pt x="267576" y="6660226"/>
                  </a:lnTo>
                  <a:lnTo>
                    <a:pt x="228338" y="6690793"/>
                  </a:lnTo>
                  <a:lnTo>
                    <a:pt x="189023" y="6721058"/>
                  </a:lnTo>
                  <a:lnTo>
                    <a:pt x="149618" y="6751000"/>
                  </a:lnTo>
                  <a:lnTo>
                    <a:pt x="110108" y="6780598"/>
                  </a:lnTo>
                  <a:lnTo>
                    <a:pt x="0" y="6857999"/>
                  </a:lnTo>
                  <a:lnTo>
                    <a:pt x="18414" y="6857999"/>
                  </a:lnTo>
                  <a:lnTo>
                    <a:pt x="128524" y="6780598"/>
                  </a:lnTo>
                  <a:lnTo>
                    <a:pt x="168033" y="6751000"/>
                  </a:lnTo>
                  <a:lnTo>
                    <a:pt x="207438" y="6721058"/>
                  </a:lnTo>
                  <a:lnTo>
                    <a:pt x="246753" y="6690793"/>
                  </a:lnTo>
                  <a:lnTo>
                    <a:pt x="285991" y="6660226"/>
                  </a:lnTo>
                  <a:lnTo>
                    <a:pt x="364293" y="6598263"/>
                  </a:lnTo>
                  <a:lnTo>
                    <a:pt x="442449" y="6535331"/>
                  </a:lnTo>
                  <a:lnTo>
                    <a:pt x="520570" y="6471590"/>
                  </a:lnTo>
                  <a:lnTo>
                    <a:pt x="676749" y="6342727"/>
                  </a:lnTo>
                  <a:lnTo>
                    <a:pt x="1022958" y="6058875"/>
                  </a:lnTo>
                  <a:lnTo>
                    <a:pt x="1135933" y="5965167"/>
                  </a:lnTo>
                  <a:lnTo>
                    <a:pt x="1210239" y="5902627"/>
                  </a:lnTo>
                  <a:lnTo>
                    <a:pt x="1283600" y="5839906"/>
                  </a:lnTo>
                  <a:lnTo>
                    <a:pt x="1355902" y="5776893"/>
                  </a:lnTo>
                  <a:lnTo>
                    <a:pt x="1391619" y="5745243"/>
                  </a:lnTo>
                  <a:lnTo>
                    <a:pt x="1427029" y="5713480"/>
                  </a:lnTo>
                  <a:lnTo>
                    <a:pt x="1462115" y="5681588"/>
                  </a:lnTo>
                  <a:lnTo>
                    <a:pt x="1496864" y="5649556"/>
                  </a:lnTo>
                  <a:lnTo>
                    <a:pt x="1531262" y="5617368"/>
                  </a:lnTo>
                  <a:lnTo>
                    <a:pt x="1565294" y="5585012"/>
                  </a:lnTo>
                  <a:lnTo>
                    <a:pt x="1598945" y="5552474"/>
                  </a:lnTo>
                  <a:lnTo>
                    <a:pt x="1632201" y="5519739"/>
                  </a:lnTo>
                  <a:lnTo>
                    <a:pt x="1665048" y="5486795"/>
                  </a:lnTo>
                  <a:lnTo>
                    <a:pt x="1697471" y="5453627"/>
                  </a:lnTo>
                  <a:lnTo>
                    <a:pt x="1729455" y="5420222"/>
                  </a:lnTo>
                  <a:lnTo>
                    <a:pt x="1760987" y="5386566"/>
                  </a:lnTo>
                  <a:lnTo>
                    <a:pt x="1792052" y="5352646"/>
                  </a:lnTo>
                  <a:lnTo>
                    <a:pt x="1822635" y="5318447"/>
                  </a:lnTo>
                  <a:lnTo>
                    <a:pt x="1852722" y="5283957"/>
                  </a:lnTo>
                  <a:lnTo>
                    <a:pt x="1882298" y="5249160"/>
                  </a:lnTo>
                  <a:lnTo>
                    <a:pt x="1911350" y="5214045"/>
                  </a:lnTo>
                  <a:lnTo>
                    <a:pt x="1939861" y="5178596"/>
                  </a:lnTo>
                  <a:lnTo>
                    <a:pt x="1967819" y="5142801"/>
                  </a:lnTo>
                  <a:lnTo>
                    <a:pt x="1995209" y="5106645"/>
                  </a:lnTo>
                  <a:lnTo>
                    <a:pt x="2022016" y="5070115"/>
                  </a:lnTo>
                  <a:lnTo>
                    <a:pt x="2048225" y="5033197"/>
                  </a:lnTo>
                  <a:lnTo>
                    <a:pt x="2073823" y="4995878"/>
                  </a:lnTo>
                  <a:lnTo>
                    <a:pt x="2098795" y="4958144"/>
                  </a:lnTo>
                  <a:lnTo>
                    <a:pt x="2123126" y="4919980"/>
                  </a:lnTo>
                  <a:lnTo>
                    <a:pt x="2146802" y="4881374"/>
                  </a:lnTo>
                  <a:lnTo>
                    <a:pt x="2169809" y="4842312"/>
                  </a:lnTo>
                  <a:lnTo>
                    <a:pt x="2192131" y="4802780"/>
                  </a:lnTo>
                  <a:lnTo>
                    <a:pt x="2213755" y="4762764"/>
                  </a:lnTo>
                  <a:lnTo>
                    <a:pt x="2234667" y="4722250"/>
                  </a:lnTo>
                  <a:lnTo>
                    <a:pt x="2254851" y="4681226"/>
                  </a:lnTo>
                  <a:lnTo>
                    <a:pt x="2274293" y="4639677"/>
                  </a:lnTo>
                  <a:lnTo>
                    <a:pt x="2292979" y="4597589"/>
                  </a:lnTo>
                  <a:lnTo>
                    <a:pt x="2310894" y="4554949"/>
                  </a:lnTo>
                  <a:lnTo>
                    <a:pt x="2328025" y="4511743"/>
                  </a:lnTo>
                  <a:lnTo>
                    <a:pt x="2344355" y="4467958"/>
                  </a:lnTo>
                  <a:lnTo>
                    <a:pt x="2359872" y="4423579"/>
                  </a:lnTo>
                  <a:lnTo>
                    <a:pt x="2374560" y="4378593"/>
                  </a:lnTo>
                  <a:lnTo>
                    <a:pt x="2388406" y="4332987"/>
                  </a:lnTo>
                  <a:lnTo>
                    <a:pt x="2401394" y="4286746"/>
                  </a:lnTo>
                  <a:lnTo>
                    <a:pt x="2413510" y="4239858"/>
                  </a:lnTo>
                  <a:lnTo>
                    <a:pt x="2424740" y="4192307"/>
                  </a:lnTo>
                  <a:lnTo>
                    <a:pt x="2435069" y="4144081"/>
                  </a:lnTo>
                  <a:lnTo>
                    <a:pt x="2444483" y="4095166"/>
                  </a:lnTo>
                  <a:lnTo>
                    <a:pt x="2452968" y="4045548"/>
                  </a:lnTo>
                  <a:lnTo>
                    <a:pt x="2460508" y="3995214"/>
                  </a:lnTo>
                  <a:lnTo>
                    <a:pt x="2467090" y="3944149"/>
                  </a:lnTo>
                  <a:lnTo>
                    <a:pt x="2472699" y="3892340"/>
                  </a:lnTo>
                  <a:lnTo>
                    <a:pt x="2477320" y="3839774"/>
                  </a:lnTo>
                  <a:lnTo>
                    <a:pt x="2480940" y="3786436"/>
                  </a:lnTo>
                  <a:lnTo>
                    <a:pt x="2483543" y="3732314"/>
                  </a:lnTo>
                  <a:lnTo>
                    <a:pt x="2485116" y="3677392"/>
                  </a:lnTo>
                  <a:lnTo>
                    <a:pt x="2485644" y="3621658"/>
                  </a:lnTo>
                  <a:lnTo>
                    <a:pt x="2485397" y="3566497"/>
                  </a:lnTo>
                  <a:lnTo>
                    <a:pt x="2484660" y="3511505"/>
                  </a:lnTo>
                  <a:lnTo>
                    <a:pt x="2483432" y="3456687"/>
                  </a:lnTo>
                  <a:lnTo>
                    <a:pt x="2481715" y="3402047"/>
                  </a:lnTo>
                  <a:lnTo>
                    <a:pt x="2479511" y="3347590"/>
                  </a:lnTo>
                  <a:lnTo>
                    <a:pt x="2476820" y="3293320"/>
                  </a:lnTo>
                  <a:lnTo>
                    <a:pt x="2473645" y="3239240"/>
                  </a:lnTo>
                  <a:lnTo>
                    <a:pt x="2469985" y="3185356"/>
                  </a:lnTo>
                  <a:lnTo>
                    <a:pt x="2465842" y="3131672"/>
                  </a:lnTo>
                  <a:lnTo>
                    <a:pt x="2461218" y="3078192"/>
                  </a:lnTo>
                  <a:lnTo>
                    <a:pt x="2456114" y="3024920"/>
                  </a:lnTo>
                  <a:lnTo>
                    <a:pt x="2450531" y="2971861"/>
                  </a:lnTo>
                  <a:lnTo>
                    <a:pt x="2444470" y="2919019"/>
                  </a:lnTo>
                  <a:lnTo>
                    <a:pt x="2437932" y="2866397"/>
                  </a:lnTo>
                  <a:lnTo>
                    <a:pt x="2430920" y="2814001"/>
                  </a:lnTo>
                  <a:lnTo>
                    <a:pt x="2423433" y="2761835"/>
                  </a:lnTo>
                  <a:lnTo>
                    <a:pt x="2415474" y="2709903"/>
                  </a:lnTo>
                  <a:lnTo>
                    <a:pt x="2407043" y="2658210"/>
                  </a:lnTo>
                  <a:lnTo>
                    <a:pt x="2398142" y="2606759"/>
                  </a:lnTo>
                  <a:lnTo>
                    <a:pt x="2388773" y="2555555"/>
                  </a:lnTo>
                  <a:lnTo>
                    <a:pt x="2378935" y="2504602"/>
                  </a:lnTo>
                  <a:lnTo>
                    <a:pt x="2368631" y="2453904"/>
                  </a:lnTo>
                  <a:lnTo>
                    <a:pt x="2357861" y="2403467"/>
                  </a:lnTo>
                  <a:lnTo>
                    <a:pt x="2346628" y="2353293"/>
                  </a:lnTo>
                  <a:lnTo>
                    <a:pt x="2334932" y="2303388"/>
                  </a:lnTo>
                  <a:lnTo>
                    <a:pt x="2322774" y="2253756"/>
                  </a:lnTo>
                  <a:lnTo>
                    <a:pt x="2310156" y="2204400"/>
                  </a:lnTo>
                  <a:lnTo>
                    <a:pt x="2297079" y="2155326"/>
                  </a:lnTo>
                  <a:lnTo>
                    <a:pt x="2283544" y="2106537"/>
                  </a:lnTo>
                  <a:lnTo>
                    <a:pt x="2269553" y="2058038"/>
                  </a:lnTo>
                  <a:lnTo>
                    <a:pt x="2255106" y="2009834"/>
                  </a:lnTo>
                  <a:lnTo>
                    <a:pt x="2240206" y="1961928"/>
                  </a:lnTo>
                  <a:lnTo>
                    <a:pt x="2224852" y="1914324"/>
                  </a:lnTo>
                  <a:lnTo>
                    <a:pt x="2209047" y="1867027"/>
                  </a:lnTo>
                  <a:lnTo>
                    <a:pt x="2192792" y="1820042"/>
                  </a:lnTo>
                  <a:lnTo>
                    <a:pt x="2176088" y="1773373"/>
                  </a:lnTo>
                  <a:lnTo>
                    <a:pt x="2158936" y="1727023"/>
                  </a:lnTo>
                  <a:lnTo>
                    <a:pt x="2141337" y="1680997"/>
                  </a:lnTo>
                  <a:lnTo>
                    <a:pt x="2123293" y="1635300"/>
                  </a:lnTo>
                  <a:lnTo>
                    <a:pt x="2104805" y="1589936"/>
                  </a:lnTo>
                  <a:lnTo>
                    <a:pt x="2085874" y="1544909"/>
                  </a:lnTo>
                  <a:lnTo>
                    <a:pt x="2066502" y="1500223"/>
                  </a:lnTo>
                  <a:lnTo>
                    <a:pt x="2046689" y="1455883"/>
                  </a:lnTo>
                  <a:lnTo>
                    <a:pt x="2026437" y="1411893"/>
                  </a:lnTo>
                  <a:lnTo>
                    <a:pt x="2005748" y="1368257"/>
                  </a:lnTo>
                  <a:lnTo>
                    <a:pt x="1984621" y="1324979"/>
                  </a:lnTo>
                  <a:lnTo>
                    <a:pt x="1963060" y="1282065"/>
                  </a:lnTo>
                  <a:lnTo>
                    <a:pt x="1941064" y="1239517"/>
                  </a:lnTo>
                  <a:lnTo>
                    <a:pt x="1918635" y="1197341"/>
                  </a:lnTo>
                  <a:lnTo>
                    <a:pt x="1895775" y="1155540"/>
                  </a:lnTo>
                  <a:lnTo>
                    <a:pt x="1872485" y="1114120"/>
                  </a:lnTo>
                  <a:lnTo>
                    <a:pt x="1848765" y="1073084"/>
                  </a:lnTo>
                  <a:lnTo>
                    <a:pt x="1824618" y="1032436"/>
                  </a:lnTo>
                  <a:lnTo>
                    <a:pt x="1800044" y="992181"/>
                  </a:lnTo>
                  <a:lnTo>
                    <a:pt x="1775044" y="952324"/>
                  </a:lnTo>
                  <a:lnTo>
                    <a:pt x="1749620" y="912868"/>
                  </a:lnTo>
                  <a:lnTo>
                    <a:pt x="1723774" y="873817"/>
                  </a:lnTo>
                  <a:lnTo>
                    <a:pt x="1697506" y="835177"/>
                  </a:lnTo>
                  <a:lnTo>
                    <a:pt x="1670817" y="796951"/>
                  </a:lnTo>
                  <a:lnTo>
                    <a:pt x="1643710" y="759143"/>
                  </a:lnTo>
                  <a:lnTo>
                    <a:pt x="1616184" y="721759"/>
                  </a:lnTo>
                  <a:lnTo>
                    <a:pt x="1588242" y="684802"/>
                  </a:lnTo>
                  <a:lnTo>
                    <a:pt x="1559884" y="648276"/>
                  </a:lnTo>
                  <a:lnTo>
                    <a:pt x="1531112" y="612186"/>
                  </a:lnTo>
                  <a:lnTo>
                    <a:pt x="1501928" y="576536"/>
                  </a:lnTo>
                  <a:lnTo>
                    <a:pt x="1472331" y="541330"/>
                  </a:lnTo>
                  <a:lnTo>
                    <a:pt x="1442324" y="506574"/>
                  </a:lnTo>
                  <a:lnTo>
                    <a:pt x="1411908" y="472270"/>
                  </a:lnTo>
                  <a:lnTo>
                    <a:pt x="1381084" y="438423"/>
                  </a:lnTo>
                  <a:lnTo>
                    <a:pt x="1349854" y="405038"/>
                  </a:lnTo>
                  <a:lnTo>
                    <a:pt x="1318218" y="372119"/>
                  </a:lnTo>
                  <a:lnTo>
                    <a:pt x="1286178" y="339670"/>
                  </a:lnTo>
                  <a:lnTo>
                    <a:pt x="1253734" y="307695"/>
                  </a:lnTo>
                  <a:lnTo>
                    <a:pt x="1220889" y="276199"/>
                  </a:lnTo>
                  <a:lnTo>
                    <a:pt x="1187644" y="245186"/>
                  </a:lnTo>
                  <a:lnTo>
                    <a:pt x="1154000" y="214660"/>
                  </a:lnTo>
                  <a:lnTo>
                    <a:pt x="1119957" y="184626"/>
                  </a:lnTo>
                  <a:lnTo>
                    <a:pt x="1085518" y="155088"/>
                  </a:lnTo>
                  <a:lnTo>
                    <a:pt x="1050683" y="126050"/>
                  </a:lnTo>
                  <a:lnTo>
                    <a:pt x="1015454" y="97516"/>
                  </a:lnTo>
                  <a:lnTo>
                    <a:pt x="979832" y="69492"/>
                  </a:lnTo>
                  <a:lnTo>
                    <a:pt x="943819" y="41980"/>
                  </a:lnTo>
                  <a:lnTo>
                    <a:pt x="907415" y="14985"/>
                  </a:lnTo>
                  <a:lnTo>
                    <a:pt x="8856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750807" y="97535"/>
              <a:ext cx="3404615" cy="215036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901683" y="248411"/>
              <a:ext cx="3035807" cy="177317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838183" y="184912"/>
              <a:ext cx="3162935" cy="1908810"/>
            </a:xfrm>
            <a:custGeom>
              <a:avLst/>
              <a:gdLst/>
              <a:ahLst/>
              <a:cxnLst/>
              <a:rect l="l" t="t" r="r" b="b"/>
              <a:pathLst>
                <a:path w="3162934" h="1908810">
                  <a:moveTo>
                    <a:pt x="0" y="1908556"/>
                  </a:moveTo>
                  <a:lnTo>
                    <a:pt x="3162807" y="1908556"/>
                  </a:lnTo>
                  <a:lnTo>
                    <a:pt x="3162807" y="0"/>
                  </a:lnTo>
                  <a:lnTo>
                    <a:pt x="0" y="0"/>
                  </a:lnTo>
                  <a:lnTo>
                    <a:pt x="0" y="1908556"/>
                  </a:lnTo>
                  <a:close/>
                </a:path>
              </a:pathLst>
            </a:custGeom>
            <a:ln w="1270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548884" y="97535"/>
              <a:ext cx="3241548" cy="215036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699759" y="248411"/>
              <a:ext cx="2872740" cy="178155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636259" y="184912"/>
              <a:ext cx="2999740" cy="1908810"/>
            </a:xfrm>
            <a:custGeom>
              <a:avLst/>
              <a:gdLst/>
              <a:ahLst/>
              <a:cxnLst/>
              <a:rect l="l" t="t" r="r" b="b"/>
              <a:pathLst>
                <a:path w="2999740" h="1908810">
                  <a:moveTo>
                    <a:pt x="0" y="1908556"/>
                  </a:moveTo>
                  <a:lnTo>
                    <a:pt x="2999740" y="1908556"/>
                  </a:lnTo>
                  <a:lnTo>
                    <a:pt x="2999740" y="0"/>
                  </a:lnTo>
                  <a:lnTo>
                    <a:pt x="0" y="0"/>
                  </a:lnTo>
                  <a:lnTo>
                    <a:pt x="0" y="1908556"/>
                  </a:lnTo>
                  <a:close/>
                </a:path>
              </a:pathLst>
            </a:custGeom>
            <a:ln w="1270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0" y="6126478"/>
              <a:ext cx="714755" cy="73151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11455400" y="6250635"/>
            <a:ext cx="16319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60" dirty="0">
                <a:solidFill>
                  <a:srgbClr val="404040"/>
                </a:solidFill>
                <a:latin typeface="Verdana"/>
                <a:cs typeface="Verdana"/>
              </a:rPr>
              <a:t>1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169533" y="5448401"/>
            <a:ext cx="379031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latin typeface="Times New Roman"/>
                <a:cs typeface="Times New Roman"/>
              </a:rPr>
              <a:t>Supervisor’s Name: </a:t>
            </a:r>
            <a:r>
              <a:rPr sz="1600" b="1" spc="-55" dirty="0">
                <a:latin typeface="Times New Roman"/>
                <a:cs typeface="Times New Roman"/>
              </a:rPr>
              <a:t>Dr. </a:t>
            </a:r>
            <a:r>
              <a:rPr sz="1600" b="1" spc="-5" dirty="0">
                <a:latin typeface="Times New Roman"/>
                <a:cs typeface="Times New Roman"/>
              </a:rPr>
              <a:t>Saidur</a:t>
            </a:r>
            <a:r>
              <a:rPr sz="1600" b="1" spc="120" dirty="0">
                <a:latin typeface="Times New Roman"/>
                <a:cs typeface="Times New Roman"/>
              </a:rPr>
              <a:t> </a:t>
            </a:r>
            <a:r>
              <a:rPr sz="1600" b="1" spc="-5" dirty="0">
                <a:latin typeface="Times New Roman"/>
                <a:cs typeface="Times New Roman"/>
              </a:rPr>
              <a:t>Chowdhury</a:t>
            </a: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600" b="1" spc="-10" dirty="0">
                <a:latin typeface="Times New Roman"/>
                <a:cs typeface="Times New Roman"/>
              </a:rPr>
              <a:t>Coordinator’s Name: </a:t>
            </a:r>
            <a:r>
              <a:rPr sz="1600" b="1" spc="-55" dirty="0">
                <a:latin typeface="Times New Roman"/>
                <a:cs typeface="Times New Roman"/>
              </a:rPr>
              <a:t>Dr. </a:t>
            </a:r>
            <a:r>
              <a:rPr sz="1600" b="1" spc="-10" dirty="0">
                <a:latin typeface="Times New Roman"/>
                <a:cs typeface="Times New Roman"/>
              </a:rPr>
              <a:t>Andi</a:t>
            </a:r>
            <a:r>
              <a:rPr sz="1600" b="1" spc="-40" dirty="0">
                <a:latin typeface="Times New Roman"/>
                <a:cs typeface="Times New Roman"/>
              </a:rPr>
              <a:t> </a:t>
            </a:r>
            <a:r>
              <a:rPr sz="1600" b="1" spc="-5" dirty="0">
                <a:latin typeface="Times New Roman"/>
                <a:cs typeface="Times New Roman"/>
              </a:rPr>
              <a:t>Asiz</a:t>
            </a:r>
            <a:endParaRPr sz="1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0862" y="724662"/>
            <a:ext cx="10591800" cy="0"/>
          </a:xfrm>
          <a:custGeom>
            <a:avLst/>
            <a:gdLst/>
            <a:ahLst/>
            <a:cxnLst/>
            <a:rect l="l" t="t" r="r" b="b"/>
            <a:pathLst>
              <a:path w="10591800">
                <a:moveTo>
                  <a:pt x="0" y="0"/>
                </a:moveTo>
                <a:lnTo>
                  <a:pt x="10591800" y="0"/>
                </a:lnTo>
              </a:path>
            </a:pathLst>
          </a:custGeom>
          <a:ln w="444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793750" y="4794250"/>
            <a:ext cx="10619740" cy="1355725"/>
            <a:chOff x="793750" y="4794250"/>
            <a:chExt cx="10619740" cy="1355725"/>
          </a:xfrm>
        </p:grpSpPr>
        <p:sp>
          <p:nvSpPr>
            <p:cNvPr id="4" name="object 4"/>
            <p:cNvSpPr/>
            <p:nvPr/>
          </p:nvSpPr>
          <p:spPr>
            <a:xfrm>
              <a:off x="800100" y="6143244"/>
              <a:ext cx="10591800" cy="0"/>
            </a:xfrm>
            <a:custGeom>
              <a:avLst/>
              <a:gdLst/>
              <a:ahLst/>
              <a:cxnLst/>
              <a:rect l="l" t="t" r="r" b="b"/>
              <a:pathLst>
                <a:path w="10591800">
                  <a:moveTo>
                    <a:pt x="0" y="0"/>
                  </a:moveTo>
                  <a:lnTo>
                    <a:pt x="1059180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608576" y="4800600"/>
              <a:ext cx="6798945" cy="1176655"/>
            </a:xfrm>
            <a:custGeom>
              <a:avLst/>
              <a:gdLst/>
              <a:ahLst/>
              <a:cxnLst/>
              <a:rect l="l" t="t" r="r" b="b"/>
              <a:pathLst>
                <a:path w="6798945" h="1176654">
                  <a:moveTo>
                    <a:pt x="6602476" y="0"/>
                  </a:moveTo>
                  <a:lnTo>
                    <a:pt x="0" y="0"/>
                  </a:lnTo>
                  <a:lnTo>
                    <a:pt x="0" y="1176528"/>
                  </a:lnTo>
                  <a:lnTo>
                    <a:pt x="6602476" y="1176528"/>
                  </a:lnTo>
                  <a:lnTo>
                    <a:pt x="6647448" y="1171348"/>
                  </a:lnTo>
                  <a:lnTo>
                    <a:pt x="6688725" y="1156596"/>
                  </a:lnTo>
                  <a:lnTo>
                    <a:pt x="6725133" y="1133448"/>
                  </a:lnTo>
                  <a:lnTo>
                    <a:pt x="6755496" y="1103081"/>
                  </a:lnTo>
                  <a:lnTo>
                    <a:pt x="6778639" y="1066673"/>
                  </a:lnTo>
                  <a:lnTo>
                    <a:pt x="6793386" y="1025400"/>
                  </a:lnTo>
                  <a:lnTo>
                    <a:pt x="6798564" y="980440"/>
                  </a:lnTo>
                  <a:lnTo>
                    <a:pt x="6798564" y="196087"/>
                  </a:lnTo>
                  <a:lnTo>
                    <a:pt x="6793386" y="151115"/>
                  </a:lnTo>
                  <a:lnTo>
                    <a:pt x="6778639" y="109838"/>
                  </a:lnTo>
                  <a:lnTo>
                    <a:pt x="6755496" y="73430"/>
                  </a:lnTo>
                  <a:lnTo>
                    <a:pt x="6725133" y="43067"/>
                  </a:lnTo>
                  <a:lnTo>
                    <a:pt x="6688725" y="19924"/>
                  </a:lnTo>
                  <a:lnTo>
                    <a:pt x="6647448" y="5177"/>
                  </a:lnTo>
                  <a:lnTo>
                    <a:pt x="6602476" y="0"/>
                  </a:lnTo>
                  <a:close/>
                </a:path>
              </a:pathLst>
            </a:custGeom>
            <a:solidFill>
              <a:srgbClr val="D4D0D2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608576" y="4800600"/>
              <a:ext cx="6798945" cy="1176655"/>
            </a:xfrm>
            <a:custGeom>
              <a:avLst/>
              <a:gdLst/>
              <a:ahLst/>
              <a:cxnLst/>
              <a:rect l="l" t="t" r="r" b="b"/>
              <a:pathLst>
                <a:path w="6798945" h="1176654">
                  <a:moveTo>
                    <a:pt x="6798564" y="196087"/>
                  </a:moveTo>
                  <a:lnTo>
                    <a:pt x="6798564" y="980440"/>
                  </a:lnTo>
                  <a:lnTo>
                    <a:pt x="6793386" y="1025400"/>
                  </a:lnTo>
                  <a:lnTo>
                    <a:pt x="6778639" y="1066673"/>
                  </a:lnTo>
                  <a:lnTo>
                    <a:pt x="6755496" y="1103081"/>
                  </a:lnTo>
                  <a:lnTo>
                    <a:pt x="6725133" y="1133448"/>
                  </a:lnTo>
                  <a:lnTo>
                    <a:pt x="6688725" y="1156596"/>
                  </a:lnTo>
                  <a:lnTo>
                    <a:pt x="6647448" y="1171348"/>
                  </a:lnTo>
                  <a:lnTo>
                    <a:pt x="6602476" y="1176528"/>
                  </a:lnTo>
                  <a:lnTo>
                    <a:pt x="0" y="1176528"/>
                  </a:lnTo>
                  <a:lnTo>
                    <a:pt x="0" y="0"/>
                  </a:lnTo>
                  <a:lnTo>
                    <a:pt x="6602476" y="0"/>
                  </a:lnTo>
                  <a:lnTo>
                    <a:pt x="6647448" y="5177"/>
                  </a:lnTo>
                  <a:lnTo>
                    <a:pt x="6688725" y="19924"/>
                  </a:lnTo>
                  <a:lnTo>
                    <a:pt x="6725133" y="43067"/>
                  </a:lnTo>
                  <a:lnTo>
                    <a:pt x="6755496" y="73430"/>
                  </a:lnTo>
                  <a:lnTo>
                    <a:pt x="6778639" y="109838"/>
                  </a:lnTo>
                  <a:lnTo>
                    <a:pt x="6793386" y="151115"/>
                  </a:lnTo>
                  <a:lnTo>
                    <a:pt x="6798564" y="196087"/>
                  </a:lnTo>
                  <a:close/>
                </a:path>
              </a:pathLst>
            </a:custGeom>
            <a:ln w="12699">
              <a:solidFill>
                <a:srgbClr val="D4D0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248562" y="0"/>
            <a:ext cx="967803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u="none" spc="25" dirty="0"/>
              <a:t>CONSTRAINTS </a:t>
            </a:r>
            <a:r>
              <a:rPr sz="4500" u="none" spc="20" dirty="0"/>
              <a:t>AND</a:t>
            </a:r>
            <a:r>
              <a:rPr sz="4500" u="none" spc="-295" dirty="0"/>
              <a:t> </a:t>
            </a:r>
            <a:r>
              <a:rPr sz="4500" u="none" spc="25" dirty="0"/>
              <a:t>COMPLEXITIES</a:t>
            </a:r>
            <a:endParaRPr sz="4500"/>
          </a:p>
        </p:txBody>
      </p:sp>
      <p:sp>
        <p:nvSpPr>
          <p:cNvPr id="8" name="object 8"/>
          <p:cNvSpPr/>
          <p:nvPr/>
        </p:nvSpPr>
        <p:spPr>
          <a:xfrm>
            <a:off x="0" y="6126478"/>
            <a:ext cx="714755" cy="7315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4602226" y="1705101"/>
            <a:ext cx="6811645" cy="1189355"/>
            <a:chOff x="4602226" y="1705101"/>
            <a:chExt cx="6811645" cy="1189355"/>
          </a:xfrm>
        </p:grpSpPr>
        <p:sp>
          <p:nvSpPr>
            <p:cNvPr id="10" name="object 10"/>
            <p:cNvSpPr/>
            <p:nvPr/>
          </p:nvSpPr>
          <p:spPr>
            <a:xfrm>
              <a:off x="4608576" y="1711451"/>
              <a:ext cx="6798945" cy="1176655"/>
            </a:xfrm>
            <a:custGeom>
              <a:avLst/>
              <a:gdLst/>
              <a:ahLst/>
              <a:cxnLst/>
              <a:rect l="l" t="t" r="r" b="b"/>
              <a:pathLst>
                <a:path w="6798945" h="1176655">
                  <a:moveTo>
                    <a:pt x="6602476" y="0"/>
                  </a:moveTo>
                  <a:lnTo>
                    <a:pt x="0" y="0"/>
                  </a:lnTo>
                  <a:lnTo>
                    <a:pt x="0" y="1176527"/>
                  </a:lnTo>
                  <a:lnTo>
                    <a:pt x="6602476" y="1176527"/>
                  </a:lnTo>
                  <a:lnTo>
                    <a:pt x="6647448" y="1171350"/>
                  </a:lnTo>
                  <a:lnTo>
                    <a:pt x="6688725" y="1156603"/>
                  </a:lnTo>
                  <a:lnTo>
                    <a:pt x="6725133" y="1133460"/>
                  </a:lnTo>
                  <a:lnTo>
                    <a:pt x="6755496" y="1103097"/>
                  </a:lnTo>
                  <a:lnTo>
                    <a:pt x="6778639" y="1066689"/>
                  </a:lnTo>
                  <a:lnTo>
                    <a:pt x="6793386" y="1025412"/>
                  </a:lnTo>
                  <a:lnTo>
                    <a:pt x="6798564" y="980439"/>
                  </a:lnTo>
                  <a:lnTo>
                    <a:pt x="6798564" y="196087"/>
                  </a:lnTo>
                  <a:lnTo>
                    <a:pt x="6793386" y="151115"/>
                  </a:lnTo>
                  <a:lnTo>
                    <a:pt x="6778639" y="109838"/>
                  </a:lnTo>
                  <a:lnTo>
                    <a:pt x="6755496" y="73430"/>
                  </a:lnTo>
                  <a:lnTo>
                    <a:pt x="6725133" y="43067"/>
                  </a:lnTo>
                  <a:lnTo>
                    <a:pt x="6688725" y="19924"/>
                  </a:lnTo>
                  <a:lnTo>
                    <a:pt x="6647448" y="5177"/>
                  </a:lnTo>
                  <a:lnTo>
                    <a:pt x="6602476" y="0"/>
                  </a:lnTo>
                  <a:close/>
                </a:path>
              </a:pathLst>
            </a:custGeom>
            <a:solidFill>
              <a:srgbClr val="D4D0D2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608576" y="1711451"/>
              <a:ext cx="6798945" cy="1176655"/>
            </a:xfrm>
            <a:custGeom>
              <a:avLst/>
              <a:gdLst/>
              <a:ahLst/>
              <a:cxnLst/>
              <a:rect l="l" t="t" r="r" b="b"/>
              <a:pathLst>
                <a:path w="6798945" h="1176655">
                  <a:moveTo>
                    <a:pt x="6798564" y="196087"/>
                  </a:moveTo>
                  <a:lnTo>
                    <a:pt x="6798564" y="980439"/>
                  </a:lnTo>
                  <a:lnTo>
                    <a:pt x="6793386" y="1025412"/>
                  </a:lnTo>
                  <a:lnTo>
                    <a:pt x="6778639" y="1066689"/>
                  </a:lnTo>
                  <a:lnTo>
                    <a:pt x="6755496" y="1103097"/>
                  </a:lnTo>
                  <a:lnTo>
                    <a:pt x="6725133" y="1133460"/>
                  </a:lnTo>
                  <a:lnTo>
                    <a:pt x="6688725" y="1156603"/>
                  </a:lnTo>
                  <a:lnTo>
                    <a:pt x="6647448" y="1171350"/>
                  </a:lnTo>
                  <a:lnTo>
                    <a:pt x="6602476" y="1176527"/>
                  </a:lnTo>
                  <a:lnTo>
                    <a:pt x="0" y="1176527"/>
                  </a:lnTo>
                  <a:lnTo>
                    <a:pt x="0" y="0"/>
                  </a:lnTo>
                  <a:lnTo>
                    <a:pt x="6602476" y="0"/>
                  </a:lnTo>
                  <a:lnTo>
                    <a:pt x="6647448" y="5177"/>
                  </a:lnTo>
                  <a:lnTo>
                    <a:pt x="6688725" y="19924"/>
                  </a:lnTo>
                  <a:lnTo>
                    <a:pt x="6725133" y="43067"/>
                  </a:lnTo>
                  <a:lnTo>
                    <a:pt x="6755496" y="73430"/>
                  </a:lnTo>
                  <a:lnTo>
                    <a:pt x="6778639" y="109838"/>
                  </a:lnTo>
                  <a:lnTo>
                    <a:pt x="6793386" y="151115"/>
                  </a:lnTo>
                  <a:lnTo>
                    <a:pt x="6798564" y="196087"/>
                  </a:lnTo>
                  <a:close/>
                </a:path>
              </a:pathLst>
            </a:custGeom>
            <a:ln w="12699">
              <a:solidFill>
                <a:srgbClr val="D4D0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4844541" y="1837182"/>
            <a:ext cx="6153785" cy="849630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299085" marR="5080" indent="-287020">
              <a:lnSpc>
                <a:spcPts val="3000"/>
              </a:lnSpc>
              <a:spcBef>
                <a:spcPts val="605"/>
              </a:spcBef>
              <a:buChar char="•"/>
              <a:tabLst>
                <a:tab pos="299085" algn="l"/>
                <a:tab pos="299720" algn="l"/>
              </a:tabLst>
            </a:pPr>
            <a:r>
              <a:rPr sz="2900" dirty="0">
                <a:latin typeface="Times New Roman"/>
                <a:cs typeface="Times New Roman"/>
              </a:rPr>
              <a:t>Soil </a:t>
            </a:r>
            <a:r>
              <a:rPr sz="2900" spc="-5" dirty="0">
                <a:latin typeface="Times New Roman"/>
                <a:cs typeface="Times New Roman"/>
              </a:rPr>
              <a:t>conditions needs </a:t>
            </a:r>
            <a:r>
              <a:rPr sz="2900" dirty="0">
                <a:latin typeface="Times New Roman"/>
                <a:cs typeface="Times New Roman"/>
              </a:rPr>
              <a:t>to be </a:t>
            </a:r>
            <a:r>
              <a:rPr sz="2900" spc="-5" dirty="0">
                <a:latin typeface="Times New Roman"/>
                <a:cs typeface="Times New Roman"/>
              </a:rPr>
              <a:t>investigated  </a:t>
            </a:r>
            <a:r>
              <a:rPr sz="2900" dirty="0">
                <a:latin typeface="Times New Roman"/>
                <a:cs typeface="Times New Roman"/>
              </a:rPr>
              <a:t>to </a:t>
            </a:r>
            <a:r>
              <a:rPr sz="2900" spc="-5" dirty="0">
                <a:latin typeface="Times New Roman"/>
                <a:cs typeface="Times New Roman"/>
              </a:rPr>
              <a:t>see </a:t>
            </a:r>
            <a:r>
              <a:rPr sz="2900" dirty="0">
                <a:latin typeface="Times New Roman"/>
                <a:cs typeface="Times New Roman"/>
              </a:rPr>
              <a:t>if </a:t>
            </a:r>
            <a:r>
              <a:rPr sz="2900" spc="-5" dirty="0">
                <a:latin typeface="Times New Roman"/>
                <a:cs typeface="Times New Roman"/>
              </a:rPr>
              <a:t>the soil </a:t>
            </a:r>
            <a:r>
              <a:rPr sz="2900" dirty="0">
                <a:latin typeface="Times New Roman"/>
                <a:cs typeface="Times New Roman"/>
              </a:rPr>
              <a:t>is safe to </a:t>
            </a:r>
            <a:r>
              <a:rPr sz="2900" spc="-5" dirty="0">
                <a:latin typeface="Times New Roman"/>
                <a:cs typeface="Times New Roman"/>
              </a:rPr>
              <a:t>build on</a:t>
            </a:r>
            <a:r>
              <a:rPr sz="2900" spc="-10" dirty="0">
                <a:latin typeface="Times New Roman"/>
                <a:cs typeface="Times New Roman"/>
              </a:rPr>
              <a:t> </a:t>
            </a:r>
            <a:r>
              <a:rPr sz="2900" spc="-5" dirty="0">
                <a:latin typeface="Times New Roman"/>
                <a:cs typeface="Times New Roman"/>
              </a:rPr>
              <a:t>it.</a:t>
            </a:r>
            <a:endParaRPr sz="2900">
              <a:latin typeface="Times New Roman"/>
              <a:cs typeface="Times New Roman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778509" y="1555750"/>
            <a:ext cx="3836670" cy="1483360"/>
            <a:chOff x="778509" y="1555750"/>
            <a:chExt cx="3836670" cy="1483360"/>
          </a:xfrm>
        </p:grpSpPr>
        <p:sp>
          <p:nvSpPr>
            <p:cNvPr id="14" name="object 14"/>
            <p:cNvSpPr/>
            <p:nvPr/>
          </p:nvSpPr>
          <p:spPr>
            <a:xfrm>
              <a:off x="784859" y="1562100"/>
              <a:ext cx="3823970" cy="1470660"/>
            </a:xfrm>
            <a:custGeom>
              <a:avLst/>
              <a:gdLst/>
              <a:ahLst/>
              <a:cxnLst/>
              <a:rect l="l" t="t" r="r" b="b"/>
              <a:pathLst>
                <a:path w="3823970" h="1470660">
                  <a:moveTo>
                    <a:pt x="3578605" y="0"/>
                  </a:moveTo>
                  <a:lnTo>
                    <a:pt x="245122" y="0"/>
                  </a:lnTo>
                  <a:lnTo>
                    <a:pt x="195720" y="4979"/>
                  </a:lnTo>
                  <a:lnTo>
                    <a:pt x="149707" y="19260"/>
                  </a:lnTo>
                  <a:lnTo>
                    <a:pt x="108070" y="41857"/>
                  </a:lnTo>
                  <a:lnTo>
                    <a:pt x="71793" y="71786"/>
                  </a:lnTo>
                  <a:lnTo>
                    <a:pt x="41861" y="108061"/>
                  </a:lnTo>
                  <a:lnTo>
                    <a:pt x="19262" y="149697"/>
                  </a:lnTo>
                  <a:lnTo>
                    <a:pt x="4979" y="195708"/>
                  </a:lnTo>
                  <a:lnTo>
                    <a:pt x="0" y="245110"/>
                  </a:lnTo>
                  <a:lnTo>
                    <a:pt x="0" y="1225550"/>
                  </a:lnTo>
                  <a:lnTo>
                    <a:pt x="4979" y="1274951"/>
                  </a:lnTo>
                  <a:lnTo>
                    <a:pt x="19262" y="1320962"/>
                  </a:lnTo>
                  <a:lnTo>
                    <a:pt x="41861" y="1362598"/>
                  </a:lnTo>
                  <a:lnTo>
                    <a:pt x="71793" y="1398873"/>
                  </a:lnTo>
                  <a:lnTo>
                    <a:pt x="108070" y="1428802"/>
                  </a:lnTo>
                  <a:lnTo>
                    <a:pt x="149707" y="1451399"/>
                  </a:lnTo>
                  <a:lnTo>
                    <a:pt x="195720" y="1465680"/>
                  </a:lnTo>
                  <a:lnTo>
                    <a:pt x="245122" y="1470660"/>
                  </a:lnTo>
                  <a:lnTo>
                    <a:pt x="3578605" y="1470660"/>
                  </a:lnTo>
                  <a:lnTo>
                    <a:pt x="3628007" y="1465680"/>
                  </a:lnTo>
                  <a:lnTo>
                    <a:pt x="3674018" y="1451399"/>
                  </a:lnTo>
                  <a:lnTo>
                    <a:pt x="3715654" y="1428802"/>
                  </a:lnTo>
                  <a:lnTo>
                    <a:pt x="3751929" y="1398873"/>
                  </a:lnTo>
                  <a:lnTo>
                    <a:pt x="3781858" y="1362598"/>
                  </a:lnTo>
                  <a:lnTo>
                    <a:pt x="3804455" y="1320962"/>
                  </a:lnTo>
                  <a:lnTo>
                    <a:pt x="3818736" y="1274951"/>
                  </a:lnTo>
                  <a:lnTo>
                    <a:pt x="3823716" y="1225550"/>
                  </a:lnTo>
                  <a:lnTo>
                    <a:pt x="3823716" y="245110"/>
                  </a:lnTo>
                  <a:lnTo>
                    <a:pt x="3818736" y="195708"/>
                  </a:lnTo>
                  <a:lnTo>
                    <a:pt x="3804455" y="149697"/>
                  </a:lnTo>
                  <a:lnTo>
                    <a:pt x="3781858" y="108061"/>
                  </a:lnTo>
                  <a:lnTo>
                    <a:pt x="3751929" y="71786"/>
                  </a:lnTo>
                  <a:lnTo>
                    <a:pt x="3715654" y="41857"/>
                  </a:lnTo>
                  <a:lnTo>
                    <a:pt x="3674018" y="19260"/>
                  </a:lnTo>
                  <a:lnTo>
                    <a:pt x="3628007" y="4979"/>
                  </a:lnTo>
                  <a:lnTo>
                    <a:pt x="3578605" y="0"/>
                  </a:lnTo>
                  <a:close/>
                </a:path>
              </a:pathLst>
            </a:custGeom>
            <a:solidFill>
              <a:srgbClr val="734A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84859" y="1562100"/>
              <a:ext cx="3823970" cy="1470660"/>
            </a:xfrm>
            <a:custGeom>
              <a:avLst/>
              <a:gdLst/>
              <a:ahLst/>
              <a:cxnLst/>
              <a:rect l="l" t="t" r="r" b="b"/>
              <a:pathLst>
                <a:path w="3823970" h="1470660">
                  <a:moveTo>
                    <a:pt x="0" y="245110"/>
                  </a:moveTo>
                  <a:lnTo>
                    <a:pt x="4979" y="195708"/>
                  </a:lnTo>
                  <a:lnTo>
                    <a:pt x="19262" y="149697"/>
                  </a:lnTo>
                  <a:lnTo>
                    <a:pt x="41861" y="108061"/>
                  </a:lnTo>
                  <a:lnTo>
                    <a:pt x="71793" y="71786"/>
                  </a:lnTo>
                  <a:lnTo>
                    <a:pt x="108070" y="41857"/>
                  </a:lnTo>
                  <a:lnTo>
                    <a:pt x="149707" y="19260"/>
                  </a:lnTo>
                  <a:lnTo>
                    <a:pt x="195720" y="4979"/>
                  </a:lnTo>
                  <a:lnTo>
                    <a:pt x="245122" y="0"/>
                  </a:lnTo>
                  <a:lnTo>
                    <a:pt x="3578605" y="0"/>
                  </a:lnTo>
                  <a:lnTo>
                    <a:pt x="3628007" y="4979"/>
                  </a:lnTo>
                  <a:lnTo>
                    <a:pt x="3674018" y="19260"/>
                  </a:lnTo>
                  <a:lnTo>
                    <a:pt x="3715654" y="41857"/>
                  </a:lnTo>
                  <a:lnTo>
                    <a:pt x="3751929" y="71786"/>
                  </a:lnTo>
                  <a:lnTo>
                    <a:pt x="3781858" y="108061"/>
                  </a:lnTo>
                  <a:lnTo>
                    <a:pt x="3804455" y="149697"/>
                  </a:lnTo>
                  <a:lnTo>
                    <a:pt x="3818736" y="195708"/>
                  </a:lnTo>
                  <a:lnTo>
                    <a:pt x="3823716" y="245110"/>
                  </a:lnTo>
                  <a:lnTo>
                    <a:pt x="3823716" y="1225550"/>
                  </a:lnTo>
                  <a:lnTo>
                    <a:pt x="3818736" y="1274951"/>
                  </a:lnTo>
                  <a:lnTo>
                    <a:pt x="3804455" y="1320962"/>
                  </a:lnTo>
                  <a:lnTo>
                    <a:pt x="3781858" y="1362598"/>
                  </a:lnTo>
                  <a:lnTo>
                    <a:pt x="3751929" y="1398873"/>
                  </a:lnTo>
                  <a:lnTo>
                    <a:pt x="3715654" y="1428802"/>
                  </a:lnTo>
                  <a:lnTo>
                    <a:pt x="3674018" y="1451399"/>
                  </a:lnTo>
                  <a:lnTo>
                    <a:pt x="3628007" y="1465680"/>
                  </a:lnTo>
                  <a:lnTo>
                    <a:pt x="3578605" y="1470660"/>
                  </a:lnTo>
                  <a:lnTo>
                    <a:pt x="245122" y="1470660"/>
                  </a:lnTo>
                  <a:lnTo>
                    <a:pt x="195720" y="1465680"/>
                  </a:lnTo>
                  <a:lnTo>
                    <a:pt x="149707" y="1451399"/>
                  </a:lnTo>
                  <a:lnTo>
                    <a:pt x="108070" y="1428802"/>
                  </a:lnTo>
                  <a:lnTo>
                    <a:pt x="71793" y="1398873"/>
                  </a:lnTo>
                  <a:lnTo>
                    <a:pt x="41861" y="1362598"/>
                  </a:lnTo>
                  <a:lnTo>
                    <a:pt x="19262" y="1320962"/>
                  </a:lnTo>
                  <a:lnTo>
                    <a:pt x="4979" y="1274951"/>
                  </a:lnTo>
                  <a:lnTo>
                    <a:pt x="0" y="1225550"/>
                  </a:lnTo>
                  <a:lnTo>
                    <a:pt x="0" y="24511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1206804" y="1785061"/>
            <a:ext cx="2982595" cy="936625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666750" marR="5080" indent="-654685">
              <a:lnSpc>
                <a:spcPts val="3329"/>
              </a:lnSpc>
              <a:spcBef>
                <a:spcPts val="640"/>
              </a:spcBef>
            </a:pPr>
            <a:r>
              <a:rPr sz="3200" spc="-65" dirty="0">
                <a:solidFill>
                  <a:srgbClr val="FFFFFF"/>
                </a:solidFill>
                <a:latin typeface="Georgia"/>
                <a:cs typeface="Georgia"/>
              </a:rPr>
              <a:t>Suitability </a:t>
            </a:r>
            <a:r>
              <a:rPr sz="3200" spc="-35" dirty="0">
                <a:solidFill>
                  <a:srgbClr val="FFFFFF"/>
                </a:solidFill>
                <a:latin typeface="Georgia"/>
                <a:cs typeface="Georgia"/>
              </a:rPr>
              <a:t>of </a:t>
            </a:r>
            <a:r>
              <a:rPr sz="3200" spc="-60" dirty="0">
                <a:solidFill>
                  <a:srgbClr val="FFFFFF"/>
                </a:solidFill>
                <a:latin typeface="Georgia"/>
                <a:cs typeface="Georgia"/>
              </a:rPr>
              <a:t>soil  </a:t>
            </a:r>
            <a:r>
              <a:rPr sz="3200" spc="-65" dirty="0">
                <a:solidFill>
                  <a:srgbClr val="FFFFFF"/>
                </a:solidFill>
                <a:latin typeface="Georgia"/>
                <a:cs typeface="Georgia"/>
              </a:rPr>
              <a:t>condition</a:t>
            </a:r>
            <a:endParaRPr sz="3200">
              <a:latin typeface="Georgia"/>
              <a:cs typeface="Georgia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4602226" y="3248914"/>
            <a:ext cx="6811645" cy="1191260"/>
            <a:chOff x="4602226" y="3248914"/>
            <a:chExt cx="6811645" cy="1191260"/>
          </a:xfrm>
        </p:grpSpPr>
        <p:sp>
          <p:nvSpPr>
            <p:cNvPr id="18" name="object 18"/>
            <p:cNvSpPr/>
            <p:nvPr/>
          </p:nvSpPr>
          <p:spPr>
            <a:xfrm>
              <a:off x="4608576" y="3255264"/>
              <a:ext cx="6798945" cy="1178560"/>
            </a:xfrm>
            <a:custGeom>
              <a:avLst/>
              <a:gdLst/>
              <a:ahLst/>
              <a:cxnLst/>
              <a:rect l="l" t="t" r="r" b="b"/>
              <a:pathLst>
                <a:path w="6798945" h="1178560">
                  <a:moveTo>
                    <a:pt x="6602222" y="0"/>
                  </a:moveTo>
                  <a:lnTo>
                    <a:pt x="0" y="0"/>
                  </a:lnTo>
                  <a:lnTo>
                    <a:pt x="0" y="1178052"/>
                  </a:lnTo>
                  <a:lnTo>
                    <a:pt x="6602222" y="1178052"/>
                  </a:lnTo>
                  <a:lnTo>
                    <a:pt x="6647248" y="1172867"/>
                  </a:lnTo>
                  <a:lnTo>
                    <a:pt x="6688577" y="1158099"/>
                  </a:lnTo>
                  <a:lnTo>
                    <a:pt x="6725032" y="1134924"/>
                  </a:lnTo>
                  <a:lnTo>
                    <a:pt x="6755436" y="1104520"/>
                  </a:lnTo>
                  <a:lnTo>
                    <a:pt x="6778611" y="1068065"/>
                  </a:lnTo>
                  <a:lnTo>
                    <a:pt x="6793379" y="1026736"/>
                  </a:lnTo>
                  <a:lnTo>
                    <a:pt x="6798564" y="981710"/>
                  </a:lnTo>
                  <a:lnTo>
                    <a:pt x="6798564" y="196341"/>
                  </a:lnTo>
                  <a:lnTo>
                    <a:pt x="6793379" y="151315"/>
                  </a:lnTo>
                  <a:lnTo>
                    <a:pt x="6778611" y="109986"/>
                  </a:lnTo>
                  <a:lnTo>
                    <a:pt x="6755436" y="73531"/>
                  </a:lnTo>
                  <a:lnTo>
                    <a:pt x="6725032" y="43127"/>
                  </a:lnTo>
                  <a:lnTo>
                    <a:pt x="6688577" y="19952"/>
                  </a:lnTo>
                  <a:lnTo>
                    <a:pt x="6647248" y="5184"/>
                  </a:lnTo>
                  <a:lnTo>
                    <a:pt x="6602222" y="0"/>
                  </a:lnTo>
                  <a:close/>
                </a:path>
              </a:pathLst>
            </a:custGeom>
            <a:solidFill>
              <a:srgbClr val="D4D0D2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608576" y="3255264"/>
              <a:ext cx="6798945" cy="1178560"/>
            </a:xfrm>
            <a:custGeom>
              <a:avLst/>
              <a:gdLst/>
              <a:ahLst/>
              <a:cxnLst/>
              <a:rect l="l" t="t" r="r" b="b"/>
              <a:pathLst>
                <a:path w="6798945" h="1178560">
                  <a:moveTo>
                    <a:pt x="6798564" y="196341"/>
                  </a:moveTo>
                  <a:lnTo>
                    <a:pt x="6798564" y="981710"/>
                  </a:lnTo>
                  <a:lnTo>
                    <a:pt x="6793379" y="1026736"/>
                  </a:lnTo>
                  <a:lnTo>
                    <a:pt x="6778611" y="1068065"/>
                  </a:lnTo>
                  <a:lnTo>
                    <a:pt x="6755436" y="1104520"/>
                  </a:lnTo>
                  <a:lnTo>
                    <a:pt x="6725032" y="1134924"/>
                  </a:lnTo>
                  <a:lnTo>
                    <a:pt x="6688577" y="1158099"/>
                  </a:lnTo>
                  <a:lnTo>
                    <a:pt x="6647248" y="1172867"/>
                  </a:lnTo>
                  <a:lnTo>
                    <a:pt x="6602222" y="1178052"/>
                  </a:lnTo>
                  <a:lnTo>
                    <a:pt x="0" y="1178052"/>
                  </a:lnTo>
                  <a:lnTo>
                    <a:pt x="0" y="0"/>
                  </a:lnTo>
                  <a:lnTo>
                    <a:pt x="6602222" y="0"/>
                  </a:lnTo>
                  <a:lnTo>
                    <a:pt x="6647248" y="5184"/>
                  </a:lnTo>
                  <a:lnTo>
                    <a:pt x="6688577" y="19952"/>
                  </a:lnTo>
                  <a:lnTo>
                    <a:pt x="6725032" y="43127"/>
                  </a:lnTo>
                  <a:lnTo>
                    <a:pt x="6755436" y="73531"/>
                  </a:lnTo>
                  <a:lnTo>
                    <a:pt x="6778611" y="109986"/>
                  </a:lnTo>
                  <a:lnTo>
                    <a:pt x="6793379" y="151315"/>
                  </a:lnTo>
                  <a:lnTo>
                    <a:pt x="6798564" y="196341"/>
                  </a:lnTo>
                  <a:close/>
                </a:path>
              </a:pathLst>
            </a:custGeom>
            <a:ln w="12700">
              <a:solidFill>
                <a:srgbClr val="D4D0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4844541" y="3379723"/>
            <a:ext cx="6245860" cy="850900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299085" marR="5080" indent="-287020">
              <a:lnSpc>
                <a:spcPts val="3010"/>
              </a:lnSpc>
              <a:spcBef>
                <a:spcPts val="595"/>
              </a:spcBef>
              <a:buChar char="•"/>
              <a:tabLst>
                <a:tab pos="299085" algn="l"/>
                <a:tab pos="299720" algn="l"/>
              </a:tabLst>
            </a:pPr>
            <a:r>
              <a:rPr sz="2900" spc="-20" dirty="0">
                <a:latin typeface="Georgia"/>
                <a:cs typeface="Georgia"/>
              </a:rPr>
              <a:t>The </a:t>
            </a:r>
            <a:r>
              <a:rPr sz="2900" spc="-95" dirty="0">
                <a:latin typeface="Georgia"/>
                <a:cs typeface="Georgia"/>
              </a:rPr>
              <a:t>resources that </a:t>
            </a:r>
            <a:r>
              <a:rPr sz="2900" spc="-125" dirty="0">
                <a:latin typeface="Georgia"/>
                <a:cs typeface="Georgia"/>
              </a:rPr>
              <a:t>must </a:t>
            </a:r>
            <a:r>
              <a:rPr sz="2900" spc="-120" dirty="0">
                <a:latin typeface="Georgia"/>
                <a:cs typeface="Georgia"/>
              </a:rPr>
              <a:t>be </a:t>
            </a:r>
            <a:r>
              <a:rPr sz="2900" spc="-80" dirty="0">
                <a:latin typeface="Georgia"/>
                <a:cs typeface="Georgia"/>
              </a:rPr>
              <a:t>committed  </a:t>
            </a:r>
            <a:r>
              <a:rPr sz="2900" spc="-75" dirty="0">
                <a:latin typeface="Georgia"/>
                <a:cs typeface="Georgia"/>
              </a:rPr>
              <a:t>for </a:t>
            </a:r>
            <a:r>
              <a:rPr sz="2900" spc="-40" dirty="0">
                <a:latin typeface="Georgia"/>
                <a:cs typeface="Georgia"/>
              </a:rPr>
              <a:t>a </a:t>
            </a:r>
            <a:r>
              <a:rPr sz="2900" spc="-80" dirty="0">
                <a:latin typeface="Georgia"/>
                <a:cs typeface="Georgia"/>
              </a:rPr>
              <a:t>longer period </a:t>
            </a:r>
            <a:r>
              <a:rPr sz="2900" spc="-30" dirty="0">
                <a:latin typeface="Georgia"/>
                <a:cs typeface="Georgia"/>
              </a:rPr>
              <a:t>of</a:t>
            </a:r>
            <a:r>
              <a:rPr sz="2900" spc="50" dirty="0">
                <a:latin typeface="Georgia"/>
                <a:cs typeface="Georgia"/>
              </a:rPr>
              <a:t> </a:t>
            </a:r>
            <a:r>
              <a:rPr sz="2900" spc="-95" dirty="0">
                <a:latin typeface="Georgia"/>
                <a:cs typeface="Georgia"/>
              </a:rPr>
              <a:t>time.</a:t>
            </a:r>
            <a:endParaRPr sz="2900">
              <a:latin typeface="Georgia"/>
              <a:cs typeface="Georgia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778509" y="3102610"/>
            <a:ext cx="3836670" cy="1483360"/>
            <a:chOff x="778509" y="3102610"/>
            <a:chExt cx="3836670" cy="1483360"/>
          </a:xfrm>
        </p:grpSpPr>
        <p:sp>
          <p:nvSpPr>
            <p:cNvPr id="22" name="object 22"/>
            <p:cNvSpPr/>
            <p:nvPr/>
          </p:nvSpPr>
          <p:spPr>
            <a:xfrm>
              <a:off x="784859" y="3108960"/>
              <a:ext cx="3823970" cy="1470660"/>
            </a:xfrm>
            <a:custGeom>
              <a:avLst/>
              <a:gdLst/>
              <a:ahLst/>
              <a:cxnLst/>
              <a:rect l="l" t="t" r="r" b="b"/>
              <a:pathLst>
                <a:path w="3823970" h="1470660">
                  <a:moveTo>
                    <a:pt x="3578605" y="0"/>
                  </a:moveTo>
                  <a:lnTo>
                    <a:pt x="245122" y="0"/>
                  </a:lnTo>
                  <a:lnTo>
                    <a:pt x="195720" y="4979"/>
                  </a:lnTo>
                  <a:lnTo>
                    <a:pt x="149707" y="19260"/>
                  </a:lnTo>
                  <a:lnTo>
                    <a:pt x="108070" y="41857"/>
                  </a:lnTo>
                  <a:lnTo>
                    <a:pt x="71793" y="71786"/>
                  </a:lnTo>
                  <a:lnTo>
                    <a:pt x="41861" y="108061"/>
                  </a:lnTo>
                  <a:lnTo>
                    <a:pt x="19262" y="149697"/>
                  </a:lnTo>
                  <a:lnTo>
                    <a:pt x="4979" y="195708"/>
                  </a:lnTo>
                  <a:lnTo>
                    <a:pt x="0" y="245110"/>
                  </a:lnTo>
                  <a:lnTo>
                    <a:pt x="0" y="1225550"/>
                  </a:lnTo>
                  <a:lnTo>
                    <a:pt x="4979" y="1274951"/>
                  </a:lnTo>
                  <a:lnTo>
                    <a:pt x="19262" y="1320962"/>
                  </a:lnTo>
                  <a:lnTo>
                    <a:pt x="41861" y="1362598"/>
                  </a:lnTo>
                  <a:lnTo>
                    <a:pt x="71793" y="1398873"/>
                  </a:lnTo>
                  <a:lnTo>
                    <a:pt x="108070" y="1428802"/>
                  </a:lnTo>
                  <a:lnTo>
                    <a:pt x="149707" y="1451399"/>
                  </a:lnTo>
                  <a:lnTo>
                    <a:pt x="195720" y="1465680"/>
                  </a:lnTo>
                  <a:lnTo>
                    <a:pt x="245122" y="1470659"/>
                  </a:lnTo>
                  <a:lnTo>
                    <a:pt x="3578605" y="1470659"/>
                  </a:lnTo>
                  <a:lnTo>
                    <a:pt x="3628007" y="1465680"/>
                  </a:lnTo>
                  <a:lnTo>
                    <a:pt x="3674018" y="1451399"/>
                  </a:lnTo>
                  <a:lnTo>
                    <a:pt x="3715654" y="1428802"/>
                  </a:lnTo>
                  <a:lnTo>
                    <a:pt x="3751929" y="1398873"/>
                  </a:lnTo>
                  <a:lnTo>
                    <a:pt x="3781858" y="1362598"/>
                  </a:lnTo>
                  <a:lnTo>
                    <a:pt x="3804455" y="1320962"/>
                  </a:lnTo>
                  <a:lnTo>
                    <a:pt x="3818736" y="1274951"/>
                  </a:lnTo>
                  <a:lnTo>
                    <a:pt x="3823716" y="1225550"/>
                  </a:lnTo>
                  <a:lnTo>
                    <a:pt x="3823716" y="245110"/>
                  </a:lnTo>
                  <a:lnTo>
                    <a:pt x="3818736" y="195708"/>
                  </a:lnTo>
                  <a:lnTo>
                    <a:pt x="3804455" y="149697"/>
                  </a:lnTo>
                  <a:lnTo>
                    <a:pt x="3781858" y="108061"/>
                  </a:lnTo>
                  <a:lnTo>
                    <a:pt x="3751929" y="71786"/>
                  </a:lnTo>
                  <a:lnTo>
                    <a:pt x="3715654" y="41857"/>
                  </a:lnTo>
                  <a:lnTo>
                    <a:pt x="3674018" y="19260"/>
                  </a:lnTo>
                  <a:lnTo>
                    <a:pt x="3628007" y="4979"/>
                  </a:lnTo>
                  <a:lnTo>
                    <a:pt x="3578605" y="0"/>
                  </a:lnTo>
                  <a:close/>
                </a:path>
              </a:pathLst>
            </a:custGeom>
            <a:solidFill>
              <a:srgbClr val="734A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84859" y="3108960"/>
              <a:ext cx="3823970" cy="1470660"/>
            </a:xfrm>
            <a:custGeom>
              <a:avLst/>
              <a:gdLst/>
              <a:ahLst/>
              <a:cxnLst/>
              <a:rect l="l" t="t" r="r" b="b"/>
              <a:pathLst>
                <a:path w="3823970" h="1470660">
                  <a:moveTo>
                    <a:pt x="0" y="245110"/>
                  </a:moveTo>
                  <a:lnTo>
                    <a:pt x="4979" y="195708"/>
                  </a:lnTo>
                  <a:lnTo>
                    <a:pt x="19262" y="149697"/>
                  </a:lnTo>
                  <a:lnTo>
                    <a:pt x="41861" y="108061"/>
                  </a:lnTo>
                  <a:lnTo>
                    <a:pt x="71793" y="71786"/>
                  </a:lnTo>
                  <a:lnTo>
                    <a:pt x="108070" y="41857"/>
                  </a:lnTo>
                  <a:lnTo>
                    <a:pt x="149707" y="19260"/>
                  </a:lnTo>
                  <a:lnTo>
                    <a:pt x="195720" y="4979"/>
                  </a:lnTo>
                  <a:lnTo>
                    <a:pt x="245122" y="0"/>
                  </a:lnTo>
                  <a:lnTo>
                    <a:pt x="3578605" y="0"/>
                  </a:lnTo>
                  <a:lnTo>
                    <a:pt x="3628007" y="4979"/>
                  </a:lnTo>
                  <a:lnTo>
                    <a:pt x="3674018" y="19260"/>
                  </a:lnTo>
                  <a:lnTo>
                    <a:pt x="3715654" y="41857"/>
                  </a:lnTo>
                  <a:lnTo>
                    <a:pt x="3751929" y="71786"/>
                  </a:lnTo>
                  <a:lnTo>
                    <a:pt x="3781858" y="108061"/>
                  </a:lnTo>
                  <a:lnTo>
                    <a:pt x="3804455" y="149697"/>
                  </a:lnTo>
                  <a:lnTo>
                    <a:pt x="3818736" y="195708"/>
                  </a:lnTo>
                  <a:lnTo>
                    <a:pt x="3823716" y="245110"/>
                  </a:lnTo>
                  <a:lnTo>
                    <a:pt x="3823716" y="1225550"/>
                  </a:lnTo>
                  <a:lnTo>
                    <a:pt x="3818736" y="1274951"/>
                  </a:lnTo>
                  <a:lnTo>
                    <a:pt x="3804455" y="1320962"/>
                  </a:lnTo>
                  <a:lnTo>
                    <a:pt x="3781858" y="1362598"/>
                  </a:lnTo>
                  <a:lnTo>
                    <a:pt x="3751929" y="1398873"/>
                  </a:lnTo>
                  <a:lnTo>
                    <a:pt x="3715654" y="1428802"/>
                  </a:lnTo>
                  <a:lnTo>
                    <a:pt x="3674018" y="1451399"/>
                  </a:lnTo>
                  <a:lnTo>
                    <a:pt x="3628007" y="1465680"/>
                  </a:lnTo>
                  <a:lnTo>
                    <a:pt x="3578605" y="1470659"/>
                  </a:lnTo>
                  <a:lnTo>
                    <a:pt x="245122" y="1470659"/>
                  </a:lnTo>
                  <a:lnTo>
                    <a:pt x="195720" y="1465680"/>
                  </a:lnTo>
                  <a:lnTo>
                    <a:pt x="149707" y="1451399"/>
                  </a:lnTo>
                  <a:lnTo>
                    <a:pt x="108070" y="1428802"/>
                  </a:lnTo>
                  <a:lnTo>
                    <a:pt x="71793" y="1398873"/>
                  </a:lnTo>
                  <a:lnTo>
                    <a:pt x="41861" y="1362598"/>
                  </a:lnTo>
                  <a:lnTo>
                    <a:pt x="19262" y="1320962"/>
                  </a:lnTo>
                  <a:lnTo>
                    <a:pt x="4979" y="1274951"/>
                  </a:lnTo>
                  <a:lnTo>
                    <a:pt x="0" y="1225550"/>
                  </a:lnTo>
                  <a:lnTo>
                    <a:pt x="0" y="24511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1621282" y="3334639"/>
            <a:ext cx="2153285" cy="934719"/>
          </a:xfrm>
          <a:prstGeom prst="rect">
            <a:avLst/>
          </a:prstGeom>
        </p:spPr>
        <p:txBody>
          <a:bodyPr vert="horz" wrap="square" lIns="0" tIns="83185" rIns="0" bIns="0" rtlCol="0">
            <a:spAutoFit/>
          </a:bodyPr>
          <a:lstStyle/>
          <a:p>
            <a:pPr marL="12700" marR="5080" indent="281940">
              <a:lnSpc>
                <a:spcPts val="3310"/>
              </a:lnSpc>
              <a:spcBef>
                <a:spcPts val="655"/>
              </a:spcBef>
            </a:pP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Chemical  re</a:t>
            </a:r>
            <a:r>
              <a:rPr sz="3200" spc="10" dirty="0">
                <a:solidFill>
                  <a:srgbClr val="FFFFFF"/>
                </a:solidFill>
                <a:latin typeface="Times New Roman"/>
                <a:cs typeface="Times New Roman"/>
              </a:rPr>
              <a:t>q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uir</a:t>
            </a:r>
            <a:r>
              <a:rPr sz="3200" spc="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ments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844541" y="4733035"/>
            <a:ext cx="6115050" cy="1233805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L="299085" marR="5080" indent="-287020">
              <a:lnSpc>
                <a:spcPct val="86600"/>
              </a:lnSpc>
              <a:spcBef>
                <a:spcPts val="570"/>
              </a:spcBef>
              <a:buChar char="•"/>
              <a:tabLst>
                <a:tab pos="299085" algn="l"/>
                <a:tab pos="299720" algn="l"/>
              </a:tabLst>
            </a:pPr>
            <a:r>
              <a:rPr sz="2900" spc="-65" dirty="0">
                <a:latin typeface="Georgia"/>
                <a:cs typeface="Georgia"/>
              </a:rPr>
              <a:t>Regular </a:t>
            </a:r>
            <a:r>
              <a:rPr sz="2900" spc="-80" dirty="0">
                <a:latin typeface="Georgia"/>
                <a:cs typeface="Georgia"/>
              </a:rPr>
              <a:t>maintenance </a:t>
            </a:r>
            <a:r>
              <a:rPr sz="2900" spc="-70" dirty="0">
                <a:latin typeface="Georgia"/>
                <a:cs typeface="Georgia"/>
              </a:rPr>
              <a:t>should </a:t>
            </a:r>
            <a:r>
              <a:rPr sz="2900" spc="-110" dirty="0">
                <a:latin typeface="Georgia"/>
                <a:cs typeface="Georgia"/>
              </a:rPr>
              <a:t>be  </a:t>
            </a:r>
            <a:r>
              <a:rPr sz="2900" spc="-75" dirty="0">
                <a:latin typeface="Georgia"/>
                <a:cs typeface="Georgia"/>
              </a:rPr>
              <a:t>available in </a:t>
            </a:r>
            <a:r>
              <a:rPr sz="2900" spc="-100" dirty="0">
                <a:latin typeface="Georgia"/>
                <a:cs typeface="Georgia"/>
              </a:rPr>
              <a:t>order </a:t>
            </a:r>
            <a:r>
              <a:rPr sz="2900" spc="-60" dirty="0">
                <a:latin typeface="Georgia"/>
                <a:cs typeface="Georgia"/>
              </a:rPr>
              <a:t>to </a:t>
            </a:r>
            <a:r>
              <a:rPr sz="2900" spc="-80" dirty="0">
                <a:latin typeface="Georgia"/>
                <a:cs typeface="Georgia"/>
              </a:rPr>
              <a:t>keep </a:t>
            </a:r>
            <a:r>
              <a:rPr sz="2900" spc="-95" dirty="0">
                <a:latin typeface="Georgia"/>
                <a:cs typeface="Georgia"/>
              </a:rPr>
              <a:t>the </a:t>
            </a:r>
            <a:r>
              <a:rPr sz="2900" spc="-100" dirty="0">
                <a:latin typeface="Georgia"/>
                <a:cs typeface="Georgia"/>
              </a:rPr>
              <a:t>tanks </a:t>
            </a:r>
            <a:r>
              <a:rPr sz="2900" spc="-75" dirty="0">
                <a:latin typeface="Georgia"/>
                <a:cs typeface="Georgia"/>
              </a:rPr>
              <a:t>in  </a:t>
            </a:r>
            <a:r>
              <a:rPr sz="2900" spc="-40" dirty="0">
                <a:latin typeface="Georgia"/>
                <a:cs typeface="Georgia"/>
              </a:rPr>
              <a:t>a </a:t>
            </a:r>
            <a:r>
              <a:rPr sz="2900" spc="-85" dirty="0">
                <a:latin typeface="Georgia"/>
                <a:cs typeface="Georgia"/>
              </a:rPr>
              <a:t>suitable</a:t>
            </a:r>
            <a:r>
              <a:rPr sz="2900" spc="95" dirty="0">
                <a:latin typeface="Georgia"/>
                <a:cs typeface="Georgia"/>
              </a:rPr>
              <a:t> </a:t>
            </a:r>
            <a:r>
              <a:rPr sz="2900" spc="-55" dirty="0">
                <a:latin typeface="Georgia"/>
                <a:cs typeface="Georgia"/>
              </a:rPr>
              <a:t>condition.</a:t>
            </a:r>
            <a:endParaRPr sz="2900">
              <a:latin typeface="Georgia"/>
              <a:cs typeface="Georgia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778509" y="4646421"/>
            <a:ext cx="3836670" cy="1485265"/>
            <a:chOff x="778509" y="4646421"/>
            <a:chExt cx="3836670" cy="1485265"/>
          </a:xfrm>
        </p:grpSpPr>
        <p:sp>
          <p:nvSpPr>
            <p:cNvPr id="27" name="object 27"/>
            <p:cNvSpPr/>
            <p:nvPr/>
          </p:nvSpPr>
          <p:spPr>
            <a:xfrm>
              <a:off x="784859" y="4652771"/>
              <a:ext cx="3823970" cy="1472565"/>
            </a:xfrm>
            <a:custGeom>
              <a:avLst/>
              <a:gdLst/>
              <a:ahLst/>
              <a:cxnLst/>
              <a:rect l="l" t="t" r="r" b="b"/>
              <a:pathLst>
                <a:path w="3823970" h="1472564">
                  <a:moveTo>
                    <a:pt x="3578352" y="0"/>
                  </a:moveTo>
                  <a:lnTo>
                    <a:pt x="245364" y="0"/>
                  </a:lnTo>
                  <a:lnTo>
                    <a:pt x="195915" y="4984"/>
                  </a:lnTo>
                  <a:lnTo>
                    <a:pt x="149858" y="19282"/>
                  </a:lnTo>
                  <a:lnTo>
                    <a:pt x="108179" y="41904"/>
                  </a:lnTo>
                  <a:lnTo>
                    <a:pt x="71866" y="71866"/>
                  </a:lnTo>
                  <a:lnTo>
                    <a:pt x="41904" y="108179"/>
                  </a:lnTo>
                  <a:lnTo>
                    <a:pt x="19282" y="149858"/>
                  </a:lnTo>
                  <a:lnTo>
                    <a:pt x="4984" y="195915"/>
                  </a:lnTo>
                  <a:lnTo>
                    <a:pt x="0" y="245363"/>
                  </a:lnTo>
                  <a:lnTo>
                    <a:pt x="0" y="1226819"/>
                  </a:lnTo>
                  <a:lnTo>
                    <a:pt x="4984" y="1276268"/>
                  </a:lnTo>
                  <a:lnTo>
                    <a:pt x="19282" y="1322325"/>
                  </a:lnTo>
                  <a:lnTo>
                    <a:pt x="41904" y="1364004"/>
                  </a:lnTo>
                  <a:lnTo>
                    <a:pt x="71866" y="1400317"/>
                  </a:lnTo>
                  <a:lnTo>
                    <a:pt x="108179" y="1430279"/>
                  </a:lnTo>
                  <a:lnTo>
                    <a:pt x="149858" y="1452901"/>
                  </a:lnTo>
                  <a:lnTo>
                    <a:pt x="195915" y="1467199"/>
                  </a:lnTo>
                  <a:lnTo>
                    <a:pt x="245364" y="1472183"/>
                  </a:lnTo>
                  <a:lnTo>
                    <a:pt x="3578352" y="1472183"/>
                  </a:lnTo>
                  <a:lnTo>
                    <a:pt x="3627800" y="1467199"/>
                  </a:lnTo>
                  <a:lnTo>
                    <a:pt x="3673857" y="1452901"/>
                  </a:lnTo>
                  <a:lnTo>
                    <a:pt x="3715536" y="1430279"/>
                  </a:lnTo>
                  <a:lnTo>
                    <a:pt x="3751849" y="1400317"/>
                  </a:lnTo>
                  <a:lnTo>
                    <a:pt x="3781811" y="1364004"/>
                  </a:lnTo>
                  <a:lnTo>
                    <a:pt x="3804433" y="1322325"/>
                  </a:lnTo>
                  <a:lnTo>
                    <a:pt x="3818731" y="1276268"/>
                  </a:lnTo>
                  <a:lnTo>
                    <a:pt x="3823716" y="1226819"/>
                  </a:lnTo>
                  <a:lnTo>
                    <a:pt x="3823716" y="245363"/>
                  </a:lnTo>
                  <a:lnTo>
                    <a:pt x="3818731" y="195915"/>
                  </a:lnTo>
                  <a:lnTo>
                    <a:pt x="3804433" y="149858"/>
                  </a:lnTo>
                  <a:lnTo>
                    <a:pt x="3781811" y="108179"/>
                  </a:lnTo>
                  <a:lnTo>
                    <a:pt x="3751849" y="71866"/>
                  </a:lnTo>
                  <a:lnTo>
                    <a:pt x="3715536" y="41904"/>
                  </a:lnTo>
                  <a:lnTo>
                    <a:pt x="3673857" y="19282"/>
                  </a:lnTo>
                  <a:lnTo>
                    <a:pt x="3627800" y="4984"/>
                  </a:lnTo>
                  <a:lnTo>
                    <a:pt x="3578352" y="0"/>
                  </a:lnTo>
                  <a:close/>
                </a:path>
              </a:pathLst>
            </a:custGeom>
            <a:solidFill>
              <a:srgbClr val="734A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84859" y="4652771"/>
              <a:ext cx="3823970" cy="1472565"/>
            </a:xfrm>
            <a:custGeom>
              <a:avLst/>
              <a:gdLst/>
              <a:ahLst/>
              <a:cxnLst/>
              <a:rect l="l" t="t" r="r" b="b"/>
              <a:pathLst>
                <a:path w="3823970" h="1472564">
                  <a:moveTo>
                    <a:pt x="0" y="245363"/>
                  </a:moveTo>
                  <a:lnTo>
                    <a:pt x="4984" y="195915"/>
                  </a:lnTo>
                  <a:lnTo>
                    <a:pt x="19282" y="149858"/>
                  </a:lnTo>
                  <a:lnTo>
                    <a:pt x="41904" y="108179"/>
                  </a:lnTo>
                  <a:lnTo>
                    <a:pt x="71866" y="71866"/>
                  </a:lnTo>
                  <a:lnTo>
                    <a:pt x="108179" y="41904"/>
                  </a:lnTo>
                  <a:lnTo>
                    <a:pt x="149858" y="19282"/>
                  </a:lnTo>
                  <a:lnTo>
                    <a:pt x="195915" y="4984"/>
                  </a:lnTo>
                  <a:lnTo>
                    <a:pt x="245364" y="0"/>
                  </a:lnTo>
                  <a:lnTo>
                    <a:pt x="3578352" y="0"/>
                  </a:lnTo>
                  <a:lnTo>
                    <a:pt x="3627800" y="4984"/>
                  </a:lnTo>
                  <a:lnTo>
                    <a:pt x="3673857" y="19282"/>
                  </a:lnTo>
                  <a:lnTo>
                    <a:pt x="3715536" y="41904"/>
                  </a:lnTo>
                  <a:lnTo>
                    <a:pt x="3751849" y="71866"/>
                  </a:lnTo>
                  <a:lnTo>
                    <a:pt x="3781811" y="108179"/>
                  </a:lnTo>
                  <a:lnTo>
                    <a:pt x="3804433" y="149858"/>
                  </a:lnTo>
                  <a:lnTo>
                    <a:pt x="3818731" y="195915"/>
                  </a:lnTo>
                  <a:lnTo>
                    <a:pt x="3823716" y="245363"/>
                  </a:lnTo>
                  <a:lnTo>
                    <a:pt x="3823716" y="1226819"/>
                  </a:lnTo>
                  <a:lnTo>
                    <a:pt x="3818731" y="1276268"/>
                  </a:lnTo>
                  <a:lnTo>
                    <a:pt x="3804433" y="1322325"/>
                  </a:lnTo>
                  <a:lnTo>
                    <a:pt x="3781811" y="1364004"/>
                  </a:lnTo>
                  <a:lnTo>
                    <a:pt x="3751849" y="1400317"/>
                  </a:lnTo>
                  <a:lnTo>
                    <a:pt x="3715536" y="1430279"/>
                  </a:lnTo>
                  <a:lnTo>
                    <a:pt x="3673857" y="1452901"/>
                  </a:lnTo>
                  <a:lnTo>
                    <a:pt x="3627800" y="1467199"/>
                  </a:lnTo>
                  <a:lnTo>
                    <a:pt x="3578352" y="1472183"/>
                  </a:lnTo>
                  <a:lnTo>
                    <a:pt x="245364" y="1472183"/>
                  </a:lnTo>
                  <a:lnTo>
                    <a:pt x="195915" y="1467199"/>
                  </a:lnTo>
                  <a:lnTo>
                    <a:pt x="149858" y="1452901"/>
                  </a:lnTo>
                  <a:lnTo>
                    <a:pt x="108179" y="1430279"/>
                  </a:lnTo>
                  <a:lnTo>
                    <a:pt x="71866" y="1400317"/>
                  </a:lnTo>
                  <a:lnTo>
                    <a:pt x="41904" y="1364004"/>
                  </a:lnTo>
                  <a:lnTo>
                    <a:pt x="19282" y="1322325"/>
                  </a:lnTo>
                  <a:lnTo>
                    <a:pt x="4984" y="1276268"/>
                  </a:lnTo>
                  <a:lnTo>
                    <a:pt x="0" y="1226819"/>
                  </a:lnTo>
                  <a:lnTo>
                    <a:pt x="0" y="245363"/>
                  </a:lnTo>
                  <a:close/>
                </a:path>
              </a:pathLst>
            </a:custGeom>
            <a:ln w="126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1554225" y="4877180"/>
            <a:ext cx="2282825" cy="935990"/>
          </a:xfrm>
          <a:prstGeom prst="rect">
            <a:avLst/>
          </a:prstGeom>
        </p:spPr>
        <p:txBody>
          <a:bodyPr vert="horz" wrap="square" lIns="0" tIns="81915" rIns="0" bIns="0" rtlCol="0">
            <a:spAutoFit/>
          </a:bodyPr>
          <a:lstStyle/>
          <a:p>
            <a:pPr marL="20320" marR="5080" indent="-7620">
              <a:lnSpc>
                <a:spcPts val="3320"/>
              </a:lnSpc>
              <a:spcBef>
                <a:spcPts val="645"/>
              </a:spcBef>
            </a:pPr>
            <a:r>
              <a:rPr sz="3200" spc="-65" dirty="0">
                <a:solidFill>
                  <a:srgbClr val="FFFFFF"/>
                </a:solidFill>
                <a:latin typeface="Georgia"/>
                <a:cs typeface="Georgia"/>
              </a:rPr>
              <a:t>Maintenance  </a:t>
            </a:r>
            <a:r>
              <a:rPr sz="3200" spc="-100" dirty="0">
                <a:solidFill>
                  <a:srgbClr val="FFFFFF"/>
                </a:solidFill>
                <a:latin typeface="Georgia"/>
                <a:cs typeface="Georgia"/>
              </a:rPr>
              <a:t>require</a:t>
            </a:r>
            <a:r>
              <a:rPr sz="3200" spc="-204" dirty="0">
                <a:solidFill>
                  <a:srgbClr val="FFFFFF"/>
                </a:solidFill>
                <a:latin typeface="Georgia"/>
                <a:cs typeface="Georgia"/>
              </a:rPr>
              <a:t>m</a:t>
            </a:r>
            <a:r>
              <a:rPr sz="3200" spc="-90" dirty="0">
                <a:solidFill>
                  <a:srgbClr val="FFFFFF"/>
                </a:solidFill>
                <a:latin typeface="Georgia"/>
                <a:cs typeface="Georgia"/>
              </a:rPr>
              <a:t>e</a:t>
            </a:r>
            <a:r>
              <a:rPr sz="3200" spc="-120" dirty="0">
                <a:solidFill>
                  <a:srgbClr val="FFFFFF"/>
                </a:solidFill>
                <a:latin typeface="Georgia"/>
                <a:cs typeface="Georgia"/>
              </a:rPr>
              <a:t>n</a:t>
            </a:r>
            <a:r>
              <a:rPr sz="3200" spc="-145" dirty="0">
                <a:solidFill>
                  <a:srgbClr val="FFFFFF"/>
                </a:solidFill>
                <a:latin typeface="Georgia"/>
                <a:cs typeface="Georgia"/>
              </a:rPr>
              <a:t>ts</a:t>
            </a:r>
            <a:endParaRPr sz="3200">
              <a:latin typeface="Georgia"/>
              <a:cs typeface="Georgia"/>
            </a:endParaRPr>
          </a:p>
        </p:txBody>
      </p:sp>
      <p:sp>
        <p:nvSpPr>
          <p:cNvPr id="31" name="object 3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pc="25" dirty="0"/>
              <a:t>Department </a:t>
            </a:r>
            <a:r>
              <a:rPr spc="-30" dirty="0"/>
              <a:t>of </a:t>
            </a:r>
            <a:r>
              <a:rPr spc="-35" dirty="0"/>
              <a:t>Civil</a:t>
            </a:r>
            <a:r>
              <a:rPr dirty="0"/>
              <a:t> </a:t>
            </a:r>
            <a:r>
              <a:rPr spc="5" dirty="0"/>
              <a:t>Engineering</a:t>
            </a:r>
          </a:p>
        </p:txBody>
      </p:sp>
      <p:sp>
        <p:nvSpPr>
          <p:cNvPr id="32" name="object 3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125"/>
              </a:lnSpc>
            </a:pPr>
            <a:fld id="{81D60167-4931-47E6-BA6A-407CBD079E47}" type="slidenum">
              <a:rPr spc="-95" dirty="0"/>
              <a:t>10</a:t>
            </a:fld>
            <a:endParaRPr spc="-95" dirty="0"/>
          </a:p>
        </p:txBody>
      </p:sp>
      <p:sp>
        <p:nvSpPr>
          <p:cNvPr id="30" name="object 30"/>
          <p:cNvSpPr txBox="1"/>
          <p:nvPr/>
        </p:nvSpPr>
        <p:spPr>
          <a:xfrm>
            <a:off x="4850384" y="752297"/>
            <a:ext cx="249301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0" dirty="0">
                <a:latin typeface="Georgia"/>
                <a:cs typeface="Georgia"/>
              </a:rPr>
              <a:t>Cons</a:t>
            </a:r>
            <a:r>
              <a:rPr sz="4000" spc="-45" dirty="0">
                <a:latin typeface="Georgia"/>
                <a:cs typeface="Georgia"/>
              </a:rPr>
              <a:t>t</a:t>
            </a:r>
            <a:r>
              <a:rPr sz="4000" spc="-145" dirty="0">
                <a:latin typeface="Georgia"/>
                <a:cs typeface="Georgia"/>
              </a:rPr>
              <a:t>raints</a:t>
            </a:r>
            <a:endParaRPr sz="40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0862" y="724662"/>
            <a:ext cx="10591800" cy="0"/>
          </a:xfrm>
          <a:custGeom>
            <a:avLst/>
            <a:gdLst/>
            <a:ahLst/>
            <a:cxnLst/>
            <a:rect l="l" t="t" r="r" b="b"/>
            <a:pathLst>
              <a:path w="10591800">
                <a:moveTo>
                  <a:pt x="0" y="0"/>
                </a:moveTo>
                <a:lnTo>
                  <a:pt x="10591800" y="0"/>
                </a:lnTo>
              </a:path>
            </a:pathLst>
          </a:custGeom>
          <a:ln w="444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0100" y="6143244"/>
            <a:ext cx="10591800" cy="0"/>
          </a:xfrm>
          <a:custGeom>
            <a:avLst/>
            <a:gdLst/>
            <a:ahLst/>
            <a:cxnLst/>
            <a:rect l="l" t="t" r="r" b="b"/>
            <a:pathLst>
              <a:path w="10591800">
                <a:moveTo>
                  <a:pt x="0" y="0"/>
                </a:moveTo>
                <a:lnTo>
                  <a:pt x="105918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48562" y="0"/>
            <a:ext cx="967803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u="none" spc="25" dirty="0"/>
              <a:t>CONSTRAINTS </a:t>
            </a:r>
            <a:r>
              <a:rPr sz="4500" u="none" spc="20" dirty="0"/>
              <a:t>AND</a:t>
            </a:r>
            <a:r>
              <a:rPr sz="4500" u="none" spc="-295" dirty="0"/>
              <a:t> </a:t>
            </a:r>
            <a:r>
              <a:rPr sz="4500" u="none" spc="25" dirty="0"/>
              <a:t>COMPLEXITIES</a:t>
            </a:r>
            <a:endParaRPr sz="4500"/>
          </a:p>
        </p:txBody>
      </p:sp>
      <p:sp>
        <p:nvSpPr>
          <p:cNvPr id="5" name="object 5"/>
          <p:cNvSpPr/>
          <p:nvPr/>
        </p:nvSpPr>
        <p:spPr>
          <a:xfrm>
            <a:off x="0" y="6126478"/>
            <a:ext cx="714755" cy="7315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384040" y="749249"/>
            <a:ext cx="342328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35" dirty="0">
                <a:latin typeface="Georgia"/>
                <a:cs typeface="Georgia"/>
              </a:rPr>
              <a:t>Compl</a:t>
            </a:r>
            <a:r>
              <a:rPr sz="4800" spc="-110" dirty="0">
                <a:latin typeface="Georgia"/>
                <a:cs typeface="Georgia"/>
              </a:rPr>
              <a:t>e</a:t>
            </a:r>
            <a:r>
              <a:rPr sz="4800" spc="-65" dirty="0">
                <a:latin typeface="Georgia"/>
                <a:cs typeface="Georgia"/>
              </a:rPr>
              <a:t>xiti</a:t>
            </a:r>
            <a:r>
              <a:rPr sz="4800" spc="-175" dirty="0">
                <a:latin typeface="Georgia"/>
                <a:cs typeface="Georgia"/>
              </a:rPr>
              <a:t>es</a:t>
            </a:r>
            <a:endParaRPr sz="4800">
              <a:latin typeface="Georgia"/>
              <a:cs typeface="Georgi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78763" y="1772412"/>
            <a:ext cx="4100321" cy="40987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646682" y="3142233"/>
            <a:ext cx="2366010" cy="1259840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12700" marR="5080" indent="579120">
              <a:lnSpc>
                <a:spcPts val="4560"/>
              </a:lnSpc>
              <a:spcBef>
                <a:spcPts val="745"/>
              </a:spcBef>
            </a:pPr>
            <a:r>
              <a:rPr sz="4300" b="1" spc="110" dirty="0">
                <a:latin typeface="Times New Roman"/>
                <a:cs typeface="Times New Roman"/>
              </a:rPr>
              <a:t>Data  </a:t>
            </a:r>
            <a:r>
              <a:rPr sz="4300" b="1" spc="95" dirty="0">
                <a:latin typeface="Times New Roman"/>
                <a:cs typeface="Times New Roman"/>
              </a:rPr>
              <a:t>collection</a:t>
            </a:r>
            <a:endParaRPr sz="43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044696" y="1772412"/>
            <a:ext cx="4100321" cy="40987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885182" y="2851785"/>
            <a:ext cx="2425065" cy="1840864"/>
          </a:xfrm>
          <a:prstGeom prst="rect">
            <a:avLst/>
          </a:prstGeom>
        </p:spPr>
        <p:txBody>
          <a:bodyPr vert="horz" wrap="square" lIns="0" tIns="87630" rIns="0" bIns="0" rtlCol="0">
            <a:spAutoFit/>
          </a:bodyPr>
          <a:lstStyle/>
          <a:p>
            <a:pPr marL="12700" marR="5080" algn="ctr">
              <a:lnSpc>
                <a:spcPct val="88500"/>
              </a:lnSpc>
              <a:spcBef>
                <a:spcPts val="690"/>
              </a:spcBef>
            </a:pPr>
            <a:r>
              <a:rPr sz="4300" b="1" spc="-80" dirty="0">
                <a:latin typeface="Times New Roman"/>
                <a:cs typeface="Times New Roman"/>
              </a:rPr>
              <a:t>St</a:t>
            </a:r>
            <a:r>
              <a:rPr sz="4300" b="1" spc="45" dirty="0">
                <a:latin typeface="Times New Roman"/>
                <a:cs typeface="Times New Roman"/>
              </a:rPr>
              <a:t>r</a:t>
            </a:r>
            <a:r>
              <a:rPr sz="4300" b="1" spc="-50" dirty="0">
                <a:latin typeface="Times New Roman"/>
                <a:cs typeface="Times New Roman"/>
              </a:rPr>
              <a:t>uctu</a:t>
            </a:r>
            <a:r>
              <a:rPr sz="4300" b="1" spc="-35" dirty="0">
                <a:latin typeface="Times New Roman"/>
                <a:cs typeface="Times New Roman"/>
              </a:rPr>
              <a:t>r</a:t>
            </a:r>
            <a:r>
              <a:rPr sz="4300" b="1" spc="40" dirty="0">
                <a:latin typeface="Times New Roman"/>
                <a:cs typeface="Times New Roman"/>
              </a:rPr>
              <a:t>al  </a:t>
            </a:r>
            <a:r>
              <a:rPr sz="4300" b="1" spc="50" dirty="0">
                <a:latin typeface="Times New Roman"/>
                <a:cs typeface="Times New Roman"/>
              </a:rPr>
              <a:t>design  </a:t>
            </a:r>
            <a:r>
              <a:rPr sz="4300" b="1" spc="20" dirty="0">
                <a:latin typeface="Times New Roman"/>
                <a:cs typeface="Times New Roman"/>
              </a:rPr>
              <a:t>process</a:t>
            </a:r>
            <a:endParaRPr sz="43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310628" y="1772412"/>
            <a:ext cx="4100321" cy="40987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236711" y="3142233"/>
            <a:ext cx="2252980" cy="1259840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12700" marR="5080" indent="40640">
              <a:lnSpc>
                <a:spcPts val="4560"/>
              </a:lnSpc>
              <a:spcBef>
                <a:spcPts val="745"/>
              </a:spcBef>
            </a:pPr>
            <a:r>
              <a:rPr sz="4300" b="1" spc="45" dirty="0">
                <a:latin typeface="Times New Roman"/>
                <a:cs typeface="Times New Roman"/>
              </a:rPr>
              <a:t>Software  </a:t>
            </a:r>
            <a:r>
              <a:rPr sz="4300" b="1" spc="70" dirty="0">
                <a:latin typeface="Times New Roman"/>
                <a:cs typeface="Times New Roman"/>
              </a:rPr>
              <a:t>modeling</a:t>
            </a:r>
            <a:endParaRPr sz="43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pc="25" dirty="0"/>
              <a:t>Department </a:t>
            </a:r>
            <a:r>
              <a:rPr spc="-30" dirty="0"/>
              <a:t>of </a:t>
            </a:r>
            <a:r>
              <a:rPr spc="-35" dirty="0"/>
              <a:t>Civil</a:t>
            </a:r>
            <a:r>
              <a:rPr dirty="0"/>
              <a:t> </a:t>
            </a:r>
            <a:r>
              <a:rPr spc="5" dirty="0"/>
              <a:t>Engineering</a:t>
            </a: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125"/>
              </a:lnSpc>
            </a:pPr>
            <a:fld id="{81D60167-4931-47E6-BA6A-407CBD079E47}" type="slidenum">
              <a:rPr spc="-95" dirty="0"/>
              <a:t>11</a:t>
            </a:fld>
            <a:endParaRPr spc="-95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0862" y="724662"/>
            <a:ext cx="10591800" cy="0"/>
          </a:xfrm>
          <a:custGeom>
            <a:avLst/>
            <a:gdLst/>
            <a:ahLst/>
            <a:cxnLst/>
            <a:rect l="l" t="t" r="r" b="b"/>
            <a:pathLst>
              <a:path w="10591800">
                <a:moveTo>
                  <a:pt x="0" y="0"/>
                </a:moveTo>
                <a:lnTo>
                  <a:pt x="10591800" y="0"/>
                </a:lnTo>
              </a:path>
            </a:pathLst>
          </a:custGeom>
          <a:ln w="444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2775202"/>
            <a:ext cx="11420475" cy="4083050"/>
            <a:chOff x="0" y="2775202"/>
            <a:chExt cx="11420475" cy="4083050"/>
          </a:xfrm>
        </p:grpSpPr>
        <p:sp>
          <p:nvSpPr>
            <p:cNvPr id="4" name="object 4"/>
            <p:cNvSpPr/>
            <p:nvPr/>
          </p:nvSpPr>
          <p:spPr>
            <a:xfrm>
              <a:off x="800099" y="6143244"/>
              <a:ext cx="10591800" cy="0"/>
            </a:xfrm>
            <a:custGeom>
              <a:avLst/>
              <a:gdLst/>
              <a:ahLst/>
              <a:cxnLst/>
              <a:rect l="l" t="t" r="r" b="b"/>
              <a:pathLst>
                <a:path w="10591800">
                  <a:moveTo>
                    <a:pt x="0" y="0"/>
                  </a:moveTo>
                  <a:lnTo>
                    <a:pt x="1059180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344668" y="5039868"/>
              <a:ext cx="6075426" cy="181812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359907" y="3169919"/>
              <a:ext cx="6047232" cy="188061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70559" y="2775202"/>
              <a:ext cx="3184398" cy="404850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6126478"/>
              <a:ext cx="714755" cy="73151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854835" y="0"/>
            <a:ext cx="847471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u="none" spc="20" dirty="0"/>
              <a:t>CODES </a:t>
            </a:r>
            <a:r>
              <a:rPr sz="4800" u="none" spc="15" dirty="0"/>
              <a:t>AND</a:t>
            </a:r>
            <a:r>
              <a:rPr sz="4800" u="none" spc="-280" dirty="0"/>
              <a:t> </a:t>
            </a:r>
            <a:r>
              <a:rPr sz="4800" u="none" spc="-15" dirty="0"/>
              <a:t>SPECIFICATIONS</a:t>
            </a:r>
            <a:endParaRPr sz="4800"/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pc="25" dirty="0"/>
              <a:t>Department </a:t>
            </a:r>
            <a:r>
              <a:rPr spc="-30" dirty="0"/>
              <a:t>of </a:t>
            </a:r>
            <a:r>
              <a:rPr spc="-35" dirty="0"/>
              <a:t>Civil</a:t>
            </a:r>
            <a:r>
              <a:rPr dirty="0"/>
              <a:t> </a:t>
            </a:r>
            <a:r>
              <a:rPr spc="5" dirty="0"/>
              <a:t>Engineering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125"/>
              </a:lnSpc>
            </a:pPr>
            <a:fld id="{81D60167-4931-47E6-BA6A-407CBD079E47}" type="slidenum">
              <a:rPr spc="-95" dirty="0"/>
              <a:t>12</a:t>
            </a:fld>
            <a:endParaRPr spc="-95" dirty="0"/>
          </a:p>
        </p:txBody>
      </p:sp>
      <p:sp>
        <p:nvSpPr>
          <p:cNvPr id="10" name="object 10"/>
          <p:cNvSpPr txBox="1"/>
          <p:nvPr/>
        </p:nvSpPr>
        <p:spPr>
          <a:xfrm>
            <a:off x="757224" y="1049000"/>
            <a:ext cx="9698990" cy="1304290"/>
          </a:xfrm>
          <a:prstGeom prst="rect">
            <a:avLst/>
          </a:prstGeom>
        </p:spPr>
        <p:txBody>
          <a:bodyPr vert="horz" wrap="square" lIns="0" tIns="225425" rIns="0" bIns="0" rtlCol="0">
            <a:spAutoFit/>
          </a:bodyPr>
          <a:lstStyle/>
          <a:p>
            <a:pPr marL="527685" indent="-515620">
              <a:lnSpc>
                <a:spcPct val="100000"/>
              </a:lnSpc>
              <a:spcBef>
                <a:spcPts val="1775"/>
              </a:spcBef>
              <a:buFont typeface="Arial"/>
              <a:buChar char="•"/>
              <a:tabLst>
                <a:tab pos="527685" algn="l"/>
                <a:tab pos="528320" algn="l"/>
              </a:tabLst>
            </a:pPr>
            <a:r>
              <a:rPr sz="2800" spc="-5" dirty="0">
                <a:latin typeface="Times New Roman"/>
                <a:cs typeface="Times New Roman"/>
              </a:rPr>
              <a:t>Ministry of Environment for </a:t>
            </a:r>
            <a:r>
              <a:rPr sz="2800" spc="-30" dirty="0">
                <a:latin typeface="Times New Roman"/>
                <a:cs typeface="Times New Roman"/>
              </a:rPr>
              <a:t>Wastewater </a:t>
            </a:r>
            <a:r>
              <a:rPr sz="2800" spc="-5" dirty="0">
                <a:latin typeface="Times New Roman"/>
                <a:cs typeface="Times New Roman"/>
              </a:rPr>
              <a:t>Management in</a:t>
            </a:r>
            <a:r>
              <a:rPr sz="2800" spc="6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K.S.A.</a:t>
            </a:r>
            <a:endParaRPr sz="280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1670"/>
              </a:spcBef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sz="2800" spc="-5" dirty="0">
                <a:latin typeface="Times New Roman"/>
                <a:cs typeface="Times New Roman"/>
              </a:rPr>
              <a:t>Royal Commission </a:t>
            </a:r>
            <a:r>
              <a:rPr sz="2800" dirty="0">
                <a:latin typeface="Times New Roman"/>
                <a:cs typeface="Times New Roman"/>
              </a:rPr>
              <a:t>for </a:t>
            </a:r>
            <a:r>
              <a:rPr sz="2800" spc="-5" dirty="0">
                <a:latin typeface="Times New Roman"/>
                <a:cs typeface="Times New Roman"/>
              </a:rPr>
              <a:t>Jubail and</a:t>
            </a:r>
            <a:r>
              <a:rPr sz="2800" spc="-100" dirty="0">
                <a:latin typeface="Times New Roman"/>
                <a:cs typeface="Times New Roman"/>
              </a:rPr>
              <a:t> </a:t>
            </a:r>
            <a:r>
              <a:rPr sz="2800" spc="-50" dirty="0">
                <a:latin typeface="Times New Roman"/>
                <a:cs typeface="Times New Roman"/>
              </a:rPr>
              <a:t>Yanbu.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0100" y="6143244"/>
            <a:ext cx="10591800" cy="0"/>
          </a:xfrm>
          <a:custGeom>
            <a:avLst/>
            <a:gdLst/>
            <a:ahLst/>
            <a:cxnLst/>
            <a:rect l="l" t="t" r="r" b="b"/>
            <a:pathLst>
              <a:path w="10591800">
                <a:moveTo>
                  <a:pt x="0" y="0"/>
                </a:moveTo>
                <a:lnTo>
                  <a:pt x="105918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31948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05"/>
              </a:spcBef>
              <a:tabLst>
                <a:tab pos="1463675" algn="l"/>
                <a:tab pos="10605135" algn="l"/>
              </a:tabLst>
            </a:pPr>
            <a:r>
              <a:rPr dirty="0"/>
              <a:t> 	</a:t>
            </a:r>
            <a:r>
              <a:rPr spc="25" dirty="0"/>
              <a:t>DESIGN</a:t>
            </a:r>
            <a:r>
              <a:rPr spc="-75" dirty="0"/>
              <a:t> </a:t>
            </a:r>
            <a:r>
              <a:rPr spc="25" dirty="0"/>
              <a:t>METHODOLOGY	</a:t>
            </a:r>
          </a:p>
        </p:txBody>
      </p:sp>
      <p:sp>
        <p:nvSpPr>
          <p:cNvPr id="4" name="object 4"/>
          <p:cNvSpPr/>
          <p:nvPr/>
        </p:nvSpPr>
        <p:spPr>
          <a:xfrm>
            <a:off x="687323" y="2875788"/>
            <a:ext cx="3079241" cy="15521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360169" y="3428492"/>
            <a:ext cx="18116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Plant</a:t>
            </a:r>
            <a:r>
              <a:rPr sz="2400" spc="-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Location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504944" y="2875788"/>
            <a:ext cx="3079242" cy="15521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164328" y="3428492"/>
            <a:ext cx="17621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Design</a:t>
            </a:r>
            <a:r>
              <a:rPr sz="2400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Period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322564" y="2875788"/>
            <a:ext cx="3079242" cy="15521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9110598" y="3428492"/>
            <a:ext cx="15062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Layout</a:t>
            </a:r>
            <a:r>
              <a:rPr sz="2400" spc="-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Plan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0" y="6126478"/>
            <a:ext cx="714755" cy="7315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pc="25" dirty="0"/>
              <a:t>Department </a:t>
            </a:r>
            <a:r>
              <a:rPr spc="-30" dirty="0"/>
              <a:t>of </a:t>
            </a:r>
            <a:r>
              <a:rPr spc="-35" dirty="0"/>
              <a:t>Civil</a:t>
            </a:r>
            <a:r>
              <a:rPr dirty="0"/>
              <a:t> </a:t>
            </a:r>
            <a:r>
              <a:rPr spc="5" dirty="0"/>
              <a:t>Engineering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125"/>
              </a:lnSpc>
            </a:pPr>
            <a:fld id="{81D60167-4931-47E6-BA6A-407CBD079E47}" type="slidenum">
              <a:rPr spc="-95" dirty="0"/>
              <a:t>13</a:t>
            </a:fld>
            <a:endParaRPr spc="-95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0100" y="6143244"/>
            <a:ext cx="10591800" cy="0"/>
          </a:xfrm>
          <a:custGeom>
            <a:avLst/>
            <a:gdLst/>
            <a:ahLst/>
            <a:cxnLst/>
            <a:rect l="l" t="t" r="r" b="b"/>
            <a:pathLst>
              <a:path w="10591800">
                <a:moveTo>
                  <a:pt x="0" y="0"/>
                </a:moveTo>
                <a:lnTo>
                  <a:pt x="105918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85820" y="9855"/>
            <a:ext cx="5440680" cy="788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u="none" spc="25" dirty="0"/>
              <a:t>PLANT</a:t>
            </a:r>
            <a:r>
              <a:rPr u="none" spc="-145" dirty="0"/>
              <a:t> </a:t>
            </a:r>
            <a:r>
              <a:rPr u="none" spc="-45" dirty="0"/>
              <a:t>LOCATION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744217" y="5787034"/>
            <a:ext cx="87325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Figure 4.1: </a:t>
            </a:r>
            <a:r>
              <a:rPr sz="1800" spc="-5" dirty="0">
                <a:latin typeface="Times New Roman"/>
                <a:cs typeface="Times New Roman"/>
              </a:rPr>
              <a:t>The </a:t>
            </a:r>
            <a:r>
              <a:rPr sz="1800" dirty="0">
                <a:latin typeface="Times New Roman"/>
                <a:cs typeface="Times New Roman"/>
              </a:rPr>
              <a:t>proposed location of the wastewater treatment plant in Al-Jubail (google</a:t>
            </a:r>
            <a:r>
              <a:rPr sz="1800" spc="-23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maps)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6126478"/>
            <a:ext cx="714755" cy="7315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784859" y="702437"/>
            <a:ext cx="10622280" cy="4979035"/>
            <a:chOff x="784859" y="702437"/>
            <a:chExt cx="10622280" cy="4979035"/>
          </a:xfrm>
        </p:grpSpPr>
        <p:sp>
          <p:nvSpPr>
            <p:cNvPr id="7" name="object 7"/>
            <p:cNvSpPr/>
            <p:nvPr/>
          </p:nvSpPr>
          <p:spPr>
            <a:xfrm>
              <a:off x="784859" y="702437"/>
              <a:ext cx="10622280" cy="497903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920983" y="1187195"/>
              <a:ext cx="410209" cy="1419225"/>
            </a:xfrm>
            <a:custGeom>
              <a:avLst/>
              <a:gdLst/>
              <a:ahLst/>
              <a:cxnLst/>
              <a:rect l="l" t="t" r="r" b="b"/>
              <a:pathLst>
                <a:path w="410209" h="1419225">
                  <a:moveTo>
                    <a:pt x="204977" y="0"/>
                  </a:moveTo>
                  <a:lnTo>
                    <a:pt x="0" y="204977"/>
                  </a:lnTo>
                  <a:lnTo>
                    <a:pt x="102489" y="204977"/>
                  </a:lnTo>
                  <a:lnTo>
                    <a:pt x="102489" y="1418843"/>
                  </a:lnTo>
                  <a:lnTo>
                    <a:pt x="307467" y="1418843"/>
                  </a:lnTo>
                  <a:lnTo>
                    <a:pt x="307467" y="204977"/>
                  </a:lnTo>
                  <a:lnTo>
                    <a:pt x="409956" y="204977"/>
                  </a:lnTo>
                  <a:lnTo>
                    <a:pt x="20497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920983" y="1187195"/>
              <a:ext cx="410209" cy="1419225"/>
            </a:xfrm>
            <a:custGeom>
              <a:avLst/>
              <a:gdLst/>
              <a:ahLst/>
              <a:cxnLst/>
              <a:rect l="l" t="t" r="r" b="b"/>
              <a:pathLst>
                <a:path w="410209" h="1419225">
                  <a:moveTo>
                    <a:pt x="0" y="204977"/>
                  </a:moveTo>
                  <a:lnTo>
                    <a:pt x="204977" y="0"/>
                  </a:lnTo>
                  <a:lnTo>
                    <a:pt x="409956" y="204977"/>
                  </a:lnTo>
                  <a:lnTo>
                    <a:pt x="307467" y="204977"/>
                  </a:lnTo>
                  <a:lnTo>
                    <a:pt x="307467" y="1418843"/>
                  </a:lnTo>
                  <a:lnTo>
                    <a:pt x="102489" y="1418843"/>
                  </a:lnTo>
                  <a:lnTo>
                    <a:pt x="102489" y="204977"/>
                  </a:lnTo>
                  <a:lnTo>
                    <a:pt x="0" y="204977"/>
                  </a:lnTo>
                  <a:close/>
                </a:path>
              </a:pathLst>
            </a:custGeom>
            <a:ln w="12700">
              <a:solidFill>
                <a:srgbClr val="52354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0922254" y="597865"/>
            <a:ext cx="39243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latin typeface="Times New Roman"/>
                <a:cs typeface="Times New Roman"/>
              </a:rPr>
              <a:t>N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pc="25" dirty="0"/>
              <a:t>Department </a:t>
            </a:r>
            <a:r>
              <a:rPr spc="-30" dirty="0"/>
              <a:t>of </a:t>
            </a:r>
            <a:r>
              <a:rPr spc="-35" dirty="0"/>
              <a:t>Civil</a:t>
            </a:r>
            <a:r>
              <a:rPr dirty="0"/>
              <a:t> </a:t>
            </a:r>
            <a:r>
              <a:rPr spc="5" dirty="0"/>
              <a:t>Engineering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125"/>
              </a:lnSpc>
            </a:pPr>
            <a:fld id="{81D60167-4931-47E6-BA6A-407CBD079E47}" type="slidenum">
              <a:rPr spc="-95" dirty="0"/>
              <a:t>14</a:t>
            </a:fld>
            <a:endParaRPr spc="-95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0862" y="724662"/>
            <a:ext cx="10591800" cy="0"/>
          </a:xfrm>
          <a:custGeom>
            <a:avLst/>
            <a:gdLst/>
            <a:ahLst/>
            <a:cxnLst/>
            <a:rect l="l" t="t" r="r" b="b"/>
            <a:pathLst>
              <a:path w="10591800">
                <a:moveTo>
                  <a:pt x="0" y="0"/>
                </a:moveTo>
                <a:lnTo>
                  <a:pt x="10591800" y="0"/>
                </a:lnTo>
              </a:path>
            </a:pathLst>
          </a:custGeom>
          <a:ln w="444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0100" y="6143244"/>
            <a:ext cx="10591800" cy="0"/>
          </a:xfrm>
          <a:custGeom>
            <a:avLst/>
            <a:gdLst/>
            <a:ahLst/>
            <a:cxnLst/>
            <a:rect l="l" t="t" r="r" b="b"/>
            <a:pathLst>
              <a:path w="10591800">
                <a:moveTo>
                  <a:pt x="0" y="0"/>
                </a:moveTo>
                <a:lnTo>
                  <a:pt x="105918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674745" y="0"/>
            <a:ext cx="4847590" cy="788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u="none" spc="25" dirty="0"/>
              <a:t>DESIGN</a:t>
            </a:r>
            <a:r>
              <a:rPr u="none" spc="-40" dirty="0"/>
              <a:t> </a:t>
            </a:r>
            <a:r>
              <a:rPr u="none" spc="20" dirty="0"/>
              <a:t>PERIOD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78839" y="1094994"/>
            <a:ext cx="7020559" cy="27317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8745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latin typeface="Times New Roman"/>
                <a:cs typeface="Times New Roman"/>
              </a:rPr>
              <a:t>The choice design period </a:t>
            </a:r>
            <a:r>
              <a:rPr sz="3600" spc="-5" dirty="0">
                <a:latin typeface="Times New Roman"/>
                <a:cs typeface="Times New Roman"/>
              </a:rPr>
              <a:t>is </a:t>
            </a:r>
            <a:r>
              <a:rPr sz="3600" dirty="0">
                <a:latin typeface="Times New Roman"/>
                <a:cs typeface="Times New Roman"/>
              </a:rPr>
              <a:t>based</a:t>
            </a:r>
            <a:r>
              <a:rPr sz="3600" spc="-45" dirty="0">
                <a:latin typeface="Times New Roman"/>
                <a:cs typeface="Times New Roman"/>
              </a:rPr>
              <a:t> </a:t>
            </a:r>
            <a:r>
              <a:rPr sz="3600" dirty="0">
                <a:latin typeface="Times New Roman"/>
                <a:cs typeface="Times New Roman"/>
              </a:rPr>
              <a:t>on:</a:t>
            </a:r>
            <a:endParaRPr sz="3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4250">
              <a:latin typeface="Times New Roman"/>
              <a:cs typeface="Times New Roman"/>
            </a:endParaRPr>
          </a:p>
          <a:p>
            <a:pPr marL="355600" indent="-343535">
              <a:lnSpc>
                <a:spcPct val="100000"/>
              </a:lnSpc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latin typeface="Times New Roman"/>
                <a:cs typeface="Times New Roman"/>
              </a:rPr>
              <a:t>Useful life based on </a:t>
            </a:r>
            <a:r>
              <a:rPr sz="2800" spc="-10" dirty="0">
                <a:latin typeface="Times New Roman"/>
                <a:cs typeface="Times New Roman"/>
              </a:rPr>
              <a:t>wear </a:t>
            </a:r>
            <a:r>
              <a:rPr sz="2800" spc="-5" dirty="0">
                <a:latin typeface="Times New Roman"/>
                <a:cs typeface="Times New Roman"/>
              </a:rPr>
              <a:t>and</a:t>
            </a:r>
            <a:r>
              <a:rPr sz="2800" spc="25" dirty="0">
                <a:latin typeface="Times New Roman"/>
                <a:cs typeface="Times New Roman"/>
              </a:rPr>
              <a:t> </a:t>
            </a:r>
            <a:r>
              <a:rPr sz="2800" spc="-35" dirty="0">
                <a:latin typeface="Times New Roman"/>
                <a:cs typeface="Times New Roman"/>
              </a:rPr>
              <a:t>tear.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3100">
              <a:latin typeface="Times New Roman"/>
              <a:cs typeface="Times New Roman"/>
            </a:endParaRPr>
          </a:p>
          <a:p>
            <a:pPr marL="355600" indent="-343535">
              <a:lnSpc>
                <a:spcPct val="100000"/>
              </a:lnSpc>
              <a:spcBef>
                <a:spcPts val="180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latin typeface="Times New Roman"/>
                <a:cs typeface="Times New Roman"/>
              </a:rPr>
              <a:t>Expected industrial growth and developments.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8839" y="4481829"/>
            <a:ext cx="562737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latin typeface="Times New Roman"/>
                <a:cs typeface="Times New Roman"/>
              </a:rPr>
              <a:t>Feasibility </a:t>
            </a:r>
            <a:r>
              <a:rPr sz="2800" dirty="0">
                <a:latin typeface="Times New Roman"/>
                <a:cs typeface="Times New Roman"/>
              </a:rPr>
              <a:t>for addition </a:t>
            </a:r>
            <a:r>
              <a:rPr sz="2800" spc="-5" dirty="0">
                <a:latin typeface="Times New Roman"/>
                <a:cs typeface="Times New Roman"/>
              </a:rPr>
              <a:t>or</a:t>
            </a:r>
            <a:r>
              <a:rPr sz="2800" spc="-5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expansion.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78839" y="5590133"/>
            <a:ext cx="576072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latin typeface="Times New Roman"/>
                <a:cs typeface="Times New Roman"/>
              </a:rPr>
              <a:t>Financial constraints and interest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rate.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6126478"/>
            <a:ext cx="714755" cy="7315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122919" y="2127504"/>
            <a:ext cx="3467862" cy="26007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9085580" y="4622672"/>
            <a:ext cx="14909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Georgia"/>
                <a:cs typeface="Georgia"/>
              </a:rPr>
              <a:t>(Google</a:t>
            </a:r>
            <a:r>
              <a:rPr sz="1800" dirty="0">
                <a:latin typeface="Georgia"/>
                <a:cs typeface="Georgia"/>
              </a:rPr>
              <a:t> </a:t>
            </a:r>
            <a:r>
              <a:rPr sz="1800" spc="-45" dirty="0">
                <a:latin typeface="Georgia"/>
                <a:cs typeface="Georgia"/>
              </a:rPr>
              <a:t>Maps)</a:t>
            </a:r>
            <a:endParaRPr sz="1800">
              <a:latin typeface="Georgia"/>
              <a:cs typeface="Georgia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pc="25" dirty="0"/>
              <a:t>Department </a:t>
            </a:r>
            <a:r>
              <a:rPr spc="-30" dirty="0"/>
              <a:t>of </a:t>
            </a:r>
            <a:r>
              <a:rPr spc="-35" dirty="0"/>
              <a:t>Civil</a:t>
            </a:r>
            <a:r>
              <a:rPr dirty="0"/>
              <a:t> </a:t>
            </a:r>
            <a:r>
              <a:rPr spc="5" dirty="0"/>
              <a:t>Engineering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125"/>
              </a:lnSpc>
            </a:pPr>
            <a:fld id="{81D60167-4931-47E6-BA6A-407CBD079E47}" type="slidenum">
              <a:rPr spc="-95" dirty="0"/>
              <a:t>15</a:t>
            </a:fld>
            <a:endParaRPr spc="-95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0862" y="724662"/>
            <a:ext cx="10591800" cy="0"/>
          </a:xfrm>
          <a:custGeom>
            <a:avLst/>
            <a:gdLst/>
            <a:ahLst/>
            <a:cxnLst/>
            <a:rect l="l" t="t" r="r" b="b"/>
            <a:pathLst>
              <a:path w="10591800">
                <a:moveTo>
                  <a:pt x="0" y="0"/>
                </a:moveTo>
                <a:lnTo>
                  <a:pt x="10591800" y="0"/>
                </a:lnTo>
              </a:path>
            </a:pathLst>
          </a:custGeom>
          <a:ln w="444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0100" y="6143244"/>
            <a:ext cx="10591800" cy="0"/>
          </a:xfrm>
          <a:custGeom>
            <a:avLst/>
            <a:gdLst/>
            <a:ahLst/>
            <a:cxnLst/>
            <a:rect l="l" t="t" r="r" b="b"/>
            <a:pathLst>
              <a:path w="10591800">
                <a:moveTo>
                  <a:pt x="0" y="0"/>
                </a:moveTo>
                <a:lnTo>
                  <a:pt x="105918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79596" y="0"/>
            <a:ext cx="4420235" cy="788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u="none" spc="-50" dirty="0"/>
              <a:t>LAYOUT</a:t>
            </a:r>
            <a:r>
              <a:rPr u="none" spc="-140" dirty="0"/>
              <a:t> </a:t>
            </a:r>
            <a:r>
              <a:rPr u="none" spc="20" dirty="0"/>
              <a:t>PLAN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58113" y="675512"/>
            <a:ext cx="10410825" cy="5408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21334" indent="106680">
              <a:lnSpc>
                <a:spcPct val="120000"/>
              </a:lnSpc>
              <a:spcBef>
                <a:spcPts val="100"/>
              </a:spcBef>
            </a:pPr>
            <a:r>
              <a:rPr sz="3600" dirty="0">
                <a:latin typeface="Times New Roman"/>
                <a:cs typeface="Times New Roman"/>
              </a:rPr>
              <a:t>The basic rules used to develop </a:t>
            </a:r>
            <a:r>
              <a:rPr sz="3600" spc="-5" dirty="0">
                <a:latin typeface="Times New Roman"/>
                <a:cs typeface="Times New Roman"/>
              </a:rPr>
              <a:t>wastewater</a:t>
            </a:r>
            <a:r>
              <a:rPr sz="3600" spc="-25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Times New Roman"/>
                <a:cs typeface="Times New Roman"/>
              </a:rPr>
              <a:t>treatment  </a:t>
            </a:r>
            <a:r>
              <a:rPr sz="3600" dirty="0">
                <a:latin typeface="Times New Roman"/>
                <a:cs typeface="Times New Roman"/>
              </a:rPr>
              <a:t>layout</a:t>
            </a:r>
            <a:r>
              <a:rPr sz="3600" spc="-10" dirty="0">
                <a:latin typeface="Times New Roman"/>
                <a:cs typeface="Times New Roman"/>
              </a:rPr>
              <a:t> </a:t>
            </a:r>
            <a:r>
              <a:rPr sz="3600" dirty="0">
                <a:latin typeface="Times New Roman"/>
                <a:cs typeface="Times New Roman"/>
              </a:rPr>
              <a:t>plan:</a:t>
            </a:r>
            <a:endParaRPr sz="36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249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600" dirty="0">
                <a:latin typeface="Times New Roman"/>
                <a:cs typeface="Times New Roman"/>
              </a:rPr>
              <a:t>A </a:t>
            </a:r>
            <a:r>
              <a:rPr sz="2600" spc="-5" dirty="0">
                <a:latin typeface="Times New Roman"/>
                <a:cs typeface="Times New Roman"/>
              </a:rPr>
              <a:t>site </a:t>
            </a:r>
            <a:r>
              <a:rPr sz="2600" dirty="0">
                <a:latin typeface="Times New Roman"/>
                <a:cs typeface="Times New Roman"/>
              </a:rPr>
              <a:t>for </a:t>
            </a:r>
            <a:r>
              <a:rPr sz="2600" spc="-5" dirty="0">
                <a:latin typeface="Times New Roman"/>
                <a:cs typeface="Times New Roman"/>
              </a:rPr>
              <a:t>wastewater treatment </a:t>
            </a:r>
            <a:r>
              <a:rPr sz="2600" dirty="0">
                <a:latin typeface="Times New Roman"/>
                <a:cs typeface="Times New Roman"/>
              </a:rPr>
              <a:t>plant is</a:t>
            </a:r>
            <a:r>
              <a:rPr sz="2600" spc="-195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Times New Roman"/>
                <a:cs typeface="Times New Roman"/>
              </a:rPr>
              <a:t>proposed.</a:t>
            </a:r>
            <a:endParaRPr sz="26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255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600" dirty="0">
                <a:latin typeface="Times New Roman"/>
                <a:cs typeface="Times New Roman"/>
              </a:rPr>
              <a:t>The </a:t>
            </a:r>
            <a:r>
              <a:rPr sz="2600" spc="-5" dirty="0">
                <a:latin typeface="Times New Roman"/>
                <a:cs typeface="Times New Roman"/>
              </a:rPr>
              <a:t>preliminary </a:t>
            </a:r>
            <a:r>
              <a:rPr sz="2600" dirty="0">
                <a:latin typeface="Times New Roman"/>
                <a:cs typeface="Times New Roman"/>
              </a:rPr>
              <a:t>layout of </a:t>
            </a:r>
            <a:r>
              <a:rPr sz="2600" spc="-5" dirty="0">
                <a:latin typeface="Times New Roman"/>
                <a:cs typeface="Times New Roman"/>
              </a:rPr>
              <a:t>wastewater </a:t>
            </a:r>
            <a:r>
              <a:rPr sz="2600" dirty="0">
                <a:latin typeface="Times New Roman"/>
                <a:cs typeface="Times New Roman"/>
              </a:rPr>
              <a:t>is </a:t>
            </a:r>
            <a:r>
              <a:rPr sz="2600" spc="-5" dirty="0">
                <a:latin typeface="Times New Roman"/>
                <a:cs typeface="Times New Roman"/>
              </a:rPr>
              <a:t>made from </a:t>
            </a:r>
            <a:r>
              <a:rPr sz="2600" dirty="0">
                <a:latin typeface="Times New Roman"/>
                <a:cs typeface="Times New Roman"/>
              </a:rPr>
              <a:t>the topographic</a:t>
            </a:r>
            <a:r>
              <a:rPr sz="2600" spc="-55" dirty="0">
                <a:latin typeface="Times New Roman"/>
                <a:cs typeface="Times New Roman"/>
              </a:rPr>
              <a:t> </a:t>
            </a:r>
            <a:r>
              <a:rPr sz="2600" spc="-5" dirty="0">
                <a:latin typeface="Times New Roman"/>
                <a:cs typeface="Times New Roman"/>
              </a:rPr>
              <a:t>map.</a:t>
            </a:r>
            <a:endParaRPr sz="2600">
              <a:latin typeface="Times New Roman"/>
              <a:cs typeface="Times New Roman"/>
            </a:endParaRPr>
          </a:p>
          <a:p>
            <a:pPr marL="355600" marR="845819" indent="-342900">
              <a:lnSpc>
                <a:spcPct val="150000"/>
              </a:lnSpc>
              <a:spcBef>
                <a:spcPts val="101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600" dirty="0">
                <a:latin typeface="Times New Roman"/>
                <a:cs typeface="Times New Roman"/>
              </a:rPr>
              <a:t>Considered that the trunk </a:t>
            </a:r>
            <a:r>
              <a:rPr sz="2600" spc="-5" dirty="0">
                <a:latin typeface="Times New Roman"/>
                <a:cs typeface="Times New Roman"/>
              </a:rPr>
              <a:t>wastewater treatment </a:t>
            </a:r>
            <a:r>
              <a:rPr sz="2600" dirty="0">
                <a:latin typeface="Times New Roman"/>
                <a:cs typeface="Times New Roman"/>
              </a:rPr>
              <a:t>should be </a:t>
            </a:r>
            <a:r>
              <a:rPr sz="2600" spc="-5" dirty="0">
                <a:latin typeface="Times New Roman"/>
                <a:cs typeface="Times New Roman"/>
              </a:rPr>
              <a:t>located </a:t>
            </a:r>
            <a:r>
              <a:rPr sz="2600" dirty="0">
                <a:latin typeface="Times New Roman"/>
                <a:cs typeface="Times New Roman"/>
              </a:rPr>
              <a:t>in a  </a:t>
            </a:r>
            <a:r>
              <a:rPr sz="2600" spc="-25" dirty="0">
                <a:latin typeface="Times New Roman"/>
                <a:cs typeface="Times New Roman"/>
              </a:rPr>
              <a:t>valley.</a:t>
            </a:r>
            <a:endParaRPr sz="26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50000"/>
              </a:lnSpc>
              <a:spcBef>
                <a:spcPts val="10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600" spc="-5" dirty="0">
                <a:latin typeface="Times New Roman"/>
                <a:cs typeface="Times New Roman"/>
              </a:rPr>
              <a:t>It is </a:t>
            </a:r>
            <a:r>
              <a:rPr sz="2600" dirty="0">
                <a:latin typeface="Times New Roman"/>
                <a:cs typeface="Times New Roman"/>
              </a:rPr>
              <a:t>considered that the </a:t>
            </a:r>
            <a:r>
              <a:rPr sz="2600" spc="-5" dirty="0">
                <a:latin typeface="Times New Roman"/>
                <a:cs typeface="Times New Roman"/>
              </a:rPr>
              <a:t>wastewater treatment </a:t>
            </a:r>
            <a:r>
              <a:rPr sz="2600" dirty="0">
                <a:latin typeface="Times New Roman"/>
                <a:cs typeface="Times New Roman"/>
              </a:rPr>
              <a:t>plant should </a:t>
            </a:r>
            <a:r>
              <a:rPr sz="2600" spc="5" dirty="0">
                <a:latin typeface="Times New Roman"/>
                <a:cs typeface="Times New Roman"/>
              </a:rPr>
              <a:t>not </a:t>
            </a:r>
            <a:r>
              <a:rPr sz="2600" dirty="0">
                <a:latin typeface="Times New Roman"/>
                <a:cs typeface="Times New Roman"/>
              </a:rPr>
              <a:t>be near</a:t>
            </a:r>
            <a:r>
              <a:rPr sz="2600" spc="-80" dirty="0">
                <a:latin typeface="Times New Roman"/>
                <a:cs typeface="Times New Roman"/>
              </a:rPr>
              <a:t> </a:t>
            </a:r>
            <a:r>
              <a:rPr sz="2600" spc="-5" dirty="0">
                <a:latin typeface="Times New Roman"/>
                <a:cs typeface="Times New Roman"/>
              </a:rPr>
              <a:t>water  mains.</a:t>
            </a:r>
            <a:endParaRPr sz="26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6126478"/>
            <a:ext cx="714755" cy="7315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pc="25" dirty="0"/>
              <a:t>Department </a:t>
            </a:r>
            <a:r>
              <a:rPr spc="-30" dirty="0"/>
              <a:t>of </a:t>
            </a:r>
            <a:r>
              <a:rPr spc="-35" dirty="0"/>
              <a:t>Civil</a:t>
            </a:r>
            <a:r>
              <a:rPr dirty="0"/>
              <a:t> </a:t>
            </a:r>
            <a:r>
              <a:rPr spc="5" dirty="0"/>
              <a:t>Engineering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125"/>
              </a:lnSpc>
            </a:pPr>
            <a:fld id="{81D60167-4931-47E6-BA6A-407CBD079E47}" type="slidenum">
              <a:rPr spc="-95" dirty="0"/>
              <a:t>16</a:t>
            </a:fld>
            <a:endParaRPr spc="-95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0862" y="724662"/>
            <a:ext cx="10591800" cy="0"/>
          </a:xfrm>
          <a:custGeom>
            <a:avLst/>
            <a:gdLst/>
            <a:ahLst/>
            <a:cxnLst/>
            <a:rect l="l" t="t" r="r" b="b"/>
            <a:pathLst>
              <a:path w="10591800">
                <a:moveTo>
                  <a:pt x="0" y="0"/>
                </a:moveTo>
                <a:lnTo>
                  <a:pt x="10591800" y="0"/>
                </a:lnTo>
              </a:path>
            </a:pathLst>
          </a:custGeom>
          <a:ln w="444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0100" y="6143244"/>
            <a:ext cx="10591800" cy="0"/>
          </a:xfrm>
          <a:custGeom>
            <a:avLst/>
            <a:gdLst/>
            <a:ahLst/>
            <a:cxnLst/>
            <a:rect l="l" t="t" r="r" b="b"/>
            <a:pathLst>
              <a:path w="10591800">
                <a:moveTo>
                  <a:pt x="0" y="0"/>
                </a:moveTo>
                <a:lnTo>
                  <a:pt x="105918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92783" y="15951"/>
            <a:ext cx="979106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u="none" spc="-10" dirty="0"/>
              <a:t>ENVIRONMENTAL </a:t>
            </a:r>
            <a:r>
              <a:rPr sz="4000" u="none" spc="-55" dirty="0"/>
              <a:t>IMPACT</a:t>
            </a:r>
            <a:r>
              <a:rPr sz="4000" u="none" spc="-240" dirty="0"/>
              <a:t> </a:t>
            </a:r>
            <a:r>
              <a:rPr sz="4000" u="none" spc="10" dirty="0"/>
              <a:t>ASSESSMENT</a:t>
            </a:r>
            <a:endParaRPr sz="4000"/>
          </a:p>
        </p:txBody>
      </p:sp>
      <p:sp>
        <p:nvSpPr>
          <p:cNvPr id="5" name="object 5"/>
          <p:cNvSpPr/>
          <p:nvPr/>
        </p:nvSpPr>
        <p:spPr>
          <a:xfrm>
            <a:off x="0" y="6126478"/>
            <a:ext cx="714755" cy="7315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813650" y="1133602"/>
          <a:ext cx="10571480" cy="49790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515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52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55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42619">
                <a:tc>
                  <a:txBody>
                    <a:bodyPr/>
                    <a:lstStyle/>
                    <a:p>
                      <a:pPr marL="1002030" marR="46355" indent="-948690">
                        <a:lnSpc>
                          <a:spcPts val="4500"/>
                        </a:lnSpc>
                        <a:spcBef>
                          <a:spcPts val="10"/>
                        </a:spcBef>
                      </a:pPr>
                      <a:r>
                        <a:rPr sz="2500" b="1" spc="3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Different </a:t>
                      </a:r>
                      <a:r>
                        <a:rPr sz="2500" b="1" spc="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Environmental  </a:t>
                      </a:r>
                      <a:r>
                        <a:rPr sz="2500" b="1" spc="-2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Parameters</a:t>
                      </a:r>
                      <a:endParaRPr sz="250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9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25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Status</a:t>
                      </a:r>
                      <a:endParaRPr sz="250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900">
                        <a:latin typeface="Times New Roman"/>
                        <a:cs typeface="Times New Roman"/>
                      </a:endParaRPr>
                    </a:p>
                    <a:p>
                      <a:pPr marL="3175" algn="ctr">
                        <a:lnSpc>
                          <a:spcPct val="100000"/>
                        </a:lnSpc>
                      </a:pPr>
                      <a:r>
                        <a:rPr sz="2500" b="1" spc="4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Comments</a:t>
                      </a:r>
                      <a:endParaRPr sz="250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98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265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4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Land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27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400" b="1" spc="5" dirty="0">
                          <a:latin typeface="Times New Roman"/>
                          <a:cs typeface="Times New Roman"/>
                        </a:rPr>
                        <a:t>OK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845"/>
                        </a:spcBef>
                      </a:pPr>
                      <a:r>
                        <a:rPr sz="2400" spc="-45" dirty="0">
                          <a:latin typeface="Georgia"/>
                          <a:cs typeface="Georgia"/>
                        </a:rPr>
                        <a:t>Enough </a:t>
                      </a:r>
                      <a:r>
                        <a:rPr sz="2400" spc="-65" dirty="0">
                          <a:latin typeface="Georgia"/>
                          <a:cs typeface="Georgia"/>
                        </a:rPr>
                        <a:t>space </a:t>
                      </a:r>
                      <a:r>
                        <a:rPr sz="2400" spc="-70" dirty="0">
                          <a:latin typeface="Georgia"/>
                          <a:cs typeface="Georgia"/>
                        </a:rPr>
                        <a:t>available </a:t>
                      </a:r>
                      <a:r>
                        <a:rPr sz="2400" spc="-65" dirty="0">
                          <a:latin typeface="Georgia"/>
                          <a:cs typeface="Georgia"/>
                        </a:rPr>
                        <a:t>for</a:t>
                      </a:r>
                      <a:r>
                        <a:rPr sz="2400" spc="3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2400" spc="-85" dirty="0">
                          <a:latin typeface="Georgia"/>
                          <a:cs typeface="Georgia"/>
                        </a:rPr>
                        <a:t>future</a:t>
                      </a:r>
                      <a:endParaRPr sz="2400">
                        <a:latin typeface="Georgia"/>
                        <a:cs typeface="Georgia"/>
                      </a:endParaRPr>
                    </a:p>
                    <a:p>
                      <a:pPr marL="38735">
                        <a:lnSpc>
                          <a:spcPct val="100000"/>
                        </a:lnSpc>
                        <a:spcBef>
                          <a:spcPts val="1440"/>
                        </a:spcBef>
                      </a:pPr>
                      <a:r>
                        <a:rPr sz="2400" spc="-55" dirty="0">
                          <a:latin typeface="Georgia"/>
                          <a:cs typeface="Georgia"/>
                        </a:rPr>
                        <a:t>expansion.</a:t>
                      </a:r>
                      <a:endParaRPr sz="2400">
                        <a:latin typeface="Georgia"/>
                        <a:cs typeface="Georgia"/>
                      </a:endParaRPr>
                    </a:p>
                  </a:txBody>
                  <a:tcPr marL="0" marR="0" marT="1073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8859">
                <a:tc>
                  <a:txBody>
                    <a:bodyPr/>
                    <a:lstStyle/>
                    <a:p>
                      <a:pPr marL="894080"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r>
                        <a:rPr sz="2400" b="1" spc="3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Location</a:t>
                      </a:r>
                      <a:r>
                        <a:rPr sz="2400" b="1" spc="6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and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 marL="930275">
                        <a:lnSpc>
                          <a:spcPct val="100000"/>
                        </a:lnSpc>
                        <a:spcBef>
                          <a:spcPts val="1440"/>
                        </a:spcBef>
                      </a:pPr>
                      <a:r>
                        <a:rPr sz="2400" b="1" spc="3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Accessibility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1073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2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400" b="1" dirty="0">
                          <a:latin typeface="Times New Roman"/>
                          <a:cs typeface="Times New Roman"/>
                        </a:rPr>
                        <a:t>OK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r>
                        <a:rPr sz="2400" spc="-100" dirty="0">
                          <a:latin typeface="Georgia"/>
                          <a:cs typeface="Georgia"/>
                        </a:rPr>
                        <a:t>It's</a:t>
                      </a:r>
                      <a:r>
                        <a:rPr sz="2400" spc="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2400" spc="-45" dirty="0">
                          <a:latin typeface="Georgia"/>
                          <a:cs typeface="Georgia"/>
                        </a:rPr>
                        <a:t>allowed</a:t>
                      </a:r>
                      <a:r>
                        <a:rPr sz="2400" spc="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2400" spc="-50" dirty="0">
                          <a:latin typeface="Georgia"/>
                          <a:cs typeface="Georgia"/>
                        </a:rPr>
                        <a:t>to</a:t>
                      </a:r>
                      <a:r>
                        <a:rPr sz="2400" spc="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2400" spc="-95" dirty="0">
                          <a:latin typeface="Georgia"/>
                          <a:cs typeface="Georgia"/>
                        </a:rPr>
                        <a:t>enter</a:t>
                      </a:r>
                      <a:r>
                        <a:rPr sz="2400" spc="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2400" spc="-85" dirty="0">
                          <a:latin typeface="Georgia"/>
                          <a:cs typeface="Georgia"/>
                        </a:rPr>
                        <a:t>the</a:t>
                      </a:r>
                      <a:r>
                        <a:rPr sz="2400" spc="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2400" spc="-80" dirty="0">
                          <a:latin typeface="Georgia"/>
                          <a:cs typeface="Georgia"/>
                        </a:rPr>
                        <a:t>site</a:t>
                      </a:r>
                      <a:r>
                        <a:rPr sz="2400" spc="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2400" spc="-75" dirty="0">
                          <a:latin typeface="Georgia"/>
                          <a:cs typeface="Georgia"/>
                        </a:rPr>
                        <a:t>and</a:t>
                      </a:r>
                      <a:r>
                        <a:rPr sz="2400" spc="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2400" spc="-45" dirty="0">
                          <a:latin typeface="Georgia"/>
                          <a:cs typeface="Georgia"/>
                        </a:rPr>
                        <a:t>no</a:t>
                      </a:r>
                      <a:r>
                        <a:rPr sz="2400" spc="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2400" spc="-65" dirty="0">
                          <a:latin typeface="Georgia"/>
                          <a:cs typeface="Georgia"/>
                        </a:rPr>
                        <a:t>army</a:t>
                      </a:r>
                      <a:endParaRPr sz="2400">
                        <a:latin typeface="Georgia"/>
                        <a:cs typeface="Georgia"/>
                      </a:endParaRPr>
                    </a:p>
                    <a:p>
                      <a:pPr marL="38735">
                        <a:lnSpc>
                          <a:spcPct val="100000"/>
                        </a:lnSpc>
                        <a:spcBef>
                          <a:spcPts val="1440"/>
                        </a:spcBef>
                      </a:pPr>
                      <a:r>
                        <a:rPr sz="2400" spc="-75" dirty="0">
                          <a:latin typeface="Georgia"/>
                          <a:cs typeface="Georgia"/>
                        </a:rPr>
                        <a:t>and </a:t>
                      </a:r>
                      <a:r>
                        <a:rPr sz="2400" spc="-50" dirty="0">
                          <a:latin typeface="Georgia"/>
                          <a:cs typeface="Georgia"/>
                        </a:rPr>
                        <a:t>military </a:t>
                      </a:r>
                      <a:r>
                        <a:rPr sz="2400" spc="-90" dirty="0">
                          <a:latin typeface="Georgia"/>
                          <a:cs typeface="Georgia"/>
                        </a:rPr>
                        <a:t>sites</a:t>
                      </a:r>
                      <a:r>
                        <a:rPr sz="2400" spc="2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2400" spc="-60" dirty="0">
                          <a:latin typeface="Georgia"/>
                          <a:cs typeface="Georgia"/>
                        </a:rPr>
                        <a:t>around.</a:t>
                      </a:r>
                      <a:endParaRPr sz="2400">
                        <a:latin typeface="Georgia"/>
                        <a:cs typeface="Georgia"/>
                      </a:endParaRPr>
                    </a:p>
                  </a:txBody>
                  <a:tcPr marL="0" marR="0" marT="1073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605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20"/>
                        </a:spcBef>
                      </a:pPr>
                      <a:r>
                        <a:rPr sz="2400" b="1" spc="6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Soil </a:t>
                      </a:r>
                      <a:r>
                        <a:rPr sz="2400" b="1" spc="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Types </a:t>
                      </a:r>
                      <a:r>
                        <a:rPr sz="24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or</a:t>
                      </a:r>
                      <a:r>
                        <a:rPr sz="2400" b="1" spc="-5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b="1" spc="5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Condition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057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45"/>
                        </a:spcBef>
                      </a:pPr>
                      <a:r>
                        <a:rPr sz="2400" b="1" spc="5" dirty="0">
                          <a:latin typeface="Times New Roman"/>
                          <a:cs typeface="Times New Roman"/>
                        </a:rPr>
                        <a:t>OK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089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r>
                        <a:rPr sz="2400" spc="-35" dirty="0">
                          <a:latin typeface="Georgia"/>
                          <a:cs typeface="Georgia"/>
                        </a:rPr>
                        <a:t>Mostly</a:t>
                      </a:r>
                      <a:r>
                        <a:rPr sz="2400" spc="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2400" spc="-60" dirty="0">
                          <a:latin typeface="Georgia"/>
                          <a:cs typeface="Georgia"/>
                        </a:rPr>
                        <a:t>sand.</a:t>
                      </a:r>
                      <a:endParaRPr sz="2400">
                        <a:latin typeface="Georgia"/>
                        <a:cs typeface="Georgia"/>
                      </a:endParaRPr>
                    </a:p>
                  </a:txBody>
                  <a:tcPr marL="0" marR="0" marT="1073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389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2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400" b="1" spc="6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Soil </a:t>
                      </a:r>
                      <a:r>
                        <a:rPr sz="24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and</a:t>
                      </a:r>
                      <a:r>
                        <a:rPr sz="2400" b="1" spc="-2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Topography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2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400" b="1" spc="5" dirty="0">
                          <a:latin typeface="Times New Roman"/>
                          <a:cs typeface="Times New Roman"/>
                        </a:rPr>
                        <a:t>OK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850"/>
                        </a:spcBef>
                      </a:pPr>
                      <a:r>
                        <a:rPr sz="2400" spc="-80" dirty="0">
                          <a:latin typeface="Georgia"/>
                          <a:cs typeface="Georgia"/>
                        </a:rPr>
                        <a:t>Shrubs </a:t>
                      </a:r>
                      <a:r>
                        <a:rPr sz="2400" spc="-15" dirty="0">
                          <a:latin typeface="Georgia"/>
                          <a:cs typeface="Georgia"/>
                        </a:rPr>
                        <a:t>will </a:t>
                      </a:r>
                      <a:r>
                        <a:rPr sz="2400" spc="-95" dirty="0">
                          <a:latin typeface="Georgia"/>
                          <a:cs typeface="Georgia"/>
                        </a:rPr>
                        <a:t>be </a:t>
                      </a:r>
                      <a:r>
                        <a:rPr sz="2400" spc="-65" dirty="0">
                          <a:latin typeface="Georgia"/>
                          <a:cs typeface="Georgia"/>
                        </a:rPr>
                        <a:t>cleared </a:t>
                      </a:r>
                      <a:r>
                        <a:rPr sz="2400" spc="-75" dirty="0">
                          <a:latin typeface="Georgia"/>
                          <a:cs typeface="Georgia"/>
                        </a:rPr>
                        <a:t>at </a:t>
                      </a:r>
                      <a:r>
                        <a:rPr sz="2400" spc="-85" dirty="0">
                          <a:latin typeface="Georgia"/>
                          <a:cs typeface="Georgia"/>
                        </a:rPr>
                        <a:t>the</a:t>
                      </a:r>
                      <a:r>
                        <a:rPr sz="2400" spc="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2400" spc="-70" dirty="0">
                          <a:latin typeface="Georgia"/>
                          <a:cs typeface="Georgia"/>
                        </a:rPr>
                        <a:t>project</a:t>
                      </a:r>
                      <a:endParaRPr sz="2400">
                        <a:latin typeface="Georgia"/>
                        <a:cs typeface="Georgia"/>
                      </a:endParaRPr>
                    </a:p>
                    <a:p>
                      <a:pPr marL="38735">
                        <a:lnSpc>
                          <a:spcPct val="100000"/>
                        </a:lnSpc>
                        <a:spcBef>
                          <a:spcPts val="1440"/>
                        </a:spcBef>
                      </a:pPr>
                      <a:r>
                        <a:rPr sz="2400" spc="-40" dirty="0">
                          <a:latin typeface="Georgia"/>
                          <a:cs typeface="Georgia"/>
                        </a:rPr>
                        <a:t>location </a:t>
                      </a:r>
                      <a:r>
                        <a:rPr sz="2400" spc="-75" dirty="0">
                          <a:latin typeface="Georgia"/>
                          <a:cs typeface="Georgia"/>
                        </a:rPr>
                        <a:t>during </a:t>
                      </a:r>
                      <a:r>
                        <a:rPr sz="2400" spc="-85" dirty="0">
                          <a:latin typeface="Georgia"/>
                          <a:cs typeface="Georgia"/>
                        </a:rPr>
                        <a:t>the </a:t>
                      </a:r>
                      <a:r>
                        <a:rPr sz="2400" spc="-65" dirty="0">
                          <a:latin typeface="Georgia"/>
                          <a:cs typeface="Georgia"/>
                        </a:rPr>
                        <a:t>excavation</a:t>
                      </a:r>
                      <a:r>
                        <a:rPr sz="2400" spc="3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2400" spc="-30" dirty="0">
                          <a:latin typeface="Georgia"/>
                          <a:cs typeface="Georgia"/>
                        </a:rPr>
                        <a:t>work.</a:t>
                      </a:r>
                      <a:endParaRPr sz="2400">
                        <a:latin typeface="Georgia"/>
                        <a:cs typeface="Georgia"/>
                      </a:endParaRPr>
                    </a:p>
                  </a:txBody>
                  <a:tcPr marL="0" marR="0" marT="1079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pc="25" dirty="0"/>
              <a:t>Department </a:t>
            </a:r>
            <a:r>
              <a:rPr spc="-30" dirty="0"/>
              <a:t>of </a:t>
            </a:r>
            <a:r>
              <a:rPr spc="-35" dirty="0"/>
              <a:t>Civil</a:t>
            </a:r>
            <a:r>
              <a:rPr dirty="0"/>
              <a:t> </a:t>
            </a:r>
            <a:r>
              <a:rPr spc="5" dirty="0"/>
              <a:t>Engineering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125"/>
              </a:lnSpc>
            </a:pPr>
            <a:fld id="{81D60167-4931-47E6-BA6A-407CBD079E47}" type="slidenum">
              <a:rPr spc="-95" dirty="0"/>
              <a:t>17</a:t>
            </a:fld>
            <a:endParaRPr spc="-95" dirty="0"/>
          </a:p>
        </p:txBody>
      </p:sp>
      <p:sp>
        <p:nvSpPr>
          <p:cNvPr id="7" name="object 7"/>
          <p:cNvSpPr txBox="1"/>
          <p:nvPr/>
        </p:nvSpPr>
        <p:spPr>
          <a:xfrm>
            <a:off x="3123438" y="726694"/>
            <a:ext cx="594487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800" b="1" spc="-35" dirty="0">
                <a:latin typeface="Times New Roman"/>
                <a:cs typeface="Times New Roman"/>
              </a:rPr>
              <a:t>Table </a:t>
            </a:r>
            <a:r>
              <a:rPr sz="1800" b="1" dirty="0">
                <a:latin typeface="Times New Roman"/>
                <a:cs typeface="Times New Roman"/>
              </a:rPr>
              <a:t>5.1: </a:t>
            </a:r>
            <a:r>
              <a:rPr sz="2000" dirty="0">
                <a:latin typeface="Times New Roman"/>
                <a:cs typeface="Times New Roman"/>
              </a:rPr>
              <a:t>The EIA Results and </a:t>
            </a:r>
            <a:r>
              <a:rPr sz="2000" spc="-5" dirty="0">
                <a:latin typeface="Times New Roman"/>
                <a:cs typeface="Times New Roman"/>
              </a:rPr>
              <a:t>Status </a:t>
            </a:r>
            <a:r>
              <a:rPr sz="2000" dirty="0">
                <a:latin typeface="Times New Roman"/>
                <a:cs typeface="Times New Roman"/>
              </a:rPr>
              <a:t>of the Proposed</a:t>
            </a:r>
            <a:r>
              <a:rPr sz="2000" spc="-19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Site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0862" y="724662"/>
            <a:ext cx="10591800" cy="0"/>
          </a:xfrm>
          <a:custGeom>
            <a:avLst/>
            <a:gdLst/>
            <a:ahLst/>
            <a:cxnLst/>
            <a:rect l="l" t="t" r="r" b="b"/>
            <a:pathLst>
              <a:path w="10591800">
                <a:moveTo>
                  <a:pt x="0" y="0"/>
                </a:moveTo>
                <a:lnTo>
                  <a:pt x="10591800" y="0"/>
                </a:lnTo>
              </a:path>
            </a:pathLst>
          </a:custGeom>
          <a:ln w="444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0100" y="6143244"/>
            <a:ext cx="10591800" cy="0"/>
          </a:xfrm>
          <a:custGeom>
            <a:avLst/>
            <a:gdLst/>
            <a:ahLst/>
            <a:cxnLst/>
            <a:rect l="l" t="t" r="r" b="b"/>
            <a:pathLst>
              <a:path w="10591800">
                <a:moveTo>
                  <a:pt x="0" y="0"/>
                </a:moveTo>
                <a:lnTo>
                  <a:pt x="105918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557398" y="0"/>
            <a:ext cx="7084059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u="none" spc="20" dirty="0"/>
              <a:t>DESIGN</a:t>
            </a:r>
            <a:r>
              <a:rPr sz="4800" u="none" dirty="0"/>
              <a:t> </a:t>
            </a:r>
            <a:r>
              <a:rPr sz="4800" u="none" spc="-25" dirty="0"/>
              <a:t>CALCULATIONS</a:t>
            </a:r>
            <a:endParaRPr sz="4800"/>
          </a:p>
        </p:txBody>
      </p:sp>
      <p:sp>
        <p:nvSpPr>
          <p:cNvPr id="5" name="object 5"/>
          <p:cNvSpPr/>
          <p:nvPr/>
        </p:nvSpPr>
        <p:spPr>
          <a:xfrm>
            <a:off x="0" y="6126478"/>
            <a:ext cx="714755" cy="7315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131945" y="928496"/>
            <a:ext cx="39458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45" dirty="0">
                <a:latin typeface="Times New Roman"/>
                <a:cs typeface="Times New Roman"/>
              </a:rPr>
              <a:t>Yearly </a:t>
            </a:r>
            <a:r>
              <a:rPr sz="2400" dirty="0">
                <a:latin typeface="Times New Roman"/>
                <a:cs typeface="Times New Roman"/>
              </a:rPr>
              <a:t>Population </a:t>
            </a:r>
            <a:r>
              <a:rPr sz="2400" spc="-5" dirty="0">
                <a:latin typeface="Times New Roman"/>
                <a:cs typeface="Times New Roman"/>
              </a:rPr>
              <a:t>Growth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Rate: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04672" y="1456944"/>
            <a:ext cx="10602468" cy="4191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787265" y="5686450"/>
            <a:ext cx="263842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75" dirty="0">
                <a:latin typeface="Georgia"/>
                <a:cs typeface="Georgia"/>
              </a:rPr>
              <a:t>(worldometer,</a:t>
            </a:r>
            <a:r>
              <a:rPr sz="2400" spc="-20" dirty="0">
                <a:latin typeface="Georgia"/>
                <a:cs typeface="Georgia"/>
              </a:rPr>
              <a:t> </a:t>
            </a:r>
            <a:r>
              <a:rPr sz="2400" spc="-175" dirty="0">
                <a:latin typeface="Georgia"/>
                <a:cs typeface="Georgia"/>
              </a:rPr>
              <a:t>2020)</a:t>
            </a:r>
            <a:endParaRPr sz="2400">
              <a:latin typeface="Georgia"/>
              <a:cs typeface="Georgia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pc="25" dirty="0"/>
              <a:t>Department </a:t>
            </a:r>
            <a:r>
              <a:rPr spc="-30" dirty="0"/>
              <a:t>of </a:t>
            </a:r>
            <a:r>
              <a:rPr spc="-35" dirty="0"/>
              <a:t>Civil</a:t>
            </a:r>
            <a:r>
              <a:rPr dirty="0"/>
              <a:t> </a:t>
            </a:r>
            <a:r>
              <a:rPr spc="5" dirty="0"/>
              <a:t>Engineering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125"/>
              </a:lnSpc>
            </a:pPr>
            <a:fld id="{81D60167-4931-47E6-BA6A-407CBD079E47}" type="slidenum">
              <a:rPr spc="-95" dirty="0"/>
              <a:t>18</a:t>
            </a:fld>
            <a:endParaRPr spc="-95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0862" y="724662"/>
            <a:ext cx="10591800" cy="0"/>
          </a:xfrm>
          <a:custGeom>
            <a:avLst/>
            <a:gdLst/>
            <a:ahLst/>
            <a:cxnLst/>
            <a:rect l="l" t="t" r="r" b="b"/>
            <a:pathLst>
              <a:path w="10591800">
                <a:moveTo>
                  <a:pt x="0" y="0"/>
                </a:moveTo>
                <a:lnTo>
                  <a:pt x="10591800" y="0"/>
                </a:lnTo>
              </a:path>
            </a:pathLst>
          </a:custGeom>
          <a:ln w="444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57398" y="0"/>
            <a:ext cx="7084059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u="none" spc="20" dirty="0"/>
              <a:t>DESIGN</a:t>
            </a:r>
            <a:r>
              <a:rPr sz="4800" u="none" dirty="0"/>
              <a:t> </a:t>
            </a:r>
            <a:r>
              <a:rPr sz="4800" u="none" spc="-25" dirty="0"/>
              <a:t>CALCULATIONS</a:t>
            </a:r>
            <a:endParaRPr sz="4800"/>
          </a:p>
        </p:txBody>
      </p:sp>
      <p:sp>
        <p:nvSpPr>
          <p:cNvPr id="4" name="object 4"/>
          <p:cNvSpPr txBox="1"/>
          <p:nvPr/>
        </p:nvSpPr>
        <p:spPr>
          <a:xfrm>
            <a:off x="5569584" y="2961893"/>
            <a:ext cx="946785" cy="2533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64"/>
              </a:lnSpc>
            </a:pPr>
            <a:r>
              <a:rPr sz="1800" spc="-5" dirty="0">
                <a:latin typeface="Times New Roman"/>
                <a:cs typeface="Times New Roman"/>
              </a:rPr>
              <a:t>Flow</a:t>
            </a:r>
            <a:r>
              <a:rPr sz="1800" spc="-8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Rate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6126478"/>
            <a:ext cx="714755" cy="7315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784859" y="2104770"/>
            <a:ext cx="2698115" cy="2543810"/>
            <a:chOff x="784859" y="2104770"/>
            <a:chExt cx="2698115" cy="2543810"/>
          </a:xfrm>
        </p:grpSpPr>
        <p:sp>
          <p:nvSpPr>
            <p:cNvPr id="7" name="object 7"/>
            <p:cNvSpPr/>
            <p:nvPr/>
          </p:nvSpPr>
          <p:spPr>
            <a:xfrm>
              <a:off x="784859" y="2104770"/>
              <a:ext cx="2698115" cy="2543810"/>
            </a:xfrm>
            <a:custGeom>
              <a:avLst/>
              <a:gdLst/>
              <a:ahLst/>
              <a:cxnLst/>
              <a:rect l="l" t="t" r="r" b="b"/>
              <a:pathLst>
                <a:path w="2698115" h="2543810">
                  <a:moveTo>
                    <a:pt x="2698115" y="0"/>
                  </a:moveTo>
                  <a:lnTo>
                    <a:pt x="0" y="0"/>
                  </a:lnTo>
                  <a:lnTo>
                    <a:pt x="0" y="2543555"/>
                  </a:lnTo>
                  <a:lnTo>
                    <a:pt x="2698115" y="2543555"/>
                  </a:lnTo>
                  <a:lnTo>
                    <a:pt x="2698115" y="0"/>
                  </a:lnTo>
                  <a:close/>
                </a:path>
              </a:pathLst>
            </a:custGeom>
            <a:solidFill>
              <a:srgbClr val="734A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395220" y="2512186"/>
              <a:ext cx="716280" cy="236220"/>
            </a:xfrm>
            <a:custGeom>
              <a:avLst/>
              <a:gdLst/>
              <a:ahLst/>
              <a:cxnLst/>
              <a:rect l="l" t="t" r="r" b="b"/>
              <a:pathLst>
                <a:path w="716280" h="236219">
                  <a:moveTo>
                    <a:pt x="641096" y="0"/>
                  </a:moveTo>
                  <a:lnTo>
                    <a:pt x="637667" y="9651"/>
                  </a:lnTo>
                  <a:lnTo>
                    <a:pt x="651307" y="15557"/>
                  </a:lnTo>
                  <a:lnTo>
                    <a:pt x="663067" y="23749"/>
                  </a:lnTo>
                  <a:lnTo>
                    <a:pt x="686921" y="61723"/>
                  </a:lnTo>
                  <a:lnTo>
                    <a:pt x="694690" y="116712"/>
                  </a:lnTo>
                  <a:lnTo>
                    <a:pt x="693828" y="137497"/>
                  </a:lnTo>
                  <a:lnTo>
                    <a:pt x="680719" y="188467"/>
                  </a:lnTo>
                  <a:lnTo>
                    <a:pt x="651502" y="220257"/>
                  </a:lnTo>
                  <a:lnTo>
                    <a:pt x="638048" y="226187"/>
                  </a:lnTo>
                  <a:lnTo>
                    <a:pt x="641096" y="235838"/>
                  </a:lnTo>
                  <a:lnTo>
                    <a:pt x="686083" y="208996"/>
                  </a:lnTo>
                  <a:lnTo>
                    <a:pt x="711422" y="159607"/>
                  </a:lnTo>
                  <a:lnTo>
                    <a:pt x="716280" y="117983"/>
                  </a:lnTo>
                  <a:lnTo>
                    <a:pt x="715063" y="96337"/>
                  </a:lnTo>
                  <a:lnTo>
                    <a:pt x="705296" y="58046"/>
                  </a:lnTo>
                  <a:lnTo>
                    <a:pt x="673100" y="15176"/>
                  </a:lnTo>
                  <a:lnTo>
                    <a:pt x="658145" y="6219"/>
                  </a:lnTo>
                  <a:lnTo>
                    <a:pt x="641096" y="0"/>
                  </a:lnTo>
                  <a:close/>
                </a:path>
                <a:path w="716280" h="236219">
                  <a:moveTo>
                    <a:pt x="75184" y="0"/>
                  </a:moveTo>
                  <a:lnTo>
                    <a:pt x="30214" y="26896"/>
                  </a:lnTo>
                  <a:lnTo>
                    <a:pt x="4857" y="76358"/>
                  </a:lnTo>
                  <a:lnTo>
                    <a:pt x="0" y="117983"/>
                  </a:lnTo>
                  <a:lnTo>
                    <a:pt x="1214" y="139628"/>
                  </a:lnTo>
                  <a:lnTo>
                    <a:pt x="10929" y="177919"/>
                  </a:lnTo>
                  <a:lnTo>
                    <a:pt x="43068" y="220678"/>
                  </a:lnTo>
                  <a:lnTo>
                    <a:pt x="75184" y="235838"/>
                  </a:lnTo>
                  <a:lnTo>
                    <a:pt x="78231" y="226187"/>
                  </a:lnTo>
                  <a:lnTo>
                    <a:pt x="64775" y="220257"/>
                  </a:lnTo>
                  <a:lnTo>
                    <a:pt x="53165" y="211994"/>
                  </a:lnTo>
                  <a:lnTo>
                    <a:pt x="29338" y="173398"/>
                  </a:lnTo>
                  <a:lnTo>
                    <a:pt x="21462" y="116712"/>
                  </a:lnTo>
                  <a:lnTo>
                    <a:pt x="22342" y="96621"/>
                  </a:lnTo>
                  <a:lnTo>
                    <a:pt x="35432" y="46989"/>
                  </a:lnTo>
                  <a:lnTo>
                    <a:pt x="64990" y="15557"/>
                  </a:lnTo>
                  <a:lnTo>
                    <a:pt x="78612" y="9651"/>
                  </a:lnTo>
                  <a:lnTo>
                    <a:pt x="751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778509" y="1321688"/>
          <a:ext cx="10641330" cy="49263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981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82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420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76732">
                <a:tc>
                  <a:txBody>
                    <a:bodyPr/>
                    <a:lstStyle/>
                    <a:p>
                      <a:pPr marL="684530">
                        <a:lnSpc>
                          <a:spcPct val="100000"/>
                        </a:lnSpc>
                        <a:spcBef>
                          <a:spcPts val="1785"/>
                        </a:spcBef>
                      </a:pPr>
                      <a:r>
                        <a:rPr sz="2800" b="1" spc="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Formula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2266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85"/>
                        </a:spcBef>
                      </a:pPr>
                      <a:r>
                        <a:rPr sz="2800" b="1" spc="-2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Parameters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2266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85"/>
                        </a:spcBef>
                      </a:pPr>
                      <a:r>
                        <a:rPr sz="2800" b="1" spc="4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Description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2266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35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2350">
                        <a:latin typeface="Times New Roman"/>
                        <a:cs typeface="Times New Roman"/>
                      </a:endParaRPr>
                    </a:p>
                    <a:p>
                      <a:pPr marL="525780">
                        <a:lnSpc>
                          <a:spcPct val="100000"/>
                        </a:lnSpc>
                        <a:tabLst>
                          <a:tab pos="1692910" algn="l"/>
                        </a:tabLst>
                      </a:pPr>
                      <a:r>
                        <a:rPr sz="2000" spc="74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𝒑</a:t>
                      </a:r>
                      <a:r>
                        <a:rPr sz="2000" spc="-254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 </a:t>
                      </a:r>
                      <a:r>
                        <a:rPr sz="2000" spc="36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= </a:t>
                      </a:r>
                      <a:r>
                        <a:rPr sz="2000" spc="62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𝒑</a:t>
                      </a:r>
                      <a:r>
                        <a:rPr sz="2175" spc="937" baseline="-1532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𝟎</a:t>
                      </a:r>
                      <a:r>
                        <a:rPr sz="2175" spc="232" baseline="-1532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 </a:t>
                      </a:r>
                      <a:r>
                        <a:rPr sz="2000" spc="30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×	</a:t>
                      </a:r>
                      <a:r>
                        <a:rPr sz="2000" spc="69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𝟏</a:t>
                      </a:r>
                      <a:r>
                        <a:rPr sz="2000" spc="-7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 </a:t>
                      </a:r>
                      <a:r>
                        <a:rPr sz="2000" spc="36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+</a:t>
                      </a:r>
                      <a:r>
                        <a:rPr sz="2000" spc="-6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 </a:t>
                      </a:r>
                      <a:r>
                        <a:rPr sz="2000" spc="24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𝒊</a:t>
                      </a:r>
                      <a:r>
                        <a:rPr sz="2000" spc="30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 </a:t>
                      </a:r>
                      <a:r>
                        <a:rPr sz="2175" spc="869" baseline="2873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𝒏</a:t>
                      </a:r>
                      <a:endParaRPr sz="2175" baseline="28735">
                        <a:latin typeface="FreeSerif"/>
                        <a:cs typeface="Free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 marL="429895">
                        <a:lnSpc>
                          <a:spcPct val="100000"/>
                        </a:lnSpc>
                      </a:pPr>
                      <a:r>
                        <a:rPr sz="2000" b="1" spc="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(Population)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2000" spc="615" dirty="0">
                          <a:latin typeface="FreeSerif"/>
                          <a:cs typeface="FreeSerif"/>
                        </a:rPr>
                        <a:t>𝑝</a:t>
                      </a:r>
                      <a:r>
                        <a:rPr sz="2000" spc="-229" dirty="0">
                          <a:latin typeface="FreeSerif"/>
                          <a:cs typeface="FreeSerif"/>
                        </a:rPr>
                        <a:t> </a:t>
                      </a:r>
                      <a:r>
                        <a:rPr sz="2000" spc="365" dirty="0">
                          <a:latin typeface="FreeSerif"/>
                          <a:cs typeface="FreeSerif"/>
                        </a:rPr>
                        <a:t>= </a:t>
                      </a:r>
                      <a:r>
                        <a:rPr sz="2000" spc="-50" dirty="0">
                          <a:latin typeface="Georgia"/>
                          <a:cs typeface="Georgia"/>
                        </a:rPr>
                        <a:t>Future </a:t>
                      </a:r>
                      <a:r>
                        <a:rPr sz="2000" spc="-45" dirty="0">
                          <a:latin typeface="Georgia"/>
                          <a:cs typeface="Georgia"/>
                        </a:rPr>
                        <a:t>population</a:t>
                      </a:r>
                      <a:endParaRPr sz="2000">
                        <a:latin typeface="Georgia"/>
                        <a:cs typeface="Georgia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  <a:spcBef>
                          <a:spcPts val="1805"/>
                        </a:spcBef>
                      </a:pPr>
                      <a:r>
                        <a:rPr sz="2000" spc="335" dirty="0">
                          <a:latin typeface="FreeSerif"/>
                          <a:cs typeface="FreeSerif"/>
                        </a:rPr>
                        <a:t>𝑝</a:t>
                      </a:r>
                      <a:r>
                        <a:rPr sz="2175" spc="502" baseline="-15325" dirty="0">
                          <a:latin typeface="FreeSerif"/>
                          <a:cs typeface="FreeSerif"/>
                        </a:rPr>
                        <a:t>0 </a:t>
                      </a:r>
                      <a:r>
                        <a:rPr sz="2000" spc="365" dirty="0">
                          <a:latin typeface="FreeSerif"/>
                          <a:cs typeface="FreeSerif"/>
                        </a:rPr>
                        <a:t>= </a:t>
                      </a:r>
                      <a:r>
                        <a:rPr sz="2000" spc="-40" dirty="0">
                          <a:latin typeface="Georgia"/>
                          <a:cs typeface="Georgia"/>
                        </a:rPr>
                        <a:t>Expected</a:t>
                      </a:r>
                      <a:r>
                        <a:rPr sz="2000" spc="-3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2000" spc="-70" dirty="0">
                          <a:latin typeface="Georgia"/>
                          <a:cs typeface="Georgia"/>
                        </a:rPr>
                        <a:t>current </a:t>
                      </a:r>
                      <a:r>
                        <a:rPr sz="2000" spc="-45" dirty="0">
                          <a:latin typeface="Georgia"/>
                          <a:cs typeface="Georgia"/>
                        </a:rPr>
                        <a:t>population</a:t>
                      </a:r>
                      <a:endParaRPr sz="2000">
                        <a:latin typeface="Georgia"/>
                        <a:cs typeface="Georgia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  <a:spcBef>
                          <a:spcPts val="1800"/>
                        </a:spcBef>
                      </a:pPr>
                      <a:r>
                        <a:rPr sz="2000" spc="135" dirty="0">
                          <a:latin typeface="FreeSerif"/>
                          <a:cs typeface="FreeSerif"/>
                        </a:rPr>
                        <a:t>𝑖 </a:t>
                      </a:r>
                      <a:r>
                        <a:rPr sz="2000" spc="365" dirty="0">
                          <a:latin typeface="FreeSerif"/>
                          <a:cs typeface="FreeSerif"/>
                        </a:rPr>
                        <a:t>= </a:t>
                      </a:r>
                      <a:r>
                        <a:rPr sz="2000" spc="-45" dirty="0">
                          <a:latin typeface="Georgia"/>
                          <a:cs typeface="Georgia"/>
                        </a:rPr>
                        <a:t>Population growth</a:t>
                      </a:r>
                      <a:r>
                        <a:rPr sz="2000" spc="-3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2000" spc="-70" dirty="0">
                          <a:latin typeface="Georgia"/>
                          <a:cs typeface="Georgia"/>
                        </a:rPr>
                        <a:t>rate</a:t>
                      </a:r>
                      <a:endParaRPr sz="2000">
                        <a:latin typeface="Georgia"/>
                        <a:cs typeface="Georgia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  <a:spcBef>
                          <a:spcPts val="1800"/>
                        </a:spcBef>
                      </a:pPr>
                      <a:r>
                        <a:rPr sz="2000" spc="645" dirty="0">
                          <a:latin typeface="FreeSerif"/>
                          <a:cs typeface="FreeSerif"/>
                        </a:rPr>
                        <a:t>𝑛</a:t>
                      </a:r>
                      <a:r>
                        <a:rPr sz="2000" spc="-315" dirty="0">
                          <a:latin typeface="FreeSerif"/>
                          <a:cs typeface="FreeSerif"/>
                        </a:rPr>
                        <a:t> </a:t>
                      </a:r>
                      <a:r>
                        <a:rPr sz="2000" spc="365" dirty="0">
                          <a:latin typeface="FreeSerif"/>
                          <a:cs typeface="FreeSerif"/>
                        </a:rPr>
                        <a:t>= </a:t>
                      </a:r>
                      <a:r>
                        <a:rPr sz="2000" spc="-20" dirty="0">
                          <a:latin typeface="Georgia"/>
                          <a:cs typeface="Georgia"/>
                        </a:rPr>
                        <a:t>Time </a:t>
                      </a:r>
                      <a:r>
                        <a:rPr sz="2000" spc="-55" dirty="0">
                          <a:latin typeface="Georgia"/>
                          <a:cs typeface="Georgia"/>
                        </a:rPr>
                        <a:t>period</a:t>
                      </a:r>
                      <a:endParaRPr sz="2000">
                        <a:latin typeface="Georgia"/>
                        <a:cs typeface="Georgia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33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2000" spc="-50" dirty="0">
                          <a:latin typeface="Georgia"/>
                          <a:cs typeface="Georgia"/>
                        </a:rPr>
                        <a:t>Estimation </a:t>
                      </a:r>
                      <a:r>
                        <a:rPr sz="2000" spc="-2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2000" spc="-15" dirty="0">
                          <a:latin typeface="Georgia"/>
                          <a:cs typeface="Georgia"/>
                        </a:rPr>
                        <a:t>flow</a:t>
                      </a:r>
                      <a:r>
                        <a:rPr sz="2000" spc="-1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2000" spc="-70" dirty="0">
                          <a:latin typeface="Georgia"/>
                          <a:cs typeface="Georgia"/>
                        </a:rPr>
                        <a:t>rate</a:t>
                      </a:r>
                      <a:endParaRPr sz="2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93088"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805"/>
                        </a:spcBef>
                      </a:pPr>
                      <a:r>
                        <a:rPr sz="2000" spc="72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𝑸</a:t>
                      </a:r>
                      <a:r>
                        <a:rPr sz="2175" spc="1080" baseline="-1532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𝒐</a:t>
                      </a:r>
                      <a:r>
                        <a:rPr sz="2175" spc="390" baseline="-1532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 </a:t>
                      </a:r>
                      <a:r>
                        <a:rPr sz="2000" spc="36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=</a:t>
                      </a:r>
                      <a:r>
                        <a:rPr sz="2000" spc="4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 </a:t>
                      </a:r>
                      <a:r>
                        <a:rPr sz="2000" spc="74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𝒑</a:t>
                      </a:r>
                      <a:r>
                        <a:rPr sz="2000" spc="-7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 </a:t>
                      </a:r>
                      <a:r>
                        <a:rPr sz="2000" spc="30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×</a:t>
                      </a:r>
                      <a:r>
                        <a:rPr sz="2000" spc="-6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 </a:t>
                      </a:r>
                      <a:r>
                        <a:rPr sz="2000" spc="-80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𝑸</a:t>
                      </a:r>
                      <a:r>
                        <a:rPr sz="3000" spc="-1200" baseline="11111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ሗ</a:t>
                      </a:r>
                      <a:endParaRPr sz="3000" baseline="11111">
                        <a:latin typeface="FreeSerif"/>
                        <a:cs typeface="FreeSerif"/>
                      </a:endParaRPr>
                    </a:p>
                    <a:p>
                      <a:pPr marL="600710">
                        <a:lnSpc>
                          <a:spcPct val="100000"/>
                        </a:lnSpc>
                        <a:spcBef>
                          <a:spcPts val="2230"/>
                        </a:spcBef>
                      </a:pPr>
                      <a:r>
                        <a:rPr sz="2000" b="1" spc="5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(Flow</a:t>
                      </a:r>
                      <a:r>
                        <a:rPr sz="2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b="1" spc="-2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rate)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1022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1725"/>
                        </a:spcBef>
                      </a:pPr>
                      <a:r>
                        <a:rPr sz="2000" spc="15" dirty="0">
                          <a:latin typeface="Georgia"/>
                          <a:cs typeface="Georgia"/>
                        </a:rPr>
                        <a:t>Q</a:t>
                      </a:r>
                      <a:r>
                        <a:rPr sz="1950" spc="22" baseline="-21367" dirty="0">
                          <a:latin typeface="Georgia"/>
                          <a:cs typeface="Georgia"/>
                        </a:rPr>
                        <a:t>o</a:t>
                      </a:r>
                      <a:r>
                        <a:rPr sz="2000" spc="15" dirty="0">
                          <a:latin typeface="Georgia"/>
                          <a:cs typeface="Georgia"/>
                        </a:rPr>
                        <a:t>: </a:t>
                      </a:r>
                      <a:r>
                        <a:rPr sz="2000" spc="-50" dirty="0">
                          <a:latin typeface="Georgia"/>
                          <a:cs typeface="Georgia"/>
                        </a:rPr>
                        <a:t>primary </a:t>
                      </a:r>
                      <a:r>
                        <a:rPr sz="2000" spc="-55" dirty="0">
                          <a:latin typeface="Georgia"/>
                          <a:cs typeface="Georgia"/>
                        </a:rPr>
                        <a:t>effluent </a:t>
                      </a:r>
                      <a:r>
                        <a:rPr sz="2000" spc="-10" dirty="0">
                          <a:latin typeface="Georgia"/>
                          <a:cs typeface="Georgia"/>
                        </a:rPr>
                        <a:t>flow </a:t>
                      </a:r>
                      <a:r>
                        <a:rPr sz="2000" spc="-70" dirty="0">
                          <a:latin typeface="Georgia"/>
                          <a:cs typeface="Georgia"/>
                        </a:rPr>
                        <a:t>rate</a:t>
                      </a:r>
                      <a:r>
                        <a:rPr sz="2000" spc="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2000" spc="-40" dirty="0">
                          <a:latin typeface="Georgia"/>
                          <a:cs typeface="Georgia"/>
                        </a:rPr>
                        <a:t>(m</a:t>
                      </a:r>
                      <a:r>
                        <a:rPr sz="1950" spc="-60" baseline="25641" dirty="0">
                          <a:latin typeface="Georgia"/>
                          <a:cs typeface="Georgia"/>
                        </a:rPr>
                        <a:t>3</a:t>
                      </a:r>
                      <a:r>
                        <a:rPr sz="2000" spc="-40" dirty="0">
                          <a:latin typeface="Georgia"/>
                          <a:cs typeface="Georgia"/>
                        </a:rPr>
                        <a:t>/day)</a:t>
                      </a:r>
                      <a:endParaRPr sz="2000">
                        <a:latin typeface="Georgia"/>
                        <a:cs typeface="Georgia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  <a:spcBef>
                          <a:spcPts val="1205"/>
                        </a:spcBef>
                      </a:pPr>
                      <a:r>
                        <a:rPr sz="2000" spc="330" dirty="0">
                          <a:latin typeface="FreeSerif"/>
                          <a:cs typeface="FreeSerif"/>
                        </a:rPr>
                        <a:t>𝑝: </a:t>
                      </a:r>
                      <a:r>
                        <a:rPr sz="2000" spc="-40" dirty="0">
                          <a:latin typeface="Georgia"/>
                          <a:cs typeface="Georgia"/>
                        </a:rPr>
                        <a:t>Expected</a:t>
                      </a:r>
                      <a:r>
                        <a:rPr sz="2000" spc="-29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2000" spc="-40" dirty="0">
                          <a:latin typeface="Georgia"/>
                          <a:cs typeface="Georgia"/>
                        </a:rPr>
                        <a:t>population.</a:t>
                      </a:r>
                      <a:endParaRPr sz="2000">
                        <a:latin typeface="Georgia"/>
                        <a:cs typeface="Georgia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  <a:spcBef>
                          <a:spcPts val="1295"/>
                        </a:spcBef>
                      </a:pPr>
                      <a:r>
                        <a:rPr sz="2000" spc="-750" dirty="0">
                          <a:latin typeface="FreeSerif"/>
                          <a:cs typeface="FreeSerif"/>
                        </a:rPr>
                        <a:t>𝑄</a:t>
                      </a:r>
                      <a:r>
                        <a:rPr sz="3000" spc="-1125" baseline="11111" dirty="0">
                          <a:latin typeface="FreeSerif"/>
                          <a:cs typeface="FreeSerif"/>
                        </a:rPr>
                        <a:t>ሗ</a:t>
                      </a:r>
                      <a:r>
                        <a:rPr sz="3000" spc="-232" baseline="11111" dirty="0">
                          <a:latin typeface="FreeSerif"/>
                          <a:cs typeface="FreeSerif"/>
                        </a:rPr>
                        <a:t> </a:t>
                      </a:r>
                      <a:r>
                        <a:rPr sz="2000" spc="-65" dirty="0">
                          <a:latin typeface="Georgia"/>
                          <a:cs typeface="Georgia"/>
                        </a:rPr>
                        <a:t>: </a:t>
                      </a:r>
                      <a:r>
                        <a:rPr sz="2000" spc="-40" dirty="0">
                          <a:latin typeface="Georgia"/>
                          <a:cs typeface="Georgia"/>
                        </a:rPr>
                        <a:t>Average </a:t>
                      </a:r>
                      <a:r>
                        <a:rPr sz="2000" spc="-60" dirty="0">
                          <a:latin typeface="Georgia"/>
                          <a:cs typeface="Georgia"/>
                        </a:rPr>
                        <a:t>wastewater </a:t>
                      </a:r>
                      <a:r>
                        <a:rPr sz="2000" spc="-80" dirty="0">
                          <a:latin typeface="Georgia"/>
                          <a:cs typeface="Georgia"/>
                        </a:rPr>
                        <a:t>per</a:t>
                      </a:r>
                      <a:r>
                        <a:rPr sz="2000" spc="2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2000" spc="-45" dirty="0">
                          <a:latin typeface="Georgia"/>
                          <a:cs typeface="Georgia"/>
                        </a:rPr>
                        <a:t>capita</a:t>
                      </a:r>
                      <a:endParaRPr sz="2000">
                        <a:latin typeface="Georgia"/>
                        <a:cs typeface="Georgia"/>
                      </a:endParaRPr>
                    </a:p>
                  </a:txBody>
                  <a:tcPr marL="0" marR="0" marT="2190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350">
                        <a:latin typeface="Times New Roman"/>
                        <a:cs typeface="Times New Roman"/>
                      </a:endParaRPr>
                    </a:p>
                    <a:p>
                      <a:pPr marL="3810" algn="ctr">
                        <a:lnSpc>
                          <a:spcPct val="100000"/>
                        </a:lnSpc>
                      </a:pPr>
                      <a:r>
                        <a:rPr sz="2000" spc="-50" dirty="0">
                          <a:latin typeface="Georgia"/>
                          <a:cs typeface="Georgia"/>
                        </a:rPr>
                        <a:t>Estimation </a:t>
                      </a:r>
                      <a:r>
                        <a:rPr sz="2000" spc="-2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2000" spc="-10" dirty="0">
                          <a:latin typeface="Georgia"/>
                          <a:cs typeface="Georgia"/>
                        </a:rPr>
                        <a:t>flow</a:t>
                      </a:r>
                      <a:r>
                        <a:rPr sz="2000" spc="-1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2000" spc="-70" dirty="0">
                          <a:latin typeface="Georgia"/>
                          <a:cs typeface="Georgia"/>
                        </a:rPr>
                        <a:t>rate</a:t>
                      </a:r>
                      <a:endParaRPr sz="20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pc="25" dirty="0"/>
              <a:t>Department </a:t>
            </a:r>
            <a:r>
              <a:rPr spc="-30" dirty="0"/>
              <a:t>of </a:t>
            </a:r>
            <a:r>
              <a:rPr spc="-35" dirty="0"/>
              <a:t>Civil</a:t>
            </a:r>
            <a:r>
              <a:rPr dirty="0"/>
              <a:t> </a:t>
            </a:r>
            <a:r>
              <a:rPr spc="5" dirty="0"/>
              <a:t>Engineering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125"/>
              </a:lnSpc>
            </a:pPr>
            <a:fld id="{81D60167-4931-47E6-BA6A-407CBD079E47}" type="slidenum">
              <a:rPr spc="-95" dirty="0"/>
              <a:t>19</a:t>
            </a:fld>
            <a:endParaRPr spc="-95" dirty="0"/>
          </a:p>
        </p:txBody>
      </p:sp>
      <p:sp>
        <p:nvSpPr>
          <p:cNvPr id="10" name="object 10"/>
          <p:cNvSpPr txBox="1"/>
          <p:nvPr/>
        </p:nvSpPr>
        <p:spPr>
          <a:xfrm>
            <a:off x="3346196" y="829132"/>
            <a:ext cx="550291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Flow Rate and Future Population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(Formulas)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68146" y="4711065"/>
            <a:ext cx="10203815" cy="1518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4930" marR="5080" indent="-62865">
              <a:lnSpc>
                <a:spcPct val="100000"/>
              </a:lnSpc>
              <a:spcBef>
                <a:spcPts val="95"/>
              </a:spcBef>
            </a:pPr>
            <a:r>
              <a:rPr sz="4900" spc="10" dirty="0">
                <a:solidFill>
                  <a:srgbClr val="FFFFFF"/>
                </a:solidFill>
                <a:latin typeface="Trebuchet MS"/>
                <a:cs typeface="Trebuchet MS"/>
              </a:rPr>
              <a:t>DESIGN </a:t>
            </a:r>
            <a:r>
              <a:rPr sz="4900" spc="-350" dirty="0">
                <a:solidFill>
                  <a:srgbClr val="FFFFFF"/>
                </a:solidFill>
                <a:latin typeface="Trebuchet MS"/>
                <a:cs typeface="Trebuchet MS"/>
              </a:rPr>
              <a:t>OF </a:t>
            </a:r>
            <a:r>
              <a:rPr sz="4900" spc="-20" dirty="0">
                <a:solidFill>
                  <a:srgbClr val="FFFFFF"/>
                </a:solidFill>
                <a:latin typeface="Trebuchet MS"/>
                <a:cs typeface="Trebuchet MS"/>
              </a:rPr>
              <a:t>WASTEWATER</a:t>
            </a:r>
            <a:r>
              <a:rPr sz="4900" spc="-6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900" spc="-80" dirty="0">
                <a:solidFill>
                  <a:srgbClr val="FFFFFF"/>
                </a:solidFill>
                <a:latin typeface="Trebuchet MS"/>
                <a:cs typeface="Trebuchet MS"/>
              </a:rPr>
              <a:t>TREATMENT  </a:t>
            </a:r>
            <a:r>
              <a:rPr sz="4900" spc="-85" dirty="0">
                <a:solidFill>
                  <a:srgbClr val="FFFFFF"/>
                </a:solidFill>
                <a:latin typeface="Trebuchet MS"/>
                <a:cs typeface="Trebuchet MS"/>
              </a:rPr>
              <a:t>PLANT </a:t>
            </a:r>
            <a:r>
              <a:rPr sz="4900" spc="75" dirty="0">
                <a:solidFill>
                  <a:srgbClr val="FFFFFF"/>
                </a:solidFill>
                <a:latin typeface="Trebuchet MS"/>
                <a:cs typeface="Trebuchet MS"/>
              </a:rPr>
              <a:t>IN</a:t>
            </a:r>
            <a:r>
              <a:rPr sz="4900" spc="-10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900" spc="-30" dirty="0">
                <a:solidFill>
                  <a:srgbClr val="FFFFFF"/>
                </a:solidFill>
                <a:latin typeface="Trebuchet MS"/>
                <a:cs typeface="Trebuchet MS"/>
              </a:rPr>
              <a:t>AL-JUBAIL INDUSTRIAL </a:t>
            </a:r>
            <a:r>
              <a:rPr sz="4900" spc="-229" dirty="0">
                <a:solidFill>
                  <a:srgbClr val="FFFFFF"/>
                </a:solidFill>
                <a:latin typeface="Trebuchet MS"/>
                <a:cs typeface="Trebuchet MS"/>
              </a:rPr>
              <a:t>CITY</a:t>
            </a:r>
            <a:endParaRPr sz="4900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98576" y="711708"/>
            <a:ext cx="10592562" cy="34922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00862" y="4555997"/>
            <a:ext cx="10591800" cy="0"/>
          </a:xfrm>
          <a:custGeom>
            <a:avLst/>
            <a:gdLst/>
            <a:ahLst/>
            <a:cxnLst/>
            <a:rect l="l" t="t" r="r" b="b"/>
            <a:pathLst>
              <a:path w="10591800">
                <a:moveTo>
                  <a:pt x="0" y="0"/>
                </a:moveTo>
                <a:lnTo>
                  <a:pt x="10591800" y="0"/>
                </a:lnTo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6126478"/>
            <a:ext cx="714755" cy="73151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0862" y="724662"/>
            <a:ext cx="10591800" cy="0"/>
          </a:xfrm>
          <a:custGeom>
            <a:avLst/>
            <a:gdLst/>
            <a:ahLst/>
            <a:cxnLst/>
            <a:rect l="l" t="t" r="r" b="b"/>
            <a:pathLst>
              <a:path w="10591800">
                <a:moveTo>
                  <a:pt x="0" y="0"/>
                </a:moveTo>
                <a:lnTo>
                  <a:pt x="10591800" y="0"/>
                </a:lnTo>
              </a:path>
            </a:pathLst>
          </a:custGeom>
          <a:ln w="444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04110" y="0"/>
            <a:ext cx="7372350" cy="788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u="none" spc="25" dirty="0"/>
              <a:t>DESIGN</a:t>
            </a:r>
            <a:r>
              <a:rPr u="none" spc="-20" dirty="0"/>
              <a:t> </a:t>
            </a:r>
            <a:r>
              <a:rPr u="none" spc="-25" dirty="0"/>
              <a:t>CALCULATIONS</a:t>
            </a:r>
          </a:p>
        </p:txBody>
      </p:sp>
      <p:sp>
        <p:nvSpPr>
          <p:cNvPr id="4" name="object 4"/>
          <p:cNvSpPr/>
          <p:nvPr/>
        </p:nvSpPr>
        <p:spPr>
          <a:xfrm>
            <a:off x="0" y="6126478"/>
            <a:ext cx="714755" cy="7315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84859" y="1688592"/>
            <a:ext cx="10622280" cy="1577340"/>
            <a:chOff x="784859" y="1688592"/>
            <a:chExt cx="10622280" cy="1577340"/>
          </a:xfrm>
        </p:grpSpPr>
        <p:sp>
          <p:nvSpPr>
            <p:cNvPr id="6" name="object 6"/>
            <p:cNvSpPr/>
            <p:nvPr/>
          </p:nvSpPr>
          <p:spPr>
            <a:xfrm>
              <a:off x="784859" y="1688592"/>
              <a:ext cx="3376295" cy="1577340"/>
            </a:xfrm>
            <a:custGeom>
              <a:avLst/>
              <a:gdLst/>
              <a:ahLst/>
              <a:cxnLst/>
              <a:rect l="l" t="t" r="r" b="b"/>
              <a:pathLst>
                <a:path w="3376295" h="1577339">
                  <a:moveTo>
                    <a:pt x="3376167" y="0"/>
                  </a:moveTo>
                  <a:lnTo>
                    <a:pt x="0" y="0"/>
                  </a:lnTo>
                  <a:lnTo>
                    <a:pt x="0" y="1576959"/>
                  </a:lnTo>
                  <a:lnTo>
                    <a:pt x="3376167" y="1576959"/>
                  </a:lnTo>
                  <a:lnTo>
                    <a:pt x="3376167" y="0"/>
                  </a:lnTo>
                  <a:close/>
                </a:path>
              </a:pathLst>
            </a:custGeom>
            <a:solidFill>
              <a:srgbClr val="734A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161027" y="1688592"/>
              <a:ext cx="7246620" cy="1577340"/>
            </a:xfrm>
            <a:custGeom>
              <a:avLst/>
              <a:gdLst/>
              <a:ahLst/>
              <a:cxnLst/>
              <a:rect l="l" t="t" r="r" b="b"/>
              <a:pathLst>
                <a:path w="7246620" h="1577339">
                  <a:moveTo>
                    <a:pt x="7246111" y="0"/>
                  </a:moveTo>
                  <a:lnTo>
                    <a:pt x="0" y="0"/>
                  </a:lnTo>
                  <a:lnTo>
                    <a:pt x="0" y="1576959"/>
                  </a:lnTo>
                  <a:lnTo>
                    <a:pt x="7246111" y="1576959"/>
                  </a:lnTo>
                  <a:lnTo>
                    <a:pt x="7246111" y="0"/>
                  </a:lnTo>
                  <a:close/>
                </a:path>
              </a:pathLst>
            </a:custGeom>
            <a:solidFill>
              <a:srgbClr val="D4D0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450083" y="1841373"/>
              <a:ext cx="716280" cy="236220"/>
            </a:xfrm>
            <a:custGeom>
              <a:avLst/>
              <a:gdLst/>
              <a:ahLst/>
              <a:cxnLst/>
              <a:rect l="l" t="t" r="r" b="b"/>
              <a:pathLst>
                <a:path w="716280" h="236219">
                  <a:moveTo>
                    <a:pt x="641096" y="0"/>
                  </a:moveTo>
                  <a:lnTo>
                    <a:pt x="637667" y="9525"/>
                  </a:lnTo>
                  <a:lnTo>
                    <a:pt x="651307" y="15430"/>
                  </a:lnTo>
                  <a:lnTo>
                    <a:pt x="663067" y="23622"/>
                  </a:lnTo>
                  <a:lnTo>
                    <a:pt x="686921" y="61652"/>
                  </a:lnTo>
                  <a:lnTo>
                    <a:pt x="694690" y="116712"/>
                  </a:lnTo>
                  <a:lnTo>
                    <a:pt x="693828" y="137477"/>
                  </a:lnTo>
                  <a:lnTo>
                    <a:pt x="680720" y="188340"/>
                  </a:lnTo>
                  <a:lnTo>
                    <a:pt x="651502" y="220237"/>
                  </a:lnTo>
                  <a:lnTo>
                    <a:pt x="638048" y="226187"/>
                  </a:lnTo>
                  <a:lnTo>
                    <a:pt x="641096" y="235712"/>
                  </a:lnTo>
                  <a:lnTo>
                    <a:pt x="686083" y="208994"/>
                  </a:lnTo>
                  <a:lnTo>
                    <a:pt x="711422" y="159607"/>
                  </a:lnTo>
                  <a:lnTo>
                    <a:pt x="716280" y="117982"/>
                  </a:lnTo>
                  <a:lnTo>
                    <a:pt x="715063" y="96335"/>
                  </a:lnTo>
                  <a:lnTo>
                    <a:pt x="705296" y="57993"/>
                  </a:lnTo>
                  <a:lnTo>
                    <a:pt x="673100" y="15112"/>
                  </a:lnTo>
                  <a:lnTo>
                    <a:pt x="658145" y="6163"/>
                  </a:lnTo>
                  <a:lnTo>
                    <a:pt x="641096" y="0"/>
                  </a:lnTo>
                  <a:close/>
                </a:path>
                <a:path w="716280" h="236219">
                  <a:moveTo>
                    <a:pt x="75184" y="0"/>
                  </a:moveTo>
                  <a:lnTo>
                    <a:pt x="30214" y="26824"/>
                  </a:lnTo>
                  <a:lnTo>
                    <a:pt x="4857" y="76342"/>
                  </a:lnTo>
                  <a:lnTo>
                    <a:pt x="0" y="117982"/>
                  </a:lnTo>
                  <a:lnTo>
                    <a:pt x="1214" y="139628"/>
                  </a:lnTo>
                  <a:lnTo>
                    <a:pt x="10929" y="177919"/>
                  </a:lnTo>
                  <a:lnTo>
                    <a:pt x="43068" y="220662"/>
                  </a:lnTo>
                  <a:lnTo>
                    <a:pt x="75184" y="235712"/>
                  </a:lnTo>
                  <a:lnTo>
                    <a:pt x="78232" y="226187"/>
                  </a:lnTo>
                  <a:lnTo>
                    <a:pt x="64775" y="220237"/>
                  </a:lnTo>
                  <a:lnTo>
                    <a:pt x="53165" y="211931"/>
                  </a:lnTo>
                  <a:lnTo>
                    <a:pt x="29338" y="173291"/>
                  </a:lnTo>
                  <a:lnTo>
                    <a:pt x="21463" y="116712"/>
                  </a:lnTo>
                  <a:lnTo>
                    <a:pt x="22342" y="96565"/>
                  </a:lnTo>
                  <a:lnTo>
                    <a:pt x="35433" y="46862"/>
                  </a:lnTo>
                  <a:lnTo>
                    <a:pt x="64990" y="15430"/>
                  </a:lnTo>
                  <a:lnTo>
                    <a:pt x="78613" y="9525"/>
                  </a:lnTo>
                  <a:lnTo>
                    <a:pt x="751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743316" y="1934845"/>
              <a:ext cx="1635125" cy="282575"/>
            </a:xfrm>
            <a:custGeom>
              <a:avLst/>
              <a:gdLst/>
              <a:ahLst/>
              <a:cxnLst/>
              <a:rect l="l" t="t" r="r" b="b"/>
              <a:pathLst>
                <a:path w="1635125" h="282575">
                  <a:moveTo>
                    <a:pt x="1544954" y="0"/>
                  </a:moveTo>
                  <a:lnTo>
                    <a:pt x="1541017" y="11429"/>
                  </a:lnTo>
                  <a:lnTo>
                    <a:pt x="1557325" y="18522"/>
                  </a:lnTo>
                  <a:lnTo>
                    <a:pt x="1571370" y="28352"/>
                  </a:lnTo>
                  <a:lnTo>
                    <a:pt x="1599894" y="73852"/>
                  </a:lnTo>
                  <a:lnTo>
                    <a:pt x="1608189" y="115623"/>
                  </a:lnTo>
                  <a:lnTo>
                    <a:pt x="1609216" y="139700"/>
                  </a:lnTo>
                  <a:lnTo>
                    <a:pt x="1608189" y="164633"/>
                  </a:lnTo>
                  <a:lnTo>
                    <a:pt x="1599894" y="207547"/>
                  </a:lnTo>
                  <a:lnTo>
                    <a:pt x="1571418" y="253793"/>
                  </a:lnTo>
                  <a:lnTo>
                    <a:pt x="1541399" y="270890"/>
                  </a:lnTo>
                  <a:lnTo>
                    <a:pt x="1544954" y="282320"/>
                  </a:lnTo>
                  <a:lnTo>
                    <a:pt x="1583499" y="264239"/>
                  </a:lnTo>
                  <a:lnTo>
                    <a:pt x="1611756" y="232917"/>
                  </a:lnTo>
                  <a:lnTo>
                    <a:pt x="1629187" y="191071"/>
                  </a:lnTo>
                  <a:lnTo>
                    <a:pt x="1634998" y="141224"/>
                  </a:lnTo>
                  <a:lnTo>
                    <a:pt x="1633545" y="115339"/>
                  </a:lnTo>
                  <a:lnTo>
                    <a:pt x="1621924" y="69429"/>
                  </a:lnTo>
                  <a:lnTo>
                    <a:pt x="1598854" y="32093"/>
                  </a:lnTo>
                  <a:lnTo>
                    <a:pt x="1565429" y="7379"/>
                  </a:lnTo>
                  <a:lnTo>
                    <a:pt x="1544954" y="0"/>
                  </a:lnTo>
                  <a:close/>
                </a:path>
                <a:path w="1635125" h="282575">
                  <a:moveTo>
                    <a:pt x="90042" y="0"/>
                  </a:moveTo>
                  <a:lnTo>
                    <a:pt x="51641" y="18081"/>
                  </a:lnTo>
                  <a:lnTo>
                    <a:pt x="23240" y="49402"/>
                  </a:lnTo>
                  <a:lnTo>
                    <a:pt x="5810" y="91408"/>
                  </a:lnTo>
                  <a:lnTo>
                    <a:pt x="0" y="141224"/>
                  </a:lnTo>
                  <a:lnTo>
                    <a:pt x="1452" y="167159"/>
                  </a:lnTo>
                  <a:lnTo>
                    <a:pt x="13073" y="212982"/>
                  </a:lnTo>
                  <a:lnTo>
                    <a:pt x="36125" y="250227"/>
                  </a:lnTo>
                  <a:lnTo>
                    <a:pt x="69514" y="274941"/>
                  </a:lnTo>
                  <a:lnTo>
                    <a:pt x="90042" y="282320"/>
                  </a:lnTo>
                  <a:lnTo>
                    <a:pt x="93599" y="270890"/>
                  </a:lnTo>
                  <a:lnTo>
                    <a:pt x="77531" y="263717"/>
                  </a:lnTo>
                  <a:lnTo>
                    <a:pt x="63642" y="253793"/>
                  </a:lnTo>
                  <a:lnTo>
                    <a:pt x="35210" y="207547"/>
                  </a:lnTo>
                  <a:lnTo>
                    <a:pt x="26828" y="164633"/>
                  </a:lnTo>
                  <a:lnTo>
                    <a:pt x="25780" y="139700"/>
                  </a:lnTo>
                  <a:lnTo>
                    <a:pt x="26828" y="115623"/>
                  </a:lnTo>
                  <a:lnTo>
                    <a:pt x="35210" y="73852"/>
                  </a:lnTo>
                  <a:lnTo>
                    <a:pt x="63753" y="28352"/>
                  </a:lnTo>
                  <a:lnTo>
                    <a:pt x="94106" y="11429"/>
                  </a:lnTo>
                  <a:lnTo>
                    <a:pt x="9004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/>
          <p:nvPr/>
        </p:nvSpPr>
        <p:spPr>
          <a:xfrm>
            <a:off x="6401308" y="5479922"/>
            <a:ext cx="1412875" cy="20320"/>
          </a:xfrm>
          <a:custGeom>
            <a:avLst/>
            <a:gdLst/>
            <a:ahLst/>
            <a:cxnLst/>
            <a:rect l="l" t="t" r="r" b="b"/>
            <a:pathLst>
              <a:path w="1412875" h="20320">
                <a:moveTo>
                  <a:pt x="1412747" y="0"/>
                </a:moveTo>
                <a:lnTo>
                  <a:pt x="0" y="0"/>
                </a:lnTo>
                <a:lnTo>
                  <a:pt x="0" y="19811"/>
                </a:lnTo>
                <a:lnTo>
                  <a:pt x="1412747" y="19811"/>
                </a:lnTo>
                <a:lnTo>
                  <a:pt x="141274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1" name="object 11"/>
          <p:cNvGraphicFramePr>
            <a:graphicFrameLocks noGrp="1"/>
          </p:cNvGraphicFramePr>
          <p:nvPr/>
        </p:nvGraphicFramePr>
        <p:xfrm>
          <a:off x="778509" y="1173352"/>
          <a:ext cx="10641330" cy="49828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762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45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9016">
                <a:tc>
                  <a:txBody>
                    <a:bodyPr/>
                    <a:lstStyle/>
                    <a:p>
                      <a:pPr marL="1128395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24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Formula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1162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sz="2400" b="1" spc="3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Calculations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1193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76831">
                <a:tc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  <a:spcBef>
                          <a:spcPts val="705"/>
                        </a:spcBef>
                        <a:tabLst>
                          <a:tab pos="1748155" algn="l"/>
                        </a:tabLst>
                      </a:pPr>
                      <a:r>
                        <a:rPr sz="2000" spc="74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𝒑 </a:t>
                      </a:r>
                      <a:r>
                        <a:rPr sz="2000" spc="36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=</a:t>
                      </a:r>
                      <a:r>
                        <a:rPr sz="2000" spc="-20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 </a:t>
                      </a:r>
                      <a:r>
                        <a:rPr sz="2000" spc="62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𝒑</a:t>
                      </a:r>
                      <a:r>
                        <a:rPr sz="2175" spc="937" baseline="-1532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𝟎</a:t>
                      </a:r>
                      <a:r>
                        <a:rPr sz="2175" spc="232" baseline="-1532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 </a:t>
                      </a:r>
                      <a:r>
                        <a:rPr sz="2000" spc="30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×	</a:t>
                      </a:r>
                      <a:r>
                        <a:rPr sz="2000" spc="69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𝟏</a:t>
                      </a:r>
                      <a:r>
                        <a:rPr sz="2000" spc="-6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 </a:t>
                      </a:r>
                      <a:r>
                        <a:rPr sz="2000" spc="36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+</a:t>
                      </a:r>
                      <a:r>
                        <a:rPr sz="2000" spc="-6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 </a:t>
                      </a:r>
                      <a:r>
                        <a:rPr sz="2000" spc="24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𝒊</a:t>
                      </a:r>
                      <a:r>
                        <a:rPr sz="2000" spc="31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 </a:t>
                      </a:r>
                      <a:r>
                        <a:rPr sz="2175" spc="869" baseline="2873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𝒏</a:t>
                      </a:r>
                      <a:endParaRPr sz="2175" baseline="28735">
                        <a:latin typeface="FreeSerif"/>
                        <a:cs typeface="FreeSerif"/>
                      </a:endParaRPr>
                    </a:p>
                    <a:p>
                      <a:pPr marL="559435">
                        <a:lnSpc>
                          <a:spcPct val="100000"/>
                        </a:lnSpc>
                        <a:spcBef>
                          <a:spcPts val="2195"/>
                        </a:spcBef>
                      </a:pPr>
                      <a:r>
                        <a:rPr sz="2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(Future</a:t>
                      </a:r>
                      <a:r>
                        <a:rPr sz="2000" b="1" spc="3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b="1" spc="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Population)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895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175" algn="ctr">
                        <a:lnSpc>
                          <a:spcPts val="2875"/>
                        </a:lnSpc>
                        <a:spcBef>
                          <a:spcPts val="1330"/>
                        </a:spcBef>
                        <a:tabLst>
                          <a:tab pos="1948814" algn="l"/>
                        </a:tabLst>
                      </a:pPr>
                      <a:r>
                        <a:rPr sz="2400" spc="130" dirty="0">
                          <a:latin typeface="FreeSerif"/>
                          <a:cs typeface="FreeSerif"/>
                        </a:rPr>
                        <a:t>p </a:t>
                      </a:r>
                      <a:r>
                        <a:rPr sz="2400" spc="434" dirty="0">
                          <a:latin typeface="FreeSerif"/>
                          <a:cs typeface="FreeSerif"/>
                        </a:rPr>
                        <a:t>=</a:t>
                      </a:r>
                      <a:r>
                        <a:rPr sz="2400" dirty="0">
                          <a:latin typeface="FreeSerif"/>
                          <a:cs typeface="FreeSerif"/>
                        </a:rPr>
                        <a:t> </a:t>
                      </a:r>
                      <a:r>
                        <a:rPr sz="2400" spc="85" dirty="0">
                          <a:latin typeface="FreeSerif"/>
                          <a:cs typeface="FreeSerif"/>
                        </a:rPr>
                        <a:t>60,000</a:t>
                      </a:r>
                      <a:r>
                        <a:rPr sz="2400" spc="-80" dirty="0">
                          <a:latin typeface="FreeSerif"/>
                          <a:cs typeface="FreeSerif"/>
                        </a:rPr>
                        <a:t> </a:t>
                      </a:r>
                      <a:r>
                        <a:rPr sz="2400" spc="360" dirty="0">
                          <a:latin typeface="FreeSerif"/>
                          <a:cs typeface="FreeSerif"/>
                        </a:rPr>
                        <a:t>×	</a:t>
                      </a:r>
                      <a:r>
                        <a:rPr sz="2400" spc="125" dirty="0">
                          <a:latin typeface="FreeSerif"/>
                          <a:cs typeface="FreeSerif"/>
                        </a:rPr>
                        <a:t>1 </a:t>
                      </a:r>
                      <a:r>
                        <a:rPr sz="2400" spc="434" dirty="0">
                          <a:latin typeface="FreeSerif"/>
                          <a:cs typeface="FreeSerif"/>
                        </a:rPr>
                        <a:t>+</a:t>
                      </a:r>
                      <a:r>
                        <a:rPr sz="2400" spc="15" dirty="0">
                          <a:latin typeface="FreeSerif"/>
                          <a:cs typeface="FreeSerif"/>
                        </a:rPr>
                        <a:t> </a:t>
                      </a:r>
                      <a:r>
                        <a:rPr sz="2400" spc="85" dirty="0">
                          <a:latin typeface="FreeSerif"/>
                          <a:cs typeface="FreeSerif"/>
                        </a:rPr>
                        <a:t>0.0159 </a:t>
                      </a:r>
                      <a:r>
                        <a:rPr sz="2625" spc="187" baseline="28571" dirty="0">
                          <a:latin typeface="FreeSerif"/>
                          <a:cs typeface="FreeSerif"/>
                        </a:rPr>
                        <a:t>25</a:t>
                      </a:r>
                      <a:endParaRPr sz="2625" baseline="28571">
                        <a:latin typeface="FreeSerif"/>
                        <a:cs typeface="FreeSerif"/>
                      </a:endParaRPr>
                    </a:p>
                    <a:p>
                      <a:pPr marL="2540" algn="ctr">
                        <a:lnSpc>
                          <a:spcPts val="2875"/>
                        </a:lnSpc>
                      </a:pPr>
                      <a:r>
                        <a:rPr sz="2400" spc="130" dirty="0">
                          <a:latin typeface="FreeSerif"/>
                          <a:cs typeface="FreeSerif"/>
                        </a:rPr>
                        <a:t>p </a:t>
                      </a:r>
                      <a:r>
                        <a:rPr sz="2400" spc="434" dirty="0">
                          <a:latin typeface="FreeSerif"/>
                          <a:cs typeface="FreeSerif"/>
                        </a:rPr>
                        <a:t>=</a:t>
                      </a:r>
                      <a:r>
                        <a:rPr sz="2400" spc="-204" dirty="0">
                          <a:latin typeface="FreeSerif"/>
                          <a:cs typeface="FreeSerif"/>
                        </a:rPr>
                        <a:t> </a:t>
                      </a:r>
                      <a:r>
                        <a:rPr sz="2400" spc="125" dirty="0">
                          <a:latin typeface="FreeSerif"/>
                          <a:cs typeface="FreeSerif"/>
                        </a:rPr>
                        <a:t>89007 </a:t>
                      </a:r>
                      <a:r>
                        <a:rPr sz="2400" spc="85" dirty="0">
                          <a:latin typeface="FreeSerif"/>
                          <a:cs typeface="FreeSerif"/>
                        </a:rPr>
                        <a:t>capita</a:t>
                      </a:r>
                      <a:endParaRPr sz="2400">
                        <a:latin typeface="FreeSerif"/>
                        <a:cs typeface="FreeSerif"/>
                      </a:endParaRPr>
                    </a:p>
                  </a:txBody>
                  <a:tcPr marL="0" marR="0" marT="168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174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 marL="824230">
                        <a:lnSpc>
                          <a:spcPct val="100000"/>
                        </a:lnSpc>
                      </a:pPr>
                      <a:r>
                        <a:rPr sz="2000" spc="72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𝑸</a:t>
                      </a:r>
                      <a:r>
                        <a:rPr sz="2175" spc="1080" baseline="-1532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𝒐</a:t>
                      </a:r>
                      <a:r>
                        <a:rPr sz="2175" spc="367" baseline="-1532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 </a:t>
                      </a:r>
                      <a:r>
                        <a:rPr sz="2000" spc="36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=</a:t>
                      </a:r>
                      <a:r>
                        <a:rPr sz="2000" spc="6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 </a:t>
                      </a:r>
                      <a:r>
                        <a:rPr sz="2000" spc="74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𝒑</a:t>
                      </a:r>
                      <a:r>
                        <a:rPr sz="2000" spc="-6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 </a:t>
                      </a:r>
                      <a:r>
                        <a:rPr sz="2000" spc="30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×</a:t>
                      </a:r>
                      <a:r>
                        <a:rPr sz="2000" spc="-6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 </a:t>
                      </a:r>
                      <a:r>
                        <a:rPr sz="2000" spc="-80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𝑸</a:t>
                      </a:r>
                      <a:r>
                        <a:rPr sz="3000" spc="-1200" baseline="11111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ሗ</a:t>
                      </a:r>
                      <a:endParaRPr sz="3000" baseline="11111">
                        <a:latin typeface="FreeSerif"/>
                        <a:cs typeface="FreeSerif"/>
                      </a:endParaRPr>
                    </a:p>
                    <a:p>
                      <a:pPr marL="796925">
                        <a:lnSpc>
                          <a:spcPct val="100000"/>
                        </a:lnSpc>
                        <a:spcBef>
                          <a:spcPts val="2235"/>
                        </a:spcBef>
                      </a:pPr>
                      <a:r>
                        <a:rPr sz="2000" b="1" spc="5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(Flow</a:t>
                      </a:r>
                      <a:r>
                        <a:rPr sz="2000" b="1" spc="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b="1" spc="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Rate)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ts val="2790"/>
                        </a:lnSpc>
                        <a:tabLst>
                          <a:tab pos="1592580" algn="l"/>
                        </a:tabLst>
                      </a:pPr>
                      <a:r>
                        <a:rPr sz="2400" spc="1019" dirty="0">
                          <a:latin typeface="FreeSerif"/>
                          <a:cs typeface="FreeSerif"/>
                        </a:rPr>
                        <a:t>𝑄</a:t>
                      </a:r>
                      <a:r>
                        <a:rPr sz="2400" spc="135" dirty="0">
                          <a:latin typeface="FreeSerif"/>
                          <a:cs typeface="FreeSerif"/>
                        </a:rPr>
                        <a:t> </a:t>
                      </a:r>
                      <a:r>
                        <a:rPr sz="2400" spc="440" dirty="0">
                          <a:latin typeface="FreeSerif"/>
                          <a:cs typeface="FreeSerif"/>
                        </a:rPr>
                        <a:t>=</a:t>
                      </a:r>
                      <a:r>
                        <a:rPr sz="2400" spc="70" dirty="0">
                          <a:latin typeface="FreeSerif"/>
                          <a:cs typeface="FreeSerif"/>
                        </a:rPr>
                        <a:t> </a:t>
                      </a:r>
                      <a:r>
                        <a:rPr sz="2400" spc="125" dirty="0">
                          <a:latin typeface="FreeSerif"/>
                          <a:cs typeface="FreeSerif"/>
                        </a:rPr>
                        <a:t>89007	</a:t>
                      </a:r>
                      <a:r>
                        <a:rPr sz="2400" spc="360" dirty="0">
                          <a:latin typeface="FreeSerif"/>
                          <a:cs typeface="FreeSerif"/>
                        </a:rPr>
                        <a:t>×</a:t>
                      </a:r>
                      <a:r>
                        <a:rPr sz="2400" spc="-80" dirty="0">
                          <a:latin typeface="FreeSerif"/>
                          <a:cs typeface="FreeSerif"/>
                        </a:rPr>
                        <a:t> </a:t>
                      </a:r>
                      <a:r>
                        <a:rPr sz="2400" spc="130" dirty="0">
                          <a:latin typeface="FreeSerif"/>
                          <a:cs typeface="FreeSerif"/>
                        </a:rPr>
                        <a:t>240</a:t>
                      </a:r>
                      <a:endParaRPr sz="2400">
                        <a:latin typeface="FreeSerif"/>
                        <a:cs typeface="FreeSerif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400" spc="1019" dirty="0">
                          <a:latin typeface="FreeSerif"/>
                          <a:cs typeface="FreeSerif"/>
                        </a:rPr>
                        <a:t>𝑄</a:t>
                      </a:r>
                      <a:r>
                        <a:rPr sz="2400" spc="135" dirty="0">
                          <a:latin typeface="FreeSerif"/>
                          <a:cs typeface="FreeSerif"/>
                        </a:rPr>
                        <a:t> </a:t>
                      </a:r>
                      <a:r>
                        <a:rPr sz="2400" spc="434" dirty="0">
                          <a:latin typeface="FreeSerif"/>
                          <a:cs typeface="FreeSerif"/>
                        </a:rPr>
                        <a:t>=</a:t>
                      </a:r>
                      <a:r>
                        <a:rPr sz="2400" spc="65" dirty="0">
                          <a:latin typeface="FreeSerif"/>
                          <a:cs typeface="FreeSerif"/>
                        </a:rPr>
                        <a:t> </a:t>
                      </a:r>
                      <a:r>
                        <a:rPr sz="2400" spc="120" dirty="0">
                          <a:latin typeface="FreeSerif"/>
                          <a:cs typeface="FreeSerif"/>
                        </a:rPr>
                        <a:t>21361734</a:t>
                      </a:r>
                      <a:r>
                        <a:rPr sz="2400" spc="-75" dirty="0">
                          <a:latin typeface="FreeSerif"/>
                          <a:cs typeface="FreeSerif"/>
                        </a:rPr>
                        <a:t> </a:t>
                      </a:r>
                      <a:r>
                        <a:rPr sz="2400" spc="590" dirty="0">
                          <a:latin typeface="FreeSerif"/>
                          <a:cs typeface="FreeSerif"/>
                        </a:rPr>
                        <a:t>𝑙/𝑑𝑎𝑦</a:t>
                      </a:r>
                      <a:endParaRPr sz="2400">
                        <a:latin typeface="FreeSerif"/>
                        <a:cs typeface="FreeSerif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  <a:p>
                      <a:pPr marL="69215">
                        <a:lnSpc>
                          <a:spcPct val="100000"/>
                        </a:lnSpc>
                      </a:pPr>
                      <a:r>
                        <a:rPr sz="2400" b="1" spc="25" dirty="0">
                          <a:latin typeface="Times New Roman"/>
                          <a:cs typeface="Times New Roman"/>
                        </a:rPr>
                        <a:t>Maximum </a:t>
                      </a:r>
                      <a:r>
                        <a:rPr sz="2400" b="1" spc="90" dirty="0">
                          <a:latin typeface="Times New Roman"/>
                          <a:cs typeface="Times New Roman"/>
                        </a:rPr>
                        <a:t>Flow </a:t>
                      </a:r>
                      <a:r>
                        <a:rPr sz="2400" b="1" spc="15" dirty="0">
                          <a:latin typeface="Times New Roman"/>
                          <a:cs typeface="Times New Roman"/>
                        </a:rPr>
                        <a:t>Rate</a:t>
                      </a:r>
                      <a:r>
                        <a:rPr sz="2400" b="1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b="1" spc="520" dirty="0"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2400" spc="520" dirty="0">
                          <a:latin typeface="FreeSerif"/>
                          <a:cs typeface="FreeSerif"/>
                        </a:rPr>
                        <a:t>𝑸</a:t>
                      </a:r>
                      <a:r>
                        <a:rPr sz="2625" spc="780" baseline="-15873" dirty="0">
                          <a:latin typeface="FreeSerif"/>
                          <a:cs typeface="FreeSerif"/>
                        </a:rPr>
                        <a:t>𝑴𝒂𝒙</a:t>
                      </a:r>
                      <a:r>
                        <a:rPr sz="2400" b="1" spc="520" dirty="0">
                          <a:latin typeface="Times New Roman"/>
                          <a:cs typeface="Times New Roman"/>
                        </a:rPr>
                        <a:t>):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  <a:p>
                      <a:pPr marL="2240915">
                        <a:lnSpc>
                          <a:spcPts val="2345"/>
                        </a:lnSpc>
                      </a:pPr>
                      <a:r>
                        <a:rPr sz="2400" spc="125" dirty="0">
                          <a:latin typeface="FreeSerif"/>
                          <a:cs typeface="FreeSerif"/>
                        </a:rPr>
                        <a:t>21361734</a:t>
                      </a:r>
                      <a:endParaRPr sz="2400">
                        <a:latin typeface="FreeSerif"/>
                        <a:cs typeface="FreeSerif"/>
                      </a:endParaRPr>
                    </a:p>
                    <a:p>
                      <a:pPr marL="2609850" marR="1210310" indent="-1527810">
                        <a:lnSpc>
                          <a:spcPct val="55800"/>
                        </a:lnSpc>
                        <a:spcBef>
                          <a:spcPts val="740"/>
                        </a:spcBef>
                        <a:tabLst>
                          <a:tab pos="3738879" algn="l"/>
                        </a:tabLst>
                      </a:pPr>
                      <a:r>
                        <a:rPr sz="2400" spc="850" dirty="0">
                          <a:latin typeface="FreeSerif"/>
                          <a:cs typeface="FreeSerif"/>
                        </a:rPr>
                        <a:t>𝑄</a:t>
                      </a:r>
                      <a:r>
                        <a:rPr sz="2625" spc="1275" baseline="-15873" dirty="0">
                          <a:latin typeface="FreeSerif"/>
                          <a:cs typeface="FreeSerif"/>
                        </a:rPr>
                        <a:t>𝑚𝑎𝑥</a:t>
                      </a:r>
                      <a:r>
                        <a:rPr sz="2625" spc="569" baseline="-15873" dirty="0">
                          <a:latin typeface="FreeSerif"/>
                          <a:cs typeface="FreeSerif"/>
                        </a:rPr>
                        <a:t> </a:t>
                      </a:r>
                      <a:r>
                        <a:rPr sz="2400" spc="434" dirty="0">
                          <a:latin typeface="FreeSerif"/>
                          <a:cs typeface="FreeSerif"/>
                        </a:rPr>
                        <a:t>=		=</a:t>
                      </a:r>
                      <a:r>
                        <a:rPr sz="2400" spc="-200" dirty="0">
                          <a:latin typeface="FreeSerif"/>
                          <a:cs typeface="FreeSerif"/>
                        </a:rPr>
                        <a:t> </a:t>
                      </a:r>
                      <a:r>
                        <a:rPr sz="2400" spc="125" dirty="0">
                          <a:latin typeface="FreeSerif"/>
                          <a:cs typeface="FreeSerif"/>
                        </a:rPr>
                        <a:t>21362 </a:t>
                      </a:r>
                      <a:r>
                        <a:rPr sz="2400" spc="730" dirty="0">
                          <a:latin typeface="FreeSerif"/>
                          <a:cs typeface="FreeSerif"/>
                        </a:rPr>
                        <a:t>𝑚</a:t>
                      </a:r>
                      <a:r>
                        <a:rPr sz="2625" spc="1095" baseline="28571" dirty="0">
                          <a:latin typeface="FreeSerif"/>
                          <a:cs typeface="FreeSerif"/>
                        </a:rPr>
                        <a:t>3</a:t>
                      </a:r>
                      <a:r>
                        <a:rPr sz="2400" spc="730" dirty="0">
                          <a:latin typeface="FreeSerif"/>
                          <a:cs typeface="FreeSerif"/>
                        </a:rPr>
                        <a:t>/𝑑𝑎𝑦  </a:t>
                      </a:r>
                      <a:r>
                        <a:rPr sz="2400" spc="125" dirty="0">
                          <a:latin typeface="FreeSerif"/>
                          <a:cs typeface="FreeSerif"/>
                        </a:rPr>
                        <a:t>1000</a:t>
                      </a:r>
                      <a:endParaRPr sz="2400">
                        <a:latin typeface="FreeSerif"/>
                        <a:cs typeface="Free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pc="25" dirty="0"/>
              <a:t>Department </a:t>
            </a:r>
            <a:r>
              <a:rPr spc="-30" dirty="0"/>
              <a:t>of </a:t>
            </a:r>
            <a:r>
              <a:rPr spc="-35" dirty="0"/>
              <a:t>Civil</a:t>
            </a:r>
            <a:r>
              <a:rPr dirty="0"/>
              <a:t> </a:t>
            </a:r>
            <a:r>
              <a:rPr spc="5" dirty="0"/>
              <a:t>Engineering</a:t>
            </a: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125"/>
              </a:lnSpc>
            </a:pPr>
            <a:fld id="{81D60167-4931-47E6-BA6A-407CBD079E47}" type="slidenum">
              <a:rPr spc="-95" dirty="0"/>
              <a:t>20</a:t>
            </a:fld>
            <a:endParaRPr spc="-95" dirty="0"/>
          </a:p>
        </p:txBody>
      </p:sp>
      <p:sp>
        <p:nvSpPr>
          <p:cNvPr id="12" name="object 12"/>
          <p:cNvSpPr txBox="1"/>
          <p:nvPr/>
        </p:nvSpPr>
        <p:spPr>
          <a:xfrm>
            <a:off x="3160014" y="747776"/>
            <a:ext cx="58718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Times New Roman"/>
                <a:cs typeface="Times New Roman"/>
              </a:rPr>
              <a:t>Flow Rate </a:t>
            </a:r>
            <a:r>
              <a:rPr sz="2400" dirty="0">
                <a:latin typeface="Times New Roman"/>
                <a:cs typeface="Times New Roman"/>
              </a:rPr>
              <a:t>and Future Population</a:t>
            </a:r>
            <a:r>
              <a:rPr sz="2400" spc="-9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(Calculations)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0862" y="724662"/>
            <a:ext cx="10591800" cy="0"/>
          </a:xfrm>
          <a:custGeom>
            <a:avLst/>
            <a:gdLst/>
            <a:ahLst/>
            <a:cxnLst/>
            <a:rect l="l" t="t" r="r" b="b"/>
            <a:pathLst>
              <a:path w="10591800">
                <a:moveTo>
                  <a:pt x="0" y="0"/>
                </a:moveTo>
                <a:lnTo>
                  <a:pt x="10591800" y="0"/>
                </a:lnTo>
              </a:path>
            </a:pathLst>
          </a:custGeom>
          <a:ln w="444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09570" y="0"/>
            <a:ext cx="7375525" cy="788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u="none" spc="25" dirty="0"/>
              <a:t>DESIGN</a:t>
            </a:r>
            <a:r>
              <a:rPr u="none" spc="-55" dirty="0"/>
              <a:t> </a:t>
            </a:r>
            <a:r>
              <a:rPr u="none" spc="-20" dirty="0"/>
              <a:t>CALCULATIONS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710178" y="782827"/>
            <a:ext cx="550354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35" dirty="0">
                <a:latin typeface="Times New Roman"/>
                <a:cs typeface="Times New Roman"/>
              </a:rPr>
              <a:t>Table </a:t>
            </a:r>
            <a:r>
              <a:rPr sz="2000" b="1" dirty="0">
                <a:latin typeface="Times New Roman"/>
                <a:cs typeface="Times New Roman"/>
              </a:rPr>
              <a:t>6.2</a:t>
            </a:r>
            <a:r>
              <a:rPr sz="2000" dirty="0">
                <a:latin typeface="Times New Roman"/>
                <a:cs typeface="Times New Roman"/>
              </a:rPr>
              <a:t>: </a:t>
            </a:r>
            <a:r>
              <a:rPr sz="2000" spc="-5" dirty="0">
                <a:latin typeface="Times New Roman"/>
                <a:cs typeface="Times New Roman"/>
              </a:rPr>
              <a:t>Main Parameters </a:t>
            </a:r>
            <a:r>
              <a:rPr sz="2000" dirty="0">
                <a:latin typeface="Times New Roman"/>
                <a:cs typeface="Times New Roman"/>
              </a:rPr>
              <a:t>for Aeration </a:t>
            </a:r>
            <a:r>
              <a:rPr sz="2000" spc="-35" dirty="0">
                <a:latin typeface="Times New Roman"/>
                <a:cs typeface="Times New Roman"/>
              </a:rPr>
              <a:t>Tank</a:t>
            </a:r>
            <a:r>
              <a:rPr sz="2000" spc="-2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Design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6126478"/>
            <a:ext cx="714755" cy="7315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789520" y="1148714"/>
          <a:ext cx="10630535" cy="50584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9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09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8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611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42722">
                <a:tc>
                  <a:txBody>
                    <a:bodyPr/>
                    <a:lstStyle/>
                    <a:p>
                      <a:pPr algn="ctr">
                        <a:lnSpc>
                          <a:spcPts val="2605"/>
                        </a:lnSpc>
                        <a:spcBef>
                          <a:spcPts val="775"/>
                        </a:spcBef>
                      </a:pPr>
                      <a:r>
                        <a:rPr sz="22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Parameter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984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5"/>
                        </a:lnSpc>
                        <a:spcBef>
                          <a:spcPts val="775"/>
                        </a:spcBef>
                      </a:pPr>
                      <a:r>
                        <a:rPr sz="22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Annotation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984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5"/>
                        </a:lnSpc>
                        <a:spcBef>
                          <a:spcPts val="775"/>
                        </a:spcBef>
                      </a:pPr>
                      <a:r>
                        <a:rPr sz="2200" b="1" spc="-4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Value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984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2605"/>
                        </a:lnSpc>
                        <a:spcBef>
                          <a:spcPts val="775"/>
                        </a:spcBef>
                      </a:pPr>
                      <a:r>
                        <a:rPr sz="22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Unit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984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ts val="2605"/>
                        </a:lnSpc>
                        <a:spcBef>
                          <a:spcPts val="775"/>
                        </a:spcBef>
                      </a:pPr>
                      <a:r>
                        <a:rPr sz="22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Ref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984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58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16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Primary 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effluent flow</a:t>
                      </a:r>
                      <a:r>
                        <a:rPr sz="1600" b="1" spc="9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rate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711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Q</a:t>
                      </a:r>
                      <a:r>
                        <a:rPr sz="1800" spc="-7" baseline="-20833" dirty="0">
                          <a:latin typeface="Times New Roman"/>
                          <a:cs typeface="Times New Roman"/>
                        </a:rPr>
                        <a:t>o</a:t>
                      </a:r>
                      <a:endParaRPr sz="1800" baseline="-20833">
                        <a:latin typeface="Times New Roman"/>
                        <a:cs typeface="Times New Roman"/>
                      </a:endParaRPr>
                    </a:p>
                  </a:txBody>
                  <a:tcPr marL="0" marR="0" marT="806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21362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806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m</a:t>
                      </a:r>
                      <a:r>
                        <a:rPr sz="1800" spc="-7" baseline="25462" dirty="0">
                          <a:latin typeface="Times New Roman"/>
                          <a:cs typeface="Times New Roman"/>
                        </a:rPr>
                        <a:t>3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/day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806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(calculated)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806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770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16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Primary 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effluent</a:t>
                      </a:r>
                      <a:r>
                        <a:rPr sz="1600" b="1" spc="6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biochemical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870"/>
                        </a:lnSpc>
                        <a:spcBef>
                          <a:spcPts val="960"/>
                        </a:spcBef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oxygen</a:t>
                      </a:r>
                      <a:r>
                        <a:rPr sz="1600" b="1" spc="-2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demand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BOD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812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175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812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mg/L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812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800" spc="-20" dirty="0">
                          <a:latin typeface="Times New Roman"/>
                          <a:cs typeface="Times New Roman"/>
                        </a:rPr>
                        <a:t>(Table</a:t>
                      </a:r>
                      <a:r>
                        <a:rPr sz="18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6.1)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812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770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Concentration of</a:t>
                      </a:r>
                      <a:r>
                        <a:rPr sz="1600" b="1" spc="2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dissolved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870"/>
                        </a:lnSpc>
                        <a:spcBef>
                          <a:spcPts val="960"/>
                        </a:spcBef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pollutants such as</a:t>
                      </a:r>
                      <a:r>
                        <a:rPr sz="1600" b="1" spc="2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BOD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S</a:t>
                      </a:r>
                      <a:r>
                        <a:rPr sz="1800" spc="-7" baseline="-20833" dirty="0">
                          <a:latin typeface="Times New Roman"/>
                          <a:cs typeface="Times New Roman"/>
                        </a:rPr>
                        <a:t>o</a:t>
                      </a:r>
                      <a:endParaRPr sz="1800" baseline="-20833">
                        <a:latin typeface="Times New Roman"/>
                        <a:cs typeface="Times New Roman"/>
                      </a:endParaRPr>
                    </a:p>
                  </a:txBody>
                  <a:tcPr marL="0" marR="0" marT="812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175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812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mg/L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812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 marR="45720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800" spc="-20" dirty="0">
                          <a:latin typeface="Times New Roman"/>
                          <a:cs typeface="Times New Roman"/>
                        </a:rPr>
                        <a:t>(Table</a:t>
                      </a:r>
                      <a:r>
                        <a:rPr sz="18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6.1)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812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770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16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Primary 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effluent suspended</a:t>
                      </a:r>
                      <a:r>
                        <a:rPr sz="1600" b="1" spc="9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solids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ts val="1864"/>
                        </a:lnSpc>
                        <a:spcBef>
                          <a:spcPts val="960"/>
                        </a:spcBef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conc.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X</a:t>
                      </a:r>
                      <a:r>
                        <a:rPr sz="1800" spc="-7" baseline="-20833" dirty="0">
                          <a:latin typeface="Times New Roman"/>
                          <a:cs typeface="Times New Roman"/>
                        </a:rPr>
                        <a:t>o</a:t>
                      </a:r>
                      <a:endParaRPr sz="1800" baseline="-20833">
                        <a:latin typeface="Times New Roman"/>
                        <a:cs typeface="Times New Roman"/>
                      </a:endParaRPr>
                    </a:p>
                  </a:txBody>
                  <a:tcPr marL="0" marR="0" marT="812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260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812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mg/L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812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800" spc="-20" dirty="0">
                          <a:latin typeface="Times New Roman"/>
                          <a:cs typeface="Times New Roman"/>
                        </a:rPr>
                        <a:t>(Table</a:t>
                      </a:r>
                      <a:r>
                        <a:rPr sz="18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6.1)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812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770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Aeration tank MLSS</a:t>
                      </a:r>
                      <a:r>
                        <a:rPr sz="1600" b="1" spc="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(suspended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864"/>
                        </a:lnSpc>
                        <a:spcBef>
                          <a:spcPts val="960"/>
                        </a:spcBef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solids</a:t>
                      </a:r>
                      <a:r>
                        <a:rPr sz="1600" b="1" spc="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conc.)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X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819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2000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819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mg/L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819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(Harlan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H.)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819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220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1600" b="1" spc="-2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Volumetric</a:t>
                      </a:r>
                      <a:r>
                        <a:rPr sz="1600" b="1" spc="4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loading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5"/>
                        </a:lnSpc>
                        <a:spcBef>
                          <a:spcPts val="645"/>
                        </a:spcBef>
                      </a:pP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VL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819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2105"/>
                        </a:lnSpc>
                        <a:spcBef>
                          <a:spcPts val="645"/>
                        </a:spcBef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0.5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819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2105"/>
                        </a:lnSpc>
                        <a:spcBef>
                          <a:spcPts val="645"/>
                        </a:spcBef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kg</a:t>
                      </a:r>
                      <a:r>
                        <a:rPr sz="18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BOD/day/m</a:t>
                      </a:r>
                      <a:r>
                        <a:rPr sz="1800" baseline="25462" dirty="0">
                          <a:latin typeface="Times New Roman"/>
                          <a:cs typeface="Times New Roman"/>
                        </a:rPr>
                        <a:t>3</a:t>
                      </a:r>
                      <a:endParaRPr sz="1800" baseline="25462">
                        <a:latin typeface="Times New Roman"/>
                        <a:cs typeface="Times New Roman"/>
                      </a:endParaRPr>
                    </a:p>
                  </a:txBody>
                  <a:tcPr marL="0" marR="0" marT="819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ts val="2105"/>
                        </a:lnSpc>
                        <a:spcBef>
                          <a:spcPts val="645"/>
                        </a:spcBef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(Harlan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H.)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819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535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% volatile solids in the</a:t>
                      </a:r>
                      <a:r>
                        <a:rPr sz="1600" b="1" spc="5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aeration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268605" marR="262890" algn="ctr">
                        <a:lnSpc>
                          <a:spcPct val="150000"/>
                        </a:lnSpc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tank </a:t>
                      </a:r>
                      <a:r>
                        <a:rPr sz="16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mixed 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liquor suspended  solid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723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sz="1800" spc="-50" dirty="0">
                          <a:latin typeface="Times New Roman"/>
                          <a:cs typeface="Times New Roman"/>
                        </a:rPr>
                        <a:t>%Vol.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819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75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819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%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819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(Harlan</a:t>
                      </a:r>
                      <a:r>
                        <a:rPr sz="18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H.)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pc="25" dirty="0"/>
              <a:t>Department </a:t>
            </a:r>
            <a:r>
              <a:rPr spc="-30" dirty="0"/>
              <a:t>of </a:t>
            </a:r>
            <a:r>
              <a:rPr spc="-35" dirty="0"/>
              <a:t>Civil</a:t>
            </a:r>
            <a:r>
              <a:rPr dirty="0"/>
              <a:t> </a:t>
            </a:r>
            <a:r>
              <a:rPr spc="5" dirty="0"/>
              <a:t>Engineering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125"/>
              </a:lnSpc>
            </a:pPr>
            <a:fld id="{81D60167-4931-47E6-BA6A-407CBD079E47}" type="slidenum">
              <a:rPr spc="-95" dirty="0"/>
              <a:t>21</a:t>
            </a:fld>
            <a:endParaRPr spc="-95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0862" y="724662"/>
            <a:ext cx="10591800" cy="0"/>
          </a:xfrm>
          <a:custGeom>
            <a:avLst/>
            <a:gdLst/>
            <a:ahLst/>
            <a:cxnLst/>
            <a:rect l="l" t="t" r="r" b="b"/>
            <a:pathLst>
              <a:path w="10591800">
                <a:moveTo>
                  <a:pt x="0" y="0"/>
                </a:moveTo>
                <a:lnTo>
                  <a:pt x="10591800" y="0"/>
                </a:lnTo>
              </a:path>
            </a:pathLst>
          </a:custGeom>
          <a:ln w="444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0100" y="6143244"/>
            <a:ext cx="10591800" cy="0"/>
          </a:xfrm>
          <a:custGeom>
            <a:avLst/>
            <a:gdLst/>
            <a:ahLst/>
            <a:cxnLst/>
            <a:rect l="l" t="t" r="r" b="b"/>
            <a:pathLst>
              <a:path w="10591800">
                <a:moveTo>
                  <a:pt x="0" y="0"/>
                </a:moveTo>
                <a:lnTo>
                  <a:pt x="105918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409570" y="0"/>
            <a:ext cx="7375525" cy="788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u="none" spc="25" dirty="0"/>
              <a:t>DESIGN</a:t>
            </a:r>
            <a:r>
              <a:rPr u="none" spc="-55" dirty="0"/>
              <a:t> </a:t>
            </a:r>
            <a:r>
              <a:rPr u="none" spc="-20" dirty="0"/>
              <a:t>CALCULATIONS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925061" y="709421"/>
            <a:ext cx="43084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45" dirty="0">
                <a:latin typeface="Times New Roman"/>
                <a:cs typeface="Times New Roman"/>
              </a:rPr>
              <a:t>Table </a:t>
            </a:r>
            <a:r>
              <a:rPr sz="2400" b="1" dirty="0">
                <a:latin typeface="Times New Roman"/>
                <a:cs typeface="Times New Roman"/>
              </a:rPr>
              <a:t>6.3</a:t>
            </a:r>
            <a:r>
              <a:rPr sz="2400" dirty="0">
                <a:latin typeface="Times New Roman"/>
                <a:cs typeface="Times New Roman"/>
              </a:rPr>
              <a:t>: Aeration </a:t>
            </a:r>
            <a:r>
              <a:rPr sz="2400" spc="-45" dirty="0">
                <a:latin typeface="Times New Roman"/>
                <a:cs typeface="Times New Roman"/>
              </a:rPr>
              <a:t>Tank</a:t>
            </a:r>
            <a:r>
              <a:rPr sz="2400" spc="-23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Formulas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6126478"/>
            <a:ext cx="714755" cy="7315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62557" y="5192521"/>
            <a:ext cx="1268095" cy="17145"/>
          </a:xfrm>
          <a:custGeom>
            <a:avLst/>
            <a:gdLst/>
            <a:ahLst/>
            <a:cxnLst/>
            <a:rect l="l" t="t" r="r" b="b"/>
            <a:pathLst>
              <a:path w="1268095" h="17145">
                <a:moveTo>
                  <a:pt x="1267968" y="0"/>
                </a:moveTo>
                <a:lnTo>
                  <a:pt x="0" y="0"/>
                </a:lnTo>
                <a:lnTo>
                  <a:pt x="0" y="16763"/>
                </a:lnTo>
                <a:lnTo>
                  <a:pt x="1267968" y="16763"/>
                </a:lnTo>
                <a:lnTo>
                  <a:pt x="12679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789520" y="1172336"/>
          <a:ext cx="10630535" cy="49606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945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400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768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72033">
                <a:tc>
                  <a:txBody>
                    <a:bodyPr/>
                    <a:lstStyle/>
                    <a:p>
                      <a:pPr marL="519430">
                        <a:lnSpc>
                          <a:spcPct val="100000"/>
                        </a:lnSpc>
                        <a:spcBef>
                          <a:spcPts val="1590"/>
                        </a:spcBef>
                      </a:pPr>
                      <a:r>
                        <a:rPr sz="2400" b="1" spc="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Equation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019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90"/>
                        </a:spcBef>
                      </a:pPr>
                      <a:r>
                        <a:rPr sz="2400" b="1" spc="-2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Parameters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019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L="607695">
                        <a:lnSpc>
                          <a:spcPct val="100000"/>
                        </a:lnSpc>
                        <a:spcBef>
                          <a:spcPts val="1230"/>
                        </a:spcBef>
                      </a:pPr>
                      <a:r>
                        <a:rPr sz="2400" b="1" spc="3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Description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1562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9689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700">
                        <a:latin typeface="Times New Roman"/>
                        <a:cs typeface="Times New Roman"/>
                      </a:endParaRPr>
                    </a:p>
                    <a:p>
                      <a:pPr marL="681990">
                        <a:lnSpc>
                          <a:spcPct val="100000"/>
                        </a:lnSpc>
                        <a:spcBef>
                          <a:spcPts val="1980"/>
                        </a:spcBef>
                      </a:pPr>
                      <a:r>
                        <a:rPr sz="2000" spc="62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𝑸</a:t>
                      </a:r>
                      <a:r>
                        <a:rPr sz="2175" spc="937" baseline="-1532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𝒐</a:t>
                      </a:r>
                      <a:r>
                        <a:rPr sz="2000" spc="62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=</a:t>
                      </a:r>
                      <a:r>
                        <a:rPr sz="2000" spc="3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 </a:t>
                      </a:r>
                      <a:r>
                        <a:rPr sz="2000" spc="74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𝒑</a:t>
                      </a:r>
                      <a:r>
                        <a:rPr sz="2000" spc="-7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 </a:t>
                      </a:r>
                      <a:r>
                        <a:rPr sz="2000" spc="30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×</a:t>
                      </a:r>
                      <a:r>
                        <a:rPr sz="2000" spc="-6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 </a:t>
                      </a:r>
                      <a:r>
                        <a:rPr sz="2000" spc="-80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𝑸</a:t>
                      </a:r>
                      <a:r>
                        <a:rPr sz="3000" spc="-1200" baseline="11111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ሗ</a:t>
                      </a:r>
                      <a:endParaRPr sz="3000" baseline="11111">
                        <a:latin typeface="FreeSerif"/>
                        <a:cs typeface="Free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2450">
                        <a:latin typeface="Times New Roman"/>
                        <a:cs typeface="Times New Roman"/>
                      </a:endParaRPr>
                    </a:p>
                    <a:p>
                      <a:pPr marL="57785">
                        <a:lnSpc>
                          <a:spcPct val="100000"/>
                        </a:lnSpc>
                      </a:pPr>
                      <a:r>
                        <a:rPr sz="2400" spc="560" dirty="0">
                          <a:latin typeface="FreeSerif"/>
                          <a:cs typeface="FreeSerif"/>
                        </a:rPr>
                        <a:t>𝑄</a:t>
                      </a:r>
                      <a:r>
                        <a:rPr sz="2625" spc="839" baseline="-15873" dirty="0">
                          <a:latin typeface="FreeSerif"/>
                          <a:cs typeface="FreeSerif"/>
                        </a:rPr>
                        <a:t>𝑜</a:t>
                      </a:r>
                      <a:r>
                        <a:rPr sz="2400" spc="560" dirty="0">
                          <a:latin typeface="Times New Roman"/>
                          <a:cs typeface="Times New Roman"/>
                        </a:rPr>
                        <a:t>:</a:t>
                      </a:r>
                      <a:r>
                        <a:rPr sz="24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spc="-5" dirty="0">
                          <a:latin typeface="Times New Roman"/>
                          <a:cs typeface="Times New Roman"/>
                        </a:rPr>
                        <a:t>Primary </a:t>
                      </a:r>
                      <a:r>
                        <a:rPr sz="2400" spc="-10" dirty="0">
                          <a:latin typeface="Times New Roman"/>
                          <a:cs typeface="Times New Roman"/>
                        </a:rPr>
                        <a:t>effluent </a:t>
                      </a:r>
                      <a:r>
                        <a:rPr sz="2400" dirty="0">
                          <a:latin typeface="Times New Roman"/>
                          <a:cs typeface="Times New Roman"/>
                        </a:rPr>
                        <a:t>flow rate </a:t>
                      </a:r>
                      <a:r>
                        <a:rPr sz="2400" spc="-5" dirty="0">
                          <a:latin typeface="Times New Roman"/>
                          <a:cs typeface="Times New Roman"/>
                        </a:rPr>
                        <a:t>(m</a:t>
                      </a:r>
                      <a:r>
                        <a:rPr sz="2400" spc="-7" baseline="24305" dirty="0">
                          <a:latin typeface="Times New Roman"/>
                          <a:cs typeface="Times New Roman"/>
                        </a:rPr>
                        <a:t>3</a:t>
                      </a:r>
                      <a:r>
                        <a:rPr sz="2400" spc="-5" dirty="0">
                          <a:latin typeface="Times New Roman"/>
                          <a:cs typeface="Times New Roman"/>
                        </a:rPr>
                        <a:t>/day)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 marL="57785">
                        <a:lnSpc>
                          <a:spcPct val="100000"/>
                        </a:lnSpc>
                        <a:spcBef>
                          <a:spcPts val="1440"/>
                        </a:spcBef>
                      </a:pPr>
                      <a:r>
                        <a:rPr sz="2400" spc="400" dirty="0">
                          <a:latin typeface="FreeSerif"/>
                          <a:cs typeface="FreeSerif"/>
                        </a:rPr>
                        <a:t>𝑝: </a:t>
                      </a:r>
                      <a:r>
                        <a:rPr sz="2400" dirty="0">
                          <a:latin typeface="Times New Roman"/>
                          <a:cs typeface="Times New Roman"/>
                        </a:rPr>
                        <a:t>Expected</a:t>
                      </a:r>
                      <a:r>
                        <a:rPr sz="2400" spc="-4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dirty="0">
                          <a:latin typeface="Times New Roman"/>
                          <a:cs typeface="Times New Roman"/>
                        </a:rPr>
                        <a:t>population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 marL="57785">
                        <a:lnSpc>
                          <a:spcPct val="100000"/>
                        </a:lnSpc>
                        <a:spcBef>
                          <a:spcPts val="1560"/>
                        </a:spcBef>
                      </a:pPr>
                      <a:r>
                        <a:rPr sz="2400" spc="-894" dirty="0">
                          <a:latin typeface="FreeSerif"/>
                          <a:cs typeface="FreeSerif"/>
                        </a:rPr>
                        <a:t>𝑄</a:t>
                      </a:r>
                      <a:r>
                        <a:rPr sz="3600" spc="-1342" baseline="11574" dirty="0">
                          <a:latin typeface="FreeSerif"/>
                          <a:cs typeface="FreeSerif"/>
                        </a:rPr>
                        <a:t>ሗ</a:t>
                      </a:r>
                      <a:r>
                        <a:rPr sz="3600" spc="-277" baseline="11574" dirty="0">
                          <a:latin typeface="FreeSerif"/>
                          <a:cs typeface="FreeSerif"/>
                        </a:rPr>
                        <a:t> </a:t>
                      </a:r>
                      <a:r>
                        <a:rPr sz="2400" dirty="0">
                          <a:latin typeface="Times New Roman"/>
                          <a:cs typeface="Times New Roman"/>
                        </a:rPr>
                        <a:t>: </a:t>
                      </a:r>
                      <a:r>
                        <a:rPr sz="2400" spc="-30" dirty="0">
                          <a:latin typeface="Times New Roman"/>
                          <a:cs typeface="Times New Roman"/>
                        </a:rPr>
                        <a:t>Average </a:t>
                      </a:r>
                      <a:r>
                        <a:rPr sz="2400" dirty="0">
                          <a:latin typeface="Times New Roman"/>
                          <a:cs typeface="Times New Roman"/>
                        </a:rPr>
                        <a:t>wastewater per</a:t>
                      </a:r>
                      <a:r>
                        <a:rPr sz="2400" spc="-1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dirty="0">
                          <a:latin typeface="Times New Roman"/>
                          <a:cs typeface="Times New Roman"/>
                        </a:rPr>
                        <a:t>capita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3100">
                        <a:latin typeface="Times New Roman"/>
                        <a:cs typeface="Times New Roman"/>
                      </a:endParaRPr>
                    </a:p>
                    <a:p>
                      <a:pPr marL="1159510" marR="240029" indent="-911860">
                        <a:lnSpc>
                          <a:spcPct val="150000"/>
                        </a:lnSpc>
                      </a:pPr>
                      <a:r>
                        <a:rPr sz="2400" spc="-5" dirty="0">
                          <a:latin typeface="Times New Roman"/>
                          <a:cs typeface="Times New Roman"/>
                        </a:rPr>
                        <a:t>Estimation </a:t>
                      </a:r>
                      <a:r>
                        <a:rPr sz="2400" dirty="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2400" spc="-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spc="-5" dirty="0">
                          <a:latin typeface="Times New Roman"/>
                          <a:cs typeface="Times New Roman"/>
                        </a:rPr>
                        <a:t>flow  </a:t>
                      </a:r>
                      <a:r>
                        <a:rPr sz="2400" dirty="0">
                          <a:latin typeface="Times New Roman"/>
                          <a:cs typeface="Times New Roman"/>
                        </a:rPr>
                        <a:t>rate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7886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500">
                        <a:latin typeface="Times New Roman"/>
                        <a:cs typeface="Times New Roman"/>
                      </a:endParaRPr>
                    </a:p>
                    <a:p>
                      <a:pPr marL="258445">
                        <a:lnSpc>
                          <a:spcPct val="100000"/>
                        </a:lnSpc>
                        <a:spcBef>
                          <a:spcPts val="2120"/>
                        </a:spcBef>
                        <a:tabLst>
                          <a:tab pos="1016000" algn="l"/>
                        </a:tabLst>
                      </a:pPr>
                      <a:r>
                        <a:rPr sz="3000" spc="1200" baseline="-41666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𝑽</a:t>
                      </a:r>
                      <a:r>
                        <a:rPr sz="3000" spc="82" baseline="-41666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 </a:t>
                      </a:r>
                      <a:r>
                        <a:rPr sz="3000" spc="547" baseline="-41666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=	</a:t>
                      </a:r>
                      <a:r>
                        <a:rPr sz="2000" spc="55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𝑺</a:t>
                      </a:r>
                      <a:r>
                        <a:rPr sz="2175" spc="832" baseline="-1532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𝒐 </a:t>
                      </a:r>
                      <a:r>
                        <a:rPr sz="2000" spc="30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×</a:t>
                      </a:r>
                      <a:r>
                        <a:rPr sz="2000" spc="39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 </a:t>
                      </a:r>
                      <a:r>
                        <a:rPr sz="2000" spc="72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𝑸</a:t>
                      </a:r>
                      <a:r>
                        <a:rPr sz="2175" spc="1080" baseline="-1532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𝒐</a:t>
                      </a:r>
                      <a:endParaRPr sz="2175" baseline="-15325">
                        <a:latin typeface="FreeSerif"/>
                        <a:cs typeface="FreeSerif"/>
                      </a:endParaRPr>
                    </a:p>
                    <a:p>
                      <a:pPr marL="866775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sz="2000" spc="71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𝑽𝑳</a:t>
                      </a:r>
                      <a:r>
                        <a:rPr sz="2000" spc="-1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 </a:t>
                      </a:r>
                      <a:r>
                        <a:rPr sz="2000" spc="30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× </a:t>
                      </a:r>
                      <a:r>
                        <a:rPr sz="2000" spc="69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𝟏𝟎𝟎𝟎</a:t>
                      </a:r>
                      <a:endParaRPr sz="2000">
                        <a:latin typeface="FreeSerif"/>
                        <a:cs typeface="Free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 marL="57785">
                        <a:lnSpc>
                          <a:spcPct val="100000"/>
                        </a:lnSpc>
                      </a:pPr>
                      <a:r>
                        <a:rPr sz="2400" spc="-95" dirty="0">
                          <a:latin typeface="Times New Roman"/>
                          <a:cs typeface="Times New Roman"/>
                        </a:rPr>
                        <a:t>V: </a:t>
                      </a:r>
                      <a:r>
                        <a:rPr sz="2400" dirty="0">
                          <a:latin typeface="Times New Roman"/>
                          <a:cs typeface="Times New Roman"/>
                        </a:rPr>
                        <a:t>Aeration tank </a:t>
                      </a:r>
                      <a:r>
                        <a:rPr sz="2400" spc="-5" dirty="0">
                          <a:latin typeface="Times New Roman"/>
                          <a:cs typeface="Times New Roman"/>
                        </a:rPr>
                        <a:t>volume</a:t>
                      </a:r>
                      <a:r>
                        <a:rPr sz="2400" spc="-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spc="-15" dirty="0">
                          <a:latin typeface="Times New Roman"/>
                          <a:cs typeface="Times New Roman"/>
                        </a:rPr>
                        <a:t>m</a:t>
                      </a:r>
                      <a:r>
                        <a:rPr sz="2400" spc="-22" baseline="24305" dirty="0">
                          <a:latin typeface="Times New Roman"/>
                          <a:cs typeface="Times New Roman"/>
                        </a:rPr>
                        <a:t>3</a:t>
                      </a:r>
                      <a:endParaRPr sz="2400" baseline="24305">
                        <a:latin typeface="Times New Roman"/>
                        <a:cs typeface="Times New Roman"/>
                      </a:endParaRPr>
                    </a:p>
                    <a:p>
                      <a:pPr marL="57785" marR="380365">
                        <a:lnSpc>
                          <a:spcPts val="4320"/>
                        </a:lnSpc>
                        <a:spcBef>
                          <a:spcPts val="385"/>
                        </a:spcBef>
                      </a:pPr>
                      <a:r>
                        <a:rPr sz="2400" spc="-5" dirty="0">
                          <a:latin typeface="Times New Roman"/>
                          <a:cs typeface="Times New Roman"/>
                        </a:rPr>
                        <a:t>S</a:t>
                      </a:r>
                      <a:r>
                        <a:rPr sz="2400" spc="-7" baseline="-20833" dirty="0">
                          <a:latin typeface="Times New Roman"/>
                          <a:cs typeface="Times New Roman"/>
                        </a:rPr>
                        <a:t>o</a:t>
                      </a:r>
                      <a:r>
                        <a:rPr sz="2400" spc="-5" dirty="0">
                          <a:latin typeface="Times New Roman"/>
                          <a:cs typeface="Times New Roman"/>
                        </a:rPr>
                        <a:t>: </a:t>
                      </a:r>
                      <a:r>
                        <a:rPr sz="2400" dirty="0">
                          <a:latin typeface="Times New Roman"/>
                          <a:cs typeface="Times New Roman"/>
                        </a:rPr>
                        <a:t>Concentration of dissolved</a:t>
                      </a:r>
                      <a:r>
                        <a:rPr sz="2400" spc="-1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dirty="0">
                          <a:latin typeface="Times New Roman"/>
                          <a:cs typeface="Times New Roman"/>
                        </a:rPr>
                        <a:t>pollutants  </a:t>
                      </a:r>
                      <a:r>
                        <a:rPr sz="2400" spc="-5" dirty="0">
                          <a:latin typeface="Times New Roman"/>
                          <a:cs typeface="Times New Roman"/>
                        </a:rPr>
                        <a:t>VL: </a:t>
                      </a:r>
                      <a:r>
                        <a:rPr sz="2400" spc="-35" dirty="0">
                          <a:latin typeface="Times New Roman"/>
                          <a:cs typeface="Times New Roman"/>
                        </a:rPr>
                        <a:t>Volumetric </a:t>
                      </a:r>
                      <a:r>
                        <a:rPr sz="2400" dirty="0">
                          <a:latin typeface="Times New Roman"/>
                          <a:cs typeface="Times New Roman"/>
                        </a:rPr>
                        <a:t>loading kg</a:t>
                      </a:r>
                      <a:r>
                        <a:rPr sz="2400" spc="-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spc="-5" dirty="0">
                          <a:latin typeface="Times New Roman"/>
                          <a:cs typeface="Times New Roman"/>
                        </a:rPr>
                        <a:t>BOD/day/m</a:t>
                      </a:r>
                      <a:r>
                        <a:rPr sz="2400" spc="-7" baseline="24305" dirty="0">
                          <a:latin typeface="Times New Roman"/>
                          <a:cs typeface="Times New Roman"/>
                        </a:rPr>
                        <a:t>3</a:t>
                      </a:r>
                      <a:endParaRPr sz="2400" baseline="24305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3050">
                        <a:latin typeface="Times New Roman"/>
                        <a:cs typeface="Times New Roman"/>
                      </a:endParaRPr>
                    </a:p>
                    <a:p>
                      <a:pPr marL="104775" marR="97155" indent="459740">
                        <a:lnSpc>
                          <a:spcPct val="150000"/>
                        </a:lnSpc>
                      </a:pPr>
                      <a:r>
                        <a:rPr sz="2400" spc="-5" dirty="0">
                          <a:latin typeface="Times New Roman"/>
                          <a:cs typeface="Times New Roman"/>
                        </a:rPr>
                        <a:t>Estimation </a:t>
                      </a:r>
                      <a:r>
                        <a:rPr sz="2400" dirty="0">
                          <a:latin typeface="Times New Roman"/>
                          <a:cs typeface="Times New Roman"/>
                        </a:rPr>
                        <a:t>of  aeration tank</a:t>
                      </a:r>
                      <a:r>
                        <a:rPr sz="2400" spc="-1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spc="-5" dirty="0">
                          <a:latin typeface="Times New Roman"/>
                          <a:cs typeface="Times New Roman"/>
                        </a:rPr>
                        <a:t>volume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pc="25" dirty="0"/>
              <a:t>Department </a:t>
            </a:r>
            <a:r>
              <a:rPr spc="-30" dirty="0"/>
              <a:t>of </a:t>
            </a:r>
            <a:r>
              <a:rPr spc="-35" dirty="0"/>
              <a:t>Civil</a:t>
            </a:r>
            <a:r>
              <a:rPr dirty="0"/>
              <a:t> </a:t>
            </a:r>
            <a:r>
              <a:rPr spc="5" dirty="0"/>
              <a:t>Engineering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125"/>
              </a:lnSpc>
            </a:pPr>
            <a:fld id="{81D60167-4931-47E6-BA6A-407CBD079E47}" type="slidenum">
              <a:rPr spc="-95" dirty="0"/>
              <a:t>22</a:t>
            </a:fld>
            <a:endParaRPr spc="-95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0862" y="724662"/>
            <a:ext cx="10591800" cy="0"/>
          </a:xfrm>
          <a:custGeom>
            <a:avLst/>
            <a:gdLst/>
            <a:ahLst/>
            <a:cxnLst/>
            <a:rect l="l" t="t" r="r" b="b"/>
            <a:pathLst>
              <a:path w="10591800">
                <a:moveTo>
                  <a:pt x="0" y="0"/>
                </a:moveTo>
                <a:lnTo>
                  <a:pt x="10591800" y="0"/>
                </a:lnTo>
              </a:path>
            </a:pathLst>
          </a:custGeom>
          <a:ln w="444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09570" y="0"/>
            <a:ext cx="7375525" cy="788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u="none" spc="25" dirty="0"/>
              <a:t>DESIGN</a:t>
            </a:r>
            <a:r>
              <a:rPr u="none" spc="-55" dirty="0"/>
              <a:t> </a:t>
            </a:r>
            <a:r>
              <a:rPr u="none" spc="-20" dirty="0"/>
              <a:t>CALCULATIONS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199002" y="802589"/>
            <a:ext cx="579628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45" dirty="0">
                <a:latin typeface="Times New Roman"/>
                <a:cs typeface="Times New Roman"/>
              </a:rPr>
              <a:t>Table </a:t>
            </a:r>
            <a:r>
              <a:rPr sz="2400" b="1" spc="-5" dirty="0">
                <a:latin typeface="Times New Roman"/>
                <a:cs typeface="Times New Roman"/>
              </a:rPr>
              <a:t>6.3</a:t>
            </a:r>
            <a:r>
              <a:rPr sz="2400" spc="-5" dirty="0">
                <a:latin typeface="Times New Roman"/>
                <a:cs typeface="Times New Roman"/>
              </a:rPr>
              <a:t>: </a:t>
            </a:r>
            <a:r>
              <a:rPr sz="2400" dirty="0">
                <a:latin typeface="Times New Roman"/>
                <a:cs typeface="Times New Roman"/>
              </a:rPr>
              <a:t>Aeration </a:t>
            </a:r>
            <a:r>
              <a:rPr sz="2400" spc="-45" dirty="0">
                <a:latin typeface="Times New Roman"/>
                <a:cs typeface="Times New Roman"/>
              </a:rPr>
              <a:t>Tank </a:t>
            </a:r>
            <a:r>
              <a:rPr sz="2400" spc="-5" dirty="0">
                <a:latin typeface="Times New Roman"/>
                <a:cs typeface="Times New Roman"/>
              </a:rPr>
              <a:t>Formulas</a:t>
            </a:r>
            <a:r>
              <a:rPr sz="2400" spc="-1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(continued)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6126478"/>
            <a:ext cx="714755" cy="7315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480945" y="2398522"/>
            <a:ext cx="243840" cy="13970"/>
          </a:xfrm>
          <a:custGeom>
            <a:avLst/>
            <a:gdLst/>
            <a:ahLst/>
            <a:cxnLst/>
            <a:rect l="l" t="t" r="r" b="b"/>
            <a:pathLst>
              <a:path w="243839" h="13969">
                <a:moveTo>
                  <a:pt x="243839" y="0"/>
                </a:moveTo>
                <a:lnTo>
                  <a:pt x="0" y="0"/>
                </a:lnTo>
                <a:lnTo>
                  <a:pt x="0" y="13715"/>
                </a:lnTo>
                <a:lnTo>
                  <a:pt x="243839" y="13715"/>
                </a:lnTo>
                <a:lnTo>
                  <a:pt x="24383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24457" y="4642992"/>
            <a:ext cx="1452880" cy="13970"/>
          </a:xfrm>
          <a:custGeom>
            <a:avLst/>
            <a:gdLst/>
            <a:ahLst/>
            <a:cxnLst/>
            <a:rect l="l" t="t" r="r" b="b"/>
            <a:pathLst>
              <a:path w="1452880" h="13970">
                <a:moveTo>
                  <a:pt x="1452372" y="0"/>
                </a:moveTo>
                <a:lnTo>
                  <a:pt x="0" y="0"/>
                </a:lnTo>
                <a:lnTo>
                  <a:pt x="0" y="13715"/>
                </a:lnTo>
                <a:lnTo>
                  <a:pt x="1452372" y="13715"/>
                </a:lnTo>
                <a:lnTo>
                  <a:pt x="145237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789520" y="1181480"/>
          <a:ext cx="10630535" cy="4968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945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728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40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3616">
                <a:tc>
                  <a:txBody>
                    <a:bodyPr/>
                    <a:lstStyle/>
                    <a:p>
                      <a:pPr marL="612140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sz="2300" b="1" spc="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Equation</a:t>
                      </a: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1098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sz="2300" b="1" spc="-2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Parameters</a:t>
                      </a: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1098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sz="2300" b="1" spc="3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Description</a:t>
                      </a: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1098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67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1741805">
                        <a:lnSpc>
                          <a:spcPts val="1565"/>
                        </a:lnSpc>
                      </a:pPr>
                      <a:r>
                        <a:rPr sz="1600" spc="63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𝑽</a:t>
                      </a:r>
                      <a:endParaRPr sz="1600">
                        <a:latin typeface="FreeSerif"/>
                        <a:cs typeface="FreeSerif"/>
                      </a:endParaRPr>
                    </a:p>
                    <a:p>
                      <a:pPr marL="467359">
                        <a:lnSpc>
                          <a:spcPts val="1140"/>
                        </a:lnSpc>
                      </a:pPr>
                      <a:r>
                        <a:rPr sz="1600" spc="72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𝑯𝑹𝑻</a:t>
                      </a:r>
                      <a:r>
                        <a:rPr sz="1600" spc="4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 </a:t>
                      </a:r>
                      <a:r>
                        <a:rPr sz="1600" spc="28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=</a:t>
                      </a:r>
                      <a:r>
                        <a:rPr sz="1600" spc="38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 </a:t>
                      </a:r>
                      <a:r>
                        <a:rPr sz="1600" spc="55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𝟐𝟒</a:t>
                      </a:r>
                      <a:r>
                        <a:rPr sz="1600" spc="-4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 </a:t>
                      </a:r>
                      <a:r>
                        <a:rPr sz="1600" spc="23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×</a:t>
                      </a:r>
                      <a:endParaRPr sz="1600">
                        <a:latin typeface="FreeSerif"/>
                        <a:cs typeface="FreeSerif"/>
                      </a:endParaRPr>
                    </a:p>
                    <a:p>
                      <a:pPr marL="1685289">
                        <a:lnSpc>
                          <a:spcPts val="1495"/>
                        </a:lnSpc>
                      </a:pPr>
                      <a:r>
                        <a:rPr sz="1600" spc="57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𝑸</a:t>
                      </a:r>
                      <a:r>
                        <a:rPr sz="1725" spc="855" baseline="-14492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𝒐</a:t>
                      </a:r>
                      <a:endParaRPr sz="1725" baseline="-14492">
                        <a:latin typeface="FreeSerif"/>
                        <a:cs typeface="Free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L="57785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2000" spc="-55" dirty="0">
                          <a:latin typeface="Times New Roman"/>
                          <a:cs typeface="Times New Roman"/>
                        </a:rPr>
                        <a:t>HRT: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Hydraulic retention </a:t>
                      </a: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time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hours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57785">
                        <a:lnSpc>
                          <a:spcPct val="100000"/>
                        </a:lnSpc>
                        <a:spcBef>
                          <a:spcPts val="1200"/>
                        </a:spcBef>
                      </a:pPr>
                      <a:r>
                        <a:rPr sz="2000" spc="-70" dirty="0">
                          <a:latin typeface="Times New Roman"/>
                          <a:cs typeface="Times New Roman"/>
                        </a:rPr>
                        <a:t>V: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Aeration 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tank volume</a:t>
                      </a:r>
                      <a:r>
                        <a:rPr sz="2000" spc="-1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m</a:t>
                      </a:r>
                      <a:r>
                        <a:rPr sz="1950" spc="-7" baseline="25641" dirty="0">
                          <a:latin typeface="Times New Roman"/>
                          <a:cs typeface="Times New Roman"/>
                        </a:rPr>
                        <a:t>3</a:t>
                      </a:r>
                      <a:endParaRPr sz="1950" baseline="25641">
                        <a:latin typeface="Times New Roman"/>
                        <a:cs typeface="Times New Roman"/>
                      </a:endParaRPr>
                    </a:p>
                    <a:p>
                      <a:pPr marL="57785">
                        <a:lnSpc>
                          <a:spcPts val="2365"/>
                        </a:lnSpc>
                        <a:spcBef>
                          <a:spcPts val="1205"/>
                        </a:spcBef>
                      </a:pPr>
                      <a:r>
                        <a:rPr sz="2000" spc="5" dirty="0">
                          <a:latin typeface="Times New Roman"/>
                          <a:cs typeface="Times New Roman"/>
                        </a:rPr>
                        <a:t>Q</a:t>
                      </a:r>
                      <a:r>
                        <a:rPr sz="1950" spc="7" baseline="-21367" dirty="0">
                          <a:latin typeface="Times New Roman"/>
                          <a:cs typeface="Times New Roman"/>
                        </a:rPr>
                        <a:t>o</a:t>
                      </a:r>
                      <a:r>
                        <a:rPr sz="2000" spc="5" dirty="0">
                          <a:latin typeface="Times New Roman"/>
                          <a:cs typeface="Times New Roman"/>
                        </a:rPr>
                        <a:t>: 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primary effluent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flow rate</a:t>
                      </a:r>
                      <a:r>
                        <a:rPr sz="2000" spc="-2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(m</a:t>
                      </a:r>
                      <a:r>
                        <a:rPr sz="1950" spc="-7" baseline="25641" dirty="0">
                          <a:latin typeface="Times New Roman"/>
                          <a:cs typeface="Times New Roman"/>
                        </a:rPr>
                        <a:t>3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/day)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2000" spc="-5" dirty="0">
                          <a:latin typeface="Times New Roman"/>
                          <a:cs typeface="Times New Roman"/>
                        </a:rPr>
                        <a:t>Estimation</a:t>
                      </a:r>
                      <a:r>
                        <a:rPr sz="2000" spc="-9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of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116839" marR="107950" indent="1905" algn="ctr">
                        <a:lnSpc>
                          <a:spcPts val="3600"/>
                        </a:lnSpc>
                        <a:spcBef>
                          <a:spcPts val="320"/>
                        </a:spcBef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hydraulic  retention</a:t>
                      </a:r>
                      <a:r>
                        <a:rPr sz="2000" spc="-1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time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5034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800">
                        <a:latin typeface="Times New Roman"/>
                        <a:cs typeface="Times New Roman"/>
                      </a:endParaRPr>
                    </a:p>
                    <a:p>
                      <a:pPr marL="113664">
                        <a:lnSpc>
                          <a:spcPts val="1495"/>
                        </a:lnSpc>
                        <a:spcBef>
                          <a:spcPts val="2280"/>
                        </a:spcBef>
                        <a:tabLst>
                          <a:tab pos="1165225" algn="l"/>
                        </a:tabLst>
                      </a:pPr>
                      <a:r>
                        <a:rPr sz="1600" spc="32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𝑭:</a:t>
                      </a:r>
                      <a:r>
                        <a:rPr sz="1600" spc="-14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 </a:t>
                      </a:r>
                      <a:r>
                        <a:rPr sz="1600" spc="105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𝑴</a:t>
                      </a:r>
                      <a:r>
                        <a:rPr sz="1600" spc="5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 </a:t>
                      </a:r>
                      <a:r>
                        <a:rPr sz="1600" spc="28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=	</a:t>
                      </a:r>
                      <a:r>
                        <a:rPr sz="2400" spc="652" baseline="41666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𝑺</a:t>
                      </a:r>
                      <a:r>
                        <a:rPr sz="1725" spc="652" baseline="43478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𝒐 </a:t>
                      </a:r>
                      <a:r>
                        <a:rPr sz="2400" spc="352" baseline="41666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×</a:t>
                      </a:r>
                      <a:r>
                        <a:rPr sz="2400" spc="-7" baseline="41666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 </a:t>
                      </a:r>
                      <a:r>
                        <a:rPr sz="2400" spc="855" baseline="41666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𝑸</a:t>
                      </a:r>
                      <a:r>
                        <a:rPr sz="1725" spc="855" baseline="43478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𝒐</a:t>
                      </a:r>
                      <a:endParaRPr sz="1725" baseline="43478">
                        <a:latin typeface="FreeSerif"/>
                        <a:cs typeface="FreeSerif"/>
                      </a:endParaRPr>
                    </a:p>
                    <a:p>
                      <a:pPr marL="828675">
                        <a:lnSpc>
                          <a:spcPts val="1495"/>
                        </a:lnSpc>
                      </a:pPr>
                      <a:r>
                        <a:rPr sz="1600" spc="8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%</a:t>
                      </a:r>
                      <a:r>
                        <a:rPr sz="1600" spc="-7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 </a:t>
                      </a:r>
                      <a:r>
                        <a:rPr sz="1600" spc="63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𝑽𝑶𝑳</a:t>
                      </a:r>
                      <a:r>
                        <a:rPr sz="1600" spc="-5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 </a:t>
                      </a:r>
                      <a:r>
                        <a:rPr sz="1600" spc="23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×</a:t>
                      </a:r>
                      <a:r>
                        <a:rPr sz="1600" spc="29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 </a:t>
                      </a:r>
                      <a:r>
                        <a:rPr sz="1600" spc="70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𝑿</a:t>
                      </a:r>
                      <a:r>
                        <a:rPr sz="1600" spc="29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 </a:t>
                      </a:r>
                      <a:r>
                        <a:rPr sz="1600" spc="23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×</a:t>
                      </a:r>
                      <a:r>
                        <a:rPr sz="1600" spc="-6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 </a:t>
                      </a:r>
                      <a:r>
                        <a:rPr sz="1600" spc="63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𝑽</a:t>
                      </a:r>
                      <a:endParaRPr sz="1600">
                        <a:latin typeface="FreeSerif"/>
                        <a:cs typeface="Free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L="57785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2000" spc="-5" dirty="0">
                          <a:latin typeface="Times New Roman"/>
                          <a:cs typeface="Times New Roman"/>
                        </a:rPr>
                        <a:t>F:M: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Food 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to Microorganism ratio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kg BOD/day/kg</a:t>
                      </a:r>
                      <a:r>
                        <a:rPr sz="2000" spc="-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40" dirty="0">
                          <a:latin typeface="Times New Roman"/>
                          <a:cs typeface="Times New Roman"/>
                        </a:rPr>
                        <a:t>MLVSS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57785">
                        <a:lnSpc>
                          <a:spcPct val="100000"/>
                        </a:lnSpc>
                        <a:spcBef>
                          <a:spcPts val="1200"/>
                        </a:spcBef>
                      </a:pPr>
                      <a:r>
                        <a:rPr sz="2000" spc="114" dirty="0">
                          <a:latin typeface="FreeSerif"/>
                          <a:cs typeface="FreeSerif"/>
                        </a:rPr>
                        <a:t>% </a:t>
                      </a:r>
                      <a:r>
                        <a:rPr sz="2000" spc="545" dirty="0">
                          <a:latin typeface="FreeSerif"/>
                          <a:cs typeface="FreeSerif"/>
                        </a:rPr>
                        <a:t>𝑉𝑂𝐿</a:t>
                      </a:r>
                      <a:r>
                        <a:rPr sz="2000" spc="545" dirty="0">
                          <a:latin typeface="Times New Roman"/>
                          <a:cs typeface="Times New Roman"/>
                        </a:rPr>
                        <a:t>: </a:t>
                      </a:r>
                      <a:r>
                        <a:rPr sz="2000" spc="5" dirty="0">
                          <a:latin typeface="Times New Roman"/>
                          <a:cs typeface="Times New Roman"/>
                        </a:rPr>
                        <a:t>%</a:t>
                      </a:r>
                      <a:r>
                        <a:rPr sz="2000" spc="-2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volatile solids in the aeration tank mixed liquor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57785">
                        <a:lnSpc>
                          <a:spcPct val="100000"/>
                        </a:lnSpc>
                        <a:spcBef>
                          <a:spcPts val="1200"/>
                        </a:spcBef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suspended 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solid</a:t>
                      </a:r>
                      <a:r>
                        <a:rPr sz="20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%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57785" marR="292735">
                        <a:lnSpc>
                          <a:spcPct val="150000"/>
                        </a:lnSpc>
                      </a:pPr>
                      <a:r>
                        <a:rPr sz="2000" spc="5" dirty="0">
                          <a:latin typeface="Times New Roman"/>
                          <a:cs typeface="Times New Roman"/>
                        </a:rPr>
                        <a:t>S</a:t>
                      </a:r>
                      <a:r>
                        <a:rPr sz="1950" spc="7" baseline="-21367" dirty="0">
                          <a:latin typeface="Times New Roman"/>
                          <a:cs typeface="Times New Roman"/>
                        </a:rPr>
                        <a:t>o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: Concentration of dissolved pollutants such 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as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BOD</a:t>
                      </a:r>
                      <a:r>
                        <a:rPr sz="2000" spc="-1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mg/L  </a:t>
                      </a:r>
                      <a:r>
                        <a:rPr sz="2000" spc="10" dirty="0">
                          <a:latin typeface="Times New Roman"/>
                          <a:cs typeface="Times New Roman"/>
                        </a:rPr>
                        <a:t>Q</a:t>
                      </a:r>
                      <a:r>
                        <a:rPr sz="1950" spc="15" baseline="-21367" dirty="0">
                          <a:latin typeface="Times New Roman"/>
                          <a:cs typeface="Times New Roman"/>
                        </a:rPr>
                        <a:t>o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: 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primary effluent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flow rate</a:t>
                      </a:r>
                      <a:r>
                        <a:rPr sz="2000" spc="-2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(m</a:t>
                      </a:r>
                      <a:r>
                        <a:rPr sz="1950" spc="-7" baseline="25641" dirty="0">
                          <a:latin typeface="Times New Roman"/>
                          <a:cs typeface="Times New Roman"/>
                        </a:rPr>
                        <a:t>3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/day)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57785">
                        <a:lnSpc>
                          <a:spcPct val="100000"/>
                        </a:lnSpc>
                        <a:spcBef>
                          <a:spcPts val="1205"/>
                        </a:spcBef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V : Aeration 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tank volume</a:t>
                      </a:r>
                      <a:r>
                        <a:rPr sz="2000" spc="-19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m</a:t>
                      </a:r>
                      <a:r>
                        <a:rPr sz="1950" spc="-7" baseline="25641" dirty="0">
                          <a:latin typeface="Times New Roman"/>
                          <a:cs typeface="Times New Roman"/>
                        </a:rPr>
                        <a:t>3</a:t>
                      </a:r>
                      <a:endParaRPr sz="1950" baseline="25641">
                        <a:latin typeface="Times New Roman"/>
                        <a:cs typeface="Times New Roman"/>
                      </a:endParaRPr>
                    </a:p>
                    <a:p>
                      <a:pPr marL="57785">
                        <a:lnSpc>
                          <a:spcPts val="2395"/>
                        </a:lnSpc>
                        <a:spcBef>
                          <a:spcPts val="1200"/>
                        </a:spcBef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X : aeration 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tank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MLSS (suspended 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solids</a:t>
                      </a:r>
                      <a:r>
                        <a:rPr sz="2000" spc="-114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conc.)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895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2050">
                        <a:latin typeface="Times New Roman"/>
                        <a:cs typeface="Times New Roman"/>
                      </a:endParaRPr>
                    </a:p>
                    <a:p>
                      <a:pPr marL="136525" marR="127635" algn="ctr">
                        <a:lnSpc>
                          <a:spcPct val="150000"/>
                        </a:lnSpc>
                      </a:pPr>
                      <a:r>
                        <a:rPr sz="2000" spc="-5" dirty="0">
                          <a:latin typeface="Times New Roman"/>
                          <a:cs typeface="Times New Roman"/>
                        </a:rPr>
                        <a:t>Estimation</a:t>
                      </a:r>
                      <a:r>
                        <a:rPr sz="2000" spc="-9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of  food to  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microorganis  </a:t>
                      </a:r>
                      <a:r>
                        <a:rPr sz="2000" spc="5" dirty="0">
                          <a:latin typeface="Times New Roman"/>
                          <a:cs typeface="Times New Roman"/>
                        </a:rPr>
                        <a:t>m</a:t>
                      </a:r>
                      <a:r>
                        <a:rPr sz="2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ratio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pc="25" dirty="0"/>
              <a:t>Department </a:t>
            </a:r>
            <a:r>
              <a:rPr spc="-30" dirty="0"/>
              <a:t>of </a:t>
            </a:r>
            <a:r>
              <a:rPr spc="-35" dirty="0"/>
              <a:t>Civil</a:t>
            </a:r>
            <a:r>
              <a:rPr dirty="0"/>
              <a:t> </a:t>
            </a:r>
            <a:r>
              <a:rPr spc="5" dirty="0"/>
              <a:t>Engineering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125"/>
              </a:lnSpc>
            </a:pPr>
            <a:fld id="{81D60167-4931-47E6-BA6A-407CBD079E47}" type="slidenum">
              <a:rPr spc="-95" dirty="0"/>
              <a:t>23</a:t>
            </a:fld>
            <a:endParaRPr spc="-95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0862" y="724662"/>
            <a:ext cx="10591800" cy="0"/>
          </a:xfrm>
          <a:custGeom>
            <a:avLst/>
            <a:gdLst/>
            <a:ahLst/>
            <a:cxnLst/>
            <a:rect l="l" t="t" r="r" b="b"/>
            <a:pathLst>
              <a:path w="10591800">
                <a:moveTo>
                  <a:pt x="0" y="0"/>
                </a:moveTo>
                <a:lnTo>
                  <a:pt x="10591800" y="0"/>
                </a:lnTo>
              </a:path>
            </a:pathLst>
          </a:custGeom>
          <a:ln w="444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0100" y="6143244"/>
            <a:ext cx="10591800" cy="0"/>
          </a:xfrm>
          <a:custGeom>
            <a:avLst/>
            <a:gdLst/>
            <a:ahLst/>
            <a:cxnLst/>
            <a:rect l="l" t="t" r="r" b="b"/>
            <a:pathLst>
              <a:path w="10591800">
                <a:moveTo>
                  <a:pt x="0" y="0"/>
                </a:moveTo>
                <a:lnTo>
                  <a:pt x="105918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980057" y="0"/>
            <a:ext cx="7372350" cy="788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u="none" spc="25" dirty="0"/>
              <a:t>DESIGN</a:t>
            </a:r>
            <a:r>
              <a:rPr u="none" spc="-20" dirty="0"/>
              <a:t> </a:t>
            </a:r>
            <a:r>
              <a:rPr u="none" spc="-25" dirty="0"/>
              <a:t>CALCULATIONS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404108" y="1928622"/>
            <a:ext cx="44005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95" dirty="0">
                <a:latin typeface="FreeSerif"/>
                <a:cs typeface="FreeSerif"/>
              </a:rPr>
              <a:t>V</a:t>
            </a:r>
            <a:r>
              <a:rPr sz="2000" spc="-30" dirty="0">
                <a:latin typeface="FreeSerif"/>
                <a:cs typeface="FreeSerif"/>
              </a:rPr>
              <a:t> </a:t>
            </a:r>
            <a:r>
              <a:rPr sz="2000" spc="365" dirty="0">
                <a:latin typeface="FreeSerif"/>
                <a:cs typeface="FreeSerif"/>
              </a:rPr>
              <a:t>=</a:t>
            </a:r>
            <a:endParaRPr sz="2000">
              <a:latin typeface="FreeSerif"/>
              <a:cs typeface="FreeSerif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012310" y="2114423"/>
            <a:ext cx="1205865" cy="17145"/>
          </a:xfrm>
          <a:custGeom>
            <a:avLst/>
            <a:gdLst/>
            <a:ahLst/>
            <a:cxnLst/>
            <a:rect l="l" t="t" r="r" b="b"/>
            <a:pathLst>
              <a:path w="1205864" h="17144">
                <a:moveTo>
                  <a:pt x="1205484" y="0"/>
                </a:moveTo>
                <a:lnTo>
                  <a:pt x="0" y="0"/>
                </a:lnTo>
                <a:lnTo>
                  <a:pt x="0" y="16763"/>
                </a:lnTo>
                <a:lnTo>
                  <a:pt x="1205484" y="16763"/>
                </a:lnTo>
                <a:lnTo>
                  <a:pt x="12054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102861" y="1736598"/>
            <a:ext cx="1014094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2000" spc="50" dirty="0">
                <a:latin typeface="FreeSerif"/>
                <a:cs typeface="FreeSerif"/>
              </a:rPr>
              <a:t>S</a:t>
            </a:r>
            <a:r>
              <a:rPr sz="2175" spc="75" baseline="-15325" dirty="0">
                <a:latin typeface="FreeSerif"/>
                <a:cs typeface="FreeSerif"/>
              </a:rPr>
              <a:t>o </a:t>
            </a:r>
            <a:r>
              <a:rPr sz="2000" spc="300" dirty="0">
                <a:latin typeface="FreeSerif"/>
                <a:cs typeface="FreeSerif"/>
              </a:rPr>
              <a:t>×</a:t>
            </a:r>
            <a:r>
              <a:rPr sz="2000" spc="420" dirty="0">
                <a:latin typeface="FreeSerif"/>
                <a:cs typeface="FreeSerif"/>
              </a:rPr>
              <a:t> </a:t>
            </a:r>
            <a:r>
              <a:rPr sz="2000" spc="40" dirty="0">
                <a:latin typeface="FreeSerif"/>
                <a:cs typeface="FreeSerif"/>
              </a:rPr>
              <a:t>Q</a:t>
            </a:r>
            <a:r>
              <a:rPr sz="2175" spc="60" baseline="-15325" dirty="0">
                <a:latin typeface="FreeSerif"/>
                <a:cs typeface="FreeSerif"/>
              </a:rPr>
              <a:t>o</a:t>
            </a:r>
            <a:endParaRPr sz="2175" baseline="-15325">
              <a:latin typeface="FreeSerif"/>
              <a:cs typeface="Free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87085" y="1928622"/>
            <a:ext cx="21590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365" dirty="0">
                <a:latin typeface="FreeSerif"/>
                <a:cs typeface="FreeSerif"/>
              </a:rPr>
              <a:t>=</a:t>
            </a:r>
            <a:endParaRPr sz="2000">
              <a:latin typeface="FreeSerif"/>
              <a:cs typeface="FreeSerif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771007" y="2114423"/>
            <a:ext cx="1534795" cy="17145"/>
          </a:xfrm>
          <a:custGeom>
            <a:avLst/>
            <a:gdLst/>
            <a:ahLst/>
            <a:cxnLst/>
            <a:rect l="l" t="t" r="r" b="b"/>
            <a:pathLst>
              <a:path w="1534795" h="17144">
                <a:moveTo>
                  <a:pt x="1534667" y="0"/>
                </a:moveTo>
                <a:lnTo>
                  <a:pt x="0" y="0"/>
                </a:lnTo>
                <a:lnTo>
                  <a:pt x="0" y="16763"/>
                </a:lnTo>
                <a:lnTo>
                  <a:pt x="1534667" y="16763"/>
                </a:lnTo>
                <a:lnTo>
                  <a:pt x="15346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000246" y="2099310"/>
            <a:ext cx="317563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912620" algn="l"/>
              </a:tabLst>
            </a:pPr>
            <a:r>
              <a:rPr sz="2000" spc="-170" dirty="0">
                <a:latin typeface="FreeSerif"/>
                <a:cs typeface="FreeSerif"/>
              </a:rPr>
              <a:t>VL </a:t>
            </a:r>
            <a:r>
              <a:rPr sz="2000" spc="50" dirty="0">
                <a:latin typeface="FreeSerif"/>
                <a:cs typeface="FreeSerif"/>
              </a:rPr>
              <a:t> </a:t>
            </a:r>
            <a:r>
              <a:rPr sz="2000" spc="300" dirty="0">
                <a:latin typeface="FreeSerif"/>
                <a:cs typeface="FreeSerif"/>
              </a:rPr>
              <a:t>×</a:t>
            </a:r>
            <a:r>
              <a:rPr sz="2000" spc="-55" dirty="0">
                <a:latin typeface="FreeSerif"/>
                <a:cs typeface="FreeSerif"/>
              </a:rPr>
              <a:t> </a:t>
            </a:r>
            <a:r>
              <a:rPr sz="2000" spc="105" dirty="0">
                <a:latin typeface="FreeSerif"/>
                <a:cs typeface="FreeSerif"/>
              </a:rPr>
              <a:t>1000	</a:t>
            </a:r>
            <a:r>
              <a:rPr sz="2000" spc="45" dirty="0">
                <a:latin typeface="FreeSerif"/>
                <a:cs typeface="FreeSerif"/>
              </a:rPr>
              <a:t>0.5 </a:t>
            </a:r>
            <a:r>
              <a:rPr sz="2000" spc="300" dirty="0">
                <a:latin typeface="FreeSerif"/>
                <a:cs typeface="FreeSerif"/>
              </a:rPr>
              <a:t>×</a:t>
            </a:r>
            <a:r>
              <a:rPr sz="2000" spc="-345" dirty="0">
                <a:latin typeface="FreeSerif"/>
                <a:cs typeface="FreeSerif"/>
              </a:rPr>
              <a:t> </a:t>
            </a:r>
            <a:r>
              <a:rPr sz="2000" spc="105" dirty="0">
                <a:latin typeface="FreeSerif"/>
                <a:cs typeface="FreeSerif"/>
              </a:rPr>
              <a:t>1000</a:t>
            </a:r>
            <a:endParaRPr sz="2000">
              <a:latin typeface="FreeSerif"/>
              <a:cs typeface="Free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733541" y="1736598"/>
            <a:ext cx="3134995" cy="523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ts val="1955"/>
              </a:lnSpc>
              <a:spcBef>
                <a:spcPts val="105"/>
              </a:spcBef>
            </a:pPr>
            <a:r>
              <a:rPr sz="2000" spc="105" dirty="0">
                <a:latin typeface="FreeSerif"/>
                <a:cs typeface="FreeSerif"/>
              </a:rPr>
              <a:t>175 </a:t>
            </a:r>
            <a:r>
              <a:rPr sz="2000" spc="300" dirty="0">
                <a:latin typeface="FreeSerif"/>
                <a:cs typeface="FreeSerif"/>
              </a:rPr>
              <a:t>×</a:t>
            </a:r>
            <a:r>
              <a:rPr sz="2000" spc="60" dirty="0">
                <a:latin typeface="FreeSerif"/>
                <a:cs typeface="FreeSerif"/>
              </a:rPr>
              <a:t> </a:t>
            </a:r>
            <a:r>
              <a:rPr sz="2000" spc="100" dirty="0">
                <a:latin typeface="FreeSerif"/>
                <a:cs typeface="FreeSerif"/>
              </a:rPr>
              <a:t>21362</a:t>
            </a:r>
            <a:endParaRPr sz="2000">
              <a:latin typeface="FreeSerif"/>
              <a:cs typeface="FreeSerif"/>
            </a:endParaRPr>
          </a:p>
          <a:p>
            <a:pPr marL="1644650">
              <a:lnSpc>
                <a:spcPts val="1955"/>
              </a:lnSpc>
            </a:pPr>
            <a:r>
              <a:rPr sz="2000" spc="365" dirty="0">
                <a:latin typeface="FreeSerif"/>
                <a:cs typeface="FreeSerif"/>
              </a:rPr>
              <a:t>= </a:t>
            </a:r>
            <a:r>
              <a:rPr sz="2000" spc="75" dirty="0">
                <a:latin typeface="FreeSerif"/>
                <a:cs typeface="FreeSerif"/>
              </a:rPr>
              <a:t>7476.7</a:t>
            </a:r>
            <a:r>
              <a:rPr sz="2000" spc="5" dirty="0">
                <a:latin typeface="FreeSerif"/>
                <a:cs typeface="FreeSerif"/>
              </a:rPr>
              <a:t> </a:t>
            </a:r>
            <a:r>
              <a:rPr sz="2000" spc="114" dirty="0">
                <a:latin typeface="FreeSerif"/>
                <a:cs typeface="FreeSerif"/>
              </a:rPr>
              <a:t>m</a:t>
            </a:r>
            <a:r>
              <a:rPr sz="2175" spc="172" baseline="28735" dirty="0">
                <a:latin typeface="FreeSerif"/>
                <a:cs typeface="FreeSerif"/>
              </a:rPr>
              <a:t>3</a:t>
            </a:r>
            <a:endParaRPr sz="2175" baseline="28735">
              <a:latin typeface="FreeSerif"/>
              <a:cs typeface="Free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45515" y="2426055"/>
            <a:ext cx="10010775" cy="3673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>
              <a:lnSpc>
                <a:spcPct val="107000"/>
              </a:lnSpc>
              <a:spcBef>
                <a:spcPts val="100"/>
              </a:spcBef>
            </a:pPr>
            <a:r>
              <a:rPr sz="2000" dirty="0">
                <a:latin typeface="Times New Roman"/>
                <a:cs typeface="Times New Roman"/>
              </a:rPr>
              <a:t>Using </a:t>
            </a:r>
            <a:r>
              <a:rPr sz="2000" b="1" dirty="0">
                <a:latin typeface="Times New Roman"/>
                <a:cs typeface="Times New Roman"/>
              </a:rPr>
              <a:t>3 </a:t>
            </a:r>
            <a:r>
              <a:rPr sz="2000" dirty="0">
                <a:latin typeface="Times New Roman"/>
                <a:cs typeface="Times New Roman"/>
              </a:rPr>
              <a:t>aeration tanks </a:t>
            </a:r>
            <a:r>
              <a:rPr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(if </a:t>
            </a:r>
            <a:r>
              <a:rPr sz="20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we </a:t>
            </a:r>
            <a:r>
              <a:rPr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use </a:t>
            </a:r>
            <a:r>
              <a:rPr sz="20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less </a:t>
            </a:r>
            <a:r>
              <a:rPr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than 3 tanks the ratio between </a:t>
            </a:r>
            <a:r>
              <a:rPr sz="20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w/d </a:t>
            </a:r>
            <a:r>
              <a:rPr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and L </a:t>
            </a:r>
            <a:r>
              <a:rPr sz="20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will </a:t>
            </a:r>
            <a:r>
              <a:rPr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exceed</a:t>
            </a:r>
            <a:r>
              <a:rPr sz="2000" b="1" spc="-27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the  </a:t>
            </a:r>
            <a:r>
              <a:rPr sz="20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limits</a:t>
            </a:r>
            <a:r>
              <a:rPr sz="2000" b="1" spc="-3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provided)</a:t>
            </a:r>
            <a:endParaRPr sz="2000">
              <a:latin typeface="Times New Roman"/>
              <a:cs typeface="Times New Roman"/>
            </a:endParaRPr>
          </a:p>
          <a:p>
            <a:pPr marL="2395855">
              <a:lnSpc>
                <a:spcPct val="100000"/>
              </a:lnSpc>
              <a:spcBef>
                <a:spcPts val="969"/>
              </a:spcBef>
            </a:pPr>
            <a:r>
              <a:rPr sz="2000" spc="-45" dirty="0">
                <a:latin typeface="Times New Roman"/>
                <a:cs typeface="Times New Roman"/>
              </a:rPr>
              <a:t>Volume </a:t>
            </a:r>
            <a:r>
              <a:rPr sz="2000" dirty="0">
                <a:latin typeface="Times New Roman"/>
                <a:cs typeface="Times New Roman"/>
              </a:rPr>
              <a:t>for each </a:t>
            </a:r>
            <a:r>
              <a:rPr sz="2000" spc="-5" dirty="0">
                <a:latin typeface="Times New Roman"/>
                <a:cs typeface="Times New Roman"/>
              </a:rPr>
              <a:t>aeration tank </a:t>
            </a:r>
            <a:r>
              <a:rPr sz="2000" dirty="0">
                <a:latin typeface="Times New Roman"/>
                <a:cs typeface="Times New Roman"/>
              </a:rPr>
              <a:t>= </a:t>
            </a:r>
            <a:r>
              <a:rPr sz="2000" spc="5" dirty="0">
                <a:latin typeface="Times New Roman"/>
                <a:cs typeface="Times New Roman"/>
              </a:rPr>
              <a:t>7476.7 </a:t>
            </a:r>
            <a:r>
              <a:rPr sz="2000" dirty="0">
                <a:latin typeface="Times New Roman"/>
                <a:cs typeface="Times New Roman"/>
              </a:rPr>
              <a:t>/ 3 = </a:t>
            </a:r>
            <a:r>
              <a:rPr sz="2000" spc="5" dirty="0">
                <a:latin typeface="Times New Roman"/>
                <a:cs typeface="Times New Roman"/>
              </a:rPr>
              <a:t>2492.23</a:t>
            </a:r>
            <a:r>
              <a:rPr sz="2000" spc="-125" dirty="0">
                <a:latin typeface="Times New Roman"/>
                <a:cs typeface="Times New Roman"/>
              </a:rPr>
              <a:t> </a:t>
            </a:r>
            <a:r>
              <a:rPr sz="2000" spc="114" dirty="0">
                <a:latin typeface="FreeSerif"/>
                <a:cs typeface="FreeSerif"/>
              </a:rPr>
              <a:t>m</a:t>
            </a:r>
            <a:r>
              <a:rPr sz="2175" spc="172" baseline="28735" dirty="0">
                <a:latin typeface="FreeSerif"/>
                <a:cs typeface="FreeSerif"/>
              </a:rPr>
              <a:t>3</a:t>
            </a:r>
            <a:endParaRPr sz="2175" baseline="28735">
              <a:latin typeface="FreeSerif"/>
              <a:cs typeface="FreeSerif"/>
            </a:endParaRPr>
          </a:p>
          <a:p>
            <a:pPr marL="38100">
              <a:lnSpc>
                <a:spcPct val="100000"/>
              </a:lnSpc>
              <a:spcBef>
                <a:spcPts val="960"/>
              </a:spcBef>
            </a:pPr>
            <a:r>
              <a:rPr sz="2000" dirty="0">
                <a:latin typeface="Times New Roman"/>
                <a:cs typeface="Times New Roman"/>
              </a:rPr>
              <a:t>Depth = 4 m </a:t>
            </a:r>
            <a:r>
              <a:rPr sz="2000" spc="-5" dirty="0">
                <a:latin typeface="Times New Roman"/>
                <a:cs typeface="Times New Roman"/>
              </a:rPr>
              <a:t>(limit </a:t>
            </a:r>
            <a:r>
              <a:rPr sz="2000" dirty="0">
                <a:latin typeface="Times New Roman"/>
                <a:cs typeface="Times New Roman"/>
              </a:rPr>
              <a:t>is from 3 to 5</a:t>
            </a:r>
            <a:r>
              <a:rPr sz="2000" spc="-12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m)</a:t>
            </a:r>
            <a:endParaRPr sz="200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975"/>
              </a:spcBef>
            </a:pPr>
            <a:r>
              <a:rPr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between </a:t>
            </a:r>
            <a:r>
              <a:rPr sz="20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w/d </a:t>
            </a:r>
            <a:r>
              <a:rPr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and L </a:t>
            </a:r>
            <a:r>
              <a:rPr sz="20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will </a:t>
            </a:r>
            <a:r>
              <a:rPr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exceed the </a:t>
            </a:r>
            <a:r>
              <a:rPr sz="20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limits</a:t>
            </a:r>
            <a:r>
              <a:rPr sz="2000" b="1" spc="-204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provided:</a:t>
            </a:r>
            <a:endParaRPr sz="200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969"/>
              </a:spcBef>
            </a:pPr>
            <a:r>
              <a:rPr sz="2000" dirty="0">
                <a:latin typeface="Times New Roman"/>
                <a:cs typeface="Times New Roman"/>
              </a:rPr>
              <a:t>Area for each Aeration tank = </a:t>
            </a:r>
            <a:r>
              <a:rPr sz="2000" spc="-45" dirty="0">
                <a:latin typeface="Times New Roman"/>
                <a:cs typeface="Times New Roman"/>
              </a:rPr>
              <a:t>Volume </a:t>
            </a:r>
            <a:r>
              <a:rPr sz="2000" dirty="0">
                <a:latin typeface="Times New Roman"/>
                <a:cs typeface="Times New Roman"/>
              </a:rPr>
              <a:t>/ Depth = 2492.23/4 = 623</a:t>
            </a:r>
            <a:r>
              <a:rPr sz="2000" spc="-310" dirty="0">
                <a:latin typeface="Times New Roman"/>
                <a:cs typeface="Times New Roman"/>
              </a:rPr>
              <a:t> </a:t>
            </a:r>
            <a:r>
              <a:rPr sz="2000" spc="110" dirty="0">
                <a:latin typeface="FreeSerif"/>
                <a:cs typeface="FreeSerif"/>
              </a:rPr>
              <a:t>m</a:t>
            </a:r>
            <a:r>
              <a:rPr sz="2175" spc="165" baseline="28735" dirty="0">
                <a:latin typeface="FreeSerif"/>
                <a:cs typeface="FreeSerif"/>
              </a:rPr>
              <a:t>2</a:t>
            </a:r>
            <a:endParaRPr sz="2175" baseline="28735">
              <a:latin typeface="FreeSerif"/>
              <a:cs typeface="FreeSerif"/>
            </a:endParaRPr>
          </a:p>
          <a:p>
            <a:pPr marL="38100" marR="5852795">
              <a:lnSpc>
                <a:spcPts val="3370"/>
              </a:lnSpc>
              <a:spcBef>
                <a:spcPts val="265"/>
              </a:spcBef>
            </a:pPr>
            <a:r>
              <a:rPr sz="2000" dirty="0">
                <a:latin typeface="Times New Roman"/>
                <a:cs typeface="Times New Roman"/>
              </a:rPr>
              <a:t>Use a width / depth </a:t>
            </a:r>
            <a:r>
              <a:rPr sz="2000" spc="-5" dirty="0">
                <a:latin typeface="Times New Roman"/>
                <a:cs typeface="Times New Roman"/>
              </a:rPr>
              <a:t>Ratio </a:t>
            </a:r>
            <a:r>
              <a:rPr sz="2000" dirty="0">
                <a:latin typeface="Times New Roman"/>
                <a:cs typeface="Times New Roman"/>
              </a:rPr>
              <a:t>of 2 (W/D)=</a:t>
            </a:r>
            <a:r>
              <a:rPr sz="2000" spc="-1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2  </a:t>
            </a:r>
            <a:r>
              <a:rPr sz="2000" spc="-15" dirty="0">
                <a:latin typeface="Times New Roman"/>
                <a:cs typeface="Times New Roman"/>
              </a:rPr>
              <a:t>Width </a:t>
            </a:r>
            <a:r>
              <a:rPr sz="2000" dirty="0">
                <a:latin typeface="Times New Roman"/>
                <a:cs typeface="Times New Roman"/>
              </a:rPr>
              <a:t>= 2 * 4 = 8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m</a:t>
            </a:r>
            <a:endParaRPr sz="200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700"/>
              </a:spcBef>
            </a:pPr>
            <a:r>
              <a:rPr sz="2000" dirty="0">
                <a:latin typeface="Times New Roman"/>
                <a:cs typeface="Times New Roman"/>
              </a:rPr>
              <a:t>Length of aeration </a:t>
            </a:r>
            <a:r>
              <a:rPr sz="2000" spc="-5" dirty="0">
                <a:latin typeface="Times New Roman"/>
                <a:cs typeface="Times New Roman"/>
              </a:rPr>
              <a:t>tank </a:t>
            </a:r>
            <a:r>
              <a:rPr sz="2000" dirty="0">
                <a:latin typeface="Times New Roman"/>
                <a:cs typeface="Times New Roman"/>
              </a:rPr>
              <a:t>= 623/8 = 77.88 m Use L = 80</a:t>
            </a:r>
            <a:r>
              <a:rPr sz="2000" spc="-24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m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0" y="6126478"/>
            <a:ext cx="714755" cy="7315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870915" y="658310"/>
            <a:ext cx="7401559" cy="970280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 marR="5080" indent="3023235">
              <a:lnSpc>
                <a:spcPct val="134100"/>
              </a:lnSpc>
              <a:spcBef>
                <a:spcPts val="290"/>
              </a:spcBef>
            </a:pPr>
            <a:r>
              <a:rPr sz="2400" dirty="0">
                <a:latin typeface="Times New Roman"/>
                <a:cs typeface="Times New Roman"/>
              </a:rPr>
              <a:t>Aeration </a:t>
            </a:r>
            <a:r>
              <a:rPr sz="2400" spc="-45" dirty="0">
                <a:latin typeface="Times New Roman"/>
                <a:cs typeface="Times New Roman"/>
              </a:rPr>
              <a:t>Tank </a:t>
            </a:r>
            <a:r>
              <a:rPr sz="2400" spc="-5" dirty="0">
                <a:latin typeface="Times New Roman"/>
                <a:cs typeface="Times New Roman"/>
              </a:rPr>
              <a:t>Design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Calculations</a:t>
            </a:r>
            <a:r>
              <a:rPr sz="2000" dirty="0">
                <a:latin typeface="Times New Roman"/>
                <a:cs typeface="Times New Roman"/>
              </a:rPr>
              <a:t>:  </a:t>
            </a:r>
            <a:r>
              <a:rPr sz="2000" spc="-45" dirty="0">
                <a:latin typeface="Times New Roman"/>
                <a:cs typeface="Times New Roman"/>
              </a:rPr>
              <a:t>Volume </a:t>
            </a:r>
            <a:r>
              <a:rPr sz="2000" dirty="0">
                <a:latin typeface="Times New Roman"/>
                <a:cs typeface="Times New Roman"/>
              </a:rPr>
              <a:t>of the aeration </a:t>
            </a:r>
            <a:r>
              <a:rPr sz="2000" spc="-5" dirty="0">
                <a:latin typeface="Times New Roman"/>
                <a:cs typeface="Times New Roman"/>
              </a:rPr>
              <a:t>tank </a:t>
            </a:r>
            <a:r>
              <a:rPr sz="2000" dirty="0">
                <a:latin typeface="Times New Roman"/>
                <a:cs typeface="Times New Roman"/>
              </a:rPr>
              <a:t>required (Harlan</a:t>
            </a:r>
            <a:r>
              <a:rPr sz="2000" spc="-9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H.):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pc="25" dirty="0"/>
              <a:t>Department </a:t>
            </a:r>
            <a:r>
              <a:rPr spc="-30" dirty="0"/>
              <a:t>of </a:t>
            </a:r>
            <a:r>
              <a:rPr spc="-35" dirty="0"/>
              <a:t>Civil</a:t>
            </a:r>
            <a:r>
              <a:rPr dirty="0"/>
              <a:t> </a:t>
            </a:r>
            <a:r>
              <a:rPr spc="5" dirty="0"/>
              <a:t>Engineering</a:t>
            </a: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125"/>
              </a:lnSpc>
            </a:pPr>
            <a:fld id="{81D60167-4931-47E6-BA6A-407CBD079E47}" type="slidenum">
              <a:rPr spc="-95" dirty="0"/>
              <a:t>24</a:t>
            </a:fld>
            <a:endParaRPr spc="-95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0862" y="724662"/>
            <a:ext cx="10591800" cy="0"/>
          </a:xfrm>
          <a:custGeom>
            <a:avLst/>
            <a:gdLst/>
            <a:ahLst/>
            <a:cxnLst/>
            <a:rect l="l" t="t" r="r" b="b"/>
            <a:pathLst>
              <a:path w="10591800">
                <a:moveTo>
                  <a:pt x="0" y="0"/>
                </a:moveTo>
                <a:lnTo>
                  <a:pt x="10591800" y="0"/>
                </a:lnTo>
              </a:path>
            </a:pathLst>
          </a:custGeom>
          <a:ln w="444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0100" y="6143244"/>
            <a:ext cx="10591800" cy="0"/>
          </a:xfrm>
          <a:custGeom>
            <a:avLst/>
            <a:gdLst/>
            <a:ahLst/>
            <a:cxnLst/>
            <a:rect l="l" t="t" r="r" b="b"/>
            <a:pathLst>
              <a:path w="10591800">
                <a:moveTo>
                  <a:pt x="0" y="0"/>
                </a:moveTo>
                <a:lnTo>
                  <a:pt x="105918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980057" y="0"/>
            <a:ext cx="7372350" cy="788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u="none" spc="25" dirty="0"/>
              <a:t>DESIGN</a:t>
            </a:r>
            <a:r>
              <a:rPr u="none" spc="-20" dirty="0"/>
              <a:t> </a:t>
            </a:r>
            <a:r>
              <a:rPr u="none" spc="-25" dirty="0"/>
              <a:t>CALCULATIONS</a:t>
            </a:r>
          </a:p>
        </p:txBody>
      </p:sp>
      <p:sp>
        <p:nvSpPr>
          <p:cNvPr id="5" name="object 5"/>
          <p:cNvSpPr/>
          <p:nvPr/>
        </p:nvSpPr>
        <p:spPr>
          <a:xfrm>
            <a:off x="0" y="6126478"/>
            <a:ext cx="714755" cy="7315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659507" y="805687"/>
            <a:ext cx="684022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Times New Roman"/>
                <a:cs typeface="Times New Roman"/>
              </a:rPr>
              <a:t>Aeration </a:t>
            </a:r>
            <a:r>
              <a:rPr sz="2800" spc="-55" dirty="0">
                <a:latin typeface="Times New Roman"/>
                <a:cs typeface="Times New Roman"/>
              </a:rPr>
              <a:t>Tank </a:t>
            </a:r>
            <a:r>
              <a:rPr sz="2800" spc="-5" dirty="0">
                <a:latin typeface="Times New Roman"/>
                <a:cs typeface="Times New Roman"/>
              </a:rPr>
              <a:t>Design Calculations</a:t>
            </a:r>
            <a:r>
              <a:rPr sz="2800" spc="2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(continued):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140710" y="2201621"/>
            <a:ext cx="171450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79500" algn="l"/>
              </a:tabLst>
            </a:pPr>
            <a:r>
              <a:rPr sz="2400" spc="965" dirty="0">
                <a:latin typeface="FreeSerif"/>
                <a:cs typeface="FreeSerif"/>
              </a:rPr>
              <a:t>𝐻𝑅𝑇</a:t>
            </a:r>
            <a:r>
              <a:rPr sz="2400" spc="114" dirty="0">
                <a:latin typeface="FreeSerif"/>
                <a:cs typeface="FreeSerif"/>
              </a:rPr>
              <a:t> </a:t>
            </a:r>
            <a:r>
              <a:rPr sz="2400" spc="440" dirty="0">
                <a:latin typeface="FreeSerif"/>
                <a:cs typeface="FreeSerif"/>
              </a:rPr>
              <a:t>=	</a:t>
            </a:r>
            <a:r>
              <a:rPr sz="2400" spc="130" dirty="0">
                <a:latin typeface="FreeSerif"/>
                <a:cs typeface="FreeSerif"/>
              </a:rPr>
              <a:t>24</a:t>
            </a:r>
            <a:r>
              <a:rPr sz="2400" spc="-165" dirty="0">
                <a:latin typeface="FreeSerif"/>
                <a:cs typeface="FreeSerif"/>
              </a:rPr>
              <a:t> </a:t>
            </a:r>
            <a:r>
              <a:rPr sz="2400" spc="360" dirty="0">
                <a:latin typeface="FreeSerif"/>
                <a:cs typeface="FreeSerif"/>
              </a:rPr>
              <a:t>×</a:t>
            </a:r>
            <a:endParaRPr sz="2400">
              <a:latin typeface="FreeSerif"/>
              <a:cs typeface="FreeSerif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908803" y="2423032"/>
            <a:ext cx="346075" cy="20320"/>
          </a:xfrm>
          <a:custGeom>
            <a:avLst/>
            <a:gdLst/>
            <a:ahLst/>
            <a:cxnLst/>
            <a:rect l="l" t="t" r="r" b="b"/>
            <a:pathLst>
              <a:path w="346075" h="20319">
                <a:moveTo>
                  <a:pt x="345948" y="0"/>
                </a:moveTo>
                <a:lnTo>
                  <a:pt x="0" y="0"/>
                </a:lnTo>
                <a:lnTo>
                  <a:pt x="0" y="19812"/>
                </a:lnTo>
                <a:lnTo>
                  <a:pt x="345948" y="19812"/>
                </a:lnTo>
                <a:lnTo>
                  <a:pt x="3459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969890" y="1971802"/>
            <a:ext cx="2165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3600" dirty="0">
                <a:latin typeface="FreeSerif"/>
                <a:cs typeface="FreeSerif"/>
              </a:rPr>
              <a:t>𝑉</a:t>
            </a:r>
            <a:endParaRPr sz="2400">
              <a:latin typeface="FreeSerif"/>
              <a:cs typeface="Free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871339" y="2406522"/>
            <a:ext cx="4038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spc="770" dirty="0">
                <a:latin typeface="FreeSerif"/>
                <a:cs typeface="FreeSerif"/>
              </a:rPr>
              <a:t>𝑄</a:t>
            </a:r>
            <a:r>
              <a:rPr sz="2625" spc="1155" baseline="-15873" dirty="0">
                <a:latin typeface="FreeSerif"/>
                <a:cs typeface="FreeSerif"/>
              </a:rPr>
              <a:t>𝑜</a:t>
            </a:r>
            <a:endParaRPr sz="2625" baseline="-15873">
              <a:latin typeface="FreeSerif"/>
              <a:cs typeface="Free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328030" y="2201621"/>
            <a:ext cx="102552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94385" algn="l"/>
              </a:tabLst>
            </a:pPr>
            <a:r>
              <a:rPr sz="2400" spc="440" dirty="0">
                <a:latin typeface="FreeSerif"/>
                <a:cs typeface="FreeSerif"/>
              </a:rPr>
              <a:t>=</a:t>
            </a:r>
            <a:r>
              <a:rPr sz="2400" spc="55" dirty="0">
                <a:latin typeface="FreeSerif"/>
                <a:cs typeface="FreeSerif"/>
              </a:rPr>
              <a:t> </a:t>
            </a:r>
            <a:r>
              <a:rPr sz="2400" spc="130" dirty="0">
                <a:latin typeface="FreeSerif"/>
                <a:cs typeface="FreeSerif"/>
              </a:rPr>
              <a:t>24</a:t>
            </a:r>
            <a:r>
              <a:rPr sz="2400" dirty="0">
                <a:latin typeface="FreeSerif"/>
                <a:cs typeface="FreeSerif"/>
              </a:rPr>
              <a:t>	</a:t>
            </a:r>
            <a:r>
              <a:rPr sz="2400" spc="360" dirty="0">
                <a:latin typeface="FreeSerif"/>
                <a:cs typeface="FreeSerif"/>
              </a:rPr>
              <a:t>×</a:t>
            </a:r>
            <a:endParaRPr sz="2400">
              <a:latin typeface="FreeSerif"/>
              <a:cs typeface="FreeSerif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408420" y="2423032"/>
            <a:ext cx="904240" cy="20320"/>
          </a:xfrm>
          <a:custGeom>
            <a:avLst/>
            <a:gdLst/>
            <a:ahLst/>
            <a:cxnLst/>
            <a:rect l="l" t="t" r="r" b="b"/>
            <a:pathLst>
              <a:path w="904240" h="20319">
                <a:moveTo>
                  <a:pt x="903731" y="0"/>
                </a:moveTo>
                <a:lnTo>
                  <a:pt x="0" y="0"/>
                </a:lnTo>
                <a:lnTo>
                  <a:pt x="0" y="19812"/>
                </a:lnTo>
                <a:lnTo>
                  <a:pt x="903731" y="19812"/>
                </a:lnTo>
                <a:lnTo>
                  <a:pt x="90373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396609" y="1971802"/>
            <a:ext cx="9302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25" dirty="0">
                <a:latin typeface="FreeSerif"/>
                <a:cs typeface="FreeSerif"/>
              </a:rPr>
              <a:t>7</a:t>
            </a:r>
            <a:r>
              <a:rPr sz="2400" spc="114" dirty="0">
                <a:latin typeface="FreeSerif"/>
                <a:cs typeface="FreeSerif"/>
              </a:rPr>
              <a:t>4</a:t>
            </a:r>
            <a:r>
              <a:rPr sz="2400" spc="125" dirty="0">
                <a:latin typeface="FreeSerif"/>
                <a:cs typeface="FreeSerif"/>
              </a:rPr>
              <a:t>7</a:t>
            </a:r>
            <a:r>
              <a:rPr sz="2400" spc="114" dirty="0">
                <a:latin typeface="FreeSerif"/>
                <a:cs typeface="FreeSerif"/>
              </a:rPr>
              <a:t>6</a:t>
            </a:r>
            <a:r>
              <a:rPr sz="2400" spc="-114" dirty="0">
                <a:latin typeface="FreeSerif"/>
                <a:cs typeface="FreeSerif"/>
              </a:rPr>
              <a:t>.</a:t>
            </a:r>
            <a:r>
              <a:rPr sz="2400" spc="125" dirty="0">
                <a:latin typeface="FreeSerif"/>
                <a:cs typeface="FreeSerif"/>
              </a:rPr>
              <a:t>7</a:t>
            </a:r>
            <a:endParaRPr sz="2400">
              <a:latin typeface="FreeSerif"/>
              <a:cs typeface="FreeSerif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427089" y="2406522"/>
            <a:ext cx="8699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25" dirty="0">
                <a:latin typeface="FreeSerif"/>
                <a:cs typeface="FreeSerif"/>
              </a:rPr>
              <a:t>21362</a:t>
            </a:r>
            <a:endParaRPr sz="2400">
              <a:latin typeface="FreeSerif"/>
              <a:cs typeface="FreeSerif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384160" y="2201621"/>
            <a:ext cx="159702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440" dirty="0">
                <a:latin typeface="FreeSerif"/>
                <a:cs typeface="FreeSerif"/>
              </a:rPr>
              <a:t>=</a:t>
            </a:r>
            <a:r>
              <a:rPr sz="2400" spc="-150" dirty="0">
                <a:latin typeface="FreeSerif"/>
                <a:cs typeface="FreeSerif"/>
              </a:rPr>
              <a:t> </a:t>
            </a:r>
            <a:r>
              <a:rPr sz="2400" spc="45" dirty="0">
                <a:latin typeface="FreeSerif"/>
                <a:cs typeface="FreeSerif"/>
              </a:rPr>
              <a:t>8.4 </a:t>
            </a:r>
            <a:r>
              <a:rPr sz="2400" spc="530" dirty="0">
                <a:latin typeface="FreeSerif"/>
                <a:cs typeface="FreeSerif"/>
              </a:rPr>
              <a:t>ℎ𝑜𝑢𝑟𝑠</a:t>
            </a:r>
            <a:endParaRPr sz="2400">
              <a:latin typeface="FreeSerif"/>
              <a:cs typeface="FreeSerif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19176" y="3818966"/>
            <a:ext cx="93345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495" dirty="0">
                <a:latin typeface="FreeSerif"/>
                <a:cs typeface="FreeSerif"/>
              </a:rPr>
              <a:t>𝐹:</a:t>
            </a:r>
            <a:r>
              <a:rPr sz="2400" spc="-240" dirty="0">
                <a:latin typeface="FreeSerif"/>
                <a:cs typeface="FreeSerif"/>
              </a:rPr>
              <a:t> </a:t>
            </a:r>
            <a:r>
              <a:rPr sz="2400" spc="1440" dirty="0">
                <a:latin typeface="FreeSerif"/>
                <a:cs typeface="FreeSerif"/>
              </a:rPr>
              <a:t>𝑀</a:t>
            </a:r>
            <a:r>
              <a:rPr sz="2400" spc="65" dirty="0">
                <a:latin typeface="FreeSerif"/>
                <a:cs typeface="FreeSerif"/>
              </a:rPr>
              <a:t> </a:t>
            </a:r>
            <a:r>
              <a:rPr sz="2400" spc="440" dirty="0">
                <a:latin typeface="FreeSerif"/>
                <a:cs typeface="FreeSerif"/>
              </a:rPr>
              <a:t>=</a:t>
            </a:r>
            <a:endParaRPr sz="2400">
              <a:latin typeface="FreeSerif"/>
              <a:cs typeface="FreeSerif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591055" y="4039996"/>
            <a:ext cx="2147570" cy="20320"/>
          </a:xfrm>
          <a:custGeom>
            <a:avLst/>
            <a:gdLst/>
            <a:ahLst/>
            <a:cxnLst/>
            <a:rect l="l" t="t" r="r" b="b"/>
            <a:pathLst>
              <a:path w="2147570" h="20320">
                <a:moveTo>
                  <a:pt x="2147316" y="0"/>
                </a:moveTo>
                <a:lnTo>
                  <a:pt x="0" y="0"/>
                </a:lnTo>
                <a:lnTo>
                  <a:pt x="0" y="19811"/>
                </a:lnTo>
                <a:lnTo>
                  <a:pt x="2147316" y="19811"/>
                </a:lnTo>
                <a:lnTo>
                  <a:pt x="214731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553210" y="3520000"/>
            <a:ext cx="2213610" cy="895350"/>
          </a:xfrm>
          <a:prstGeom prst="rect">
            <a:avLst/>
          </a:prstGeom>
        </p:spPr>
        <p:txBody>
          <a:bodyPr vert="horz" wrap="square" lIns="0" tIns="81915" rIns="0" bIns="0" rtlCol="0">
            <a:spAutoFit/>
          </a:bodyPr>
          <a:lstStyle/>
          <a:p>
            <a:pPr marL="545465">
              <a:lnSpc>
                <a:spcPct val="100000"/>
              </a:lnSpc>
              <a:spcBef>
                <a:spcPts val="645"/>
              </a:spcBef>
              <a:tabLst>
                <a:tab pos="977900" algn="l"/>
              </a:tabLst>
            </a:pPr>
            <a:r>
              <a:rPr sz="2400" spc="575" dirty="0">
                <a:latin typeface="FreeSerif"/>
                <a:cs typeface="FreeSerif"/>
              </a:rPr>
              <a:t>𝑆</a:t>
            </a:r>
            <a:r>
              <a:rPr sz="2625" spc="862" baseline="-15873" dirty="0">
                <a:latin typeface="FreeSerif"/>
                <a:cs typeface="FreeSerif"/>
              </a:rPr>
              <a:t>𝑜	</a:t>
            </a:r>
            <a:r>
              <a:rPr sz="2400" spc="360" dirty="0">
                <a:latin typeface="FreeSerif"/>
                <a:cs typeface="FreeSerif"/>
              </a:rPr>
              <a:t>×</a:t>
            </a:r>
            <a:r>
              <a:rPr sz="2400" spc="-85" dirty="0">
                <a:latin typeface="FreeSerif"/>
                <a:cs typeface="FreeSerif"/>
              </a:rPr>
              <a:t> </a:t>
            </a:r>
            <a:r>
              <a:rPr sz="2400" spc="765" dirty="0">
                <a:latin typeface="FreeSerif"/>
                <a:cs typeface="FreeSerif"/>
              </a:rPr>
              <a:t>𝑄</a:t>
            </a:r>
            <a:r>
              <a:rPr sz="2625" spc="1147" baseline="-15873" dirty="0">
                <a:latin typeface="FreeSerif"/>
                <a:cs typeface="FreeSerif"/>
              </a:rPr>
              <a:t>𝑜</a:t>
            </a:r>
            <a:endParaRPr sz="2625" baseline="-15873">
              <a:latin typeface="FreeSerif"/>
              <a:cs typeface="FreeSerif"/>
            </a:endParaRPr>
          </a:p>
          <a:p>
            <a:pPr marL="38100">
              <a:lnSpc>
                <a:spcPct val="100000"/>
              </a:lnSpc>
              <a:spcBef>
                <a:spcPts val="540"/>
              </a:spcBef>
              <a:tabLst>
                <a:tab pos="1360805" algn="l"/>
                <a:tab pos="1698625" algn="l"/>
              </a:tabLst>
            </a:pPr>
            <a:r>
              <a:rPr sz="2400" spc="135" dirty="0">
                <a:latin typeface="FreeSerif"/>
                <a:cs typeface="FreeSerif"/>
              </a:rPr>
              <a:t>%</a:t>
            </a:r>
            <a:r>
              <a:rPr sz="2400" spc="-75" dirty="0">
                <a:latin typeface="FreeSerif"/>
                <a:cs typeface="FreeSerif"/>
              </a:rPr>
              <a:t> </a:t>
            </a:r>
            <a:r>
              <a:rPr sz="2400" spc="860" dirty="0">
                <a:latin typeface="FreeSerif"/>
                <a:cs typeface="FreeSerif"/>
              </a:rPr>
              <a:t>𝑉𝑂𝐿</a:t>
            </a:r>
            <a:r>
              <a:rPr sz="2400" spc="-15" dirty="0">
                <a:latin typeface="FreeSerif"/>
                <a:cs typeface="FreeSerif"/>
              </a:rPr>
              <a:t> </a:t>
            </a:r>
            <a:r>
              <a:rPr sz="2400" spc="360" dirty="0">
                <a:latin typeface="FreeSerif"/>
                <a:cs typeface="FreeSerif"/>
              </a:rPr>
              <a:t>×	</a:t>
            </a:r>
            <a:r>
              <a:rPr sz="2400" spc="944" dirty="0">
                <a:latin typeface="FreeSerif"/>
                <a:cs typeface="FreeSerif"/>
              </a:rPr>
              <a:t>𝑋	</a:t>
            </a:r>
            <a:r>
              <a:rPr sz="2400" spc="360" dirty="0">
                <a:latin typeface="FreeSerif"/>
                <a:cs typeface="FreeSerif"/>
              </a:rPr>
              <a:t>×</a:t>
            </a:r>
            <a:r>
              <a:rPr sz="2400" spc="-135" dirty="0">
                <a:latin typeface="FreeSerif"/>
                <a:cs typeface="FreeSerif"/>
              </a:rPr>
              <a:t> </a:t>
            </a:r>
            <a:r>
              <a:rPr sz="2400" spc="900" dirty="0">
                <a:latin typeface="FreeSerif"/>
                <a:cs typeface="FreeSerif"/>
              </a:rPr>
              <a:t>𝑉</a:t>
            </a:r>
            <a:endParaRPr sz="2400">
              <a:latin typeface="FreeSerif"/>
              <a:cs typeface="FreeSerif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810127" y="3818966"/>
            <a:ext cx="25336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440" dirty="0">
                <a:latin typeface="FreeSerif"/>
                <a:cs typeface="FreeSerif"/>
              </a:rPr>
              <a:t>=</a:t>
            </a:r>
            <a:endParaRPr sz="2400">
              <a:latin typeface="FreeSerif"/>
              <a:cs typeface="FreeSerif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200144" y="4039996"/>
            <a:ext cx="3049905" cy="20320"/>
          </a:xfrm>
          <a:custGeom>
            <a:avLst/>
            <a:gdLst/>
            <a:ahLst/>
            <a:cxnLst/>
            <a:rect l="l" t="t" r="r" b="b"/>
            <a:pathLst>
              <a:path w="3049904" h="20320">
                <a:moveTo>
                  <a:pt x="3049524" y="0"/>
                </a:moveTo>
                <a:lnTo>
                  <a:pt x="0" y="0"/>
                </a:lnTo>
                <a:lnTo>
                  <a:pt x="0" y="19811"/>
                </a:lnTo>
                <a:lnTo>
                  <a:pt x="3049524" y="19811"/>
                </a:lnTo>
                <a:lnTo>
                  <a:pt x="30495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4796154" y="3588842"/>
            <a:ext cx="179514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52145" algn="l"/>
              </a:tabLst>
            </a:pPr>
            <a:r>
              <a:rPr sz="2400" spc="130" dirty="0">
                <a:latin typeface="FreeSerif"/>
                <a:cs typeface="FreeSerif"/>
              </a:rPr>
              <a:t>175	</a:t>
            </a:r>
            <a:r>
              <a:rPr sz="2400" spc="360" dirty="0">
                <a:latin typeface="FreeSerif"/>
                <a:cs typeface="FreeSerif"/>
              </a:rPr>
              <a:t>×</a:t>
            </a:r>
            <a:r>
              <a:rPr sz="2400" spc="-145" dirty="0">
                <a:latin typeface="FreeSerif"/>
                <a:cs typeface="FreeSerif"/>
              </a:rPr>
              <a:t> </a:t>
            </a:r>
            <a:r>
              <a:rPr sz="2400" spc="125" dirty="0">
                <a:latin typeface="FreeSerif"/>
                <a:cs typeface="FreeSerif"/>
              </a:rPr>
              <a:t>21362</a:t>
            </a:r>
            <a:endParaRPr sz="2400">
              <a:latin typeface="FreeSerif"/>
              <a:cs typeface="FreeSerif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pc="25" dirty="0"/>
              <a:t>Department </a:t>
            </a:r>
            <a:r>
              <a:rPr spc="-30" dirty="0"/>
              <a:t>of </a:t>
            </a:r>
            <a:r>
              <a:rPr spc="-35" dirty="0"/>
              <a:t>Civil</a:t>
            </a:r>
            <a:r>
              <a:rPr dirty="0"/>
              <a:t> </a:t>
            </a:r>
            <a:r>
              <a:rPr spc="5" dirty="0"/>
              <a:t>Engineering</a:t>
            </a:r>
          </a:p>
        </p:txBody>
      </p:sp>
      <p:sp>
        <p:nvSpPr>
          <p:cNvPr id="25" name="object 2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125"/>
              </a:lnSpc>
            </a:pPr>
            <a:fld id="{81D60167-4931-47E6-BA6A-407CBD079E47}" type="slidenum">
              <a:rPr spc="-95" dirty="0"/>
              <a:t>25</a:t>
            </a:fld>
            <a:endParaRPr spc="-95" dirty="0"/>
          </a:p>
        </p:txBody>
      </p:sp>
      <p:sp>
        <p:nvSpPr>
          <p:cNvPr id="22" name="object 22"/>
          <p:cNvSpPr txBox="1"/>
          <p:nvPr/>
        </p:nvSpPr>
        <p:spPr>
          <a:xfrm>
            <a:off x="4188078" y="4023741"/>
            <a:ext cx="30111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00125" algn="l"/>
                <a:tab pos="1806575" algn="l"/>
              </a:tabLst>
            </a:pPr>
            <a:r>
              <a:rPr sz="2400" spc="65" dirty="0">
                <a:latin typeface="FreeSerif"/>
                <a:cs typeface="FreeSerif"/>
              </a:rPr>
              <a:t>0.75</a:t>
            </a:r>
            <a:r>
              <a:rPr sz="2400" spc="-95" dirty="0">
                <a:latin typeface="FreeSerif"/>
                <a:cs typeface="FreeSerif"/>
              </a:rPr>
              <a:t> </a:t>
            </a:r>
            <a:r>
              <a:rPr sz="2400" spc="360" dirty="0">
                <a:latin typeface="FreeSerif"/>
                <a:cs typeface="FreeSerif"/>
              </a:rPr>
              <a:t>×	</a:t>
            </a:r>
            <a:r>
              <a:rPr sz="2400" spc="125" dirty="0">
                <a:latin typeface="FreeSerif"/>
                <a:cs typeface="FreeSerif"/>
              </a:rPr>
              <a:t>2000	</a:t>
            </a:r>
            <a:r>
              <a:rPr sz="2400" spc="360" dirty="0">
                <a:latin typeface="FreeSerif"/>
                <a:cs typeface="FreeSerif"/>
              </a:rPr>
              <a:t>×</a:t>
            </a:r>
            <a:r>
              <a:rPr sz="2400" spc="-145" dirty="0">
                <a:latin typeface="FreeSerif"/>
                <a:cs typeface="FreeSerif"/>
              </a:rPr>
              <a:t> </a:t>
            </a:r>
            <a:r>
              <a:rPr sz="2400" spc="85" dirty="0">
                <a:latin typeface="FreeSerif"/>
                <a:cs typeface="FreeSerif"/>
              </a:rPr>
              <a:t>7476.7</a:t>
            </a:r>
            <a:endParaRPr sz="2400">
              <a:latin typeface="FreeSerif"/>
              <a:cs typeface="FreeSerif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321677" y="3818966"/>
            <a:ext cx="421957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91795" algn="l"/>
              </a:tabLst>
            </a:pPr>
            <a:r>
              <a:rPr sz="2400" spc="440" dirty="0">
                <a:latin typeface="FreeSerif"/>
                <a:cs typeface="FreeSerif"/>
              </a:rPr>
              <a:t>=	</a:t>
            </a:r>
            <a:r>
              <a:rPr sz="2400" spc="75" dirty="0">
                <a:latin typeface="FreeSerif"/>
                <a:cs typeface="FreeSerif"/>
              </a:rPr>
              <a:t>0.333 </a:t>
            </a:r>
            <a:r>
              <a:rPr sz="2400" spc="45" dirty="0">
                <a:latin typeface="FreeSerif"/>
                <a:cs typeface="FreeSerif"/>
              </a:rPr>
              <a:t>kg </a:t>
            </a:r>
            <a:r>
              <a:rPr sz="2400" spc="95" dirty="0">
                <a:latin typeface="FreeSerif"/>
                <a:cs typeface="FreeSerif"/>
              </a:rPr>
              <a:t>BOD/day/kg</a:t>
            </a:r>
            <a:r>
              <a:rPr sz="2400" spc="-385" dirty="0">
                <a:latin typeface="FreeSerif"/>
                <a:cs typeface="FreeSerif"/>
              </a:rPr>
              <a:t> </a:t>
            </a:r>
            <a:r>
              <a:rPr sz="2400" spc="-150" dirty="0">
                <a:latin typeface="FreeSerif"/>
                <a:cs typeface="FreeSerif"/>
              </a:rPr>
              <a:t>MLVSS</a:t>
            </a:r>
            <a:endParaRPr sz="2400">
              <a:latin typeface="FreeSerif"/>
              <a:cs typeface="FreeSerif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0100" y="6143244"/>
            <a:ext cx="10591800" cy="0"/>
          </a:xfrm>
          <a:custGeom>
            <a:avLst/>
            <a:gdLst/>
            <a:ahLst/>
            <a:cxnLst/>
            <a:rect l="l" t="t" r="r" b="b"/>
            <a:pathLst>
              <a:path w="10591800">
                <a:moveTo>
                  <a:pt x="0" y="0"/>
                </a:moveTo>
                <a:lnTo>
                  <a:pt x="105918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793750" y="1327150"/>
          <a:ext cx="10610850" cy="47669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229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62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3100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40"/>
                        </a:spcBef>
                      </a:pPr>
                      <a:r>
                        <a:rPr sz="2400" b="1" spc="-2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Parameters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1066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40"/>
                        </a:spcBef>
                      </a:pPr>
                      <a:r>
                        <a:rPr sz="24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Value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1066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8559">
                <a:tc>
                  <a:txBody>
                    <a:bodyPr/>
                    <a:lstStyle/>
                    <a:p>
                      <a:pPr marL="635" algn="ctr">
                        <a:lnSpc>
                          <a:spcPts val="2390"/>
                        </a:lnSpc>
                        <a:spcBef>
                          <a:spcPts val="725"/>
                        </a:spcBef>
                      </a:pPr>
                      <a:r>
                        <a:rPr sz="2000" b="1" spc="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Length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2000" spc="-190" dirty="0">
                          <a:latin typeface="Georgia"/>
                          <a:cs typeface="Georgia"/>
                        </a:rPr>
                        <a:t>80</a:t>
                      </a:r>
                      <a:r>
                        <a:rPr sz="2000" spc="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2000" spc="-70" dirty="0">
                          <a:latin typeface="Georgia"/>
                          <a:cs typeface="Georgia"/>
                        </a:rPr>
                        <a:t>m</a:t>
                      </a:r>
                      <a:endParaRPr sz="2000">
                        <a:latin typeface="Georgia"/>
                        <a:cs typeface="Georgia"/>
                      </a:endParaRPr>
                    </a:p>
                  </a:txBody>
                  <a:tcPr marL="0" marR="0" marT="895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558">
                <a:tc>
                  <a:txBody>
                    <a:bodyPr/>
                    <a:lstStyle/>
                    <a:p>
                      <a:pPr marL="3175" algn="ctr">
                        <a:lnSpc>
                          <a:spcPts val="2390"/>
                        </a:lnSpc>
                        <a:spcBef>
                          <a:spcPts val="725"/>
                        </a:spcBef>
                      </a:pPr>
                      <a:r>
                        <a:rPr sz="2000" b="1" spc="3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Width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2000" spc="-175" dirty="0">
                          <a:latin typeface="Georgia"/>
                          <a:cs typeface="Georgia"/>
                        </a:rPr>
                        <a:t>8</a:t>
                      </a:r>
                      <a:r>
                        <a:rPr sz="2000" spc="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2000" spc="-70" dirty="0">
                          <a:latin typeface="Georgia"/>
                          <a:cs typeface="Georgia"/>
                        </a:rPr>
                        <a:t>m</a:t>
                      </a:r>
                      <a:endParaRPr sz="2000">
                        <a:latin typeface="Georgia"/>
                        <a:cs typeface="Georgia"/>
                      </a:endParaRPr>
                    </a:p>
                  </a:txBody>
                  <a:tcPr marL="0" marR="0" marT="895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5544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r>
                        <a:rPr sz="1800" b="1" spc="3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Depth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1073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2000" spc="-110" dirty="0">
                          <a:latin typeface="Georgia"/>
                          <a:cs typeface="Georgia"/>
                        </a:rPr>
                        <a:t>4</a:t>
                      </a:r>
                      <a:r>
                        <a:rPr sz="2000" spc="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2000" spc="-70" dirty="0">
                          <a:latin typeface="Georgia"/>
                          <a:cs typeface="Georgia"/>
                        </a:rPr>
                        <a:t>m</a:t>
                      </a:r>
                      <a:endParaRPr sz="2000">
                        <a:latin typeface="Georgia"/>
                        <a:cs typeface="Georgia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554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r>
                        <a:rPr sz="1800" b="1" spc="7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Width/Depth</a:t>
                      </a:r>
                      <a:r>
                        <a:rPr sz="1800" b="1" spc="5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spc="3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Ratio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1073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2000" dirty="0">
                          <a:latin typeface="Georgia"/>
                          <a:cs typeface="Georgia"/>
                        </a:rPr>
                        <a:t>2</a:t>
                      </a:r>
                      <a:endParaRPr sz="2000">
                        <a:latin typeface="Georgia"/>
                        <a:cs typeface="Georgia"/>
                      </a:endParaRPr>
                    </a:p>
                  </a:txBody>
                  <a:tcPr marL="0" marR="0" marT="958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123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95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Number </a:t>
                      </a:r>
                      <a:r>
                        <a:rPr sz="2000" b="1" spc="6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2000" b="1" spc="9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tanks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1136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75"/>
                        </a:spcBef>
                      </a:pPr>
                      <a:r>
                        <a:rPr sz="2000" dirty="0">
                          <a:latin typeface="Georgia"/>
                          <a:cs typeface="Georgia"/>
                        </a:rPr>
                        <a:t>3</a:t>
                      </a:r>
                      <a:endParaRPr sz="2000">
                        <a:latin typeface="Georgia"/>
                        <a:cs typeface="Georgia"/>
                      </a:endParaRPr>
                    </a:p>
                  </a:txBody>
                  <a:tcPr marL="0" marR="0" marT="1111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261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20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b="1" spc="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Volume </a:t>
                      </a:r>
                      <a:r>
                        <a:rPr sz="2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for </a:t>
                      </a:r>
                      <a:r>
                        <a:rPr sz="2000" b="1" spc="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each</a:t>
                      </a:r>
                      <a:r>
                        <a:rPr sz="2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tank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2000" spc="-120" dirty="0">
                          <a:latin typeface="Georgia"/>
                          <a:cs typeface="Georgia"/>
                        </a:rPr>
                        <a:t>2560</a:t>
                      </a:r>
                      <a:r>
                        <a:rPr sz="2000" spc="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2000" spc="-55" dirty="0">
                          <a:latin typeface="Georgia"/>
                          <a:cs typeface="Georgia"/>
                        </a:rPr>
                        <a:t>m</a:t>
                      </a:r>
                      <a:r>
                        <a:rPr sz="1950" spc="-82" baseline="25641" dirty="0">
                          <a:latin typeface="Georgia"/>
                          <a:cs typeface="Georgia"/>
                        </a:rPr>
                        <a:t>3</a:t>
                      </a:r>
                      <a:endParaRPr sz="1950" baseline="25641">
                        <a:latin typeface="Georgia"/>
                        <a:cs typeface="Georgia"/>
                      </a:endParaRPr>
                    </a:p>
                  </a:txBody>
                  <a:tcPr marL="0" marR="0" marT="895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8558"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819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HRT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10413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L="1913889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2000" spc="-90" dirty="0">
                          <a:latin typeface="Georgia"/>
                          <a:cs typeface="Georgia"/>
                        </a:rPr>
                        <a:t>8.4</a:t>
                      </a:r>
                      <a:r>
                        <a:rPr sz="2000" spc="2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2000" spc="-60" dirty="0">
                          <a:latin typeface="Georgia"/>
                          <a:cs typeface="Georgia"/>
                        </a:rPr>
                        <a:t>h</a:t>
                      </a:r>
                      <a:endParaRPr sz="2000">
                        <a:latin typeface="Georgia"/>
                        <a:cs typeface="Georgia"/>
                      </a:endParaRPr>
                    </a:p>
                  </a:txBody>
                  <a:tcPr marL="0" marR="0" marT="895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4670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b="1" spc="2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F:M </a:t>
                      </a:r>
                      <a:r>
                        <a:rPr sz="1800" b="1" spc="3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Ratio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marL="7874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spc="55" dirty="0">
                          <a:latin typeface="FreeSerif"/>
                          <a:cs typeface="FreeSerif"/>
                        </a:rPr>
                        <a:t>0.33 </a:t>
                      </a:r>
                      <a:r>
                        <a:rPr sz="1800" spc="30" dirty="0">
                          <a:latin typeface="FreeSerif"/>
                          <a:cs typeface="FreeSerif"/>
                        </a:rPr>
                        <a:t>kg </a:t>
                      </a:r>
                      <a:r>
                        <a:rPr sz="1800" spc="70" dirty="0">
                          <a:latin typeface="FreeSerif"/>
                          <a:cs typeface="FreeSerif"/>
                        </a:rPr>
                        <a:t>BOD/day/kg</a:t>
                      </a:r>
                      <a:r>
                        <a:rPr sz="1800" spc="-270" dirty="0">
                          <a:latin typeface="FreeSerif"/>
                          <a:cs typeface="FreeSerif"/>
                        </a:rPr>
                        <a:t> </a:t>
                      </a:r>
                      <a:r>
                        <a:rPr sz="1800" spc="-114" dirty="0">
                          <a:latin typeface="FreeSerif"/>
                          <a:cs typeface="FreeSerif"/>
                        </a:rPr>
                        <a:t>MLVSS</a:t>
                      </a:r>
                      <a:endParaRPr sz="1800">
                        <a:latin typeface="FreeSerif"/>
                        <a:cs typeface="FreeSerif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88162" y="0"/>
            <a:ext cx="10617200" cy="1304925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60"/>
              </a:spcBef>
              <a:tabLst>
                <a:tab pos="1615440" algn="l"/>
                <a:tab pos="10591165" algn="l"/>
              </a:tabLst>
            </a:pPr>
            <a:r>
              <a:rPr dirty="0"/>
              <a:t> 	</a:t>
            </a:r>
            <a:r>
              <a:rPr spc="25" dirty="0"/>
              <a:t>DESIGN</a:t>
            </a:r>
            <a:r>
              <a:rPr spc="-40" dirty="0"/>
              <a:t> </a:t>
            </a:r>
            <a:r>
              <a:rPr spc="-25" dirty="0"/>
              <a:t>CALCULATIONS	</a:t>
            </a:r>
          </a:p>
          <a:p>
            <a:pPr algn="ctr">
              <a:lnSpc>
                <a:spcPct val="100000"/>
              </a:lnSpc>
              <a:spcBef>
                <a:spcPts val="250"/>
              </a:spcBef>
            </a:pPr>
            <a:r>
              <a:rPr sz="2800" u="none" spc="-35" dirty="0">
                <a:latin typeface="Georgia"/>
                <a:cs typeface="Georgia"/>
              </a:rPr>
              <a:t>Aeration </a:t>
            </a:r>
            <a:r>
              <a:rPr sz="2800" u="none" spc="-65" dirty="0">
                <a:latin typeface="Georgia"/>
                <a:cs typeface="Georgia"/>
              </a:rPr>
              <a:t>Tank</a:t>
            </a:r>
            <a:r>
              <a:rPr sz="2800" u="none" spc="135" dirty="0">
                <a:latin typeface="Georgia"/>
                <a:cs typeface="Georgia"/>
              </a:rPr>
              <a:t> </a:t>
            </a:r>
            <a:r>
              <a:rPr sz="2800" u="none" spc="-60" dirty="0">
                <a:latin typeface="Georgia"/>
                <a:cs typeface="Georgia"/>
              </a:rPr>
              <a:t>Summary</a:t>
            </a:r>
            <a:endParaRPr sz="2800">
              <a:latin typeface="Georgia"/>
              <a:cs typeface="Georgi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6126478"/>
            <a:ext cx="714755" cy="7315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pc="25" dirty="0"/>
              <a:t>Department </a:t>
            </a:r>
            <a:r>
              <a:rPr spc="-30" dirty="0"/>
              <a:t>of </a:t>
            </a:r>
            <a:r>
              <a:rPr spc="-35" dirty="0"/>
              <a:t>Civil</a:t>
            </a:r>
            <a:r>
              <a:rPr dirty="0"/>
              <a:t> </a:t>
            </a:r>
            <a:r>
              <a:rPr spc="5" dirty="0"/>
              <a:t>Engineering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125"/>
              </a:lnSpc>
            </a:pPr>
            <a:fld id="{81D60167-4931-47E6-BA6A-407CBD079E47}" type="slidenum">
              <a:rPr spc="-95" dirty="0"/>
              <a:t>26</a:t>
            </a:fld>
            <a:endParaRPr spc="-95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0862" y="724662"/>
            <a:ext cx="10591800" cy="0"/>
          </a:xfrm>
          <a:custGeom>
            <a:avLst/>
            <a:gdLst/>
            <a:ahLst/>
            <a:cxnLst/>
            <a:rect l="l" t="t" r="r" b="b"/>
            <a:pathLst>
              <a:path w="10591800">
                <a:moveTo>
                  <a:pt x="0" y="0"/>
                </a:moveTo>
                <a:lnTo>
                  <a:pt x="10591800" y="0"/>
                </a:lnTo>
              </a:path>
            </a:pathLst>
          </a:custGeom>
          <a:ln w="444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0100" y="6143244"/>
            <a:ext cx="10591800" cy="0"/>
          </a:xfrm>
          <a:custGeom>
            <a:avLst/>
            <a:gdLst/>
            <a:ahLst/>
            <a:cxnLst/>
            <a:rect l="l" t="t" r="r" b="b"/>
            <a:pathLst>
              <a:path w="10591800">
                <a:moveTo>
                  <a:pt x="0" y="0"/>
                </a:moveTo>
                <a:lnTo>
                  <a:pt x="105918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404110" y="0"/>
            <a:ext cx="7372350" cy="788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u="none" spc="25" dirty="0"/>
              <a:t>DESIGN</a:t>
            </a:r>
            <a:r>
              <a:rPr u="none" spc="-20" dirty="0"/>
              <a:t> </a:t>
            </a:r>
            <a:r>
              <a:rPr u="none" spc="-25" dirty="0"/>
              <a:t>CALCULATIONS</a:t>
            </a:r>
          </a:p>
        </p:txBody>
      </p:sp>
      <p:sp>
        <p:nvSpPr>
          <p:cNvPr id="5" name="object 5"/>
          <p:cNvSpPr/>
          <p:nvPr/>
        </p:nvSpPr>
        <p:spPr>
          <a:xfrm>
            <a:off x="0" y="6126478"/>
            <a:ext cx="714755" cy="7315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778509" y="1219072"/>
          <a:ext cx="10641330" cy="48799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0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4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649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1747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28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26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Parameter</a:t>
                      </a:r>
                      <a:endParaRPr sz="26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26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Range values</a:t>
                      </a:r>
                      <a:r>
                        <a:rPr sz="2600" b="1" spc="-8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6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(Al-</a:t>
                      </a:r>
                      <a:endParaRPr sz="2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3100"/>
                        </a:lnSpc>
                        <a:spcBef>
                          <a:spcPts val="1565"/>
                        </a:spcBef>
                      </a:pPr>
                      <a:r>
                        <a:rPr sz="26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Hammad)</a:t>
                      </a:r>
                      <a:r>
                        <a:rPr sz="2600" b="1" spc="-5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6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[4]</a:t>
                      </a:r>
                      <a:endParaRPr sz="2600">
                        <a:latin typeface="Times New Roman"/>
                        <a:cs typeface="Times New Roman"/>
                      </a:endParaRPr>
                    </a:p>
                  </a:txBody>
                  <a:tcPr marL="0" marR="0" marT="1162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26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Selected/calculated</a:t>
                      </a:r>
                      <a:endParaRPr sz="26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ts val="3100"/>
                        </a:lnSpc>
                        <a:spcBef>
                          <a:spcPts val="1565"/>
                        </a:spcBef>
                      </a:pPr>
                      <a:r>
                        <a:rPr sz="26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values</a:t>
                      </a:r>
                      <a:endParaRPr sz="2600">
                        <a:latin typeface="Times New Roman"/>
                        <a:cs typeface="Times New Roman"/>
                      </a:endParaRPr>
                    </a:p>
                  </a:txBody>
                  <a:tcPr marL="0" marR="0" marT="1162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337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sz="24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Flow Rate</a:t>
                      </a:r>
                      <a:r>
                        <a:rPr sz="24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(m</a:t>
                      </a:r>
                      <a:r>
                        <a:rPr sz="2400" b="1" baseline="2430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3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/day)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1473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0"/>
                        </a:lnSpc>
                        <a:spcBef>
                          <a:spcPts val="985"/>
                        </a:spcBef>
                      </a:pPr>
                      <a:r>
                        <a:rPr sz="2800" dirty="0">
                          <a:latin typeface="Times New Roman"/>
                          <a:cs typeface="Times New Roman"/>
                        </a:rPr>
                        <a:t>-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1250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3350"/>
                        </a:lnSpc>
                        <a:spcBef>
                          <a:spcPts val="985"/>
                        </a:spcBef>
                      </a:pPr>
                      <a:r>
                        <a:rPr sz="2800" dirty="0">
                          <a:latin typeface="Times New Roman"/>
                          <a:cs typeface="Times New Roman"/>
                        </a:rPr>
                        <a:t>21362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1250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337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sz="24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Detention 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time</a:t>
                      </a:r>
                      <a:r>
                        <a:rPr sz="2400" b="1" spc="-2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spc="434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(𝒉)</a:t>
                      </a:r>
                      <a:endParaRPr sz="2400">
                        <a:latin typeface="FreeSerif"/>
                        <a:cs typeface="FreeSerif"/>
                      </a:endParaRPr>
                    </a:p>
                  </a:txBody>
                  <a:tcPr marL="0" marR="0" marT="1473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0"/>
                        </a:lnSpc>
                        <a:spcBef>
                          <a:spcPts val="985"/>
                        </a:spcBef>
                      </a:pPr>
                      <a:r>
                        <a:rPr sz="2800" dirty="0">
                          <a:latin typeface="Times New Roman"/>
                          <a:cs typeface="Times New Roman"/>
                        </a:rPr>
                        <a:t>1.5-2.5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1250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3350"/>
                        </a:lnSpc>
                        <a:spcBef>
                          <a:spcPts val="985"/>
                        </a:spcBef>
                      </a:pPr>
                      <a:r>
                        <a:rPr sz="2800" dirty="0">
                          <a:latin typeface="Times New Roman"/>
                          <a:cs typeface="Times New Roman"/>
                        </a:rPr>
                        <a:t>2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1250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337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sz="24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Length 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L</a:t>
                      </a:r>
                      <a:r>
                        <a:rPr sz="2400" b="1" spc="-13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(m)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1473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3350"/>
                        </a:lnSpc>
                        <a:spcBef>
                          <a:spcPts val="985"/>
                        </a:spcBef>
                      </a:pPr>
                      <a:r>
                        <a:rPr sz="2800" dirty="0">
                          <a:latin typeface="Times New Roman"/>
                          <a:cs typeface="Times New Roman"/>
                        </a:rPr>
                        <a:t>15-90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1250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3350"/>
                        </a:lnSpc>
                        <a:spcBef>
                          <a:spcPts val="985"/>
                        </a:spcBef>
                      </a:pPr>
                      <a:r>
                        <a:rPr sz="2800" spc="-5" dirty="0">
                          <a:latin typeface="Times New Roman"/>
                          <a:cs typeface="Times New Roman"/>
                        </a:rPr>
                        <a:t>34.5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1250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3371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165"/>
                        </a:spcBef>
                      </a:pPr>
                      <a:r>
                        <a:rPr sz="24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Width </a:t>
                      </a:r>
                      <a:r>
                        <a:rPr sz="2400" spc="994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𝐁</a:t>
                      </a:r>
                      <a:r>
                        <a:rPr sz="2400" spc="-7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 </a:t>
                      </a:r>
                      <a:r>
                        <a:rPr sz="2400" spc="66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(𝒎)</a:t>
                      </a:r>
                      <a:endParaRPr sz="2400">
                        <a:latin typeface="FreeSerif"/>
                        <a:cs typeface="FreeSerif"/>
                      </a:endParaRPr>
                    </a:p>
                  </a:txBody>
                  <a:tcPr marL="0" marR="0" marT="1479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3350"/>
                        </a:lnSpc>
                        <a:spcBef>
                          <a:spcPts val="985"/>
                        </a:spcBef>
                      </a:pPr>
                      <a:r>
                        <a:rPr sz="2800" dirty="0">
                          <a:latin typeface="Times New Roman"/>
                          <a:cs typeface="Times New Roman"/>
                        </a:rPr>
                        <a:t>3-24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1250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3350"/>
                        </a:lnSpc>
                        <a:spcBef>
                          <a:spcPts val="985"/>
                        </a:spcBef>
                      </a:pPr>
                      <a:r>
                        <a:rPr sz="2800" spc="-30" dirty="0">
                          <a:latin typeface="Times New Roman"/>
                          <a:cs typeface="Times New Roman"/>
                        </a:rPr>
                        <a:t>11.5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1250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337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sz="24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Depth </a:t>
                      </a:r>
                      <a:r>
                        <a:rPr sz="2400" spc="112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𝐃</a:t>
                      </a:r>
                      <a:r>
                        <a:rPr sz="2400" spc="-7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 </a:t>
                      </a:r>
                      <a:r>
                        <a:rPr sz="2400" spc="67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(𝒎)</a:t>
                      </a:r>
                      <a:endParaRPr sz="2400">
                        <a:latin typeface="FreeSerif"/>
                        <a:cs typeface="FreeSerif"/>
                      </a:endParaRPr>
                    </a:p>
                  </a:txBody>
                  <a:tcPr marL="0" marR="0" marT="1473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0"/>
                        </a:lnSpc>
                        <a:spcBef>
                          <a:spcPts val="985"/>
                        </a:spcBef>
                      </a:pPr>
                      <a:r>
                        <a:rPr sz="2800" spc="-5" dirty="0">
                          <a:latin typeface="Times New Roman"/>
                          <a:cs typeface="Times New Roman"/>
                        </a:rPr>
                        <a:t>3-5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1250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3350"/>
                        </a:lnSpc>
                        <a:spcBef>
                          <a:spcPts val="985"/>
                        </a:spcBef>
                      </a:pPr>
                      <a:r>
                        <a:rPr sz="2800" spc="-5" dirty="0">
                          <a:latin typeface="Times New Roman"/>
                          <a:cs typeface="Times New Roman"/>
                        </a:rPr>
                        <a:t>4.5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1250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32675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655"/>
                        </a:spcBef>
                      </a:pPr>
                      <a:r>
                        <a:rPr sz="24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Density 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of </a:t>
                      </a:r>
                      <a:r>
                        <a:rPr sz="24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water </a:t>
                      </a:r>
                      <a:r>
                        <a:rPr sz="2400" spc="91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𝝆</a:t>
                      </a:r>
                      <a:r>
                        <a:rPr sz="2625" spc="1372" baseline="-15873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𝒘</a:t>
                      </a:r>
                      <a:r>
                        <a:rPr sz="2625" spc="135" baseline="-15873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 </a:t>
                      </a:r>
                      <a:r>
                        <a:rPr sz="2400" spc="72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(𝒌𝒈/𝒎</a:t>
                      </a:r>
                      <a:r>
                        <a:rPr sz="2625" spc="1080" baseline="28571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𝟑</a:t>
                      </a:r>
                      <a:r>
                        <a:rPr sz="2400" spc="72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)</a:t>
                      </a:r>
                      <a:endParaRPr sz="2400">
                        <a:latin typeface="FreeSerif"/>
                        <a:cs typeface="FreeSerif"/>
                      </a:endParaRPr>
                    </a:p>
                  </a:txBody>
                  <a:tcPr marL="0" marR="0" marT="3371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40"/>
                        </a:spcBef>
                      </a:pPr>
                      <a:r>
                        <a:rPr sz="2800" dirty="0">
                          <a:latin typeface="Times New Roman"/>
                          <a:cs typeface="Times New Roman"/>
                        </a:rPr>
                        <a:t>-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3098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440"/>
                        </a:spcBef>
                      </a:pPr>
                      <a:r>
                        <a:rPr sz="2800" dirty="0">
                          <a:latin typeface="Times New Roman"/>
                          <a:cs typeface="Times New Roman"/>
                        </a:rPr>
                        <a:t>1000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3098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pc="25" dirty="0"/>
              <a:t>Department </a:t>
            </a:r>
            <a:r>
              <a:rPr spc="-30" dirty="0"/>
              <a:t>of </a:t>
            </a:r>
            <a:r>
              <a:rPr spc="-35" dirty="0"/>
              <a:t>Civil</a:t>
            </a:r>
            <a:r>
              <a:rPr dirty="0"/>
              <a:t> </a:t>
            </a:r>
            <a:r>
              <a:rPr spc="5" dirty="0"/>
              <a:t>Engineering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125"/>
              </a:lnSpc>
            </a:pPr>
            <a:fld id="{81D60167-4931-47E6-BA6A-407CBD079E47}" type="slidenum">
              <a:rPr spc="-95" dirty="0"/>
              <a:t>27</a:t>
            </a:fld>
            <a:endParaRPr spc="-95" dirty="0"/>
          </a:p>
        </p:txBody>
      </p:sp>
      <p:sp>
        <p:nvSpPr>
          <p:cNvPr id="7" name="object 7"/>
          <p:cNvSpPr txBox="1"/>
          <p:nvPr/>
        </p:nvSpPr>
        <p:spPr>
          <a:xfrm>
            <a:off x="3028950" y="797814"/>
            <a:ext cx="61328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45" dirty="0">
                <a:latin typeface="Times New Roman"/>
                <a:cs typeface="Times New Roman"/>
              </a:rPr>
              <a:t>Table </a:t>
            </a:r>
            <a:r>
              <a:rPr sz="2400" b="1" dirty="0">
                <a:latin typeface="Times New Roman"/>
                <a:cs typeface="Times New Roman"/>
              </a:rPr>
              <a:t>6.5</a:t>
            </a:r>
            <a:r>
              <a:rPr sz="1800" i="1" dirty="0">
                <a:latin typeface="Times New Roman"/>
                <a:cs typeface="Times New Roman"/>
              </a:rPr>
              <a:t>: </a:t>
            </a:r>
            <a:r>
              <a:rPr sz="2400" spc="-5" dirty="0">
                <a:latin typeface="Times New Roman"/>
                <a:cs typeface="Times New Roman"/>
              </a:rPr>
              <a:t>Sedimentation </a:t>
            </a:r>
            <a:r>
              <a:rPr sz="2400" spc="-45" dirty="0">
                <a:latin typeface="Times New Roman"/>
                <a:cs typeface="Times New Roman"/>
              </a:rPr>
              <a:t>Tank </a:t>
            </a:r>
            <a:r>
              <a:rPr sz="2400" spc="-5" dirty="0">
                <a:latin typeface="Times New Roman"/>
                <a:cs typeface="Times New Roman"/>
              </a:rPr>
              <a:t>Design</a:t>
            </a:r>
            <a:r>
              <a:rPr sz="2400" spc="1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Parameters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0100" y="6143244"/>
            <a:ext cx="10591800" cy="0"/>
          </a:xfrm>
          <a:custGeom>
            <a:avLst/>
            <a:gdLst/>
            <a:ahLst/>
            <a:cxnLst/>
            <a:rect l="l" t="t" r="r" b="b"/>
            <a:pathLst>
              <a:path w="10591800">
                <a:moveTo>
                  <a:pt x="0" y="0"/>
                </a:moveTo>
                <a:lnTo>
                  <a:pt x="105918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2857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05"/>
              </a:spcBef>
              <a:tabLst>
                <a:tab pos="1633855" algn="l"/>
                <a:tab pos="10605135" algn="l"/>
              </a:tabLst>
            </a:pPr>
            <a:r>
              <a:rPr dirty="0"/>
              <a:t> 	</a:t>
            </a:r>
            <a:r>
              <a:rPr spc="25" dirty="0"/>
              <a:t>DESIGN</a:t>
            </a:r>
            <a:r>
              <a:rPr spc="-55" dirty="0"/>
              <a:t> </a:t>
            </a:r>
            <a:r>
              <a:rPr spc="-20" dirty="0"/>
              <a:t>CALCULATIONS	</a:t>
            </a:r>
          </a:p>
        </p:txBody>
      </p:sp>
      <p:sp>
        <p:nvSpPr>
          <p:cNvPr id="4" name="object 4"/>
          <p:cNvSpPr/>
          <p:nvPr/>
        </p:nvSpPr>
        <p:spPr>
          <a:xfrm>
            <a:off x="2125345" y="5638101"/>
            <a:ext cx="175260" cy="17145"/>
          </a:xfrm>
          <a:custGeom>
            <a:avLst/>
            <a:gdLst/>
            <a:ahLst/>
            <a:cxnLst/>
            <a:rect l="l" t="t" r="r" b="b"/>
            <a:pathLst>
              <a:path w="175260" h="17145">
                <a:moveTo>
                  <a:pt x="175260" y="0"/>
                </a:moveTo>
                <a:lnTo>
                  <a:pt x="0" y="0"/>
                </a:lnTo>
                <a:lnTo>
                  <a:pt x="0" y="16764"/>
                </a:lnTo>
                <a:lnTo>
                  <a:pt x="175260" y="16764"/>
                </a:lnTo>
                <a:lnTo>
                  <a:pt x="1752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814209" y="1253489"/>
          <a:ext cx="10600055" cy="48126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031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09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674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46251">
                <a:tc>
                  <a:txBody>
                    <a:bodyPr/>
                    <a:lstStyle/>
                    <a:p>
                      <a:pPr marL="597535">
                        <a:lnSpc>
                          <a:spcPct val="100000"/>
                        </a:lnSpc>
                        <a:spcBef>
                          <a:spcPts val="985"/>
                        </a:spcBef>
                      </a:pPr>
                      <a:r>
                        <a:rPr sz="28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Formula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1250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L="1177925">
                        <a:lnSpc>
                          <a:spcPct val="100000"/>
                        </a:lnSpc>
                        <a:spcBef>
                          <a:spcPts val="985"/>
                        </a:spcBef>
                      </a:pPr>
                      <a:r>
                        <a:rPr sz="28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Parameters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1250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985"/>
                        </a:spcBef>
                      </a:pPr>
                      <a:r>
                        <a:rPr sz="28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Description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1250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85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2450">
                        <a:latin typeface="Times New Roman"/>
                        <a:cs typeface="Times New Roman"/>
                      </a:endParaRPr>
                    </a:p>
                    <a:p>
                      <a:pPr marL="777240">
                        <a:lnSpc>
                          <a:spcPct val="100000"/>
                        </a:lnSpc>
                      </a:pPr>
                      <a:r>
                        <a:rPr sz="2000" spc="80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𝑽</a:t>
                      </a:r>
                      <a:r>
                        <a:rPr sz="2000" spc="2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 </a:t>
                      </a:r>
                      <a:r>
                        <a:rPr sz="2000" spc="36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=</a:t>
                      </a:r>
                      <a:r>
                        <a:rPr sz="2000" spc="6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 </a:t>
                      </a:r>
                      <a:r>
                        <a:rPr sz="2000" spc="96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𝑸</a:t>
                      </a:r>
                      <a:r>
                        <a:rPr sz="2000" spc="36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 </a:t>
                      </a:r>
                      <a:r>
                        <a:rPr sz="2000" spc="30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×</a:t>
                      </a:r>
                      <a:r>
                        <a:rPr sz="2000" spc="-6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 </a:t>
                      </a:r>
                      <a:r>
                        <a:rPr sz="2000" spc="74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𝑻</a:t>
                      </a:r>
                      <a:endParaRPr sz="2000">
                        <a:latin typeface="FreeSerif"/>
                        <a:cs typeface="Free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L="57785" marR="178435">
                        <a:lnSpc>
                          <a:spcPts val="3960"/>
                        </a:lnSpc>
                        <a:spcBef>
                          <a:spcPts val="125"/>
                        </a:spcBef>
                      </a:pPr>
                      <a:r>
                        <a:rPr sz="2200" spc="-5" dirty="0">
                          <a:latin typeface="Times New Roman"/>
                          <a:cs typeface="Times New Roman"/>
                        </a:rPr>
                        <a:t>V : Sedimentation tank volume</a:t>
                      </a:r>
                      <a:r>
                        <a:rPr sz="22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00" spc="5" dirty="0">
                          <a:latin typeface="Times New Roman"/>
                          <a:cs typeface="Times New Roman"/>
                        </a:rPr>
                        <a:t>m</a:t>
                      </a:r>
                      <a:r>
                        <a:rPr sz="2175" spc="7" baseline="24904" dirty="0">
                          <a:latin typeface="Times New Roman"/>
                          <a:cs typeface="Times New Roman"/>
                        </a:rPr>
                        <a:t>3 </a:t>
                      </a:r>
                      <a:r>
                        <a:rPr sz="145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00" spc="10" dirty="0">
                          <a:latin typeface="Times New Roman"/>
                          <a:cs typeface="Times New Roman"/>
                        </a:rPr>
                        <a:t>Q</a:t>
                      </a:r>
                      <a:r>
                        <a:rPr sz="2200" spc="10" dirty="0">
                          <a:latin typeface="FreeSerif"/>
                          <a:cs typeface="FreeSerif"/>
                        </a:rPr>
                        <a:t>: </a:t>
                      </a:r>
                      <a:r>
                        <a:rPr sz="2200" spc="-10" dirty="0">
                          <a:latin typeface="Times New Roman"/>
                          <a:cs typeface="Times New Roman"/>
                        </a:rPr>
                        <a:t>Discharge </a:t>
                      </a:r>
                      <a:r>
                        <a:rPr sz="2200" spc="-5" dirty="0">
                          <a:latin typeface="Times New Roman"/>
                          <a:cs typeface="Times New Roman"/>
                        </a:rPr>
                        <a:t>“flow rate” </a:t>
                      </a:r>
                      <a:r>
                        <a:rPr sz="2200" spc="-10" dirty="0">
                          <a:latin typeface="Times New Roman"/>
                          <a:cs typeface="Times New Roman"/>
                        </a:rPr>
                        <a:t>m</a:t>
                      </a:r>
                      <a:r>
                        <a:rPr sz="2175" spc="-15" baseline="24904" dirty="0">
                          <a:latin typeface="Times New Roman"/>
                          <a:cs typeface="Times New Roman"/>
                        </a:rPr>
                        <a:t>3</a:t>
                      </a:r>
                      <a:r>
                        <a:rPr sz="2200" spc="-10" dirty="0">
                          <a:latin typeface="Times New Roman"/>
                          <a:cs typeface="Times New Roman"/>
                        </a:rPr>
                        <a:t>/min.  </a:t>
                      </a:r>
                      <a:r>
                        <a:rPr sz="2200" spc="-5" dirty="0">
                          <a:latin typeface="Times New Roman"/>
                          <a:cs typeface="Times New Roman"/>
                        </a:rPr>
                        <a:t>T : detention </a:t>
                      </a:r>
                      <a:r>
                        <a:rPr sz="2200" spc="-10" dirty="0">
                          <a:latin typeface="Times New Roman"/>
                          <a:cs typeface="Times New Roman"/>
                        </a:rPr>
                        <a:t>time</a:t>
                      </a:r>
                      <a:r>
                        <a:rPr sz="2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00" spc="-5" dirty="0">
                          <a:latin typeface="Times New Roman"/>
                          <a:cs typeface="Times New Roman"/>
                        </a:rPr>
                        <a:t>(min)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95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2200" spc="-5" dirty="0">
                          <a:latin typeface="Times New Roman"/>
                          <a:cs typeface="Times New Roman"/>
                        </a:rPr>
                        <a:t>Estimation tank</a:t>
                      </a:r>
                      <a:r>
                        <a:rPr sz="2200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00" spc="-5" dirty="0">
                          <a:latin typeface="Times New Roman"/>
                          <a:cs typeface="Times New Roman"/>
                        </a:rPr>
                        <a:t>volume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302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2250">
                        <a:latin typeface="Times New Roman"/>
                        <a:cs typeface="Times New Roman"/>
                      </a:endParaRPr>
                    </a:p>
                    <a:p>
                      <a:pPr marL="7467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spc="82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𝑨</a:t>
                      </a:r>
                      <a:r>
                        <a:rPr sz="2000" spc="4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 </a:t>
                      </a:r>
                      <a:r>
                        <a:rPr sz="2000" spc="36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=</a:t>
                      </a:r>
                      <a:r>
                        <a:rPr sz="2000" spc="484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 </a:t>
                      </a:r>
                      <a:r>
                        <a:rPr sz="2000" spc="80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𝑽</a:t>
                      </a:r>
                      <a:r>
                        <a:rPr sz="2000" spc="-7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 </a:t>
                      </a:r>
                      <a:r>
                        <a:rPr sz="2000" spc="39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/</a:t>
                      </a:r>
                      <a:r>
                        <a:rPr sz="2000" spc="-7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 </a:t>
                      </a:r>
                      <a:r>
                        <a:rPr sz="2000" spc="100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𝑫</a:t>
                      </a:r>
                      <a:endParaRPr sz="2000">
                        <a:latin typeface="FreeSerif"/>
                        <a:cs typeface="Free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L="57785" marR="212090">
                        <a:lnSpc>
                          <a:spcPts val="3960"/>
                        </a:lnSpc>
                        <a:spcBef>
                          <a:spcPts val="135"/>
                        </a:spcBef>
                      </a:pPr>
                      <a:r>
                        <a:rPr sz="2200" spc="-5" dirty="0">
                          <a:latin typeface="Times New Roman"/>
                          <a:cs typeface="Times New Roman"/>
                        </a:rPr>
                        <a:t>A : Area of </a:t>
                      </a:r>
                      <a:r>
                        <a:rPr sz="2200" dirty="0">
                          <a:latin typeface="Times New Roman"/>
                          <a:cs typeface="Times New Roman"/>
                        </a:rPr>
                        <a:t>the </a:t>
                      </a:r>
                      <a:r>
                        <a:rPr sz="2200" spc="-5" dirty="0">
                          <a:latin typeface="Times New Roman"/>
                          <a:cs typeface="Times New Roman"/>
                        </a:rPr>
                        <a:t>sedimentation</a:t>
                      </a:r>
                      <a:r>
                        <a:rPr sz="2200" spc="-2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00" spc="-5" dirty="0">
                          <a:latin typeface="Times New Roman"/>
                          <a:cs typeface="Times New Roman"/>
                        </a:rPr>
                        <a:t>tank  V : Aeration tank volume</a:t>
                      </a:r>
                      <a:r>
                        <a:rPr sz="2200" spc="-1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00" spc="-5" dirty="0">
                          <a:latin typeface="Times New Roman"/>
                          <a:cs typeface="Times New Roman"/>
                        </a:rPr>
                        <a:t>m</a:t>
                      </a:r>
                      <a:r>
                        <a:rPr sz="2175" spc="-7" baseline="24904" dirty="0">
                          <a:latin typeface="Times New Roman"/>
                          <a:cs typeface="Times New Roman"/>
                        </a:rPr>
                        <a:t>3</a:t>
                      </a:r>
                      <a:endParaRPr sz="2175" baseline="24904">
                        <a:latin typeface="Times New Roman"/>
                        <a:cs typeface="Times New Roman"/>
                      </a:endParaRPr>
                    </a:p>
                    <a:p>
                      <a:pPr marL="57785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sz="2200" spc="-5" dirty="0">
                          <a:latin typeface="Times New Roman"/>
                          <a:cs typeface="Times New Roman"/>
                        </a:rPr>
                        <a:t>D : depth of </a:t>
                      </a:r>
                      <a:r>
                        <a:rPr sz="2200" dirty="0">
                          <a:latin typeface="Times New Roman"/>
                          <a:cs typeface="Times New Roman"/>
                        </a:rPr>
                        <a:t>the</a:t>
                      </a:r>
                      <a:r>
                        <a:rPr sz="22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00" spc="-5" dirty="0">
                          <a:latin typeface="Times New Roman"/>
                          <a:cs typeface="Times New Roman"/>
                        </a:rPr>
                        <a:t>tank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171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26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200" spc="-5" dirty="0">
                          <a:latin typeface="Times New Roman"/>
                          <a:cs typeface="Times New Roman"/>
                        </a:rPr>
                        <a:t>Estimation of</a:t>
                      </a:r>
                      <a:r>
                        <a:rPr sz="2200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00" spc="-5" dirty="0">
                          <a:latin typeface="Times New Roman"/>
                          <a:cs typeface="Times New Roman"/>
                        </a:rPr>
                        <a:t>sedimentation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  <a:p>
                      <a:pPr marL="3175" algn="ctr">
                        <a:lnSpc>
                          <a:spcPct val="100000"/>
                        </a:lnSpc>
                        <a:spcBef>
                          <a:spcPts val="1320"/>
                        </a:spcBef>
                      </a:pPr>
                      <a:r>
                        <a:rPr sz="2200" spc="-5" dirty="0">
                          <a:latin typeface="Times New Roman"/>
                          <a:cs typeface="Times New Roman"/>
                        </a:rPr>
                        <a:t>tank</a:t>
                      </a:r>
                      <a:r>
                        <a:rPr sz="22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00" spc="-5" dirty="0">
                          <a:latin typeface="Times New Roman"/>
                          <a:cs typeface="Times New Roman"/>
                        </a:rPr>
                        <a:t>area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4397">
                <a:tc>
                  <a:txBody>
                    <a:bodyPr/>
                    <a:lstStyle/>
                    <a:p>
                      <a:pPr marL="81280" algn="ctr">
                        <a:lnSpc>
                          <a:spcPts val="1955"/>
                        </a:lnSpc>
                        <a:spcBef>
                          <a:spcPts val="1645"/>
                        </a:spcBef>
                      </a:pPr>
                      <a:r>
                        <a:rPr sz="2000" spc="87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𝝅</a:t>
                      </a:r>
                      <a:endParaRPr sz="2000">
                        <a:latin typeface="FreeSerif"/>
                        <a:cs typeface="FreeSerif"/>
                      </a:endParaRPr>
                    </a:p>
                    <a:p>
                      <a:pPr marR="65405" algn="ctr">
                        <a:lnSpc>
                          <a:spcPts val="1430"/>
                        </a:lnSpc>
                        <a:tabLst>
                          <a:tab pos="717550" algn="l"/>
                        </a:tabLst>
                      </a:pPr>
                      <a:r>
                        <a:rPr sz="2000" spc="82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𝑨</a:t>
                      </a:r>
                      <a:r>
                        <a:rPr sz="2000" spc="5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 </a:t>
                      </a:r>
                      <a:r>
                        <a:rPr sz="2000" spc="36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=	</a:t>
                      </a:r>
                      <a:r>
                        <a:rPr sz="2000" spc="75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𝑫</a:t>
                      </a:r>
                      <a:r>
                        <a:rPr sz="2175" spc="1132" baseline="2873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𝟐</a:t>
                      </a:r>
                      <a:endParaRPr sz="2175" baseline="28735">
                        <a:latin typeface="FreeSerif"/>
                        <a:cs typeface="FreeSerif"/>
                      </a:endParaRPr>
                    </a:p>
                    <a:p>
                      <a:pPr marL="80010" algn="ctr">
                        <a:lnSpc>
                          <a:spcPts val="1870"/>
                        </a:lnSpc>
                      </a:pPr>
                      <a:r>
                        <a:rPr sz="2000" spc="69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𝟒</a:t>
                      </a:r>
                      <a:endParaRPr sz="2000">
                        <a:latin typeface="FreeSerif"/>
                        <a:cs typeface="FreeSerif"/>
                      </a:endParaRPr>
                    </a:p>
                  </a:txBody>
                  <a:tcPr marL="0" marR="0" marT="2089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L="57785" marR="212090">
                        <a:lnSpc>
                          <a:spcPts val="3960"/>
                        </a:lnSpc>
                        <a:spcBef>
                          <a:spcPts val="10"/>
                        </a:spcBef>
                      </a:pPr>
                      <a:r>
                        <a:rPr sz="2200" spc="-5" dirty="0">
                          <a:latin typeface="Times New Roman"/>
                          <a:cs typeface="Times New Roman"/>
                        </a:rPr>
                        <a:t>A : Area of </a:t>
                      </a:r>
                      <a:r>
                        <a:rPr sz="2200" dirty="0">
                          <a:latin typeface="Times New Roman"/>
                          <a:cs typeface="Times New Roman"/>
                        </a:rPr>
                        <a:t>the </a:t>
                      </a:r>
                      <a:r>
                        <a:rPr sz="2200" spc="-5" dirty="0">
                          <a:latin typeface="Times New Roman"/>
                          <a:cs typeface="Times New Roman"/>
                        </a:rPr>
                        <a:t>sedimentation</a:t>
                      </a:r>
                      <a:r>
                        <a:rPr sz="2200" spc="-2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00" spc="-5" dirty="0">
                          <a:latin typeface="Times New Roman"/>
                          <a:cs typeface="Times New Roman"/>
                        </a:rPr>
                        <a:t>tank  D : diameter of </a:t>
                      </a:r>
                      <a:r>
                        <a:rPr sz="2200" dirty="0">
                          <a:latin typeface="Times New Roman"/>
                          <a:cs typeface="Times New Roman"/>
                        </a:rPr>
                        <a:t>the</a:t>
                      </a:r>
                      <a:r>
                        <a:rPr sz="22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00" spc="-5" dirty="0">
                          <a:latin typeface="Times New Roman"/>
                          <a:cs typeface="Times New Roman"/>
                        </a:rPr>
                        <a:t>tank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5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200" spc="-5" dirty="0">
                          <a:latin typeface="Times New Roman"/>
                          <a:cs typeface="Times New Roman"/>
                        </a:rPr>
                        <a:t>Estimation of tank</a:t>
                      </a:r>
                      <a:r>
                        <a:rPr sz="22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200" spc="-5" dirty="0">
                          <a:latin typeface="Times New Roman"/>
                          <a:cs typeface="Times New Roman"/>
                        </a:rPr>
                        <a:t>diameter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object 6"/>
          <p:cNvSpPr/>
          <p:nvPr/>
        </p:nvSpPr>
        <p:spPr>
          <a:xfrm>
            <a:off x="0" y="6126478"/>
            <a:ext cx="714755" cy="7315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221227" y="836421"/>
            <a:ext cx="57581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Times New Roman"/>
                <a:cs typeface="Times New Roman"/>
              </a:rPr>
              <a:t>Formulas Used for Sedimentation </a:t>
            </a:r>
            <a:r>
              <a:rPr sz="2400" spc="-45" dirty="0">
                <a:latin typeface="Times New Roman"/>
                <a:cs typeface="Times New Roman"/>
              </a:rPr>
              <a:t>Tank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Design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pc="25" dirty="0"/>
              <a:t>Department </a:t>
            </a:r>
            <a:r>
              <a:rPr spc="-30" dirty="0"/>
              <a:t>of </a:t>
            </a:r>
            <a:r>
              <a:rPr spc="-35" dirty="0"/>
              <a:t>Civil</a:t>
            </a:r>
            <a:r>
              <a:rPr dirty="0"/>
              <a:t> </a:t>
            </a:r>
            <a:r>
              <a:rPr spc="5" dirty="0"/>
              <a:t>Engineering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125"/>
              </a:lnSpc>
            </a:pPr>
            <a:fld id="{81D60167-4931-47E6-BA6A-407CBD079E47}" type="slidenum">
              <a:rPr spc="-95" dirty="0"/>
              <a:t>28</a:t>
            </a:fld>
            <a:endParaRPr spc="-95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0100" y="6136894"/>
            <a:ext cx="10591800" cy="12700"/>
          </a:xfrm>
          <a:custGeom>
            <a:avLst/>
            <a:gdLst/>
            <a:ahLst/>
            <a:cxnLst/>
            <a:rect l="l" t="t" r="r" b="b"/>
            <a:pathLst>
              <a:path w="10591800" h="12700">
                <a:moveTo>
                  <a:pt x="0" y="12699"/>
                </a:moveTo>
                <a:lnTo>
                  <a:pt x="10591800" y="12699"/>
                </a:lnTo>
                <a:lnTo>
                  <a:pt x="10591800" y="0"/>
                </a:lnTo>
                <a:lnTo>
                  <a:pt x="0" y="0"/>
                </a:lnTo>
                <a:lnTo>
                  <a:pt x="0" y="126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2857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05"/>
              </a:spcBef>
              <a:tabLst>
                <a:tab pos="1633855" algn="l"/>
                <a:tab pos="10605135" algn="l"/>
              </a:tabLst>
            </a:pPr>
            <a:r>
              <a:rPr dirty="0"/>
              <a:t> 	</a:t>
            </a:r>
            <a:r>
              <a:rPr spc="25" dirty="0"/>
              <a:t>DESIGN</a:t>
            </a:r>
            <a:r>
              <a:rPr spc="-55" dirty="0"/>
              <a:t> </a:t>
            </a:r>
            <a:r>
              <a:rPr spc="-20" dirty="0"/>
              <a:t>CALCULATIONS	</a:t>
            </a:r>
          </a:p>
        </p:txBody>
      </p:sp>
      <p:sp>
        <p:nvSpPr>
          <p:cNvPr id="4" name="object 4"/>
          <p:cNvSpPr/>
          <p:nvPr/>
        </p:nvSpPr>
        <p:spPr>
          <a:xfrm>
            <a:off x="1590547" y="3222117"/>
            <a:ext cx="1508760" cy="15240"/>
          </a:xfrm>
          <a:custGeom>
            <a:avLst/>
            <a:gdLst/>
            <a:ahLst/>
            <a:cxnLst/>
            <a:rect l="l" t="t" r="r" b="b"/>
            <a:pathLst>
              <a:path w="1508760" h="15239">
                <a:moveTo>
                  <a:pt x="1508760" y="0"/>
                </a:moveTo>
                <a:lnTo>
                  <a:pt x="0" y="0"/>
                </a:lnTo>
                <a:lnTo>
                  <a:pt x="0" y="15240"/>
                </a:lnTo>
                <a:lnTo>
                  <a:pt x="1508760" y="15240"/>
                </a:lnTo>
                <a:lnTo>
                  <a:pt x="15087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800100" y="4622419"/>
            <a:ext cx="3279140" cy="1504315"/>
            <a:chOff x="800100" y="4622419"/>
            <a:chExt cx="3279140" cy="1504315"/>
          </a:xfrm>
        </p:grpSpPr>
        <p:sp>
          <p:nvSpPr>
            <p:cNvPr id="6" name="object 6"/>
            <p:cNvSpPr/>
            <p:nvPr/>
          </p:nvSpPr>
          <p:spPr>
            <a:xfrm>
              <a:off x="800100" y="4622419"/>
              <a:ext cx="3279140" cy="1504315"/>
            </a:xfrm>
            <a:custGeom>
              <a:avLst/>
              <a:gdLst/>
              <a:ahLst/>
              <a:cxnLst/>
              <a:rect l="l" t="t" r="r" b="b"/>
              <a:pathLst>
                <a:path w="3279140" h="1504314">
                  <a:moveTo>
                    <a:pt x="3278759" y="0"/>
                  </a:moveTo>
                  <a:lnTo>
                    <a:pt x="0" y="0"/>
                  </a:lnTo>
                  <a:lnTo>
                    <a:pt x="0" y="1504060"/>
                  </a:lnTo>
                  <a:lnTo>
                    <a:pt x="3278759" y="1504060"/>
                  </a:lnTo>
                  <a:lnTo>
                    <a:pt x="3278759" y="0"/>
                  </a:lnTo>
                  <a:close/>
                </a:path>
              </a:pathLst>
            </a:custGeom>
            <a:solidFill>
              <a:srgbClr val="734A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378077" y="4880736"/>
              <a:ext cx="2611755" cy="762635"/>
            </a:xfrm>
            <a:custGeom>
              <a:avLst/>
              <a:gdLst/>
              <a:ahLst/>
              <a:cxnLst/>
              <a:rect l="l" t="t" r="r" b="b"/>
              <a:pathLst>
                <a:path w="2611754" h="762635">
                  <a:moveTo>
                    <a:pt x="2611247" y="388747"/>
                  </a:moveTo>
                  <a:lnTo>
                    <a:pt x="171323" y="388747"/>
                  </a:lnTo>
                  <a:lnTo>
                    <a:pt x="171323" y="403987"/>
                  </a:lnTo>
                  <a:lnTo>
                    <a:pt x="2611247" y="403987"/>
                  </a:lnTo>
                  <a:lnTo>
                    <a:pt x="2611247" y="388747"/>
                  </a:lnTo>
                  <a:close/>
                </a:path>
                <a:path w="2611754" h="762635">
                  <a:moveTo>
                    <a:pt x="2611247" y="127"/>
                  </a:moveTo>
                  <a:lnTo>
                    <a:pt x="144399" y="0"/>
                  </a:lnTo>
                  <a:lnTo>
                    <a:pt x="97155" y="718400"/>
                  </a:lnTo>
                  <a:lnTo>
                    <a:pt x="40132" y="613029"/>
                  </a:lnTo>
                  <a:lnTo>
                    <a:pt x="0" y="634365"/>
                  </a:lnTo>
                  <a:lnTo>
                    <a:pt x="4318" y="642239"/>
                  </a:lnTo>
                  <a:lnTo>
                    <a:pt x="25400" y="631063"/>
                  </a:lnTo>
                  <a:lnTo>
                    <a:pt x="96647" y="762165"/>
                  </a:lnTo>
                  <a:lnTo>
                    <a:pt x="107061" y="762165"/>
                  </a:lnTo>
                  <a:lnTo>
                    <a:pt x="156972" y="14859"/>
                  </a:lnTo>
                  <a:lnTo>
                    <a:pt x="171323" y="14859"/>
                  </a:lnTo>
                  <a:lnTo>
                    <a:pt x="171323" y="15367"/>
                  </a:lnTo>
                  <a:lnTo>
                    <a:pt x="2611247" y="15367"/>
                  </a:lnTo>
                  <a:lnTo>
                    <a:pt x="2611247" y="12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793750" y="1253489"/>
          <a:ext cx="10610850" cy="48793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785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12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6315">
                <a:tc>
                  <a:txBody>
                    <a:bodyPr/>
                    <a:lstStyle/>
                    <a:p>
                      <a:pPr marL="893444"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sz="22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Formula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1225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sz="2200" b="1" spc="-2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Parameters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1225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L="654685"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sz="2200" b="1" spc="3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Description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1225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6626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marR="231775" algn="ctr">
                        <a:lnSpc>
                          <a:spcPts val="1764"/>
                        </a:lnSpc>
                      </a:pPr>
                      <a:r>
                        <a:rPr sz="1800" spc="65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𝑔</a:t>
                      </a:r>
                      <a:r>
                        <a:rPr sz="1800" spc="35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 </a:t>
                      </a:r>
                      <a:r>
                        <a:rPr sz="1800" spc="27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×</a:t>
                      </a:r>
                      <a:r>
                        <a:rPr sz="1800" spc="-5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 </a:t>
                      </a:r>
                      <a:r>
                        <a:rPr sz="1800" spc="14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(</a:t>
                      </a:r>
                      <a:r>
                        <a:rPr sz="1800" spc="-5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 </a:t>
                      </a:r>
                      <a:r>
                        <a:rPr sz="1800" spc="40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𝜌</a:t>
                      </a:r>
                      <a:r>
                        <a:rPr sz="1950" spc="607" baseline="-17094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𝑠</a:t>
                      </a:r>
                      <a:r>
                        <a:rPr sz="1950" spc="247" baseline="-17094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 </a:t>
                      </a:r>
                      <a:r>
                        <a:rPr sz="1800" spc="33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−</a:t>
                      </a:r>
                      <a:r>
                        <a:rPr sz="1800" spc="-5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 </a:t>
                      </a:r>
                      <a:r>
                        <a:rPr sz="1800" spc="50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𝜌</a:t>
                      </a:r>
                      <a:r>
                        <a:rPr sz="1950" spc="750" baseline="-17094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𝑤</a:t>
                      </a:r>
                      <a:r>
                        <a:rPr sz="1800" spc="50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)</a:t>
                      </a:r>
                      <a:endParaRPr sz="1800">
                        <a:latin typeface="FreeSerif"/>
                        <a:cs typeface="FreeSerif"/>
                      </a:endParaRPr>
                    </a:p>
                    <a:p>
                      <a:pPr marL="308610">
                        <a:lnSpc>
                          <a:spcPts val="1285"/>
                        </a:lnSpc>
                        <a:tabLst>
                          <a:tab pos="2348230" algn="l"/>
                        </a:tabLst>
                      </a:pPr>
                      <a:r>
                        <a:rPr sz="1800" spc="28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𝑉</a:t>
                      </a:r>
                      <a:r>
                        <a:rPr sz="1950" spc="419" baseline="-14957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𝑠</a:t>
                      </a:r>
                      <a:r>
                        <a:rPr sz="1950" spc="390" baseline="-14957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 </a:t>
                      </a:r>
                      <a:r>
                        <a:rPr sz="1800" spc="32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=	</a:t>
                      </a:r>
                      <a:r>
                        <a:rPr sz="1800" spc="27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×</a:t>
                      </a:r>
                      <a:r>
                        <a:rPr sz="1800" spc="33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 </a:t>
                      </a:r>
                      <a:r>
                        <a:rPr sz="1800" spc="38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𝑑𝑠</a:t>
                      </a:r>
                      <a:r>
                        <a:rPr sz="1950" spc="577" baseline="27777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2</a:t>
                      </a:r>
                      <a:endParaRPr sz="1950" baseline="27777">
                        <a:latin typeface="FreeSerif"/>
                        <a:cs typeface="FreeSerif"/>
                      </a:endParaRPr>
                    </a:p>
                    <a:p>
                      <a:pPr marR="182245" algn="ctr">
                        <a:lnSpc>
                          <a:spcPts val="1680"/>
                        </a:lnSpc>
                      </a:pPr>
                      <a:r>
                        <a:rPr sz="1800" spc="9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18</a:t>
                      </a:r>
                      <a:r>
                        <a:rPr sz="1800" spc="-6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 </a:t>
                      </a:r>
                      <a:r>
                        <a:rPr sz="1800" spc="6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ʋ</a:t>
                      </a:r>
                      <a:endParaRPr sz="1800">
                        <a:latin typeface="FreeSerif"/>
                        <a:cs typeface="Free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L="57785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Vs is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the terminal settling velocity of the</a:t>
                      </a:r>
                      <a:r>
                        <a:rPr sz="1800" spc="-1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solid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57785">
                        <a:lnSpc>
                          <a:spcPct val="100000"/>
                        </a:lnSpc>
                        <a:spcBef>
                          <a:spcPts val="1080"/>
                        </a:spcBef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particle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57785">
                        <a:lnSpc>
                          <a:spcPct val="100000"/>
                        </a:lnSpc>
                        <a:spcBef>
                          <a:spcPts val="1080"/>
                        </a:spcBef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g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is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the gravitational</a:t>
                      </a:r>
                      <a:r>
                        <a:rPr sz="18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acceleration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57785" marR="1146810">
                        <a:lnSpc>
                          <a:spcPct val="150000"/>
                        </a:lnSpc>
                        <a:spcBef>
                          <a:spcPts val="5"/>
                        </a:spcBef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ρs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is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the specific gravity of particles  ρw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is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the specific gravity of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water  ds is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the diameter of</a:t>
                      </a:r>
                      <a:r>
                        <a:rPr sz="18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particle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57785">
                        <a:lnSpc>
                          <a:spcPct val="100000"/>
                        </a:lnSpc>
                        <a:spcBef>
                          <a:spcPts val="1080"/>
                        </a:spcBef>
                      </a:pPr>
                      <a:r>
                        <a:rPr sz="1800" spc="-715" dirty="0">
                          <a:latin typeface="Times New Roman"/>
                          <a:cs typeface="Times New Roman"/>
                        </a:rPr>
                        <a:t>ʋ</a:t>
                      </a:r>
                      <a:r>
                        <a:rPr sz="18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is the dynamic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viscosity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18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water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984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558165" marR="221615" indent="-327660">
                        <a:lnSpc>
                          <a:spcPct val="150000"/>
                        </a:lnSpc>
                      </a:pPr>
                      <a:r>
                        <a:rPr sz="2000" spc="-5" dirty="0">
                          <a:latin typeface="Times New Roman"/>
                          <a:cs typeface="Times New Roman"/>
                        </a:rPr>
                        <a:t>Estimation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20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terminal  settling</a:t>
                      </a:r>
                      <a:r>
                        <a:rPr sz="20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velocity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0406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2150">
                        <a:latin typeface="Times New Roman"/>
                        <a:cs typeface="Times New Roman"/>
                      </a:endParaRPr>
                    </a:p>
                    <a:p>
                      <a:pPr marL="749300">
                        <a:lnSpc>
                          <a:spcPts val="1764"/>
                        </a:lnSpc>
                        <a:spcBef>
                          <a:spcPts val="5"/>
                        </a:spcBef>
                      </a:pPr>
                      <a:r>
                        <a:rPr sz="1800" spc="9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8</a:t>
                      </a:r>
                      <a:r>
                        <a:rPr sz="1800" spc="33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 </a:t>
                      </a:r>
                      <a:r>
                        <a:rPr sz="1800" spc="64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𝛽</a:t>
                      </a:r>
                      <a:r>
                        <a:rPr sz="1800" spc="39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 </a:t>
                      </a:r>
                      <a:r>
                        <a:rPr sz="1800" spc="27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×</a:t>
                      </a:r>
                      <a:r>
                        <a:rPr sz="1800" spc="-6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 </a:t>
                      </a:r>
                      <a:r>
                        <a:rPr sz="1800" spc="65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𝑔</a:t>
                      </a:r>
                      <a:r>
                        <a:rPr sz="1800" spc="37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 </a:t>
                      </a:r>
                      <a:r>
                        <a:rPr sz="1800" spc="27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×</a:t>
                      </a:r>
                      <a:r>
                        <a:rPr sz="1800" spc="-5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 </a:t>
                      </a:r>
                      <a:r>
                        <a:rPr sz="1800" spc="484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𝑑𝑠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 </a:t>
                      </a:r>
                      <a:r>
                        <a:rPr sz="1800" spc="31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(𝜌</a:t>
                      </a:r>
                      <a:r>
                        <a:rPr sz="1950" spc="472" baseline="-14957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𝑠</a:t>
                      </a:r>
                      <a:r>
                        <a:rPr sz="1950" spc="232" baseline="-14957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 </a:t>
                      </a:r>
                      <a:r>
                        <a:rPr sz="1800" spc="32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−</a:t>
                      </a:r>
                      <a:r>
                        <a:rPr sz="1800" spc="-5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 </a:t>
                      </a:r>
                      <a:r>
                        <a:rPr sz="1800" spc="50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𝜌</a:t>
                      </a:r>
                      <a:r>
                        <a:rPr sz="1950" spc="750" baseline="-14957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𝑤</a:t>
                      </a:r>
                      <a:r>
                        <a:rPr sz="1800" spc="50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)</a:t>
                      </a:r>
                      <a:endParaRPr sz="1800">
                        <a:latin typeface="FreeSerif"/>
                        <a:cs typeface="FreeSerif"/>
                      </a:endParaRPr>
                    </a:p>
                    <a:p>
                      <a:pPr marL="87630">
                        <a:lnSpc>
                          <a:spcPts val="1764"/>
                        </a:lnSpc>
                        <a:tabLst>
                          <a:tab pos="1903095" algn="l"/>
                        </a:tabLst>
                      </a:pPr>
                      <a:r>
                        <a:rPr sz="1800" spc="29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𝑉</a:t>
                      </a:r>
                      <a:r>
                        <a:rPr sz="1950" spc="442" baseline="-14957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𝑐</a:t>
                      </a:r>
                      <a:r>
                        <a:rPr sz="1950" spc="419" baseline="-14957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 </a:t>
                      </a:r>
                      <a:r>
                        <a:rPr sz="1800" spc="32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=	</a:t>
                      </a:r>
                      <a:r>
                        <a:rPr sz="2700" spc="802" baseline="-37037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𝑓</a:t>
                      </a:r>
                      <a:endParaRPr sz="2700" baseline="-37037">
                        <a:latin typeface="FreeSerif"/>
                        <a:cs typeface="FreeSerif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785" marR="135636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Vc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refers to the scouring velocity  g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is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the acceleration due to</a:t>
                      </a:r>
                      <a:r>
                        <a:rPr sz="1800" spc="-1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gravity  f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is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the Darcy </a:t>
                      </a:r>
                      <a:r>
                        <a:rPr sz="1800" spc="-20" dirty="0">
                          <a:latin typeface="Times New Roman"/>
                          <a:cs typeface="Times New Roman"/>
                        </a:rPr>
                        <a:t>Weisbach</a:t>
                      </a:r>
                      <a:r>
                        <a:rPr sz="1800" spc="-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factor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57785">
                        <a:lnSpc>
                          <a:spcPct val="100000"/>
                        </a:lnSpc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β is the</a:t>
                      </a:r>
                      <a:r>
                        <a:rPr sz="18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constant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57785">
                        <a:lnSpc>
                          <a:spcPct val="100000"/>
                        </a:lnSpc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d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is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the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smallest</a:t>
                      </a:r>
                      <a:r>
                        <a:rPr sz="18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particle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spc="-5" dirty="0">
                          <a:latin typeface="Times New Roman"/>
                          <a:cs typeface="Times New Roman"/>
                        </a:rPr>
                        <a:t>Estimation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2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scouring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3810" algn="ctr">
                        <a:lnSpc>
                          <a:spcPct val="100000"/>
                        </a:lnSpc>
                        <a:spcBef>
                          <a:spcPts val="1200"/>
                        </a:spcBef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velocity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object 9"/>
          <p:cNvSpPr/>
          <p:nvPr/>
        </p:nvSpPr>
        <p:spPr>
          <a:xfrm>
            <a:off x="0" y="6126478"/>
            <a:ext cx="714755" cy="7315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469642" y="825500"/>
            <a:ext cx="72415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Times New Roman"/>
                <a:cs typeface="Times New Roman"/>
              </a:rPr>
              <a:t>Formulas Used for Sedimentation </a:t>
            </a:r>
            <a:r>
              <a:rPr sz="2400" spc="-45" dirty="0">
                <a:latin typeface="Times New Roman"/>
                <a:cs typeface="Times New Roman"/>
              </a:rPr>
              <a:t>Tank </a:t>
            </a:r>
            <a:r>
              <a:rPr sz="2400" spc="-5" dirty="0">
                <a:latin typeface="Times New Roman"/>
                <a:cs typeface="Times New Roman"/>
              </a:rPr>
              <a:t>Design</a:t>
            </a:r>
            <a:r>
              <a:rPr sz="2400" spc="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(continued)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pc="25" dirty="0"/>
              <a:t>Department </a:t>
            </a:r>
            <a:r>
              <a:rPr spc="-30" dirty="0"/>
              <a:t>of </a:t>
            </a:r>
            <a:r>
              <a:rPr spc="-35" dirty="0"/>
              <a:t>Civil</a:t>
            </a:r>
            <a:r>
              <a:rPr dirty="0"/>
              <a:t> </a:t>
            </a:r>
            <a:r>
              <a:rPr spc="5" dirty="0"/>
              <a:t>Engineering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125"/>
              </a:lnSpc>
            </a:pPr>
            <a:fld id="{81D60167-4931-47E6-BA6A-407CBD079E47}" type="slidenum">
              <a:rPr spc="-95" dirty="0"/>
              <a:t>29</a:t>
            </a:fld>
            <a:endParaRPr spc="-95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0100" y="6143244"/>
            <a:ext cx="10591800" cy="0"/>
          </a:xfrm>
          <a:custGeom>
            <a:avLst/>
            <a:gdLst/>
            <a:ahLst/>
            <a:cxnLst/>
            <a:rect l="l" t="t" r="r" b="b"/>
            <a:pathLst>
              <a:path w="10591800">
                <a:moveTo>
                  <a:pt x="0" y="0"/>
                </a:moveTo>
                <a:lnTo>
                  <a:pt x="105918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9576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00"/>
              </a:spcBef>
              <a:tabLst>
                <a:tab pos="3918585" algn="l"/>
                <a:tab pos="10605135" algn="l"/>
              </a:tabLst>
            </a:pPr>
            <a:r>
              <a:rPr dirty="0"/>
              <a:t> 	</a:t>
            </a:r>
            <a:r>
              <a:rPr spc="25" dirty="0"/>
              <a:t>OUTLINE	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87069" y="815746"/>
            <a:ext cx="5080000" cy="5110480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469900" indent="-457834">
              <a:lnSpc>
                <a:spcPct val="100000"/>
              </a:lnSpc>
              <a:spcBef>
                <a:spcPts val="1095"/>
              </a:spcBef>
              <a:buFont typeface="Arial"/>
              <a:buChar char="•"/>
              <a:tabLst>
                <a:tab pos="469265" algn="l"/>
                <a:tab pos="470534" algn="l"/>
              </a:tabLst>
            </a:pPr>
            <a:r>
              <a:rPr sz="2200" spc="-5" dirty="0">
                <a:latin typeface="Times New Roman"/>
                <a:cs typeface="Times New Roman"/>
              </a:rPr>
              <a:t>Introduction and</a:t>
            </a:r>
            <a:r>
              <a:rPr sz="220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Objectives</a:t>
            </a:r>
            <a:endParaRPr sz="2200">
              <a:latin typeface="Times New Roman"/>
              <a:cs typeface="Times New Roman"/>
            </a:endParaRPr>
          </a:p>
          <a:p>
            <a:pPr marL="469900" indent="-457834">
              <a:lnSpc>
                <a:spcPct val="100000"/>
              </a:lnSpc>
              <a:spcBef>
                <a:spcPts val="994"/>
              </a:spcBef>
              <a:buFont typeface="Arial"/>
              <a:buChar char="•"/>
              <a:tabLst>
                <a:tab pos="469265" algn="l"/>
                <a:tab pos="470534" algn="l"/>
              </a:tabLst>
            </a:pPr>
            <a:r>
              <a:rPr sz="2200" spc="-5" dirty="0">
                <a:latin typeface="Times New Roman"/>
                <a:cs typeface="Times New Roman"/>
              </a:rPr>
              <a:t>Project Constraints </a:t>
            </a:r>
            <a:r>
              <a:rPr sz="2200" spc="-10" dirty="0">
                <a:latin typeface="Times New Roman"/>
                <a:cs typeface="Times New Roman"/>
              </a:rPr>
              <a:t>and</a:t>
            </a:r>
            <a:r>
              <a:rPr sz="2200" spc="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Complexities</a:t>
            </a:r>
            <a:endParaRPr sz="2200">
              <a:latin typeface="Times New Roman"/>
              <a:cs typeface="Times New Roman"/>
            </a:endParaRPr>
          </a:p>
          <a:p>
            <a:pPr marL="469900" indent="-457834">
              <a:lnSpc>
                <a:spcPct val="100000"/>
              </a:lnSpc>
              <a:spcBef>
                <a:spcPts val="1010"/>
              </a:spcBef>
              <a:buFont typeface="Arial"/>
              <a:buChar char="•"/>
              <a:tabLst>
                <a:tab pos="469265" algn="l"/>
                <a:tab pos="470534" algn="l"/>
              </a:tabLst>
            </a:pPr>
            <a:r>
              <a:rPr sz="2200" spc="-5" dirty="0">
                <a:latin typeface="Times New Roman"/>
                <a:cs typeface="Times New Roman"/>
              </a:rPr>
              <a:t>Codes and</a:t>
            </a:r>
            <a:r>
              <a:rPr sz="2200" spc="-1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Specifications</a:t>
            </a:r>
            <a:endParaRPr sz="2200">
              <a:latin typeface="Times New Roman"/>
              <a:cs typeface="Times New Roman"/>
            </a:endParaRPr>
          </a:p>
          <a:p>
            <a:pPr marL="469900" indent="-457834">
              <a:lnSpc>
                <a:spcPct val="100000"/>
              </a:lnSpc>
              <a:spcBef>
                <a:spcPts val="994"/>
              </a:spcBef>
              <a:buFont typeface="Arial"/>
              <a:buChar char="•"/>
              <a:tabLst>
                <a:tab pos="469265" algn="l"/>
                <a:tab pos="470534" algn="l"/>
              </a:tabLst>
            </a:pPr>
            <a:r>
              <a:rPr sz="2200" spc="-5" dirty="0">
                <a:latin typeface="Times New Roman"/>
                <a:cs typeface="Times New Roman"/>
              </a:rPr>
              <a:t>Design</a:t>
            </a:r>
            <a:r>
              <a:rPr sz="220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Methodology</a:t>
            </a:r>
            <a:endParaRPr sz="2200">
              <a:latin typeface="Times New Roman"/>
              <a:cs typeface="Times New Roman"/>
            </a:endParaRPr>
          </a:p>
          <a:p>
            <a:pPr marL="469900" indent="-457834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tabLst>
                <a:tab pos="469265" algn="l"/>
                <a:tab pos="470534" algn="l"/>
              </a:tabLst>
            </a:pPr>
            <a:r>
              <a:rPr sz="2200" spc="-5" dirty="0">
                <a:latin typeface="Times New Roman"/>
                <a:cs typeface="Times New Roman"/>
              </a:rPr>
              <a:t>Environmental </a:t>
            </a:r>
            <a:r>
              <a:rPr sz="2200" spc="-10" dirty="0">
                <a:latin typeface="Times New Roman"/>
                <a:cs typeface="Times New Roman"/>
              </a:rPr>
              <a:t>Impact Assessment</a:t>
            </a:r>
            <a:r>
              <a:rPr sz="2200" spc="-3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(EIA)</a:t>
            </a:r>
            <a:endParaRPr sz="2200">
              <a:latin typeface="Times New Roman"/>
              <a:cs typeface="Times New Roman"/>
            </a:endParaRPr>
          </a:p>
          <a:p>
            <a:pPr marL="469900" indent="-457834">
              <a:lnSpc>
                <a:spcPct val="100000"/>
              </a:lnSpc>
              <a:spcBef>
                <a:spcPts val="1005"/>
              </a:spcBef>
              <a:buFont typeface="Arial"/>
              <a:buChar char="•"/>
              <a:tabLst>
                <a:tab pos="469265" algn="l"/>
                <a:tab pos="470534" algn="l"/>
              </a:tabLst>
            </a:pPr>
            <a:r>
              <a:rPr sz="2200" spc="-5" dirty="0">
                <a:latin typeface="Times New Roman"/>
                <a:cs typeface="Times New Roman"/>
              </a:rPr>
              <a:t>Design</a:t>
            </a:r>
            <a:r>
              <a:rPr sz="220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Calculations</a:t>
            </a:r>
            <a:endParaRPr sz="2200">
              <a:latin typeface="Times New Roman"/>
              <a:cs typeface="Times New Roman"/>
            </a:endParaRPr>
          </a:p>
          <a:p>
            <a:pPr marL="469900" indent="-457834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tabLst>
                <a:tab pos="469265" algn="l"/>
                <a:tab pos="470534" algn="l"/>
              </a:tabLst>
            </a:pPr>
            <a:r>
              <a:rPr sz="2200" spc="-5" dirty="0">
                <a:latin typeface="Times New Roman"/>
                <a:cs typeface="Times New Roman"/>
              </a:rPr>
              <a:t>Structural and Hydraulic</a:t>
            </a:r>
            <a:r>
              <a:rPr sz="2200" spc="1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Design</a:t>
            </a:r>
            <a:endParaRPr sz="2200">
              <a:latin typeface="Times New Roman"/>
              <a:cs typeface="Times New Roman"/>
            </a:endParaRPr>
          </a:p>
          <a:p>
            <a:pPr marL="469900" indent="-457834">
              <a:lnSpc>
                <a:spcPct val="100000"/>
              </a:lnSpc>
              <a:spcBef>
                <a:spcPts val="994"/>
              </a:spcBef>
              <a:buFont typeface="Arial"/>
              <a:buChar char="•"/>
              <a:tabLst>
                <a:tab pos="469265" algn="l"/>
                <a:tab pos="470534" algn="l"/>
              </a:tabLst>
            </a:pPr>
            <a:r>
              <a:rPr sz="2200" spc="-5" dirty="0">
                <a:latin typeface="Times New Roman"/>
                <a:cs typeface="Times New Roman"/>
              </a:rPr>
              <a:t>Software</a:t>
            </a:r>
            <a:r>
              <a:rPr sz="220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Model</a:t>
            </a:r>
            <a:endParaRPr sz="2200">
              <a:latin typeface="Times New Roman"/>
              <a:cs typeface="Times New Roman"/>
            </a:endParaRPr>
          </a:p>
          <a:p>
            <a:pPr marL="469900" indent="-457834">
              <a:lnSpc>
                <a:spcPct val="100000"/>
              </a:lnSpc>
              <a:spcBef>
                <a:spcPts val="1010"/>
              </a:spcBef>
              <a:buFont typeface="Arial"/>
              <a:buChar char="•"/>
              <a:tabLst>
                <a:tab pos="469265" algn="l"/>
                <a:tab pos="470534" algn="l"/>
              </a:tabLst>
            </a:pPr>
            <a:r>
              <a:rPr sz="2200" spc="-5" dirty="0">
                <a:latin typeface="Times New Roman"/>
                <a:cs typeface="Times New Roman"/>
              </a:rPr>
              <a:t>Cost Estimation</a:t>
            </a:r>
            <a:r>
              <a:rPr sz="2200" spc="-9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Analysis</a:t>
            </a:r>
            <a:endParaRPr sz="2200">
              <a:latin typeface="Times New Roman"/>
              <a:cs typeface="Times New Roman"/>
            </a:endParaRPr>
          </a:p>
          <a:p>
            <a:pPr marL="469900" indent="-457834">
              <a:lnSpc>
                <a:spcPct val="100000"/>
              </a:lnSpc>
              <a:spcBef>
                <a:spcPts val="994"/>
              </a:spcBef>
              <a:buFont typeface="Arial"/>
              <a:buChar char="•"/>
              <a:tabLst>
                <a:tab pos="469265" algn="l"/>
                <a:tab pos="470534" algn="l"/>
              </a:tabLst>
            </a:pPr>
            <a:r>
              <a:rPr sz="2200" spc="-10" dirty="0">
                <a:latin typeface="Times New Roman"/>
                <a:cs typeface="Times New Roman"/>
              </a:rPr>
              <a:t>Summary </a:t>
            </a:r>
            <a:r>
              <a:rPr sz="2200" spc="-5" dirty="0">
                <a:latin typeface="Times New Roman"/>
                <a:cs typeface="Times New Roman"/>
              </a:rPr>
              <a:t>and</a:t>
            </a:r>
            <a:r>
              <a:rPr sz="2200" spc="4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Conclusion</a:t>
            </a:r>
            <a:endParaRPr sz="2200">
              <a:latin typeface="Times New Roman"/>
              <a:cs typeface="Times New Roman"/>
            </a:endParaRPr>
          </a:p>
          <a:p>
            <a:pPr marL="469900" indent="-457834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tabLst>
                <a:tab pos="469265" algn="l"/>
                <a:tab pos="470534" algn="l"/>
              </a:tabLst>
            </a:pPr>
            <a:r>
              <a:rPr sz="2200" spc="-5" dirty="0">
                <a:latin typeface="Times New Roman"/>
                <a:cs typeface="Times New Roman"/>
              </a:rPr>
              <a:t>References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6126478"/>
            <a:ext cx="714755" cy="7315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978395" y="1120139"/>
            <a:ext cx="4161282" cy="35212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8094726" y="4669282"/>
            <a:ext cx="196913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35" dirty="0">
                <a:latin typeface="Georgia"/>
                <a:cs typeface="Georgia"/>
              </a:rPr>
              <a:t>(Martina, </a:t>
            </a:r>
            <a:r>
              <a:rPr sz="1600" spc="-25" dirty="0">
                <a:latin typeface="Georgia"/>
                <a:cs typeface="Georgia"/>
              </a:rPr>
              <a:t>Nolte,</a:t>
            </a:r>
            <a:r>
              <a:rPr sz="1600" spc="85" dirty="0">
                <a:latin typeface="Georgia"/>
                <a:cs typeface="Georgia"/>
              </a:rPr>
              <a:t> </a:t>
            </a:r>
            <a:r>
              <a:rPr sz="1600" spc="-60" dirty="0">
                <a:latin typeface="Georgia"/>
                <a:cs typeface="Georgia"/>
              </a:rPr>
              <a:t>2012)</a:t>
            </a:r>
            <a:endParaRPr sz="1600">
              <a:latin typeface="Georgia"/>
              <a:cs typeface="Georgi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pc="25" dirty="0"/>
              <a:t>Department </a:t>
            </a:r>
            <a:r>
              <a:rPr spc="-30" dirty="0"/>
              <a:t>of </a:t>
            </a:r>
            <a:r>
              <a:rPr spc="-35" dirty="0"/>
              <a:t>Civil</a:t>
            </a:r>
            <a:r>
              <a:rPr dirty="0"/>
              <a:t> </a:t>
            </a:r>
            <a:r>
              <a:rPr spc="5" dirty="0"/>
              <a:t>Engineering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125"/>
              </a:lnSpc>
            </a:pPr>
            <a:fld id="{81D60167-4931-47E6-BA6A-407CBD079E47}" type="slidenum">
              <a:rPr spc="-95" dirty="0"/>
              <a:t>3</a:t>
            </a:fld>
            <a:endParaRPr spc="-95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0862" y="724662"/>
            <a:ext cx="10591800" cy="0"/>
          </a:xfrm>
          <a:custGeom>
            <a:avLst/>
            <a:gdLst/>
            <a:ahLst/>
            <a:cxnLst/>
            <a:rect l="l" t="t" r="r" b="b"/>
            <a:pathLst>
              <a:path w="10591800">
                <a:moveTo>
                  <a:pt x="0" y="0"/>
                </a:moveTo>
                <a:lnTo>
                  <a:pt x="10591800" y="0"/>
                </a:lnTo>
              </a:path>
            </a:pathLst>
          </a:custGeom>
          <a:ln w="444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0100" y="6143244"/>
            <a:ext cx="10591800" cy="0"/>
          </a:xfrm>
          <a:custGeom>
            <a:avLst/>
            <a:gdLst/>
            <a:ahLst/>
            <a:cxnLst/>
            <a:rect l="l" t="t" r="r" b="b"/>
            <a:pathLst>
              <a:path w="10591800">
                <a:moveTo>
                  <a:pt x="0" y="0"/>
                </a:moveTo>
                <a:lnTo>
                  <a:pt x="105918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553716" y="0"/>
            <a:ext cx="708279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u="none" spc="20" dirty="0"/>
              <a:t>DESIGN</a:t>
            </a:r>
            <a:r>
              <a:rPr sz="4800" u="none" spc="-15" dirty="0"/>
              <a:t> </a:t>
            </a:r>
            <a:r>
              <a:rPr sz="4800" u="none" spc="-25" dirty="0"/>
              <a:t>CALCULATIONS</a:t>
            </a:r>
            <a:endParaRPr sz="4800"/>
          </a:p>
        </p:txBody>
      </p:sp>
      <p:sp>
        <p:nvSpPr>
          <p:cNvPr id="5" name="object 5"/>
          <p:cNvSpPr txBox="1"/>
          <p:nvPr/>
        </p:nvSpPr>
        <p:spPr>
          <a:xfrm>
            <a:off x="1008075" y="2765551"/>
            <a:ext cx="170370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Times New Roman"/>
                <a:cs typeface="Times New Roman"/>
              </a:rPr>
              <a:t>Diameter </a:t>
            </a:r>
            <a:r>
              <a:rPr sz="1400" dirty="0">
                <a:latin typeface="Times New Roman"/>
                <a:cs typeface="Times New Roman"/>
              </a:rPr>
              <a:t>of the tank</a:t>
            </a:r>
            <a:r>
              <a:rPr sz="1400" spc="8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=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79475" y="2757932"/>
            <a:ext cx="242125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63420" indent="-195135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1963420" algn="l"/>
                <a:tab pos="1964055" algn="l"/>
              </a:tabLst>
            </a:pPr>
            <a:r>
              <a:rPr sz="2100" spc="800" dirty="0">
                <a:latin typeface="FreeSerif"/>
                <a:cs typeface="FreeSerif"/>
              </a:rPr>
              <a:t>𝐴</a:t>
            </a:r>
            <a:r>
              <a:rPr sz="2100" spc="-5" dirty="0">
                <a:latin typeface="FreeSerif"/>
                <a:cs typeface="FreeSerif"/>
              </a:rPr>
              <a:t> </a:t>
            </a:r>
            <a:r>
              <a:rPr sz="2100" spc="380" dirty="0">
                <a:latin typeface="FreeSerif"/>
                <a:cs typeface="FreeSerif"/>
              </a:rPr>
              <a:t>=</a:t>
            </a:r>
            <a:endParaRPr sz="2100">
              <a:latin typeface="FreeSerif"/>
              <a:cs typeface="FreeSerif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262503" y="2952750"/>
            <a:ext cx="132715" cy="17145"/>
          </a:xfrm>
          <a:custGeom>
            <a:avLst/>
            <a:gdLst/>
            <a:ahLst/>
            <a:cxnLst/>
            <a:rect l="l" t="t" r="r" b="b"/>
            <a:pathLst>
              <a:path w="132714" h="17144">
                <a:moveTo>
                  <a:pt x="132587" y="0"/>
                </a:moveTo>
                <a:lnTo>
                  <a:pt x="0" y="0"/>
                </a:lnTo>
                <a:lnTo>
                  <a:pt x="0" y="16763"/>
                </a:lnTo>
                <a:lnTo>
                  <a:pt x="132587" y="16763"/>
                </a:lnTo>
                <a:lnTo>
                  <a:pt x="1325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250183" y="2614749"/>
            <a:ext cx="154940" cy="608965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90"/>
              </a:spcBef>
            </a:pPr>
            <a:r>
              <a:rPr sz="1500" spc="2560" dirty="0">
                <a:latin typeface="FreeSerif"/>
                <a:cs typeface="FreeSerif"/>
              </a:rPr>
              <a:t>𝜋</a:t>
            </a:r>
            <a:endParaRPr sz="1500">
              <a:latin typeface="FreeSerif"/>
              <a:cs typeface="FreeSerif"/>
            </a:endParaRPr>
          </a:p>
          <a:p>
            <a:pPr marL="21590">
              <a:lnSpc>
                <a:spcPct val="100000"/>
              </a:lnSpc>
              <a:spcBef>
                <a:spcPts val="490"/>
              </a:spcBef>
            </a:pPr>
            <a:r>
              <a:rPr sz="1500" spc="135" dirty="0">
                <a:latin typeface="FreeSerif"/>
                <a:cs typeface="FreeSerif"/>
              </a:rPr>
              <a:t>4</a:t>
            </a:r>
            <a:endParaRPr sz="1500">
              <a:latin typeface="FreeSerif"/>
              <a:cs typeface="Free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618991" y="2732024"/>
            <a:ext cx="138430" cy="2597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500" spc="135" dirty="0">
                <a:latin typeface="FreeSerif"/>
                <a:cs typeface="FreeSerif"/>
              </a:rPr>
              <a:t>2</a:t>
            </a:r>
            <a:endParaRPr sz="1500">
              <a:latin typeface="FreeSerif"/>
              <a:cs typeface="Free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237478" y="2765551"/>
            <a:ext cx="265303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16175" algn="l"/>
              </a:tabLst>
            </a:pPr>
            <a:r>
              <a:rPr sz="1400" dirty="0">
                <a:latin typeface="Times New Roman"/>
                <a:cs typeface="Times New Roman"/>
              </a:rPr>
              <a:t>0.5	0.5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426967" y="2757932"/>
            <a:ext cx="652145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61645" algn="l"/>
                <a:tab pos="3111500" algn="l"/>
                <a:tab pos="3395345" algn="l"/>
                <a:tab pos="5560695" algn="l"/>
              </a:tabLst>
            </a:pPr>
            <a:r>
              <a:rPr sz="2100" spc="3715" dirty="0">
                <a:latin typeface="FreeSerif"/>
                <a:cs typeface="FreeSerif"/>
              </a:rPr>
              <a:t>𝐷	</a:t>
            </a:r>
            <a:r>
              <a:rPr sz="2100" spc="3529" dirty="0">
                <a:latin typeface="Wingdings"/>
                <a:cs typeface="Wingdings"/>
              </a:rPr>
              <a:t>→</a:t>
            </a:r>
            <a:r>
              <a:rPr sz="2100" spc="3529" dirty="0">
                <a:latin typeface="Times New Roman"/>
                <a:cs typeface="Times New Roman"/>
              </a:rPr>
              <a:t> </a:t>
            </a:r>
            <a:r>
              <a:rPr sz="2100" spc="-5" dirty="0">
                <a:latin typeface="Times New Roman"/>
                <a:cs typeface="Times New Roman"/>
              </a:rPr>
              <a:t>D = </a:t>
            </a:r>
            <a:r>
              <a:rPr sz="2100" spc="10" dirty="0">
                <a:latin typeface="Times New Roman"/>
                <a:cs typeface="Times New Roman"/>
              </a:rPr>
              <a:t>[</a:t>
            </a:r>
            <a:r>
              <a:rPr sz="2100" dirty="0">
                <a:latin typeface="Times New Roman"/>
                <a:cs typeface="Times New Roman"/>
              </a:rPr>
              <a:t>(4</a:t>
            </a:r>
            <a:r>
              <a:rPr sz="2100" spc="5" dirty="0">
                <a:latin typeface="Times New Roman"/>
                <a:cs typeface="Times New Roman"/>
              </a:rPr>
              <a:t>*</a:t>
            </a:r>
            <a:r>
              <a:rPr sz="2100" spc="-5" dirty="0">
                <a:latin typeface="Times New Roman"/>
                <a:cs typeface="Times New Roman"/>
              </a:rPr>
              <a:t>A)</a:t>
            </a:r>
            <a:r>
              <a:rPr sz="2100" spc="-20" dirty="0">
                <a:latin typeface="Times New Roman"/>
                <a:cs typeface="Times New Roman"/>
              </a:rPr>
              <a:t> </a:t>
            </a:r>
            <a:r>
              <a:rPr sz="2100" dirty="0">
                <a:latin typeface="Times New Roman"/>
                <a:cs typeface="Times New Roman"/>
              </a:rPr>
              <a:t>/ 3.</a:t>
            </a:r>
            <a:r>
              <a:rPr sz="2100" spc="5" dirty="0">
                <a:latin typeface="Times New Roman"/>
                <a:cs typeface="Times New Roman"/>
              </a:rPr>
              <a:t>1</a:t>
            </a:r>
            <a:r>
              <a:rPr sz="2100" dirty="0">
                <a:latin typeface="Times New Roman"/>
                <a:cs typeface="Times New Roman"/>
              </a:rPr>
              <a:t>4]	=	</a:t>
            </a:r>
            <a:r>
              <a:rPr sz="2100" spc="-35" dirty="0">
                <a:latin typeface="Times New Roman"/>
                <a:cs typeface="Times New Roman"/>
              </a:rPr>
              <a:t>[</a:t>
            </a:r>
            <a:r>
              <a:rPr sz="2100" spc="-45" dirty="0">
                <a:latin typeface="Times New Roman"/>
                <a:cs typeface="Times New Roman"/>
              </a:rPr>
              <a:t>(4</a:t>
            </a:r>
            <a:r>
              <a:rPr sz="2100" spc="-40" dirty="0">
                <a:latin typeface="Times New Roman"/>
                <a:cs typeface="Times New Roman"/>
              </a:rPr>
              <a:t>*</a:t>
            </a:r>
            <a:r>
              <a:rPr sz="2100" spc="-45" dirty="0">
                <a:latin typeface="Times New Roman"/>
                <a:cs typeface="Times New Roman"/>
              </a:rPr>
              <a:t>9</a:t>
            </a:r>
            <a:r>
              <a:rPr sz="2100" spc="-35" dirty="0">
                <a:latin typeface="Times New Roman"/>
                <a:cs typeface="Times New Roman"/>
              </a:rPr>
              <a:t>8</a:t>
            </a:r>
            <a:r>
              <a:rPr sz="2100" spc="-45" dirty="0">
                <a:latin typeface="Times New Roman"/>
                <a:cs typeface="Times New Roman"/>
              </a:rPr>
              <a:t>.</a:t>
            </a:r>
            <a:r>
              <a:rPr sz="2100" spc="-40" dirty="0">
                <a:latin typeface="Times New Roman"/>
                <a:cs typeface="Times New Roman"/>
              </a:rPr>
              <a:t>8</a:t>
            </a:r>
            <a:r>
              <a:rPr sz="2100" spc="-45" dirty="0">
                <a:latin typeface="Times New Roman"/>
                <a:cs typeface="Times New Roman"/>
              </a:rPr>
              <a:t>) </a:t>
            </a:r>
            <a:r>
              <a:rPr sz="2100" spc="-40" dirty="0">
                <a:latin typeface="Times New Roman"/>
                <a:cs typeface="Times New Roman"/>
              </a:rPr>
              <a:t> </a:t>
            </a:r>
            <a:r>
              <a:rPr sz="2100" dirty="0">
                <a:latin typeface="Times New Roman"/>
                <a:cs typeface="Times New Roman"/>
              </a:rPr>
              <a:t>/ 3.14]	= </a:t>
            </a:r>
            <a:r>
              <a:rPr sz="2100" spc="-20" dirty="0">
                <a:latin typeface="Times New Roman"/>
                <a:cs typeface="Times New Roman"/>
              </a:rPr>
              <a:t>11.2 </a:t>
            </a:r>
            <a:r>
              <a:rPr sz="2100" dirty="0">
                <a:latin typeface="Times New Roman"/>
                <a:cs typeface="Times New Roman"/>
              </a:rPr>
              <a:t>m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11707" y="4186173"/>
            <a:ext cx="120014" cy="2597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500" spc="1470" dirty="0">
                <a:latin typeface="FreeSerif"/>
                <a:cs typeface="FreeSerif"/>
              </a:rPr>
              <a:t>𝑠</a:t>
            </a:r>
            <a:endParaRPr sz="1500">
              <a:latin typeface="FreeSerif"/>
              <a:cs typeface="FreeSerif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79475" y="4059123"/>
            <a:ext cx="740410" cy="346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100" spc="790" dirty="0">
                <a:latin typeface="FreeSerif"/>
                <a:cs typeface="FreeSerif"/>
              </a:rPr>
              <a:t>𝑉</a:t>
            </a:r>
            <a:r>
              <a:rPr sz="2100" spc="325" dirty="0">
                <a:latin typeface="FreeSerif"/>
                <a:cs typeface="FreeSerif"/>
              </a:rPr>
              <a:t> </a:t>
            </a:r>
            <a:r>
              <a:rPr sz="2100" spc="385" dirty="0">
                <a:latin typeface="FreeSerif"/>
                <a:cs typeface="FreeSerif"/>
              </a:rPr>
              <a:t>=</a:t>
            </a:r>
            <a:endParaRPr sz="2100">
              <a:latin typeface="FreeSerif"/>
              <a:cs typeface="FreeSerif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581530" y="4254246"/>
            <a:ext cx="1178560" cy="17145"/>
          </a:xfrm>
          <a:custGeom>
            <a:avLst/>
            <a:gdLst/>
            <a:ahLst/>
            <a:cxnLst/>
            <a:rect l="l" t="t" r="r" b="b"/>
            <a:pathLst>
              <a:path w="1178560" h="17145">
                <a:moveTo>
                  <a:pt x="1178052" y="0"/>
                </a:moveTo>
                <a:lnTo>
                  <a:pt x="0" y="0"/>
                </a:lnTo>
                <a:lnTo>
                  <a:pt x="0" y="16763"/>
                </a:lnTo>
                <a:lnTo>
                  <a:pt x="1178052" y="16763"/>
                </a:lnTo>
                <a:lnTo>
                  <a:pt x="11780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126995" y="4048759"/>
            <a:ext cx="514984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361315" algn="l"/>
              </a:tabLst>
            </a:pPr>
            <a:r>
              <a:rPr sz="1250" spc="1245" dirty="0">
                <a:latin typeface="FreeSerif"/>
                <a:cs typeface="FreeSerif"/>
              </a:rPr>
              <a:t>𝑠	</a:t>
            </a:r>
            <a:r>
              <a:rPr sz="1250" spc="3160" dirty="0">
                <a:latin typeface="FreeSerif"/>
                <a:cs typeface="FreeSerif"/>
              </a:rPr>
              <a:t>𝑤</a:t>
            </a:r>
            <a:endParaRPr sz="1250">
              <a:latin typeface="FreeSerif"/>
              <a:cs typeface="FreeSerif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568958" y="3974084"/>
            <a:ext cx="1161415" cy="2597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1067435" algn="l"/>
              </a:tabLst>
            </a:pPr>
            <a:r>
              <a:rPr sz="1500" spc="2555" dirty="0">
                <a:latin typeface="FreeSerif"/>
                <a:cs typeface="FreeSerif"/>
              </a:rPr>
              <a:t>𝑔</a:t>
            </a:r>
            <a:r>
              <a:rPr sz="1500" spc="-10" dirty="0">
                <a:latin typeface="FreeSerif"/>
                <a:cs typeface="FreeSerif"/>
              </a:rPr>
              <a:t> </a:t>
            </a:r>
            <a:r>
              <a:rPr sz="1500" spc="254" dirty="0">
                <a:latin typeface="FreeSerif"/>
                <a:cs typeface="FreeSerif"/>
              </a:rPr>
              <a:t>×</a:t>
            </a:r>
            <a:r>
              <a:rPr sz="1500" spc="135" dirty="0">
                <a:latin typeface="FreeSerif"/>
                <a:cs typeface="FreeSerif"/>
              </a:rPr>
              <a:t>(</a:t>
            </a:r>
            <a:r>
              <a:rPr sz="1500" spc="-45" dirty="0">
                <a:latin typeface="FreeSerif"/>
                <a:cs typeface="FreeSerif"/>
              </a:rPr>
              <a:t> </a:t>
            </a:r>
            <a:r>
              <a:rPr sz="1500" spc="2450" dirty="0">
                <a:latin typeface="FreeSerif"/>
                <a:cs typeface="FreeSerif"/>
              </a:rPr>
              <a:t>𝜌</a:t>
            </a:r>
            <a:r>
              <a:rPr sz="1500" dirty="0">
                <a:latin typeface="FreeSerif"/>
                <a:cs typeface="FreeSerif"/>
              </a:rPr>
              <a:t> </a:t>
            </a:r>
            <a:r>
              <a:rPr sz="1500" spc="-110" dirty="0">
                <a:latin typeface="FreeSerif"/>
                <a:cs typeface="FreeSerif"/>
              </a:rPr>
              <a:t> </a:t>
            </a:r>
            <a:r>
              <a:rPr sz="1500" spc="265" dirty="0">
                <a:latin typeface="FreeSerif"/>
                <a:cs typeface="FreeSerif"/>
              </a:rPr>
              <a:t>−</a:t>
            </a:r>
            <a:r>
              <a:rPr sz="1500" spc="2450" dirty="0">
                <a:latin typeface="FreeSerif"/>
                <a:cs typeface="FreeSerif"/>
              </a:rPr>
              <a:t>𝜌</a:t>
            </a:r>
            <a:r>
              <a:rPr sz="1500" dirty="0">
                <a:latin typeface="FreeSerif"/>
                <a:cs typeface="FreeSerif"/>
              </a:rPr>
              <a:t>	</a:t>
            </a:r>
            <a:r>
              <a:rPr sz="1500" spc="135" dirty="0">
                <a:latin typeface="FreeSerif"/>
                <a:cs typeface="FreeSerif"/>
              </a:rPr>
              <a:t>)</a:t>
            </a:r>
            <a:endParaRPr sz="1500">
              <a:latin typeface="FreeSerif"/>
              <a:cs typeface="FreeSerif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73072" y="4265422"/>
            <a:ext cx="394970" cy="2597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500" spc="135" dirty="0">
                <a:latin typeface="FreeSerif"/>
                <a:cs typeface="FreeSerif"/>
              </a:rPr>
              <a:t>18</a:t>
            </a:r>
            <a:r>
              <a:rPr sz="1500" spc="-114" dirty="0">
                <a:latin typeface="FreeSerif"/>
                <a:cs typeface="FreeSerif"/>
              </a:rPr>
              <a:t> </a:t>
            </a:r>
            <a:r>
              <a:rPr sz="1500" spc="65" dirty="0">
                <a:latin typeface="FreeSerif"/>
                <a:cs typeface="FreeSerif"/>
              </a:rPr>
              <a:t>ʋ</a:t>
            </a:r>
            <a:endParaRPr sz="1500">
              <a:latin typeface="FreeSerif"/>
              <a:cs typeface="FreeSerif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405632" y="4033215"/>
            <a:ext cx="139065" cy="2603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500" spc="140" dirty="0">
                <a:latin typeface="FreeSerif"/>
                <a:cs typeface="FreeSerif"/>
              </a:rPr>
              <a:t>2</a:t>
            </a:r>
            <a:endParaRPr sz="1500">
              <a:latin typeface="FreeSerif"/>
              <a:cs typeface="FreeSerif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806700" y="4059123"/>
            <a:ext cx="942340" cy="346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95655" algn="l"/>
              </a:tabLst>
            </a:pPr>
            <a:r>
              <a:rPr sz="2100" spc="315" dirty="0">
                <a:latin typeface="FreeSerif"/>
                <a:cs typeface="FreeSerif"/>
              </a:rPr>
              <a:t>× </a:t>
            </a:r>
            <a:r>
              <a:rPr sz="2100" spc="-130" dirty="0">
                <a:latin typeface="FreeSerif"/>
                <a:cs typeface="FreeSerif"/>
              </a:rPr>
              <a:t> </a:t>
            </a:r>
            <a:r>
              <a:rPr sz="2100" spc="2765" dirty="0">
                <a:latin typeface="FreeSerif"/>
                <a:cs typeface="FreeSerif"/>
              </a:rPr>
              <a:t>𝑑</a:t>
            </a:r>
            <a:r>
              <a:rPr sz="2100" spc="1780" dirty="0">
                <a:latin typeface="FreeSerif"/>
                <a:cs typeface="FreeSerif"/>
              </a:rPr>
              <a:t>𝑠</a:t>
            </a:r>
            <a:r>
              <a:rPr sz="2100" dirty="0">
                <a:latin typeface="FreeSerif"/>
                <a:cs typeface="FreeSerif"/>
              </a:rPr>
              <a:t>	</a:t>
            </a:r>
            <a:r>
              <a:rPr sz="2100" dirty="0">
                <a:latin typeface="Carlito"/>
                <a:cs typeface="Carlito"/>
              </a:rPr>
              <a:t>=</a:t>
            </a:r>
            <a:endParaRPr sz="2100">
              <a:latin typeface="Carlito"/>
              <a:cs typeface="Carlito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795903" y="4254246"/>
            <a:ext cx="1845945" cy="17145"/>
          </a:xfrm>
          <a:custGeom>
            <a:avLst/>
            <a:gdLst/>
            <a:ahLst/>
            <a:cxnLst/>
            <a:rect l="l" t="t" r="r" b="b"/>
            <a:pathLst>
              <a:path w="1845945" h="17145">
                <a:moveTo>
                  <a:pt x="1845564" y="0"/>
                </a:moveTo>
                <a:lnTo>
                  <a:pt x="0" y="0"/>
                </a:lnTo>
                <a:lnTo>
                  <a:pt x="0" y="16763"/>
                </a:lnTo>
                <a:lnTo>
                  <a:pt x="1845564" y="16763"/>
                </a:lnTo>
                <a:lnTo>
                  <a:pt x="184556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3783584" y="3974084"/>
            <a:ext cx="1830705" cy="2597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500" spc="75" dirty="0">
                <a:latin typeface="FreeSerif"/>
                <a:cs typeface="FreeSerif"/>
              </a:rPr>
              <a:t>9.81 </a:t>
            </a:r>
            <a:r>
              <a:rPr sz="1500" spc="195" dirty="0">
                <a:latin typeface="FreeSerif"/>
                <a:cs typeface="FreeSerif"/>
              </a:rPr>
              <a:t>×(</a:t>
            </a:r>
            <a:r>
              <a:rPr sz="1500" spc="-215" dirty="0">
                <a:latin typeface="FreeSerif"/>
                <a:cs typeface="FreeSerif"/>
              </a:rPr>
              <a:t> </a:t>
            </a:r>
            <a:r>
              <a:rPr sz="1500" spc="145" dirty="0">
                <a:latin typeface="FreeSerif"/>
                <a:cs typeface="FreeSerif"/>
              </a:rPr>
              <a:t>2650−1000)</a:t>
            </a:r>
            <a:endParaRPr sz="1500">
              <a:latin typeface="FreeSerif"/>
              <a:cs typeface="FreeSerif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918203" y="4265422"/>
            <a:ext cx="1593850" cy="2597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sz="1500" spc="135" dirty="0">
                <a:latin typeface="FreeSerif"/>
                <a:cs typeface="FreeSerif"/>
              </a:rPr>
              <a:t>18 </a:t>
            </a:r>
            <a:r>
              <a:rPr sz="1500" spc="110" dirty="0">
                <a:latin typeface="FreeSerif"/>
                <a:cs typeface="FreeSerif"/>
              </a:rPr>
              <a:t>×1.009</a:t>
            </a:r>
            <a:r>
              <a:rPr sz="1500" spc="-240" dirty="0">
                <a:latin typeface="FreeSerif"/>
                <a:cs typeface="FreeSerif"/>
              </a:rPr>
              <a:t> </a:t>
            </a:r>
            <a:r>
              <a:rPr sz="1500" spc="170" dirty="0">
                <a:latin typeface="FreeSerif"/>
                <a:cs typeface="FreeSerif"/>
              </a:rPr>
              <a:t>×10</a:t>
            </a:r>
            <a:r>
              <a:rPr sz="1875" spc="254" baseline="20000" dirty="0">
                <a:latin typeface="FreeSerif"/>
                <a:cs typeface="FreeSerif"/>
              </a:rPr>
              <a:t>−3</a:t>
            </a:r>
            <a:endParaRPr sz="1875" baseline="20000">
              <a:latin typeface="FreeSerif"/>
              <a:cs typeface="FreeSerif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121527" y="4254246"/>
            <a:ext cx="451484" cy="17145"/>
          </a:xfrm>
          <a:custGeom>
            <a:avLst/>
            <a:gdLst/>
            <a:ahLst/>
            <a:cxnLst/>
            <a:rect l="l" t="t" r="r" b="b"/>
            <a:pathLst>
              <a:path w="451484" h="17145">
                <a:moveTo>
                  <a:pt x="451103" y="0"/>
                </a:moveTo>
                <a:lnTo>
                  <a:pt x="0" y="0"/>
                </a:lnTo>
                <a:lnTo>
                  <a:pt x="0" y="16763"/>
                </a:lnTo>
                <a:lnTo>
                  <a:pt x="451103" y="16763"/>
                </a:lnTo>
                <a:lnTo>
                  <a:pt x="4511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6146038" y="3974084"/>
            <a:ext cx="403860" cy="2597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500" spc="130" dirty="0">
                <a:latin typeface="FreeSerif"/>
                <a:cs typeface="FreeSerif"/>
              </a:rPr>
              <a:t>0</a:t>
            </a:r>
            <a:r>
              <a:rPr sz="1500" spc="-65" dirty="0">
                <a:latin typeface="FreeSerif"/>
                <a:cs typeface="FreeSerif"/>
              </a:rPr>
              <a:t>.</a:t>
            </a:r>
            <a:r>
              <a:rPr sz="1500" spc="130" dirty="0">
                <a:latin typeface="FreeSerif"/>
                <a:cs typeface="FreeSerif"/>
              </a:rPr>
              <a:t>02</a:t>
            </a:r>
            <a:endParaRPr sz="1500">
              <a:latin typeface="FreeSerif"/>
              <a:cs typeface="FreeSerif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109461" y="4265422"/>
            <a:ext cx="476884" cy="2597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500" spc="130" dirty="0">
                <a:latin typeface="FreeSerif"/>
                <a:cs typeface="FreeSerif"/>
              </a:rPr>
              <a:t>1000</a:t>
            </a:r>
            <a:endParaRPr sz="1500">
              <a:latin typeface="FreeSerif"/>
              <a:cs typeface="FreeSerif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672198" y="4033215"/>
            <a:ext cx="139065" cy="2603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500" spc="140" dirty="0">
                <a:latin typeface="FreeSerif"/>
                <a:cs typeface="FreeSerif"/>
              </a:rPr>
              <a:t>2</a:t>
            </a:r>
            <a:endParaRPr sz="1500">
              <a:latin typeface="FreeSerif"/>
              <a:cs typeface="FreeSerif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688838" y="4059123"/>
            <a:ext cx="2714625" cy="346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84555" algn="l"/>
              </a:tabLst>
            </a:pPr>
            <a:r>
              <a:rPr sz="2100" spc="315" dirty="0">
                <a:latin typeface="FreeSerif"/>
                <a:cs typeface="FreeSerif"/>
              </a:rPr>
              <a:t>×</a:t>
            </a:r>
            <a:r>
              <a:rPr sz="2100" spc="405" dirty="0">
                <a:latin typeface="FreeSerif"/>
                <a:cs typeface="FreeSerif"/>
              </a:rPr>
              <a:t> </a:t>
            </a:r>
            <a:r>
              <a:rPr sz="2100" spc="170" dirty="0">
                <a:latin typeface="FreeSerif"/>
                <a:cs typeface="FreeSerif"/>
              </a:rPr>
              <a:t>(	) </a:t>
            </a:r>
            <a:r>
              <a:rPr sz="2100" spc="385" dirty="0">
                <a:latin typeface="FreeSerif"/>
                <a:cs typeface="FreeSerif"/>
              </a:rPr>
              <a:t>= </a:t>
            </a:r>
            <a:r>
              <a:rPr sz="2100" spc="65" dirty="0">
                <a:latin typeface="FreeSerif"/>
                <a:cs typeface="FreeSerif"/>
              </a:rPr>
              <a:t>3.565 </a:t>
            </a:r>
            <a:r>
              <a:rPr sz="2100" spc="315" dirty="0">
                <a:latin typeface="FreeSerif"/>
                <a:cs typeface="FreeSerif"/>
              </a:rPr>
              <a:t>×</a:t>
            </a:r>
            <a:r>
              <a:rPr sz="2100" spc="155" dirty="0">
                <a:latin typeface="FreeSerif"/>
                <a:cs typeface="FreeSerif"/>
              </a:rPr>
              <a:t> </a:t>
            </a:r>
            <a:r>
              <a:rPr sz="2100" spc="105" dirty="0">
                <a:latin typeface="FreeSerif"/>
                <a:cs typeface="FreeSerif"/>
              </a:rPr>
              <a:t>10</a:t>
            </a:r>
            <a:endParaRPr sz="2100">
              <a:latin typeface="FreeSerif"/>
              <a:cs typeface="FreeSerif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377555" y="4033215"/>
            <a:ext cx="280670" cy="2603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500" spc="265" dirty="0">
                <a:latin typeface="FreeSerif"/>
                <a:cs typeface="FreeSerif"/>
              </a:rPr>
              <a:t>−</a:t>
            </a:r>
            <a:r>
              <a:rPr sz="1500" spc="140" dirty="0">
                <a:latin typeface="FreeSerif"/>
                <a:cs typeface="FreeSerif"/>
              </a:rPr>
              <a:t>4</a:t>
            </a:r>
            <a:endParaRPr sz="1500">
              <a:latin typeface="FreeSerif"/>
              <a:cs typeface="FreeSerif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702420" y="4059123"/>
            <a:ext cx="507365" cy="346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4975" dirty="0">
                <a:latin typeface="FreeSerif"/>
                <a:cs typeface="FreeSerif"/>
              </a:rPr>
              <a:t>𝑚</a:t>
            </a:r>
            <a:r>
              <a:rPr sz="2100" spc="405" dirty="0">
                <a:latin typeface="FreeSerif"/>
                <a:cs typeface="FreeSerif"/>
              </a:rPr>
              <a:t>/</a:t>
            </a:r>
            <a:r>
              <a:rPr sz="2100" spc="1780" dirty="0">
                <a:latin typeface="FreeSerif"/>
                <a:cs typeface="FreeSerif"/>
              </a:rPr>
              <a:t>𝑠</a:t>
            </a:r>
            <a:endParaRPr sz="2100">
              <a:latin typeface="FreeSerif"/>
              <a:cs typeface="FreeSerif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111707" y="5105146"/>
            <a:ext cx="124460" cy="2597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500" spc="1600" dirty="0">
                <a:latin typeface="FreeSerif"/>
                <a:cs typeface="FreeSerif"/>
              </a:rPr>
              <a:t>𝑐</a:t>
            </a:r>
            <a:endParaRPr sz="1500">
              <a:latin typeface="FreeSerif"/>
              <a:cs typeface="FreeSerif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79475" y="4978653"/>
            <a:ext cx="74803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40665" algn="l"/>
                <a:tab pos="241300" algn="l"/>
                <a:tab pos="535305" algn="l"/>
              </a:tabLst>
            </a:pPr>
            <a:r>
              <a:rPr sz="2100" spc="3150" dirty="0">
                <a:latin typeface="FreeSerif"/>
                <a:cs typeface="FreeSerif"/>
              </a:rPr>
              <a:t>𝑉	</a:t>
            </a:r>
            <a:r>
              <a:rPr sz="2100" spc="380" dirty="0">
                <a:latin typeface="FreeSerif"/>
                <a:cs typeface="FreeSerif"/>
              </a:rPr>
              <a:t>=</a:t>
            </a:r>
            <a:endParaRPr sz="2100">
              <a:latin typeface="FreeSerif"/>
              <a:cs typeface="FreeSerif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593723" y="4880609"/>
            <a:ext cx="2115820" cy="595630"/>
          </a:xfrm>
          <a:custGeom>
            <a:avLst/>
            <a:gdLst/>
            <a:ahLst/>
            <a:cxnLst/>
            <a:rect l="l" t="t" r="r" b="b"/>
            <a:pathLst>
              <a:path w="2115820" h="595629">
                <a:moveTo>
                  <a:pt x="2115299" y="292608"/>
                </a:moveTo>
                <a:lnTo>
                  <a:pt x="195072" y="292608"/>
                </a:lnTo>
                <a:lnTo>
                  <a:pt x="195072" y="309372"/>
                </a:lnTo>
                <a:lnTo>
                  <a:pt x="2115299" y="309372"/>
                </a:lnTo>
                <a:lnTo>
                  <a:pt x="2115299" y="292608"/>
                </a:lnTo>
                <a:close/>
              </a:path>
              <a:path w="2115820" h="595629">
                <a:moveTo>
                  <a:pt x="2115312" y="0"/>
                </a:moveTo>
                <a:lnTo>
                  <a:pt x="195072" y="0"/>
                </a:lnTo>
                <a:lnTo>
                  <a:pt x="195072" y="635"/>
                </a:lnTo>
                <a:lnTo>
                  <a:pt x="164719" y="635"/>
                </a:lnTo>
                <a:lnTo>
                  <a:pt x="110490" y="548132"/>
                </a:lnTo>
                <a:lnTo>
                  <a:pt x="45212" y="427228"/>
                </a:lnTo>
                <a:lnTo>
                  <a:pt x="0" y="450977"/>
                </a:lnTo>
                <a:lnTo>
                  <a:pt x="5080" y="460248"/>
                </a:lnTo>
                <a:lnTo>
                  <a:pt x="28829" y="447802"/>
                </a:lnTo>
                <a:lnTo>
                  <a:pt x="109220" y="595503"/>
                </a:lnTo>
                <a:lnTo>
                  <a:pt x="121285" y="595503"/>
                </a:lnTo>
                <a:lnTo>
                  <a:pt x="179324" y="17907"/>
                </a:lnTo>
                <a:lnTo>
                  <a:pt x="205359" y="17907"/>
                </a:lnTo>
                <a:lnTo>
                  <a:pt x="205359" y="16764"/>
                </a:lnTo>
                <a:lnTo>
                  <a:pt x="2115312" y="16764"/>
                </a:lnTo>
                <a:lnTo>
                  <a:pt x="21153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1750822" y="4893310"/>
            <a:ext cx="1954530" cy="2597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sz="1500" spc="135" dirty="0">
                <a:latin typeface="FreeSerif"/>
                <a:cs typeface="FreeSerif"/>
              </a:rPr>
              <a:t>8</a:t>
            </a:r>
            <a:r>
              <a:rPr sz="1500" spc="270" dirty="0">
                <a:latin typeface="FreeSerif"/>
                <a:cs typeface="FreeSerif"/>
              </a:rPr>
              <a:t> </a:t>
            </a:r>
            <a:r>
              <a:rPr sz="1500" spc="675" dirty="0">
                <a:latin typeface="FreeSerif"/>
                <a:cs typeface="FreeSerif"/>
              </a:rPr>
              <a:t>𝛽</a:t>
            </a:r>
            <a:r>
              <a:rPr sz="1500" dirty="0">
                <a:latin typeface="FreeSerif"/>
                <a:cs typeface="FreeSerif"/>
              </a:rPr>
              <a:t> </a:t>
            </a:r>
            <a:r>
              <a:rPr sz="1500" spc="440" dirty="0">
                <a:latin typeface="FreeSerif"/>
                <a:cs typeface="FreeSerif"/>
              </a:rPr>
              <a:t>×𝑔</a:t>
            </a:r>
            <a:r>
              <a:rPr sz="1500" spc="-20" dirty="0">
                <a:latin typeface="FreeSerif"/>
                <a:cs typeface="FreeSerif"/>
              </a:rPr>
              <a:t> </a:t>
            </a:r>
            <a:r>
              <a:rPr sz="1500" spc="409" dirty="0">
                <a:latin typeface="FreeSerif"/>
                <a:cs typeface="FreeSerif"/>
              </a:rPr>
              <a:t>×𝑑𝑠</a:t>
            </a:r>
            <a:r>
              <a:rPr sz="1500" spc="-40" dirty="0">
                <a:latin typeface="FreeSerif"/>
                <a:cs typeface="FreeSerif"/>
              </a:rPr>
              <a:t> </a:t>
            </a:r>
            <a:r>
              <a:rPr sz="1500" spc="409" dirty="0">
                <a:latin typeface="FreeSerif"/>
                <a:cs typeface="FreeSerif"/>
              </a:rPr>
              <a:t>(𝜌</a:t>
            </a:r>
            <a:r>
              <a:rPr sz="1875" spc="615" baseline="-13333" dirty="0">
                <a:latin typeface="FreeSerif"/>
                <a:cs typeface="FreeSerif"/>
              </a:rPr>
              <a:t>𝑠</a:t>
            </a:r>
            <a:r>
              <a:rPr sz="1500" spc="409" dirty="0">
                <a:latin typeface="FreeSerif"/>
                <a:cs typeface="FreeSerif"/>
              </a:rPr>
              <a:t>−𝜌</a:t>
            </a:r>
            <a:r>
              <a:rPr sz="1875" spc="615" baseline="-13333" dirty="0">
                <a:latin typeface="FreeSerif"/>
                <a:cs typeface="FreeSerif"/>
              </a:rPr>
              <a:t>𝑤</a:t>
            </a:r>
            <a:r>
              <a:rPr sz="1500" spc="409" dirty="0">
                <a:latin typeface="FreeSerif"/>
                <a:cs typeface="FreeSerif"/>
              </a:rPr>
              <a:t>)</a:t>
            </a:r>
            <a:endParaRPr sz="1500">
              <a:latin typeface="FreeSerif"/>
              <a:cs typeface="FreeSerif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674111" y="5184394"/>
            <a:ext cx="142875" cy="2597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500" spc="2185" dirty="0">
                <a:latin typeface="FreeSerif"/>
                <a:cs typeface="FreeSerif"/>
              </a:rPr>
              <a:t>𝑓</a:t>
            </a:r>
            <a:endParaRPr sz="1500">
              <a:latin typeface="FreeSerif"/>
              <a:cs typeface="FreeSerif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817111" y="4978653"/>
            <a:ext cx="15875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dirty="0">
                <a:latin typeface="Carlito"/>
                <a:cs typeface="Carlito"/>
              </a:rPr>
              <a:t>=</a:t>
            </a:r>
            <a:endParaRPr sz="2100">
              <a:latin typeface="Carlito"/>
              <a:cs typeface="Carlito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027551" y="4863845"/>
            <a:ext cx="3275329" cy="595630"/>
          </a:xfrm>
          <a:custGeom>
            <a:avLst/>
            <a:gdLst/>
            <a:ahLst/>
            <a:cxnLst/>
            <a:rect l="l" t="t" r="r" b="b"/>
            <a:pathLst>
              <a:path w="3275329" h="595629">
                <a:moveTo>
                  <a:pt x="3275076" y="309372"/>
                </a:moveTo>
                <a:lnTo>
                  <a:pt x="195072" y="309372"/>
                </a:lnTo>
                <a:lnTo>
                  <a:pt x="195072" y="326136"/>
                </a:lnTo>
                <a:lnTo>
                  <a:pt x="3275076" y="326136"/>
                </a:lnTo>
                <a:lnTo>
                  <a:pt x="3275076" y="309372"/>
                </a:lnTo>
                <a:close/>
              </a:path>
              <a:path w="3275329" h="595629">
                <a:moveTo>
                  <a:pt x="3275076" y="0"/>
                </a:moveTo>
                <a:lnTo>
                  <a:pt x="195072" y="0"/>
                </a:lnTo>
                <a:lnTo>
                  <a:pt x="195072" y="635"/>
                </a:lnTo>
                <a:lnTo>
                  <a:pt x="164719" y="635"/>
                </a:lnTo>
                <a:lnTo>
                  <a:pt x="110490" y="548132"/>
                </a:lnTo>
                <a:lnTo>
                  <a:pt x="45212" y="427228"/>
                </a:lnTo>
                <a:lnTo>
                  <a:pt x="0" y="450977"/>
                </a:lnTo>
                <a:lnTo>
                  <a:pt x="5080" y="460248"/>
                </a:lnTo>
                <a:lnTo>
                  <a:pt x="28829" y="447802"/>
                </a:lnTo>
                <a:lnTo>
                  <a:pt x="109220" y="595503"/>
                </a:lnTo>
                <a:lnTo>
                  <a:pt x="121285" y="595503"/>
                </a:lnTo>
                <a:lnTo>
                  <a:pt x="179324" y="17907"/>
                </a:lnTo>
                <a:lnTo>
                  <a:pt x="205359" y="17907"/>
                </a:lnTo>
                <a:lnTo>
                  <a:pt x="205359" y="16764"/>
                </a:lnTo>
                <a:lnTo>
                  <a:pt x="3275076" y="16764"/>
                </a:lnTo>
                <a:lnTo>
                  <a:pt x="327507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4210558" y="4893310"/>
            <a:ext cx="3065145" cy="2597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500" spc="135" dirty="0">
                <a:latin typeface="FreeSerif"/>
                <a:cs typeface="FreeSerif"/>
              </a:rPr>
              <a:t>8</a:t>
            </a:r>
            <a:r>
              <a:rPr sz="1500" spc="-45" dirty="0">
                <a:latin typeface="FreeSerif"/>
                <a:cs typeface="FreeSerif"/>
              </a:rPr>
              <a:t> </a:t>
            </a:r>
            <a:r>
              <a:rPr sz="1500" spc="114" dirty="0">
                <a:latin typeface="FreeSerif"/>
                <a:cs typeface="FreeSerif"/>
              </a:rPr>
              <a:t>×0.05</a:t>
            </a:r>
            <a:r>
              <a:rPr sz="1500" spc="-45" dirty="0">
                <a:latin typeface="FreeSerif"/>
                <a:cs typeface="FreeSerif"/>
              </a:rPr>
              <a:t> </a:t>
            </a:r>
            <a:r>
              <a:rPr sz="1500" spc="110" dirty="0">
                <a:latin typeface="FreeSerif"/>
                <a:cs typeface="FreeSerif"/>
              </a:rPr>
              <a:t>×9.81</a:t>
            </a:r>
            <a:r>
              <a:rPr sz="1500" spc="-45" dirty="0">
                <a:latin typeface="FreeSerif"/>
                <a:cs typeface="FreeSerif"/>
              </a:rPr>
              <a:t> </a:t>
            </a:r>
            <a:r>
              <a:rPr sz="1500" spc="114" dirty="0">
                <a:latin typeface="FreeSerif"/>
                <a:cs typeface="FreeSerif"/>
              </a:rPr>
              <a:t>×0.02</a:t>
            </a:r>
            <a:r>
              <a:rPr sz="1500" spc="-45" dirty="0">
                <a:latin typeface="FreeSerif"/>
                <a:cs typeface="FreeSerif"/>
              </a:rPr>
              <a:t> </a:t>
            </a:r>
            <a:r>
              <a:rPr sz="1500" spc="145" dirty="0">
                <a:latin typeface="FreeSerif"/>
                <a:cs typeface="FreeSerif"/>
              </a:rPr>
              <a:t>(2650−1000)</a:t>
            </a:r>
            <a:endParaRPr sz="1500">
              <a:latin typeface="FreeSerif"/>
              <a:cs typeface="FreeSerif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560821" y="5184394"/>
            <a:ext cx="405130" cy="2597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500" spc="145" dirty="0">
                <a:latin typeface="FreeSerif"/>
                <a:cs typeface="FreeSerif"/>
              </a:rPr>
              <a:t>0</a:t>
            </a:r>
            <a:r>
              <a:rPr sz="1500" spc="-65" dirty="0">
                <a:latin typeface="FreeSerif"/>
                <a:cs typeface="FreeSerif"/>
              </a:rPr>
              <a:t>.</a:t>
            </a:r>
            <a:r>
              <a:rPr sz="1500" spc="130" dirty="0">
                <a:latin typeface="FreeSerif"/>
                <a:cs typeface="FreeSerif"/>
              </a:rPr>
              <a:t>03</a:t>
            </a:r>
            <a:endParaRPr sz="1500">
              <a:latin typeface="FreeSerif"/>
              <a:cs typeface="FreeSerif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340218" y="4978653"/>
            <a:ext cx="387477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1927860" algn="l"/>
              </a:tabLst>
            </a:pPr>
            <a:r>
              <a:rPr sz="2100" spc="380" dirty="0">
                <a:latin typeface="FreeSerif"/>
                <a:cs typeface="FreeSerif"/>
              </a:rPr>
              <a:t>=</a:t>
            </a:r>
            <a:r>
              <a:rPr sz="2100" spc="70" dirty="0">
                <a:latin typeface="FreeSerif"/>
                <a:cs typeface="FreeSerif"/>
              </a:rPr>
              <a:t> </a:t>
            </a:r>
            <a:r>
              <a:rPr sz="2100" spc="445" dirty="0">
                <a:latin typeface="FreeSerif"/>
                <a:cs typeface="FreeSerif"/>
              </a:rPr>
              <a:t>65.7𝑚𝑚/𝑠</a:t>
            </a:r>
            <a:r>
              <a:rPr sz="2100" spc="110" dirty="0">
                <a:latin typeface="FreeSerif"/>
                <a:cs typeface="FreeSerif"/>
              </a:rPr>
              <a:t> </a:t>
            </a:r>
            <a:r>
              <a:rPr sz="2100" spc="380" dirty="0">
                <a:latin typeface="FreeSerif"/>
                <a:cs typeface="FreeSerif"/>
              </a:rPr>
              <a:t>=	</a:t>
            </a:r>
            <a:r>
              <a:rPr sz="2100" spc="60" dirty="0">
                <a:latin typeface="FreeSerif"/>
                <a:cs typeface="FreeSerif"/>
              </a:rPr>
              <a:t>6.57 </a:t>
            </a:r>
            <a:r>
              <a:rPr sz="2100" spc="315" dirty="0">
                <a:latin typeface="FreeSerif"/>
                <a:cs typeface="FreeSerif"/>
              </a:rPr>
              <a:t>×</a:t>
            </a:r>
            <a:r>
              <a:rPr sz="2100" spc="-235" dirty="0">
                <a:latin typeface="FreeSerif"/>
                <a:cs typeface="FreeSerif"/>
              </a:rPr>
              <a:t> </a:t>
            </a:r>
            <a:r>
              <a:rPr sz="2100" spc="155" dirty="0">
                <a:latin typeface="FreeSerif"/>
                <a:cs typeface="FreeSerif"/>
              </a:rPr>
              <a:t>10</a:t>
            </a:r>
            <a:r>
              <a:rPr sz="2250" spc="232" baseline="27777" dirty="0">
                <a:latin typeface="FreeSerif"/>
                <a:cs typeface="FreeSerif"/>
              </a:rPr>
              <a:t>−2 </a:t>
            </a:r>
            <a:r>
              <a:rPr sz="2100" spc="705" dirty="0">
                <a:latin typeface="FreeSerif"/>
                <a:cs typeface="FreeSerif"/>
              </a:rPr>
              <a:t>𝑚/𝑠</a:t>
            </a:r>
            <a:endParaRPr sz="2100">
              <a:latin typeface="FreeSerif"/>
              <a:cs typeface="FreeSerif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0" y="6126478"/>
            <a:ext cx="714755" cy="7315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754075" y="805434"/>
            <a:ext cx="9779635" cy="1666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65425">
              <a:lnSpc>
                <a:spcPct val="100000"/>
              </a:lnSpc>
              <a:spcBef>
                <a:spcPts val="100"/>
              </a:spcBef>
            </a:pPr>
            <a:r>
              <a:rPr sz="3000" spc="-5" dirty="0">
                <a:latin typeface="Times New Roman"/>
                <a:cs typeface="Times New Roman"/>
              </a:rPr>
              <a:t>Sedimentation </a:t>
            </a:r>
            <a:r>
              <a:rPr sz="3000" spc="-55" dirty="0">
                <a:latin typeface="Times New Roman"/>
                <a:cs typeface="Times New Roman"/>
              </a:rPr>
              <a:t>Tank</a:t>
            </a:r>
            <a:r>
              <a:rPr sz="3000" dirty="0">
                <a:latin typeface="Times New Roman"/>
                <a:cs typeface="Times New Roman"/>
              </a:rPr>
              <a:t> </a:t>
            </a:r>
            <a:r>
              <a:rPr sz="3000" spc="-5" dirty="0">
                <a:latin typeface="Times New Roman"/>
                <a:cs typeface="Times New Roman"/>
              </a:rPr>
              <a:t>Calculations:</a:t>
            </a:r>
            <a:endParaRPr sz="3000">
              <a:latin typeface="Times New Roman"/>
              <a:cs typeface="Times New Roman"/>
            </a:endParaRPr>
          </a:p>
          <a:p>
            <a:pPr marL="266700" indent="-228600">
              <a:lnSpc>
                <a:spcPct val="100000"/>
              </a:lnSpc>
              <a:spcBef>
                <a:spcPts val="2480"/>
              </a:spcBef>
              <a:buFont typeface="Arial"/>
              <a:buChar char="•"/>
              <a:tabLst>
                <a:tab pos="266065" algn="l"/>
                <a:tab pos="266700" algn="l"/>
              </a:tabLst>
            </a:pPr>
            <a:r>
              <a:rPr sz="2100" spc="-50" dirty="0">
                <a:latin typeface="Times New Roman"/>
                <a:cs typeface="Times New Roman"/>
              </a:rPr>
              <a:t>Volume </a:t>
            </a:r>
            <a:r>
              <a:rPr sz="2100" dirty="0">
                <a:latin typeface="Times New Roman"/>
                <a:cs typeface="Times New Roman"/>
              </a:rPr>
              <a:t>= </a:t>
            </a:r>
            <a:r>
              <a:rPr sz="2100" spc="-5" dirty="0">
                <a:latin typeface="Times New Roman"/>
                <a:cs typeface="Times New Roman"/>
              </a:rPr>
              <a:t>discharge </a:t>
            </a:r>
            <a:r>
              <a:rPr sz="2100" dirty="0">
                <a:latin typeface="Carlito"/>
                <a:cs typeface="Carlito"/>
              </a:rPr>
              <a:t>× </a:t>
            </a:r>
            <a:r>
              <a:rPr sz="2100" spc="-5" dirty="0">
                <a:latin typeface="Times New Roman"/>
                <a:cs typeface="Times New Roman"/>
              </a:rPr>
              <a:t>time </a:t>
            </a:r>
            <a:r>
              <a:rPr sz="2100" dirty="0">
                <a:latin typeface="Times New Roman"/>
                <a:cs typeface="Times New Roman"/>
              </a:rPr>
              <a:t>= 3.705 </a:t>
            </a:r>
            <a:r>
              <a:rPr sz="2100" spc="-10" dirty="0">
                <a:latin typeface="Times New Roman"/>
                <a:cs typeface="Times New Roman"/>
              </a:rPr>
              <a:t>m</a:t>
            </a:r>
            <a:r>
              <a:rPr sz="2100" spc="-15" baseline="25793" dirty="0">
                <a:latin typeface="Times New Roman"/>
                <a:cs typeface="Times New Roman"/>
              </a:rPr>
              <a:t>3</a:t>
            </a:r>
            <a:r>
              <a:rPr sz="2100" spc="-10" dirty="0">
                <a:latin typeface="Times New Roman"/>
                <a:cs typeface="Times New Roman"/>
              </a:rPr>
              <a:t>/min </a:t>
            </a:r>
            <a:r>
              <a:rPr sz="2100" dirty="0">
                <a:latin typeface="Carlito"/>
                <a:cs typeface="Carlito"/>
              </a:rPr>
              <a:t>× </a:t>
            </a:r>
            <a:r>
              <a:rPr sz="2100" dirty="0">
                <a:latin typeface="Times New Roman"/>
                <a:cs typeface="Times New Roman"/>
              </a:rPr>
              <a:t>120 </a:t>
            </a:r>
            <a:r>
              <a:rPr sz="2100" spc="-10" dirty="0">
                <a:latin typeface="Times New Roman"/>
                <a:cs typeface="Times New Roman"/>
              </a:rPr>
              <a:t>min </a:t>
            </a:r>
            <a:r>
              <a:rPr sz="2100" dirty="0">
                <a:latin typeface="Times New Roman"/>
                <a:cs typeface="Times New Roman"/>
              </a:rPr>
              <a:t>= 444.6 </a:t>
            </a:r>
            <a:r>
              <a:rPr sz="2100" spc="-15" dirty="0">
                <a:latin typeface="Times New Roman"/>
                <a:cs typeface="Times New Roman"/>
              </a:rPr>
              <a:t>m</a:t>
            </a:r>
            <a:r>
              <a:rPr sz="2100" spc="-22" baseline="25793" dirty="0">
                <a:latin typeface="Times New Roman"/>
                <a:cs typeface="Times New Roman"/>
              </a:rPr>
              <a:t>3 </a:t>
            </a:r>
            <a:r>
              <a:rPr sz="2100" spc="-5" dirty="0">
                <a:latin typeface="Times New Roman"/>
                <a:cs typeface="Times New Roman"/>
              </a:rPr>
              <a:t>(volume </a:t>
            </a:r>
            <a:r>
              <a:rPr sz="2100" dirty="0">
                <a:latin typeface="Times New Roman"/>
                <a:cs typeface="Times New Roman"/>
              </a:rPr>
              <a:t>of each</a:t>
            </a:r>
            <a:r>
              <a:rPr sz="2100" spc="210" dirty="0">
                <a:latin typeface="Times New Roman"/>
                <a:cs typeface="Times New Roman"/>
              </a:rPr>
              <a:t> </a:t>
            </a:r>
            <a:r>
              <a:rPr sz="2100" dirty="0">
                <a:latin typeface="Times New Roman"/>
                <a:cs typeface="Times New Roman"/>
              </a:rPr>
              <a:t>tank)</a:t>
            </a:r>
            <a:endParaRPr sz="2100">
              <a:latin typeface="Times New Roman"/>
              <a:cs typeface="Times New Roman"/>
            </a:endParaRPr>
          </a:p>
          <a:p>
            <a:pPr marL="266700" indent="-228600">
              <a:lnSpc>
                <a:spcPct val="100000"/>
              </a:lnSpc>
              <a:spcBef>
                <a:spcPts val="1800"/>
              </a:spcBef>
              <a:buFont typeface="Arial"/>
              <a:buChar char="•"/>
              <a:tabLst>
                <a:tab pos="266065" algn="l"/>
                <a:tab pos="266700" algn="l"/>
              </a:tabLst>
            </a:pPr>
            <a:r>
              <a:rPr sz="2100" spc="-5" dirty="0">
                <a:latin typeface="Times New Roman"/>
                <a:cs typeface="Times New Roman"/>
              </a:rPr>
              <a:t>Area </a:t>
            </a:r>
            <a:r>
              <a:rPr sz="2100" dirty="0">
                <a:latin typeface="Times New Roman"/>
                <a:cs typeface="Times New Roman"/>
              </a:rPr>
              <a:t>= </a:t>
            </a:r>
            <a:r>
              <a:rPr sz="2100" spc="-5" dirty="0">
                <a:latin typeface="Times New Roman"/>
                <a:cs typeface="Times New Roman"/>
              </a:rPr>
              <a:t>V </a:t>
            </a:r>
            <a:r>
              <a:rPr sz="2100" dirty="0">
                <a:latin typeface="Times New Roman"/>
                <a:cs typeface="Times New Roman"/>
              </a:rPr>
              <a:t>/ d = 444.6 </a:t>
            </a:r>
            <a:r>
              <a:rPr sz="2100" spc="-15" dirty="0">
                <a:latin typeface="Times New Roman"/>
                <a:cs typeface="Times New Roman"/>
              </a:rPr>
              <a:t>m</a:t>
            </a:r>
            <a:r>
              <a:rPr sz="2100" spc="-22" baseline="25793" dirty="0">
                <a:latin typeface="Times New Roman"/>
                <a:cs typeface="Times New Roman"/>
              </a:rPr>
              <a:t>3 </a:t>
            </a:r>
            <a:r>
              <a:rPr sz="2100" dirty="0">
                <a:latin typeface="Times New Roman"/>
                <a:cs typeface="Times New Roman"/>
              </a:rPr>
              <a:t>/ 4.5 m = 98.8</a:t>
            </a:r>
            <a:r>
              <a:rPr sz="2100" spc="-229" dirty="0">
                <a:latin typeface="Times New Roman"/>
                <a:cs typeface="Times New Roman"/>
              </a:rPr>
              <a:t> </a:t>
            </a:r>
            <a:r>
              <a:rPr sz="2100" spc="-15" dirty="0">
                <a:latin typeface="Times New Roman"/>
                <a:cs typeface="Times New Roman"/>
              </a:rPr>
              <a:t>m</a:t>
            </a:r>
            <a:r>
              <a:rPr sz="2100" spc="-22" baseline="25793" dirty="0">
                <a:latin typeface="Times New Roman"/>
                <a:cs typeface="Times New Roman"/>
              </a:rPr>
              <a:t>2</a:t>
            </a:r>
            <a:endParaRPr sz="2100" baseline="25793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pc="25" dirty="0"/>
              <a:t>Department </a:t>
            </a:r>
            <a:r>
              <a:rPr spc="-30" dirty="0"/>
              <a:t>of </a:t>
            </a:r>
            <a:r>
              <a:rPr spc="-35" dirty="0"/>
              <a:t>Civil</a:t>
            </a:r>
            <a:r>
              <a:rPr dirty="0"/>
              <a:t> </a:t>
            </a:r>
            <a:r>
              <a:rPr spc="5" dirty="0"/>
              <a:t>Engineering</a:t>
            </a:r>
          </a:p>
        </p:txBody>
      </p:sp>
      <p:sp>
        <p:nvSpPr>
          <p:cNvPr id="43" name="object 4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125"/>
              </a:lnSpc>
            </a:pPr>
            <a:fld id="{81D60167-4931-47E6-BA6A-407CBD079E47}" type="slidenum">
              <a:rPr spc="-95" dirty="0"/>
              <a:t>30</a:t>
            </a:fld>
            <a:endParaRPr spc="-95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0100" y="6136894"/>
            <a:ext cx="10591800" cy="12700"/>
          </a:xfrm>
          <a:custGeom>
            <a:avLst/>
            <a:gdLst/>
            <a:ahLst/>
            <a:cxnLst/>
            <a:rect l="l" t="t" r="r" b="b"/>
            <a:pathLst>
              <a:path w="10591800" h="12700">
                <a:moveTo>
                  <a:pt x="0" y="12699"/>
                </a:moveTo>
                <a:lnTo>
                  <a:pt x="10591800" y="12699"/>
                </a:lnTo>
                <a:lnTo>
                  <a:pt x="10591800" y="0"/>
                </a:lnTo>
                <a:lnTo>
                  <a:pt x="0" y="0"/>
                </a:lnTo>
                <a:lnTo>
                  <a:pt x="0" y="126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793750" y="1279525"/>
          <a:ext cx="10610850" cy="48533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1225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692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067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05"/>
                        </a:spcBef>
                      </a:pPr>
                      <a:r>
                        <a:rPr sz="2800" b="1" spc="-2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Parameters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2419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905"/>
                        </a:spcBef>
                      </a:pPr>
                      <a:r>
                        <a:rPr sz="28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Value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2419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6831"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090"/>
                        </a:spcBef>
                      </a:pPr>
                      <a:r>
                        <a:rPr sz="2400" b="1" spc="3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Diameter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5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L="2290445">
                        <a:lnSpc>
                          <a:spcPct val="100000"/>
                        </a:lnSpc>
                        <a:spcBef>
                          <a:spcPts val="2090"/>
                        </a:spcBef>
                      </a:pPr>
                      <a:r>
                        <a:rPr sz="2400" spc="70" dirty="0">
                          <a:latin typeface="Georgia"/>
                          <a:cs typeface="Georgia"/>
                        </a:rPr>
                        <a:t>11.2</a:t>
                      </a:r>
                      <a:r>
                        <a:rPr sz="2400" spc="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2400" spc="-90" dirty="0">
                          <a:latin typeface="Georgia"/>
                          <a:cs typeface="Georgia"/>
                        </a:rPr>
                        <a:t>m</a:t>
                      </a:r>
                      <a:endParaRPr sz="2400">
                        <a:latin typeface="Georgia"/>
                        <a:cs typeface="Georgia"/>
                      </a:endParaRPr>
                    </a:p>
                  </a:txBody>
                  <a:tcPr marL="0" marR="0" marT="265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6703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090"/>
                        </a:spcBef>
                      </a:pPr>
                      <a:r>
                        <a:rPr sz="2400" b="1" spc="5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Depth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5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L="2369820">
                        <a:lnSpc>
                          <a:spcPct val="100000"/>
                        </a:lnSpc>
                        <a:spcBef>
                          <a:spcPts val="2090"/>
                        </a:spcBef>
                      </a:pPr>
                      <a:r>
                        <a:rPr sz="2400" spc="-50" dirty="0">
                          <a:latin typeface="Georgia"/>
                          <a:cs typeface="Georgia"/>
                        </a:rPr>
                        <a:t>4.5</a:t>
                      </a:r>
                      <a:r>
                        <a:rPr sz="2400" spc="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2400" spc="-90" dirty="0">
                          <a:latin typeface="Georgia"/>
                          <a:cs typeface="Georgia"/>
                        </a:rPr>
                        <a:t>m</a:t>
                      </a:r>
                      <a:endParaRPr sz="2400">
                        <a:latin typeface="Georgia"/>
                        <a:cs typeface="Georgia"/>
                      </a:endParaRPr>
                    </a:p>
                  </a:txBody>
                  <a:tcPr marL="0" marR="0" marT="265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683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95"/>
                        </a:spcBef>
                      </a:pPr>
                      <a:r>
                        <a:rPr sz="2400" b="1" spc="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Volume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60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L="1517650">
                        <a:lnSpc>
                          <a:spcPct val="100000"/>
                        </a:lnSpc>
                        <a:spcBef>
                          <a:spcPts val="2090"/>
                        </a:spcBef>
                      </a:pPr>
                      <a:r>
                        <a:rPr sz="2400" spc="-100" dirty="0">
                          <a:latin typeface="Georgia"/>
                          <a:cs typeface="Georgia"/>
                        </a:rPr>
                        <a:t>444.6 </a:t>
                      </a:r>
                      <a:r>
                        <a:rPr sz="2400" spc="-80" dirty="0">
                          <a:latin typeface="Georgia"/>
                          <a:cs typeface="Georgia"/>
                        </a:rPr>
                        <a:t>m</a:t>
                      </a:r>
                      <a:r>
                        <a:rPr sz="2400" spc="-120" baseline="24305" dirty="0">
                          <a:latin typeface="Georgia"/>
                          <a:cs typeface="Georgia"/>
                        </a:rPr>
                        <a:t>3 </a:t>
                      </a:r>
                      <a:r>
                        <a:rPr sz="2400" spc="-45" dirty="0">
                          <a:latin typeface="Georgia"/>
                          <a:cs typeface="Georgia"/>
                        </a:rPr>
                        <a:t>each</a:t>
                      </a:r>
                      <a:r>
                        <a:rPr sz="2400" spc="2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2400" spc="-80" dirty="0">
                          <a:latin typeface="Georgia"/>
                          <a:cs typeface="Georgia"/>
                        </a:rPr>
                        <a:t>tank</a:t>
                      </a:r>
                      <a:endParaRPr sz="2400">
                        <a:latin typeface="Georgia"/>
                        <a:cs typeface="Georgia"/>
                      </a:endParaRPr>
                    </a:p>
                  </a:txBody>
                  <a:tcPr marL="0" marR="0" marT="265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670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95"/>
                        </a:spcBef>
                      </a:pPr>
                      <a:r>
                        <a:rPr sz="2400" b="1" spc="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Type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60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095"/>
                        </a:spcBef>
                      </a:pPr>
                      <a:r>
                        <a:rPr sz="2400" spc="-35" dirty="0">
                          <a:latin typeface="Georgia"/>
                          <a:cs typeface="Georgia"/>
                        </a:rPr>
                        <a:t>Circular</a:t>
                      </a:r>
                      <a:endParaRPr sz="2400">
                        <a:latin typeface="Georgia"/>
                        <a:cs typeface="Georgia"/>
                      </a:endParaRPr>
                    </a:p>
                  </a:txBody>
                  <a:tcPr marL="0" marR="0" marT="2660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683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95"/>
                        </a:spcBef>
                      </a:pPr>
                      <a:r>
                        <a:rPr sz="24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Number </a:t>
                      </a:r>
                      <a:r>
                        <a:rPr sz="2400" b="1" spc="7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2400" b="1" spc="17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tanks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60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095"/>
                        </a:spcBef>
                      </a:pPr>
                      <a:r>
                        <a:rPr sz="2400" dirty="0">
                          <a:latin typeface="Georgia"/>
                          <a:cs typeface="Georgia"/>
                        </a:rPr>
                        <a:t>4</a:t>
                      </a:r>
                      <a:endParaRPr sz="2400">
                        <a:latin typeface="Georgia"/>
                        <a:cs typeface="Georgia"/>
                      </a:endParaRPr>
                    </a:p>
                  </a:txBody>
                  <a:tcPr marL="0" marR="0" marT="2660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0" y="6126478"/>
            <a:ext cx="714755" cy="7315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88162" y="0"/>
            <a:ext cx="10617200" cy="1470660"/>
          </a:xfrm>
          <a:prstGeom prst="rect">
            <a:avLst/>
          </a:prstGeom>
        </p:spPr>
        <p:txBody>
          <a:bodyPr vert="horz" wrap="square" lIns="0" tIns="2444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925"/>
              </a:spcBef>
              <a:tabLst>
                <a:tab pos="1760220" algn="l"/>
                <a:tab pos="10591165" algn="l"/>
              </a:tabLst>
            </a:pPr>
            <a:r>
              <a:rPr sz="4800" dirty="0"/>
              <a:t> 	</a:t>
            </a:r>
            <a:r>
              <a:rPr sz="4800" spc="20" dirty="0"/>
              <a:t>DESIGN</a:t>
            </a:r>
            <a:r>
              <a:rPr sz="4800" spc="-5" dirty="0"/>
              <a:t> </a:t>
            </a:r>
            <a:r>
              <a:rPr sz="4800" spc="-25" dirty="0"/>
              <a:t>CALCULATIONS	</a:t>
            </a:r>
            <a:endParaRPr sz="4800"/>
          </a:p>
          <a:p>
            <a:pPr algn="ctr">
              <a:lnSpc>
                <a:spcPct val="100000"/>
              </a:lnSpc>
              <a:spcBef>
                <a:spcPts val="910"/>
              </a:spcBef>
            </a:pPr>
            <a:r>
              <a:rPr sz="2400" b="1" u="none" spc="-45" dirty="0">
                <a:latin typeface="Times New Roman"/>
                <a:cs typeface="Times New Roman"/>
              </a:rPr>
              <a:t>Table </a:t>
            </a:r>
            <a:r>
              <a:rPr sz="2400" b="1" u="none" dirty="0">
                <a:latin typeface="Times New Roman"/>
                <a:cs typeface="Times New Roman"/>
              </a:rPr>
              <a:t>6.6</a:t>
            </a:r>
            <a:r>
              <a:rPr sz="2400" i="1" u="none" dirty="0">
                <a:latin typeface="Times New Roman"/>
                <a:cs typeface="Times New Roman"/>
              </a:rPr>
              <a:t>: </a:t>
            </a:r>
            <a:r>
              <a:rPr sz="2400" u="none" spc="-5" dirty="0"/>
              <a:t>Sedimentation </a:t>
            </a:r>
            <a:r>
              <a:rPr sz="2400" u="none" spc="-45" dirty="0"/>
              <a:t>Tank </a:t>
            </a:r>
            <a:r>
              <a:rPr sz="2400" u="none" spc="-5" dirty="0"/>
              <a:t>Design Parameters</a:t>
            </a:r>
            <a:r>
              <a:rPr sz="2400" u="none" dirty="0"/>
              <a:t> </a:t>
            </a:r>
            <a:r>
              <a:rPr sz="2400" u="none" spc="-5" dirty="0"/>
              <a:t>(Summary)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pc="25" dirty="0"/>
              <a:t>Department </a:t>
            </a:r>
            <a:r>
              <a:rPr spc="-30" dirty="0"/>
              <a:t>of </a:t>
            </a:r>
            <a:r>
              <a:rPr spc="-35" dirty="0"/>
              <a:t>Civil</a:t>
            </a:r>
            <a:r>
              <a:rPr dirty="0"/>
              <a:t> </a:t>
            </a:r>
            <a:r>
              <a:rPr spc="5" dirty="0"/>
              <a:t>Engineering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125"/>
              </a:lnSpc>
            </a:pPr>
            <a:fld id="{81D60167-4931-47E6-BA6A-407CBD079E47}" type="slidenum">
              <a:rPr spc="-95" dirty="0"/>
              <a:t>31</a:t>
            </a:fld>
            <a:endParaRPr spc="-95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126478"/>
            <a:ext cx="714755" cy="7315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395220" y="4453635"/>
            <a:ext cx="157480" cy="17145"/>
          </a:xfrm>
          <a:custGeom>
            <a:avLst/>
            <a:gdLst/>
            <a:ahLst/>
            <a:cxnLst/>
            <a:rect l="l" t="t" r="r" b="b"/>
            <a:pathLst>
              <a:path w="157480" h="17145">
                <a:moveTo>
                  <a:pt x="156971" y="0"/>
                </a:moveTo>
                <a:lnTo>
                  <a:pt x="0" y="0"/>
                </a:lnTo>
                <a:lnTo>
                  <a:pt x="0" y="16763"/>
                </a:lnTo>
                <a:lnTo>
                  <a:pt x="156971" y="16763"/>
                </a:lnTo>
                <a:lnTo>
                  <a:pt x="15697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062988" y="5570854"/>
            <a:ext cx="1210310" cy="17145"/>
          </a:xfrm>
          <a:custGeom>
            <a:avLst/>
            <a:gdLst/>
            <a:ahLst/>
            <a:cxnLst/>
            <a:rect l="l" t="t" r="r" b="b"/>
            <a:pathLst>
              <a:path w="1210310" h="17145">
                <a:moveTo>
                  <a:pt x="1210056" y="0"/>
                </a:moveTo>
                <a:lnTo>
                  <a:pt x="0" y="0"/>
                </a:lnTo>
                <a:lnTo>
                  <a:pt x="0" y="16764"/>
                </a:lnTo>
                <a:lnTo>
                  <a:pt x="1210056" y="16764"/>
                </a:lnTo>
                <a:lnTo>
                  <a:pt x="12100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793737" y="1272921"/>
          <a:ext cx="10611485" cy="48742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984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00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934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0219">
                <a:tc>
                  <a:txBody>
                    <a:bodyPr/>
                    <a:lstStyle/>
                    <a:p>
                      <a:pPr marL="961390">
                        <a:lnSpc>
                          <a:spcPct val="100000"/>
                        </a:lnSpc>
                        <a:spcBef>
                          <a:spcPts val="870"/>
                        </a:spcBef>
                      </a:pPr>
                      <a:r>
                        <a:rPr sz="24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Formula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1104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40"/>
                        </a:spcBef>
                      </a:pPr>
                      <a:r>
                        <a:rPr sz="2400" b="1" spc="-2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Parameters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1066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840"/>
                        </a:spcBef>
                      </a:pPr>
                      <a:r>
                        <a:rPr sz="2400" b="1" spc="3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Description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1066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75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  <a:p>
                      <a:pPr marL="9080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spc="1019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𝑵</a:t>
                      </a:r>
                      <a:r>
                        <a:rPr sz="2000" spc="6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 </a:t>
                      </a:r>
                      <a:r>
                        <a:rPr sz="2000" spc="36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=</a:t>
                      </a:r>
                      <a:r>
                        <a:rPr sz="2000" spc="4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 </a:t>
                      </a:r>
                      <a:r>
                        <a:rPr sz="2000" spc="30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𝟏.</a:t>
                      </a:r>
                      <a:r>
                        <a:rPr sz="2000" spc="-17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 </a:t>
                      </a:r>
                      <a:r>
                        <a:rPr sz="2000" spc="52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𝟐𝑸</a:t>
                      </a:r>
                      <a:r>
                        <a:rPr sz="2175" spc="780" baseline="2873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𝟎.𝟑</a:t>
                      </a:r>
                      <a:endParaRPr sz="2175" baseline="28735">
                        <a:latin typeface="FreeSerif"/>
                        <a:cs typeface="FreeSerif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r>
                        <a:rPr sz="2000" spc="-15" dirty="0">
                          <a:latin typeface="Georgia"/>
                          <a:cs typeface="Georgia"/>
                        </a:rPr>
                        <a:t>N=Total </a:t>
                      </a:r>
                      <a:r>
                        <a:rPr sz="2000" spc="-50" dirty="0">
                          <a:latin typeface="Georgia"/>
                          <a:cs typeface="Georgia"/>
                        </a:rPr>
                        <a:t>Number </a:t>
                      </a:r>
                      <a:r>
                        <a:rPr sz="2000" spc="-20" dirty="0">
                          <a:latin typeface="Georgia"/>
                          <a:cs typeface="Georgia"/>
                        </a:rPr>
                        <a:t>of</a:t>
                      </a:r>
                      <a:r>
                        <a:rPr sz="2000" spc="29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2000" spc="-45" dirty="0">
                          <a:latin typeface="Georgia"/>
                          <a:cs typeface="Georgia"/>
                        </a:rPr>
                        <a:t>Filter</a:t>
                      </a:r>
                      <a:endParaRPr sz="2000">
                        <a:latin typeface="Georgia"/>
                        <a:cs typeface="Georgia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  <a:spcBef>
                          <a:spcPts val="1200"/>
                        </a:spcBef>
                      </a:pPr>
                      <a:r>
                        <a:rPr sz="2000" spc="-5" dirty="0">
                          <a:latin typeface="Georgia"/>
                          <a:cs typeface="Georgia"/>
                        </a:rPr>
                        <a:t>Q=Maximum </a:t>
                      </a:r>
                      <a:r>
                        <a:rPr sz="2000" spc="-60" dirty="0">
                          <a:latin typeface="Georgia"/>
                          <a:cs typeface="Georgia"/>
                        </a:rPr>
                        <a:t>plant </a:t>
                      </a:r>
                      <a:r>
                        <a:rPr sz="2000" spc="-15" dirty="0">
                          <a:latin typeface="Georgia"/>
                          <a:cs typeface="Georgia"/>
                        </a:rPr>
                        <a:t>flow</a:t>
                      </a:r>
                      <a:r>
                        <a:rPr sz="2000" spc="7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2000" spc="-70" dirty="0">
                          <a:latin typeface="Georgia"/>
                          <a:cs typeface="Georgia"/>
                        </a:rPr>
                        <a:t>rate</a:t>
                      </a:r>
                      <a:endParaRPr sz="2000">
                        <a:latin typeface="Georgia"/>
                        <a:cs typeface="Georgia"/>
                      </a:endParaRPr>
                    </a:p>
                  </a:txBody>
                  <a:tcPr marL="0" marR="0" marT="157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 marL="408940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r>
                        <a:rPr sz="2000" spc="-50" dirty="0">
                          <a:latin typeface="Georgia"/>
                          <a:cs typeface="Georgia"/>
                        </a:rPr>
                        <a:t>Estimation </a:t>
                      </a:r>
                      <a:r>
                        <a:rPr sz="2000" spc="-85" dirty="0">
                          <a:latin typeface="Georgia"/>
                          <a:cs typeface="Georgia"/>
                        </a:rPr>
                        <a:t>number</a:t>
                      </a:r>
                      <a:r>
                        <a:rPr sz="2000" spc="7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2000" spc="-20" dirty="0">
                          <a:latin typeface="Georgia"/>
                          <a:cs typeface="Georgia"/>
                        </a:rPr>
                        <a:t>of</a:t>
                      </a:r>
                      <a:endParaRPr sz="2000">
                        <a:latin typeface="Georgia"/>
                        <a:cs typeface="Georgia"/>
                      </a:endParaRPr>
                    </a:p>
                    <a:p>
                      <a:pPr marL="334010">
                        <a:lnSpc>
                          <a:spcPct val="100000"/>
                        </a:lnSpc>
                        <a:spcBef>
                          <a:spcPts val="1200"/>
                        </a:spcBef>
                      </a:pPr>
                      <a:r>
                        <a:rPr sz="2000" spc="-55" dirty="0">
                          <a:latin typeface="Georgia"/>
                          <a:cs typeface="Georgia"/>
                        </a:rPr>
                        <a:t>filtration </a:t>
                      </a:r>
                      <a:r>
                        <a:rPr sz="2000" spc="-70" dirty="0">
                          <a:latin typeface="Georgia"/>
                          <a:cs typeface="Georgia"/>
                        </a:rPr>
                        <a:t>tanks</a:t>
                      </a:r>
                      <a:r>
                        <a:rPr sz="2000" spc="6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2000" spc="-70" dirty="0">
                          <a:latin typeface="Georgia"/>
                          <a:cs typeface="Georgia"/>
                        </a:rPr>
                        <a:t>required</a:t>
                      </a:r>
                      <a:endParaRPr sz="2000">
                        <a:latin typeface="Georgia"/>
                        <a:cs typeface="Georgia"/>
                      </a:endParaRPr>
                    </a:p>
                  </a:txBody>
                  <a:tcPr marL="0" marR="0" marT="157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068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1215"/>
                        </a:spcBef>
                      </a:pPr>
                      <a:r>
                        <a:rPr sz="2000" spc="65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𝑳/𝑩</a:t>
                      </a:r>
                      <a:endParaRPr sz="2000">
                        <a:latin typeface="FreeSerif"/>
                        <a:cs typeface="Free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25"/>
                        </a:spcBef>
                      </a:pPr>
                      <a:r>
                        <a:rPr sz="2000" spc="20" dirty="0">
                          <a:latin typeface="Georgia"/>
                          <a:cs typeface="Georgia"/>
                        </a:rPr>
                        <a:t>L: </a:t>
                      </a:r>
                      <a:r>
                        <a:rPr sz="2000" spc="-35" dirty="0">
                          <a:latin typeface="Georgia"/>
                          <a:cs typeface="Georgia"/>
                        </a:rPr>
                        <a:t>Length </a:t>
                      </a:r>
                      <a:r>
                        <a:rPr sz="2000" spc="-2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2000" spc="-70" dirty="0">
                          <a:latin typeface="Georgia"/>
                          <a:cs typeface="Georgia"/>
                        </a:rPr>
                        <a:t>the </a:t>
                      </a:r>
                      <a:r>
                        <a:rPr sz="2000" spc="-60" dirty="0">
                          <a:latin typeface="Georgia"/>
                          <a:cs typeface="Georgia"/>
                        </a:rPr>
                        <a:t>tank</a:t>
                      </a:r>
                      <a:r>
                        <a:rPr sz="2000" spc="-9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2000" spc="95" dirty="0">
                          <a:latin typeface="Georgia"/>
                          <a:cs typeface="Georgia"/>
                        </a:rPr>
                        <a:t>“m”</a:t>
                      </a:r>
                      <a:endParaRPr sz="2000">
                        <a:latin typeface="Georgia"/>
                        <a:cs typeface="Georgi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</a:pPr>
                      <a:r>
                        <a:rPr sz="2000" spc="-40" dirty="0">
                          <a:latin typeface="Georgia"/>
                          <a:cs typeface="Georgia"/>
                        </a:rPr>
                        <a:t>B: </a:t>
                      </a:r>
                      <a:r>
                        <a:rPr sz="2000" spc="-35" dirty="0">
                          <a:latin typeface="Georgia"/>
                          <a:cs typeface="Georgia"/>
                        </a:rPr>
                        <a:t>Width </a:t>
                      </a:r>
                      <a:r>
                        <a:rPr sz="2000" spc="-2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2000" spc="-70" dirty="0">
                          <a:latin typeface="Georgia"/>
                          <a:cs typeface="Georgia"/>
                        </a:rPr>
                        <a:t>the </a:t>
                      </a:r>
                      <a:r>
                        <a:rPr sz="2000" spc="-60" dirty="0">
                          <a:latin typeface="Georgia"/>
                          <a:cs typeface="Georgia"/>
                        </a:rPr>
                        <a:t>tank</a:t>
                      </a:r>
                      <a:r>
                        <a:rPr sz="20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2000" spc="95" dirty="0">
                          <a:latin typeface="Georgia"/>
                          <a:cs typeface="Georgia"/>
                        </a:rPr>
                        <a:t>“m”</a:t>
                      </a:r>
                      <a:endParaRPr sz="2000">
                        <a:latin typeface="Georgia"/>
                        <a:cs typeface="Georgia"/>
                      </a:endParaRPr>
                    </a:p>
                  </a:txBody>
                  <a:tcPr marL="0" marR="0" marT="2444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25"/>
                        </a:spcBef>
                      </a:pPr>
                      <a:r>
                        <a:rPr sz="2000" spc="-50" dirty="0">
                          <a:latin typeface="Georgia"/>
                          <a:cs typeface="Georgia"/>
                        </a:rPr>
                        <a:t>Estimation </a:t>
                      </a:r>
                      <a:r>
                        <a:rPr sz="2000" spc="-20" dirty="0">
                          <a:latin typeface="Georgia"/>
                          <a:cs typeface="Georgia"/>
                        </a:rPr>
                        <a:t>of</a:t>
                      </a:r>
                      <a:r>
                        <a:rPr sz="2000" spc="27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2000" spc="-60" dirty="0">
                          <a:latin typeface="Georgia"/>
                          <a:cs typeface="Georgia"/>
                        </a:rPr>
                        <a:t>sedimentation</a:t>
                      </a:r>
                      <a:endParaRPr sz="2000">
                        <a:latin typeface="Georgia"/>
                        <a:cs typeface="Georgia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  <a:spcBef>
                          <a:spcPts val="1200"/>
                        </a:spcBef>
                      </a:pPr>
                      <a:r>
                        <a:rPr sz="2000" spc="-65" dirty="0">
                          <a:latin typeface="Georgia"/>
                          <a:cs typeface="Georgia"/>
                        </a:rPr>
                        <a:t>tank</a:t>
                      </a:r>
                      <a:r>
                        <a:rPr sz="2000" spc="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2000" spc="-55" dirty="0">
                          <a:latin typeface="Georgia"/>
                          <a:cs typeface="Georgia"/>
                        </a:rPr>
                        <a:t>dimension</a:t>
                      </a:r>
                      <a:endParaRPr sz="2000">
                        <a:latin typeface="Georgia"/>
                        <a:cs typeface="Georgia"/>
                      </a:endParaRPr>
                    </a:p>
                  </a:txBody>
                  <a:tcPr marL="0" marR="0" marT="2444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5063">
                <a:tc>
                  <a:txBody>
                    <a:bodyPr/>
                    <a:lstStyle/>
                    <a:p>
                      <a:pPr marL="1595120">
                        <a:lnSpc>
                          <a:spcPts val="1955"/>
                        </a:lnSpc>
                        <a:spcBef>
                          <a:spcPts val="1190"/>
                        </a:spcBef>
                      </a:pPr>
                      <a:r>
                        <a:rPr sz="2000" spc="68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𝜋</a:t>
                      </a:r>
                      <a:endParaRPr sz="2000">
                        <a:latin typeface="FreeSerif"/>
                        <a:cs typeface="FreeSerif"/>
                      </a:endParaRPr>
                    </a:p>
                    <a:p>
                      <a:pPr marL="1602740" marR="1102995" indent="-501650">
                        <a:lnSpc>
                          <a:spcPct val="56000"/>
                        </a:lnSpc>
                        <a:spcBef>
                          <a:spcPts val="615"/>
                        </a:spcBef>
                        <a:tabLst>
                          <a:tab pos="1795145" algn="l"/>
                        </a:tabLst>
                      </a:pPr>
                      <a:r>
                        <a:rPr sz="200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𝐴</a:t>
                      </a:r>
                      <a:r>
                        <a:rPr sz="2000" spc="6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 </a:t>
                      </a:r>
                      <a:r>
                        <a:rPr sz="200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=		</a:t>
                      </a:r>
                      <a:r>
                        <a:rPr sz="2000" spc="6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𝐷</a:t>
                      </a:r>
                      <a:r>
                        <a:rPr sz="2175" baseline="2873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2  </a:t>
                      </a:r>
                      <a:r>
                        <a:rPr sz="2000" spc="10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4</a:t>
                      </a:r>
                      <a:endParaRPr sz="2000">
                        <a:latin typeface="FreeSerif"/>
                        <a:cs typeface="FreeSerif"/>
                      </a:endParaRPr>
                    </a:p>
                  </a:txBody>
                  <a:tcPr marL="0" marR="0" marT="1511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2000" spc="70" dirty="0">
                          <a:latin typeface="Georgia"/>
                          <a:cs typeface="Georgia"/>
                        </a:rPr>
                        <a:t>A: </a:t>
                      </a:r>
                      <a:r>
                        <a:rPr sz="2000" spc="-45" dirty="0">
                          <a:latin typeface="Georgia"/>
                          <a:cs typeface="Georgia"/>
                        </a:rPr>
                        <a:t>Total </a:t>
                      </a:r>
                      <a:r>
                        <a:rPr sz="2000" spc="-60" dirty="0">
                          <a:latin typeface="Georgia"/>
                          <a:cs typeface="Georgia"/>
                        </a:rPr>
                        <a:t>area </a:t>
                      </a:r>
                      <a:r>
                        <a:rPr sz="2000" spc="-20" dirty="0">
                          <a:latin typeface="Georgia"/>
                          <a:cs typeface="Georgia"/>
                        </a:rPr>
                        <a:t>of</a:t>
                      </a:r>
                      <a:r>
                        <a:rPr sz="2000" spc="28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2000" spc="-60" dirty="0">
                          <a:latin typeface="Georgia"/>
                          <a:cs typeface="Georgia"/>
                        </a:rPr>
                        <a:t>perforations</a:t>
                      </a:r>
                      <a:endParaRPr sz="2000">
                        <a:latin typeface="Georgia"/>
                        <a:cs typeface="Georgia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1200"/>
                        </a:spcBef>
                      </a:pPr>
                      <a:r>
                        <a:rPr sz="2000" spc="30" dirty="0">
                          <a:latin typeface="Georgia"/>
                          <a:cs typeface="Georgia"/>
                        </a:rPr>
                        <a:t>D: </a:t>
                      </a:r>
                      <a:r>
                        <a:rPr sz="2000" spc="-35" dirty="0">
                          <a:latin typeface="Georgia"/>
                          <a:cs typeface="Georgia"/>
                        </a:rPr>
                        <a:t>Lateral</a:t>
                      </a:r>
                      <a:r>
                        <a:rPr sz="2000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2000" spc="-65" dirty="0">
                          <a:latin typeface="Georgia"/>
                          <a:cs typeface="Georgia"/>
                        </a:rPr>
                        <a:t>diameter</a:t>
                      </a:r>
                      <a:endParaRPr sz="2000">
                        <a:latin typeface="Georgia"/>
                        <a:cs typeface="Georgia"/>
                      </a:endParaRPr>
                    </a:p>
                  </a:txBody>
                  <a:tcPr marL="0" marR="0" marT="1016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225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2000" spc="-50" dirty="0">
                          <a:latin typeface="Georgia"/>
                          <a:cs typeface="Georgia"/>
                        </a:rPr>
                        <a:t>Estimation </a:t>
                      </a:r>
                      <a:r>
                        <a:rPr sz="2000" spc="-2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2000" spc="-60" dirty="0">
                          <a:latin typeface="Georgia"/>
                          <a:cs typeface="Georgia"/>
                        </a:rPr>
                        <a:t>tank</a:t>
                      </a:r>
                      <a:r>
                        <a:rPr sz="2000" spc="-16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2000" spc="-65" dirty="0">
                          <a:latin typeface="Georgia"/>
                          <a:cs typeface="Georgia"/>
                        </a:rPr>
                        <a:t>diameter</a:t>
                      </a:r>
                      <a:endParaRPr sz="2000">
                        <a:latin typeface="Georgia"/>
                        <a:cs typeface="Georgia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1782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2600">
                        <a:latin typeface="Times New Roman"/>
                        <a:cs typeface="Times New Roman"/>
                      </a:endParaRPr>
                    </a:p>
                    <a:p>
                      <a:pPr marL="1465580">
                        <a:lnSpc>
                          <a:spcPts val="1955"/>
                        </a:lnSpc>
                      </a:pPr>
                      <a:r>
                        <a:rPr sz="2000" spc="10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4 </a:t>
                      </a:r>
                      <a:r>
                        <a:rPr sz="2000" spc="30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×</a:t>
                      </a:r>
                      <a:r>
                        <a:rPr sz="2000" spc="20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 </a:t>
                      </a:r>
                      <a:r>
                        <a:rPr sz="2000" spc="26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A𝐡</a:t>
                      </a:r>
                      <a:endParaRPr sz="2000">
                        <a:latin typeface="FreeSerif"/>
                        <a:cs typeface="FreeSerif"/>
                      </a:endParaRPr>
                    </a:p>
                    <a:p>
                      <a:pPr marL="725170">
                        <a:lnSpc>
                          <a:spcPts val="1430"/>
                        </a:lnSpc>
                      </a:pPr>
                      <a:r>
                        <a:rPr sz="2000" spc="64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𝑛</a:t>
                      </a:r>
                      <a:r>
                        <a:rPr sz="2000" spc="8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 </a:t>
                      </a:r>
                      <a:r>
                        <a:rPr sz="2000" spc="36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=</a:t>
                      </a:r>
                      <a:endParaRPr sz="2000">
                        <a:latin typeface="FreeSerif"/>
                        <a:cs typeface="FreeSerif"/>
                      </a:endParaRPr>
                    </a:p>
                    <a:p>
                      <a:pPr marL="1263015">
                        <a:lnSpc>
                          <a:spcPts val="1870"/>
                        </a:lnSpc>
                      </a:pPr>
                      <a:r>
                        <a:rPr sz="2000" spc="5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3.14</a:t>
                      </a:r>
                      <a:r>
                        <a:rPr sz="2000" spc="-6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 </a:t>
                      </a:r>
                      <a:r>
                        <a:rPr sz="2000" spc="434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(𝑫𝒉)</a:t>
                      </a:r>
                      <a:r>
                        <a:rPr sz="2175" spc="652" baseline="22988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2</a:t>
                      </a:r>
                      <a:endParaRPr sz="2175" baseline="22988">
                        <a:latin typeface="FreeSerif"/>
                        <a:cs typeface="FreeSerif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2000" spc="-70" dirty="0">
                          <a:latin typeface="Georgia"/>
                          <a:cs typeface="Georgia"/>
                        </a:rPr>
                        <a:t>n: </a:t>
                      </a:r>
                      <a:r>
                        <a:rPr sz="2000" spc="-45" dirty="0">
                          <a:latin typeface="Georgia"/>
                          <a:cs typeface="Georgia"/>
                        </a:rPr>
                        <a:t>Total no. </a:t>
                      </a:r>
                      <a:r>
                        <a:rPr sz="2000" spc="-20" dirty="0">
                          <a:latin typeface="Georgia"/>
                          <a:cs typeface="Georgia"/>
                        </a:rPr>
                        <a:t>of</a:t>
                      </a:r>
                      <a:r>
                        <a:rPr sz="2000" spc="4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2000" spc="-50" dirty="0">
                          <a:latin typeface="Georgia"/>
                          <a:cs typeface="Georgia"/>
                        </a:rPr>
                        <a:t>holes</a:t>
                      </a:r>
                      <a:endParaRPr sz="2000">
                        <a:latin typeface="Georgia"/>
                        <a:cs typeface="Georgia"/>
                      </a:endParaRPr>
                    </a:p>
                    <a:p>
                      <a:pPr marL="803275" marR="795020" algn="ctr">
                        <a:lnSpc>
                          <a:spcPct val="150000"/>
                        </a:lnSpc>
                        <a:spcBef>
                          <a:spcPts val="5"/>
                        </a:spcBef>
                      </a:pPr>
                      <a:r>
                        <a:rPr sz="2000" spc="25" dirty="0">
                          <a:latin typeface="Georgia"/>
                          <a:cs typeface="Georgia"/>
                        </a:rPr>
                        <a:t>Ah: </a:t>
                      </a:r>
                      <a:r>
                        <a:rPr sz="2000" dirty="0">
                          <a:latin typeface="Georgia"/>
                          <a:cs typeface="Georgia"/>
                        </a:rPr>
                        <a:t>Area </a:t>
                      </a:r>
                      <a:r>
                        <a:rPr sz="2000" spc="-2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2000" spc="-70" dirty="0">
                          <a:latin typeface="Georgia"/>
                          <a:cs typeface="Georgia"/>
                        </a:rPr>
                        <a:t>the </a:t>
                      </a:r>
                      <a:r>
                        <a:rPr sz="2000" spc="-35" dirty="0">
                          <a:latin typeface="Georgia"/>
                          <a:cs typeface="Georgia"/>
                        </a:rPr>
                        <a:t>hole </a:t>
                      </a:r>
                      <a:r>
                        <a:rPr sz="2000" spc="-60" dirty="0">
                          <a:latin typeface="Georgia"/>
                          <a:cs typeface="Georgia"/>
                        </a:rPr>
                        <a:t>m</a:t>
                      </a:r>
                      <a:r>
                        <a:rPr sz="1950" spc="-89" baseline="25641" dirty="0">
                          <a:latin typeface="Georgia"/>
                          <a:cs typeface="Georgia"/>
                        </a:rPr>
                        <a:t>2  </a:t>
                      </a:r>
                      <a:r>
                        <a:rPr sz="2000" dirty="0">
                          <a:latin typeface="Georgia"/>
                          <a:cs typeface="Georgia"/>
                        </a:rPr>
                        <a:t>Dh: </a:t>
                      </a:r>
                      <a:r>
                        <a:rPr sz="2000" spc="-25" dirty="0">
                          <a:latin typeface="Georgia"/>
                          <a:cs typeface="Georgia"/>
                        </a:rPr>
                        <a:t>Hole </a:t>
                      </a:r>
                      <a:r>
                        <a:rPr sz="2000" spc="-65" dirty="0">
                          <a:latin typeface="Georgia"/>
                          <a:cs typeface="Georgia"/>
                        </a:rPr>
                        <a:t>diameter</a:t>
                      </a:r>
                      <a:r>
                        <a:rPr sz="2000" spc="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2000" spc="-70" dirty="0">
                          <a:latin typeface="Georgia"/>
                          <a:cs typeface="Georgia"/>
                        </a:rPr>
                        <a:t>m</a:t>
                      </a:r>
                      <a:endParaRPr sz="2000">
                        <a:latin typeface="Georgia"/>
                        <a:cs typeface="Georgia"/>
                      </a:endParaRPr>
                    </a:p>
                  </a:txBody>
                  <a:tcPr marL="0" marR="0" marT="895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2150">
                        <a:latin typeface="Times New Roman"/>
                        <a:cs typeface="Times New Roman"/>
                      </a:endParaRPr>
                    </a:p>
                    <a:p>
                      <a:pPr marR="1841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spc="-50" dirty="0">
                          <a:latin typeface="Georgia"/>
                          <a:cs typeface="Georgia"/>
                        </a:rPr>
                        <a:t>Estimation </a:t>
                      </a:r>
                      <a:r>
                        <a:rPr sz="2000" spc="-2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2000" spc="-50" dirty="0">
                          <a:latin typeface="Georgia"/>
                          <a:cs typeface="Georgia"/>
                        </a:rPr>
                        <a:t>total </a:t>
                      </a:r>
                      <a:r>
                        <a:rPr sz="2000" spc="-45" dirty="0">
                          <a:latin typeface="Georgia"/>
                          <a:cs typeface="Georgia"/>
                        </a:rPr>
                        <a:t>no.</a:t>
                      </a:r>
                      <a:r>
                        <a:rPr sz="2000" spc="-8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2000" spc="-20" dirty="0">
                          <a:latin typeface="Georgia"/>
                          <a:cs typeface="Georgia"/>
                        </a:rPr>
                        <a:t>of</a:t>
                      </a:r>
                      <a:endParaRPr sz="2000">
                        <a:latin typeface="Georgia"/>
                        <a:cs typeface="Georgia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1200"/>
                        </a:spcBef>
                      </a:pPr>
                      <a:r>
                        <a:rPr sz="2000" spc="-45" dirty="0">
                          <a:latin typeface="Georgia"/>
                          <a:cs typeface="Georgia"/>
                        </a:rPr>
                        <a:t>holes </a:t>
                      </a:r>
                      <a:r>
                        <a:rPr sz="2000" spc="-20" dirty="0">
                          <a:latin typeface="Georgia"/>
                          <a:cs typeface="Georgia"/>
                        </a:rPr>
                        <a:t>of</a:t>
                      </a:r>
                      <a:r>
                        <a:rPr sz="2000" spc="28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2000" spc="-60" dirty="0">
                          <a:latin typeface="Georgia"/>
                          <a:cs typeface="Georgia"/>
                        </a:rPr>
                        <a:t>laterals</a:t>
                      </a:r>
                      <a:endParaRPr sz="2000">
                        <a:latin typeface="Georgia"/>
                        <a:cs typeface="Georgia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pc="25" dirty="0"/>
              <a:t>Department </a:t>
            </a:r>
            <a:r>
              <a:rPr spc="-30" dirty="0"/>
              <a:t>of </a:t>
            </a:r>
            <a:r>
              <a:rPr spc="-35" dirty="0"/>
              <a:t>Civil</a:t>
            </a:r>
            <a:r>
              <a:rPr dirty="0"/>
              <a:t> </a:t>
            </a:r>
            <a:r>
              <a:rPr spc="5" dirty="0"/>
              <a:t>Engineering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125"/>
              </a:lnSpc>
            </a:pPr>
            <a:fld id="{81D60167-4931-47E6-BA6A-407CBD079E47}" type="slidenum">
              <a:rPr spc="-95" dirty="0"/>
              <a:t>32</a:t>
            </a:fld>
            <a:endParaRPr spc="-95" dirty="0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88162" y="0"/>
            <a:ext cx="10617200" cy="1506220"/>
          </a:xfrm>
          <a:prstGeom prst="rect">
            <a:avLst/>
          </a:prstGeom>
        </p:spPr>
        <p:txBody>
          <a:bodyPr vert="horz" wrap="square" lIns="0" tIns="2679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110"/>
              </a:spcBef>
              <a:tabLst>
                <a:tab pos="1760220" algn="l"/>
                <a:tab pos="10591165" algn="l"/>
              </a:tabLst>
            </a:pPr>
            <a:r>
              <a:rPr sz="4800" dirty="0"/>
              <a:t> 	</a:t>
            </a:r>
            <a:r>
              <a:rPr sz="4800" spc="20" dirty="0"/>
              <a:t>DESIGN</a:t>
            </a:r>
            <a:r>
              <a:rPr sz="4800" spc="-5" dirty="0"/>
              <a:t> </a:t>
            </a:r>
            <a:r>
              <a:rPr sz="4800" spc="-25" dirty="0"/>
              <a:t>CALCULATIONS	</a:t>
            </a:r>
            <a:endParaRPr sz="4800"/>
          </a:p>
          <a:p>
            <a:pPr algn="ctr">
              <a:lnSpc>
                <a:spcPct val="100000"/>
              </a:lnSpc>
              <a:spcBef>
                <a:spcPts val="1005"/>
              </a:spcBef>
            </a:pPr>
            <a:r>
              <a:rPr sz="2400" u="none" spc="-5" dirty="0"/>
              <a:t>Formulas Used for Filtration </a:t>
            </a:r>
            <a:r>
              <a:rPr sz="2400" u="none" spc="-45" dirty="0"/>
              <a:t>Tank</a:t>
            </a:r>
            <a:r>
              <a:rPr sz="2400" u="none" spc="-40" dirty="0"/>
              <a:t> </a:t>
            </a:r>
            <a:r>
              <a:rPr sz="2400" u="none" spc="-5" dirty="0"/>
              <a:t>Design</a:t>
            </a:r>
            <a:endParaRPr sz="24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0100" y="6143244"/>
            <a:ext cx="10591800" cy="0"/>
          </a:xfrm>
          <a:custGeom>
            <a:avLst/>
            <a:gdLst/>
            <a:ahLst/>
            <a:cxnLst/>
            <a:rect l="l" t="t" r="r" b="b"/>
            <a:pathLst>
              <a:path w="10591800">
                <a:moveTo>
                  <a:pt x="0" y="0"/>
                </a:moveTo>
                <a:lnTo>
                  <a:pt x="105918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126478"/>
            <a:ext cx="714755" cy="7315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88162" y="0"/>
            <a:ext cx="10617200" cy="1506220"/>
          </a:xfrm>
          <a:prstGeom prst="rect">
            <a:avLst/>
          </a:prstGeom>
        </p:spPr>
        <p:txBody>
          <a:bodyPr vert="horz" wrap="square" lIns="0" tIns="2679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110"/>
              </a:spcBef>
              <a:tabLst>
                <a:tab pos="1760220" algn="l"/>
                <a:tab pos="10591165" algn="l"/>
              </a:tabLst>
            </a:pPr>
            <a:r>
              <a:rPr sz="4800" dirty="0"/>
              <a:t> 	</a:t>
            </a:r>
            <a:r>
              <a:rPr sz="4800" spc="20" dirty="0"/>
              <a:t>DESIGN</a:t>
            </a:r>
            <a:r>
              <a:rPr sz="4800" spc="-5" dirty="0"/>
              <a:t> </a:t>
            </a:r>
            <a:r>
              <a:rPr sz="4800" spc="-25" dirty="0"/>
              <a:t>CALCULATIONS	</a:t>
            </a:r>
            <a:endParaRPr sz="4800"/>
          </a:p>
          <a:p>
            <a:pPr algn="ctr">
              <a:lnSpc>
                <a:spcPct val="100000"/>
              </a:lnSpc>
              <a:spcBef>
                <a:spcPts val="1005"/>
              </a:spcBef>
            </a:pPr>
            <a:r>
              <a:rPr sz="2400" u="none" dirty="0"/>
              <a:t>Filtration </a:t>
            </a:r>
            <a:r>
              <a:rPr sz="2400" u="none" spc="-45" dirty="0"/>
              <a:t>Tank </a:t>
            </a:r>
            <a:r>
              <a:rPr sz="2400" u="none" spc="-5" dirty="0"/>
              <a:t>Design</a:t>
            </a:r>
            <a:r>
              <a:rPr sz="2400" u="none" spc="-60" dirty="0"/>
              <a:t> </a:t>
            </a:r>
            <a:r>
              <a:rPr sz="2400" u="none" spc="-10" dirty="0"/>
              <a:t>Summary</a:t>
            </a:r>
            <a:endParaRPr sz="2400"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pc="25" dirty="0"/>
              <a:t>Department </a:t>
            </a:r>
            <a:r>
              <a:rPr spc="-30" dirty="0"/>
              <a:t>of </a:t>
            </a:r>
            <a:r>
              <a:rPr spc="-35" dirty="0"/>
              <a:t>Civil</a:t>
            </a:r>
            <a:r>
              <a:rPr dirty="0"/>
              <a:t> </a:t>
            </a:r>
            <a:r>
              <a:rPr spc="5" dirty="0"/>
              <a:t>Engineering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1562842" y="6459930"/>
            <a:ext cx="304800" cy="278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065"/>
              </a:lnSpc>
            </a:pPr>
            <a:fld id="{81D60167-4931-47E6-BA6A-407CBD079E47}" type="slidenum">
              <a:rPr sz="1800" b="1" dirty="0">
                <a:latin typeface="Times New Roman"/>
                <a:cs typeface="Times New Roman"/>
              </a:rPr>
              <a:t>33</a:t>
            </a:fld>
            <a:endParaRPr sz="1800">
              <a:latin typeface="Times New Roman"/>
              <a:cs typeface="Times New Roman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793750" y="1237869"/>
          <a:ext cx="10610850" cy="48577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55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359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900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80"/>
                        </a:spcBef>
                      </a:pPr>
                      <a:r>
                        <a:rPr sz="2800" b="1" spc="-2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Parameters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187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1480"/>
                        </a:spcBef>
                      </a:pPr>
                      <a:r>
                        <a:rPr sz="28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Value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187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232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45"/>
                        </a:spcBef>
                      </a:pPr>
                      <a:r>
                        <a:rPr sz="2400" b="1" spc="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Length</a:t>
                      </a:r>
                      <a:r>
                        <a:rPr sz="2400" b="1" spc="4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(L)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158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L="2403475">
                        <a:lnSpc>
                          <a:spcPct val="100000"/>
                        </a:lnSpc>
                        <a:spcBef>
                          <a:spcPts val="1245"/>
                        </a:spcBef>
                      </a:pPr>
                      <a:r>
                        <a:rPr sz="2400" spc="-75" dirty="0">
                          <a:latin typeface="Georgia"/>
                          <a:cs typeface="Georgia"/>
                        </a:rPr>
                        <a:t>8.5</a:t>
                      </a:r>
                      <a:r>
                        <a:rPr sz="2400" spc="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2400" spc="-90" dirty="0">
                          <a:latin typeface="Georgia"/>
                          <a:cs typeface="Georgia"/>
                        </a:rPr>
                        <a:t>m</a:t>
                      </a:r>
                      <a:endParaRPr sz="2400">
                        <a:latin typeface="Georgia"/>
                        <a:cs typeface="Georgia"/>
                      </a:endParaRPr>
                    </a:p>
                  </a:txBody>
                  <a:tcPr marL="0" marR="0" marT="158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220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45"/>
                        </a:spcBef>
                      </a:pPr>
                      <a:r>
                        <a:rPr sz="2400" b="1" spc="4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Width</a:t>
                      </a:r>
                      <a:r>
                        <a:rPr sz="2400" b="1" spc="3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(B)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158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L="2403475">
                        <a:lnSpc>
                          <a:spcPct val="100000"/>
                        </a:lnSpc>
                        <a:spcBef>
                          <a:spcPts val="1245"/>
                        </a:spcBef>
                      </a:pPr>
                      <a:r>
                        <a:rPr sz="2400" spc="-55" dirty="0">
                          <a:latin typeface="Georgia"/>
                          <a:cs typeface="Georgia"/>
                        </a:rPr>
                        <a:t>6.5</a:t>
                      </a:r>
                      <a:r>
                        <a:rPr sz="2400" spc="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2400" spc="-90" dirty="0">
                          <a:latin typeface="Georgia"/>
                          <a:cs typeface="Georgia"/>
                        </a:rPr>
                        <a:t>m</a:t>
                      </a:r>
                      <a:endParaRPr sz="2400">
                        <a:latin typeface="Georgia"/>
                        <a:cs typeface="Georgia"/>
                      </a:endParaRPr>
                    </a:p>
                  </a:txBody>
                  <a:tcPr marL="0" marR="0" marT="158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23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45"/>
                        </a:spcBef>
                      </a:pPr>
                      <a:r>
                        <a:rPr sz="2400" b="1" spc="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Type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158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245"/>
                        </a:spcBef>
                      </a:pPr>
                      <a:r>
                        <a:rPr sz="2400" spc="-65" dirty="0">
                          <a:latin typeface="Georgia"/>
                          <a:cs typeface="Georgia"/>
                        </a:rPr>
                        <a:t>Rectangular</a:t>
                      </a:r>
                      <a:endParaRPr sz="2400">
                        <a:latin typeface="Georgia"/>
                        <a:cs typeface="Georgia"/>
                      </a:endParaRPr>
                    </a:p>
                  </a:txBody>
                  <a:tcPr marL="0" marR="0" marT="158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2201"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245"/>
                        </a:spcBef>
                      </a:pPr>
                      <a:r>
                        <a:rPr sz="24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Number </a:t>
                      </a:r>
                      <a:r>
                        <a:rPr sz="2400" b="1" spc="7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2400" b="1" spc="18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tanks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158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245"/>
                        </a:spcBef>
                      </a:pPr>
                      <a:r>
                        <a:rPr sz="2400" dirty="0">
                          <a:latin typeface="Georgia"/>
                          <a:cs typeface="Georgia"/>
                        </a:rPr>
                        <a:t>2</a:t>
                      </a:r>
                      <a:endParaRPr sz="2400">
                        <a:latin typeface="Georgia"/>
                        <a:cs typeface="Georgia"/>
                      </a:endParaRPr>
                    </a:p>
                  </a:txBody>
                  <a:tcPr marL="0" marR="0" marT="158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232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50"/>
                        </a:spcBef>
                      </a:pPr>
                      <a:r>
                        <a:rPr sz="2400" b="1" spc="9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Flow</a:t>
                      </a:r>
                      <a:r>
                        <a:rPr sz="2400" b="1" spc="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b="1" spc="-3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rate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158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250"/>
                        </a:spcBef>
                      </a:pPr>
                      <a:r>
                        <a:rPr sz="2400" spc="-210" dirty="0">
                          <a:latin typeface="Georgia"/>
                          <a:cs typeface="Georgia"/>
                        </a:rPr>
                        <a:t>8</a:t>
                      </a:r>
                      <a:r>
                        <a:rPr sz="2400" spc="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2400" spc="-10" dirty="0">
                          <a:latin typeface="Georgia"/>
                          <a:cs typeface="Georgia"/>
                        </a:rPr>
                        <a:t>m/h</a:t>
                      </a:r>
                      <a:endParaRPr sz="2400">
                        <a:latin typeface="Georgia"/>
                        <a:cs typeface="Georgia"/>
                      </a:endParaRPr>
                    </a:p>
                  </a:txBody>
                  <a:tcPr marL="0" marR="0" marT="158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2328"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1250"/>
                        </a:spcBef>
                      </a:pPr>
                      <a:r>
                        <a:rPr sz="24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Area </a:t>
                      </a:r>
                      <a:r>
                        <a:rPr sz="2400" b="1" spc="7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of </a:t>
                      </a:r>
                      <a:r>
                        <a:rPr sz="2400" b="1" spc="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each</a:t>
                      </a:r>
                      <a:r>
                        <a:rPr sz="2400" b="1" spc="15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b="1" spc="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filter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158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L="2194560">
                        <a:lnSpc>
                          <a:spcPct val="100000"/>
                        </a:lnSpc>
                        <a:spcBef>
                          <a:spcPts val="1250"/>
                        </a:spcBef>
                      </a:pPr>
                      <a:r>
                        <a:rPr sz="2400" spc="-20" dirty="0">
                          <a:latin typeface="Georgia"/>
                          <a:cs typeface="Georgia"/>
                        </a:rPr>
                        <a:t>55.75</a:t>
                      </a:r>
                      <a:r>
                        <a:rPr sz="2400" spc="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2400" spc="-85" dirty="0">
                          <a:latin typeface="Georgia"/>
                          <a:cs typeface="Georgia"/>
                        </a:rPr>
                        <a:t>m</a:t>
                      </a:r>
                      <a:r>
                        <a:rPr sz="2400" spc="-127" baseline="24305" dirty="0">
                          <a:latin typeface="Georgia"/>
                          <a:cs typeface="Georgia"/>
                        </a:rPr>
                        <a:t>2</a:t>
                      </a:r>
                      <a:endParaRPr sz="2400" baseline="24305">
                        <a:latin typeface="Georgia"/>
                        <a:cs typeface="Georgia"/>
                      </a:endParaRPr>
                    </a:p>
                  </a:txBody>
                  <a:tcPr marL="0" marR="0" marT="158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9221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50"/>
                        </a:spcBef>
                      </a:pPr>
                      <a:r>
                        <a:rPr sz="2400" b="1" spc="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Filter </a:t>
                      </a:r>
                      <a:r>
                        <a:rPr sz="2400" b="1" spc="-4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run</a:t>
                      </a:r>
                      <a:r>
                        <a:rPr sz="2400" b="1" spc="5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b="1" spc="3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time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158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250"/>
                        </a:spcBef>
                      </a:pPr>
                      <a:r>
                        <a:rPr sz="2400" spc="-125" dirty="0">
                          <a:latin typeface="Georgia"/>
                          <a:cs typeface="Georgia"/>
                        </a:rPr>
                        <a:t>24</a:t>
                      </a:r>
                      <a:r>
                        <a:rPr sz="2400" spc="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2400" spc="-80" dirty="0">
                          <a:latin typeface="Georgia"/>
                          <a:cs typeface="Georgia"/>
                        </a:rPr>
                        <a:t>hours</a:t>
                      </a:r>
                      <a:endParaRPr sz="2400">
                        <a:latin typeface="Georgia"/>
                        <a:cs typeface="Georgia"/>
                      </a:endParaRPr>
                    </a:p>
                  </a:txBody>
                  <a:tcPr marL="0" marR="0" marT="158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0862" y="724662"/>
            <a:ext cx="10591800" cy="0"/>
          </a:xfrm>
          <a:custGeom>
            <a:avLst/>
            <a:gdLst/>
            <a:ahLst/>
            <a:cxnLst/>
            <a:rect l="l" t="t" r="r" b="b"/>
            <a:pathLst>
              <a:path w="10591800">
                <a:moveTo>
                  <a:pt x="0" y="0"/>
                </a:moveTo>
                <a:lnTo>
                  <a:pt x="10591800" y="0"/>
                </a:lnTo>
              </a:path>
            </a:pathLst>
          </a:custGeom>
          <a:ln w="444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28750" y="0"/>
            <a:ext cx="9714865" cy="680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300" u="none" spc="15" dirty="0"/>
              <a:t>STRUCTURAL </a:t>
            </a:r>
            <a:r>
              <a:rPr sz="4300" u="none" spc="-5" dirty="0"/>
              <a:t>&amp; </a:t>
            </a:r>
            <a:r>
              <a:rPr sz="4300" u="none" spc="15" dirty="0"/>
              <a:t>HYDRAULIC</a:t>
            </a:r>
            <a:r>
              <a:rPr sz="4300" u="none" spc="-45" dirty="0"/>
              <a:t> </a:t>
            </a:r>
            <a:r>
              <a:rPr sz="4300" u="none" spc="10" dirty="0"/>
              <a:t>DESIGN</a:t>
            </a:r>
            <a:endParaRPr sz="4300"/>
          </a:p>
        </p:txBody>
      </p:sp>
      <p:sp>
        <p:nvSpPr>
          <p:cNvPr id="4" name="object 4"/>
          <p:cNvSpPr/>
          <p:nvPr/>
        </p:nvSpPr>
        <p:spPr>
          <a:xfrm>
            <a:off x="0" y="6126478"/>
            <a:ext cx="714755" cy="7315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405508" y="784986"/>
            <a:ext cx="93808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45" dirty="0">
                <a:latin typeface="Times New Roman"/>
                <a:cs typeface="Times New Roman"/>
              </a:rPr>
              <a:t>Table </a:t>
            </a:r>
            <a:r>
              <a:rPr sz="2400" b="1" dirty="0">
                <a:latin typeface="Times New Roman"/>
                <a:cs typeface="Times New Roman"/>
              </a:rPr>
              <a:t>7.1</a:t>
            </a:r>
            <a:r>
              <a:rPr sz="2400" dirty="0">
                <a:latin typeface="Times New Roman"/>
                <a:cs typeface="Times New Roman"/>
              </a:rPr>
              <a:t>: </a:t>
            </a:r>
            <a:r>
              <a:rPr sz="2400" spc="-10" dirty="0">
                <a:latin typeface="Times New Roman"/>
                <a:cs typeface="Times New Roman"/>
              </a:rPr>
              <a:t>Summary </a:t>
            </a:r>
            <a:r>
              <a:rPr sz="2400" dirty="0">
                <a:latin typeface="Times New Roman"/>
                <a:cs typeface="Times New Roman"/>
              </a:rPr>
              <a:t>of the Equation </a:t>
            </a:r>
            <a:r>
              <a:rPr sz="2400" spc="-5" dirty="0">
                <a:latin typeface="Times New Roman"/>
                <a:cs typeface="Times New Roman"/>
              </a:rPr>
              <a:t>Used </a:t>
            </a:r>
            <a:r>
              <a:rPr sz="2400" dirty="0">
                <a:latin typeface="Times New Roman"/>
                <a:cs typeface="Times New Roman"/>
              </a:rPr>
              <a:t>for Hydraulic </a:t>
            </a:r>
            <a:r>
              <a:rPr sz="2400" spc="-5" dirty="0">
                <a:latin typeface="Times New Roman"/>
                <a:cs typeface="Times New Roman"/>
              </a:rPr>
              <a:t>Design </a:t>
            </a:r>
            <a:r>
              <a:rPr sz="2400" dirty="0">
                <a:latin typeface="Times New Roman"/>
                <a:cs typeface="Times New Roman"/>
              </a:rPr>
              <a:t>of the</a:t>
            </a:r>
            <a:r>
              <a:rPr sz="2400" spc="2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Pipes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560954" y="5514466"/>
            <a:ext cx="155575" cy="15240"/>
          </a:xfrm>
          <a:custGeom>
            <a:avLst/>
            <a:gdLst/>
            <a:ahLst/>
            <a:cxnLst/>
            <a:rect l="l" t="t" r="r" b="b"/>
            <a:pathLst>
              <a:path w="155575" h="15239">
                <a:moveTo>
                  <a:pt x="155448" y="0"/>
                </a:moveTo>
                <a:lnTo>
                  <a:pt x="0" y="0"/>
                </a:lnTo>
                <a:lnTo>
                  <a:pt x="0" y="15240"/>
                </a:lnTo>
                <a:lnTo>
                  <a:pt x="155448" y="15240"/>
                </a:lnTo>
                <a:lnTo>
                  <a:pt x="1554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793737" y="1176274"/>
          <a:ext cx="10611485" cy="52419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537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14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172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2971">
                <a:tc>
                  <a:txBody>
                    <a:bodyPr/>
                    <a:lstStyle/>
                    <a:p>
                      <a:pPr marL="1056005">
                        <a:lnSpc>
                          <a:spcPts val="2370"/>
                        </a:lnSpc>
                        <a:spcBef>
                          <a:spcPts val="700"/>
                        </a:spcBef>
                      </a:pPr>
                      <a:r>
                        <a:rPr sz="2000" b="1" spc="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Equation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L="1097280">
                        <a:lnSpc>
                          <a:spcPts val="2370"/>
                        </a:lnSpc>
                        <a:spcBef>
                          <a:spcPts val="700"/>
                        </a:spcBef>
                      </a:pPr>
                      <a:r>
                        <a:rPr sz="2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Parameters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ts val="2370"/>
                        </a:lnSpc>
                        <a:spcBef>
                          <a:spcPts val="700"/>
                        </a:spcBef>
                      </a:pPr>
                      <a:r>
                        <a:rPr sz="2000" b="1" spc="3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Description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65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R="48260" algn="ctr">
                        <a:lnSpc>
                          <a:spcPct val="100000"/>
                        </a:lnSpc>
                      </a:pPr>
                      <a:r>
                        <a:rPr sz="1800" spc="82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𝐐</a:t>
                      </a:r>
                      <a:r>
                        <a:rPr sz="1800" spc="4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 </a:t>
                      </a:r>
                      <a:r>
                        <a:rPr sz="1800" spc="32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=</a:t>
                      </a:r>
                      <a:r>
                        <a:rPr sz="1800" spc="4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 </a:t>
                      </a:r>
                      <a:r>
                        <a:rPr sz="1800" spc="77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𝐀</a:t>
                      </a:r>
                      <a:r>
                        <a:rPr sz="1800" spc="-6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 </a:t>
                      </a:r>
                      <a:r>
                        <a:rPr sz="1800" spc="71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𝐕</a:t>
                      </a:r>
                      <a:endParaRPr sz="1800">
                        <a:latin typeface="FreeSerif"/>
                        <a:cs typeface="Free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L="61594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1600" spc="10" dirty="0">
                          <a:latin typeface="Georgia"/>
                          <a:cs typeface="Georgia"/>
                        </a:rPr>
                        <a:t>Q: </a:t>
                      </a:r>
                      <a:r>
                        <a:rPr sz="1600" spc="-10" dirty="0">
                          <a:latin typeface="Georgia"/>
                          <a:cs typeface="Georgia"/>
                        </a:rPr>
                        <a:t>flow </a:t>
                      </a:r>
                      <a:r>
                        <a:rPr sz="1600" spc="-60" dirty="0">
                          <a:latin typeface="Georgia"/>
                          <a:cs typeface="Georgia"/>
                        </a:rPr>
                        <a:t>rate</a:t>
                      </a:r>
                      <a:r>
                        <a:rPr sz="1600" spc="9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600" spc="-55" dirty="0">
                          <a:latin typeface="Georgia"/>
                          <a:cs typeface="Georgia"/>
                        </a:rPr>
                        <a:t>(m3/s)</a:t>
                      </a:r>
                      <a:endParaRPr sz="1600">
                        <a:latin typeface="Georgia"/>
                        <a:cs typeface="Georgia"/>
                      </a:endParaRPr>
                    </a:p>
                    <a:p>
                      <a:pPr marL="61594">
                        <a:lnSpc>
                          <a:spcPct val="100000"/>
                        </a:lnSpc>
                        <a:spcBef>
                          <a:spcPts val="1560"/>
                        </a:spcBef>
                      </a:pPr>
                      <a:r>
                        <a:rPr sz="1600" spc="-70" dirty="0">
                          <a:latin typeface="FreeSerif"/>
                          <a:cs typeface="FreeSerif"/>
                        </a:rPr>
                        <a:t>A: </a:t>
                      </a:r>
                      <a:r>
                        <a:rPr sz="1600" spc="-50" dirty="0">
                          <a:latin typeface="Georgia"/>
                          <a:cs typeface="Georgia"/>
                        </a:rPr>
                        <a:t>area </a:t>
                      </a:r>
                      <a:r>
                        <a:rPr sz="1600" spc="-2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1600" spc="-60" dirty="0">
                          <a:latin typeface="Georgia"/>
                          <a:cs typeface="Georgia"/>
                        </a:rPr>
                        <a:t>the </a:t>
                      </a:r>
                      <a:r>
                        <a:rPr sz="1600" spc="-50" dirty="0">
                          <a:latin typeface="Georgia"/>
                          <a:cs typeface="Georgia"/>
                        </a:rPr>
                        <a:t>pipe</a:t>
                      </a:r>
                      <a:r>
                        <a:rPr sz="1600" spc="-17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600" spc="-85" dirty="0">
                          <a:latin typeface="Georgia"/>
                          <a:cs typeface="Georgia"/>
                        </a:rPr>
                        <a:t>(m2)</a:t>
                      </a:r>
                      <a:endParaRPr sz="1600">
                        <a:latin typeface="Georgia"/>
                        <a:cs typeface="Georgia"/>
                      </a:endParaRPr>
                    </a:p>
                    <a:p>
                      <a:pPr marL="61594">
                        <a:lnSpc>
                          <a:spcPts val="1875"/>
                        </a:lnSpc>
                        <a:spcBef>
                          <a:spcPts val="1560"/>
                        </a:spcBef>
                      </a:pPr>
                      <a:r>
                        <a:rPr sz="1600" spc="-110" dirty="0">
                          <a:latin typeface="FreeSerif"/>
                          <a:cs typeface="FreeSerif"/>
                        </a:rPr>
                        <a:t>V</a:t>
                      </a:r>
                      <a:r>
                        <a:rPr sz="1600" spc="-110" dirty="0">
                          <a:latin typeface="Georgia"/>
                          <a:cs typeface="Georgia"/>
                        </a:rPr>
                        <a:t>: </a:t>
                      </a:r>
                      <a:r>
                        <a:rPr sz="1600" spc="-25" dirty="0">
                          <a:latin typeface="Georgia"/>
                          <a:cs typeface="Georgia"/>
                        </a:rPr>
                        <a:t>velocity </a:t>
                      </a:r>
                      <a:r>
                        <a:rPr sz="1600" spc="-45" dirty="0">
                          <a:latin typeface="Georgia"/>
                          <a:cs typeface="Georgia"/>
                        </a:rPr>
                        <a:t>in </a:t>
                      </a:r>
                      <a:r>
                        <a:rPr sz="1600" spc="-60" dirty="0">
                          <a:latin typeface="Georgia"/>
                          <a:cs typeface="Georgia"/>
                        </a:rPr>
                        <a:t>the </a:t>
                      </a:r>
                      <a:r>
                        <a:rPr sz="1600" spc="-50" dirty="0">
                          <a:latin typeface="Georgia"/>
                          <a:cs typeface="Georgia"/>
                        </a:rPr>
                        <a:t>pipe</a:t>
                      </a:r>
                      <a:r>
                        <a:rPr sz="1600" spc="1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600" spc="-50" dirty="0">
                          <a:latin typeface="Georgia"/>
                          <a:cs typeface="Georgia"/>
                        </a:rPr>
                        <a:t>(m/s)</a:t>
                      </a:r>
                      <a:endParaRPr sz="1600">
                        <a:latin typeface="Georgia"/>
                        <a:cs typeface="Georgia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600" dirty="0">
                          <a:latin typeface="Georgia"/>
                          <a:cs typeface="Georgia"/>
                        </a:rPr>
                        <a:t>Flow </a:t>
                      </a:r>
                      <a:r>
                        <a:rPr sz="1600" spc="-60" dirty="0">
                          <a:latin typeface="Georgia"/>
                          <a:cs typeface="Georgia"/>
                        </a:rPr>
                        <a:t>rate </a:t>
                      </a:r>
                      <a:r>
                        <a:rPr sz="1600" spc="-45" dirty="0">
                          <a:latin typeface="Georgia"/>
                          <a:cs typeface="Georgia"/>
                        </a:rPr>
                        <a:t>formula </a:t>
                      </a:r>
                      <a:r>
                        <a:rPr sz="1600" spc="-35" dirty="0">
                          <a:latin typeface="Georgia"/>
                          <a:cs typeface="Georgia"/>
                        </a:rPr>
                        <a:t>to </a:t>
                      </a:r>
                      <a:r>
                        <a:rPr sz="1600" spc="-50" dirty="0">
                          <a:latin typeface="Georgia"/>
                          <a:cs typeface="Georgia"/>
                        </a:rPr>
                        <a:t>find</a:t>
                      </a:r>
                      <a:r>
                        <a:rPr sz="1600" spc="-1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600" spc="45" dirty="0">
                          <a:latin typeface="Georgia"/>
                          <a:cs typeface="Georgia"/>
                        </a:rPr>
                        <a:t>V</a:t>
                      </a:r>
                      <a:endParaRPr sz="16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453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marL="597535">
                        <a:lnSpc>
                          <a:spcPct val="100000"/>
                        </a:lnSpc>
                        <a:spcBef>
                          <a:spcPts val="5"/>
                        </a:spcBef>
                        <a:tabLst>
                          <a:tab pos="1153795" algn="l"/>
                          <a:tab pos="1704339" algn="l"/>
                        </a:tabLst>
                      </a:pPr>
                      <a:r>
                        <a:rPr sz="1800" spc="77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𝐀</a:t>
                      </a:r>
                      <a:r>
                        <a:rPr sz="1800" spc="5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 </a:t>
                      </a:r>
                      <a:r>
                        <a:rPr sz="1800" spc="32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=	</a:t>
                      </a:r>
                      <a:r>
                        <a:rPr sz="1800" spc="56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𝛑/𝟒	</a:t>
                      </a:r>
                      <a:r>
                        <a:rPr sz="1800" spc="27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×</a:t>
                      </a:r>
                      <a:r>
                        <a:rPr sz="1800" spc="33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 </a:t>
                      </a:r>
                      <a:r>
                        <a:rPr sz="1800" spc="54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𝐃^𝟐</a:t>
                      </a:r>
                      <a:endParaRPr sz="1800">
                        <a:latin typeface="FreeSerif"/>
                        <a:cs typeface="FreeSerif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L="61594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1600" spc="-70" dirty="0">
                          <a:latin typeface="FreeSerif"/>
                          <a:cs typeface="FreeSerif"/>
                        </a:rPr>
                        <a:t>A: </a:t>
                      </a:r>
                      <a:r>
                        <a:rPr sz="1600" spc="-50" dirty="0">
                          <a:latin typeface="Georgia"/>
                          <a:cs typeface="Georgia"/>
                        </a:rPr>
                        <a:t>area </a:t>
                      </a:r>
                      <a:r>
                        <a:rPr sz="1600" spc="-2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1600" spc="-60" dirty="0">
                          <a:latin typeface="Georgia"/>
                          <a:cs typeface="Georgia"/>
                        </a:rPr>
                        <a:t>the </a:t>
                      </a:r>
                      <a:r>
                        <a:rPr sz="1600" spc="-50" dirty="0">
                          <a:latin typeface="Georgia"/>
                          <a:cs typeface="Georgia"/>
                        </a:rPr>
                        <a:t>pipe</a:t>
                      </a:r>
                      <a:r>
                        <a:rPr sz="1600" spc="-17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600" spc="-85" dirty="0">
                          <a:latin typeface="Georgia"/>
                          <a:cs typeface="Georgia"/>
                        </a:rPr>
                        <a:t>(m2)</a:t>
                      </a:r>
                      <a:endParaRPr sz="1600">
                        <a:latin typeface="Georgia"/>
                        <a:cs typeface="Georgia"/>
                      </a:endParaRPr>
                    </a:p>
                    <a:p>
                      <a:pPr marL="61594">
                        <a:lnSpc>
                          <a:spcPts val="1875"/>
                        </a:lnSpc>
                        <a:spcBef>
                          <a:spcPts val="1560"/>
                        </a:spcBef>
                      </a:pPr>
                      <a:r>
                        <a:rPr sz="1600" spc="20" dirty="0">
                          <a:latin typeface="Georgia"/>
                          <a:cs typeface="Georgia"/>
                        </a:rPr>
                        <a:t>D: </a:t>
                      </a:r>
                      <a:r>
                        <a:rPr sz="1600" spc="-50" dirty="0">
                          <a:latin typeface="Georgia"/>
                          <a:cs typeface="Georgia"/>
                        </a:rPr>
                        <a:t>pipe </a:t>
                      </a:r>
                      <a:r>
                        <a:rPr sz="1600" spc="-55" dirty="0">
                          <a:latin typeface="Georgia"/>
                          <a:cs typeface="Georgia"/>
                        </a:rPr>
                        <a:t>diameter</a:t>
                      </a:r>
                      <a:r>
                        <a:rPr sz="1600" spc="1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600" spc="-85" dirty="0">
                          <a:latin typeface="Georgia"/>
                          <a:cs typeface="Georgia"/>
                        </a:rPr>
                        <a:t>(m)</a:t>
                      </a:r>
                      <a:endParaRPr sz="1600">
                        <a:latin typeface="Georgia"/>
                        <a:cs typeface="Georgia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dirty="0">
                          <a:latin typeface="Georgia"/>
                          <a:cs typeface="Georgia"/>
                        </a:rPr>
                        <a:t>Area </a:t>
                      </a:r>
                      <a:r>
                        <a:rPr sz="1600" spc="-2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1600" spc="-50" dirty="0">
                          <a:latin typeface="Georgia"/>
                          <a:cs typeface="Georgia"/>
                        </a:rPr>
                        <a:t>pipe </a:t>
                      </a:r>
                      <a:r>
                        <a:rPr sz="1600" spc="-55" dirty="0">
                          <a:latin typeface="Georgia"/>
                          <a:cs typeface="Georgia"/>
                        </a:rPr>
                        <a:t>cross</a:t>
                      </a:r>
                      <a:r>
                        <a:rPr sz="1600" spc="-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600" spc="-45" dirty="0">
                          <a:latin typeface="Georgia"/>
                          <a:cs typeface="Georgia"/>
                        </a:rPr>
                        <a:t>section</a:t>
                      </a:r>
                      <a:endParaRPr sz="1600">
                        <a:latin typeface="Georgia"/>
                        <a:cs typeface="Georgia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065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938530">
                        <a:lnSpc>
                          <a:spcPct val="100000"/>
                        </a:lnSpc>
                      </a:pPr>
                      <a:r>
                        <a:rPr sz="1800" spc="65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𝐩</a:t>
                      </a:r>
                      <a:r>
                        <a:rPr sz="1800" spc="3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 </a:t>
                      </a:r>
                      <a:r>
                        <a:rPr sz="1800" spc="32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=</a:t>
                      </a:r>
                      <a:r>
                        <a:rPr sz="1800" spc="5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 </a:t>
                      </a:r>
                      <a:r>
                        <a:rPr sz="1800" spc="73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𝛑</a:t>
                      </a:r>
                      <a:r>
                        <a:rPr sz="1800" spc="33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 </a:t>
                      </a:r>
                      <a:r>
                        <a:rPr sz="1800" spc="27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×</a:t>
                      </a:r>
                      <a:r>
                        <a:rPr sz="1800" spc="34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 </a:t>
                      </a:r>
                      <a:r>
                        <a:rPr sz="1800" spc="84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𝐃</a:t>
                      </a:r>
                      <a:endParaRPr sz="1800">
                        <a:latin typeface="FreeSerif"/>
                        <a:cs typeface="Free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L="61594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1600" spc="5" dirty="0">
                          <a:latin typeface="Georgia"/>
                          <a:cs typeface="Georgia"/>
                        </a:rPr>
                        <a:t>P </a:t>
                      </a:r>
                      <a:r>
                        <a:rPr sz="1600" spc="35" dirty="0">
                          <a:latin typeface="Georgia"/>
                          <a:cs typeface="Georgia"/>
                        </a:rPr>
                        <a:t>= </a:t>
                      </a:r>
                      <a:r>
                        <a:rPr sz="1600" spc="-50" dirty="0">
                          <a:latin typeface="Georgia"/>
                          <a:cs typeface="Georgia"/>
                        </a:rPr>
                        <a:t>wetted </a:t>
                      </a:r>
                      <a:r>
                        <a:rPr sz="1600" spc="-65" dirty="0">
                          <a:latin typeface="Georgia"/>
                          <a:cs typeface="Georgia"/>
                        </a:rPr>
                        <a:t>perimeter</a:t>
                      </a:r>
                      <a:r>
                        <a:rPr sz="1600" spc="14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600" spc="-85" dirty="0">
                          <a:latin typeface="Georgia"/>
                          <a:cs typeface="Georgia"/>
                        </a:rPr>
                        <a:t>(m)</a:t>
                      </a:r>
                      <a:endParaRPr sz="1600">
                        <a:latin typeface="Georgia"/>
                        <a:cs typeface="Georgia"/>
                      </a:endParaRPr>
                    </a:p>
                    <a:p>
                      <a:pPr marL="61594">
                        <a:lnSpc>
                          <a:spcPct val="100000"/>
                        </a:lnSpc>
                        <a:spcBef>
                          <a:spcPts val="1560"/>
                        </a:spcBef>
                      </a:pPr>
                      <a:r>
                        <a:rPr sz="1600" spc="65" dirty="0">
                          <a:latin typeface="Georgia"/>
                          <a:cs typeface="Georgia"/>
                        </a:rPr>
                        <a:t>D= </a:t>
                      </a:r>
                      <a:r>
                        <a:rPr sz="1600" spc="-50" dirty="0">
                          <a:latin typeface="Georgia"/>
                          <a:cs typeface="Georgia"/>
                        </a:rPr>
                        <a:t>pipe </a:t>
                      </a:r>
                      <a:r>
                        <a:rPr sz="1600" spc="-55" dirty="0">
                          <a:latin typeface="Georgia"/>
                          <a:cs typeface="Georgia"/>
                        </a:rPr>
                        <a:t>diameter</a:t>
                      </a:r>
                      <a:r>
                        <a:rPr sz="1600" spc="9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600" spc="-85" dirty="0">
                          <a:latin typeface="Georgia"/>
                          <a:cs typeface="Georgia"/>
                        </a:rPr>
                        <a:t>(m)</a:t>
                      </a:r>
                      <a:endParaRPr sz="1600">
                        <a:latin typeface="Georgia"/>
                        <a:cs typeface="Georgia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600" spc="-55" dirty="0">
                          <a:latin typeface="Georgia"/>
                          <a:cs typeface="Georgia"/>
                        </a:rPr>
                        <a:t>Wetted </a:t>
                      </a:r>
                      <a:r>
                        <a:rPr sz="1600" spc="-65" dirty="0">
                          <a:latin typeface="Georgia"/>
                          <a:cs typeface="Georgia"/>
                        </a:rPr>
                        <a:t>perimeter </a:t>
                      </a:r>
                      <a:r>
                        <a:rPr sz="1600" spc="-35" dirty="0">
                          <a:latin typeface="Georgia"/>
                          <a:cs typeface="Georgia"/>
                        </a:rPr>
                        <a:t>to </a:t>
                      </a:r>
                      <a:r>
                        <a:rPr sz="1600" spc="-50" dirty="0">
                          <a:latin typeface="Georgia"/>
                          <a:cs typeface="Georgia"/>
                        </a:rPr>
                        <a:t>find</a:t>
                      </a:r>
                      <a:r>
                        <a:rPr sz="1600" spc="-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600" spc="-20" dirty="0">
                          <a:latin typeface="Georgia"/>
                          <a:cs typeface="Georgia"/>
                        </a:rPr>
                        <a:t>Rh</a:t>
                      </a:r>
                      <a:endParaRPr sz="16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485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623570" algn="ctr">
                        <a:lnSpc>
                          <a:spcPts val="1764"/>
                        </a:lnSpc>
                        <a:spcBef>
                          <a:spcPts val="1260"/>
                        </a:spcBef>
                      </a:pPr>
                      <a:r>
                        <a:rPr sz="1800" spc="77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𝐀</a:t>
                      </a:r>
                      <a:endParaRPr sz="1800">
                        <a:latin typeface="FreeSerif"/>
                        <a:cs typeface="FreeSerif"/>
                      </a:endParaRPr>
                    </a:p>
                    <a:p>
                      <a:pPr marR="635" algn="ctr">
                        <a:lnSpc>
                          <a:spcPts val="1764"/>
                        </a:lnSpc>
                      </a:pPr>
                      <a:r>
                        <a:rPr sz="1800" spc="66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𝐑</a:t>
                      </a:r>
                      <a:r>
                        <a:rPr sz="1950" spc="989" baseline="-14957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𝐡 </a:t>
                      </a:r>
                      <a:r>
                        <a:rPr sz="1800" spc="32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=</a:t>
                      </a:r>
                      <a:r>
                        <a:rPr sz="1800" spc="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 </a:t>
                      </a:r>
                      <a:r>
                        <a:rPr sz="2700" spc="975" baseline="-37037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𝐩</a:t>
                      </a:r>
                      <a:endParaRPr sz="2700" baseline="-37037">
                        <a:latin typeface="FreeSerif"/>
                        <a:cs typeface="Free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L="61594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1600" spc="65" dirty="0">
                          <a:latin typeface="FreeSerif"/>
                          <a:cs typeface="FreeSerif"/>
                        </a:rPr>
                        <a:t>R</a:t>
                      </a:r>
                      <a:r>
                        <a:rPr sz="1725" spc="97" baseline="-14492" dirty="0">
                          <a:latin typeface="FreeSerif"/>
                          <a:cs typeface="FreeSerif"/>
                        </a:rPr>
                        <a:t>h </a:t>
                      </a:r>
                      <a:r>
                        <a:rPr sz="1600" spc="285" dirty="0">
                          <a:latin typeface="FreeSerif"/>
                          <a:cs typeface="FreeSerif"/>
                        </a:rPr>
                        <a:t>= </a:t>
                      </a:r>
                      <a:r>
                        <a:rPr sz="1600" spc="55" dirty="0">
                          <a:latin typeface="FreeSerif"/>
                          <a:cs typeface="FreeSerif"/>
                        </a:rPr>
                        <a:t>hydraulic </a:t>
                      </a:r>
                      <a:r>
                        <a:rPr sz="1600" spc="80" dirty="0">
                          <a:latin typeface="FreeSerif"/>
                          <a:cs typeface="FreeSerif"/>
                        </a:rPr>
                        <a:t>radius</a:t>
                      </a:r>
                      <a:r>
                        <a:rPr sz="1600" spc="-215" dirty="0">
                          <a:latin typeface="FreeSerif"/>
                          <a:cs typeface="FreeSerif"/>
                        </a:rPr>
                        <a:t> </a:t>
                      </a:r>
                      <a:r>
                        <a:rPr sz="1600" spc="114" dirty="0">
                          <a:latin typeface="FreeSerif"/>
                          <a:cs typeface="FreeSerif"/>
                        </a:rPr>
                        <a:t>(m)</a:t>
                      </a:r>
                      <a:endParaRPr sz="1600">
                        <a:latin typeface="FreeSerif"/>
                        <a:cs typeface="FreeSerif"/>
                      </a:endParaRPr>
                    </a:p>
                    <a:p>
                      <a:pPr marL="61594" marR="565150">
                        <a:lnSpc>
                          <a:spcPct val="181300"/>
                        </a:lnSpc>
                      </a:pPr>
                      <a:r>
                        <a:rPr sz="1600" spc="155" dirty="0">
                          <a:latin typeface="Georgia"/>
                          <a:cs typeface="Georgia"/>
                        </a:rPr>
                        <a:t>A </a:t>
                      </a:r>
                      <a:r>
                        <a:rPr sz="1600" spc="35" dirty="0">
                          <a:latin typeface="Georgia"/>
                          <a:cs typeface="Georgia"/>
                        </a:rPr>
                        <a:t>= </a:t>
                      </a:r>
                      <a:r>
                        <a:rPr sz="1600" spc="-55" dirty="0">
                          <a:latin typeface="Georgia"/>
                          <a:cs typeface="Georgia"/>
                        </a:rPr>
                        <a:t>cross </a:t>
                      </a:r>
                      <a:r>
                        <a:rPr sz="1600" spc="-40" dirty="0">
                          <a:latin typeface="Georgia"/>
                          <a:cs typeface="Georgia"/>
                        </a:rPr>
                        <a:t>sectional </a:t>
                      </a:r>
                      <a:r>
                        <a:rPr sz="1600" spc="-50" dirty="0">
                          <a:latin typeface="Georgia"/>
                          <a:cs typeface="Georgia"/>
                        </a:rPr>
                        <a:t>area </a:t>
                      </a:r>
                      <a:r>
                        <a:rPr sz="1600" spc="-20" dirty="0">
                          <a:latin typeface="Georgia"/>
                          <a:cs typeface="Georgia"/>
                        </a:rPr>
                        <a:t>of </a:t>
                      </a:r>
                      <a:r>
                        <a:rPr sz="1600" spc="-10" dirty="0">
                          <a:latin typeface="Georgia"/>
                          <a:cs typeface="Georgia"/>
                        </a:rPr>
                        <a:t>flow </a:t>
                      </a:r>
                      <a:r>
                        <a:rPr sz="1600" spc="-85" dirty="0">
                          <a:latin typeface="Georgia"/>
                          <a:cs typeface="Georgia"/>
                        </a:rPr>
                        <a:t>(m2)  </a:t>
                      </a:r>
                      <a:r>
                        <a:rPr sz="1600" spc="5" dirty="0">
                          <a:latin typeface="Georgia"/>
                          <a:cs typeface="Georgia"/>
                        </a:rPr>
                        <a:t>P </a:t>
                      </a:r>
                      <a:r>
                        <a:rPr sz="1600" spc="35" dirty="0">
                          <a:latin typeface="Georgia"/>
                          <a:cs typeface="Georgia"/>
                        </a:rPr>
                        <a:t>= </a:t>
                      </a:r>
                      <a:r>
                        <a:rPr sz="1600" spc="-50" dirty="0">
                          <a:latin typeface="Georgia"/>
                          <a:cs typeface="Georgia"/>
                        </a:rPr>
                        <a:t>wetted </a:t>
                      </a:r>
                      <a:r>
                        <a:rPr sz="1600" spc="-65" dirty="0">
                          <a:latin typeface="Georgia"/>
                          <a:cs typeface="Georgia"/>
                        </a:rPr>
                        <a:t>perimeter</a:t>
                      </a:r>
                      <a:r>
                        <a:rPr sz="1600" spc="14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600" spc="-85" dirty="0">
                          <a:latin typeface="Georgia"/>
                          <a:cs typeface="Georgia"/>
                        </a:rPr>
                        <a:t>(m)</a:t>
                      </a:r>
                      <a:endParaRPr sz="1600">
                        <a:latin typeface="Georgia"/>
                        <a:cs typeface="Georgia"/>
                      </a:endParaRPr>
                    </a:p>
                  </a:txBody>
                  <a:tcPr marL="0" marR="0" marT="723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R="4318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600" spc="40" dirty="0">
                          <a:latin typeface="FreeSerif"/>
                          <a:cs typeface="FreeSerif"/>
                        </a:rPr>
                        <a:t>Hydraulic</a:t>
                      </a:r>
                      <a:r>
                        <a:rPr sz="1600" spc="-35" dirty="0">
                          <a:latin typeface="FreeSerif"/>
                          <a:cs typeface="FreeSerif"/>
                        </a:rPr>
                        <a:t> </a:t>
                      </a:r>
                      <a:r>
                        <a:rPr sz="1600" spc="75" dirty="0">
                          <a:latin typeface="FreeSerif"/>
                          <a:cs typeface="FreeSerif"/>
                        </a:rPr>
                        <a:t>radius</a:t>
                      </a:r>
                      <a:endParaRPr sz="1600">
                        <a:latin typeface="FreeSerif"/>
                        <a:cs typeface="FreeSerif"/>
                      </a:endParaRPr>
                    </a:p>
                    <a:p>
                      <a:pPr marR="43815"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00" spc="45" dirty="0">
                          <a:latin typeface="FreeSerif"/>
                          <a:cs typeface="FreeSerif"/>
                        </a:rPr>
                        <a:t>formula</a:t>
                      </a:r>
                      <a:endParaRPr sz="1600">
                        <a:latin typeface="FreeSerif"/>
                        <a:cs typeface="Free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pc="25" dirty="0"/>
              <a:t>Department </a:t>
            </a:r>
            <a:r>
              <a:rPr spc="-30" dirty="0"/>
              <a:t>of </a:t>
            </a:r>
            <a:r>
              <a:rPr spc="-35" dirty="0"/>
              <a:t>Civil</a:t>
            </a:r>
            <a:r>
              <a:rPr dirty="0"/>
              <a:t> </a:t>
            </a:r>
            <a:r>
              <a:rPr spc="5" dirty="0"/>
              <a:t>Engineering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1562842" y="6459930"/>
            <a:ext cx="304800" cy="278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065"/>
              </a:lnSpc>
            </a:pPr>
            <a:fld id="{81D60167-4931-47E6-BA6A-407CBD079E47}" type="slidenum">
              <a:rPr sz="1800" b="1" dirty="0">
                <a:latin typeface="Times New Roman"/>
                <a:cs typeface="Times New Roman"/>
              </a:rPr>
              <a:t>34</a:t>
            </a:fld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0862" y="724662"/>
            <a:ext cx="10591800" cy="0"/>
          </a:xfrm>
          <a:custGeom>
            <a:avLst/>
            <a:gdLst/>
            <a:ahLst/>
            <a:cxnLst/>
            <a:rect l="l" t="t" r="r" b="b"/>
            <a:pathLst>
              <a:path w="10591800">
                <a:moveTo>
                  <a:pt x="0" y="0"/>
                </a:moveTo>
                <a:lnTo>
                  <a:pt x="10591800" y="0"/>
                </a:lnTo>
              </a:path>
            </a:pathLst>
          </a:custGeom>
          <a:ln w="444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28750" y="0"/>
            <a:ext cx="9714865" cy="680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300" u="none" spc="15" dirty="0"/>
              <a:t>STRUCTURAL </a:t>
            </a:r>
            <a:r>
              <a:rPr sz="4300" u="none" spc="-5" dirty="0"/>
              <a:t>&amp; </a:t>
            </a:r>
            <a:r>
              <a:rPr sz="4300" u="none" spc="15" dirty="0"/>
              <a:t>HYDRAULIC</a:t>
            </a:r>
            <a:r>
              <a:rPr sz="4300" u="none" spc="-45" dirty="0"/>
              <a:t> </a:t>
            </a:r>
            <a:r>
              <a:rPr sz="4300" u="none" spc="10" dirty="0"/>
              <a:t>DESIGN</a:t>
            </a:r>
            <a:endParaRPr sz="4300"/>
          </a:p>
        </p:txBody>
      </p:sp>
      <p:sp>
        <p:nvSpPr>
          <p:cNvPr id="4" name="object 4"/>
          <p:cNvSpPr/>
          <p:nvPr/>
        </p:nvSpPr>
        <p:spPr>
          <a:xfrm>
            <a:off x="0" y="6126478"/>
            <a:ext cx="714755" cy="7315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405508" y="1017523"/>
            <a:ext cx="93808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45" dirty="0">
                <a:latin typeface="Times New Roman"/>
                <a:cs typeface="Times New Roman"/>
              </a:rPr>
              <a:t>Table </a:t>
            </a:r>
            <a:r>
              <a:rPr sz="2400" b="1" dirty="0">
                <a:latin typeface="Times New Roman"/>
                <a:cs typeface="Times New Roman"/>
              </a:rPr>
              <a:t>7.1</a:t>
            </a:r>
            <a:r>
              <a:rPr sz="2400" dirty="0">
                <a:latin typeface="Times New Roman"/>
                <a:cs typeface="Times New Roman"/>
              </a:rPr>
              <a:t>: </a:t>
            </a:r>
            <a:r>
              <a:rPr sz="2400" spc="-10" dirty="0">
                <a:latin typeface="Times New Roman"/>
                <a:cs typeface="Times New Roman"/>
              </a:rPr>
              <a:t>Summary </a:t>
            </a:r>
            <a:r>
              <a:rPr sz="2400" dirty="0">
                <a:latin typeface="Times New Roman"/>
                <a:cs typeface="Times New Roman"/>
              </a:rPr>
              <a:t>of the Equation </a:t>
            </a:r>
            <a:r>
              <a:rPr sz="2400" spc="-5" dirty="0">
                <a:latin typeface="Times New Roman"/>
                <a:cs typeface="Times New Roman"/>
              </a:rPr>
              <a:t>Used </a:t>
            </a:r>
            <a:r>
              <a:rPr sz="2400" dirty="0">
                <a:latin typeface="Times New Roman"/>
                <a:cs typeface="Times New Roman"/>
              </a:rPr>
              <a:t>for Hydraulic </a:t>
            </a:r>
            <a:r>
              <a:rPr sz="2400" spc="-5" dirty="0">
                <a:latin typeface="Times New Roman"/>
                <a:cs typeface="Times New Roman"/>
              </a:rPr>
              <a:t>Design </a:t>
            </a:r>
            <a:r>
              <a:rPr sz="2400" dirty="0">
                <a:latin typeface="Times New Roman"/>
                <a:cs typeface="Times New Roman"/>
              </a:rPr>
              <a:t>of the</a:t>
            </a:r>
            <a:r>
              <a:rPr sz="2400" spc="2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Pipes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91911" y="1795186"/>
            <a:ext cx="1406525" cy="3378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620"/>
              </a:lnSpc>
            </a:pPr>
            <a:r>
              <a:rPr sz="2400" dirty="0">
                <a:latin typeface="Times New Roman"/>
                <a:cs typeface="Times New Roman"/>
              </a:rPr>
              <a:t>(cont</a:t>
            </a:r>
            <a:r>
              <a:rPr sz="2400" spc="5" dirty="0">
                <a:latin typeface="Times New Roman"/>
                <a:cs typeface="Times New Roman"/>
              </a:rPr>
              <a:t>i</a:t>
            </a:r>
            <a:r>
              <a:rPr sz="2400" dirty="0">
                <a:latin typeface="Times New Roman"/>
                <a:cs typeface="Times New Roman"/>
              </a:rPr>
              <a:t>nued)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565656" y="3029330"/>
            <a:ext cx="2367915" cy="746125"/>
          </a:xfrm>
          <a:custGeom>
            <a:avLst/>
            <a:gdLst/>
            <a:ahLst/>
            <a:cxnLst/>
            <a:rect l="l" t="t" r="r" b="b"/>
            <a:pathLst>
              <a:path w="2367915" h="746125">
                <a:moveTo>
                  <a:pt x="134493" y="10668"/>
                </a:moveTo>
                <a:lnTo>
                  <a:pt x="99923" y="28244"/>
                </a:lnTo>
                <a:lnTo>
                  <a:pt x="75095" y="62661"/>
                </a:lnTo>
                <a:lnTo>
                  <a:pt x="53301" y="103251"/>
                </a:lnTo>
                <a:lnTo>
                  <a:pt x="34544" y="149987"/>
                </a:lnTo>
                <a:lnTo>
                  <a:pt x="19443" y="201333"/>
                </a:lnTo>
                <a:lnTo>
                  <a:pt x="8648" y="255549"/>
                </a:lnTo>
                <a:lnTo>
                  <a:pt x="2159" y="312635"/>
                </a:lnTo>
                <a:lnTo>
                  <a:pt x="0" y="372745"/>
                </a:lnTo>
                <a:lnTo>
                  <a:pt x="2159" y="431876"/>
                </a:lnTo>
                <a:lnTo>
                  <a:pt x="8648" y="488657"/>
                </a:lnTo>
                <a:lnTo>
                  <a:pt x="19443" y="542988"/>
                </a:lnTo>
                <a:lnTo>
                  <a:pt x="34544" y="594868"/>
                </a:lnTo>
                <a:lnTo>
                  <a:pt x="53301" y="642264"/>
                </a:lnTo>
                <a:lnTo>
                  <a:pt x="75095" y="683260"/>
                </a:lnTo>
                <a:lnTo>
                  <a:pt x="99923" y="717892"/>
                </a:lnTo>
                <a:lnTo>
                  <a:pt x="127762" y="746125"/>
                </a:lnTo>
                <a:lnTo>
                  <a:pt x="134493" y="735457"/>
                </a:lnTo>
                <a:lnTo>
                  <a:pt x="110578" y="706843"/>
                </a:lnTo>
                <a:lnTo>
                  <a:pt x="89560" y="672426"/>
                </a:lnTo>
                <a:lnTo>
                  <a:pt x="71437" y="632218"/>
                </a:lnTo>
                <a:lnTo>
                  <a:pt x="56261" y="586232"/>
                </a:lnTo>
                <a:lnTo>
                  <a:pt x="44259" y="536232"/>
                </a:lnTo>
                <a:lnTo>
                  <a:pt x="35687" y="483971"/>
                </a:lnTo>
                <a:lnTo>
                  <a:pt x="30543" y="429463"/>
                </a:lnTo>
                <a:lnTo>
                  <a:pt x="28829" y="372618"/>
                </a:lnTo>
                <a:lnTo>
                  <a:pt x="30556" y="314909"/>
                </a:lnTo>
                <a:lnTo>
                  <a:pt x="35750" y="259880"/>
                </a:lnTo>
                <a:lnTo>
                  <a:pt x="44361" y="207657"/>
                </a:lnTo>
                <a:lnTo>
                  <a:pt x="56388" y="158242"/>
                </a:lnTo>
                <a:lnTo>
                  <a:pt x="71551" y="113030"/>
                </a:lnTo>
                <a:lnTo>
                  <a:pt x="89623" y="73367"/>
                </a:lnTo>
                <a:lnTo>
                  <a:pt x="110604" y="39255"/>
                </a:lnTo>
                <a:lnTo>
                  <a:pt x="134493" y="10668"/>
                </a:lnTo>
                <a:close/>
              </a:path>
              <a:path w="2367915" h="746125">
                <a:moveTo>
                  <a:pt x="2220849" y="363728"/>
                </a:moveTo>
                <a:lnTo>
                  <a:pt x="143637" y="363728"/>
                </a:lnTo>
                <a:lnTo>
                  <a:pt x="143637" y="382016"/>
                </a:lnTo>
                <a:lnTo>
                  <a:pt x="2220849" y="382016"/>
                </a:lnTo>
                <a:lnTo>
                  <a:pt x="2220849" y="363728"/>
                </a:lnTo>
                <a:close/>
              </a:path>
              <a:path w="2367915" h="746125">
                <a:moveTo>
                  <a:pt x="2367788" y="372618"/>
                </a:moveTo>
                <a:lnTo>
                  <a:pt x="2365629" y="312635"/>
                </a:lnTo>
                <a:lnTo>
                  <a:pt x="2359177" y="255549"/>
                </a:lnTo>
                <a:lnTo>
                  <a:pt x="2348382" y="201333"/>
                </a:lnTo>
                <a:lnTo>
                  <a:pt x="2333244" y="149987"/>
                </a:lnTo>
                <a:lnTo>
                  <a:pt x="2314498" y="103251"/>
                </a:lnTo>
                <a:lnTo>
                  <a:pt x="2292718" y="62661"/>
                </a:lnTo>
                <a:lnTo>
                  <a:pt x="2267902" y="28244"/>
                </a:lnTo>
                <a:lnTo>
                  <a:pt x="2240026" y="0"/>
                </a:lnTo>
                <a:lnTo>
                  <a:pt x="2233295" y="10668"/>
                </a:lnTo>
                <a:lnTo>
                  <a:pt x="2257107" y="39255"/>
                </a:lnTo>
                <a:lnTo>
                  <a:pt x="2278062" y="73367"/>
                </a:lnTo>
                <a:lnTo>
                  <a:pt x="2296160" y="113030"/>
                </a:lnTo>
                <a:lnTo>
                  <a:pt x="2311400" y="158242"/>
                </a:lnTo>
                <a:lnTo>
                  <a:pt x="2323414" y="207657"/>
                </a:lnTo>
                <a:lnTo>
                  <a:pt x="2332037" y="259880"/>
                </a:lnTo>
                <a:lnTo>
                  <a:pt x="2337219" y="314909"/>
                </a:lnTo>
                <a:lnTo>
                  <a:pt x="2338959" y="372745"/>
                </a:lnTo>
                <a:lnTo>
                  <a:pt x="2337244" y="429463"/>
                </a:lnTo>
                <a:lnTo>
                  <a:pt x="2332101" y="483971"/>
                </a:lnTo>
                <a:lnTo>
                  <a:pt x="2323528" y="536232"/>
                </a:lnTo>
                <a:lnTo>
                  <a:pt x="2311527" y="586232"/>
                </a:lnTo>
                <a:lnTo>
                  <a:pt x="2296350" y="632218"/>
                </a:lnTo>
                <a:lnTo>
                  <a:pt x="2278265" y="672426"/>
                </a:lnTo>
                <a:lnTo>
                  <a:pt x="2257247" y="706843"/>
                </a:lnTo>
                <a:lnTo>
                  <a:pt x="2233295" y="735457"/>
                </a:lnTo>
                <a:lnTo>
                  <a:pt x="2240026" y="746125"/>
                </a:lnTo>
                <a:lnTo>
                  <a:pt x="2267902" y="717892"/>
                </a:lnTo>
                <a:lnTo>
                  <a:pt x="2292731" y="683260"/>
                </a:lnTo>
                <a:lnTo>
                  <a:pt x="2314498" y="642264"/>
                </a:lnTo>
                <a:lnTo>
                  <a:pt x="2333244" y="594868"/>
                </a:lnTo>
                <a:lnTo>
                  <a:pt x="2348382" y="542988"/>
                </a:lnTo>
                <a:lnTo>
                  <a:pt x="2359177" y="488657"/>
                </a:lnTo>
                <a:lnTo>
                  <a:pt x="2365629" y="431876"/>
                </a:lnTo>
                <a:lnTo>
                  <a:pt x="2367788" y="37261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809040" y="1551813"/>
          <a:ext cx="10580370" cy="46774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95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504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148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5138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3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3450">
                        <a:latin typeface="Times New Roman"/>
                        <a:cs typeface="Times New Roman"/>
                      </a:endParaRPr>
                    </a:p>
                    <a:p>
                      <a:pPr marL="1463675">
                        <a:lnSpc>
                          <a:spcPts val="2250"/>
                        </a:lnSpc>
                        <a:tabLst>
                          <a:tab pos="1809750" algn="l"/>
                          <a:tab pos="2146935" algn="l"/>
                          <a:tab pos="3140710" algn="l"/>
                        </a:tabLst>
                      </a:pPr>
                      <a:r>
                        <a:rPr sz="2300" spc="111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𝑸	</a:t>
                      </a:r>
                      <a:r>
                        <a:rPr sz="2300" spc="35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×	</a:t>
                      </a:r>
                      <a:r>
                        <a:rPr sz="2300" spc="91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𝒏	</a:t>
                      </a:r>
                      <a:r>
                        <a:rPr sz="2475" spc="885" baseline="45454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𝟐</a:t>
                      </a:r>
                      <a:endParaRPr sz="2475" baseline="45454">
                        <a:latin typeface="FreeSerif"/>
                        <a:cs typeface="FreeSerif"/>
                      </a:endParaRPr>
                    </a:p>
                    <a:p>
                      <a:pPr marL="116205">
                        <a:lnSpc>
                          <a:spcPts val="1650"/>
                        </a:lnSpc>
                      </a:pPr>
                      <a:r>
                        <a:rPr sz="2300" spc="73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𝑺</a:t>
                      </a:r>
                      <a:r>
                        <a:rPr sz="2300" spc="5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 </a:t>
                      </a:r>
                      <a:r>
                        <a:rPr sz="2300" spc="42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=</a:t>
                      </a:r>
                      <a:endParaRPr sz="2300">
                        <a:latin typeface="FreeSerif"/>
                        <a:cs typeface="FreeSerif"/>
                      </a:endParaRPr>
                    </a:p>
                    <a:p>
                      <a:pPr marL="894080">
                        <a:lnSpc>
                          <a:spcPts val="2160"/>
                        </a:lnSpc>
                        <a:tabLst>
                          <a:tab pos="1218565" algn="l"/>
                          <a:tab pos="1555115" algn="l"/>
                          <a:tab pos="2059939" algn="l"/>
                          <a:tab pos="2398395" algn="l"/>
                        </a:tabLst>
                      </a:pPr>
                      <a:r>
                        <a:rPr sz="2300" spc="944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𝑨	</a:t>
                      </a:r>
                      <a:r>
                        <a:rPr sz="2300" spc="34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×	</a:t>
                      </a:r>
                      <a:r>
                        <a:rPr sz="2300" spc="93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𝑲</a:t>
                      </a:r>
                      <a:r>
                        <a:rPr sz="2475" spc="1395" baseline="-15151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𝒏	</a:t>
                      </a:r>
                      <a:r>
                        <a:rPr sz="2300" spc="34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×	</a:t>
                      </a:r>
                      <a:r>
                        <a:rPr sz="2300" spc="63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𝑹</a:t>
                      </a:r>
                      <a:r>
                        <a:rPr sz="2475" spc="952" baseline="23569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𝟐/𝟑</a:t>
                      </a:r>
                      <a:endParaRPr sz="2475" baseline="23569">
                        <a:latin typeface="FreeSerif"/>
                        <a:cs typeface="Free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23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Q: </a:t>
                      </a:r>
                      <a:r>
                        <a:rPr sz="23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flow rate</a:t>
                      </a:r>
                      <a:r>
                        <a:rPr sz="2300" b="1" spc="-204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(m</a:t>
                      </a:r>
                      <a:r>
                        <a:rPr sz="2250" b="1" baseline="2592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3</a:t>
                      </a:r>
                      <a:r>
                        <a:rPr sz="23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/s)</a:t>
                      </a:r>
                      <a:endParaRPr sz="2300">
                        <a:latin typeface="Times New Roman"/>
                        <a:cs typeface="Times New Roman"/>
                      </a:endParaRPr>
                    </a:p>
                    <a:p>
                      <a:pPr marL="45085" marR="73660">
                        <a:lnSpc>
                          <a:spcPts val="6120"/>
                        </a:lnSpc>
                        <a:spcBef>
                          <a:spcPts val="420"/>
                        </a:spcBef>
                      </a:pPr>
                      <a:r>
                        <a:rPr sz="23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V = </a:t>
                      </a:r>
                      <a:r>
                        <a:rPr sz="23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cross-sectional </a:t>
                      </a:r>
                      <a:r>
                        <a:rPr sz="23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mean </a:t>
                      </a:r>
                      <a:r>
                        <a:rPr sz="23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velocity</a:t>
                      </a:r>
                      <a:r>
                        <a:rPr sz="2300" b="1" spc="-7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(m/s)  kn = 1.0 for SI</a:t>
                      </a:r>
                      <a:r>
                        <a:rPr sz="2300" b="1" spc="-8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units</a:t>
                      </a:r>
                      <a:endParaRPr sz="2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2250">
                        <a:latin typeface="Times New Roman"/>
                        <a:cs typeface="Times New Roman"/>
                      </a:endParaRPr>
                    </a:p>
                    <a:p>
                      <a:pPr marL="4508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3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n = Manning </a:t>
                      </a:r>
                      <a:r>
                        <a:rPr sz="23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coefficient </a:t>
                      </a:r>
                      <a:r>
                        <a:rPr sz="23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2300" b="1" spc="-5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roughness</a:t>
                      </a:r>
                      <a:endParaRPr sz="2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900">
                        <a:latin typeface="Times New Roman"/>
                        <a:cs typeface="Times New Roman"/>
                      </a:endParaRPr>
                    </a:p>
                    <a:p>
                      <a:pPr marL="45085">
                        <a:lnSpc>
                          <a:spcPct val="100000"/>
                        </a:lnSpc>
                      </a:pPr>
                      <a:r>
                        <a:rPr sz="2300" spc="40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𝑅</a:t>
                      </a:r>
                      <a:r>
                        <a:rPr sz="2475" spc="607" baseline="-15151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ℎ</a:t>
                      </a:r>
                      <a:r>
                        <a:rPr sz="2300" b="1" spc="40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=</a:t>
                      </a:r>
                      <a:r>
                        <a:rPr sz="2300" b="1" spc="-3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hydraulic radius (m)</a:t>
                      </a:r>
                      <a:endParaRPr sz="2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900">
                        <a:latin typeface="Times New Roman"/>
                        <a:cs typeface="Times New Roman"/>
                      </a:endParaRPr>
                    </a:p>
                    <a:p>
                      <a:pPr marL="45085">
                        <a:lnSpc>
                          <a:spcPct val="100000"/>
                        </a:lnSpc>
                      </a:pPr>
                      <a:r>
                        <a:rPr sz="23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S = slope - or gradient of pipe</a:t>
                      </a:r>
                      <a:r>
                        <a:rPr sz="2300" b="1" spc="-14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(m/m)</a:t>
                      </a: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1028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  <a:p>
                      <a:pPr marL="3810" algn="ctr">
                        <a:lnSpc>
                          <a:spcPct val="100000"/>
                        </a:lnSpc>
                        <a:spcBef>
                          <a:spcPts val="1664"/>
                        </a:spcBef>
                      </a:pPr>
                      <a:r>
                        <a:rPr sz="230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Slope of </a:t>
                      </a:r>
                      <a:r>
                        <a:rPr sz="2300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the</a:t>
                      </a:r>
                      <a:r>
                        <a:rPr sz="2300" spc="-6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30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pipe</a:t>
                      </a:r>
                      <a:endParaRPr sz="23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1385"/>
                        </a:spcBef>
                      </a:pPr>
                      <a:r>
                        <a:rPr sz="230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required</a:t>
                      </a: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pc="25" dirty="0"/>
              <a:t>Department </a:t>
            </a:r>
            <a:r>
              <a:rPr spc="-30" dirty="0"/>
              <a:t>of </a:t>
            </a:r>
            <a:r>
              <a:rPr spc="-35" dirty="0"/>
              <a:t>Civil</a:t>
            </a:r>
            <a:r>
              <a:rPr dirty="0"/>
              <a:t> </a:t>
            </a:r>
            <a:r>
              <a:rPr spc="5" dirty="0"/>
              <a:t>Engineering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1562842" y="6459930"/>
            <a:ext cx="304800" cy="278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065"/>
              </a:lnSpc>
            </a:pPr>
            <a:fld id="{81D60167-4931-47E6-BA6A-407CBD079E47}" type="slidenum">
              <a:rPr sz="1800" b="1" dirty="0">
                <a:latin typeface="Times New Roman"/>
                <a:cs typeface="Times New Roman"/>
              </a:rPr>
              <a:t>35</a:t>
            </a:fld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0862" y="724662"/>
            <a:ext cx="10591800" cy="0"/>
          </a:xfrm>
          <a:custGeom>
            <a:avLst/>
            <a:gdLst/>
            <a:ahLst/>
            <a:cxnLst/>
            <a:rect l="l" t="t" r="r" b="b"/>
            <a:pathLst>
              <a:path w="10591800">
                <a:moveTo>
                  <a:pt x="0" y="0"/>
                </a:moveTo>
                <a:lnTo>
                  <a:pt x="10591800" y="0"/>
                </a:lnTo>
              </a:path>
            </a:pathLst>
          </a:custGeom>
          <a:ln w="444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0100" y="6143244"/>
            <a:ext cx="10591800" cy="0"/>
          </a:xfrm>
          <a:custGeom>
            <a:avLst/>
            <a:gdLst/>
            <a:ahLst/>
            <a:cxnLst/>
            <a:rect l="l" t="t" r="r" b="b"/>
            <a:pathLst>
              <a:path w="10591800">
                <a:moveTo>
                  <a:pt x="0" y="0"/>
                </a:moveTo>
                <a:lnTo>
                  <a:pt x="105918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28750" y="0"/>
            <a:ext cx="9714865" cy="680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300" u="none" spc="15" dirty="0"/>
              <a:t>STRUCTURAL </a:t>
            </a:r>
            <a:r>
              <a:rPr sz="4300" u="none" spc="-5" dirty="0"/>
              <a:t>&amp; </a:t>
            </a:r>
            <a:r>
              <a:rPr sz="4300" u="none" spc="15" dirty="0"/>
              <a:t>HYDRAULIC</a:t>
            </a:r>
            <a:r>
              <a:rPr sz="4300" u="none" spc="-45" dirty="0"/>
              <a:t> </a:t>
            </a:r>
            <a:r>
              <a:rPr sz="4300" u="none" spc="10" dirty="0"/>
              <a:t>DESIGN</a:t>
            </a:r>
            <a:endParaRPr sz="4300"/>
          </a:p>
        </p:txBody>
      </p:sp>
      <p:sp>
        <p:nvSpPr>
          <p:cNvPr id="5" name="object 5"/>
          <p:cNvSpPr/>
          <p:nvPr/>
        </p:nvSpPr>
        <p:spPr>
          <a:xfrm>
            <a:off x="0" y="6126478"/>
            <a:ext cx="714755" cy="7315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97102" y="784606"/>
            <a:ext cx="1019683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35" dirty="0">
                <a:latin typeface="Times New Roman"/>
                <a:cs typeface="Times New Roman"/>
              </a:rPr>
              <a:t>Table </a:t>
            </a:r>
            <a:r>
              <a:rPr sz="2000" b="1" dirty="0">
                <a:latin typeface="Times New Roman"/>
                <a:cs typeface="Times New Roman"/>
              </a:rPr>
              <a:t>7.2</a:t>
            </a:r>
            <a:r>
              <a:rPr sz="2000" dirty="0">
                <a:latin typeface="Times New Roman"/>
                <a:cs typeface="Times New Roman"/>
              </a:rPr>
              <a:t>: </a:t>
            </a:r>
            <a:r>
              <a:rPr sz="2000" spc="-5" dirty="0">
                <a:latin typeface="Times New Roman"/>
                <a:cs typeface="Times New Roman"/>
              </a:rPr>
              <a:t>Summary </a:t>
            </a:r>
            <a:r>
              <a:rPr sz="2000" dirty="0">
                <a:latin typeface="Times New Roman"/>
                <a:cs typeface="Times New Roman"/>
              </a:rPr>
              <a:t>of Hydraulic Design of the Pipe Connecting Aeration with </a:t>
            </a:r>
            <a:r>
              <a:rPr sz="2000" spc="-5" dirty="0">
                <a:latin typeface="Times New Roman"/>
                <a:cs typeface="Times New Roman"/>
              </a:rPr>
              <a:t>Sedimentation</a:t>
            </a:r>
            <a:r>
              <a:rPr sz="2000" spc="-285" dirty="0">
                <a:latin typeface="Times New Roman"/>
                <a:cs typeface="Times New Roman"/>
              </a:rPr>
              <a:t> </a:t>
            </a:r>
            <a:r>
              <a:rPr sz="2000" spc="-35" dirty="0">
                <a:latin typeface="Times New Roman"/>
                <a:cs typeface="Times New Roman"/>
              </a:rPr>
              <a:t>Tank</a:t>
            </a:r>
            <a:endParaRPr sz="2000">
              <a:latin typeface="Times New Roman"/>
              <a:cs typeface="Times New Roman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793750" y="1175130"/>
          <a:ext cx="5934075" cy="4958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99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46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12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1033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20"/>
                        </a:spcBef>
                      </a:pPr>
                      <a:r>
                        <a:rPr sz="24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Parameters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438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920"/>
                        </a:spcBef>
                      </a:pPr>
                      <a:r>
                        <a:rPr sz="2400" b="1" spc="-4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Value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438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20"/>
                        </a:spcBef>
                      </a:pPr>
                      <a:r>
                        <a:rPr sz="24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Unit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438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695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45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Flow</a:t>
                      </a:r>
                      <a:r>
                        <a:rPr sz="1800" b="1" spc="-2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(Q)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1835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445"/>
                        </a:spcBef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0.247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1835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445"/>
                        </a:spcBef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m</a:t>
                      </a:r>
                      <a:r>
                        <a:rPr sz="1800" spc="-7" baseline="25462" dirty="0">
                          <a:latin typeface="Times New Roman"/>
                          <a:cs typeface="Times New Roman"/>
                        </a:rPr>
                        <a:t>3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/s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1835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6957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445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Diameter</a:t>
                      </a:r>
                      <a:r>
                        <a:rPr sz="1800" b="1" spc="-4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(D)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1835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45"/>
                        </a:spcBef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1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1835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445"/>
                        </a:spcBef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m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1835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6831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445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Area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(A)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1835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45"/>
                        </a:spcBef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0.5024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1835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05"/>
                        </a:spcBef>
                      </a:pPr>
                      <a:r>
                        <a:rPr sz="2700" spc="-7" baseline="-16975" dirty="0">
                          <a:latin typeface="Times New Roman"/>
                          <a:cs typeface="Times New Roman"/>
                        </a:rPr>
                        <a:t>m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2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1149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695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45"/>
                        </a:spcBef>
                      </a:pPr>
                      <a:r>
                        <a:rPr sz="1800" b="1" spc="-2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Velocity</a:t>
                      </a:r>
                      <a:r>
                        <a:rPr sz="18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(V)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1835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445"/>
                        </a:spcBef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0.314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1835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445"/>
                        </a:spcBef>
                      </a:pPr>
                      <a:r>
                        <a:rPr sz="1800" spc="480" dirty="0">
                          <a:latin typeface="FreeSerif"/>
                          <a:cs typeface="FreeSerif"/>
                        </a:rPr>
                        <a:t>𝑚</a:t>
                      </a:r>
                      <a:r>
                        <a:rPr sz="1800" spc="480" dirty="0">
                          <a:latin typeface="Times New Roman"/>
                          <a:cs typeface="Times New Roman"/>
                        </a:rPr>
                        <a:t>/</a:t>
                      </a:r>
                      <a:r>
                        <a:rPr sz="1800" spc="480" dirty="0">
                          <a:latin typeface="FreeSerif"/>
                          <a:cs typeface="FreeSerif"/>
                        </a:rPr>
                        <a:t>𝑠</a:t>
                      </a:r>
                      <a:endParaRPr sz="1800">
                        <a:latin typeface="FreeSerif"/>
                        <a:cs typeface="FreeSerif"/>
                      </a:endParaRPr>
                    </a:p>
                  </a:txBody>
                  <a:tcPr marL="0" marR="0" marT="1835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695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45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Pipe slope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1835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45"/>
                        </a:spcBef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0.00157 </a:t>
                      </a:r>
                      <a:r>
                        <a:rPr sz="1800" spc="380" dirty="0">
                          <a:latin typeface="FreeSerif"/>
                          <a:cs typeface="FreeSerif"/>
                        </a:rPr>
                        <a:t>~</a:t>
                      </a:r>
                      <a:r>
                        <a:rPr sz="1800" spc="390" dirty="0">
                          <a:latin typeface="FreeSerif"/>
                          <a:cs typeface="FreeSerif"/>
                        </a:rPr>
                        <a:t>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1:650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1835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445"/>
                        </a:spcBef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m/m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1835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object 8"/>
          <p:cNvSpPr txBox="1"/>
          <p:nvPr/>
        </p:nvSpPr>
        <p:spPr>
          <a:xfrm>
            <a:off x="6979411" y="4750689"/>
            <a:ext cx="464439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24280" marR="5080" indent="-1212215">
              <a:lnSpc>
                <a:spcPct val="150000"/>
              </a:lnSpc>
              <a:spcBef>
                <a:spcPts val="100"/>
              </a:spcBef>
            </a:pPr>
            <a:r>
              <a:rPr sz="1800" b="1" spc="-10" dirty="0">
                <a:latin typeface="Times New Roman"/>
                <a:cs typeface="Times New Roman"/>
              </a:rPr>
              <a:t>Figure </a:t>
            </a:r>
            <a:r>
              <a:rPr sz="1800" b="1" dirty="0">
                <a:latin typeface="Times New Roman"/>
                <a:cs typeface="Times New Roman"/>
              </a:rPr>
              <a:t>7.1</a:t>
            </a:r>
            <a:r>
              <a:rPr sz="1800" dirty="0">
                <a:latin typeface="Times New Roman"/>
                <a:cs typeface="Times New Roman"/>
              </a:rPr>
              <a:t>: Sketch of the pipe connecting</a:t>
            </a:r>
            <a:r>
              <a:rPr sz="1800" spc="-8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aeration  with </a:t>
            </a:r>
            <a:r>
              <a:rPr sz="1800" spc="-5" dirty="0">
                <a:latin typeface="Times New Roman"/>
                <a:cs typeface="Times New Roman"/>
              </a:rPr>
              <a:t>sedimentation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tank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7716825" y="1264831"/>
            <a:ext cx="4261485" cy="3343910"/>
            <a:chOff x="7716825" y="1264831"/>
            <a:chExt cx="4261485" cy="3343910"/>
          </a:xfrm>
        </p:grpSpPr>
        <p:sp>
          <p:nvSpPr>
            <p:cNvPr id="10" name="object 10"/>
            <p:cNvSpPr/>
            <p:nvPr/>
          </p:nvSpPr>
          <p:spPr>
            <a:xfrm>
              <a:off x="8408670" y="2716530"/>
              <a:ext cx="2735580" cy="1782445"/>
            </a:xfrm>
            <a:custGeom>
              <a:avLst/>
              <a:gdLst/>
              <a:ahLst/>
              <a:cxnLst/>
              <a:rect l="l" t="t" r="r" b="b"/>
              <a:pathLst>
                <a:path w="2735579" h="1782445">
                  <a:moveTo>
                    <a:pt x="2735199" y="0"/>
                  </a:moveTo>
                  <a:lnTo>
                    <a:pt x="0" y="1782445"/>
                  </a:lnTo>
                </a:path>
              </a:pathLst>
            </a:custGeom>
            <a:ln w="38099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716825" y="1264831"/>
              <a:ext cx="4261053" cy="334349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0568178" y="3083813"/>
              <a:ext cx="103505" cy="545465"/>
            </a:xfrm>
            <a:custGeom>
              <a:avLst/>
              <a:gdLst/>
              <a:ahLst/>
              <a:cxnLst/>
              <a:rect l="l" t="t" r="r" b="b"/>
              <a:pathLst>
                <a:path w="103504" h="545464">
                  <a:moveTo>
                    <a:pt x="103504" y="545465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938643" y="2951988"/>
              <a:ext cx="485140" cy="1546860"/>
            </a:xfrm>
            <a:custGeom>
              <a:avLst/>
              <a:gdLst/>
              <a:ahLst/>
              <a:cxnLst/>
              <a:rect l="l" t="t" r="r" b="b"/>
              <a:pathLst>
                <a:path w="485140" h="1546860">
                  <a:moveTo>
                    <a:pt x="442081" y="1475180"/>
                  </a:moveTo>
                  <a:lnTo>
                    <a:pt x="411606" y="1484122"/>
                  </a:lnTo>
                  <a:lnTo>
                    <a:pt x="469646" y="1546479"/>
                  </a:lnTo>
                  <a:lnTo>
                    <a:pt x="480316" y="1487297"/>
                  </a:lnTo>
                  <a:lnTo>
                    <a:pt x="445642" y="1487297"/>
                  </a:lnTo>
                  <a:lnTo>
                    <a:pt x="442081" y="1475180"/>
                  </a:lnTo>
                  <a:close/>
                </a:path>
                <a:path w="485140" h="1546860">
                  <a:moveTo>
                    <a:pt x="454267" y="1471605"/>
                  </a:moveTo>
                  <a:lnTo>
                    <a:pt x="442081" y="1475180"/>
                  </a:lnTo>
                  <a:lnTo>
                    <a:pt x="445642" y="1487297"/>
                  </a:lnTo>
                  <a:lnTo>
                    <a:pt x="457834" y="1483741"/>
                  </a:lnTo>
                  <a:lnTo>
                    <a:pt x="454267" y="1471605"/>
                  </a:lnTo>
                  <a:close/>
                </a:path>
                <a:path w="485140" h="1546860">
                  <a:moveTo>
                    <a:pt x="484758" y="1462659"/>
                  </a:moveTo>
                  <a:lnTo>
                    <a:pt x="454267" y="1471605"/>
                  </a:lnTo>
                  <a:lnTo>
                    <a:pt x="457834" y="1483741"/>
                  </a:lnTo>
                  <a:lnTo>
                    <a:pt x="445642" y="1487297"/>
                  </a:lnTo>
                  <a:lnTo>
                    <a:pt x="480316" y="1487297"/>
                  </a:lnTo>
                  <a:lnTo>
                    <a:pt x="484758" y="1462659"/>
                  </a:lnTo>
                  <a:close/>
                </a:path>
                <a:path w="485140" h="1546860">
                  <a:moveTo>
                    <a:pt x="42677" y="71298"/>
                  </a:moveTo>
                  <a:lnTo>
                    <a:pt x="30491" y="74873"/>
                  </a:lnTo>
                  <a:lnTo>
                    <a:pt x="442081" y="1475180"/>
                  </a:lnTo>
                  <a:lnTo>
                    <a:pt x="454267" y="1471605"/>
                  </a:lnTo>
                  <a:lnTo>
                    <a:pt x="42677" y="71298"/>
                  </a:lnTo>
                  <a:close/>
                </a:path>
                <a:path w="485140" h="1546860">
                  <a:moveTo>
                    <a:pt x="15112" y="0"/>
                  </a:moveTo>
                  <a:lnTo>
                    <a:pt x="0" y="83820"/>
                  </a:lnTo>
                  <a:lnTo>
                    <a:pt x="30491" y="74873"/>
                  </a:lnTo>
                  <a:lnTo>
                    <a:pt x="26924" y="62737"/>
                  </a:lnTo>
                  <a:lnTo>
                    <a:pt x="39115" y="59182"/>
                  </a:lnTo>
                  <a:lnTo>
                    <a:pt x="70196" y="59182"/>
                  </a:lnTo>
                  <a:lnTo>
                    <a:pt x="15112" y="0"/>
                  </a:lnTo>
                  <a:close/>
                </a:path>
                <a:path w="485140" h="1546860">
                  <a:moveTo>
                    <a:pt x="39115" y="59182"/>
                  </a:moveTo>
                  <a:lnTo>
                    <a:pt x="26924" y="62737"/>
                  </a:lnTo>
                  <a:lnTo>
                    <a:pt x="30491" y="74873"/>
                  </a:lnTo>
                  <a:lnTo>
                    <a:pt x="42677" y="71298"/>
                  </a:lnTo>
                  <a:lnTo>
                    <a:pt x="39115" y="59182"/>
                  </a:lnTo>
                  <a:close/>
                </a:path>
                <a:path w="485140" h="1546860">
                  <a:moveTo>
                    <a:pt x="70196" y="59182"/>
                  </a:moveTo>
                  <a:lnTo>
                    <a:pt x="39115" y="59182"/>
                  </a:lnTo>
                  <a:lnTo>
                    <a:pt x="42677" y="71298"/>
                  </a:lnTo>
                  <a:lnTo>
                    <a:pt x="73151" y="62357"/>
                  </a:lnTo>
                  <a:lnTo>
                    <a:pt x="70196" y="5918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697974" y="3629405"/>
              <a:ext cx="972819" cy="21590"/>
            </a:xfrm>
            <a:custGeom>
              <a:avLst/>
              <a:gdLst/>
              <a:ahLst/>
              <a:cxnLst/>
              <a:rect l="l" t="t" r="r" b="b"/>
              <a:pathLst>
                <a:path w="972820" h="21589">
                  <a:moveTo>
                    <a:pt x="972820" y="0"/>
                  </a:moveTo>
                  <a:lnTo>
                    <a:pt x="0" y="21336"/>
                  </a:lnTo>
                </a:path>
              </a:pathLst>
            </a:custGeom>
            <a:ln w="381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0700766" y="3107182"/>
            <a:ext cx="5365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Times New Roman"/>
                <a:cs typeface="Times New Roman"/>
              </a:rPr>
              <a:t>V </a:t>
            </a:r>
            <a:r>
              <a:rPr sz="1200" b="1" dirty="0">
                <a:latin typeface="Times New Roman"/>
                <a:cs typeface="Times New Roman"/>
              </a:rPr>
              <a:t>= 1</a:t>
            </a:r>
            <a:r>
              <a:rPr sz="1200" b="1" spc="-110" dirty="0">
                <a:latin typeface="Times New Roman"/>
                <a:cs typeface="Times New Roman"/>
              </a:rPr>
              <a:t> </a:t>
            </a:r>
            <a:r>
              <a:rPr sz="1200" b="1" dirty="0">
                <a:latin typeface="Times New Roman"/>
                <a:cs typeface="Times New Roman"/>
              </a:rPr>
              <a:t>m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pc="25" dirty="0"/>
              <a:t>Department </a:t>
            </a:r>
            <a:r>
              <a:rPr spc="-30" dirty="0"/>
              <a:t>of </a:t>
            </a:r>
            <a:r>
              <a:rPr spc="-35" dirty="0"/>
              <a:t>Civil</a:t>
            </a:r>
            <a:r>
              <a:rPr dirty="0"/>
              <a:t> </a:t>
            </a:r>
            <a:r>
              <a:rPr spc="5" dirty="0"/>
              <a:t>Engineering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11562842" y="6459930"/>
            <a:ext cx="304800" cy="278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065"/>
              </a:lnSpc>
            </a:pPr>
            <a:fld id="{81D60167-4931-47E6-BA6A-407CBD079E47}" type="slidenum">
              <a:rPr sz="1800" b="1" dirty="0">
                <a:latin typeface="Times New Roman"/>
                <a:cs typeface="Times New Roman"/>
              </a:rPr>
              <a:t>36</a:t>
            </a:fld>
            <a:endParaRPr sz="18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784460" y="3695445"/>
            <a:ext cx="701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Times New Roman"/>
                <a:cs typeface="Times New Roman"/>
              </a:rPr>
              <a:t>H = 650</a:t>
            </a:r>
            <a:r>
              <a:rPr sz="1200" b="1" spc="-90" dirty="0">
                <a:latin typeface="Times New Roman"/>
                <a:cs typeface="Times New Roman"/>
              </a:rPr>
              <a:t> </a:t>
            </a:r>
            <a:r>
              <a:rPr sz="1200" b="1" dirty="0">
                <a:latin typeface="Times New Roman"/>
                <a:cs typeface="Times New Roman"/>
              </a:rPr>
              <a:t>m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463155" y="3584829"/>
            <a:ext cx="5397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Times New Roman"/>
                <a:cs typeface="Times New Roman"/>
              </a:rPr>
              <a:t>D </a:t>
            </a:r>
            <a:r>
              <a:rPr sz="1200" b="1" dirty="0">
                <a:latin typeface="Times New Roman"/>
                <a:cs typeface="Times New Roman"/>
              </a:rPr>
              <a:t>= 1</a:t>
            </a:r>
            <a:r>
              <a:rPr sz="1200" b="1" spc="-90" dirty="0">
                <a:latin typeface="Times New Roman"/>
                <a:cs typeface="Times New Roman"/>
              </a:rPr>
              <a:t> </a:t>
            </a:r>
            <a:r>
              <a:rPr sz="1200" b="1" dirty="0">
                <a:latin typeface="Times New Roman"/>
                <a:cs typeface="Times New Roman"/>
              </a:rPr>
              <a:t>m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0862" y="724662"/>
            <a:ext cx="10591800" cy="0"/>
          </a:xfrm>
          <a:custGeom>
            <a:avLst/>
            <a:gdLst/>
            <a:ahLst/>
            <a:cxnLst/>
            <a:rect l="l" t="t" r="r" b="b"/>
            <a:pathLst>
              <a:path w="10591800">
                <a:moveTo>
                  <a:pt x="0" y="0"/>
                </a:moveTo>
                <a:lnTo>
                  <a:pt x="10591800" y="0"/>
                </a:lnTo>
              </a:path>
            </a:pathLst>
          </a:custGeom>
          <a:ln w="444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0100" y="6143244"/>
            <a:ext cx="10591800" cy="0"/>
          </a:xfrm>
          <a:custGeom>
            <a:avLst/>
            <a:gdLst/>
            <a:ahLst/>
            <a:cxnLst/>
            <a:rect l="l" t="t" r="r" b="b"/>
            <a:pathLst>
              <a:path w="10591800">
                <a:moveTo>
                  <a:pt x="0" y="0"/>
                </a:moveTo>
                <a:lnTo>
                  <a:pt x="105918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28750" y="0"/>
            <a:ext cx="9714865" cy="680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300" u="none" spc="15" dirty="0"/>
              <a:t>STRUCTURAL </a:t>
            </a:r>
            <a:r>
              <a:rPr sz="4300" u="none" spc="-5" dirty="0"/>
              <a:t>&amp; </a:t>
            </a:r>
            <a:r>
              <a:rPr sz="4300" u="none" spc="15" dirty="0"/>
              <a:t>HYDRAULIC</a:t>
            </a:r>
            <a:r>
              <a:rPr sz="4300" u="none" spc="-45" dirty="0"/>
              <a:t> </a:t>
            </a:r>
            <a:r>
              <a:rPr sz="4300" u="none" spc="10" dirty="0"/>
              <a:t>DESIGN</a:t>
            </a:r>
            <a:endParaRPr sz="4300"/>
          </a:p>
        </p:txBody>
      </p:sp>
      <p:sp>
        <p:nvSpPr>
          <p:cNvPr id="5" name="object 5"/>
          <p:cNvSpPr/>
          <p:nvPr/>
        </p:nvSpPr>
        <p:spPr>
          <a:xfrm>
            <a:off x="0" y="6126478"/>
            <a:ext cx="714755" cy="7315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938390" y="1864995"/>
          <a:ext cx="4414520" cy="30676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292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55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4077"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840"/>
                        </a:spcBef>
                      </a:pPr>
                      <a:r>
                        <a:rPr sz="24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Parameters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1066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840"/>
                        </a:spcBef>
                      </a:pPr>
                      <a:r>
                        <a:rPr sz="2400" b="1" spc="-4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Value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1066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1497"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605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Length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2038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1605"/>
                        </a:spcBef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80</a:t>
                      </a:r>
                      <a:r>
                        <a:rPr sz="20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m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2038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1369"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1605"/>
                        </a:spcBef>
                      </a:pPr>
                      <a:r>
                        <a:rPr sz="2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Width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2038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1605"/>
                        </a:spcBef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8</a:t>
                      </a:r>
                      <a:r>
                        <a:rPr sz="20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m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2038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7532"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605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Depth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2038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1605"/>
                        </a:spcBef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4</a:t>
                      </a:r>
                      <a:r>
                        <a:rPr sz="20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m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2038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object 7"/>
          <p:cNvSpPr/>
          <p:nvPr/>
        </p:nvSpPr>
        <p:spPr>
          <a:xfrm>
            <a:off x="6851904" y="1871472"/>
            <a:ext cx="4395215" cy="30540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269482" y="3344036"/>
            <a:ext cx="34671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latin typeface="Times New Roman"/>
                <a:cs typeface="Times New Roman"/>
              </a:rPr>
              <a:t>4</a:t>
            </a:r>
            <a:r>
              <a:rPr sz="1600" b="1" spc="-80" dirty="0">
                <a:latin typeface="Times New Roman"/>
                <a:cs typeface="Times New Roman"/>
              </a:rPr>
              <a:t> </a:t>
            </a:r>
            <a:r>
              <a:rPr sz="1600" b="1" spc="-5" dirty="0">
                <a:latin typeface="Times New Roman"/>
                <a:cs typeface="Times New Roman"/>
              </a:rPr>
              <a:t>m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468861" y="3344036"/>
            <a:ext cx="499109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latin typeface="Times New Roman"/>
                <a:cs typeface="Times New Roman"/>
              </a:rPr>
              <a:t>3.5</a:t>
            </a:r>
            <a:r>
              <a:rPr sz="1600" b="1" spc="-70" dirty="0">
                <a:latin typeface="Times New Roman"/>
                <a:cs typeface="Times New Roman"/>
              </a:rPr>
              <a:t> </a:t>
            </a:r>
            <a:r>
              <a:rPr sz="1600" b="1" spc="-5" dirty="0">
                <a:latin typeface="Times New Roman"/>
                <a:cs typeface="Times New Roman"/>
              </a:rPr>
              <a:t>m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674357" y="2018538"/>
            <a:ext cx="76200" cy="2823210"/>
          </a:xfrm>
          <a:custGeom>
            <a:avLst/>
            <a:gdLst/>
            <a:ahLst/>
            <a:cxnLst/>
            <a:rect l="l" t="t" r="r" b="b"/>
            <a:pathLst>
              <a:path w="76200" h="2823210">
                <a:moveTo>
                  <a:pt x="28575" y="2747010"/>
                </a:moveTo>
                <a:lnTo>
                  <a:pt x="0" y="2747010"/>
                </a:lnTo>
                <a:lnTo>
                  <a:pt x="38100" y="2823210"/>
                </a:lnTo>
                <a:lnTo>
                  <a:pt x="69850" y="2759710"/>
                </a:lnTo>
                <a:lnTo>
                  <a:pt x="28575" y="2759710"/>
                </a:lnTo>
                <a:lnTo>
                  <a:pt x="28575" y="2747010"/>
                </a:lnTo>
                <a:close/>
              </a:path>
              <a:path w="76200" h="2823210">
                <a:moveTo>
                  <a:pt x="47625" y="63500"/>
                </a:moveTo>
                <a:lnTo>
                  <a:pt x="28575" y="63500"/>
                </a:lnTo>
                <a:lnTo>
                  <a:pt x="28575" y="2759710"/>
                </a:lnTo>
                <a:lnTo>
                  <a:pt x="47625" y="2759710"/>
                </a:lnTo>
                <a:lnTo>
                  <a:pt x="47625" y="63500"/>
                </a:lnTo>
                <a:close/>
              </a:path>
              <a:path w="76200" h="2823210">
                <a:moveTo>
                  <a:pt x="76200" y="2747010"/>
                </a:moveTo>
                <a:lnTo>
                  <a:pt x="47625" y="2747010"/>
                </a:lnTo>
                <a:lnTo>
                  <a:pt x="47625" y="2759710"/>
                </a:lnTo>
                <a:lnTo>
                  <a:pt x="69850" y="2759710"/>
                </a:lnTo>
                <a:lnTo>
                  <a:pt x="76200" y="2747010"/>
                </a:lnTo>
                <a:close/>
              </a:path>
              <a:path w="76200" h="2823210">
                <a:moveTo>
                  <a:pt x="38100" y="0"/>
                </a:moveTo>
                <a:lnTo>
                  <a:pt x="0" y="76200"/>
                </a:lnTo>
                <a:lnTo>
                  <a:pt x="28575" y="76200"/>
                </a:lnTo>
                <a:lnTo>
                  <a:pt x="28575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2823210">
                <a:moveTo>
                  <a:pt x="69850" y="63500"/>
                </a:moveTo>
                <a:lnTo>
                  <a:pt x="47625" y="63500"/>
                </a:lnTo>
                <a:lnTo>
                  <a:pt x="47625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734A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354561" y="2394966"/>
            <a:ext cx="76200" cy="2402205"/>
          </a:xfrm>
          <a:custGeom>
            <a:avLst/>
            <a:gdLst/>
            <a:ahLst/>
            <a:cxnLst/>
            <a:rect l="l" t="t" r="r" b="b"/>
            <a:pathLst>
              <a:path w="76200" h="2402204">
                <a:moveTo>
                  <a:pt x="28575" y="2325751"/>
                </a:moveTo>
                <a:lnTo>
                  <a:pt x="0" y="2325751"/>
                </a:lnTo>
                <a:lnTo>
                  <a:pt x="38100" y="2401951"/>
                </a:lnTo>
                <a:lnTo>
                  <a:pt x="69786" y="2338578"/>
                </a:lnTo>
                <a:lnTo>
                  <a:pt x="28575" y="2338578"/>
                </a:lnTo>
                <a:lnTo>
                  <a:pt x="28575" y="2325751"/>
                </a:lnTo>
                <a:close/>
              </a:path>
              <a:path w="76200" h="2402204">
                <a:moveTo>
                  <a:pt x="47625" y="63500"/>
                </a:moveTo>
                <a:lnTo>
                  <a:pt x="28575" y="63500"/>
                </a:lnTo>
                <a:lnTo>
                  <a:pt x="28575" y="2338578"/>
                </a:lnTo>
                <a:lnTo>
                  <a:pt x="47625" y="2338578"/>
                </a:lnTo>
                <a:lnTo>
                  <a:pt x="47625" y="63500"/>
                </a:lnTo>
                <a:close/>
              </a:path>
              <a:path w="76200" h="2402204">
                <a:moveTo>
                  <a:pt x="76200" y="2325751"/>
                </a:moveTo>
                <a:lnTo>
                  <a:pt x="47625" y="2325751"/>
                </a:lnTo>
                <a:lnTo>
                  <a:pt x="47625" y="2338578"/>
                </a:lnTo>
                <a:lnTo>
                  <a:pt x="69786" y="2338578"/>
                </a:lnTo>
                <a:lnTo>
                  <a:pt x="76200" y="2325751"/>
                </a:lnTo>
                <a:close/>
              </a:path>
              <a:path w="76200" h="2402204">
                <a:moveTo>
                  <a:pt x="38100" y="0"/>
                </a:moveTo>
                <a:lnTo>
                  <a:pt x="0" y="76200"/>
                </a:lnTo>
                <a:lnTo>
                  <a:pt x="28575" y="76200"/>
                </a:lnTo>
                <a:lnTo>
                  <a:pt x="28575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2402204">
                <a:moveTo>
                  <a:pt x="69850" y="63500"/>
                </a:moveTo>
                <a:lnTo>
                  <a:pt x="47625" y="63500"/>
                </a:lnTo>
                <a:lnTo>
                  <a:pt x="47625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734A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287770" y="4954904"/>
            <a:ext cx="5523865" cy="8959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2000" b="1" spc="-5" dirty="0">
                <a:latin typeface="Times New Roman"/>
                <a:cs typeface="Times New Roman"/>
              </a:rPr>
              <a:t>Figure. </a:t>
            </a:r>
            <a:r>
              <a:rPr sz="2000" b="1" dirty="0">
                <a:latin typeface="Times New Roman"/>
                <a:cs typeface="Times New Roman"/>
              </a:rPr>
              <a:t>7.2</a:t>
            </a:r>
            <a:r>
              <a:rPr sz="2800" dirty="0">
                <a:latin typeface="Times New Roman"/>
                <a:cs typeface="Times New Roman"/>
              </a:rPr>
              <a:t>: </a:t>
            </a:r>
            <a:r>
              <a:rPr sz="1800" spc="-5" dirty="0">
                <a:latin typeface="Times New Roman"/>
                <a:cs typeface="Times New Roman"/>
              </a:rPr>
              <a:t>Pressure </a:t>
            </a:r>
            <a:r>
              <a:rPr sz="1800" dirty="0">
                <a:latin typeface="Times New Roman"/>
                <a:cs typeface="Times New Roman"/>
              </a:rPr>
              <a:t>distribution and resultant force in</a:t>
            </a:r>
            <a:r>
              <a:rPr sz="1800" spc="-9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an</a:t>
            </a:r>
            <a:endParaRPr sz="1800">
              <a:latin typeface="Times New Roman"/>
              <a:cs typeface="Times New Roman"/>
            </a:endParaRPr>
          </a:p>
          <a:p>
            <a:pPr marL="1270" algn="ctr">
              <a:lnSpc>
                <a:spcPct val="100000"/>
              </a:lnSpc>
              <a:spcBef>
                <a:spcPts val="1335"/>
              </a:spcBef>
            </a:pPr>
            <a:r>
              <a:rPr sz="1800" dirty="0">
                <a:latin typeface="Times New Roman"/>
                <a:cs typeface="Times New Roman"/>
              </a:rPr>
              <a:t>open tank (Pieter </a:t>
            </a:r>
            <a:r>
              <a:rPr sz="1800" spc="-15" dirty="0">
                <a:latin typeface="Times New Roman"/>
                <a:cs typeface="Times New Roman"/>
              </a:rPr>
              <a:t>Wesseling,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2001)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pc="25" dirty="0"/>
              <a:t>Department </a:t>
            </a:r>
            <a:r>
              <a:rPr spc="-30" dirty="0"/>
              <a:t>of </a:t>
            </a:r>
            <a:r>
              <a:rPr spc="-35" dirty="0"/>
              <a:t>Civil</a:t>
            </a:r>
            <a:r>
              <a:rPr dirty="0"/>
              <a:t> </a:t>
            </a:r>
            <a:r>
              <a:rPr spc="5" dirty="0"/>
              <a:t>Engineering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11562842" y="6459930"/>
            <a:ext cx="304800" cy="278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065"/>
              </a:lnSpc>
            </a:pPr>
            <a:fld id="{81D60167-4931-47E6-BA6A-407CBD079E47}" type="slidenum">
              <a:rPr sz="1800" b="1" dirty="0">
                <a:latin typeface="Times New Roman"/>
                <a:cs typeface="Times New Roman"/>
              </a:rPr>
              <a:t>37</a:t>
            </a:fld>
            <a:endParaRPr sz="18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854454" y="825753"/>
            <a:ext cx="6388100" cy="902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0566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Structural </a:t>
            </a:r>
            <a:r>
              <a:rPr sz="2400" spc="-5" dirty="0">
                <a:latin typeface="Times New Roman"/>
                <a:cs typeface="Times New Roman"/>
              </a:rPr>
              <a:t>Design </a:t>
            </a:r>
            <a:r>
              <a:rPr sz="2400" dirty="0">
                <a:latin typeface="Times New Roman"/>
                <a:cs typeface="Times New Roman"/>
              </a:rPr>
              <a:t>of Aeration</a:t>
            </a:r>
            <a:r>
              <a:rPr sz="2400" spc="-290" dirty="0">
                <a:latin typeface="Times New Roman"/>
                <a:cs typeface="Times New Roman"/>
              </a:rPr>
              <a:t> </a:t>
            </a:r>
            <a:r>
              <a:rPr sz="2400" spc="-45" dirty="0">
                <a:latin typeface="Times New Roman"/>
                <a:cs typeface="Times New Roman"/>
              </a:rPr>
              <a:t>Tank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864"/>
              </a:spcBef>
            </a:pPr>
            <a:r>
              <a:rPr sz="1800" spc="-20" dirty="0">
                <a:latin typeface="Georgia"/>
                <a:cs typeface="Georgia"/>
              </a:rPr>
              <a:t>Aeration </a:t>
            </a:r>
            <a:r>
              <a:rPr sz="1800" spc="-40" dirty="0">
                <a:latin typeface="Georgia"/>
                <a:cs typeface="Georgia"/>
              </a:rPr>
              <a:t>Tank</a:t>
            </a:r>
            <a:r>
              <a:rPr sz="1800" spc="25" dirty="0">
                <a:latin typeface="Georgia"/>
                <a:cs typeface="Georgia"/>
              </a:rPr>
              <a:t> </a:t>
            </a:r>
            <a:r>
              <a:rPr sz="1800" spc="-60" dirty="0">
                <a:latin typeface="Georgia"/>
                <a:cs typeface="Georgia"/>
              </a:rPr>
              <a:t>Parameters</a:t>
            </a:r>
            <a:endParaRPr sz="18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0862" y="724662"/>
            <a:ext cx="10591800" cy="0"/>
          </a:xfrm>
          <a:custGeom>
            <a:avLst/>
            <a:gdLst/>
            <a:ahLst/>
            <a:cxnLst/>
            <a:rect l="l" t="t" r="r" b="b"/>
            <a:pathLst>
              <a:path w="10591800">
                <a:moveTo>
                  <a:pt x="0" y="0"/>
                </a:moveTo>
                <a:lnTo>
                  <a:pt x="10591800" y="0"/>
                </a:lnTo>
              </a:path>
            </a:pathLst>
          </a:custGeom>
          <a:ln w="444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0100" y="6143244"/>
            <a:ext cx="10591800" cy="0"/>
          </a:xfrm>
          <a:custGeom>
            <a:avLst/>
            <a:gdLst/>
            <a:ahLst/>
            <a:cxnLst/>
            <a:rect l="l" t="t" r="r" b="b"/>
            <a:pathLst>
              <a:path w="10591800">
                <a:moveTo>
                  <a:pt x="0" y="0"/>
                </a:moveTo>
                <a:lnTo>
                  <a:pt x="105918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28750" y="0"/>
            <a:ext cx="9714865" cy="680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300" u="none" spc="15" dirty="0"/>
              <a:t>STRUCTURAL </a:t>
            </a:r>
            <a:r>
              <a:rPr sz="4300" u="none" spc="-5" dirty="0"/>
              <a:t>&amp; </a:t>
            </a:r>
            <a:r>
              <a:rPr sz="4300" u="none" spc="15" dirty="0"/>
              <a:t>HYDRAULIC</a:t>
            </a:r>
            <a:r>
              <a:rPr sz="4300" u="none" spc="-45" dirty="0"/>
              <a:t> </a:t>
            </a:r>
            <a:r>
              <a:rPr sz="4300" u="none" spc="10" dirty="0"/>
              <a:t>DESIGN</a:t>
            </a:r>
            <a:endParaRPr sz="4300"/>
          </a:p>
        </p:txBody>
      </p:sp>
      <p:sp>
        <p:nvSpPr>
          <p:cNvPr id="5" name="object 5"/>
          <p:cNvSpPr/>
          <p:nvPr/>
        </p:nvSpPr>
        <p:spPr>
          <a:xfrm>
            <a:off x="0" y="6126478"/>
            <a:ext cx="714755" cy="7315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947921" y="825753"/>
            <a:ext cx="42945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Structural </a:t>
            </a:r>
            <a:r>
              <a:rPr sz="2400" spc="-5" dirty="0">
                <a:latin typeface="Times New Roman"/>
                <a:cs typeface="Times New Roman"/>
              </a:rPr>
              <a:t>Design </a:t>
            </a:r>
            <a:r>
              <a:rPr sz="2400" dirty="0">
                <a:latin typeface="Times New Roman"/>
                <a:cs typeface="Times New Roman"/>
              </a:rPr>
              <a:t>of Aeration</a:t>
            </a:r>
            <a:r>
              <a:rPr sz="2400" spc="-290" dirty="0">
                <a:latin typeface="Times New Roman"/>
                <a:cs typeface="Times New Roman"/>
              </a:rPr>
              <a:t> </a:t>
            </a:r>
            <a:r>
              <a:rPr sz="2400" spc="-45" dirty="0">
                <a:latin typeface="Times New Roman"/>
                <a:cs typeface="Times New Roman"/>
              </a:rPr>
              <a:t>Tank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pc="25" dirty="0"/>
              <a:t>Department </a:t>
            </a:r>
            <a:r>
              <a:rPr spc="-30" dirty="0"/>
              <a:t>of </a:t>
            </a:r>
            <a:r>
              <a:rPr spc="-35" dirty="0"/>
              <a:t>Civil</a:t>
            </a:r>
            <a:r>
              <a:rPr dirty="0"/>
              <a:t> </a:t>
            </a:r>
            <a:r>
              <a:rPr spc="5" dirty="0"/>
              <a:t>Engineering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1562842" y="6459930"/>
            <a:ext cx="304800" cy="278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065"/>
              </a:lnSpc>
            </a:pPr>
            <a:fld id="{81D60167-4931-47E6-BA6A-407CBD079E47}" type="slidenum">
              <a:rPr sz="1800" b="1" dirty="0">
                <a:latin typeface="Times New Roman"/>
                <a:cs typeface="Times New Roman"/>
              </a:rPr>
              <a:t>38</a:t>
            </a:fld>
            <a:endParaRPr sz="1800">
              <a:latin typeface="Times New Roman"/>
              <a:cs typeface="Times New Roman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2090039" y="1325499"/>
          <a:ext cx="8147050" cy="4688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4949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2800" b="1" spc="-2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Parameters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28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Value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0103">
                <a:tc>
                  <a:txBody>
                    <a:bodyPr/>
                    <a:lstStyle/>
                    <a:p>
                      <a:pPr marL="1474470" marR="278765" indent="-119062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2400" spc="-5" dirty="0">
                          <a:latin typeface="Times New Roman"/>
                          <a:cs typeface="Times New Roman"/>
                        </a:rPr>
                        <a:t>Pressure </a:t>
                      </a:r>
                      <a:r>
                        <a:rPr sz="2400" dirty="0">
                          <a:latin typeface="Times New Roman"/>
                          <a:cs typeface="Times New Roman"/>
                        </a:rPr>
                        <a:t>at the bottom of</a:t>
                      </a:r>
                      <a:r>
                        <a:rPr sz="2400" spc="-10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dirty="0">
                          <a:latin typeface="Times New Roman"/>
                          <a:cs typeface="Times New Roman"/>
                        </a:rPr>
                        <a:t>the  wall ( </a:t>
                      </a:r>
                      <a:r>
                        <a:rPr sz="2400" spc="-5" dirty="0">
                          <a:latin typeface="Times New Roman"/>
                          <a:cs typeface="Times New Roman"/>
                        </a:rPr>
                        <a:t>P</a:t>
                      </a:r>
                      <a:r>
                        <a:rPr sz="2400" spc="-1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dirty="0">
                          <a:latin typeface="Times New Roman"/>
                          <a:cs typeface="Times New Roman"/>
                        </a:rPr>
                        <a:t>)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2400" dirty="0">
                          <a:latin typeface="Times New Roman"/>
                          <a:cs typeface="Times New Roman"/>
                        </a:rPr>
                        <a:t>35</a:t>
                      </a:r>
                      <a:r>
                        <a:rPr sz="2400" spc="-5" dirty="0">
                          <a:latin typeface="Times New Roman"/>
                          <a:cs typeface="Times New Roman"/>
                        </a:rPr>
                        <a:t> kN/m</a:t>
                      </a:r>
                      <a:r>
                        <a:rPr sz="2400" spc="-7" baseline="24305" dirty="0">
                          <a:latin typeface="Times New Roman"/>
                          <a:cs typeface="Times New Roman"/>
                        </a:rPr>
                        <a:t>2</a:t>
                      </a:r>
                      <a:endParaRPr sz="2400" baseline="24305">
                        <a:latin typeface="Times New Roman"/>
                        <a:cs typeface="Times New Roman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4023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2400" dirty="0">
                          <a:latin typeface="Times New Roman"/>
                          <a:cs typeface="Times New Roman"/>
                        </a:rPr>
                        <a:t>The force of this pressure ( </a:t>
                      </a:r>
                      <a:r>
                        <a:rPr sz="2400" spc="-5" dirty="0">
                          <a:latin typeface="Times New Roman"/>
                          <a:cs typeface="Times New Roman"/>
                        </a:rPr>
                        <a:t>F</a:t>
                      </a:r>
                      <a:r>
                        <a:rPr sz="2400" spc="-1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dirty="0">
                          <a:latin typeface="Times New Roman"/>
                          <a:cs typeface="Times New Roman"/>
                        </a:rPr>
                        <a:t>)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tc>
                  <a:txBody>
                    <a:bodyPr/>
                    <a:lstStyle/>
                    <a:p>
                      <a:pPr marL="146621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2400" dirty="0">
                          <a:latin typeface="Times New Roman"/>
                          <a:cs typeface="Times New Roman"/>
                        </a:rPr>
                        <a:t>61.25</a:t>
                      </a:r>
                      <a:r>
                        <a:rPr sz="2400" spc="-5" dirty="0">
                          <a:latin typeface="Times New Roman"/>
                          <a:cs typeface="Times New Roman"/>
                        </a:rPr>
                        <a:t> kN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494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69"/>
                        </a:spcBef>
                      </a:pPr>
                      <a:r>
                        <a:rPr sz="3600" spc="-22" baseline="13888" dirty="0">
                          <a:latin typeface="Times New Roman"/>
                          <a:cs typeface="Times New Roman"/>
                        </a:rPr>
                        <a:t>M</a:t>
                      </a:r>
                      <a:r>
                        <a:rPr sz="1600" spc="-15" dirty="0">
                          <a:latin typeface="Times New Roman"/>
                          <a:cs typeface="Times New Roman"/>
                        </a:rPr>
                        <a:t>max</a:t>
                      </a: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11048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 marL="1386840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2400" dirty="0">
                          <a:latin typeface="Times New Roman"/>
                          <a:cs typeface="Times New Roman"/>
                        </a:rPr>
                        <a:t>71.5</a:t>
                      </a:r>
                      <a:r>
                        <a:rPr sz="24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dirty="0">
                          <a:latin typeface="Times New Roman"/>
                          <a:cs typeface="Times New Roman"/>
                        </a:rPr>
                        <a:t>kN.m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590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2400" spc="-5" dirty="0">
                          <a:latin typeface="Times New Roman"/>
                          <a:cs typeface="Times New Roman"/>
                        </a:rPr>
                        <a:t>Steel </a:t>
                      </a:r>
                      <a:r>
                        <a:rPr sz="2400" dirty="0">
                          <a:latin typeface="Times New Roman"/>
                          <a:cs typeface="Times New Roman"/>
                        </a:rPr>
                        <a:t>area </a:t>
                      </a:r>
                      <a:r>
                        <a:rPr sz="2400" spc="-5" dirty="0">
                          <a:latin typeface="Times New Roman"/>
                          <a:cs typeface="Times New Roman"/>
                        </a:rPr>
                        <a:t>of </a:t>
                      </a:r>
                      <a:r>
                        <a:rPr sz="2400" dirty="0">
                          <a:latin typeface="Times New Roman"/>
                          <a:cs typeface="Times New Roman"/>
                        </a:rPr>
                        <a:t>aeration</a:t>
                      </a:r>
                      <a:r>
                        <a:rPr sz="2400" spc="-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spc="-5" dirty="0">
                          <a:latin typeface="Times New Roman"/>
                          <a:cs typeface="Times New Roman"/>
                        </a:rPr>
                        <a:t>tank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2400" dirty="0">
                          <a:latin typeface="Times New Roman"/>
                          <a:cs typeface="Times New Roman"/>
                        </a:rPr>
                        <a:t>4#19 /m in each</a:t>
                      </a:r>
                      <a:r>
                        <a:rPr sz="2400" spc="-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dirty="0">
                          <a:latin typeface="Times New Roman"/>
                          <a:cs typeface="Times New Roman"/>
                        </a:rPr>
                        <a:t>site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0862" y="724662"/>
            <a:ext cx="10591800" cy="0"/>
          </a:xfrm>
          <a:custGeom>
            <a:avLst/>
            <a:gdLst/>
            <a:ahLst/>
            <a:cxnLst/>
            <a:rect l="l" t="t" r="r" b="b"/>
            <a:pathLst>
              <a:path w="10591800">
                <a:moveTo>
                  <a:pt x="0" y="0"/>
                </a:moveTo>
                <a:lnTo>
                  <a:pt x="10591800" y="0"/>
                </a:lnTo>
              </a:path>
            </a:pathLst>
          </a:custGeom>
          <a:ln w="444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0100" y="6143244"/>
            <a:ext cx="10591800" cy="0"/>
          </a:xfrm>
          <a:custGeom>
            <a:avLst/>
            <a:gdLst/>
            <a:ahLst/>
            <a:cxnLst/>
            <a:rect l="l" t="t" r="r" b="b"/>
            <a:pathLst>
              <a:path w="10591800">
                <a:moveTo>
                  <a:pt x="0" y="0"/>
                </a:moveTo>
                <a:lnTo>
                  <a:pt x="105918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28750" y="0"/>
            <a:ext cx="9714865" cy="680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300" u="none" spc="15" dirty="0"/>
              <a:t>STRUCTURAL </a:t>
            </a:r>
            <a:r>
              <a:rPr sz="4300" u="none" spc="-5" dirty="0"/>
              <a:t>&amp; </a:t>
            </a:r>
            <a:r>
              <a:rPr sz="4300" u="none" spc="15" dirty="0"/>
              <a:t>HYDRAULIC</a:t>
            </a:r>
            <a:r>
              <a:rPr sz="4300" u="none" spc="-45" dirty="0"/>
              <a:t> </a:t>
            </a:r>
            <a:r>
              <a:rPr sz="4300" u="none" spc="10" dirty="0"/>
              <a:t>DESIGN</a:t>
            </a:r>
            <a:endParaRPr sz="4300"/>
          </a:p>
        </p:txBody>
      </p:sp>
      <p:sp>
        <p:nvSpPr>
          <p:cNvPr id="5" name="object 5"/>
          <p:cNvSpPr/>
          <p:nvPr/>
        </p:nvSpPr>
        <p:spPr>
          <a:xfrm>
            <a:off x="0" y="6126478"/>
            <a:ext cx="714755" cy="7315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377304" y="1988057"/>
            <a:ext cx="81915" cy="3249930"/>
          </a:xfrm>
          <a:custGeom>
            <a:avLst/>
            <a:gdLst/>
            <a:ahLst/>
            <a:cxnLst/>
            <a:rect l="l" t="t" r="r" b="b"/>
            <a:pathLst>
              <a:path w="81914" h="3249929">
                <a:moveTo>
                  <a:pt x="34266" y="3173428"/>
                </a:moveTo>
                <a:lnTo>
                  <a:pt x="5715" y="3173475"/>
                </a:lnTo>
                <a:lnTo>
                  <a:pt x="43942" y="3249676"/>
                </a:lnTo>
                <a:lnTo>
                  <a:pt x="75533" y="3186175"/>
                </a:lnTo>
                <a:lnTo>
                  <a:pt x="34290" y="3186175"/>
                </a:lnTo>
                <a:lnTo>
                  <a:pt x="34266" y="3173428"/>
                </a:lnTo>
                <a:close/>
              </a:path>
              <a:path w="81914" h="3249929">
                <a:moveTo>
                  <a:pt x="53316" y="3173396"/>
                </a:moveTo>
                <a:lnTo>
                  <a:pt x="34266" y="3173428"/>
                </a:lnTo>
                <a:lnTo>
                  <a:pt x="34290" y="3186175"/>
                </a:lnTo>
                <a:lnTo>
                  <a:pt x="53340" y="3186048"/>
                </a:lnTo>
                <a:lnTo>
                  <a:pt x="53316" y="3173396"/>
                </a:lnTo>
                <a:close/>
              </a:path>
              <a:path w="81914" h="3249929">
                <a:moveTo>
                  <a:pt x="81915" y="3173348"/>
                </a:moveTo>
                <a:lnTo>
                  <a:pt x="53316" y="3173396"/>
                </a:lnTo>
                <a:lnTo>
                  <a:pt x="53340" y="3186048"/>
                </a:lnTo>
                <a:lnTo>
                  <a:pt x="34290" y="3186175"/>
                </a:lnTo>
                <a:lnTo>
                  <a:pt x="75533" y="3186175"/>
                </a:lnTo>
                <a:lnTo>
                  <a:pt x="81915" y="3173348"/>
                </a:lnTo>
                <a:close/>
              </a:path>
              <a:path w="81914" h="3249929">
                <a:moveTo>
                  <a:pt x="47648" y="76168"/>
                </a:moveTo>
                <a:lnTo>
                  <a:pt x="28598" y="76231"/>
                </a:lnTo>
                <a:lnTo>
                  <a:pt x="34266" y="3173428"/>
                </a:lnTo>
                <a:lnTo>
                  <a:pt x="53316" y="3173396"/>
                </a:lnTo>
                <a:lnTo>
                  <a:pt x="47648" y="76168"/>
                </a:lnTo>
                <a:close/>
              </a:path>
              <a:path w="81914" h="3249929">
                <a:moveTo>
                  <a:pt x="37973" y="0"/>
                </a:moveTo>
                <a:lnTo>
                  <a:pt x="0" y="76326"/>
                </a:lnTo>
                <a:lnTo>
                  <a:pt x="28598" y="76231"/>
                </a:lnTo>
                <a:lnTo>
                  <a:pt x="28575" y="63500"/>
                </a:lnTo>
                <a:lnTo>
                  <a:pt x="69882" y="63500"/>
                </a:lnTo>
                <a:lnTo>
                  <a:pt x="37973" y="0"/>
                </a:lnTo>
                <a:close/>
              </a:path>
              <a:path w="81914" h="3249929">
                <a:moveTo>
                  <a:pt x="47625" y="63500"/>
                </a:moveTo>
                <a:lnTo>
                  <a:pt x="28575" y="63500"/>
                </a:lnTo>
                <a:lnTo>
                  <a:pt x="28598" y="76231"/>
                </a:lnTo>
                <a:lnTo>
                  <a:pt x="47648" y="76168"/>
                </a:lnTo>
                <a:lnTo>
                  <a:pt x="47625" y="63500"/>
                </a:lnTo>
                <a:close/>
              </a:path>
              <a:path w="81914" h="3249929">
                <a:moveTo>
                  <a:pt x="69882" y="63500"/>
                </a:moveTo>
                <a:lnTo>
                  <a:pt x="47625" y="63500"/>
                </a:lnTo>
                <a:lnTo>
                  <a:pt x="47648" y="76168"/>
                </a:lnTo>
                <a:lnTo>
                  <a:pt x="76200" y="76072"/>
                </a:lnTo>
                <a:lnTo>
                  <a:pt x="69882" y="63500"/>
                </a:lnTo>
                <a:close/>
              </a:path>
            </a:pathLst>
          </a:custGeom>
          <a:solidFill>
            <a:srgbClr val="734A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109461" y="3403853"/>
            <a:ext cx="2667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Times New Roman"/>
                <a:cs typeface="Times New Roman"/>
              </a:rPr>
              <a:t>8</a:t>
            </a:r>
            <a:r>
              <a:rPr sz="1200" b="1" spc="-75" dirty="0">
                <a:latin typeface="Times New Roman"/>
                <a:cs typeface="Times New Roman"/>
              </a:rPr>
              <a:t> </a:t>
            </a:r>
            <a:r>
              <a:rPr sz="1200" b="1" dirty="0">
                <a:latin typeface="Times New Roman"/>
                <a:cs typeface="Times New Roman"/>
              </a:rPr>
              <a:t>m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617969" y="1619377"/>
            <a:ext cx="4838065" cy="84455"/>
          </a:xfrm>
          <a:custGeom>
            <a:avLst/>
            <a:gdLst/>
            <a:ahLst/>
            <a:cxnLst/>
            <a:rect l="l" t="t" r="r" b="b"/>
            <a:pathLst>
              <a:path w="4838065" h="84455">
                <a:moveTo>
                  <a:pt x="76200" y="7747"/>
                </a:moveTo>
                <a:lnTo>
                  <a:pt x="0" y="45974"/>
                </a:lnTo>
                <a:lnTo>
                  <a:pt x="76326" y="83947"/>
                </a:lnTo>
                <a:lnTo>
                  <a:pt x="76279" y="55372"/>
                </a:lnTo>
                <a:lnTo>
                  <a:pt x="63500" y="55372"/>
                </a:lnTo>
                <a:lnTo>
                  <a:pt x="63500" y="36322"/>
                </a:lnTo>
                <a:lnTo>
                  <a:pt x="76247" y="36301"/>
                </a:lnTo>
                <a:lnTo>
                  <a:pt x="76200" y="7747"/>
                </a:lnTo>
                <a:close/>
              </a:path>
              <a:path w="4838065" h="84455">
                <a:moveTo>
                  <a:pt x="4819206" y="28575"/>
                </a:moveTo>
                <a:lnTo>
                  <a:pt x="4774564" y="28575"/>
                </a:lnTo>
                <a:lnTo>
                  <a:pt x="4774564" y="47625"/>
                </a:lnTo>
                <a:lnTo>
                  <a:pt x="4761944" y="47645"/>
                </a:lnTo>
                <a:lnTo>
                  <a:pt x="4761991" y="76200"/>
                </a:lnTo>
                <a:lnTo>
                  <a:pt x="4838064" y="37973"/>
                </a:lnTo>
                <a:lnTo>
                  <a:pt x="4819206" y="28575"/>
                </a:lnTo>
                <a:close/>
              </a:path>
              <a:path w="4838065" h="84455">
                <a:moveTo>
                  <a:pt x="76247" y="36301"/>
                </a:moveTo>
                <a:lnTo>
                  <a:pt x="63500" y="36322"/>
                </a:lnTo>
                <a:lnTo>
                  <a:pt x="63500" y="55372"/>
                </a:lnTo>
                <a:lnTo>
                  <a:pt x="76279" y="55350"/>
                </a:lnTo>
                <a:lnTo>
                  <a:pt x="76247" y="36301"/>
                </a:lnTo>
                <a:close/>
              </a:path>
              <a:path w="4838065" h="84455">
                <a:moveTo>
                  <a:pt x="76279" y="55350"/>
                </a:moveTo>
                <a:lnTo>
                  <a:pt x="63500" y="55372"/>
                </a:lnTo>
                <a:lnTo>
                  <a:pt x="76279" y="55372"/>
                </a:lnTo>
                <a:close/>
              </a:path>
              <a:path w="4838065" h="84455">
                <a:moveTo>
                  <a:pt x="4761912" y="28595"/>
                </a:moveTo>
                <a:lnTo>
                  <a:pt x="76247" y="36301"/>
                </a:lnTo>
                <a:lnTo>
                  <a:pt x="76279" y="55350"/>
                </a:lnTo>
                <a:lnTo>
                  <a:pt x="4761944" y="47645"/>
                </a:lnTo>
                <a:lnTo>
                  <a:pt x="4761912" y="28595"/>
                </a:lnTo>
                <a:close/>
              </a:path>
              <a:path w="4838065" h="84455">
                <a:moveTo>
                  <a:pt x="4774564" y="28575"/>
                </a:moveTo>
                <a:lnTo>
                  <a:pt x="4761912" y="28595"/>
                </a:lnTo>
                <a:lnTo>
                  <a:pt x="4761944" y="47645"/>
                </a:lnTo>
                <a:lnTo>
                  <a:pt x="4774564" y="47625"/>
                </a:lnTo>
                <a:lnTo>
                  <a:pt x="4774564" y="28575"/>
                </a:lnTo>
                <a:close/>
              </a:path>
              <a:path w="4838065" h="84455">
                <a:moveTo>
                  <a:pt x="4761864" y="0"/>
                </a:moveTo>
                <a:lnTo>
                  <a:pt x="4761912" y="28595"/>
                </a:lnTo>
                <a:lnTo>
                  <a:pt x="4819206" y="28575"/>
                </a:lnTo>
                <a:lnTo>
                  <a:pt x="4761864" y="0"/>
                </a:lnTo>
                <a:close/>
              </a:path>
            </a:pathLst>
          </a:custGeom>
          <a:solidFill>
            <a:srgbClr val="734A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974328" y="1400047"/>
            <a:ext cx="3429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Times New Roman"/>
                <a:cs typeface="Times New Roman"/>
              </a:rPr>
              <a:t>80</a:t>
            </a:r>
            <a:r>
              <a:rPr sz="1200" b="1" spc="-75" dirty="0">
                <a:latin typeface="Times New Roman"/>
                <a:cs typeface="Times New Roman"/>
              </a:rPr>
              <a:t> </a:t>
            </a:r>
            <a:r>
              <a:rPr sz="1200" b="1" dirty="0">
                <a:latin typeface="Times New Roman"/>
                <a:cs typeface="Times New Roman"/>
              </a:rPr>
              <a:t>m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473952" y="1776983"/>
            <a:ext cx="5109972" cy="35707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268971" y="2618613"/>
            <a:ext cx="6146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Times New Roman"/>
                <a:cs typeface="Times New Roman"/>
              </a:rPr>
              <a:t>4 #19 /</a:t>
            </a:r>
            <a:r>
              <a:rPr sz="1200" b="1" spc="-90" dirty="0">
                <a:latin typeface="Times New Roman"/>
                <a:cs typeface="Times New Roman"/>
              </a:rPr>
              <a:t> </a:t>
            </a:r>
            <a:r>
              <a:rPr sz="1200" b="1" dirty="0">
                <a:latin typeface="Times New Roman"/>
                <a:cs typeface="Times New Roman"/>
              </a:rPr>
              <a:t>m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pc="25" dirty="0"/>
              <a:t>Department </a:t>
            </a:r>
            <a:r>
              <a:rPr spc="-30" dirty="0"/>
              <a:t>of </a:t>
            </a:r>
            <a:r>
              <a:rPr spc="-35" dirty="0"/>
              <a:t>Civil</a:t>
            </a:r>
            <a:r>
              <a:rPr dirty="0"/>
              <a:t> </a:t>
            </a:r>
            <a:r>
              <a:rPr spc="5" dirty="0"/>
              <a:t>Engineering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1562842" y="6459930"/>
            <a:ext cx="304800" cy="278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065"/>
              </a:lnSpc>
            </a:pPr>
            <a:fld id="{81D60167-4931-47E6-BA6A-407CBD079E47}" type="slidenum">
              <a:rPr sz="1800" b="1" dirty="0">
                <a:latin typeface="Times New Roman"/>
                <a:cs typeface="Times New Roman"/>
              </a:rPr>
              <a:t>39</a:t>
            </a:fld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179054" y="3983228"/>
            <a:ext cx="6146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Times New Roman"/>
                <a:cs typeface="Times New Roman"/>
              </a:rPr>
              <a:t>4 #19 /</a:t>
            </a:r>
            <a:r>
              <a:rPr sz="1200" b="1" spc="-90" dirty="0">
                <a:latin typeface="Times New Roman"/>
                <a:cs typeface="Times New Roman"/>
              </a:rPr>
              <a:t> </a:t>
            </a:r>
            <a:r>
              <a:rPr sz="1200" b="1" dirty="0">
                <a:latin typeface="Times New Roman"/>
                <a:cs typeface="Times New Roman"/>
              </a:rPr>
              <a:t>m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586086" y="3983228"/>
            <a:ext cx="6146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Times New Roman"/>
                <a:cs typeface="Times New Roman"/>
              </a:rPr>
              <a:t>4 #19 /</a:t>
            </a:r>
            <a:r>
              <a:rPr sz="1200" b="1" spc="-90" dirty="0">
                <a:latin typeface="Times New Roman"/>
                <a:cs typeface="Times New Roman"/>
              </a:rPr>
              <a:t> </a:t>
            </a:r>
            <a:r>
              <a:rPr sz="1200" b="1" dirty="0">
                <a:latin typeface="Times New Roman"/>
                <a:cs typeface="Times New Roman"/>
              </a:rPr>
              <a:t>m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224141" y="3351403"/>
            <a:ext cx="6146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Times New Roman"/>
                <a:cs typeface="Times New Roman"/>
              </a:rPr>
              <a:t>4 #19 /</a:t>
            </a:r>
            <a:r>
              <a:rPr sz="1200" b="1" spc="-90" dirty="0">
                <a:latin typeface="Times New Roman"/>
                <a:cs typeface="Times New Roman"/>
              </a:rPr>
              <a:t> </a:t>
            </a:r>
            <a:r>
              <a:rPr sz="1200" b="1" dirty="0">
                <a:latin typeface="Times New Roman"/>
                <a:cs typeface="Times New Roman"/>
              </a:rPr>
              <a:t>m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105015" y="4520006"/>
            <a:ext cx="54229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Times New Roman"/>
                <a:cs typeface="Times New Roman"/>
              </a:rPr>
              <a:t>280</a:t>
            </a:r>
            <a:r>
              <a:rPr sz="1200" b="1" spc="-65" dirty="0">
                <a:latin typeface="Times New Roman"/>
                <a:cs typeface="Times New Roman"/>
              </a:rPr>
              <a:t> </a:t>
            </a:r>
            <a:r>
              <a:rPr sz="1200" b="1" spc="-20" dirty="0">
                <a:latin typeface="Times New Roman"/>
                <a:cs typeface="Times New Roman"/>
              </a:rPr>
              <a:t>mm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040239" y="2504059"/>
            <a:ext cx="5422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Times New Roman"/>
                <a:cs typeface="Times New Roman"/>
              </a:rPr>
              <a:t>280</a:t>
            </a:r>
            <a:r>
              <a:rPr sz="1200" b="1" spc="-75" dirty="0">
                <a:latin typeface="Times New Roman"/>
                <a:cs typeface="Times New Roman"/>
              </a:rPr>
              <a:t> </a:t>
            </a:r>
            <a:r>
              <a:rPr sz="1200" b="1" spc="-20" dirty="0">
                <a:latin typeface="Times New Roman"/>
                <a:cs typeface="Times New Roman"/>
              </a:rPr>
              <a:t>mm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04696" y="674954"/>
            <a:ext cx="7851775" cy="14433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140585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latin typeface="Times New Roman"/>
                <a:cs typeface="Times New Roman"/>
              </a:rPr>
              <a:t>Structural Design of Aeration</a:t>
            </a:r>
            <a:r>
              <a:rPr sz="3200" spc="-340" dirty="0">
                <a:latin typeface="Times New Roman"/>
                <a:cs typeface="Times New Roman"/>
              </a:rPr>
              <a:t> </a:t>
            </a:r>
            <a:r>
              <a:rPr sz="3200" spc="-60" dirty="0">
                <a:latin typeface="Times New Roman"/>
                <a:cs typeface="Times New Roman"/>
              </a:rPr>
              <a:t>Tank</a:t>
            </a:r>
            <a:endParaRPr sz="3200">
              <a:latin typeface="Times New Roman"/>
              <a:cs typeface="Times New Roman"/>
            </a:endParaRPr>
          </a:p>
          <a:p>
            <a:pPr marL="577850" marR="4077335" indent="-565785">
              <a:lnSpc>
                <a:spcPct val="100000"/>
              </a:lnSpc>
              <a:spcBef>
                <a:spcPts val="2039"/>
              </a:spcBef>
            </a:pPr>
            <a:r>
              <a:rPr sz="2200" b="1" spc="-45" dirty="0">
                <a:latin typeface="Times New Roman"/>
                <a:cs typeface="Times New Roman"/>
              </a:rPr>
              <a:t>Table </a:t>
            </a:r>
            <a:r>
              <a:rPr sz="2200" b="1" dirty="0">
                <a:latin typeface="Times New Roman"/>
                <a:cs typeface="Times New Roman"/>
              </a:rPr>
              <a:t>7.4</a:t>
            </a:r>
            <a:r>
              <a:rPr sz="2200" i="1" dirty="0">
                <a:latin typeface="Times New Roman"/>
                <a:cs typeface="Times New Roman"/>
              </a:rPr>
              <a:t>: </a:t>
            </a:r>
            <a:r>
              <a:rPr sz="2200" spc="-10" dirty="0">
                <a:latin typeface="Times New Roman"/>
                <a:cs typeface="Times New Roman"/>
              </a:rPr>
              <a:t>Summary </a:t>
            </a:r>
            <a:r>
              <a:rPr sz="2200" spc="-5" dirty="0">
                <a:latin typeface="Times New Roman"/>
                <a:cs typeface="Times New Roman"/>
              </a:rPr>
              <a:t>of structural  design of aeration</a:t>
            </a:r>
            <a:r>
              <a:rPr sz="2200" dirty="0">
                <a:latin typeface="Times New Roman"/>
                <a:cs typeface="Times New Roman"/>
              </a:rPr>
              <a:t> tank</a:t>
            </a:r>
            <a:r>
              <a:rPr sz="2200" i="1" dirty="0">
                <a:latin typeface="Times New Roman"/>
                <a:cs typeface="Times New Roman"/>
              </a:rPr>
              <a:t>.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640448" y="5374640"/>
            <a:ext cx="4846320" cy="69405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838325" marR="5080" indent="-1826260">
              <a:lnSpc>
                <a:spcPts val="2630"/>
              </a:lnSpc>
              <a:spcBef>
                <a:spcPts val="190"/>
              </a:spcBef>
            </a:pPr>
            <a:r>
              <a:rPr sz="2200" b="1" spc="-10" dirty="0">
                <a:latin typeface="Times New Roman"/>
                <a:cs typeface="Times New Roman"/>
              </a:rPr>
              <a:t>Figure </a:t>
            </a:r>
            <a:r>
              <a:rPr sz="2200" b="1" dirty="0">
                <a:latin typeface="Times New Roman"/>
                <a:cs typeface="Times New Roman"/>
              </a:rPr>
              <a:t>7.3</a:t>
            </a:r>
            <a:r>
              <a:rPr sz="2200" dirty="0">
                <a:latin typeface="Times New Roman"/>
                <a:cs typeface="Times New Roman"/>
              </a:rPr>
              <a:t>: </a:t>
            </a:r>
            <a:r>
              <a:rPr sz="2200" spc="-5" dirty="0">
                <a:latin typeface="Times New Roman"/>
                <a:cs typeface="Times New Roman"/>
              </a:rPr>
              <a:t>Steel reinforcement of aeration  tank</a:t>
            </a:r>
            <a:r>
              <a:rPr sz="2200" spc="-1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wall.</a:t>
            </a:r>
            <a:endParaRPr sz="2200">
              <a:latin typeface="Times New Roman"/>
              <a:cs typeface="Times New Roman"/>
            </a:endParaRPr>
          </a:p>
        </p:txBody>
      </p:sp>
      <p:graphicFrame>
        <p:nvGraphicFramePr>
          <p:cNvPr id="19" name="object 19"/>
          <p:cNvGraphicFramePr>
            <a:graphicFrameLocks noGrp="1"/>
          </p:cNvGraphicFramePr>
          <p:nvPr/>
        </p:nvGraphicFramePr>
        <p:xfrm>
          <a:off x="252666" y="2217673"/>
          <a:ext cx="5491480" cy="27997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362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62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3372">
                <a:tc>
                  <a:txBody>
                    <a:bodyPr/>
                    <a:lstStyle/>
                    <a:p>
                      <a:pPr algn="ctr">
                        <a:lnSpc>
                          <a:spcPts val="3350"/>
                        </a:lnSpc>
                        <a:spcBef>
                          <a:spcPts val="985"/>
                        </a:spcBef>
                      </a:pPr>
                      <a:r>
                        <a:rPr sz="28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Parameters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1250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0"/>
                        </a:lnSpc>
                        <a:spcBef>
                          <a:spcPts val="985"/>
                        </a:spcBef>
                      </a:pPr>
                      <a:r>
                        <a:rPr sz="2800" b="1" spc="-5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Value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1250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789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Area of the 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tank</a:t>
                      </a:r>
                      <a:r>
                        <a:rPr sz="2000" spc="-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(A)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1073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r>
                        <a:rPr sz="2000" spc="5" dirty="0">
                          <a:latin typeface="Times New Roman"/>
                          <a:cs typeface="Times New Roman"/>
                        </a:rPr>
                        <a:t>640</a:t>
                      </a:r>
                      <a:r>
                        <a:rPr sz="20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m</a:t>
                      </a:r>
                      <a:r>
                        <a:rPr sz="1950" spc="-7" baseline="25641" dirty="0">
                          <a:latin typeface="Times New Roman"/>
                          <a:cs typeface="Times New Roman"/>
                        </a:rPr>
                        <a:t>2</a:t>
                      </a:r>
                      <a:endParaRPr sz="1950" baseline="25641">
                        <a:latin typeface="Times New Roman"/>
                        <a:cs typeface="Times New Roman"/>
                      </a:endParaRPr>
                    </a:p>
                  </a:txBody>
                  <a:tcPr marL="0" marR="0" marT="1073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63">
                <a:tc>
                  <a:txBody>
                    <a:bodyPr/>
                    <a:lstStyle/>
                    <a:p>
                      <a:pPr algn="ctr">
                        <a:lnSpc>
                          <a:spcPts val="2365"/>
                        </a:lnSpc>
                        <a:spcBef>
                          <a:spcPts val="705"/>
                        </a:spcBef>
                      </a:pPr>
                      <a:r>
                        <a:rPr sz="2000" spc="-40" dirty="0">
                          <a:latin typeface="Times New Roman"/>
                          <a:cs typeface="Times New Roman"/>
                        </a:rPr>
                        <a:t>Wall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thickness</a:t>
                      </a:r>
                      <a:r>
                        <a:rPr sz="20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(d)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895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2365"/>
                        </a:lnSpc>
                        <a:spcBef>
                          <a:spcPts val="705"/>
                        </a:spcBef>
                      </a:pPr>
                      <a:r>
                        <a:rPr sz="2000" spc="5" dirty="0">
                          <a:latin typeface="Times New Roman"/>
                          <a:cs typeface="Times New Roman"/>
                        </a:rPr>
                        <a:t>280</a:t>
                      </a:r>
                      <a:r>
                        <a:rPr sz="20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mm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895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841375" marR="267970" indent="-567690">
                        <a:lnSpc>
                          <a:spcPts val="2400"/>
                        </a:lnSpc>
                        <a:spcBef>
                          <a:spcPts val="15"/>
                        </a:spcBef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Area of 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steel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used</a:t>
                      </a:r>
                      <a:r>
                        <a:rPr sz="2000" spc="-1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for  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walls</a:t>
                      </a: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(As)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 marL="716915">
                        <a:lnSpc>
                          <a:spcPts val="2340"/>
                        </a:lnSpc>
                      </a:pPr>
                      <a:r>
                        <a:rPr sz="2000" spc="-15" dirty="0">
                          <a:latin typeface="Times New Roman"/>
                          <a:cs typeface="Times New Roman"/>
                        </a:rPr>
                        <a:t>1136</a:t>
                      </a:r>
                      <a:r>
                        <a:rPr sz="2000" spc="-10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mm</a:t>
                      </a:r>
                      <a:r>
                        <a:rPr sz="1950" spc="-15" baseline="25641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/m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770255">
                        <a:lnSpc>
                          <a:spcPts val="236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(4 # 19) /</a:t>
                      </a:r>
                      <a:r>
                        <a:rPr sz="2000" spc="-1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m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33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800" spc="-50" dirty="0">
                          <a:latin typeface="Georgia"/>
                          <a:cs typeface="Georgia"/>
                        </a:rPr>
                        <a:t>Total</a:t>
                      </a:r>
                      <a:r>
                        <a:rPr sz="1800" spc="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800" spc="-60" dirty="0">
                          <a:latin typeface="Georgia"/>
                          <a:cs typeface="Georgia"/>
                        </a:rPr>
                        <a:t>steel</a:t>
                      </a:r>
                      <a:endParaRPr sz="1800">
                        <a:latin typeface="Georgia"/>
                        <a:cs typeface="Georgia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60"/>
                        </a:lnSpc>
                        <a:spcBef>
                          <a:spcPts val="705"/>
                        </a:spcBef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139.2906</a:t>
                      </a:r>
                      <a:r>
                        <a:rPr sz="20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ton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895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800" spc="-50" dirty="0">
                          <a:latin typeface="Georgia"/>
                          <a:cs typeface="Georgia"/>
                        </a:rPr>
                        <a:t>Total</a:t>
                      </a:r>
                      <a:r>
                        <a:rPr sz="1800" spc="1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1800" spc="-50" dirty="0">
                          <a:latin typeface="Georgia"/>
                          <a:cs typeface="Georgia"/>
                        </a:rPr>
                        <a:t>concrete</a:t>
                      </a:r>
                      <a:endParaRPr sz="1800">
                        <a:latin typeface="Georgia"/>
                        <a:cs typeface="Georgia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 marL="846455">
                        <a:lnSpc>
                          <a:spcPts val="234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591.36</a:t>
                      </a:r>
                      <a:r>
                        <a:rPr sz="2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m</a:t>
                      </a:r>
                      <a:r>
                        <a:rPr sz="1950" spc="-7" baseline="25641" dirty="0">
                          <a:latin typeface="Times New Roman"/>
                          <a:cs typeface="Times New Roman"/>
                        </a:rPr>
                        <a:t>3</a:t>
                      </a:r>
                      <a:endParaRPr sz="1950" baseline="25641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0100" y="6143244"/>
            <a:ext cx="10591800" cy="0"/>
          </a:xfrm>
          <a:custGeom>
            <a:avLst/>
            <a:gdLst/>
            <a:ahLst/>
            <a:cxnLst/>
            <a:rect l="l" t="t" r="r" b="b"/>
            <a:pathLst>
              <a:path w="10591800">
                <a:moveTo>
                  <a:pt x="0" y="0"/>
                </a:moveTo>
                <a:lnTo>
                  <a:pt x="105918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9576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00"/>
              </a:spcBef>
              <a:tabLst>
                <a:tab pos="2884805" algn="l"/>
                <a:tab pos="10605135" algn="l"/>
              </a:tabLst>
            </a:pPr>
            <a:r>
              <a:rPr dirty="0"/>
              <a:t> 	</a:t>
            </a:r>
            <a:r>
              <a:rPr spc="25" dirty="0"/>
              <a:t>INTRODUCTION	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63600" y="779678"/>
            <a:ext cx="10256520" cy="5142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5080" indent="-457834">
              <a:lnSpc>
                <a:spcPct val="120000"/>
              </a:lnSpc>
              <a:spcBef>
                <a:spcPts val="100"/>
              </a:spcBef>
              <a:buFont typeface="Arial"/>
              <a:buChar char="•"/>
              <a:tabLst>
                <a:tab pos="469900" algn="l"/>
                <a:tab pos="470534" algn="l"/>
              </a:tabLst>
            </a:pPr>
            <a:r>
              <a:rPr sz="2800" spc="-5" dirty="0">
                <a:latin typeface="Times New Roman"/>
                <a:cs typeface="Times New Roman"/>
              </a:rPr>
              <a:t>Global water has been consumed more rapidly over the course of </a:t>
            </a:r>
            <a:r>
              <a:rPr sz="2800" dirty="0">
                <a:latin typeface="Times New Roman"/>
                <a:cs typeface="Times New Roman"/>
              </a:rPr>
              <a:t>the  </a:t>
            </a:r>
            <a:r>
              <a:rPr sz="2800" spc="-5" dirty="0">
                <a:latin typeface="Times New Roman"/>
                <a:cs typeface="Times New Roman"/>
              </a:rPr>
              <a:t>last few years, and more </a:t>
            </a:r>
            <a:r>
              <a:rPr sz="2800" dirty="0">
                <a:latin typeface="Times New Roman"/>
                <a:cs typeface="Times New Roman"/>
              </a:rPr>
              <a:t>of the </a:t>
            </a:r>
            <a:r>
              <a:rPr sz="2800" spc="-5" dirty="0">
                <a:latin typeface="Times New Roman"/>
                <a:cs typeface="Times New Roman"/>
              </a:rPr>
              <a:t>population need to consume it </a:t>
            </a:r>
            <a:r>
              <a:rPr sz="2800" dirty="0">
                <a:latin typeface="Times New Roman"/>
                <a:cs typeface="Times New Roman"/>
              </a:rPr>
              <a:t>for  </a:t>
            </a:r>
            <a:r>
              <a:rPr sz="2800" spc="-5" dirty="0">
                <a:latin typeface="Times New Roman"/>
                <a:cs typeface="Times New Roman"/>
              </a:rPr>
              <a:t>various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reasons.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3100">
              <a:latin typeface="Times New Roman"/>
              <a:cs typeface="Times New Roman"/>
            </a:endParaRPr>
          </a:p>
          <a:p>
            <a:pPr marL="469900" marR="756920" indent="-457834">
              <a:lnSpc>
                <a:spcPct val="120000"/>
              </a:lnSpc>
              <a:spcBef>
                <a:spcPts val="2475"/>
              </a:spcBef>
              <a:buFont typeface="Arial"/>
              <a:buChar char="•"/>
              <a:tabLst>
                <a:tab pos="469900" algn="l"/>
                <a:tab pos="470534" algn="l"/>
              </a:tabLst>
            </a:pPr>
            <a:r>
              <a:rPr sz="2800" spc="-5" dirty="0">
                <a:latin typeface="Times New Roman"/>
                <a:cs typeface="Times New Roman"/>
              </a:rPr>
              <a:t>Industrial wastewater treatment consists of various processes to  remove </a:t>
            </a:r>
            <a:r>
              <a:rPr sz="2800" dirty="0">
                <a:latin typeface="Times New Roman"/>
                <a:cs typeface="Times New Roman"/>
              </a:rPr>
              <a:t>various </a:t>
            </a:r>
            <a:r>
              <a:rPr sz="2800" spc="-5" dirty="0">
                <a:latin typeface="Times New Roman"/>
                <a:cs typeface="Times New Roman"/>
              </a:rPr>
              <a:t>contaminants from</a:t>
            </a:r>
            <a:r>
              <a:rPr sz="2800" spc="-20" dirty="0">
                <a:latin typeface="Times New Roman"/>
                <a:cs typeface="Times New Roman"/>
              </a:rPr>
              <a:t> wastewater.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3100">
              <a:latin typeface="Times New Roman"/>
              <a:cs typeface="Times New Roman"/>
            </a:endParaRPr>
          </a:p>
          <a:p>
            <a:pPr marL="469900" marR="836930" indent="-457834">
              <a:lnSpc>
                <a:spcPct val="120000"/>
              </a:lnSpc>
              <a:spcBef>
                <a:spcPts val="2460"/>
              </a:spcBef>
              <a:buFont typeface="Arial"/>
              <a:buChar char="•"/>
              <a:tabLst>
                <a:tab pos="469900" algn="l"/>
                <a:tab pos="470534" algn="l"/>
              </a:tabLst>
            </a:pPr>
            <a:r>
              <a:rPr sz="2800" spc="-30" dirty="0">
                <a:latin typeface="Times New Roman"/>
                <a:cs typeface="Times New Roman"/>
              </a:rPr>
              <a:t>Wastewater </a:t>
            </a:r>
            <a:r>
              <a:rPr sz="2800" spc="-5" dirty="0">
                <a:latin typeface="Times New Roman"/>
                <a:cs typeface="Times New Roman"/>
              </a:rPr>
              <a:t>treatment plant is important as </a:t>
            </a:r>
            <a:r>
              <a:rPr sz="2800" spc="-10" dirty="0">
                <a:latin typeface="Times New Roman"/>
                <a:cs typeface="Times New Roman"/>
              </a:rPr>
              <a:t>any </a:t>
            </a:r>
            <a:r>
              <a:rPr sz="2800" spc="-5" dirty="0">
                <a:latin typeface="Times New Roman"/>
                <a:cs typeface="Times New Roman"/>
              </a:rPr>
              <a:t>other necessary  facility to build a healthy society or a</a:t>
            </a:r>
            <a:r>
              <a:rPr sz="2800" spc="-30" dirty="0">
                <a:latin typeface="Times New Roman"/>
                <a:cs typeface="Times New Roman"/>
              </a:rPr>
              <a:t> </a:t>
            </a:r>
            <a:r>
              <a:rPr sz="2800" spc="-40" dirty="0">
                <a:latin typeface="Times New Roman"/>
                <a:cs typeface="Times New Roman"/>
              </a:rPr>
              <a:t>city.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6126478"/>
            <a:ext cx="714755" cy="7315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pc="25" dirty="0"/>
              <a:t>Department </a:t>
            </a:r>
            <a:r>
              <a:rPr spc="-30" dirty="0"/>
              <a:t>of </a:t>
            </a:r>
            <a:r>
              <a:rPr spc="-35" dirty="0"/>
              <a:t>Civil</a:t>
            </a:r>
            <a:r>
              <a:rPr dirty="0"/>
              <a:t> </a:t>
            </a:r>
            <a:r>
              <a:rPr spc="5" dirty="0"/>
              <a:t>Engineering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125"/>
              </a:lnSpc>
            </a:pPr>
            <a:fld id="{81D60167-4931-47E6-BA6A-407CBD079E47}" type="slidenum">
              <a:rPr spc="-95" dirty="0"/>
              <a:t>4</a:t>
            </a:fld>
            <a:endParaRPr spc="-95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0862" y="724662"/>
            <a:ext cx="10591800" cy="0"/>
          </a:xfrm>
          <a:custGeom>
            <a:avLst/>
            <a:gdLst/>
            <a:ahLst/>
            <a:cxnLst/>
            <a:rect l="l" t="t" r="r" b="b"/>
            <a:pathLst>
              <a:path w="10591800">
                <a:moveTo>
                  <a:pt x="0" y="0"/>
                </a:moveTo>
                <a:lnTo>
                  <a:pt x="10591800" y="0"/>
                </a:lnTo>
              </a:path>
            </a:pathLst>
          </a:custGeom>
          <a:ln w="444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0100" y="6143244"/>
            <a:ext cx="10591800" cy="0"/>
          </a:xfrm>
          <a:custGeom>
            <a:avLst/>
            <a:gdLst/>
            <a:ahLst/>
            <a:cxnLst/>
            <a:rect l="l" t="t" r="r" b="b"/>
            <a:pathLst>
              <a:path w="10591800">
                <a:moveTo>
                  <a:pt x="0" y="0"/>
                </a:moveTo>
                <a:lnTo>
                  <a:pt x="105918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28750" y="0"/>
            <a:ext cx="9714865" cy="680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300" u="none" spc="15" dirty="0"/>
              <a:t>STRUCTURAL </a:t>
            </a:r>
            <a:r>
              <a:rPr sz="4300" u="none" spc="-5" dirty="0"/>
              <a:t>&amp; </a:t>
            </a:r>
            <a:r>
              <a:rPr sz="4300" u="none" spc="15" dirty="0"/>
              <a:t>HYDRAULIC</a:t>
            </a:r>
            <a:r>
              <a:rPr sz="4300" u="none" spc="-45" dirty="0"/>
              <a:t> </a:t>
            </a:r>
            <a:r>
              <a:rPr sz="4300" u="none" spc="10" dirty="0"/>
              <a:t>DESIGN</a:t>
            </a:r>
            <a:endParaRPr sz="4300"/>
          </a:p>
        </p:txBody>
      </p:sp>
      <p:sp>
        <p:nvSpPr>
          <p:cNvPr id="5" name="object 5"/>
          <p:cNvSpPr/>
          <p:nvPr/>
        </p:nvSpPr>
        <p:spPr>
          <a:xfrm>
            <a:off x="0" y="6126478"/>
            <a:ext cx="714755" cy="7315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938390" y="1864995"/>
          <a:ext cx="4414520" cy="36391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292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55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7732"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22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Parameters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990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2200" b="1" spc="-4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Value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990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4676"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1605"/>
                        </a:spcBef>
                      </a:pPr>
                      <a:r>
                        <a:rPr sz="2000" spc="-3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Water</a:t>
                      </a:r>
                      <a:r>
                        <a:rPr sz="2000" spc="-4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Height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2038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  <a:p>
                      <a:pPr marL="447675">
                        <a:lnSpc>
                          <a:spcPct val="10000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4.5</a:t>
                      </a:r>
                      <a:r>
                        <a:rPr sz="20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m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8563"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605"/>
                        </a:spcBef>
                      </a:pPr>
                      <a:r>
                        <a:rPr sz="2000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Diameter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2038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2150">
                        <a:latin typeface="Times New Roman"/>
                        <a:cs typeface="Times New Roman"/>
                      </a:endParaRPr>
                    </a:p>
                    <a:p>
                      <a:pPr marL="387985">
                        <a:lnSpc>
                          <a:spcPct val="100000"/>
                        </a:lnSpc>
                      </a:pPr>
                      <a:r>
                        <a:rPr sz="2000" spc="-15" dirty="0">
                          <a:latin typeface="Times New Roman"/>
                          <a:cs typeface="Times New Roman"/>
                        </a:rPr>
                        <a:t>11.2</a:t>
                      </a:r>
                      <a:r>
                        <a:rPr sz="20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m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75512"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1605"/>
                        </a:spcBef>
                      </a:pPr>
                      <a:r>
                        <a:rPr sz="200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Soil</a:t>
                      </a:r>
                      <a:r>
                        <a:rPr sz="2000" spc="-3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Height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2038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L="447675">
                        <a:lnSpc>
                          <a:spcPct val="100000"/>
                        </a:lnSpc>
                        <a:spcBef>
                          <a:spcPts val="1605"/>
                        </a:spcBef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3.0</a:t>
                      </a:r>
                      <a:r>
                        <a:rPr sz="20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m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2038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pc="25" dirty="0"/>
              <a:t>Department </a:t>
            </a:r>
            <a:r>
              <a:rPr spc="-30" dirty="0"/>
              <a:t>of </a:t>
            </a:r>
            <a:r>
              <a:rPr spc="-35" dirty="0"/>
              <a:t>Civil</a:t>
            </a:r>
            <a:r>
              <a:rPr dirty="0"/>
              <a:t> </a:t>
            </a:r>
            <a:r>
              <a:rPr spc="5" dirty="0"/>
              <a:t>Engineering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1562842" y="6459930"/>
            <a:ext cx="304800" cy="278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065"/>
              </a:lnSpc>
            </a:pPr>
            <a:fld id="{81D60167-4931-47E6-BA6A-407CBD079E47}" type="slidenum">
              <a:rPr sz="1800" b="1" dirty="0">
                <a:latin typeface="Times New Roman"/>
                <a:cs typeface="Times New Roman"/>
              </a:rPr>
              <a:t>40</a:t>
            </a:fld>
            <a:endParaRPr sz="1800">
              <a:latin typeface="Times New Roman"/>
              <a:cs typeface="Times New Roman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6377178" y="1864995"/>
          <a:ext cx="4414520" cy="37274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292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55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6739">
                <a:tc>
                  <a:txBody>
                    <a:bodyPr/>
                    <a:lstStyle/>
                    <a:p>
                      <a:pPr marR="763905" algn="r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22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P</a:t>
                      </a:r>
                      <a:r>
                        <a:rPr sz="2200" b="1" spc="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22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ramet</a:t>
                      </a:r>
                      <a:r>
                        <a:rPr sz="22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22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rs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990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2200" b="1" spc="-4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Value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990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451">
                <a:tc>
                  <a:txBody>
                    <a:bodyPr/>
                    <a:lstStyle/>
                    <a:p>
                      <a:pPr marL="381000" algn="ctr">
                        <a:lnSpc>
                          <a:spcPct val="100000"/>
                        </a:lnSpc>
                        <a:spcBef>
                          <a:spcPts val="2015"/>
                        </a:spcBef>
                      </a:pPr>
                      <a:r>
                        <a:rPr sz="3000" spc="735" baseline="11111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𝛾</a:t>
                      </a:r>
                      <a:r>
                        <a:rPr sz="1450" spc="49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𝑤𝑎𝑡𝑒𝑟</a:t>
                      </a:r>
                      <a:endParaRPr sz="1450">
                        <a:latin typeface="FreeSerif"/>
                        <a:cs typeface="FreeSerif"/>
                      </a:endParaRPr>
                    </a:p>
                  </a:txBody>
                  <a:tcPr marL="0" marR="0" marT="255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1605"/>
                        </a:spcBef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10</a:t>
                      </a:r>
                      <a:r>
                        <a:rPr sz="2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545" dirty="0">
                          <a:latin typeface="FreeSerif"/>
                          <a:cs typeface="FreeSerif"/>
                        </a:rPr>
                        <a:t>𝑘𝑁</a:t>
                      </a:r>
                      <a:r>
                        <a:rPr sz="2000" spc="545" dirty="0">
                          <a:latin typeface="Times New Roman"/>
                          <a:cs typeface="Times New Roman"/>
                        </a:rPr>
                        <a:t>/</a:t>
                      </a:r>
                      <a:r>
                        <a:rPr sz="2000" spc="545" dirty="0">
                          <a:latin typeface="FreeSerif"/>
                          <a:cs typeface="FreeSerif"/>
                        </a:rPr>
                        <a:t>𝑚</a:t>
                      </a:r>
                      <a:r>
                        <a:rPr sz="2000" spc="545" dirty="0">
                          <a:latin typeface="Times New Roman"/>
                          <a:cs typeface="Times New Roman"/>
                        </a:rPr>
                        <a:t>3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2038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9868">
                <a:tc>
                  <a:txBody>
                    <a:bodyPr/>
                    <a:lstStyle/>
                    <a:p>
                      <a:pPr marL="177800" algn="ctr">
                        <a:lnSpc>
                          <a:spcPct val="100000"/>
                        </a:lnSpc>
                        <a:spcBef>
                          <a:spcPts val="2014"/>
                        </a:spcBef>
                      </a:pPr>
                      <a:r>
                        <a:rPr sz="3000" spc="487" baseline="11111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𝛾</a:t>
                      </a:r>
                      <a:r>
                        <a:rPr sz="1450" spc="32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𝑠𝑜𝑖𝑙</a:t>
                      </a:r>
                      <a:endParaRPr sz="1450">
                        <a:latin typeface="FreeSerif"/>
                        <a:cs typeface="FreeSerif"/>
                      </a:endParaRPr>
                    </a:p>
                  </a:txBody>
                  <a:tcPr marL="0" marR="0" marT="2559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1605"/>
                        </a:spcBef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18</a:t>
                      </a:r>
                      <a:r>
                        <a:rPr sz="2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545" dirty="0">
                          <a:latin typeface="FreeSerif"/>
                          <a:cs typeface="FreeSerif"/>
                        </a:rPr>
                        <a:t>𝑘𝑁</a:t>
                      </a:r>
                      <a:r>
                        <a:rPr sz="2000" spc="545" dirty="0">
                          <a:latin typeface="Times New Roman"/>
                          <a:cs typeface="Times New Roman"/>
                        </a:rPr>
                        <a:t>/</a:t>
                      </a:r>
                      <a:r>
                        <a:rPr sz="2000" spc="545" dirty="0">
                          <a:latin typeface="FreeSerif"/>
                          <a:cs typeface="FreeSerif"/>
                        </a:rPr>
                        <a:t>𝑚</a:t>
                      </a:r>
                      <a:r>
                        <a:rPr sz="2000" spc="545" dirty="0">
                          <a:latin typeface="Times New Roman"/>
                          <a:cs typeface="Times New Roman"/>
                        </a:rPr>
                        <a:t>3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2038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02563">
                <a:tc>
                  <a:txBody>
                    <a:bodyPr/>
                    <a:lstStyle/>
                    <a:p>
                      <a:pPr marR="726440" algn="r">
                        <a:lnSpc>
                          <a:spcPct val="100000"/>
                        </a:lnSpc>
                        <a:spcBef>
                          <a:spcPts val="2014"/>
                        </a:spcBef>
                      </a:pPr>
                      <a:r>
                        <a:rPr sz="3000" spc="-104" baseline="11111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𝛾</a:t>
                      </a:r>
                      <a:r>
                        <a:rPr sz="145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𝑐𝑜𝑛</a:t>
                      </a:r>
                      <a:r>
                        <a:rPr sz="1450" spc="-1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𝑐</a:t>
                      </a:r>
                      <a:r>
                        <a:rPr sz="145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𝑟</a:t>
                      </a:r>
                      <a:r>
                        <a:rPr sz="1450" spc="-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𝑒</a:t>
                      </a:r>
                      <a:r>
                        <a:rPr sz="1450" spc="-1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𝑡</a:t>
                      </a:r>
                      <a:r>
                        <a:rPr sz="145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𝑒</a:t>
                      </a:r>
                      <a:endParaRPr sz="1450">
                        <a:latin typeface="FreeSerif"/>
                        <a:cs typeface="FreeSerif"/>
                      </a:endParaRPr>
                    </a:p>
                  </a:txBody>
                  <a:tcPr marL="0" marR="0" marT="2559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1610"/>
                        </a:spcBef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25</a:t>
                      </a:r>
                      <a:r>
                        <a:rPr sz="2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545" dirty="0">
                          <a:latin typeface="FreeSerif"/>
                          <a:cs typeface="FreeSerif"/>
                        </a:rPr>
                        <a:t>𝑘𝑁</a:t>
                      </a:r>
                      <a:r>
                        <a:rPr sz="2000" spc="545" dirty="0">
                          <a:latin typeface="Times New Roman"/>
                          <a:cs typeface="Times New Roman"/>
                        </a:rPr>
                        <a:t>/</a:t>
                      </a:r>
                      <a:r>
                        <a:rPr sz="2000" spc="545" dirty="0">
                          <a:latin typeface="FreeSerif"/>
                          <a:cs typeface="FreeSerif"/>
                        </a:rPr>
                        <a:t>𝑚</a:t>
                      </a:r>
                      <a:r>
                        <a:rPr sz="2000" spc="545" dirty="0">
                          <a:latin typeface="Times New Roman"/>
                          <a:cs typeface="Times New Roman"/>
                        </a:rPr>
                        <a:t>3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2044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object 8"/>
          <p:cNvSpPr txBox="1"/>
          <p:nvPr/>
        </p:nvSpPr>
        <p:spPr>
          <a:xfrm>
            <a:off x="1580133" y="825753"/>
            <a:ext cx="7954009" cy="902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26285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Structural </a:t>
            </a:r>
            <a:r>
              <a:rPr sz="2400" spc="-5" dirty="0">
                <a:latin typeface="Times New Roman"/>
                <a:cs typeface="Times New Roman"/>
              </a:rPr>
              <a:t>Design </a:t>
            </a:r>
            <a:r>
              <a:rPr sz="2400" dirty="0">
                <a:latin typeface="Times New Roman"/>
                <a:cs typeface="Times New Roman"/>
              </a:rPr>
              <a:t>of </a:t>
            </a:r>
            <a:r>
              <a:rPr sz="2400" spc="-5" dirty="0">
                <a:latin typeface="Times New Roman"/>
                <a:cs typeface="Times New Roman"/>
              </a:rPr>
              <a:t>Sedimentation</a:t>
            </a:r>
            <a:r>
              <a:rPr sz="2400" spc="-125" dirty="0">
                <a:latin typeface="Times New Roman"/>
                <a:cs typeface="Times New Roman"/>
              </a:rPr>
              <a:t> </a:t>
            </a:r>
            <a:r>
              <a:rPr sz="2400" spc="-45" dirty="0">
                <a:latin typeface="Times New Roman"/>
                <a:cs typeface="Times New Roman"/>
              </a:rPr>
              <a:t>Tank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864"/>
              </a:spcBef>
              <a:tabLst>
                <a:tab pos="6121400" algn="l"/>
              </a:tabLst>
            </a:pPr>
            <a:r>
              <a:rPr sz="1800" spc="-50" dirty="0">
                <a:latin typeface="Georgia"/>
                <a:cs typeface="Georgia"/>
              </a:rPr>
              <a:t>Sedimentation</a:t>
            </a:r>
            <a:r>
              <a:rPr sz="1800" spc="-5" dirty="0">
                <a:latin typeface="Georgia"/>
                <a:cs typeface="Georgia"/>
              </a:rPr>
              <a:t> </a:t>
            </a:r>
            <a:r>
              <a:rPr sz="1800" spc="-40" dirty="0">
                <a:latin typeface="Georgia"/>
                <a:cs typeface="Georgia"/>
              </a:rPr>
              <a:t>Tank</a:t>
            </a:r>
            <a:r>
              <a:rPr sz="1800" spc="30" dirty="0">
                <a:latin typeface="Georgia"/>
                <a:cs typeface="Georgia"/>
              </a:rPr>
              <a:t> </a:t>
            </a:r>
            <a:r>
              <a:rPr sz="1800" spc="-60" dirty="0">
                <a:latin typeface="Georgia"/>
                <a:cs typeface="Georgia"/>
              </a:rPr>
              <a:t>Parameters	</a:t>
            </a:r>
            <a:r>
              <a:rPr sz="1800" spc="-25" dirty="0">
                <a:latin typeface="Georgia"/>
                <a:cs typeface="Georgia"/>
              </a:rPr>
              <a:t>Design</a:t>
            </a:r>
            <a:r>
              <a:rPr sz="1800" spc="-65" dirty="0">
                <a:latin typeface="Georgia"/>
                <a:cs typeface="Georgia"/>
              </a:rPr>
              <a:t> </a:t>
            </a:r>
            <a:r>
              <a:rPr sz="1800" spc="-60" dirty="0">
                <a:latin typeface="Georgia"/>
                <a:cs typeface="Georgia"/>
              </a:rPr>
              <a:t>Parameters</a:t>
            </a:r>
            <a:endParaRPr sz="18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0862" y="724662"/>
            <a:ext cx="10591800" cy="0"/>
          </a:xfrm>
          <a:custGeom>
            <a:avLst/>
            <a:gdLst/>
            <a:ahLst/>
            <a:cxnLst/>
            <a:rect l="l" t="t" r="r" b="b"/>
            <a:pathLst>
              <a:path w="10591800">
                <a:moveTo>
                  <a:pt x="0" y="0"/>
                </a:moveTo>
                <a:lnTo>
                  <a:pt x="10591800" y="0"/>
                </a:lnTo>
              </a:path>
            </a:pathLst>
          </a:custGeom>
          <a:ln w="444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126478"/>
            <a:ext cx="714755" cy="7315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001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00"/>
              </a:spcBef>
            </a:pPr>
            <a:r>
              <a:rPr sz="4300" u="none" spc="15" dirty="0"/>
              <a:t>STRUCTURAL </a:t>
            </a:r>
            <a:r>
              <a:rPr sz="4300" u="none" spc="-5" dirty="0"/>
              <a:t>&amp; </a:t>
            </a:r>
            <a:r>
              <a:rPr sz="4300" u="none" spc="15" dirty="0"/>
              <a:t>HYDRAULIC</a:t>
            </a:r>
            <a:r>
              <a:rPr sz="4300" u="none" spc="-45" dirty="0"/>
              <a:t> </a:t>
            </a:r>
            <a:r>
              <a:rPr sz="4300" u="none" spc="10" dirty="0"/>
              <a:t>DESIGN</a:t>
            </a:r>
            <a:endParaRPr sz="4300"/>
          </a:p>
          <a:p>
            <a:pPr marR="47625" algn="ctr">
              <a:lnSpc>
                <a:spcPct val="100000"/>
              </a:lnSpc>
              <a:spcBef>
                <a:spcPts val="260"/>
              </a:spcBef>
            </a:pPr>
            <a:r>
              <a:rPr sz="2800" b="1" u="none" spc="-5" dirty="0">
                <a:latin typeface="Times New Roman"/>
                <a:cs typeface="Times New Roman"/>
              </a:rPr>
              <a:t>Case </a:t>
            </a:r>
            <a:r>
              <a:rPr sz="2800" b="1" u="none" dirty="0">
                <a:latin typeface="Times New Roman"/>
                <a:cs typeface="Times New Roman"/>
              </a:rPr>
              <a:t>1: </a:t>
            </a:r>
            <a:r>
              <a:rPr sz="2800" b="1" u="none" spc="-10" dirty="0">
                <a:latin typeface="Times New Roman"/>
                <a:cs typeface="Times New Roman"/>
              </a:rPr>
              <a:t>Leakage</a:t>
            </a:r>
            <a:r>
              <a:rPr sz="2800" b="1" u="none" spc="-50" dirty="0">
                <a:latin typeface="Times New Roman"/>
                <a:cs typeface="Times New Roman"/>
              </a:rPr>
              <a:t> </a:t>
            </a:r>
            <a:r>
              <a:rPr sz="2800" b="1" u="none" spc="-70" dirty="0">
                <a:latin typeface="Times New Roman"/>
                <a:cs typeface="Times New Roman"/>
              </a:rPr>
              <a:t>Test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pc="25" dirty="0"/>
              <a:t>Department </a:t>
            </a:r>
            <a:r>
              <a:rPr spc="-30" dirty="0"/>
              <a:t>of </a:t>
            </a:r>
            <a:r>
              <a:rPr spc="-35" dirty="0"/>
              <a:t>Civil</a:t>
            </a:r>
            <a:r>
              <a:rPr dirty="0"/>
              <a:t> </a:t>
            </a:r>
            <a:r>
              <a:rPr spc="5" dirty="0"/>
              <a:t>Engineering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1562842" y="6459930"/>
            <a:ext cx="304800" cy="278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065"/>
              </a:lnSpc>
            </a:pPr>
            <a:fld id="{81D60167-4931-47E6-BA6A-407CBD079E47}" type="slidenum">
              <a:rPr sz="1800" b="1" dirty="0">
                <a:latin typeface="Times New Roman"/>
                <a:cs typeface="Times New Roman"/>
              </a:rPr>
              <a:t>41</a:t>
            </a:fld>
            <a:endParaRPr sz="1800">
              <a:latin typeface="Times New Roman"/>
              <a:cs typeface="Times New Roman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812533" y="1144016"/>
          <a:ext cx="10611485" cy="50285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68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97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5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98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864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5760">
                <a:tc gridSpan="5">
                  <a:txBody>
                    <a:bodyPr/>
                    <a:lstStyle/>
                    <a:p>
                      <a:pPr marL="635" algn="ctr">
                        <a:lnSpc>
                          <a:spcPts val="2780"/>
                        </a:lnSpc>
                      </a:pPr>
                      <a:r>
                        <a:rPr sz="24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From 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table </a:t>
                      </a:r>
                      <a:r>
                        <a:rPr sz="24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A-1,</a:t>
                      </a:r>
                      <a:r>
                        <a:rPr sz="2400" b="1" spc="-17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T=Coef*γ*H*R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0">
                <a:tc gridSpan="5">
                  <a:txBody>
                    <a:bodyPr/>
                    <a:lstStyle/>
                    <a:p>
                      <a:pPr algn="ctr">
                        <a:lnSpc>
                          <a:spcPts val="2780"/>
                        </a:lnSpc>
                      </a:pPr>
                      <a:r>
                        <a:rPr sz="24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From 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table </a:t>
                      </a:r>
                      <a:r>
                        <a:rPr sz="24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A-2,</a:t>
                      </a:r>
                      <a:r>
                        <a:rPr sz="2400" b="1" spc="-14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M=Coef*γ*H</a:t>
                      </a:r>
                      <a:r>
                        <a:rPr sz="2400" b="1" baseline="2430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3</a:t>
                      </a:r>
                      <a:endParaRPr sz="2400" baseline="24305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 gridSpan="5">
                  <a:txBody>
                    <a:bodyPr/>
                    <a:lstStyle/>
                    <a:p>
                      <a:pPr algn="ctr">
                        <a:lnSpc>
                          <a:spcPts val="2780"/>
                        </a:lnSpc>
                      </a:pPr>
                      <a:r>
                        <a:rPr sz="24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CASE 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1: </a:t>
                      </a:r>
                      <a:r>
                        <a:rPr sz="24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LEAKING TEST PRIOR </a:t>
                      </a:r>
                      <a:r>
                        <a:rPr sz="2400" b="1" spc="-3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TO</a:t>
                      </a:r>
                      <a:r>
                        <a:rPr sz="2400" b="1" spc="-7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BACKFILLING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59">
                <a:tc gridSpan="5">
                  <a:txBody>
                    <a:bodyPr/>
                    <a:lstStyle/>
                    <a:p>
                      <a:pPr algn="ctr">
                        <a:lnSpc>
                          <a:spcPts val="2780"/>
                        </a:lnSpc>
                      </a:pPr>
                      <a:r>
                        <a:rPr sz="24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Effect of </a:t>
                      </a:r>
                      <a:r>
                        <a:rPr sz="2400" b="1" spc="-3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Water</a:t>
                      </a:r>
                      <a:r>
                        <a:rPr sz="2400" b="1" spc="-12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Pressure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4797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800" b="1" spc="2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Point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L="394970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sz="1800" spc="-65" dirty="0">
                          <a:latin typeface="Times New Roman"/>
                          <a:cs typeface="Times New Roman"/>
                        </a:rPr>
                        <a:t>T.</a:t>
                      </a:r>
                      <a:r>
                        <a:rPr sz="18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Coef.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12318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(T)(KN)*1.7*1.65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12318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tc>
                  <a:txBody>
                    <a:bodyPr/>
                    <a:lstStyle/>
                    <a:p>
                      <a:pPr marL="540385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M.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Coef.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12318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(M) (KN.m/m)*1.7*1.3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12318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b="1" spc="2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0H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0.0035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2060"/>
                        </a:lnSpc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2.427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0.0000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2060"/>
                        </a:lnSpc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0.000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19"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b="1" spc="6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0.1H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spc="-25" dirty="0">
                          <a:latin typeface="Times New Roman"/>
                          <a:cs typeface="Times New Roman"/>
                        </a:rPr>
                        <a:t>0.1115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77.317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0.0001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2060"/>
                        </a:lnSpc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0.099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319"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b="1" spc="5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0.2H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0.2260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2060"/>
                        </a:lnSpc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156.715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0.0002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2060"/>
                        </a:lnSpc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0.395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319"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b="1" spc="5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0.3H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0.3395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2060"/>
                        </a:lnSpc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235.419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0.0006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2060"/>
                        </a:lnSpc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1.087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319"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b="1" spc="5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0.4H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0.4420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2060"/>
                        </a:lnSpc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306.496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0.0014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2060"/>
                        </a:lnSpc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2.667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b="1" spc="5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0.5H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0.5190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2060"/>
                        </a:lnSpc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359.890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0.0024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2060"/>
                        </a:lnSpc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4.741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4319"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b="1" spc="5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0.6H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0.5445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2060"/>
                        </a:lnSpc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377.572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0.0037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2060"/>
                        </a:lnSpc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7.310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4319"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b="1" spc="4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0.7H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0.4885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2060"/>
                        </a:lnSpc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338.740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0.0045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2060"/>
                        </a:lnSpc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8.791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4383"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b="1" spc="5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0.8H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0.3410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2060"/>
                        </a:lnSpc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236.460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0.0029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2060"/>
                        </a:lnSpc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5.729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4319"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b="1" spc="5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0.9H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0.1315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91.186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-0.0031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2060"/>
                        </a:lnSpc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-6.026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b="1" spc="6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1.0H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0.0000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2060"/>
                        </a:lnSpc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0.000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-0.0167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800" b="1" dirty="0">
                          <a:latin typeface="Times New Roman"/>
                          <a:cs typeface="Times New Roman"/>
                        </a:rPr>
                        <a:t>-32.894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0862" y="724662"/>
            <a:ext cx="10591800" cy="0"/>
          </a:xfrm>
          <a:custGeom>
            <a:avLst/>
            <a:gdLst/>
            <a:ahLst/>
            <a:cxnLst/>
            <a:rect l="l" t="t" r="r" b="b"/>
            <a:pathLst>
              <a:path w="10591800">
                <a:moveTo>
                  <a:pt x="0" y="0"/>
                </a:moveTo>
                <a:lnTo>
                  <a:pt x="10591800" y="0"/>
                </a:lnTo>
              </a:path>
            </a:pathLst>
          </a:custGeom>
          <a:ln w="444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0100" y="6143244"/>
            <a:ext cx="10591800" cy="0"/>
          </a:xfrm>
          <a:custGeom>
            <a:avLst/>
            <a:gdLst/>
            <a:ahLst/>
            <a:cxnLst/>
            <a:rect l="l" t="t" r="r" b="b"/>
            <a:pathLst>
              <a:path w="10591800">
                <a:moveTo>
                  <a:pt x="0" y="0"/>
                </a:moveTo>
                <a:lnTo>
                  <a:pt x="105918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6126478"/>
            <a:ext cx="714755" cy="7315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001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00"/>
              </a:spcBef>
            </a:pPr>
            <a:r>
              <a:rPr sz="4300" u="none" spc="15" dirty="0"/>
              <a:t>STRUCTURAL </a:t>
            </a:r>
            <a:r>
              <a:rPr sz="4300" u="none" spc="-5" dirty="0"/>
              <a:t>&amp; </a:t>
            </a:r>
            <a:r>
              <a:rPr sz="4300" u="none" spc="15" dirty="0"/>
              <a:t>HYDRAULIC</a:t>
            </a:r>
            <a:r>
              <a:rPr sz="4300" u="none" spc="-45" dirty="0"/>
              <a:t> </a:t>
            </a:r>
            <a:r>
              <a:rPr sz="4300" u="none" spc="10" dirty="0"/>
              <a:t>DESIGN</a:t>
            </a:r>
            <a:endParaRPr sz="4300"/>
          </a:p>
          <a:p>
            <a:pPr marR="46355" algn="ctr">
              <a:lnSpc>
                <a:spcPct val="100000"/>
              </a:lnSpc>
              <a:spcBef>
                <a:spcPts val="260"/>
              </a:spcBef>
            </a:pPr>
            <a:r>
              <a:rPr sz="2800" b="1" u="none" spc="-5" dirty="0">
                <a:latin typeface="Times New Roman"/>
                <a:cs typeface="Times New Roman"/>
              </a:rPr>
              <a:t>Case </a:t>
            </a:r>
            <a:r>
              <a:rPr sz="2800" b="1" u="none" dirty="0">
                <a:latin typeface="Times New Roman"/>
                <a:cs typeface="Times New Roman"/>
              </a:rPr>
              <a:t>2: </a:t>
            </a:r>
            <a:r>
              <a:rPr sz="2800" b="1" u="none" spc="-5" dirty="0">
                <a:latin typeface="Times New Roman"/>
                <a:cs typeface="Times New Roman"/>
              </a:rPr>
              <a:t>Soil Effect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pc="25" dirty="0"/>
              <a:t>Department </a:t>
            </a:r>
            <a:r>
              <a:rPr spc="-30" dirty="0"/>
              <a:t>of </a:t>
            </a:r>
            <a:r>
              <a:rPr spc="-35" dirty="0"/>
              <a:t>Civil</a:t>
            </a:r>
            <a:r>
              <a:rPr dirty="0"/>
              <a:t> </a:t>
            </a:r>
            <a:r>
              <a:rPr spc="5" dirty="0"/>
              <a:t>Engineering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1562842" y="6459930"/>
            <a:ext cx="304800" cy="278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065"/>
              </a:lnSpc>
            </a:pPr>
            <a:fld id="{81D60167-4931-47E6-BA6A-407CBD079E47}" type="slidenum">
              <a:rPr sz="1800" b="1" dirty="0">
                <a:latin typeface="Times New Roman"/>
                <a:cs typeface="Times New Roman"/>
              </a:rPr>
              <a:t>42</a:t>
            </a:fld>
            <a:endParaRPr sz="1800">
              <a:latin typeface="Times New Roman"/>
              <a:cs typeface="Times New Roman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812533" y="1144016"/>
          <a:ext cx="10611485" cy="49891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68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38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98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310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968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1023">
                <a:tc gridSpan="5">
                  <a:txBody>
                    <a:bodyPr/>
                    <a:lstStyle/>
                    <a:p>
                      <a:pPr algn="ctr">
                        <a:lnSpc>
                          <a:spcPts val="2350"/>
                        </a:lnSpc>
                      </a:pPr>
                      <a:r>
                        <a:rPr sz="200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From </a:t>
                      </a:r>
                      <a:r>
                        <a:rPr sz="2000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table </a:t>
                      </a:r>
                      <a:r>
                        <a:rPr sz="200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A-1,</a:t>
                      </a:r>
                      <a:r>
                        <a:rPr sz="2000" spc="-2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T=Coef*γ*H*R*Ka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023">
                <a:tc gridSpan="5">
                  <a:txBody>
                    <a:bodyPr/>
                    <a:lstStyle/>
                    <a:p>
                      <a:pPr marL="635" algn="ctr">
                        <a:lnSpc>
                          <a:spcPts val="2350"/>
                        </a:lnSpc>
                      </a:pPr>
                      <a:r>
                        <a:rPr sz="200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From </a:t>
                      </a:r>
                      <a:r>
                        <a:rPr sz="2000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table </a:t>
                      </a:r>
                      <a:r>
                        <a:rPr sz="200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A-2,</a:t>
                      </a:r>
                      <a:r>
                        <a:rPr sz="2000" spc="-17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M=Coef*γ*H</a:t>
                      </a:r>
                      <a:r>
                        <a:rPr sz="1950" baseline="2564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3</a:t>
                      </a:r>
                      <a:r>
                        <a:rPr sz="200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*Ka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1023">
                <a:tc gridSpan="5">
                  <a:txBody>
                    <a:bodyPr/>
                    <a:lstStyle/>
                    <a:p>
                      <a:pPr algn="ctr">
                        <a:lnSpc>
                          <a:spcPts val="2350"/>
                        </a:lnSpc>
                      </a:pPr>
                      <a:r>
                        <a:rPr sz="200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CASE 2: EMPTY</a:t>
                      </a:r>
                      <a:r>
                        <a:rPr sz="2000" spc="-14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4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TANK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1023">
                <a:tc gridSpan="5">
                  <a:txBody>
                    <a:bodyPr/>
                    <a:lstStyle/>
                    <a:p>
                      <a:pPr algn="ctr">
                        <a:lnSpc>
                          <a:spcPts val="2350"/>
                        </a:lnSpc>
                      </a:pPr>
                      <a:r>
                        <a:rPr sz="2000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Effect </a:t>
                      </a:r>
                      <a:r>
                        <a:rPr sz="200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of soil</a:t>
                      </a:r>
                      <a:r>
                        <a:rPr sz="2000" spc="-7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pressure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0895">
                <a:tc>
                  <a:txBody>
                    <a:bodyPr/>
                    <a:lstStyle/>
                    <a:p>
                      <a:pPr algn="ctr">
                        <a:lnSpc>
                          <a:spcPts val="2350"/>
                        </a:lnSpc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Point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L="485140">
                        <a:lnSpc>
                          <a:spcPts val="2350"/>
                        </a:lnSpc>
                      </a:pPr>
                      <a:r>
                        <a:rPr sz="2000" spc="-75" dirty="0">
                          <a:latin typeface="Times New Roman"/>
                          <a:cs typeface="Times New Roman"/>
                        </a:rPr>
                        <a:t>T.</a:t>
                      </a:r>
                      <a:r>
                        <a:rPr sz="20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Coef.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5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(T)(KN)*1.7*1.3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tc>
                  <a:txBody>
                    <a:bodyPr/>
                    <a:lstStyle/>
                    <a:p>
                      <a:pPr marL="509905">
                        <a:lnSpc>
                          <a:spcPts val="235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M.</a:t>
                      </a:r>
                      <a:r>
                        <a:rPr sz="20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Coef.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235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(M)</a:t>
                      </a:r>
                      <a:r>
                        <a:rPr sz="2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(KN.m/m)*1.7*1.3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1023">
                <a:tc>
                  <a:txBody>
                    <a:bodyPr/>
                    <a:lstStyle/>
                    <a:p>
                      <a:pPr marL="635" algn="ctr">
                        <a:lnSpc>
                          <a:spcPts val="2350"/>
                        </a:lnSpc>
                      </a:pPr>
                      <a:r>
                        <a:rPr sz="2000" b="1" spc="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0H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5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0.0035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5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-1.136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235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0.0000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235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0.000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1023">
                <a:tc>
                  <a:txBody>
                    <a:bodyPr/>
                    <a:lstStyle/>
                    <a:p>
                      <a:pPr algn="ctr">
                        <a:lnSpc>
                          <a:spcPts val="2350"/>
                        </a:lnSpc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0.1H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50"/>
                        </a:lnSpc>
                      </a:pPr>
                      <a:r>
                        <a:rPr sz="2000" spc="-25" dirty="0">
                          <a:latin typeface="Times New Roman"/>
                          <a:cs typeface="Times New Roman"/>
                        </a:rPr>
                        <a:t>0.1115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5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-36.185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235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0.0001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235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-0.059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1023">
                <a:tc>
                  <a:txBody>
                    <a:bodyPr/>
                    <a:lstStyle/>
                    <a:p>
                      <a:pPr algn="ctr">
                        <a:lnSpc>
                          <a:spcPts val="2350"/>
                        </a:lnSpc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0.2H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5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0.2260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5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-73.343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235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0.0002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235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-0.235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1022">
                <a:tc>
                  <a:txBody>
                    <a:bodyPr/>
                    <a:lstStyle/>
                    <a:p>
                      <a:pPr algn="ctr">
                        <a:lnSpc>
                          <a:spcPts val="2350"/>
                        </a:lnSpc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0.3H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5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0.3395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50"/>
                        </a:lnSpc>
                      </a:pP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-110.176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235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0.0006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235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-0.645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1023">
                <a:tc>
                  <a:txBody>
                    <a:bodyPr/>
                    <a:lstStyle/>
                    <a:p>
                      <a:pPr algn="ctr">
                        <a:lnSpc>
                          <a:spcPts val="2350"/>
                        </a:lnSpc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0.4H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5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0.4420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235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-143.440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235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0.0014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235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-1.584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1023">
                <a:tc>
                  <a:txBody>
                    <a:bodyPr/>
                    <a:lstStyle/>
                    <a:p>
                      <a:pPr algn="ctr">
                        <a:lnSpc>
                          <a:spcPts val="2350"/>
                        </a:lnSpc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0.5H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5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0.5190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235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-168.429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235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0.0024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235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-2.816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1022">
                <a:tc>
                  <a:txBody>
                    <a:bodyPr/>
                    <a:lstStyle/>
                    <a:p>
                      <a:pPr algn="ctr">
                        <a:lnSpc>
                          <a:spcPts val="2350"/>
                        </a:lnSpc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0.6H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5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0.5445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235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-176.704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235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0.0037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235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-4.342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0896">
                <a:tc>
                  <a:txBody>
                    <a:bodyPr/>
                    <a:lstStyle/>
                    <a:p>
                      <a:pPr algn="ctr">
                        <a:lnSpc>
                          <a:spcPts val="2350"/>
                        </a:lnSpc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0.7H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5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0.4885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235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-158.531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235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0.0045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235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-5.222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1022">
                <a:tc>
                  <a:txBody>
                    <a:bodyPr/>
                    <a:lstStyle/>
                    <a:p>
                      <a:pPr algn="ctr">
                        <a:lnSpc>
                          <a:spcPts val="2350"/>
                        </a:lnSpc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0.8H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5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0.3410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50"/>
                        </a:lnSpc>
                      </a:pP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-110.663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235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0.0029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235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-3.403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1035">
                <a:tc>
                  <a:txBody>
                    <a:bodyPr/>
                    <a:lstStyle/>
                    <a:p>
                      <a:pPr algn="ctr">
                        <a:lnSpc>
                          <a:spcPts val="2350"/>
                        </a:lnSpc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0.9H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5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0.1315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5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-42.675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235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-0.0031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235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3.579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11010">
                <a:tc>
                  <a:txBody>
                    <a:bodyPr/>
                    <a:lstStyle/>
                    <a:p>
                      <a:pPr algn="ctr">
                        <a:lnSpc>
                          <a:spcPts val="2350"/>
                        </a:lnSpc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1.0H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5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0.0000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5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0.000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235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-0.0167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2350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19.539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0862" y="724662"/>
            <a:ext cx="10591800" cy="0"/>
          </a:xfrm>
          <a:custGeom>
            <a:avLst/>
            <a:gdLst/>
            <a:ahLst/>
            <a:cxnLst/>
            <a:rect l="l" t="t" r="r" b="b"/>
            <a:pathLst>
              <a:path w="10591800">
                <a:moveTo>
                  <a:pt x="0" y="0"/>
                </a:moveTo>
                <a:lnTo>
                  <a:pt x="10591800" y="0"/>
                </a:lnTo>
              </a:path>
            </a:pathLst>
          </a:custGeom>
          <a:ln w="444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0100" y="6136894"/>
            <a:ext cx="10591800" cy="12700"/>
          </a:xfrm>
          <a:custGeom>
            <a:avLst/>
            <a:gdLst/>
            <a:ahLst/>
            <a:cxnLst/>
            <a:rect l="l" t="t" r="r" b="b"/>
            <a:pathLst>
              <a:path w="10591800" h="12700">
                <a:moveTo>
                  <a:pt x="0" y="12699"/>
                </a:moveTo>
                <a:lnTo>
                  <a:pt x="10591800" y="12699"/>
                </a:lnTo>
                <a:lnTo>
                  <a:pt x="10591800" y="0"/>
                </a:lnTo>
                <a:lnTo>
                  <a:pt x="0" y="0"/>
                </a:lnTo>
                <a:lnTo>
                  <a:pt x="0" y="126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28750" y="0"/>
            <a:ext cx="9714865" cy="680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300" u="none" spc="15" dirty="0"/>
              <a:t>STRUCTURAL </a:t>
            </a:r>
            <a:r>
              <a:rPr sz="4300" u="none" spc="-5" dirty="0"/>
              <a:t>&amp; </a:t>
            </a:r>
            <a:r>
              <a:rPr sz="4300" u="none" spc="15" dirty="0"/>
              <a:t>HYDRAULIC</a:t>
            </a:r>
            <a:r>
              <a:rPr sz="4300" u="none" spc="-45" dirty="0"/>
              <a:t> </a:t>
            </a:r>
            <a:r>
              <a:rPr sz="4300" u="none" spc="10" dirty="0"/>
              <a:t>DESIGN</a:t>
            </a:r>
            <a:endParaRPr sz="4300"/>
          </a:p>
        </p:txBody>
      </p:sp>
      <p:sp>
        <p:nvSpPr>
          <p:cNvPr id="5" name="object 5"/>
          <p:cNvSpPr/>
          <p:nvPr/>
        </p:nvSpPr>
        <p:spPr>
          <a:xfrm>
            <a:off x="0" y="6126478"/>
            <a:ext cx="714755" cy="7315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793750" y="3288410"/>
          <a:ext cx="10610850" cy="2844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358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3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167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51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016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34820">
                <a:tc>
                  <a:txBody>
                    <a:bodyPr/>
                    <a:lstStyle/>
                    <a:p>
                      <a:pPr marL="189865" marR="181610" indent="522605">
                        <a:lnSpc>
                          <a:spcPct val="100000"/>
                        </a:lnSpc>
                        <a:spcBef>
                          <a:spcPts val="1905"/>
                        </a:spcBef>
                      </a:pPr>
                      <a:r>
                        <a:rPr sz="24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Bars  </a:t>
                      </a:r>
                      <a:r>
                        <a:rPr sz="2400" b="1" spc="-4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(Table </a:t>
                      </a:r>
                      <a:r>
                        <a:rPr sz="24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B –</a:t>
                      </a:r>
                      <a:r>
                        <a:rPr sz="2400" b="1" spc="-3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4)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419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L="523240" marR="516890" indent="238760">
                        <a:lnSpc>
                          <a:spcPct val="100000"/>
                        </a:lnSpc>
                        <a:spcBef>
                          <a:spcPts val="1905"/>
                        </a:spcBef>
                      </a:pPr>
                      <a:r>
                        <a:rPr sz="24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As  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(mm</a:t>
                      </a:r>
                      <a:r>
                        <a:rPr sz="2400" b="1" spc="7" baseline="2430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)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419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L="280035" marR="83820" indent="-187960">
                        <a:lnSpc>
                          <a:spcPct val="100000"/>
                        </a:lnSpc>
                        <a:spcBef>
                          <a:spcPts val="1905"/>
                        </a:spcBef>
                      </a:pPr>
                      <a:r>
                        <a:rPr sz="24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Min </a:t>
                      </a:r>
                      <a:r>
                        <a:rPr sz="24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width</a:t>
                      </a:r>
                      <a:r>
                        <a:rPr sz="2400" b="1" spc="-7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used  </a:t>
                      </a:r>
                      <a:r>
                        <a:rPr sz="2400" b="1" spc="-4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(Table 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B –</a:t>
                      </a:r>
                      <a:r>
                        <a:rPr sz="2400" b="1" spc="-2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5)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419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2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4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Check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29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4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Selected</a:t>
                      </a:r>
                      <a:r>
                        <a:rPr sz="2400" b="1" spc="-16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As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225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70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8 #</a:t>
                      </a:r>
                      <a:r>
                        <a:rPr sz="2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10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2120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L="739775">
                        <a:lnSpc>
                          <a:spcPct val="100000"/>
                        </a:lnSpc>
                        <a:spcBef>
                          <a:spcPts val="1670"/>
                        </a:spcBef>
                      </a:pPr>
                      <a:r>
                        <a:rPr sz="2000" spc="5" dirty="0">
                          <a:latin typeface="Times New Roman"/>
                          <a:cs typeface="Times New Roman"/>
                        </a:rPr>
                        <a:t>568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2120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70"/>
                        </a:spcBef>
                      </a:pPr>
                      <a:r>
                        <a:rPr sz="2000" spc="5" dirty="0">
                          <a:latin typeface="Times New Roman"/>
                          <a:cs typeface="Times New Roman"/>
                        </a:rPr>
                        <a:t>341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&lt;</a:t>
                      </a:r>
                      <a:r>
                        <a:rPr sz="20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1000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2120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670"/>
                        </a:spcBef>
                      </a:pPr>
                      <a:r>
                        <a:rPr sz="2000" spc="5" dirty="0">
                          <a:latin typeface="Times New Roman"/>
                          <a:cs typeface="Times New Roman"/>
                        </a:rPr>
                        <a:t>OK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2120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233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70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5 #</a:t>
                      </a:r>
                      <a:r>
                        <a:rPr sz="2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13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2120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L="739775">
                        <a:lnSpc>
                          <a:spcPct val="100000"/>
                        </a:lnSpc>
                        <a:spcBef>
                          <a:spcPts val="1670"/>
                        </a:spcBef>
                      </a:pPr>
                      <a:r>
                        <a:rPr sz="2000" spc="5" dirty="0">
                          <a:latin typeface="Times New Roman"/>
                          <a:cs typeface="Times New Roman"/>
                        </a:rPr>
                        <a:t>645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2120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70"/>
                        </a:spcBef>
                      </a:pPr>
                      <a:r>
                        <a:rPr sz="2000" spc="5" dirty="0">
                          <a:latin typeface="Times New Roman"/>
                          <a:cs typeface="Times New Roman"/>
                        </a:rPr>
                        <a:t>288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&lt;</a:t>
                      </a:r>
                      <a:r>
                        <a:rPr sz="20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1000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2120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670"/>
                        </a:spcBef>
                      </a:pPr>
                      <a:r>
                        <a:rPr sz="2000" spc="5" dirty="0">
                          <a:latin typeface="Times New Roman"/>
                          <a:cs typeface="Times New Roman"/>
                        </a:rPr>
                        <a:t>OK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2120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670"/>
                        </a:spcBef>
                      </a:pPr>
                      <a:r>
                        <a:rPr sz="2000" spc="-5" dirty="0">
                          <a:latin typeface="Times New Roman"/>
                          <a:cs typeface="Times New Roman"/>
                        </a:rPr>
                        <a:t>Selected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2120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230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70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3 #</a:t>
                      </a:r>
                      <a:r>
                        <a:rPr sz="2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16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2120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L="739775">
                        <a:lnSpc>
                          <a:spcPct val="100000"/>
                        </a:lnSpc>
                        <a:spcBef>
                          <a:spcPts val="1670"/>
                        </a:spcBef>
                      </a:pPr>
                      <a:r>
                        <a:rPr sz="2000" spc="5" dirty="0">
                          <a:latin typeface="Times New Roman"/>
                          <a:cs typeface="Times New Roman"/>
                        </a:rPr>
                        <a:t>597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2120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70"/>
                        </a:spcBef>
                      </a:pPr>
                      <a:r>
                        <a:rPr sz="2000" spc="5" dirty="0">
                          <a:latin typeface="Times New Roman"/>
                          <a:cs typeface="Times New Roman"/>
                        </a:rPr>
                        <a:t>219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&lt;</a:t>
                      </a:r>
                      <a:r>
                        <a:rPr sz="20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1000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2120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670"/>
                        </a:spcBef>
                      </a:pPr>
                      <a:r>
                        <a:rPr sz="2000" spc="5" dirty="0">
                          <a:latin typeface="Times New Roman"/>
                          <a:cs typeface="Times New Roman"/>
                        </a:rPr>
                        <a:t>OK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2120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pc="25" dirty="0"/>
              <a:t>Department </a:t>
            </a:r>
            <a:r>
              <a:rPr spc="-30" dirty="0"/>
              <a:t>of </a:t>
            </a:r>
            <a:r>
              <a:rPr spc="-35" dirty="0"/>
              <a:t>Civil</a:t>
            </a:r>
            <a:r>
              <a:rPr dirty="0"/>
              <a:t> </a:t>
            </a:r>
            <a:r>
              <a:rPr spc="5" dirty="0"/>
              <a:t>Engineering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1562842" y="6459930"/>
            <a:ext cx="304800" cy="278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065"/>
              </a:lnSpc>
            </a:pPr>
            <a:fld id="{81D60167-4931-47E6-BA6A-407CBD079E47}" type="slidenum">
              <a:rPr sz="1800" b="1" dirty="0">
                <a:latin typeface="Times New Roman"/>
                <a:cs typeface="Times New Roman"/>
              </a:rPr>
              <a:t>43</a:t>
            </a:fld>
            <a:endParaRPr sz="1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79422" y="673295"/>
            <a:ext cx="8232140" cy="2592070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90"/>
              </a:spcBef>
            </a:pPr>
            <a:r>
              <a:rPr sz="2600" dirty="0">
                <a:latin typeface="Times New Roman"/>
                <a:cs typeface="Times New Roman"/>
              </a:rPr>
              <a:t>Design Reinforcement for </a:t>
            </a:r>
            <a:r>
              <a:rPr sz="2600" spc="-5" dirty="0">
                <a:latin typeface="Times New Roman"/>
                <a:cs typeface="Times New Roman"/>
              </a:rPr>
              <a:t>Ring</a:t>
            </a:r>
            <a:r>
              <a:rPr sz="2600" spc="-110" dirty="0">
                <a:latin typeface="Times New Roman"/>
                <a:cs typeface="Times New Roman"/>
              </a:rPr>
              <a:t> </a:t>
            </a:r>
            <a:r>
              <a:rPr sz="2600" spc="-25" dirty="0">
                <a:latin typeface="Times New Roman"/>
                <a:cs typeface="Times New Roman"/>
              </a:rPr>
              <a:t>Tension</a:t>
            </a:r>
            <a:endParaRPr sz="2600">
              <a:latin typeface="Times New Roman"/>
              <a:cs typeface="Times New Roman"/>
            </a:endParaRPr>
          </a:p>
          <a:p>
            <a:pPr marL="3810" algn="ctr">
              <a:lnSpc>
                <a:spcPct val="100000"/>
              </a:lnSpc>
              <a:spcBef>
                <a:spcPts val="380"/>
              </a:spcBef>
            </a:pPr>
            <a:r>
              <a:rPr sz="2000" spc="65" dirty="0">
                <a:latin typeface="FreeSerif"/>
                <a:cs typeface="FreeSerif"/>
              </a:rPr>
              <a:t>T</a:t>
            </a:r>
            <a:r>
              <a:rPr sz="2175" spc="97" baseline="-15325" dirty="0">
                <a:latin typeface="FreeSerif"/>
                <a:cs typeface="FreeSerif"/>
              </a:rPr>
              <a:t>max </a:t>
            </a:r>
            <a:r>
              <a:rPr sz="2000" spc="365" dirty="0">
                <a:latin typeface="FreeSerif"/>
                <a:cs typeface="FreeSerif"/>
              </a:rPr>
              <a:t>= </a:t>
            </a:r>
            <a:r>
              <a:rPr sz="2000" spc="105" dirty="0">
                <a:latin typeface="FreeSerif"/>
                <a:cs typeface="FreeSerif"/>
              </a:rPr>
              <a:t>377</a:t>
            </a:r>
            <a:r>
              <a:rPr sz="2000" spc="-160" dirty="0">
                <a:latin typeface="FreeSerif"/>
                <a:cs typeface="FreeSerif"/>
              </a:rPr>
              <a:t> </a:t>
            </a:r>
            <a:r>
              <a:rPr sz="2000" spc="105" dirty="0">
                <a:latin typeface="FreeSerif"/>
                <a:cs typeface="FreeSerif"/>
              </a:rPr>
              <a:t>kN/m</a:t>
            </a:r>
            <a:endParaRPr sz="2000">
              <a:latin typeface="FreeSerif"/>
              <a:cs typeface="FreeSerif"/>
            </a:endParaRPr>
          </a:p>
          <a:p>
            <a:pPr algn="ctr">
              <a:lnSpc>
                <a:spcPct val="100000"/>
              </a:lnSpc>
            </a:pPr>
            <a:r>
              <a:rPr sz="2000" dirty="0">
                <a:latin typeface="Times New Roman"/>
                <a:cs typeface="Times New Roman"/>
              </a:rPr>
              <a:t>The required </a:t>
            </a:r>
            <a:r>
              <a:rPr sz="2000" spc="-5" dirty="0">
                <a:latin typeface="Times New Roman"/>
                <a:cs typeface="Times New Roman"/>
              </a:rPr>
              <a:t>reinforcement </a:t>
            </a:r>
            <a:r>
              <a:rPr sz="2000" dirty="0">
                <a:latin typeface="Times New Roman"/>
                <a:cs typeface="Times New Roman"/>
              </a:rPr>
              <a:t>to resist this </a:t>
            </a:r>
            <a:r>
              <a:rPr sz="2000" spc="-5" dirty="0">
                <a:latin typeface="Times New Roman"/>
                <a:cs typeface="Times New Roman"/>
              </a:rPr>
              <a:t>tensile </a:t>
            </a:r>
            <a:r>
              <a:rPr sz="2000" dirty="0">
                <a:latin typeface="Times New Roman"/>
                <a:cs typeface="Times New Roman"/>
              </a:rPr>
              <a:t>force</a:t>
            </a:r>
            <a:r>
              <a:rPr sz="2000" spc="-19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is: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050">
              <a:latin typeface="Times New Roman"/>
              <a:cs typeface="Times New Roman"/>
            </a:endParaRPr>
          </a:p>
          <a:p>
            <a:pPr marL="1270" algn="ctr">
              <a:lnSpc>
                <a:spcPct val="100000"/>
              </a:lnSpc>
            </a:pPr>
            <a:r>
              <a:rPr sz="2000" spc="620" dirty="0">
                <a:latin typeface="FreeSerif"/>
                <a:cs typeface="FreeSerif"/>
              </a:rPr>
              <a:t>𝐀𝐫𝐞𝐚</a:t>
            </a:r>
            <a:r>
              <a:rPr sz="2000" spc="35" dirty="0">
                <a:latin typeface="FreeSerif"/>
                <a:cs typeface="FreeSerif"/>
              </a:rPr>
              <a:t> </a:t>
            </a:r>
            <a:r>
              <a:rPr sz="2000" spc="370" dirty="0">
                <a:latin typeface="FreeSerif"/>
                <a:cs typeface="FreeSerif"/>
              </a:rPr>
              <a:t>=</a:t>
            </a:r>
            <a:r>
              <a:rPr sz="2000" spc="495" dirty="0">
                <a:latin typeface="FreeSerif"/>
                <a:cs typeface="FreeSerif"/>
              </a:rPr>
              <a:t> </a:t>
            </a:r>
            <a:r>
              <a:rPr sz="2000" spc="430" dirty="0">
                <a:latin typeface="FreeSerif"/>
                <a:cs typeface="FreeSerif"/>
              </a:rPr>
              <a:t>𝐓</a:t>
            </a:r>
            <a:r>
              <a:rPr sz="2175" spc="644" baseline="-15325" dirty="0">
                <a:latin typeface="FreeSerif"/>
                <a:cs typeface="FreeSerif"/>
              </a:rPr>
              <a:t>𝐦𝐚𝐱</a:t>
            </a:r>
            <a:r>
              <a:rPr sz="3000" spc="644" baseline="2777" dirty="0">
                <a:latin typeface="FreeSerif"/>
                <a:cs typeface="FreeSerif"/>
              </a:rPr>
              <a:t>Τ</a:t>
            </a:r>
            <a:r>
              <a:rPr sz="2000" spc="430" dirty="0">
                <a:latin typeface="FreeSerif"/>
                <a:cs typeface="FreeSerif"/>
              </a:rPr>
              <a:t>(</a:t>
            </a:r>
            <a:r>
              <a:rPr sz="2000" spc="-65" dirty="0">
                <a:latin typeface="FreeSerif"/>
                <a:cs typeface="FreeSerif"/>
              </a:rPr>
              <a:t> </a:t>
            </a:r>
            <a:r>
              <a:rPr sz="2000" spc="300" dirty="0">
                <a:latin typeface="FreeSerif"/>
                <a:cs typeface="FreeSerif"/>
              </a:rPr>
              <a:t>𝟎.</a:t>
            </a:r>
            <a:r>
              <a:rPr sz="2000" spc="-185" dirty="0">
                <a:latin typeface="FreeSerif"/>
                <a:cs typeface="FreeSerif"/>
              </a:rPr>
              <a:t> </a:t>
            </a:r>
            <a:r>
              <a:rPr sz="2000" spc="700" dirty="0">
                <a:latin typeface="FreeSerif"/>
                <a:cs typeface="FreeSerif"/>
              </a:rPr>
              <a:t>𝟗</a:t>
            </a:r>
            <a:r>
              <a:rPr sz="2000" spc="375" dirty="0">
                <a:latin typeface="FreeSerif"/>
                <a:cs typeface="FreeSerif"/>
              </a:rPr>
              <a:t> </a:t>
            </a:r>
            <a:r>
              <a:rPr sz="2000" spc="305" dirty="0">
                <a:latin typeface="FreeSerif"/>
                <a:cs typeface="FreeSerif"/>
              </a:rPr>
              <a:t>×</a:t>
            </a:r>
            <a:r>
              <a:rPr sz="2000" spc="375" dirty="0">
                <a:latin typeface="FreeSerif"/>
                <a:cs typeface="FreeSerif"/>
              </a:rPr>
              <a:t> </a:t>
            </a:r>
            <a:r>
              <a:rPr sz="2000" spc="475" dirty="0">
                <a:latin typeface="FreeSerif"/>
                <a:cs typeface="FreeSerif"/>
              </a:rPr>
              <a:t>𝐅</a:t>
            </a:r>
            <a:r>
              <a:rPr sz="2175" spc="712" baseline="-15325" dirty="0">
                <a:latin typeface="FreeSerif"/>
                <a:cs typeface="FreeSerif"/>
              </a:rPr>
              <a:t>𝐲</a:t>
            </a:r>
            <a:r>
              <a:rPr sz="2175" spc="225" baseline="-15325" dirty="0">
                <a:latin typeface="FreeSerif"/>
                <a:cs typeface="FreeSerif"/>
              </a:rPr>
              <a:t> </a:t>
            </a:r>
            <a:r>
              <a:rPr sz="2000" spc="165" dirty="0">
                <a:latin typeface="FreeSerif"/>
                <a:cs typeface="FreeSerif"/>
              </a:rPr>
              <a:t>)</a:t>
            </a:r>
            <a:endParaRPr sz="2000">
              <a:latin typeface="FreeSerif"/>
              <a:cs typeface="FreeSerif"/>
            </a:endParaRPr>
          </a:p>
          <a:p>
            <a:pPr marL="1905" algn="ctr">
              <a:lnSpc>
                <a:spcPct val="100000"/>
              </a:lnSpc>
              <a:spcBef>
                <a:spcPts val="254"/>
              </a:spcBef>
            </a:pPr>
            <a:r>
              <a:rPr sz="2000" spc="365" dirty="0">
                <a:latin typeface="FreeSerif"/>
                <a:cs typeface="FreeSerif"/>
              </a:rPr>
              <a:t>=</a:t>
            </a:r>
            <a:r>
              <a:rPr sz="2000" spc="50" dirty="0">
                <a:latin typeface="FreeSerif"/>
                <a:cs typeface="FreeSerif"/>
              </a:rPr>
              <a:t> </a:t>
            </a:r>
            <a:r>
              <a:rPr sz="2000" spc="75" dirty="0">
                <a:latin typeface="FreeSerif"/>
                <a:cs typeface="FreeSerif"/>
              </a:rPr>
              <a:t>377</a:t>
            </a:r>
            <a:r>
              <a:rPr sz="3000" spc="112" baseline="2777" dirty="0">
                <a:latin typeface="FreeSerif"/>
                <a:cs typeface="FreeSerif"/>
              </a:rPr>
              <a:t>Τ</a:t>
            </a:r>
            <a:r>
              <a:rPr sz="2000" spc="75" dirty="0">
                <a:latin typeface="FreeSerif"/>
                <a:cs typeface="FreeSerif"/>
              </a:rPr>
              <a:t>(</a:t>
            </a:r>
            <a:r>
              <a:rPr sz="2000" spc="-60" dirty="0">
                <a:latin typeface="FreeSerif"/>
                <a:cs typeface="FreeSerif"/>
              </a:rPr>
              <a:t> </a:t>
            </a:r>
            <a:r>
              <a:rPr sz="2000" spc="40" dirty="0">
                <a:latin typeface="FreeSerif"/>
                <a:cs typeface="FreeSerif"/>
              </a:rPr>
              <a:t>0.9</a:t>
            </a:r>
            <a:r>
              <a:rPr sz="2000" spc="380" dirty="0">
                <a:latin typeface="FreeSerif"/>
                <a:cs typeface="FreeSerif"/>
              </a:rPr>
              <a:t> </a:t>
            </a:r>
            <a:r>
              <a:rPr sz="2000" spc="300" dirty="0">
                <a:latin typeface="FreeSerif"/>
                <a:cs typeface="FreeSerif"/>
              </a:rPr>
              <a:t>×</a:t>
            </a:r>
            <a:r>
              <a:rPr sz="2000" spc="380" dirty="0">
                <a:latin typeface="FreeSerif"/>
                <a:cs typeface="FreeSerif"/>
              </a:rPr>
              <a:t> </a:t>
            </a:r>
            <a:r>
              <a:rPr sz="2000" spc="100" dirty="0">
                <a:latin typeface="FreeSerif"/>
                <a:cs typeface="FreeSerif"/>
              </a:rPr>
              <a:t>420</a:t>
            </a:r>
            <a:r>
              <a:rPr sz="2000" spc="-50" dirty="0">
                <a:latin typeface="FreeSerif"/>
                <a:cs typeface="FreeSerif"/>
              </a:rPr>
              <a:t> </a:t>
            </a:r>
            <a:r>
              <a:rPr sz="2000" spc="165" dirty="0">
                <a:latin typeface="FreeSerif"/>
                <a:cs typeface="FreeSerif"/>
              </a:rPr>
              <a:t>)</a:t>
            </a:r>
            <a:r>
              <a:rPr sz="2000" spc="45" dirty="0">
                <a:latin typeface="FreeSerif"/>
                <a:cs typeface="FreeSerif"/>
              </a:rPr>
              <a:t> </a:t>
            </a:r>
            <a:r>
              <a:rPr sz="2000" spc="365" dirty="0">
                <a:latin typeface="FreeSerif"/>
                <a:cs typeface="FreeSerif"/>
              </a:rPr>
              <a:t>=</a:t>
            </a:r>
            <a:r>
              <a:rPr sz="2000" spc="50" dirty="0">
                <a:latin typeface="FreeSerif"/>
                <a:cs typeface="FreeSerif"/>
              </a:rPr>
              <a:t> </a:t>
            </a:r>
            <a:r>
              <a:rPr sz="2000" spc="100" dirty="0">
                <a:latin typeface="FreeSerif"/>
                <a:cs typeface="FreeSerif"/>
              </a:rPr>
              <a:t>998</a:t>
            </a:r>
            <a:r>
              <a:rPr sz="2000" spc="-40" dirty="0">
                <a:latin typeface="FreeSerif"/>
                <a:cs typeface="FreeSerif"/>
              </a:rPr>
              <a:t> </a:t>
            </a:r>
            <a:r>
              <a:rPr sz="2000" spc="180" dirty="0">
                <a:latin typeface="FreeSerif"/>
                <a:cs typeface="FreeSerif"/>
              </a:rPr>
              <a:t>mm</a:t>
            </a:r>
            <a:r>
              <a:rPr sz="2175" spc="270" baseline="28735" dirty="0">
                <a:latin typeface="FreeSerif"/>
                <a:cs typeface="FreeSerif"/>
              </a:rPr>
              <a:t>2</a:t>
            </a:r>
            <a:r>
              <a:rPr sz="2000" spc="180" dirty="0">
                <a:latin typeface="FreeSerif"/>
                <a:cs typeface="FreeSerif"/>
              </a:rPr>
              <a:t>/m</a:t>
            </a:r>
            <a:r>
              <a:rPr sz="2000" spc="470" dirty="0">
                <a:latin typeface="FreeSerif"/>
                <a:cs typeface="FreeSerif"/>
              </a:rPr>
              <a:t> </a:t>
            </a:r>
            <a:r>
              <a:rPr sz="2000" spc="365" dirty="0">
                <a:latin typeface="FreeSerif"/>
                <a:cs typeface="FreeSerif"/>
              </a:rPr>
              <a:t>=</a:t>
            </a:r>
            <a:r>
              <a:rPr sz="2000" spc="50" dirty="0">
                <a:latin typeface="FreeSerif"/>
                <a:cs typeface="FreeSerif"/>
              </a:rPr>
              <a:t> </a:t>
            </a:r>
            <a:r>
              <a:rPr sz="2000" spc="105" dirty="0">
                <a:latin typeface="FreeSerif"/>
                <a:cs typeface="FreeSerif"/>
              </a:rPr>
              <a:t>500</a:t>
            </a:r>
            <a:r>
              <a:rPr sz="2000" spc="-45" dirty="0">
                <a:latin typeface="FreeSerif"/>
                <a:cs typeface="FreeSerif"/>
              </a:rPr>
              <a:t> </a:t>
            </a:r>
            <a:r>
              <a:rPr sz="2000" spc="180" dirty="0">
                <a:latin typeface="FreeSerif"/>
                <a:cs typeface="FreeSerif"/>
              </a:rPr>
              <a:t>mm</a:t>
            </a:r>
            <a:r>
              <a:rPr sz="2175" spc="270" baseline="28735" dirty="0">
                <a:latin typeface="FreeSerif"/>
                <a:cs typeface="FreeSerif"/>
              </a:rPr>
              <a:t>2</a:t>
            </a:r>
            <a:r>
              <a:rPr sz="2000" spc="180" dirty="0">
                <a:latin typeface="FreeSerif"/>
                <a:cs typeface="FreeSerif"/>
              </a:rPr>
              <a:t>/m</a:t>
            </a:r>
            <a:r>
              <a:rPr sz="2000" spc="-70" dirty="0">
                <a:latin typeface="FreeSerif"/>
                <a:cs typeface="FreeSerif"/>
              </a:rPr>
              <a:t> </a:t>
            </a:r>
            <a:r>
              <a:rPr sz="2000" spc="125" dirty="0">
                <a:latin typeface="FreeSerif"/>
                <a:cs typeface="FreeSerif"/>
              </a:rPr>
              <a:t>/layer</a:t>
            </a:r>
            <a:endParaRPr sz="2000">
              <a:latin typeface="FreeSerif"/>
              <a:cs typeface="FreeSerif"/>
            </a:endParaRPr>
          </a:p>
          <a:p>
            <a:pPr algn="ctr">
              <a:lnSpc>
                <a:spcPct val="100000"/>
              </a:lnSpc>
              <a:spcBef>
                <a:spcPts val="1105"/>
              </a:spcBef>
            </a:pPr>
            <a:r>
              <a:rPr sz="2400" b="1" spc="-45" dirty="0">
                <a:latin typeface="Times New Roman"/>
                <a:cs typeface="Times New Roman"/>
              </a:rPr>
              <a:t>Table </a:t>
            </a:r>
            <a:r>
              <a:rPr sz="2400" b="1" dirty="0">
                <a:latin typeface="Times New Roman"/>
                <a:cs typeface="Times New Roman"/>
              </a:rPr>
              <a:t>7.7</a:t>
            </a:r>
            <a:r>
              <a:rPr sz="2400" dirty="0">
                <a:latin typeface="Times New Roman"/>
                <a:cs typeface="Times New Roman"/>
              </a:rPr>
              <a:t>: Selected steel area of ring tension in </a:t>
            </a:r>
            <a:r>
              <a:rPr sz="2400" spc="-5" dirty="0">
                <a:latin typeface="Times New Roman"/>
                <a:cs typeface="Times New Roman"/>
              </a:rPr>
              <a:t>sedimentation</a:t>
            </a:r>
            <a:r>
              <a:rPr sz="2400" spc="-1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tank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0862" y="724662"/>
            <a:ext cx="10591800" cy="0"/>
          </a:xfrm>
          <a:custGeom>
            <a:avLst/>
            <a:gdLst/>
            <a:ahLst/>
            <a:cxnLst/>
            <a:rect l="l" t="t" r="r" b="b"/>
            <a:pathLst>
              <a:path w="10591800">
                <a:moveTo>
                  <a:pt x="0" y="0"/>
                </a:moveTo>
                <a:lnTo>
                  <a:pt x="10591800" y="0"/>
                </a:lnTo>
              </a:path>
            </a:pathLst>
          </a:custGeom>
          <a:ln w="444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0100" y="6143244"/>
            <a:ext cx="10591800" cy="0"/>
          </a:xfrm>
          <a:custGeom>
            <a:avLst/>
            <a:gdLst/>
            <a:ahLst/>
            <a:cxnLst/>
            <a:rect l="l" t="t" r="r" b="b"/>
            <a:pathLst>
              <a:path w="10591800">
                <a:moveTo>
                  <a:pt x="0" y="0"/>
                </a:moveTo>
                <a:lnTo>
                  <a:pt x="105918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28750" y="0"/>
            <a:ext cx="9714865" cy="680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300" u="none" spc="15" dirty="0"/>
              <a:t>STRUCTURAL </a:t>
            </a:r>
            <a:r>
              <a:rPr sz="4300" u="none" spc="-5" dirty="0"/>
              <a:t>&amp; </a:t>
            </a:r>
            <a:r>
              <a:rPr sz="4300" u="none" spc="15" dirty="0"/>
              <a:t>HYDRAULIC</a:t>
            </a:r>
            <a:r>
              <a:rPr sz="4300" u="none" spc="-45" dirty="0"/>
              <a:t> </a:t>
            </a:r>
            <a:r>
              <a:rPr sz="4300" u="none" spc="10" dirty="0"/>
              <a:t>DESIGN</a:t>
            </a:r>
            <a:endParaRPr sz="4300"/>
          </a:p>
        </p:txBody>
      </p:sp>
      <p:sp>
        <p:nvSpPr>
          <p:cNvPr id="5" name="object 5"/>
          <p:cNvSpPr/>
          <p:nvPr/>
        </p:nvSpPr>
        <p:spPr>
          <a:xfrm>
            <a:off x="0" y="6126478"/>
            <a:ext cx="714755" cy="7315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94105" y="708151"/>
            <a:ext cx="8050530" cy="2421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746375">
              <a:lnSpc>
                <a:spcPts val="3070"/>
              </a:lnSpc>
              <a:spcBef>
                <a:spcPts val="105"/>
              </a:spcBef>
            </a:pPr>
            <a:r>
              <a:rPr sz="2600" spc="-5" dirty="0">
                <a:latin typeface="Times New Roman"/>
                <a:cs typeface="Times New Roman"/>
              </a:rPr>
              <a:t>Design </a:t>
            </a:r>
            <a:r>
              <a:rPr sz="2600" dirty="0">
                <a:latin typeface="Times New Roman"/>
                <a:cs typeface="Times New Roman"/>
              </a:rPr>
              <a:t>Reinforcement for Ring</a:t>
            </a:r>
            <a:r>
              <a:rPr sz="2600" spc="-120" dirty="0">
                <a:latin typeface="Times New Roman"/>
                <a:cs typeface="Times New Roman"/>
              </a:rPr>
              <a:t> </a:t>
            </a:r>
            <a:r>
              <a:rPr sz="2600" spc="-25" dirty="0">
                <a:latin typeface="Times New Roman"/>
                <a:cs typeface="Times New Roman"/>
              </a:rPr>
              <a:t>Tension</a:t>
            </a:r>
            <a:endParaRPr sz="2600">
              <a:latin typeface="Times New Roman"/>
              <a:cs typeface="Times New Roman"/>
            </a:endParaRPr>
          </a:p>
          <a:p>
            <a:pPr marL="12700" marR="4893945">
              <a:lnSpc>
                <a:spcPts val="2640"/>
              </a:lnSpc>
              <a:spcBef>
                <a:spcPts val="35"/>
              </a:spcBef>
            </a:pPr>
            <a:r>
              <a:rPr sz="2200" spc="-5" dirty="0">
                <a:latin typeface="Times New Roman"/>
                <a:cs typeface="Times New Roman"/>
              </a:rPr>
              <a:t>Design </a:t>
            </a:r>
            <a:r>
              <a:rPr sz="2200" dirty="0">
                <a:latin typeface="Times New Roman"/>
                <a:cs typeface="Times New Roman"/>
              </a:rPr>
              <a:t>for </a:t>
            </a:r>
            <a:r>
              <a:rPr sz="2200" spc="-35" dirty="0">
                <a:latin typeface="Times New Roman"/>
                <a:cs typeface="Times New Roman"/>
              </a:rPr>
              <a:t>Vertical</a:t>
            </a:r>
            <a:r>
              <a:rPr sz="2200" spc="-6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Moment  At the bottom</a:t>
            </a:r>
            <a:r>
              <a:rPr sz="2200" spc="-1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wall:</a:t>
            </a:r>
            <a:endParaRPr sz="2200">
              <a:latin typeface="Times New Roman"/>
              <a:cs typeface="Times New Roman"/>
            </a:endParaRPr>
          </a:p>
          <a:p>
            <a:pPr marL="927100">
              <a:lnSpc>
                <a:spcPts val="2550"/>
              </a:lnSpc>
            </a:pPr>
            <a:r>
              <a:rPr sz="2200" spc="-5" dirty="0">
                <a:latin typeface="Times New Roman"/>
                <a:cs typeface="Times New Roman"/>
              </a:rPr>
              <a:t>Mu= </a:t>
            </a:r>
            <a:r>
              <a:rPr sz="2200" dirty="0">
                <a:latin typeface="Times New Roman"/>
                <a:cs typeface="Times New Roman"/>
              </a:rPr>
              <a:t>33</a:t>
            </a:r>
            <a:r>
              <a:rPr sz="2200" spc="-1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KN.m/m</a:t>
            </a:r>
            <a:endParaRPr sz="2200">
              <a:latin typeface="Times New Roman"/>
              <a:cs typeface="Times New Roman"/>
            </a:endParaRPr>
          </a:p>
          <a:p>
            <a:pPr marL="12700" marR="387350">
              <a:lnSpc>
                <a:spcPct val="100000"/>
              </a:lnSpc>
            </a:pPr>
            <a:r>
              <a:rPr sz="2200" dirty="0">
                <a:latin typeface="Times New Roman"/>
                <a:cs typeface="Times New Roman"/>
              </a:rPr>
              <a:t>From </a:t>
            </a:r>
            <a:r>
              <a:rPr sz="2200" spc="-5" dirty="0">
                <a:latin typeface="Times New Roman"/>
                <a:cs typeface="Times New Roman"/>
              </a:rPr>
              <a:t>table A-5 in </a:t>
            </a:r>
            <a:r>
              <a:rPr sz="2200" dirty="0">
                <a:latin typeface="Times New Roman"/>
                <a:cs typeface="Times New Roman"/>
              </a:rPr>
              <a:t>the </a:t>
            </a:r>
            <a:r>
              <a:rPr sz="2200" spc="-5" dirty="0">
                <a:latin typeface="Times New Roman"/>
                <a:cs typeface="Times New Roman"/>
              </a:rPr>
              <a:t>appendix with </a:t>
            </a:r>
            <a:r>
              <a:rPr sz="2200" dirty="0">
                <a:latin typeface="Times New Roman"/>
                <a:cs typeface="Times New Roman"/>
              </a:rPr>
              <a:t>fc’= 28 </a:t>
            </a:r>
            <a:r>
              <a:rPr sz="2200" spc="-5" dirty="0">
                <a:latin typeface="Times New Roman"/>
                <a:cs typeface="Times New Roman"/>
              </a:rPr>
              <a:t>MPa and fy = </a:t>
            </a:r>
            <a:r>
              <a:rPr sz="2200" dirty="0">
                <a:latin typeface="Times New Roman"/>
                <a:cs typeface="Times New Roman"/>
              </a:rPr>
              <a:t>420 </a:t>
            </a:r>
            <a:r>
              <a:rPr sz="2200" spc="-5" dirty="0">
                <a:latin typeface="Times New Roman"/>
                <a:cs typeface="Times New Roman"/>
              </a:rPr>
              <a:t>MPa  Assume b = </a:t>
            </a:r>
            <a:r>
              <a:rPr sz="2200" dirty="0">
                <a:latin typeface="Times New Roman"/>
                <a:cs typeface="Times New Roman"/>
              </a:rPr>
              <a:t>250</a:t>
            </a:r>
            <a:r>
              <a:rPr sz="2200" spc="15" dirty="0">
                <a:latin typeface="Times New Roman"/>
                <a:cs typeface="Times New Roman"/>
              </a:rPr>
              <a:t> </a:t>
            </a:r>
            <a:r>
              <a:rPr sz="2200" spc="-25" dirty="0">
                <a:latin typeface="Times New Roman"/>
                <a:cs typeface="Times New Roman"/>
              </a:rPr>
              <a:t>mm</a:t>
            </a:r>
            <a:endParaRPr sz="2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200" spc="-5" dirty="0">
                <a:latin typeface="Times New Roman"/>
                <a:cs typeface="Times New Roman"/>
              </a:rPr>
              <a:t>D = </a:t>
            </a:r>
            <a:r>
              <a:rPr sz="2200" dirty="0">
                <a:latin typeface="Times New Roman"/>
                <a:cs typeface="Times New Roman"/>
              </a:rPr>
              <a:t>250-50-6 </a:t>
            </a:r>
            <a:r>
              <a:rPr sz="2200" spc="-5" dirty="0">
                <a:latin typeface="Times New Roman"/>
                <a:cs typeface="Times New Roman"/>
              </a:rPr>
              <a:t>= </a:t>
            </a:r>
            <a:r>
              <a:rPr sz="2200" dirty="0">
                <a:latin typeface="Times New Roman"/>
                <a:cs typeface="Times New Roman"/>
              </a:rPr>
              <a:t>194</a:t>
            </a:r>
            <a:r>
              <a:rPr sz="2200" spc="-10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Times New Roman"/>
                <a:cs typeface="Times New Roman"/>
              </a:rPr>
              <a:t>mm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708527" y="3520694"/>
            <a:ext cx="1242060" cy="18415"/>
          </a:xfrm>
          <a:custGeom>
            <a:avLst/>
            <a:gdLst/>
            <a:ahLst/>
            <a:cxnLst/>
            <a:rect l="l" t="t" r="r" b="b"/>
            <a:pathLst>
              <a:path w="1242060" h="18414">
                <a:moveTo>
                  <a:pt x="1242060" y="0"/>
                </a:moveTo>
                <a:lnTo>
                  <a:pt x="0" y="0"/>
                </a:lnTo>
                <a:lnTo>
                  <a:pt x="0" y="18287"/>
                </a:lnTo>
                <a:lnTo>
                  <a:pt x="1242060" y="18287"/>
                </a:lnTo>
                <a:lnTo>
                  <a:pt x="12420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375783" y="3520694"/>
            <a:ext cx="2529840" cy="18415"/>
          </a:xfrm>
          <a:custGeom>
            <a:avLst/>
            <a:gdLst/>
            <a:ahLst/>
            <a:cxnLst/>
            <a:rect l="l" t="t" r="r" b="b"/>
            <a:pathLst>
              <a:path w="2529840" h="18414">
                <a:moveTo>
                  <a:pt x="2529840" y="0"/>
                </a:moveTo>
                <a:lnTo>
                  <a:pt x="0" y="0"/>
                </a:lnTo>
                <a:lnTo>
                  <a:pt x="0" y="18287"/>
                </a:lnTo>
                <a:lnTo>
                  <a:pt x="2529840" y="18287"/>
                </a:lnTo>
                <a:lnTo>
                  <a:pt x="25298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088638" y="3106292"/>
            <a:ext cx="304355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2101215" algn="l"/>
              </a:tabLst>
            </a:pPr>
            <a:r>
              <a:rPr sz="2200" spc="1010" dirty="0">
                <a:latin typeface="FreeSerif"/>
                <a:cs typeface="FreeSerif"/>
              </a:rPr>
              <a:t>𝑀𝑢	</a:t>
            </a:r>
            <a:r>
              <a:rPr sz="2200" spc="204" dirty="0">
                <a:latin typeface="FreeSerif"/>
                <a:cs typeface="FreeSerif"/>
              </a:rPr>
              <a:t>33𝑥10</a:t>
            </a:r>
            <a:r>
              <a:rPr sz="2400" spc="307" baseline="27777" dirty="0">
                <a:latin typeface="FreeSerif"/>
                <a:cs typeface="FreeSerif"/>
              </a:rPr>
              <a:t>6</a:t>
            </a:r>
            <a:endParaRPr sz="2400" baseline="27777">
              <a:latin typeface="FreeSerif"/>
              <a:cs typeface="FreeSerif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pc="25" dirty="0"/>
              <a:t>Department </a:t>
            </a:r>
            <a:r>
              <a:rPr spc="-30" dirty="0"/>
              <a:t>of </a:t>
            </a:r>
            <a:r>
              <a:rPr spc="-35" dirty="0"/>
              <a:t>Civil</a:t>
            </a:r>
            <a:r>
              <a:rPr dirty="0"/>
              <a:t> </a:t>
            </a:r>
            <a:r>
              <a:rPr spc="5" dirty="0"/>
              <a:t>Engineering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1562842" y="6459930"/>
            <a:ext cx="304800" cy="278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065"/>
              </a:lnSpc>
            </a:pPr>
            <a:fld id="{81D60167-4931-47E6-BA6A-407CBD079E47}" type="slidenum">
              <a:rPr sz="1800" b="1" dirty="0">
                <a:latin typeface="Times New Roman"/>
                <a:cs typeface="Times New Roman"/>
              </a:rPr>
              <a:t>44</a:t>
            </a:fld>
            <a:endParaRPr sz="18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971790" y="3318128"/>
            <a:ext cx="98425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395" dirty="0">
                <a:latin typeface="FreeSerif"/>
                <a:cs typeface="FreeSerif"/>
              </a:rPr>
              <a:t>=</a:t>
            </a:r>
            <a:r>
              <a:rPr sz="2200" spc="-10" dirty="0">
                <a:latin typeface="FreeSerif"/>
                <a:cs typeface="FreeSerif"/>
              </a:rPr>
              <a:t> </a:t>
            </a:r>
            <a:r>
              <a:rPr sz="2200" spc="65" dirty="0">
                <a:latin typeface="FreeSerif"/>
                <a:cs typeface="FreeSerif"/>
              </a:rPr>
              <a:t>0.974</a:t>
            </a:r>
            <a:endParaRPr sz="2200">
              <a:latin typeface="FreeSerif"/>
              <a:cs typeface="Free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68705" y="3504057"/>
            <a:ext cx="7127875" cy="13042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310130">
              <a:lnSpc>
                <a:spcPts val="2395"/>
              </a:lnSpc>
              <a:spcBef>
                <a:spcPts val="95"/>
              </a:spcBef>
              <a:tabLst>
                <a:tab pos="2940050" algn="l"/>
                <a:tab pos="3276600" algn="l"/>
                <a:tab pos="4259580" algn="l"/>
                <a:tab pos="4607560" algn="l"/>
                <a:tab pos="5157470" algn="l"/>
              </a:tabLst>
            </a:pPr>
            <a:r>
              <a:rPr sz="3300" spc="1470" baseline="36616" dirty="0">
                <a:latin typeface="FreeSerif"/>
                <a:cs typeface="FreeSerif"/>
              </a:rPr>
              <a:t>𝐾</a:t>
            </a:r>
            <a:r>
              <a:rPr sz="3300" spc="202" baseline="36616" dirty="0">
                <a:latin typeface="FreeSerif"/>
                <a:cs typeface="FreeSerif"/>
              </a:rPr>
              <a:t> </a:t>
            </a:r>
            <a:r>
              <a:rPr sz="3300" spc="592" baseline="36616" dirty="0">
                <a:latin typeface="FreeSerif"/>
                <a:cs typeface="FreeSerif"/>
              </a:rPr>
              <a:t>=	</a:t>
            </a:r>
            <a:r>
              <a:rPr sz="2200" spc="1055" dirty="0">
                <a:latin typeface="FreeSerif"/>
                <a:cs typeface="FreeSerif"/>
              </a:rPr>
              <a:t>𝛷	</a:t>
            </a:r>
            <a:r>
              <a:rPr sz="2200" spc="630" dirty="0">
                <a:latin typeface="FreeSerif"/>
                <a:cs typeface="FreeSerif"/>
              </a:rPr>
              <a:t>𝑏</a:t>
            </a:r>
            <a:r>
              <a:rPr sz="2200" spc="-5" dirty="0">
                <a:latin typeface="FreeSerif"/>
                <a:cs typeface="FreeSerif"/>
              </a:rPr>
              <a:t> </a:t>
            </a:r>
            <a:r>
              <a:rPr sz="2200" spc="325" dirty="0">
                <a:latin typeface="FreeSerif"/>
                <a:cs typeface="FreeSerif"/>
              </a:rPr>
              <a:t>×</a:t>
            </a:r>
            <a:r>
              <a:rPr sz="2200" spc="425" dirty="0">
                <a:latin typeface="FreeSerif"/>
                <a:cs typeface="FreeSerif"/>
              </a:rPr>
              <a:t> </a:t>
            </a:r>
            <a:r>
              <a:rPr sz="2200" spc="459" dirty="0">
                <a:latin typeface="FreeSerif"/>
                <a:cs typeface="FreeSerif"/>
              </a:rPr>
              <a:t>𝑑</a:t>
            </a:r>
            <a:r>
              <a:rPr sz="2400" spc="690" baseline="22569" dirty="0">
                <a:latin typeface="FreeSerif"/>
                <a:cs typeface="FreeSerif"/>
              </a:rPr>
              <a:t>2	</a:t>
            </a:r>
            <a:r>
              <a:rPr sz="3300" spc="592" baseline="36616" dirty="0">
                <a:latin typeface="FreeSerif"/>
                <a:cs typeface="FreeSerif"/>
              </a:rPr>
              <a:t>=	</a:t>
            </a:r>
            <a:r>
              <a:rPr sz="2200" spc="40" dirty="0">
                <a:latin typeface="FreeSerif"/>
                <a:cs typeface="FreeSerif"/>
              </a:rPr>
              <a:t>0.9	</a:t>
            </a:r>
            <a:r>
              <a:rPr sz="2200" spc="325" dirty="0">
                <a:latin typeface="FreeSerif"/>
                <a:cs typeface="FreeSerif"/>
              </a:rPr>
              <a:t>× </a:t>
            </a:r>
            <a:r>
              <a:rPr sz="2200" spc="110" dirty="0">
                <a:latin typeface="FreeSerif"/>
                <a:cs typeface="FreeSerif"/>
              </a:rPr>
              <a:t>1000 </a:t>
            </a:r>
            <a:r>
              <a:rPr sz="2200" spc="325" dirty="0">
                <a:latin typeface="FreeSerif"/>
                <a:cs typeface="FreeSerif"/>
              </a:rPr>
              <a:t>×</a:t>
            </a:r>
            <a:r>
              <a:rPr sz="2200" spc="295" dirty="0">
                <a:latin typeface="FreeSerif"/>
                <a:cs typeface="FreeSerif"/>
              </a:rPr>
              <a:t> </a:t>
            </a:r>
            <a:r>
              <a:rPr sz="2200" spc="114" dirty="0">
                <a:latin typeface="FreeSerif"/>
                <a:cs typeface="FreeSerif"/>
              </a:rPr>
              <a:t>194</a:t>
            </a:r>
            <a:r>
              <a:rPr sz="2400" spc="172" baseline="22569" dirty="0">
                <a:latin typeface="FreeSerif"/>
                <a:cs typeface="FreeSerif"/>
              </a:rPr>
              <a:t>2</a:t>
            </a:r>
            <a:endParaRPr sz="2400" baseline="22569">
              <a:latin typeface="FreeSerif"/>
              <a:cs typeface="FreeSerif"/>
            </a:endParaRPr>
          </a:p>
          <a:p>
            <a:pPr marR="1031240" algn="ctr">
              <a:lnSpc>
                <a:spcPts val="2395"/>
              </a:lnSpc>
            </a:pPr>
            <a:r>
              <a:rPr sz="2200" spc="-5" dirty="0">
                <a:latin typeface="Times New Roman"/>
                <a:cs typeface="Times New Roman"/>
              </a:rPr>
              <a:t>Go to table B-9 (APPENDIX) to select </a:t>
            </a:r>
            <a:r>
              <a:rPr sz="2200" dirty="0">
                <a:latin typeface="Times New Roman"/>
                <a:cs typeface="Times New Roman"/>
              </a:rPr>
              <a:t>the </a:t>
            </a:r>
            <a:r>
              <a:rPr sz="2200" spc="-5" dirty="0">
                <a:latin typeface="Times New Roman"/>
                <a:cs typeface="Times New Roman"/>
              </a:rPr>
              <a:t>steel</a:t>
            </a:r>
            <a:r>
              <a:rPr sz="2200" spc="7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ratio:</a:t>
            </a:r>
            <a:endParaRPr sz="2200">
              <a:latin typeface="Times New Roman"/>
              <a:cs typeface="Times New Roman"/>
            </a:endParaRPr>
          </a:p>
          <a:p>
            <a:pPr marR="1087755" algn="ctr">
              <a:lnSpc>
                <a:spcPct val="100000"/>
              </a:lnSpc>
            </a:pPr>
            <a:r>
              <a:rPr sz="2200" spc="-5" dirty="0">
                <a:latin typeface="Times New Roman"/>
                <a:cs typeface="Times New Roman"/>
              </a:rPr>
              <a:t>ρ =</a:t>
            </a:r>
            <a:r>
              <a:rPr sz="2200" spc="1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0.0024</a:t>
            </a:r>
            <a:endParaRPr sz="2200">
              <a:latin typeface="Times New Roman"/>
              <a:cs typeface="Times New Roman"/>
            </a:endParaRPr>
          </a:p>
          <a:p>
            <a:pPr marR="1652905" algn="ctr">
              <a:lnSpc>
                <a:spcPct val="100000"/>
              </a:lnSpc>
            </a:pPr>
            <a:r>
              <a:rPr sz="2200" spc="-5" dirty="0">
                <a:latin typeface="Times New Roman"/>
                <a:cs typeface="Times New Roman"/>
              </a:rPr>
              <a:t>Check </a:t>
            </a:r>
            <a:r>
              <a:rPr sz="2200" spc="-10" dirty="0">
                <a:latin typeface="Times New Roman"/>
                <a:cs typeface="Times New Roman"/>
              </a:rPr>
              <a:t>max </a:t>
            </a:r>
            <a:r>
              <a:rPr sz="2200" spc="-5" dirty="0">
                <a:latin typeface="Times New Roman"/>
                <a:cs typeface="Times New Roman"/>
              </a:rPr>
              <a:t>and </a:t>
            </a:r>
            <a:r>
              <a:rPr sz="2200" spc="-10" dirty="0">
                <a:latin typeface="Times New Roman"/>
                <a:cs typeface="Times New Roman"/>
              </a:rPr>
              <a:t>min </a:t>
            </a:r>
            <a:r>
              <a:rPr sz="2200" spc="-5" dirty="0">
                <a:latin typeface="Times New Roman"/>
                <a:cs typeface="Times New Roman"/>
              </a:rPr>
              <a:t>steel area, using </a:t>
            </a:r>
            <a:r>
              <a:rPr sz="2200" spc="-35" dirty="0">
                <a:latin typeface="Times New Roman"/>
                <a:cs typeface="Times New Roman"/>
              </a:rPr>
              <a:t>Table</a:t>
            </a:r>
            <a:r>
              <a:rPr sz="2200" spc="4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B–7.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56005" y="4784597"/>
            <a:ext cx="6472555" cy="1029969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50800" marR="487680">
              <a:lnSpc>
                <a:spcPts val="2630"/>
              </a:lnSpc>
              <a:spcBef>
                <a:spcPts val="190"/>
              </a:spcBef>
              <a:tabLst>
                <a:tab pos="5231130" algn="l"/>
              </a:tabLst>
            </a:pPr>
            <a:r>
              <a:rPr sz="2200" spc="-5" dirty="0">
                <a:latin typeface="Times New Roman"/>
                <a:cs typeface="Times New Roman"/>
              </a:rPr>
              <a:t>According</a:t>
            </a:r>
            <a:r>
              <a:rPr sz="2200" spc="5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to</a:t>
            </a:r>
            <a:r>
              <a:rPr sz="2200" spc="-1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table B</a:t>
            </a:r>
            <a:r>
              <a:rPr sz="2200" spc="2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–</a:t>
            </a:r>
            <a:r>
              <a:rPr sz="2200" spc="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7</a:t>
            </a:r>
            <a:r>
              <a:rPr sz="2200" spc="-5" dirty="0">
                <a:latin typeface="Times New Roman"/>
                <a:cs typeface="Times New Roman"/>
              </a:rPr>
              <a:t>,</a:t>
            </a:r>
            <a:r>
              <a:rPr sz="2200" spc="-10" dirty="0">
                <a:latin typeface="Times New Roman"/>
                <a:cs typeface="Times New Roman"/>
              </a:rPr>
              <a:t> ρ</a:t>
            </a:r>
            <a:r>
              <a:rPr sz="2200" spc="-25" dirty="0">
                <a:latin typeface="Times New Roman"/>
                <a:cs typeface="Times New Roman"/>
              </a:rPr>
              <a:t>m</a:t>
            </a:r>
            <a:r>
              <a:rPr sz="2200" spc="-5" dirty="0">
                <a:latin typeface="Times New Roman"/>
                <a:cs typeface="Times New Roman"/>
              </a:rPr>
              <a:t>in</a:t>
            </a:r>
            <a:r>
              <a:rPr sz="2200" spc="30" dirty="0">
                <a:latin typeface="Times New Roman"/>
                <a:cs typeface="Times New Roman"/>
              </a:rPr>
              <a:t> </a:t>
            </a:r>
            <a:r>
              <a:rPr sz="2200" spc="-5" dirty="0">
                <a:latin typeface="Times New Roman"/>
                <a:cs typeface="Times New Roman"/>
              </a:rPr>
              <a:t>= 0</a:t>
            </a:r>
            <a:r>
              <a:rPr sz="2200" dirty="0">
                <a:latin typeface="Times New Roman"/>
                <a:cs typeface="Times New Roman"/>
              </a:rPr>
              <a:t>.</a:t>
            </a:r>
            <a:r>
              <a:rPr sz="2200" spc="-5" dirty="0">
                <a:latin typeface="Times New Roman"/>
                <a:cs typeface="Times New Roman"/>
              </a:rPr>
              <a:t>0</a:t>
            </a:r>
            <a:r>
              <a:rPr sz="2200" dirty="0">
                <a:latin typeface="Times New Roman"/>
                <a:cs typeface="Times New Roman"/>
              </a:rPr>
              <a:t>0</a:t>
            </a:r>
            <a:r>
              <a:rPr sz="2200" spc="-5" dirty="0">
                <a:latin typeface="Times New Roman"/>
                <a:cs typeface="Times New Roman"/>
              </a:rPr>
              <a:t>33 &gt; ρ</a:t>
            </a:r>
            <a:r>
              <a:rPr sz="2200" dirty="0">
                <a:latin typeface="Times New Roman"/>
                <a:cs typeface="Times New Roman"/>
              </a:rPr>
              <a:t>	</a:t>
            </a:r>
            <a:r>
              <a:rPr sz="2200" spc="3625" dirty="0">
                <a:latin typeface="Wingdings"/>
                <a:cs typeface="Wingdings"/>
              </a:rPr>
              <a:t>→</a:t>
            </a:r>
            <a:r>
              <a:rPr sz="2200" spc="-5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Times New Roman"/>
                <a:cs typeface="Times New Roman"/>
              </a:rPr>
              <a:t>OK </a:t>
            </a:r>
            <a:r>
              <a:rPr sz="2200" spc="-5" dirty="0">
                <a:latin typeface="Times New Roman"/>
                <a:cs typeface="Times New Roman"/>
              </a:rPr>
              <a:t>As = ρ x b x d = 0.0033 x </a:t>
            </a:r>
            <a:r>
              <a:rPr sz="2200" dirty="0">
                <a:latin typeface="Times New Roman"/>
                <a:cs typeface="Times New Roman"/>
              </a:rPr>
              <a:t>194 </a:t>
            </a:r>
            <a:r>
              <a:rPr sz="2200" spc="-5" dirty="0">
                <a:latin typeface="Times New Roman"/>
                <a:cs typeface="Times New Roman"/>
              </a:rPr>
              <a:t>x </a:t>
            </a:r>
            <a:r>
              <a:rPr sz="2200" dirty="0">
                <a:latin typeface="Times New Roman"/>
                <a:cs typeface="Times New Roman"/>
              </a:rPr>
              <a:t>1000 </a:t>
            </a:r>
            <a:r>
              <a:rPr sz="2200" spc="-5" dirty="0">
                <a:latin typeface="Times New Roman"/>
                <a:cs typeface="Times New Roman"/>
              </a:rPr>
              <a:t>= </a:t>
            </a:r>
            <a:r>
              <a:rPr sz="2200" dirty="0">
                <a:latin typeface="Times New Roman"/>
                <a:cs typeface="Times New Roman"/>
              </a:rPr>
              <a:t>640  </a:t>
            </a:r>
            <a:r>
              <a:rPr sz="2200" spc="-15" dirty="0">
                <a:latin typeface="Times New Roman"/>
                <a:cs typeface="Times New Roman"/>
              </a:rPr>
              <a:t>mm</a:t>
            </a:r>
            <a:r>
              <a:rPr sz="2175" spc="-22" baseline="24904" dirty="0">
                <a:latin typeface="Times New Roman"/>
                <a:cs typeface="Times New Roman"/>
              </a:rPr>
              <a:t>2</a:t>
            </a:r>
            <a:endParaRPr sz="2175" baseline="24904">
              <a:latin typeface="Times New Roman"/>
              <a:cs typeface="Times New Roman"/>
            </a:endParaRPr>
          </a:p>
          <a:p>
            <a:pPr marL="50800">
              <a:lnSpc>
                <a:spcPts val="2555"/>
              </a:lnSpc>
            </a:pPr>
            <a:r>
              <a:rPr sz="2200" spc="-5" dirty="0">
                <a:latin typeface="Times New Roman"/>
                <a:cs typeface="Times New Roman"/>
              </a:rPr>
              <a:t>Estimate No. </a:t>
            </a:r>
            <a:r>
              <a:rPr sz="2200" dirty="0">
                <a:latin typeface="Times New Roman"/>
                <a:cs typeface="Times New Roman"/>
              </a:rPr>
              <a:t>of </a:t>
            </a:r>
            <a:r>
              <a:rPr sz="2200" spc="-5" dirty="0">
                <a:latin typeface="Times New Roman"/>
                <a:cs typeface="Times New Roman"/>
              </a:rPr>
              <a:t>bars according to tables B – 4 and B –</a:t>
            </a:r>
            <a:r>
              <a:rPr sz="2200" spc="8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5.</a:t>
            </a:r>
            <a:endParaRPr sz="2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0862" y="724662"/>
            <a:ext cx="10591800" cy="0"/>
          </a:xfrm>
          <a:custGeom>
            <a:avLst/>
            <a:gdLst/>
            <a:ahLst/>
            <a:cxnLst/>
            <a:rect l="l" t="t" r="r" b="b"/>
            <a:pathLst>
              <a:path w="10591800">
                <a:moveTo>
                  <a:pt x="0" y="0"/>
                </a:moveTo>
                <a:lnTo>
                  <a:pt x="10591800" y="0"/>
                </a:lnTo>
              </a:path>
            </a:pathLst>
          </a:custGeom>
          <a:ln w="444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28750" y="0"/>
            <a:ext cx="9714865" cy="680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300" u="none" spc="15" dirty="0"/>
              <a:t>STRUCTURAL </a:t>
            </a:r>
            <a:r>
              <a:rPr sz="4300" u="none" spc="-5" dirty="0"/>
              <a:t>&amp; </a:t>
            </a:r>
            <a:r>
              <a:rPr sz="4300" u="none" spc="15" dirty="0"/>
              <a:t>HYDRAULIC</a:t>
            </a:r>
            <a:r>
              <a:rPr sz="4300" u="none" spc="-45" dirty="0"/>
              <a:t> </a:t>
            </a:r>
            <a:r>
              <a:rPr sz="4300" u="none" spc="10" dirty="0"/>
              <a:t>DESIGN</a:t>
            </a:r>
            <a:endParaRPr sz="4300"/>
          </a:p>
        </p:txBody>
      </p:sp>
      <p:sp>
        <p:nvSpPr>
          <p:cNvPr id="4" name="object 4"/>
          <p:cNvSpPr/>
          <p:nvPr/>
        </p:nvSpPr>
        <p:spPr>
          <a:xfrm>
            <a:off x="0" y="6126478"/>
            <a:ext cx="714755" cy="7315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802411" y="1236599"/>
          <a:ext cx="10610850" cy="17957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714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79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7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13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224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1626">
                <a:tc>
                  <a:txBody>
                    <a:bodyPr/>
                    <a:lstStyle/>
                    <a:p>
                      <a:pPr marL="819785" marR="812800" indent="38671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Bars  </a:t>
                      </a:r>
                      <a:r>
                        <a:rPr sz="1800" b="1" spc="-3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(Table 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A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–</a:t>
                      </a:r>
                      <a:r>
                        <a:rPr sz="1800" b="1" spc="-254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4)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L="834390" marR="826769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As 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(mm</a:t>
                      </a:r>
                      <a:r>
                        <a:rPr sz="1800" b="1" baseline="25462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)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L="258445" marR="104775" indent="-14668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Min width</a:t>
                      </a:r>
                      <a:r>
                        <a:rPr sz="1800" b="1" spc="-1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used  </a:t>
                      </a:r>
                      <a:r>
                        <a:rPr sz="1800" b="1" spc="-3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(Table 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A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–</a:t>
                      </a:r>
                      <a:r>
                        <a:rPr sz="1800" b="1" spc="-2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5)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115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Check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1416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115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Selected</a:t>
                      </a:r>
                      <a:r>
                        <a:rPr sz="1800" b="1" spc="-13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As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1416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3733">
                <a:tc>
                  <a:txBody>
                    <a:bodyPr/>
                    <a:lstStyle/>
                    <a:p>
                      <a:pPr marR="1142365" algn="r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6 #</a:t>
                      </a:r>
                      <a:r>
                        <a:rPr sz="1800" b="1" spc="-1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13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R="959485" algn="r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774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326 &lt;</a:t>
                      </a:r>
                      <a:r>
                        <a:rPr sz="18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1000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OK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Selected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3732">
                <a:tc>
                  <a:txBody>
                    <a:bodyPr/>
                    <a:lstStyle/>
                    <a:p>
                      <a:pPr marR="1142365" algn="r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4 #</a:t>
                      </a:r>
                      <a:r>
                        <a:rPr sz="1800" b="1" spc="-1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16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R="959485" algn="r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796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260 &lt;</a:t>
                      </a:r>
                      <a:r>
                        <a:rPr sz="18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1000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OK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3733">
                <a:tc>
                  <a:txBody>
                    <a:bodyPr/>
                    <a:lstStyle/>
                    <a:p>
                      <a:pPr marR="1142365" algn="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3 #</a:t>
                      </a:r>
                      <a:r>
                        <a:rPr sz="1800" b="1" spc="-1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19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577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R="959485" algn="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852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577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226 &lt;</a:t>
                      </a:r>
                      <a:r>
                        <a:rPr sz="18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1000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577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OK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577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pc="25" dirty="0"/>
              <a:t>Department </a:t>
            </a:r>
            <a:r>
              <a:rPr spc="-30" dirty="0"/>
              <a:t>of </a:t>
            </a:r>
            <a:r>
              <a:rPr spc="-35" dirty="0"/>
              <a:t>Civil</a:t>
            </a:r>
            <a:r>
              <a:rPr dirty="0"/>
              <a:t> </a:t>
            </a:r>
            <a:r>
              <a:rPr spc="5" dirty="0"/>
              <a:t>Engineering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1562842" y="6459930"/>
            <a:ext cx="304800" cy="278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065"/>
              </a:lnSpc>
            </a:pPr>
            <a:fld id="{81D60167-4931-47E6-BA6A-407CBD079E47}" type="slidenum">
              <a:rPr sz="1800" b="1" dirty="0">
                <a:latin typeface="Times New Roman"/>
                <a:cs typeface="Times New Roman"/>
              </a:rPr>
              <a:t>45</a:t>
            </a:fld>
            <a:endParaRPr sz="1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09420" y="821563"/>
            <a:ext cx="86899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45" dirty="0">
                <a:latin typeface="Times New Roman"/>
                <a:cs typeface="Times New Roman"/>
              </a:rPr>
              <a:t>Table </a:t>
            </a:r>
            <a:r>
              <a:rPr sz="2400" b="1" dirty="0">
                <a:latin typeface="Times New Roman"/>
                <a:cs typeface="Times New Roman"/>
              </a:rPr>
              <a:t>7.8</a:t>
            </a:r>
            <a:r>
              <a:rPr sz="2400" dirty="0">
                <a:latin typeface="Times New Roman"/>
                <a:cs typeface="Times New Roman"/>
              </a:rPr>
              <a:t>: Selected steel area of vertical </a:t>
            </a:r>
            <a:r>
              <a:rPr sz="2400" spc="-10" dirty="0">
                <a:latin typeface="Times New Roman"/>
                <a:cs typeface="Times New Roman"/>
              </a:rPr>
              <a:t>moment </a:t>
            </a:r>
            <a:r>
              <a:rPr sz="2400" dirty="0">
                <a:latin typeface="Times New Roman"/>
                <a:cs typeface="Times New Roman"/>
              </a:rPr>
              <a:t>in </a:t>
            </a:r>
            <a:r>
              <a:rPr sz="2400" spc="-5" dirty="0">
                <a:latin typeface="Times New Roman"/>
                <a:cs typeface="Times New Roman"/>
              </a:rPr>
              <a:t>sedimentation</a:t>
            </a:r>
            <a:r>
              <a:rPr sz="2400" spc="-1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tank</a:t>
            </a:r>
            <a:endParaRPr sz="2400">
              <a:latin typeface="Times New Roman"/>
              <a:cs typeface="Times New Roman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793750" y="3469385"/>
          <a:ext cx="10641330" cy="27622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257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95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24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Parameters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2400" b="1" spc="-5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Value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3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Area of the</a:t>
                      </a:r>
                      <a:r>
                        <a:rPr sz="20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tank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2000" spc="459" dirty="0">
                          <a:latin typeface="FreeSerif"/>
                          <a:cs typeface="FreeSerif"/>
                        </a:rPr>
                        <a:t>𝜋𝑟</a:t>
                      </a:r>
                      <a:r>
                        <a:rPr sz="2175" spc="690" baseline="28735" dirty="0">
                          <a:latin typeface="FreeSerif"/>
                          <a:cs typeface="FreeSerif"/>
                        </a:rPr>
                        <a:t>2 </a:t>
                      </a:r>
                      <a:r>
                        <a:rPr sz="2000" spc="370" dirty="0">
                          <a:latin typeface="FreeSerif"/>
                          <a:cs typeface="FreeSerif"/>
                        </a:rPr>
                        <a:t>=</a:t>
                      </a:r>
                      <a:r>
                        <a:rPr sz="2000" spc="-240" dirty="0">
                          <a:latin typeface="FreeSerif"/>
                          <a:cs typeface="FreeSerif"/>
                        </a:rPr>
                        <a:t> </a:t>
                      </a:r>
                      <a:r>
                        <a:rPr sz="2000" spc="75" dirty="0">
                          <a:latin typeface="FreeSerif"/>
                          <a:cs typeface="FreeSerif"/>
                        </a:rPr>
                        <a:t>98.4704 </a:t>
                      </a:r>
                      <a:r>
                        <a:rPr sz="2000" spc="665" dirty="0">
                          <a:latin typeface="FreeSerif"/>
                          <a:cs typeface="FreeSerif"/>
                        </a:rPr>
                        <a:t>𝑚</a:t>
                      </a:r>
                      <a:r>
                        <a:rPr sz="2175" spc="997" baseline="28735" dirty="0">
                          <a:latin typeface="FreeSerif"/>
                          <a:cs typeface="FreeSerif"/>
                        </a:rPr>
                        <a:t>2</a:t>
                      </a:r>
                      <a:endParaRPr sz="2175" baseline="28735">
                        <a:latin typeface="FreeSerif"/>
                        <a:cs typeface="FreeSerif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2000" spc="-5" dirty="0">
                          <a:latin typeface="Times New Roman"/>
                          <a:cs typeface="Times New Roman"/>
                        </a:rPr>
                        <a:t>Steel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area of ring tension in 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sedimentation</a:t>
                      </a:r>
                      <a:r>
                        <a:rPr sz="2000" spc="-1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tank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tc>
                  <a:txBody>
                    <a:bodyPr/>
                    <a:lstStyle/>
                    <a:p>
                      <a:pPr marL="67310"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5#13</a:t>
                      </a:r>
                      <a:r>
                        <a:rPr sz="20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/m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1039">
                <a:tc>
                  <a:txBody>
                    <a:bodyPr/>
                    <a:lstStyle/>
                    <a:p>
                      <a:pPr marL="91440" marR="48260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2000" spc="-5" dirty="0">
                          <a:latin typeface="Times New Roman"/>
                          <a:cs typeface="Times New Roman"/>
                        </a:rPr>
                        <a:t>Steel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area of vertical </a:t>
                      </a: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moment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20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sedimentation  tank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1500"/>
                        </a:spcBef>
                      </a:pPr>
                      <a:r>
                        <a:rPr sz="2000" spc="5" dirty="0">
                          <a:latin typeface="Times New Roman"/>
                          <a:cs typeface="Times New Roman"/>
                        </a:rPr>
                        <a:t>6#13/m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1905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303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2000" spc="-30" dirty="0">
                          <a:latin typeface="Times New Roman"/>
                          <a:cs typeface="Times New Roman"/>
                        </a:rPr>
                        <a:t>Total</a:t>
                      </a:r>
                      <a:r>
                        <a:rPr sz="20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concrete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78.24487</a:t>
                      </a:r>
                      <a:r>
                        <a:rPr sz="20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665" dirty="0">
                          <a:latin typeface="FreeSerif"/>
                          <a:cs typeface="FreeSerif"/>
                        </a:rPr>
                        <a:t>𝑚</a:t>
                      </a:r>
                      <a:r>
                        <a:rPr sz="2175" spc="997" baseline="28735" dirty="0">
                          <a:latin typeface="FreeSerif"/>
                          <a:cs typeface="FreeSerif"/>
                        </a:rPr>
                        <a:t>3</a:t>
                      </a:r>
                      <a:endParaRPr sz="2175" baseline="28735">
                        <a:latin typeface="FreeSerif"/>
                        <a:cs typeface="FreeSerif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39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2000" spc="-30" dirty="0">
                          <a:latin typeface="Times New Roman"/>
                          <a:cs typeface="Times New Roman"/>
                        </a:rPr>
                        <a:t>Total</a:t>
                      </a: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steel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60"/>
                        </a:lnSpc>
                        <a:spcBef>
                          <a:spcPts val="710"/>
                        </a:spcBef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162.5606</a:t>
                      </a:r>
                      <a:r>
                        <a:rPr sz="20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ton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object 8"/>
          <p:cNvSpPr txBox="1"/>
          <p:nvPr/>
        </p:nvSpPr>
        <p:spPr>
          <a:xfrm>
            <a:off x="3470275" y="3059048"/>
            <a:ext cx="50717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latin typeface="Times New Roman"/>
                <a:cs typeface="Times New Roman"/>
              </a:rPr>
              <a:t>Summary </a:t>
            </a:r>
            <a:r>
              <a:rPr sz="2400" spc="-5" dirty="0">
                <a:latin typeface="Times New Roman"/>
                <a:cs typeface="Times New Roman"/>
              </a:rPr>
              <a:t>of Sedimentation </a:t>
            </a:r>
            <a:r>
              <a:rPr sz="2400" spc="-45" dirty="0">
                <a:latin typeface="Times New Roman"/>
                <a:cs typeface="Times New Roman"/>
              </a:rPr>
              <a:t>Tank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Design: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0862" y="724662"/>
            <a:ext cx="10591800" cy="0"/>
          </a:xfrm>
          <a:custGeom>
            <a:avLst/>
            <a:gdLst/>
            <a:ahLst/>
            <a:cxnLst/>
            <a:rect l="l" t="t" r="r" b="b"/>
            <a:pathLst>
              <a:path w="10591800">
                <a:moveTo>
                  <a:pt x="0" y="0"/>
                </a:moveTo>
                <a:lnTo>
                  <a:pt x="10591800" y="0"/>
                </a:lnTo>
              </a:path>
            </a:pathLst>
          </a:custGeom>
          <a:ln w="444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0100" y="6143244"/>
            <a:ext cx="10591800" cy="0"/>
          </a:xfrm>
          <a:custGeom>
            <a:avLst/>
            <a:gdLst/>
            <a:ahLst/>
            <a:cxnLst/>
            <a:rect l="l" t="t" r="r" b="b"/>
            <a:pathLst>
              <a:path w="10591800">
                <a:moveTo>
                  <a:pt x="0" y="0"/>
                </a:moveTo>
                <a:lnTo>
                  <a:pt x="105918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95578" y="0"/>
            <a:ext cx="1018413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u="none" spc="25" dirty="0"/>
              <a:t>STRUCTURAL </a:t>
            </a:r>
            <a:r>
              <a:rPr sz="4500" u="none" dirty="0"/>
              <a:t>&amp; </a:t>
            </a:r>
            <a:r>
              <a:rPr sz="4500" u="none" spc="25" dirty="0"/>
              <a:t>HYDRAULIC</a:t>
            </a:r>
            <a:r>
              <a:rPr sz="4500" u="none" spc="-175" dirty="0"/>
              <a:t> </a:t>
            </a:r>
            <a:r>
              <a:rPr sz="4500" u="none" spc="25" dirty="0"/>
              <a:t>DESIGN</a:t>
            </a:r>
            <a:endParaRPr sz="4500"/>
          </a:p>
        </p:txBody>
      </p:sp>
      <p:sp>
        <p:nvSpPr>
          <p:cNvPr id="5" name="object 5"/>
          <p:cNvSpPr/>
          <p:nvPr/>
        </p:nvSpPr>
        <p:spPr>
          <a:xfrm>
            <a:off x="0" y="6126478"/>
            <a:ext cx="714755" cy="7315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793750" y="1847088"/>
          <a:ext cx="4559300" cy="41903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69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0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7161"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980"/>
                        </a:spcBef>
                      </a:pPr>
                      <a:r>
                        <a:rPr sz="28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Parameters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1244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L="408940">
                        <a:lnSpc>
                          <a:spcPct val="100000"/>
                        </a:lnSpc>
                        <a:spcBef>
                          <a:spcPts val="980"/>
                        </a:spcBef>
                      </a:pPr>
                      <a:r>
                        <a:rPr sz="2800" b="1" spc="-5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Value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1244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8483"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1925"/>
                        </a:spcBef>
                      </a:pPr>
                      <a:r>
                        <a:rPr sz="24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Length</a:t>
                      </a:r>
                      <a:r>
                        <a:rPr sz="24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(L)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444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L="492125">
                        <a:lnSpc>
                          <a:spcPct val="100000"/>
                        </a:lnSpc>
                        <a:spcBef>
                          <a:spcPts val="1925"/>
                        </a:spcBef>
                      </a:pPr>
                      <a:r>
                        <a:rPr sz="2400" spc="-5" dirty="0">
                          <a:latin typeface="Times New Roman"/>
                          <a:cs typeface="Times New Roman"/>
                        </a:rPr>
                        <a:t>8.5</a:t>
                      </a:r>
                      <a:r>
                        <a:rPr sz="24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dirty="0">
                          <a:latin typeface="Times New Roman"/>
                          <a:cs typeface="Times New Roman"/>
                        </a:rPr>
                        <a:t>m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444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8484"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1925"/>
                        </a:spcBef>
                      </a:pPr>
                      <a:r>
                        <a:rPr sz="24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Width (B)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444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L="492125">
                        <a:lnSpc>
                          <a:spcPct val="100000"/>
                        </a:lnSpc>
                        <a:spcBef>
                          <a:spcPts val="1925"/>
                        </a:spcBef>
                      </a:pPr>
                      <a:r>
                        <a:rPr sz="2400" spc="-5" dirty="0">
                          <a:latin typeface="Times New Roman"/>
                          <a:cs typeface="Times New Roman"/>
                        </a:rPr>
                        <a:t>6.5</a:t>
                      </a:r>
                      <a:r>
                        <a:rPr sz="24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dirty="0">
                          <a:latin typeface="Times New Roman"/>
                          <a:cs typeface="Times New Roman"/>
                        </a:rPr>
                        <a:t>m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444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13510"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925"/>
                        </a:spcBef>
                      </a:pPr>
                      <a:r>
                        <a:rPr sz="24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Depth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(D)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444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R="62865" algn="ctr">
                        <a:lnSpc>
                          <a:spcPct val="100000"/>
                        </a:lnSpc>
                        <a:spcBef>
                          <a:spcPts val="1925"/>
                        </a:spcBef>
                      </a:pPr>
                      <a:r>
                        <a:rPr sz="2400" dirty="0">
                          <a:latin typeface="Times New Roman"/>
                          <a:cs typeface="Times New Roman"/>
                        </a:rPr>
                        <a:t>3</a:t>
                      </a:r>
                      <a:r>
                        <a:rPr sz="24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dirty="0">
                          <a:latin typeface="Times New Roman"/>
                          <a:cs typeface="Times New Roman"/>
                        </a:rPr>
                        <a:t>m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444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object 7"/>
          <p:cNvSpPr/>
          <p:nvPr/>
        </p:nvSpPr>
        <p:spPr>
          <a:xfrm>
            <a:off x="6710171" y="1588008"/>
            <a:ext cx="4611624" cy="37307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594093" y="5436819"/>
            <a:ext cx="484124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latin typeface="Times New Roman"/>
                <a:cs typeface="Times New Roman"/>
              </a:rPr>
              <a:t>Figure </a:t>
            </a:r>
            <a:r>
              <a:rPr sz="2000" b="1" spc="5" dirty="0">
                <a:latin typeface="Times New Roman"/>
                <a:cs typeface="Times New Roman"/>
              </a:rPr>
              <a:t>7.10</a:t>
            </a:r>
            <a:r>
              <a:rPr sz="2000" spc="5" dirty="0">
                <a:latin typeface="Times New Roman"/>
                <a:cs typeface="Times New Roman"/>
              </a:rPr>
              <a:t>: </a:t>
            </a:r>
            <a:r>
              <a:rPr sz="2000" dirty="0">
                <a:latin typeface="Times New Roman"/>
                <a:cs typeface="Times New Roman"/>
              </a:rPr>
              <a:t>Pressure </a:t>
            </a:r>
            <a:r>
              <a:rPr sz="2000" spc="-5" dirty="0">
                <a:latin typeface="Times New Roman"/>
                <a:cs typeface="Times New Roman"/>
              </a:rPr>
              <a:t>distribution </a:t>
            </a:r>
            <a:r>
              <a:rPr sz="2000" dirty="0">
                <a:latin typeface="Times New Roman"/>
                <a:cs typeface="Times New Roman"/>
              </a:rPr>
              <a:t>and</a:t>
            </a:r>
            <a:r>
              <a:rPr sz="2000" spc="-1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resultant  force in an open </a:t>
            </a:r>
            <a:r>
              <a:rPr sz="2000" spc="-5" dirty="0">
                <a:latin typeface="Times New Roman"/>
                <a:cs typeface="Times New Roman"/>
              </a:rPr>
              <a:t>tank </a:t>
            </a:r>
            <a:r>
              <a:rPr sz="2000" dirty="0">
                <a:latin typeface="Times New Roman"/>
                <a:cs typeface="Times New Roman"/>
              </a:rPr>
              <a:t>(Pieter </a:t>
            </a:r>
            <a:r>
              <a:rPr sz="2000" spc="-15" dirty="0">
                <a:latin typeface="Times New Roman"/>
                <a:cs typeface="Times New Roman"/>
              </a:rPr>
              <a:t>Wesseling,</a:t>
            </a:r>
            <a:r>
              <a:rPr sz="2000" spc="-195" dirty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Times New Roman"/>
                <a:cs typeface="Times New Roman"/>
              </a:rPr>
              <a:t>2001)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63522" y="698513"/>
            <a:ext cx="7612380" cy="1071245"/>
          </a:xfrm>
          <a:prstGeom prst="rect">
            <a:avLst/>
          </a:prstGeom>
        </p:spPr>
        <p:txBody>
          <a:bodyPr vert="horz" wrap="square" lIns="0" tIns="148590" rIns="0" bIns="0" rtlCol="0">
            <a:spAutoFit/>
          </a:bodyPr>
          <a:lstStyle/>
          <a:p>
            <a:pPr marL="2520315">
              <a:lnSpc>
                <a:spcPct val="100000"/>
              </a:lnSpc>
              <a:spcBef>
                <a:spcPts val="1170"/>
              </a:spcBef>
            </a:pPr>
            <a:r>
              <a:rPr sz="2800" spc="-5" dirty="0">
                <a:latin typeface="Times New Roman"/>
                <a:cs typeface="Times New Roman"/>
              </a:rPr>
              <a:t>Structural Design of </a:t>
            </a:r>
            <a:r>
              <a:rPr sz="2800" dirty="0">
                <a:latin typeface="Times New Roman"/>
                <a:cs typeface="Times New Roman"/>
              </a:rPr>
              <a:t>Filtration</a:t>
            </a:r>
            <a:r>
              <a:rPr sz="2800" spc="-85" dirty="0">
                <a:latin typeface="Times New Roman"/>
                <a:cs typeface="Times New Roman"/>
              </a:rPr>
              <a:t> </a:t>
            </a:r>
            <a:r>
              <a:rPr sz="2800" spc="-55" dirty="0">
                <a:latin typeface="Times New Roman"/>
                <a:cs typeface="Times New Roman"/>
              </a:rPr>
              <a:t>Tank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19"/>
              </a:spcBef>
            </a:pPr>
            <a:r>
              <a:rPr sz="2400" spc="-55" dirty="0">
                <a:latin typeface="Georgia"/>
                <a:cs typeface="Georgia"/>
              </a:rPr>
              <a:t>Filtration Tank</a:t>
            </a:r>
            <a:r>
              <a:rPr sz="2400" spc="130" dirty="0">
                <a:latin typeface="Georgia"/>
                <a:cs typeface="Georgia"/>
              </a:rPr>
              <a:t> </a:t>
            </a:r>
            <a:r>
              <a:rPr sz="2400" spc="-50" dirty="0">
                <a:latin typeface="Georgia"/>
                <a:cs typeface="Georgia"/>
              </a:rPr>
              <a:t>Dimensions</a:t>
            </a:r>
            <a:endParaRPr sz="2400">
              <a:latin typeface="Georgia"/>
              <a:cs typeface="Georgi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585204" y="1842516"/>
            <a:ext cx="76200" cy="3361690"/>
          </a:xfrm>
          <a:custGeom>
            <a:avLst/>
            <a:gdLst/>
            <a:ahLst/>
            <a:cxnLst/>
            <a:rect l="l" t="t" r="r" b="b"/>
            <a:pathLst>
              <a:path w="76200" h="3361690">
                <a:moveTo>
                  <a:pt x="31750" y="3285236"/>
                </a:moveTo>
                <a:lnTo>
                  <a:pt x="0" y="3285236"/>
                </a:lnTo>
                <a:lnTo>
                  <a:pt x="38100" y="3361436"/>
                </a:lnTo>
                <a:lnTo>
                  <a:pt x="69850" y="3297936"/>
                </a:lnTo>
                <a:lnTo>
                  <a:pt x="31750" y="3297936"/>
                </a:lnTo>
                <a:lnTo>
                  <a:pt x="31750" y="3285236"/>
                </a:lnTo>
                <a:close/>
              </a:path>
              <a:path w="76200" h="3361690">
                <a:moveTo>
                  <a:pt x="44450" y="63500"/>
                </a:moveTo>
                <a:lnTo>
                  <a:pt x="31750" y="63500"/>
                </a:lnTo>
                <a:lnTo>
                  <a:pt x="31750" y="3297936"/>
                </a:lnTo>
                <a:lnTo>
                  <a:pt x="44450" y="3297936"/>
                </a:lnTo>
                <a:lnTo>
                  <a:pt x="44450" y="63500"/>
                </a:lnTo>
                <a:close/>
              </a:path>
              <a:path w="76200" h="3361690">
                <a:moveTo>
                  <a:pt x="76200" y="3285236"/>
                </a:moveTo>
                <a:lnTo>
                  <a:pt x="44450" y="3285236"/>
                </a:lnTo>
                <a:lnTo>
                  <a:pt x="44450" y="3297936"/>
                </a:lnTo>
                <a:lnTo>
                  <a:pt x="69850" y="3297936"/>
                </a:lnTo>
                <a:lnTo>
                  <a:pt x="76200" y="3285236"/>
                </a:lnTo>
                <a:close/>
              </a:path>
              <a:path w="76200" h="3361690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3361690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734A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960109" y="2959353"/>
            <a:ext cx="393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80" dirty="0">
                <a:latin typeface="Georgia"/>
                <a:cs typeface="Georgia"/>
              </a:rPr>
              <a:t>3</a:t>
            </a:r>
            <a:r>
              <a:rPr sz="1800" spc="-50" dirty="0">
                <a:latin typeface="Georgia"/>
                <a:cs typeface="Georgia"/>
              </a:rPr>
              <a:t> </a:t>
            </a:r>
            <a:r>
              <a:rPr sz="1800" spc="-70" dirty="0">
                <a:latin typeface="Georgia"/>
                <a:cs typeface="Georgia"/>
              </a:rPr>
              <a:t>m</a:t>
            </a:r>
            <a:endParaRPr sz="1800">
              <a:latin typeface="Georgia"/>
              <a:cs typeface="Georgi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1478768" y="2267711"/>
            <a:ext cx="78740" cy="2656840"/>
          </a:xfrm>
          <a:custGeom>
            <a:avLst/>
            <a:gdLst/>
            <a:ahLst/>
            <a:cxnLst/>
            <a:rect l="l" t="t" r="r" b="b"/>
            <a:pathLst>
              <a:path w="78740" h="2656840">
                <a:moveTo>
                  <a:pt x="31760" y="2580513"/>
                </a:moveTo>
                <a:lnTo>
                  <a:pt x="0" y="2580513"/>
                </a:lnTo>
                <a:lnTo>
                  <a:pt x="38100" y="2656713"/>
                </a:lnTo>
                <a:lnTo>
                  <a:pt x="69850" y="2593213"/>
                </a:lnTo>
                <a:lnTo>
                  <a:pt x="31750" y="2593213"/>
                </a:lnTo>
                <a:lnTo>
                  <a:pt x="31760" y="2580513"/>
                </a:lnTo>
                <a:close/>
              </a:path>
              <a:path w="78740" h="2656840">
                <a:moveTo>
                  <a:pt x="46608" y="63500"/>
                </a:moveTo>
                <a:lnTo>
                  <a:pt x="33908" y="63500"/>
                </a:lnTo>
                <a:lnTo>
                  <a:pt x="31750" y="2593213"/>
                </a:lnTo>
                <a:lnTo>
                  <a:pt x="44450" y="2593213"/>
                </a:lnTo>
                <a:lnTo>
                  <a:pt x="46608" y="63500"/>
                </a:lnTo>
                <a:close/>
              </a:path>
              <a:path w="78740" h="2656840">
                <a:moveTo>
                  <a:pt x="76200" y="2580513"/>
                </a:moveTo>
                <a:lnTo>
                  <a:pt x="44460" y="2580513"/>
                </a:lnTo>
                <a:lnTo>
                  <a:pt x="44450" y="2593213"/>
                </a:lnTo>
                <a:lnTo>
                  <a:pt x="69850" y="2593213"/>
                </a:lnTo>
                <a:lnTo>
                  <a:pt x="76200" y="2580513"/>
                </a:lnTo>
                <a:close/>
              </a:path>
              <a:path w="78740" h="2656840">
                <a:moveTo>
                  <a:pt x="40258" y="0"/>
                </a:moveTo>
                <a:lnTo>
                  <a:pt x="2158" y="76200"/>
                </a:lnTo>
                <a:lnTo>
                  <a:pt x="33898" y="76200"/>
                </a:lnTo>
                <a:lnTo>
                  <a:pt x="33908" y="63500"/>
                </a:lnTo>
                <a:lnTo>
                  <a:pt x="72008" y="63500"/>
                </a:lnTo>
                <a:lnTo>
                  <a:pt x="40258" y="0"/>
                </a:lnTo>
                <a:close/>
              </a:path>
              <a:path w="78740" h="2656840">
                <a:moveTo>
                  <a:pt x="72008" y="63500"/>
                </a:moveTo>
                <a:lnTo>
                  <a:pt x="46608" y="63500"/>
                </a:lnTo>
                <a:lnTo>
                  <a:pt x="46598" y="76200"/>
                </a:lnTo>
                <a:lnTo>
                  <a:pt x="78358" y="76200"/>
                </a:lnTo>
                <a:lnTo>
                  <a:pt x="72008" y="63500"/>
                </a:lnTo>
                <a:close/>
              </a:path>
            </a:pathLst>
          </a:custGeom>
          <a:solidFill>
            <a:srgbClr val="734A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1599926" y="2959353"/>
            <a:ext cx="5727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0" dirty="0">
                <a:latin typeface="Georgia"/>
                <a:cs typeface="Georgia"/>
              </a:rPr>
              <a:t>2.5</a:t>
            </a:r>
            <a:r>
              <a:rPr sz="1800" spc="-55" dirty="0">
                <a:latin typeface="Georgia"/>
                <a:cs typeface="Georgia"/>
              </a:rPr>
              <a:t> </a:t>
            </a:r>
            <a:r>
              <a:rPr sz="1800" spc="-70" dirty="0">
                <a:latin typeface="Georgia"/>
                <a:cs typeface="Georgia"/>
              </a:rPr>
              <a:t>m</a:t>
            </a:r>
            <a:endParaRPr sz="1800">
              <a:latin typeface="Georgia"/>
              <a:cs typeface="Georgia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pc="25" dirty="0"/>
              <a:t>Department </a:t>
            </a:r>
            <a:r>
              <a:rPr spc="-30" dirty="0"/>
              <a:t>of </a:t>
            </a:r>
            <a:r>
              <a:rPr spc="-35" dirty="0"/>
              <a:t>Civil</a:t>
            </a:r>
            <a:r>
              <a:rPr dirty="0"/>
              <a:t> </a:t>
            </a:r>
            <a:r>
              <a:rPr spc="5" dirty="0"/>
              <a:t>Engineering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11562842" y="6459930"/>
            <a:ext cx="304800" cy="278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065"/>
              </a:lnSpc>
            </a:pPr>
            <a:fld id="{81D60167-4931-47E6-BA6A-407CBD079E47}" type="slidenum">
              <a:rPr sz="1800" b="1" dirty="0">
                <a:latin typeface="Times New Roman"/>
                <a:cs typeface="Times New Roman"/>
              </a:rPr>
              <a:t>46</a:t>
            </a:fld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0862" y="724662"/>
            <a:ext cx="10591800" cy="0"/>
          </a:xfrm>
          <a:custGeom>
            <a:avLst/>
            <a:gdLst/>
            <a:ahLst/>
            <a:cxnLst/>
            <a:rect l="l" t="t" r="r" b="b"/>
            <a:pathLst>
              <a:path w="10591800">
                <a:moveTo>
                  <a:pt x="0" y="0"/>
                </a:moveTo>
                <a:lnTo>
                  <a:pt x="10591800" y="0"/>
                </a:lnTo>
              </a:path>
            </a:pathLst>
          </a:custGeom>
          <a:ln w="444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0100" y="6143244"/>
            <a:ext cx="10591800" cy="0"/>
          </a:xfrm>
          <a:custGeom>
            <a:avLst/>
            <a:gdLst/>
            <a:ahLst/>
            <a:cxnLst/>
            <a:rect l="l" t="t" r="r" b="b"/>
            <a:pathLst>
              <a:path w="10591800">
                <a:moveTo>
                  <a:pt x="0" y="0"/>
                </a:moveTo>
                <a:lnTo>
                  <a:pt x="105918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95578" y="0"/>
            <a:ext cx="1018413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u="none" spc="25" dirty="0"/>
              <a:t>STRUCTURAL </a:t>
            </a:r>
            <a:r>
              <a:rPr sz="4500" u="none" dirty="0"/>
              <a:t>&amp; </a:t>
            </a:r>
            <a:r>
              <a:rPr sz="4500" u="none" spc="25" dirty="0"/>
              <a:t>HYDRAULIC</a:t>
            </a:r>
            <a:r>
              <a:rPr sz="4500" u="none" spc="-175" dirty="0"/>
              <a:t> </a:t>
            </a:r>
            <a:r>
              <a:rPr sz="4500" u="none" spc="25" dirty="0"/>
              <a:t>DESIGN</a:t>
            </a:r>
            <a:endParaRPr sz="4500"/>
          </a:p>
        </p:txBody>
      </p:sp>
      <p:sp>
        <p:nvSpPr>
          <p:cNvPr id="5" name="object 5"/>
          <p:cNvSpPr/>
          <p:nvPr/>
        </p:nvSpPr>
        <p:spPr>
          <a:xfrm>
            <a:off x="0" y="6126478"/>
            <a:ext cx="714755" cy="7315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188970" y="840740"/>
            <a:ext cx="581152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Times New Roman"/>
                <a:cs typeface="Times New Roman"/>
              </a:rPr>
              <a:t>Design Reinforcement of </a:t>
            </a:r>
            <a:r>
              <a:rPr sz="2800" dirty="0">
                <a:latin typeface="Times New Roman"/>
                <a:cs typeface="Times New Roman"/>
              </a:rPr>
              <a:t>Filtration</a:t>
            </a:r>
            <a:r>
              <a:rPr sz="2800" spc="-114" dirty="0">
                <a:latin typeface="Times New Roman"/>
                <a:cs typeface="Times New Roman"/>
              </a:rPr>
              <a:t> </a:t>
            </a:r>
            <a:r>
              <a:rPr sz="2800" spc="-55" dirty="0">
                <a:latin typeface="Times New Roman"/>
                <a:cs typeface="Times New Roman"/>
              </a:rPr>
              <a:t>Tank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89452" y="5614212"/>
            <a:ext cx="530606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b="1" spc="-10" dirty="0">
                <a:latin typeface="Times New Roman"/>
                <a:cs typeface="Times New Roman"/>
              </a:rPr>
              <a:t>Figure </a:t>
            </a:r>
            <a:r>
              <a:rPr sz="1900" b="1" spc="-25" dirty="0">
                <a:latin typeface="Times New Roman"/>
                <a:cs typeface="Times New Roman"/>
              </a:rPr>
              <a:t>7.11</a:t>
            </a:r>
            <a:r>
              <a:rPr sz="1900" spc="-25" dirty="0">
                <a:latin typeface="Times New Roman"/>
                <a:cs typeface="Times New Roman"/>
              </a:rPr>
              <a:t>: </a:t>
            </a:r>
            <a:r>
              <a:rPr sz="1900" spc="-5" dirty="0">
                <a:latin typeface="Times New Roman"/>
                <a:cs typeface="Times New Roman"/>
              </a:rPr>
              <a:t>Steel reinforcement of filtration tank</a:t>
            </a:r>
            <a:r>
              <a:rPr sz="1900" spc="65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Times New Roman"/>
                <a:cs typeface="Times New Roman"/>
              </a:rPr>
              <a:t>wall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333244" y="1498091"/>
            <a:ext cx="7620000" cy="38633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957186" y="3869816"/>
            <a:ext cx="8102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latin typeface="Times New Roman"/>
                <a:cs typeface="Times New Roman"/>
              </a:rPr>
              <a:t>4 </a:t>
            </a:r>
            <a:r>
              <a:rPr sz="1600" b="1" dirty="0">
                <a:latin typeface="Times New Roman"/>
                <a:cs typeface="Times New Roman"/>
              </a:rPr>
              <a:t>#13 </a:t>
            </a:r>
            <a:r>
              <a:rPr sz="1600" b="1" spc="-5" dirty="0">
                <a:latin typeface="Times New Roman"/>
                <a:cs typeface="Times New Roman"/>
              </a:rPr>
              <a:t>/</a:t>
            </a:r>
            <a:r>
              <a:rPr sz="1600" b="1" spc="-85" dirty="0">
                <a:latin typeface="Times New Roman"/>
                <a:cs typeface="Times New Roman"/>
              </a:rPr>
              <a:t> </a:t>
            </a:r>
            <a:r>
              <a:rPr sz="1600" b="1" spc="-5" dirty="0">
                <a:latin typeface="Times New Roman"/>
                <a:cs typeface="Times New Roman"/>
              </a:rPr>
              <a:t>m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pc="25" dirty="0"/>
              <a:t>Department </a:t>
            </a:r>
            <a:r>
              <a:rPr spc="-30" dirty="0"/>
              <a:t>of </a:t>
            </a:r>
            <a:r>
              <a:rPr spc="-35" dirty="0"/>
              <a:t>Civil</a:t>
            </a:r>
            <a:r>
              <a:rPr dirty="0"/>
              <a:t> </a:t>
            </a:r>
            <a:r>
              <a:rPr spc="5" dirty="0"/>
              <a:t>Engineering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11562842" y="6459930"/>
            <a:ext cx="304800" cy="278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065"/>
              </a:lnSpc>
            </a:pPr>
            <a:fld id="{81D60167-4931-47E6-BA6A-407CBD079E47}" type="slidenum">
              <a:rPr sz="1800" b="1" dirty="0">
                <a:latin typeface="Times New Roman"/>
                <a:cs typeface="Times New Roman"/>
              </a:rPr>
              <a:t>47</a:t>
            </a:fld>
            <a:endParaRPr sz="18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968366" y="3869816"/>
            <a:ext cx="8102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latin typeface="Times New Roman"/>
                <a:cs typeface="Times New Roman"/>
              </a:rPr>
              <a:t>4 </a:t>
            </a:r>
            <a:r>
              <a:rPr sz="1600" b="1" dirty="0">
                <a:latin typeface="Times New Roman"/>
                <a:cs typeface="Times New Roman"/>
              </a:rPr>
              <a:t>#13 </a:t>
            </a:r>
            <a:r>
              <a:rPr sz="1600" b="1" spc="-5" dirty="0">
                <a:latin typeface="Times New Roman"/>
                <a:cs typeface="Times New Roman"/>
              </a:rPr>
              <a:t>/</a:t>
            </a:r>
            <a:r>
              <a:rPr sz="1600" b="1" spc="-85" dirty="0">
                <a:latin typeface="Times New Roman"/>
                <a:cs typeface="Times New Roman"/>
              </a:rPr>
              <a:t> </a:t>
            </a:r>
            <a:r>
              <a:rPr sz="1600" b="1" spc="-5" dirty="0">
                <a:latin typeface="Times New Roman"/>
                <a:cs typeface="Times New Roman"/>
              </a:rPr>
              <a:t>m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548888" y="2383917"/>
            <a:ext cx="8102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latin typeface="Times New Roman"/>
                <a:cs typeface="Times New Roman"/>
              </a:rPr>
              <a:t>4 </a:t>
            </a:r>
            <a:r>
              <a:rPr sz="1600" b="1" dirty="0">
                <a:latin typeface="Times New Roman"/>
                <a:cs typeface="Times New Roman"/>
              </a:rPr>
              <a:t>#13 </a:t>
            </a:r>
            <a:r>
              <a:rPr sz="1600" b="1" spc="-5" dirty="0">
                <a:latin typeface="Times New Roman"/>
                <a:cs typeface="Times New Roman"/>
              </a:rPr>
              <a:t>/</a:t>
            </a:r>
            <a:r>
              <a:rPr sz="1600" b="1" spc="-85" dirty="0">
                <a:latin typeface="Times New Roman"/>
                <a:cs typeface="Times New Roman"/>
              </a:rPr>
              <a:t> </a:t>
            </a:r>
            <a:r>
              <a:rPr sz="1600" b="1" spc="-5" dirty="0">
                <a:latin typeface="Times New Roman"/>
                <a:cs typeface="Times New Roman"/>
              </a:rPr>
              <a:t>m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548888" y="3183762"/>
            <a:ext cx="8102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latin typeface="Times New Roman"/>
                <a:cs typeface="Times New Roman"/>
              </a:rPr>
              <a:t>4 </a:t>
            </a:r>
            <a:r>
              <a:rPr sz="1600" b="1" dirty="0">
                <a:latin typeface="Times New Roman"/>
                <a:cs typeface="Times New Roman"/>
              </a:rPr>
              <a:t>#13 </a:t>
            </a:r>
            <a:r>
              <a:rPr sz="1600" b="1" spc="-5" dirty="0">
                <a:latin typeface="Times New Roman"/>
                <a:cs typeface="Times New Roman"/>
              </a:rPr>
              <a:t>/</a:t>
            </a:r>
            <a:r>
              <a:rPr sz="1600" b="1" spc="-85" dirty="0">
                <a:latin typeface="Times New Roman"/>
                <a:cs typeface="Times New Roman"/>
              </a:rPr>
              <a:t> </a:t>
            </a:r>
            <a:r>
              <a:rPr sz="1600" b="1" spc="-5" dirty="0">
                <a:latin typeface="Times New Roman"/>
                <a:cs typeface="Times New Roman"/>
              </a:rPr>
              <a:t>m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881366" y="2262886"/>
            <a:ext cx="71310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latin typeface="Times New Roman"/>
                <a:cs typeface="Times New Roman"/>
              </a:rPr>
              <a:t>200</a:t>
            </a:r>
            <a:r>
              <a:rPr sz="1600" b="1" spc="-85" dirty="0">
                <a:latin typeface="Times New Roman"/>
                <a:cs typeface="Times New Roman"/>
              </a:rPr>
              <a:t> </a:t>
            </a:r>
            <a:r>
              <a:rPr sz="1600" b="1" spc="-30" dirty="0">
                <a:latin typeface="Times New Roman"/>
                <a:cs typeface="Times New Roman"/>
              </a:rPr>
              <a:t>mm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238245" y="4381627"/>
            <a:ext cx="71310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latin typeface="Times New Roman"/>
                <a:cs typeface="Times New Roman"/>
              </a:rPr>
              <a:t>200</a:t>
            </a:r>
            <a:r>
              <a:rPr sz="1600" b="1" spc="-85" dirty="0">
                <a:latin typeface="Times New Roman"/>
                <a:cs typeface="Times New Roman"/>
              </a:rPr>
              <a:t> </a:t>
            </a:r>
            <a:r>
              <a:rPr sz="1600" b="1" spc="-30" dirty="0">
                <a:latin typeface="Times New Roman"/>
                <a:cs typeface="Times New Roman"/>
              </a:rPr>
              <a:t>mm</a:t>
            </a:r>
            <a:endParaRPr sz="1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0862" y="724662"/>
            <a:ext cx="10591800" cy="0"/>
          </a:xfrm>
          <a:custGeom>
            <a:avLst/>
            <a:gdLst/>
            <a:ahLst/>
            <a:cxnLst/>
            <a:rect l="l" t="t" r="r" b="b"/>
            <a:pathLst>
              <a:path w="10591800">
                <a:moveTo>
                  <a:pt x="0" y="0"/>
                </a:moveTo>
                <a:lnTo>
                  <a:pt x="10591800" y="0"/>
                </a:lnTo>
              </a:path>
            </a:pathLst>
          </a:custGeom>
          <a:ln w="444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0100" y="6143244"/>
            <a:ext cx="10591800" cy="0"/>
          </a:xfrm>
          <a:custGeom>
            <a:avLst/>
            <a:gdLst/>
            <a:ahLst/>
            <a:cxnLst/>
            <a:rect l="l" t="t" r="r" b="b"/>
            <a:pathLst>
              <a:path w="10591800">
                <a:moveTo>
                  <a:pt x="0" y="0"/>
                </a:moveTo>
                <a:lnTo>
                  <a:pt x="105918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95578" y="0"/>
            <a:ext cx="1018413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u="none" spc="25" dirty="0"/>
              <a:t>STRUCTURAL </a:t>
            </a:r>
            <a:r>
              <a:rPr sz="4500" u="none" dirty="0"/>
              <a:t>&amp; </a:t>
            </a:r>
            <a:r>
              <a:rPr sz="4500" u="none" spc="25" dirty="0"/>
              <a:t>HYDRAULIC</a:t>
            </a:r>
            <a:r>
              <a:rPr sz="4500" u="none" spc="-175" dirty="0"/>
              <a:t> </a:t>
            </a:r>
            <a:r>
              <a:rPr sz="4500" u="none" spc="25" dirty="0"/>
              <a:t>DESIGN</a:t>
            </a:r>
            <a:endParaRPr sz="4500"/>
          </a:p>
        </p:txBody>
      </p:sp>
      <p:sp>
        <p:nvSpPr>
          <p:cNvPr id="5" name="object 5"/>
          <p:cNvSpPr/>
          <p:nvPr/>
        </p:nvSpPr>
        <p:spPr>
          <a:xfrm>
            <a:off x="0" y="6126478"/>
            <a:ext cx="714755" cy="7315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691385" y="705992"/>
            <a:ext cx="880935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55" dirty="0">
                <a:latin typeface="Times New Roman"/>
                <a:cs typeface="Times New Roman"/>
              </a:rPr>
              <a:t>Table </a:t>
            </a:r>
            <a:r>
              <a:rPr sz="2800" b="1" dirty="0">
                <a:latin typeface="Times New Roman"/>
                <a:cs typeface="Times New Roman"/>
              </a:rPr>
              <a:t>7.10</a:t>
            </a:r>
            <a:r>
              <a:rPr sz="2800" i="1" dirty="0">
                <a:latin typeface="Times New Roman"/>
                <a:cs typeface="Times New Roman"/>
              </a:rPr>
              <a:t>: </a:t>
            </a:r>
            <a:r>
              <a:rPr sz="2800" spc="-10" dirty="0">
                <a:latin typeface="Times New Roman"/>
                <a:cs typeface="Times New Roman"/>
              </a:rPr>
              <a:t>Summary </a:t>
            </a:r>
            <a:r>
              <a:rPr sz="2800" spc="-5" dirty="0">
                <a:latin typeface="Times New Roman"/>
                <a:cs typeface="Times New Roman"/>
              </a:rPr>
              <a:t>of </a:t>
            </a:r>
            <a:r>
              <a:rPr sz="2800" dirty="0">
                <a:latin typeface="Times New Roman"/>
                <a:cs typeface="Times New Roman"/>
              </a:rPr>
              <a:t>Structural </a:t>
            </a:r>
            <a:r>
              <a:rPr sz="2800" spc="-5" dirty="0">
                <a:latin typeface="Times New Roman"/>
                <a:cs typeface="Times New Roman"/>
              </a:rPr>
              <a:t>Design of </a:t>
            </a:r>
            <a:r>
              <a:rPr sz="2800" dirty="0">
                <a:latin typeface="Times New Roman"/>
                <a:cs typeface="Times New Roman"/>
              </a:rPr>
              <a:t>Filtration</a:t>
            </a:r>
            <a:r>
              <a:rPr sz="2800" spc="25" dirty="0">
                <a:latin typeface="Times New Roman"/>
                <a:cs typeface="Times New Roman"/>
              </a:rPr>
              <a:t> </a:t>
            </a:r>
            <a:r>
              <a:rPr sz="2800" spc="-45" dirty="0">
                <a:latin typeface="Times New Roman"/>
                <a:cs typeface="Times New Roman"/>
              </a:rPr>
              <a:t>Tank.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pc="25" dirty="0"/>
              <a:t>Department </a:t>
            </a:r>
            <a:r>
              <a:rPr spc="-30" dirty="0"/>
              <a:t>of </a:t>
            </a:r>
            <a:r>
              <a:rPr spc="-35" dirty="0"/>
              <a:t>Civil</a:t>
            </a:r>
            <a:r>
              <a:rPr dirty="0"/>
              <a:t> </a:t>
            </a:r>
            <a:r>
              <a:rPr spc="5" dirty="0"/>
              <a:t>Engineering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1562842" y="6459930"/>
            <a:ext cx="304800" cy="278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065"/>
              </a:lnSpc>
            </a:pPr>
            <a:fld id="{81D60167-4931-47E6-BA6A-407CBD079E47}" type="slidenum">
              <a:rPr sz="1800" b="1" dirty="0">
                <a:latin typeface="Times New Roman"/>
                <a:cs typeface="Times New Roman"/>
              </a:rPr>
              <a:t>48</a:t>
            </a:fld>
            <a:endParaRPr sz="1800">
              <a:latin typeface="Times New Roman"/>
              <a:cs typeface="Times New Roman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793750" y="1236472"/>
          <a:ext cx="10610850" cy="48914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95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95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243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70"/>
                        </a:spcBef>
                      </a:pPr>
                      <a:r>
                        <a:rPr sz="28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Parameters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1739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370"/>
                        </a:spcBef>
                      </a:pPr>
                      <a:r>
                        <a:rPr sz="2800" b="1" spc="-5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Value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1739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54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20"/>
                        </a:spcBef>
                      </a:pPr>
                      <a:r>
                        <a:rPr sz="2400" spc="-5" dirty="0">
                          <a:latin typeface="Times New Roman"/>
                          <a:cs typeface="Times New Roman"/>
                        </a:rPr>
                        <a:t>Area of the tank</a:t>
                      </a:r>
                      <a:r>
                        <a:rPr sz="24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spc="-5" dirty="0">
                          <a:latin typeface="Times New Roman"/>
                          <a:cs typeface="Times New Roman"/>
                        </a:rPr>
                        <a:t>(A)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184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 marL="2098040">
                        <a:lnSpc>
                          <a:spcPct val="100000"/>
                        </a:lnSpc>
                        <a:spcBef>
                          <a:spcPts val="1720"/>
                        </a:spcBef>
                      </a:pPr>
                      <a:r>
                        <a:rPr sz="2400" dirty="0">
                          <a:latin typeface="Times New Roman"/>
                          <a:cs typeface="Times New Roman"/>
                        </a:rPr>
                        <a:t>55.25</a:t>
                      </a:r>
                      <a:r>
                        <a:rPr sz="24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spc="-15" dirty="0">
                          <a:latin typeface="Times New Roman"/>
                          <a:cs typeface="Times New Roman"/>
                        </a:rPr>
                        <a:t>m</a:t>
                      </a:r>
                      <a:r>
                        <a:rPr sz="2400" spc="-22" baseline="24305" dirty="0">
                          <a:latin typeface="Times New Roman"/>
                          <a:cs typeface="Times New Roman"/>
                        </a:rPr>
                        <a:t>2</a:t>
                      </a:r>
                      <a:endParaRPr sz="2400" baseline="24305">
                        <a:latin typeface="Times New Roman"/>
                        <a:cs typeface="Times New Roman"/>
                      </a:endParaRPr>
                    </a:p>
                  </a:txBody>
                  <a:tcPr marL="0" marR="0" marT="2184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54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20"/>
                        </a:spcBef>
                      </a:pPr>
                      <a:r>
                        <a:rPr sz="2400" spc="-55" dirty="0">
                          <a:latin typeface="Times New Roman"/>
                          <a:cs typeface="Times New Roman"/>
                        </a:rPr>
                        <a:t>Wall </a:t>
                      </a:r>
                      <a:r>
                        <a:rPr sz="2400" dirty="0">
                          <a:latin typeface="Times New Roman"/>
                          <a:cs typeface="Times New Roman"/>
                        </a:rPr>
                        <a:t>thickness</a:t>
                      </a:r>
                      <a:r>
                        <a:rPr sz="2400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dirty="0">
                          <a:latin typeface="Times New Roman"/>
                          <a:cs typeface="Times New Roman"/>
                        </a:rPr>
                        <a:t>(d)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184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1720"/>
                        </a:spcBef>
                      </a:pPr>
                      <a:r>
                        <a:rPr sz="2400" dirty="0">
                          <a:latin typeface="Times New Roman"/>
                          <a:cs typeface="Times New Roman"/>
                        </a:rPr>
                        <a:t>200</a:t>
                      </a:r>
                      <a:r>
                        <a:rPr sz="24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spc="-10" dirty="0">
                          <a:latin typeface="Times New Roman"/>
                          <a:cs typeface="Times New Roman"/>
                        </a:rPr>
                        <a:t>mm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184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072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890"/>
                        </a:spcBef>
                      </a:pPr>
                      <a:r>
                        <a:rPr sz="2400" spc="-5" dirty="0">
                          <a:latin typeface="Times New Roman"/>
                          <a:cs typeface="Times New Roman"/>
                        </a:rPr>
                        <a:t>Area of </a:t>
                      </a:r>
                      <a:r>
                        <a:rPr sz="2400" dirty="0">
                          <a:latin typeface="Times New Roman"/>
                          <a:cs typeface="Times New Roman"/>
                        </a:rPr>
                        <a:t>steel </a:t>
                      </a:r>
                      <a:r>
                        <a:rPr sz="2400" spc="-5" dirty="0">
                          <a:latin typeface="Times New Roman"/>
                          <a:cs typeface="Times New Roman"/>
                        </a:rPr>
                        <a:t>used for </a:t>
                      </a:r>
                      <a:r>
                        <a:rPr sz="2400" dirty="0">
                          <a:latin typeface="Times New Roman"/>
                          <a:cs typeface="Times New Roman"/>
                        </a:rPr>
                        <a:t>walls</a:t>
                      </a:r>
                      <a:r>
                        <a:rPr sz="24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spc="-5" dirty="0">
                          <a:latin typeface="Times New Roman"/>
                          <a:cs typeface="Times New Roman"/>
                        </a:rPr>
                        <a:t>(As)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2350">
                        <a:latin typeface="Times New Roman"/>
                        <a:cs typeface="Times New Roman"/>
                      </a:endParaRPr>
                    </a:p>
                    <a:p>
                      <a:pPr marL="3175" algn="ctr">
                        <a:lnSpc>
                          <a:spcPct val="100000"/>
                        </a:lnSpc>
                      </a:pPr>
                      <a:r>
                        <a:rPr sz="2400" dirty="0">
                          <a:latin typeface="Times New Roman"/>
                          <a:cs typeface="Times New Roman"/>
                        </a:rPr>
                        <a:t>516</a:t>
                      </a:r>
                      <a:r>
                        <a:rPr sz="2400" spc="-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spc="-10" dirty="0">
                          <a:latin typeface="Times New Roman"/>
                          <a:cs typeface="Times New Roman"/>
                        </a:rPr>
                        <a:t>mm</a:t>
                      </a:r>
                      <a:r>
                        <a:rPr sz="2400" spc="-15" baseline="24305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2400" spc="-10" dirty="0">
                          <a:latin typeface="Times New Roman"/>
                          <a:cs typeface="Times New Roman"/>
                        </a:rPr>
                        <a:t>/m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  <a:spcBef>
                          <a:spcPts val="1440"/>
                        </a:spcBef>
                      </a:pPr>
                      <a:r>
                        <a:rPr sz="2400" dirty="0">
                          <a:latin typeface="Times New Roman"/>
                          <a:cs typeface="Times New Roman"/>
                        </a:rPr>
                        <a:t>(4 # 16) /</a:t>
                      </a:r>
                      <a:r>
                        <a:rPr sz="2400" spc="-10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dirty="0">
                          <a:latin typeface="Times New Roman"/>
                          <a:cs typeface="Times New Roman"/>
                        </a:rPr>
                        <a:t>m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884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2400" spc="-65" dirty="0">
                          <a:latin typeface="Georgia"/>
                          <a:cs typeface="Georgia"/>
                        </a:rPr>
                        <a:t>Total</a:t>
                      </a:r>
                      <a:r>
                        <a:rPr sz="2400" spc="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2400" spc="-65" dirty="0">
                          <a:latin typeface="Georgia"/>
                          <a:cs typeface="Georgia"/>
                        </a:rPr>
                        <a:t>concrete</a:t>
                      </a:r>
                      <a:endParaRPr sz="2400">
                        <a:latin typeface="Georgia"/>
                        <a:cs typeface="Georgi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2400" spc="-120" dirty="0">
                          <a:latin typeface="Georgia"/>
                          <a:cs typeface="Georgia"/>
                        </a:rPr>
                        <a:t>36</a:t>
                      </a:r>
                      <a:r>
                        <a:rPr sz="2400" spc="2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2400" spc="-15" dirty="0">
                          <a:latin typeface="Times New Roman"/>
                          <a:cs typeface="Times New Roman"/>
                        </a:rPr>
                        <a:t>m</a:t>
                      </a:r>
                      <a:r>
                        <a:rPr sz="2400" spc="-22" baseline="24305" dirty="0">
                          <a:latin typeface="Times New Roman"/>
                          <a:cs typeface="Times New Roman"/>
                        </a:rPr>
                        <a:t>2</a:t>
                      </a:r>
                      <a:endParaRPr sz="2400" baseline="24305">
                        <a:latin typeface="Times New Roman"/>
                        <a:cs typeface="Times New Roman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893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2400" spc="-65" dirty="0">
                          <a:latin typeface="Georgia"/>
                          <a:cs typeface="Georgia"/>
                        </a:rPr>
                        <a:t>Total</a:t>
                      </a:r>
                      <a:r>
                        <a:rPr sz="2400" spc="30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2400" spc="-80" dirty="0">
                          <a:latin typeface="Georgia"/>
                          <a:cs typeface="Georgia"/>
                        </a:rPr>
                        <a:t>steel</a:t>
                      </a:r>
                      <a:endParaRPr sz="2400">
                        <a:latin typeface="Georgia"/>
                        <a:cs typeface="Georgi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2400" spc="-80" dirty="0">
                          <a:latin typeface="Georgia"/>
                          <a:cs typeface="Georgia"/>
                        </a:rPr>
                        <a:t>30.816</a:t>
                      </a:r>
                      <a:r>
                        <a:rPr sz="2400" spc="35" dirty="0">
                          <a:latin typeface="Georgia"/>
                          <a:cs typeface="Georgia"/>
                        </a:rPr>
                        <a:t> </a:t>
                      </a:r>
                      <a:r>
                        <a:rPr sz="2400" dirty="0">
                          <a:latin typeface="Times New Roman"/>
                          <a:cs typeface="Times New Roman"/>
                        </a:rPr>
                        <a:t>ton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0862" y="724662"/>
            <a:ext cx="10591800" cy="0"/>
          </a:xfrm>
          <a:custGeom>
            <a:avLst/>
            <a:gdLst/>
            <a:ahLst/>
            <a:cxnLst/>
            <a:rect l="l" t="t" r="r" b="b"/>
            <a:pathLst>
              <a:path w="10591800">
                <a:moveTo>
                  <a:pt x="0" y="0"/>
                </a:moveTo>
                <a:lnTo>
                  <a:pt x="10591800" y="0"/>
                </a:lnTo>
              </a:path>
            </a:pathLst>
          </a:custGeom>
          <a:ln w="444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0100" y="6143244"/>
            <a:ext cx="10591800" cy="0"/>
          </a:xfrm>
          <a:custGeom>
            <a:avLst/>
            <a:gdLst/>
            <a:ahLst/>
            <a:cxnLst/>
            <a:rect l="l" t="t" r="r" b="b"/>
            <a:pathLst>
              <a:path w="10591800">
                <a:moveTo>
                  <a:pt x="0" y="0"/>
                </a:moveTo>
                <a:lnTo>
                  <a:pt x="105918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286505" y="0"/>
            <a:ext cx="561086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u="none" spc="-45" dirty="0"/>
              <a:t>SOFTWARE</a:t>
            </a:r>
            <a:r>
              <a:rPr sz="4800" u="none" spc="-35" dirty="0"/>
              <a:t> </a:t>
            </a:r>
            <a:r>
              <a:rPr sz="4800" u="none" spc="20" dirty="0"/>
              <a:t>MODEL</a:t>
            </a:r>
            <a:endParaRPr sz="4800"/>
          </a:p>
        </p:txBody>
      </p:sp>
      <p:sp>
        <p:nvSpPr>
          <p:cNvPr id="5" name="object 5"/>
          <p:cNvSpPr/>
          <p:nvPr/>
        </p:nvSpPr>
        <p:spPr>
          <a:xfrm>
            <a:off x="0" y="6126478"/>
            <a:ext cx="714755" cy="7315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52296" y="5810808"/>
            <a:ext cx="468503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latin typeface="Times New Roman"/>
                <a:cs typeface="Times New Roman"/>
              </a:rPr>
              <a:t>Figure </a:t>
            </a:r>
            <a:r>
              <a:rPr sz="2000" b="1" dirty="0">
                <a:latin typeface="Times New Roman"/>
                <a:cs typeface="Times New Roman"/>
              </a:rPr>
              <a:t>8.2</a:t>
            </a:r>
            <a:r>
              <a:rPr sz="2000" dirty="0">
                <a:latin typeface="Times New Roman"/>
                <a:cs typeface="Times New Roman"/>
              </a:rPr>
              <a:t>: Aeration tank </a:t>
            </a:r>
            <a:r>
              <a:rPr sz="2000" spc="-5" dirty="0">
                <a:latin typeface="Times New Roman"/>
                <a:cs typeface="Times New Roman"/>
              </a:rPr>
              <a:t>model </a:t>
            </a:r>
            <a:r>
              <a:rPr sz="2000" spc="5" dirty="0">
                <a:latin typeface="Times New Roman"/>
                <a:cs typeface="Times New Roman"/>
              </a:rPr>
              <a:t>on</a:t>
            </a:r>
            <a:r>
              <a:rPr sz="2000" spc="-250" dirty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Times New Roman"/>
                <a:cs typeface="Times New Roman"/>
              </a:rPr>
              <a:t>SAP2000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77646" y="711530"/>
            <a:ext cx="7775575" cy="103631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43225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Times New Roman"/>
                <a:cs typeface="Times New Roman"/>
              </a:rPr>
              <a:t>Aeration </a:t>
            </a:r>
            <a:r>
              <a:rPr sz="2800" spc="-55" dirty="0">
                <a:latin typeface="Times New Roman"/>
                <a:cs typeface="Times New Roman"/>
              </a:rPr>
              <a:t>Tank </a:t>
            </a:r>
            <a:r>
              <a:rPr sz="2800" spc="-5" dirty="0">
                <a:latin typeface="Times New Roman"/>
                <a:cs typeface="Times New Roman"/>
              </a:rPr>
              <a:t>Design</a:t>
            </a:r>
            <a:r>
              <a:rPr sz="2800" spc="-3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SAP(2000)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720"/>
              </a:spcBef>
            </a:pPr>
            <a:r>
              <a:rPr sz="2400" b="1" spc="-5" dirty="0">
                <a:latin typeface="Times New Roman"/>
                <a:cs typeface="Times New Roman"/>
              </a:rPr>
              <a:t>Case 1: </a:t>
            </a:r>
            <a:r>
              <a:rPr sz="2400" b="1" dirty="0">
                <a:latin typeface="Times New Roman"/>
                <a:cs typeface="Times New Roman"/>
              </a:rPr>
              <a:t>Leakage</a:t>
            </a:r>
            <a:r>
              <a:rPr sz="2400" b="1" spc="-50" dirty="0">
                <a:latin typeface="Times New Roman"/>
                <a:cs typeface="Times New Roman"/>
              </a:rPr>
              <a:t> </a:t>
            </a:r>
            <a:r>
              <a:rPr sz="2400" b="1" spc="-60" dirty="0">
                <a:latin typeface="Times New Roman"/>
                <a:cs typeface="Times New Roman"/>
              </a:rPr>
              <a:t>Test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00100" y="1987295"/>
            <a:ext cx="4539996" cy="38115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923279" y="5800750"/>
            <a:ext cx="535686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latin typeface="Times New Roman"/>
                <a:cs typeface="Times New Roman"/>
              </a:rPr>
              <a:t>Figure </a:t>
            </a:r>
            <a:r>
              <a:rPr sz="2000" b="1" dirty="0">
                <a:latin typeface="Times New Roman"/>
                <a:cs typeface="Times New Roman"/>
              </a:rPr>
              <a:t>8.4</a:t>
            </a:r>
            <a:r>
              <a:rPr sz="2000" dirty="0">
                <a:latin typeface="Times New Roman"/>
                <a:cs typeface="Times New Roman"/>
              </a:rPr>
              <a:t>: </a:t>
            </a:r>
            <a:r>
              <a:rPr sz="2000" spc="-30" dirty="0">
                <a:latin typeface="Times New Roman"/>
                <a:cs typeface="Times New Roman"/>
              </a:rPr>
              <a:t>Walls </a:t>
            </a:r>
            <a:r>
              <a:rPr sz="2000" dirty="0">
                <a:latin typeface="Times New Roman"/>
                <a:cs typeface="Times New Roman"/>
              </a:rPr>
              <a:t>vertical </a:t>
            </a:r>
            <a:r>
              <a:rPr sz="2000" spc="-5" dirty="0">
                <a:latin typeface="Times New Roman"/>
                <a:cs typeface="Times New Roman"/>
              </a:rPr>
              <a:t>moment </a:t>
            </a:r>
            <a:r>
              <a:rPr sz="2000" dirty="0">
                <a:latin typeface="Times New Roman"/>
                <a:cs typeface="Times New Roman"/>
              </a:rPr>
              <a:t>from water</a:t>
            </a:r>
            <a:r>
              <a:rPr sz="2000" spc="-2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effect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669279" y="1319783"/>
            <a:ext cx="6007608" cy="44516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pc="25" dirty="0"/>
              <a:t>Department </a:t>
            </a:r>
            <a:r>
              <a:rPr spc="-30" dirty="0"/>
              <a:t>of </a:t>
            </a:r>
            <a:r>
              <a:rPr spc="-35" dirty="0"/>
              <a:t>Civil</a:t>
            </a:r>
            <a:r>
              <a:rPr dirty="0"/>
              <a:t> </a:t>
            </a:r>
            <a:r>
              <a:rPr spc="5" dirty="0"/>
              <a:t>Engineering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11562842" y="6459930"/>
            <a:ext cx="304800" cy="278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065"/>
              </a:lnSpc>
            </a:pPr>
            <a:fld id="{81D60167-4931-47E6-BA6A-407CBD079E47}" type="slidenum">
              <a:rPr sz="1800" b="1" dirty="0">
                <a:latin typeface="Times New Roman"/>
                <a:cs typeface="Times New Roman"/>
              </a:rPr>
              <a:t>49</a:t>
            </a:fld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0862" y="724662"/>
            <a:ext cx="10591800" cy="0"/>
          </a:xfrm>
          <a:custGeom>
            <a:avLst/>
            <a:gdLst/>
            <a:ahLst/>
            <a:cxnLst/>
            <a:rect l="l" t="t" r="r" b="b"/>
            <a:pathLst>
              <a:path w="10591800">
                <a:moveTo>
                  <a:pt x="0" y="0"/>
                </a:moveTo>
                <a:lnTo>
                  <a:pt x="10591800" y="0"/>
                </a:lnTo>
              </a:path>
            </a:pathLst>
          </a:custGeom>
          <a:ln w="444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0100" y="6143244"/>
            <a:ext cx="10591800" cy="0"/>
          </a:xfrm>
          <a:custGeom>
            <a:avLst/>
            <a:gdLst/>
            <a:ahLst/>
            <a:cxnLst/>
            <a:rect l="l" t="t" r="r" b="b"/>
            <a:pathLst>
              <a:path w="10591800">
                <a:moveTo>
                  <a:pt x="0" y="0"/>
                </a:moveTo>
                <a:lnTo>
                  <a:pt x="105918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202048" y="0"/>
            <a:ext cx="3797935" cy="788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u="none" spc="30" dirty="0"/>
              <a:t>OBJ</a:t>
            </a:r>
            <a:r>
              <a:rPr u="none" spc="35" dirty="0"/>
              <a:t>E</a:t>
            </a:r>
            <a:r>
              <a:rPr u="none" spc="30" dirty="0"/>
              <a:t>C</a:t>
            </a:r>
            <a:r>
              <a:rPr u="none" spc="20" dirty="0"/>
              <a:t>TIVE</a:t>
            </a:r>
            <a:r>
              <a:rPr u="none" dirty="0"/>
              <a:t>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62660" y="1087881"/>
            <a:ext cx="9529445" cy="3866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marR="826769" indent="-28702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2800" spc="-105" dirty="0">
                <a:latin typeface="Times New Roman"/>
                <a:cs typeface="Times New Roman"/>
              </a:rPr>
              <a:t>To </a:t>
            </a:r>
            <a:r>
              <a:rPr sz="2800" spc="-5" dirty="0">
                <a:latin typeface="Times New Roman"/>
                <a:cs typeface="Times New Roman"/>
              </a:rPr>
              <a:t>choose a location in </a:t>
            </a:r>
            <a:r>
              <a:rPr sz="2800" dirty="0">
                <a:latin typeface="Times New Roman"/>
                <a:cs typeface="Times New Roman"/>
              </a:rPr>
              <a:t>Al-Jubail </a:t>
            </a:r>
            <a:r>
              <a:rPr sz="2800" spc="-5" dirty="0">
                <a:latin typeface="Times New Roman"/>
                <a:cs typeface="Times New Roman"/>
              </a:rPr>
              <a:t>industrial area to treat the  wastewater </a:t>
            </a:r>
            <a:r>
              <a:rPr sz="2800" dirty="0">
                <a:latin typeface="Times New Roman"/>
                <a:cs typeface="Times New Roman"/>
              </a:rPr>
              <a:t>from </a:t>
            </a:r>
            <a:r>
              <a:rPr sz="2800" spc="-5" dirty="0">
                <a:latin typeface="Times New Roman"/>
                <a:cs typeface="Times New Roman"/>
              </a:rPr>
              <a:t>nearby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factories.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3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Arial"/>
              <a:buChar char="•"/>
            </a:pPr>
            <a:endParaRPr sz="2700">
              <a:latin typeface="Times New Roman"/>
              <a:cs typeface="Times New Roman"/>
            </a:endParaRPr>
          </a:p>
          <a:p>
            <a:pPr marL="299085" marR="5080" indent="-28702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2800" spc="-105" dirty="0">
                <a:latin typeface="Times New Roman"/>
                <a:cs typeface="Times New Roman"/>
              </a:rPr>
              <a:t>To </a:t>
            </a:r>
            <a:r>
              <a:rPr sz="2800" spc="-5" dirty="0">
                <a:latin typeface="Times New Roman"/>
                <a:cs typeface="Times New Roman"/>
              </a:rPr>
              <a:t>design </a:t>
            </a:r>
            <a:r>
              <a:rPr sz="2800" dirty="0">
                <a:latin typeface="Times New Roman"/>
                <a:cs typeface="Times New Roman"/>
              </a:rPr>
              <a:t>the </a:t>
            </a:r>
            <a:r>
              <a:rPr sz="2800" spc="-5" dirty="0">
                <a:latin typeface="Times New Roman"/>
                <a:cs typeface="Times New Roman"/>
              </a:rPr>
              <a:t>three </a:t>
            </a:r>
            <a:r>
              <a:rPr sz="2800" spc="-10" dirty="0">
                <a:latin typeface="Times New Roman"/>
                <a:cs typeface="Times New Roman"/>
              </a:rPr>
              <a:t>main </a:t>
            </a:r>
            <a:r>
              <a:rPr sz="2800" spc="-5" dirty="0">
                <a:latin typeface="Times New Roman"/>
                <a:cs typeface="Times New Roman"/>
              </a:rPr>
              <a:t>units required </a:t>
            </a:r>
            <a:r>
              <a:rPr sz="2800" dirty="0">
                <a:latin typeface="Times New Roman"/>
                <a:cs typeface="Times New Roman"/>
              </a:rPr>
              <a:t>for </a:t>
            </a:r>
            <a:r>
              <a:rPr sz="2800" spc="-5" dirty="0">
                <a:latin typeface="Times New Roman"/>
                <a:cs typeface="Times New Roman"/>
              </a:rPr>
              <a:t>the WWTP which are  aeration, sedimentation, and filtration</a:t>
            </a:r>
            <a:r>
              <a:rPr sz="2800" spc="-4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tanks.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3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Arial"/>
              <a:buChar char="•"/>
            </a:pPr>
            <a:endParaRPr sz="270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2800" spc="-105" dirty="0">
                <a:latin typeface="Times New Roman"/>
                <a:cs typeface="Times New Roman"/>
              </a:rPr>
              <a:t>To </a:t>
            </a:r>
            <a:r>
              <a:rPr sz="2800" spc="-5" dirty="0">
                <a:latin typeface="Times New Roman"/>
                <a:cs typeface="Times New Roman"/>
              </a:rPr>
              <a:t>estimate </a:t>
            </a:r>
            <a:r>
              <a:rPr sz="2800" dirty="0">
                <a:latin typeface="Times New Roman"/>
                <a:cs typeface="Times New Roman"/>
              </a:rPr>
              <a:t>the </a:t>
            </a:r>
            <a:r>
              <a:rPr sz="2800" spc="-5" dirty="0">
                <a:latin typeface="Times New Roman"/>
                <a:cs typeface="Times New Roman"/>
              </a:rPr>
              <a:t>cost </a:t>
            </a:r>
            <a:r>
              <a:rPr sz="2800" dirty="0">
                <a:latin typeface="Times New Roman"/>
                <a:cs typeface="Times New Roman"/>
              </a:rPr>
              <a:t>of the</a:t>
            </a:r>
            <a:r>
              <a:rPr sz="2800" spc="6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plant.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6137146"/>
            <a:ext cx="714755" cy="7208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pc="25" dirty="0"/>
              <a:t>Department </a:t>
            </a:r>
            <a:r>
              <a:rPr spc="-30" dirty="0"/>
              <a:t>of </a:t>
            </a:r>
            <a:r>
              <a:rPr spc="-35" dirty="0"/>
              <a:t>Civil</a:t>
            </a:r>
            <a:r>
              <a:rPr dirty="0"/>
              <a:t> </a:t>
            </a:r>
            <a:r>
              <a:rPr spc="5" dirty="0"/>
              <a:t>Engineering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125"/>
              </a:lnSpc>
            </a:pPr>
            <a:fld id="{81D60167-4931-47E6-BA6A-407CBD079E47}" type="slidenum">
              <a:rPr spc="-95" dirty="0"/>
              <a:t>5</a:t>
            </a:fld>
            <a:endParaRPr spc="-95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0100" y="6143244"/>
            <a:ext cx="10591800" cy="0"/>
          </a:xfrm>
          <a:custGeom>
            <a:avLst/>
            <a:gdLst/>
            <a:ahLst/>
            <a:cxnLst/>
            <a:rect l="l" t="t" r="r" b="b"/>
            <a:pathLst>
              <a:path w="10591800">
                <a:moveTo>
                  <a:pt x="0" y="0"/>
                </a:moveTo>
                <a:lnTo>
                  <a:pt x="105918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126478"/>
            <a:ext cx="714755" cy="7315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94740" y="5581294"/>
            <a:ext cx="46837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Times New Roman"/>
                <a:cs typeface="Times New Roman"/>
              </a:rPr>
              <a:t>Figure </a:t>
            </a:r>
            <a:r>
              <a:rPr sz="1800" b="1" dirty="0">
                <a:latin typeface="Times New Roman"/>
                <a:cs typeface="Times New Roman"/>
              </a:rPr>
              <a:t>8.9</a:t>
            </a:r>
            <a:r>
              <a:rPr sz="1800" dirty="0">
                <a:latin typeface="Times New Roman"/>
                <a:cs typeface="Times New Roman"/>
              </a:rPr>
              <a:t>: </a:t>
            </a:r>
            <a:r>
              <a:rPr sz="1800" spc="-25" dirty="0">
                <a:latin typeface="Times New Roman"/>
                <a:cs typeface="Times New Roman"/>
              </a:rPr>
              <a:t>Vertical </a:t>
            </a:r>
            <a:r>
              <a:rPr sz="1800" spc="-5" dirty="0">
                <a:latin typeface="Times New Roman"/>
                <a:cs typeface="Times New Roman"/>
              </a:rPr>
              <a:t>moment </a:t>
            </a:r>
            <a:r>
              <a:rPr sz="1800" dirty="0">
                <a:latin typeface="Times New Roman"/>
                <a:cs typeface="Times New Roman"/>
              </a:rPr>
              <a:t>of sedimentation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tank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76225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2175"/>
              </a:spcBef>
              <a:tabLst>
                <a:tab pos="2395855" algn="l"/>
                <a:tab pos="10605135" algn="l"/>
              </a:tabLst>
            </a:pPr>
            <a:r>
              <a:rPr dirty="0"/>
              <a:t> 	</a:t>
            </a:r>
            <a:r>
              <a:rPr spc="-45" dirty="0"/>
              <a:t>SOFTWARE</a:t>
            </a:r>
            <a:r>
              <a:rPr spc="-55" dirty="0"/>
              <a:t> </a:t>
            </a:r>
            <a:r>
              <a:rPr spc="25" dirty="0"/>
              <a:t>MODEL	</a:t>
            </a:r>
          </a:p>
          <a:p>
            <a:pPr marL="456565" algn="ctr">
              <a:lnSpc>
                <a:spcPct val="100000"/>
              </a:lnSpc>
              <a:spcBef>
                <a:spcPts val="1000"/>
              </a:spcBef>
            </a:pPr>
            <a:r>
              <a:rPr sz="2400" u="none" spc="-5" dirty="0"/>
              <a:t>Sedimentation </a:t>
            </a:r>
            <a:r>
              <a:rPr sz="2400" u="none" spc="-45" dirty="0"/>
              <a:t>Tank </a:t>
            </a:r>
            <a:r>
              <a:rPr sz="2400" u="none" dirty="0"/>
              <a:t>Design </a:t>
            </a:r>
            <a:r>
              <a:rPr sz="2400" u="none" spc="-5" dirty="0"/>
              <a:t>(SAP</a:t>
            </a:r>
            <a:r>
              <a:rPr sz="2400" u="none" spc="-105" dirty="0"/>
              <a:t> </a:t>
            </a:r>
            <a:r>
              <a:rPr sz="2400" u="none" spc="-5" dirty="0"/>
              <a:t>2000)</a:t>
            </a:r>
            <a:endParaRPr sz="2400"/>
          </a:p>
        </p:txBody>
      </p:sp>
      <p:sp>
        <p:nvSpPr>
          <p:cNvPr id="6" name="object 6"/>
          <p:cNvSpPr txBox="1"/>
          <p:nvPr/>
        </p:nvSpPr>
        <p:spPr>
          <a:xfrm>
            <a:off x="5390641" y="2165732"/>
            <a:ext cx="143510" cy="161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40"/>
              </a:lnSpc>
            </a:pPr>
            <a:r>
              <a:rPr sz="1100" spc="-80" dirty="0">
                <a:latin typeface="Georgia"/>
                <a:cs typeface="Georgia"/>
              </a:rPr>
              <a:t>68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83463" y="1924811"/>
            <a:ext cx="5404104" cy="35570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042659" y="1758695"/>
            <a:ext cx="5187695" cy="38968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0733278" y="2197836"/>
            <a:ext cx="235585" cy="2971165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45"/>
              </a:spcBef>
            </a:pPr>
            <a:r>
              <a:rPr sz="1100" spc="-80" dirty="0">
                <a:latin typeface="Georgia"/>
                <a:cs typeface="Georgia"/>
              </a:rPr>
              <a:t>98</a:t>
            </a:r>
            <a:endParaRPr sz="1100">
              <a:latin typeface="Georgia"/>
              <a:cs typeface="Georgia"/>
            </a:endParaRPr>
          </a:p>
          <a:p>
            <a:pPr marL="38100">
              <a:lnSpc>
                <a:spcPct val="100000"/>
              </a:lnSpc>
              <a:spcBef>
                <a:spcPts val="250"/>
              </a:spcBef>
            </a:pPr>
            <a:r>
              <a:rPr sz="1100" spc="-80" dirty="0">
                <a:latin typeface="Georgia"/>
                <a:cs typeface="Georgia"/>
              </a:rPr>
              <a:t>84</a:t>
            </a:r>
            <a:endParaRPr sz="1100">
              <a:latin typeface="Georgia"/>
              <a:cs typeface="Georgia"/>
            </a:endParaRPr>
          </a:p>
          <a:p>
            <a:pPr marL="38100">
              <a:lnSpc>
                <a:spcPct val="100000"/>
              </a:lnSpc>
              <a:spcBef>
                <a:spcPts val="390"/>
              </a:spcBef>
            </a:pPr>
            <a:r>
              <a:rPr sz="1100" spc="-55" dirty="0">
                <a:latin typeface="Georgia"/>
                <a:cs typeface="Georgia"/>
              </a:rPr>
              <a:t>70</a:t>
            </a:r>
            <a:endParaRPr sz="1100">
              <a:latin typeface="Georgia"/>
              <a:cs typeface="Georgia"/>
            </a:endParaRPr>
          </a:p>
          <a:p>
            <a:pPr marL="39370">
              <a:lnSpc>
                <a:spcPct val="100000"/>
              </a:lnSpc>
              <a:spcBef>
                <a:spcPts val="459"/>
              </a:spcBef>
            </a:pPr>
            <a:r>
              <a:rPr sz="1100" spc="-40" dirty="0">
                <a:latin typeface="Georgia"/>
                <a:cs typeface="Georgia"/>
              </a:rPr>
              <a:t>56</a:t>
            </a:r>
            <a:endParaRPr sz="1100">
              <a:latin typeface="Georgia"/>
              <a:cs typeface="Georgia"/>
            </a:endParaRPr>
          </a:p>
          <a:p>
            <a:pPr marL="38100">
              <a:lnSpc>
                <a:spcPct val="100000"/>
              </a:lnSpc>
              <a:spcBef>
                <a:spcPts val="385"/>
              </a:spcBef>
            </a:pPr>
            <a:r>
              <a:rPr sz="1100" spc="-60" dirty="0">
                <a:latin typeface="Georgia"/>
                <a:cs typeface="Georgia"/>
              </a:rPr>
              <a:t>42</a:t>
            </a:r>
            <a:endParaRPr sz="1100">
              <a:latin typeface="Georgia"/>
              <a:cs typeface="Georgia"/>
            </a:endParaRPr>
          </a:p>
          <a:p>
            <a:pPr marL="41910">
              <a:lnSpc>
                <a:spcPct val="100000"/>
              </a:lnSpc>
              <a:spcBef>
                <a:spcPts val="340"/>
              </a:spcBef>
            </a:pPr>
            <a:r>
              <a:rPr sz="1100" spc="-75" dirty="0">
                <a:latin typeface="Georgia"/>
                <a:cs typeface="Georgia"/>
              </a:rPr>
              <a:t>28</a:t>
            </a:r>
            <a:endParaRPr sz="1100">
              <a:latin typeface="Georgia"/>
              <a:cs typeface="Georgia"/>
            </a:endParaRPr>
          </a:p>
          <a:p>
            <a:pPr marL="38735">
              <a:lnSpc>
                <a:spcPct val="100000"/>
              </a:lnSpc>
              <a:spcBef>
                <a:spcPts val="310"/>
              </a:spcBef>
            </a:pPr>
            <a:r>
              <a:rPr sz="1100" spc="15" dirty="0">
                <a:latin typeface="Georgia"/>
                <a:cs typeface="Georgia"/>
              </a:rPr>
              <a:t>14</a:t>
            </a:r>
            <a:endParaRPr sz="1100">
              <a:latin typeface="Georgia"/>
              <a:cs typeface="Georgia"/>
            </a:endParaRPr>
          </a:p>
          <a:p>
            <a:pPr marL="101600">
              <a:lnSpc>
                <a:spcPct val="100000"/>
              </a:lnSpc>
              <a:spcBef>
                <a:spcPts val="409"/>
              </a:spcBef>
            </a:pPr>
            <a:r>
              <a:rPr sz="1100" spc="-114" dirty="0">
                <a:latin typeface="Georgia"/>
                <a:cs typeface="Georgia"/>
              </a:rPr>
              <a:t>0</a:t>
            </a:r>
            <a:endParaRPr sz="11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359"/>
              </a:spcBef>
            </a:pPr>
            <a:r>
              <a:rPr sz="1100" spc="-20" dirty="0">
                <a:latin typeface="Georgia"/>
                <a:cs typeface="Georgia"/>
              </a:rPr>
              <a:t>-14</a:t>
            </a:r>
            <a:endParaRPr sz="11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355"/>
              </a:spcBef>
            </a:pPr>
            <a:r>
              <a:rPr sz="1100" spc="-80" dirty="0">
                <a:latin typeface="Georgia"/>
                <a:cs typeface="Georgia"/>
              </a:rPr>
              <a:t>-28</a:t>
            </a:r>
            <a:endParaRPr sz="1100">
              <a:latin typeface="Georgia"/>
              <a:cs typeface="Georgia"/>
            </a:endParaRPr>
          </a:p>
          <a:p>
            <a:pPr marL="23495">
              <a:lnSpc>
                <a:spcPct val="100000"/>
              </a:lnSpc>
              <a:spcBef>
                <a:spcPts val="175"/>
              </a:spcBef>
            </a:pPr>
            <a:r>
              <a:rPr sz="1100" spc="-70" dirty="0">
                <a:latin typeface="Georgia"/>
                <a:cs typeface="Georgia"/>
              </a:rPr>
              <a:t>-42</a:t>
            </a:r>
            <a:endParaRPr sz="1100">
              <a:latin typeface="Georgia"/>
              <a:cs typeface="Georgia"/>
            </a:endParaRPr>
          </a:p>
          <a:p>
            <a:pPr marL="38100">
              <a:lnSpc>
                <a:spcPct val="100000"/>
              </a:lnSpc>
              <a:spcBef>
                <a:spcPts val="309"/>
              </a:spcBef>
            </a:pPr>
            <a:r>
              <a:rPr sz="1100" spc="-90" dirty="0">
                <a:latin typeface="Georgia"/>
                <a:cs typeface="Georgia"/>
              </a:rPr>
              <a:t>-</a:t>
            </a:r>
            <a:r>
              <a:rPr sz="1100" spc="-40" dirty="0">
                <a:latin typeface="Georgia"/>
                <a:cs typeface="Georgia"/>
              </a:rPr>
              <a:t>56</a:t>
            </a:r>
            <a:endParaRPr sz="1100">
              <a:latin typeface="Georgia"/>
              <a:cs typeface="Georgia"/>
            </a:endParaRPr>
          </a:p>
          <a:p>
            <a:pPr marL="27305">
              <a:lnSpc>
                <a:spcPct val="100000"/>
              </a:lnSpc>
              <a:spcBef>
                <a:spcPts val="580"/>
              </a:spcBef>
            </a:pPr>
            <a:r>
              <a:rPr sz="1100" spc="-65" dirty="0">
                <a:latin typeface="Georgia"/>
                <a:cs typeface="Georgia"/>
              </a:rPr>
              <a:t>-70</a:t>
            </a:r>
            <a:endParaRPr sz="1100">
              <a:latin typeface="Georgia"/>
              <a:cs typeface="Georgia"/>
            </a:endParaRPr>
          </a:p>
          <a:p>
            <a:pPr marL="31750">
              <a:lnSpc>
                <a:spcPct val="100000"/>
              </a:lnSpc>
              <a:spcBef>
                <a:spcPts val="140"/>
              </a:spcBef>
            </a:pPr>
            <a:r>
              <a:rPr sz="1100" spc="-85" dirty="0">
                <a:latin typeface="Georgia"/>
                <a:cs typeface="Georgia"/>
              </a:rPr>
              <a:t>-84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pc="25" dirty="0"/>
              <a:t>Department </a:t>
            </a:r>
            <a:r>
              <a:rPr spc="-30" dirty="0"/>
              <a:t>of </a:t>
            </a:r>
            <a:r>
              <a:rPr spc="-35" dirty="0"/>
              <a:t>Civil</a:t>
            </a:r>
            <a:r>
              <a:rPr dirty="0"/>
              <a:t> </a:t>
            </a:r>
            <a:r>
              <a:rPr spc="5" dirty="0"/>
              <a:t>Engineering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11562842" y="6459930"/>
            <a:ext cx="304800" cy="278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065"/>
              </a:lnSpc>
            </a:pPr>
            <a:fld id="{81D60167-4931-47E6-BA6A-407CBD079E47}" type="slidenum">
              <a:rPr sz="1800" b="1" dirty="0">
                <a:latin typeface="Times New Roman"/>
                <a:cs typeface="Times New Roman"/>
              </a:rPr>
              <a:t>50</a:t>
            </a:fld>
            <a:endParaRPr sz="18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038722" y="5591047"/>
            <a:ext cx="53943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Times New Roman"/>
                <a:cs typeface="Times New Roman"/>
              </a:rPr>
              <a:t>Figure </a:t>
            </a:r>
            <a:r>
              <a:rPr sz="1800" b="1" dirty="0">
                <a:latin typeface="Times New Roman"/>
                <a:cs typeface="Times New Roman"/>
              </a:rPr>
              <a:t>8.12</a:t>
            </a:r>
            <a:r>
              <a:rPr sz="1800" dirty="0">
                <a:latin typeface="Times New Roman"/>
                <a:cs typeface="Times New Roman"/>
              </a:rPr>
              <a:t>: Deflection of sedimentation tank </a:t>
            </a:r>
            <a:r>
              <a:rPr sz="1800" spc="-5" dirty="0">
                <a:latin typeface="Times New Roman"/>
                <a:cs typeface="Times New Roman"/>
              </a:rPr>
              <a:t>(mm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x10</a:t>
            </a:r>
            <a:r>
              <a:rPr sz="1800" baseline="25462" dirty="0">
                <a:latin typeface="Times New Roman"/>
                <a:cs typeface="Times New Roman"/>
              </a:rPr>
              <a:t>-6</a:t>
            </a:r>
            <a:r>
              <a:rPr sz="1800" dirty="0">
                <a:latin typeface="Times New Roman"/>
                <a:cs typeface="Times New Roman"/>
              </a:rPr>
              <a:t>)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0100" y="6143244"/>
            <a:ext cx="10591800" cy="0"/>
          </a:xfrm>
          <a:custGeom>
            <a:avLst/>
            <a:gdLst/>
            <a:ahLst/>
            <a:cxnLst/>
            <a:rect l="l" t="t" r="r" b="b"/>
            <a:pathLst>
              <a:path w="10591800">
                <a:moveTo>
                  <a:pt x="0" y="0"/>
                </a:moveTo>
                <a:lnTo>
                  <a:pt x="105918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76119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00"/>
              </a:spcBef>
              <a:tabLst>
                <a:tab pos="2395855" algn="l"/>
                <a:tab pos="10605135" algn="l"/>
              </a:tabLst>
            </a:pPr>
            <a:r>
              <a:rPr dirty="0"/>
              <a:t> 	</a:t>
            </a:r>
            <a:r>
              <a:rPr spc="-45" dirty="0"/>
              <a:t>SOFTWARE</a:t>
            </a:r>
            <a:r>
              <a:rPr spc="-55" dirty="0"/>
              <a:t> </a:t>
            </a:r>
            <a:r>
              <a:rPr spc="25" dirty="0"/>
              <a:t>MODEL	</a:t>
            </a:r>
          </a:p>
        </p:txBody>
      </p:sp>
      <p:sp>
        <p:nvSpPr>
          <p:cNvPr id="4" name="object 4"/>
          <p:cNvSpPr/>
          <p:nvPr/>
        </p:nvSpPr>
        <p:spPr>
          <a:xfrm>
            <a:off x="0" y="6126478"/>
            <a:ext cx="714755" cy="7315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61745" y="5654751"/>
            <a:ext cx="439547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Times New Roman"/>
                <a:cs typeface="Times New Roman"/>
              </a:rPr>
              <a:t>Figure </a:t>
            </a:r>
            <a:r>
              <a:rPr sz="1800" b="1" dirty="0">
                <a:latin typeface="Times New Roman"/>
                <a:cs typeface="Times New Roman"/>
              </a:rPr>
              <a:t>8.13</a:t>
            </a:r>
            <a:r>
              <a:rPr sz="1800" dirty="0">
                <a:latin typeface="Times New Roman"/>
                <a:cs typeface="Times New Roman"/>
              </a:rPr>
              <a:t>: Filtration tank </a:t>
            </a:r>
            <a:r>
              <a:rPr sz="1800" spc="-5" dirty="0">
                <a:latin typeface="Times New Roman"/>
                <a:cs typeface="Times New Roman"/>
              </a:rPr>
              <a:t>model </a:t>
            </a:r>
            <a:r>
              <a:rPr sz="1800" dirty="0">
                <a:latin typeface="Times New Roman"/>
                <a:cs typeface="Times New Roman"/>
              </a:rPr>
              <a:t>on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SAP2000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969258" y="926338"/>
            <a:ext cx="42195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Filtration </a:t>
            </a:r>
            <a:r>
              <a:rPr sz="2400" spc="-45" dirty="0">
                <a:latin typeface="Times New Roman"/>
                <a:cs typeface="Times New Roman"/>
              </a:rPr>
              <a:t>Tank </a:t>
            </a:r>
            <a:r>
              <a:rPr sz="2400" spc="-5" dirty="0">
                <a:latin typeface="Times New Roman"/>
                <a:cs typeface="Times New Roman"/>
              </a:rPr>
              <a:t>Design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(SAP2000)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05968" y="2261616"/>
            <a:ext cx="5067300" cy="34823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324600" y="2089404"/>
            <a:ext cx="5143500" cy="38267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330822" y="5653227"/>
            <a:ext cx="49466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Times New Roman"/>
                <a:cs typeface="Times New Roman"/>
              </a:rPr>
              <a:t>Figure </a:t>
            </a:r>
            <a:r>
              <a:rPr sz="1800" b="1" dirty="0">
                <a:latin typeface="Times New Roman"/>
                <a:cs typeface="Times New Roman"/>
              </a:rPr>
              <a:t>8.14</a:t>
            </a:r>
            <a:r>
              <a:rPr sz="1800" dirty="0">
                <a:latin typeface="Times New Roman"/>
                <a:cs typeface="Times New Roman"/>
              </a:rPr>
              <a:t>: </a:t>
            </a:r>
            <a:r>
              <a:rPr sz="1800" spc="-35" dirty="0">
                <a:latin typeface="Times New Roman"/>
                <a:cs typeface="Times New Roman"/>
              </a:rPr>
              <a:t>Walls </a:t>
            </a:r>
            <a:r>
              <a:rPr sz="1800" dirty="0">
                <a:latin typeface="Times New Roman"/>
                <a:cs typeface="Times New Roman"/>
              </a:rPr>
              <a:t>vertical </a:t>
            </a:r>
            <a:r>
              <a:rPr sz="1800" spc="-5" dirty="0">
                <a:latin typeface="Times New Roman"/>
                <a:cs typeface="Times New Roman"/>
              </a:rPr>
              <a:t>moment </a:t>
            </a:r>
            <a:r>
              <a:rPr sz="1800" dirty="0">
                <a:latin typeface="Times New Roman"/>
                <a:cs typeface="Times New Roman"/>
              </a:rPr>
              <a:t>from water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effect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pc="25" dirty="0"/>
              <a:t>Department </a:t>
            </a:r>
            <a:r>
              <a:rPr spc="-30" dirty="0"/>
              <a:t>of </a:t>
            </a:r>
            <a:r>
              <a:rPr spc="-35" dirty="0"/>
              <a:t>Civil</a:t>
            </a:r>
            <a:r>
              <a:rPr dirty="0"/>
              <a:t> </a:t>
            </a:r>
            <a:r>
              <a:rPr spc="5" dirty="0"/>
              <a:t>Engineering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11562842" y="6459930"/>
            <a:ext cx="304800" cy="278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065"/>
              </a:lnSpc>
            </a:pPr>
            <a:fld id="{81D60167-4931-47E6-BA6A-407CBD079E47}" type="slidenum">
              <a:rPr sz="1800" b="1" dirty="0">
                <a:latin typeface="Times New Roman"/>
                <a:cs typeface="Times New Roman"/>
              </a:rPr>
              <a:t>51</a:t>
            </a:fld>
            <a:endParaRPr sz="18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889742" y="2657094"/>
            <a:ext cx="290195" cy="23901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14604" algn="r">
              <a:lnSpc>
                <a:spcPct val="100000"/>
              </a:lnSpc>
              <a:spcBef>
                <a:spcPts val="105"/>
              </a:spcBef>
            </a:pPr>
            <a:r>
              <a:rPr sz="1100" spc="-40" dirty="0">
                <a:latin typeface="Georgia"/>
                <a:cs typeface="Georgia"/>
              </a:rPr>
              <a:t>26.4</a:t>
            </a:r>
            <a:endParaRPr sz="1100">
              <a:latin typeface="Georgia"/>
              <a:cs typeface="Georgia"/>
            </a:endParaRPr>
          </a:p>
          <a:p>
            <a:pPr marR="53340" algn="r">
              <a:lnSpc>
                <a:spcPts val="1300"/>
              </a:lnSpc>
              <a:spcBef>
                <a:spcPts val="35"/>
              </a:spcBef>
            </a:pPr>
            <a:r>
              <a:rPr sz="1100" spc="-60" dirty="0">
                <a:latin typeface="Georgia"/>
                <a:cs typeface="Georgia"/>
              </a:rPr>
              <a:t>24</a:t>
            </a:r>
            <a:endParaRPr sz="1100">
              <a:latin typeface="Georgia"/>
              <a:cs typeface="Georgia"/>
            </a:endParaRPr>
          </a:p>
          <a:p>
            <a:pPr marR="5080" algn="r">
              <a:lnSpc>
                <a:spcPts val="1300"/>
              </a:lnSpc>
            </a:pPr>
            <a:r>
              <a:rPr sz="1100" spc="-5" dirty="0">
                <a:latin typeface="Georgia"/>
                <a:cs typeface="Georgia"/>
              </a:rPr>
              <a:t>21.6</a:t>
            </a:r>
            <a:endParaRPr sz="1100">
              <a:latin typeface="Georgia"/>
              <a:cs typeface="Georgia"/>
            </a:endParaRPr>
          </a:p>
          <a:p>
            <a:pPr marR="5080" algn="r">
              <a:lnSpc>
                <a:spcPct val="100000"/>
              </a:lnSpc>
              <a:spcBef>
                <a:spcPts val="35"/>
              </a:spcBef>
            </a:pPr>
            <a:r>
              <a:rPr sz="1100" spc="-5" dirty="0">
                <a:latin typeface="Georgia"/>
                <a:cs typeface="Georgia"/>
              </a:rPr>
              <a:t>19.2</a:t>
            </a:r>
            <a:endParaRPr sz="1100">
              <a:latin typeface="Georgia"/>
              <a:cs typeface="Georgia"/>
            </a:endParaRPr>
          </a:p>
          <a:p>
            <a:pPr marR="6985" algn="r">
              <a:lnSpc>
                <a:spcPct val="100000"/>
              </a:lnSpc>
              <a:spcBef>
                <a:spcPts val="35"/>
              </a:spcBef>
            </a:pPr>
            <a:r>
              <a:rPr sz="1100" spc="-15" dirty="0">
                <a:latin typeface="Georgia"/>
                <a:cs typeface="Georgia"/>
              </a:rPr>
              <a:t>16.8</a:t>
            </a:r>
            <a:endParaRPr sz="1100">
              <a:latin typeface="Georgia"/>
              <a:cs typeface="Georgia"/>
            </a:endParaRPr>
          </a:p>
          <a:p>
            <a:pPr marR="14604" algn="r">
              <a:lnSpc>
                <a:spcPts val="1270"/>
              </a:lnSpc>
              <a:spcBef>
                <a:spcPts val="50"/>
              </a:spcBef>
            </a:pPr>
            <a:r>
              <a:rPr sz="1100" spc="-5" dirty="0">
                <a:latin typeface="Georgia"/>
                <a:cs typeface="Georgia"/>
              </a:rPr>
              <a:t>14.4</a:t>
            </a:r>
            <a:endParaRPr sz="1100">
              <a:latin typeface="Georgia"/>
              <a:cs typeface="Georgia"/>
            </a:endParaRPr>
          </a:p>
          <a:p>
            <a:pPr marR="29209" algn="r">
              <a:lnSpc>
                <a:spcPts val="1270"/>
              </a:lnSpc>
            </a:pPr>
            <a:r>
              <a:rPr sz="1100" spc="15" dirty="0">
                <a:latin typeface="Georgia"/>
                <a:cs typeface="Georgia"/>
              </a:rPr>
              <a:t>12</a:t>
            </a:r>
            <a:endParaRPr sz="1100">
              <a:latin typeface="Georgia"/>
              <a:cs typeface="Georgia"/>
            </a:endParaRPr>
          </a:p>
          <a:p>
            <a:pPr marR="14604" algn="r">
              <a:lnSpc>
                <a:spcPts val="1295"/>
              </a:lnSpc>
              <a:spcBef>
                <a:spcPts val="55"/>
              </a:spcBef>
            </a:pPr>
            <a:r>
              <a:rPr sz="1100" spc="-40" dirty="0">
                <a:latin typeface="Georgia"/>
                <a:cs typeface="Georgia"/>
              </a:rPr>
              <a:t>9.6</a:t>
            </a:r>
            <a:endParaRPr sz="1100">
              <a:latin typeface="Georgia"/>
              <a:cs typeface="Georgia"/>
            </a:endParaRPr>
          </a:p>
          <a:p>
            <a:pPr marR="29845" algn="r">
              <a:lnSpc>
                <a:spcPts val="1295"/>
              </a:lnSpc>
            </a:pPr>
            <a:r>
              <a:rPr sz="1100" spc="-10" dirty="0">
                <a:latin typeface="Georgia"/>
                <a:cs typeface="Georgia"/>
              </a:rPr>
              <a:t>7.2</a:t>
            </a:r>
            <a:endParaRPr sz="1100">
              <a:latin typeface="Georgia"/>
              <a:cs typeface="Georgia"/>
            </a:endParaRPr>
          </a:p>
          <a:p>
            <a:pPr marR="29209" algn="r">
              <a:lnSpc>
                <a:spcPct val="100000"/>
              </a:lnSpc>
              <a:spcBef>
                <a:spcPts val="105"/>
              </a:spcBef>
            </a:pPr>
            <a:r>
              <a:rPr sz="1100" spc="-50" dirty="0">
                <a:latin typeface="Georgia"/>
                <a:cs typeface="Georgia"/>
              </a:rPr>
              <a:t>4.8</a:t>
            </a:r>
            <a:endParaRPr sz="1100">
              <a:latin typeface="Georgia"/>
              <a:cs typeface="Georgia"/>
            </a:endParaRPr>
          </a:p>
          <a:p>
            <a:pPr marR="28575" algn="r">
              <a:lnSpc>
                <a:spcPts val="1215"/>
              </a:lnSpc>
              <a:spcBef>
                <a:spcPts val="30"/>
              </a:spcBef>
            </a:pPr>
            <a:r>
              <a:rPr sz="1100" spc="-35" dirty="0">
                <a:latin typeface="Georgia"/>
                <a:cs typeface="Georgia"/>
              </a:rPr>
              <a:t>2.4</a:t>
            </a:r>
            <a:endParaRPr sz="1100">
              <a:latin typeface="Georgia"/>
              <a:cs typeface="Georgia"/>
            </a:endParaRPr>
          </a:p>
          <a:p>
            <a:pPr marR="46355" algn="r">
              <a:lnSpc>
                <a:spcPts val="1215"/>
              </a:lnSpc>
            </a:pPr>
            <a:r>
              <a:rPr sz="1100" spc="-114" dirty="0">
                <a:latin typeface="Georgia"/>
                <a:cs typeface="Georgia"/>
              </a:rPr>
              <a:t>0</a:t>
            </a:r>
            <a:endParaRPr sz="1100">
              <a:latin typeface="Georgia"/>
              <a:cs typeface="Georgia"/>
            </a:endParaRPr>
          </a:p>
          <a:p>
            <a:pPr marR="10160" algn="r">
              <a:lnSpc>
                <a:spcPct val="100000"/>
              </a:lnSpc>
              <a:spcBef>
                <a:spcPts val="85"/>
              </a:spcBef>
            </a:pPr>
            <a:r>
              <a:rPr sz="1100" spc="-90" dirty="0">
                <a:latin typeface="Georgia"/>
                <a:cs typeface="Georgia"/>
              </a:rPr>
              <a:t>-</a:t>
            </a:r>
            <a:r>
              <a:rPr sz="1100" spc="-35" dirty="0">
                <a:latin typeface="Georgia"/>
                <a:cs typeface="Georgia"/>
              </a:rPr>
              <a:t>2.4</a:t>
            </a:r>
            <a:endParaRPr sz="1100">
              <a:latin typeface="Georgia"/>
              <a:cs typeface="Georgia"/>
            </a:endParaRPr>
          </a:p>
          <a:p>
            <a:pPr marR="13970" algn="r">
              <a:lnSpc>
                <a:spcPct val="100000"/>
              </a:lnSpc>
              <a:spcBef>
                <a:spcPts val="105"/>
              </a:spcBef>
            </a:pPr>
            <a:r>
              <a:rPr sz="1100" spc="-90" dirty="0">
                <a:latin typeface="Georgia"/>
                <a:cs typeface="Georgia"/>
              </a:rPr>
              <a:t>-</a:t>
            </a:r>
            <a:r>
              <a:rPr sz="1100" spc="-50" dirty="0">
                <a:latin typeface="Georgia"/>
                <a:cs typeface="Georgia"/>
              </a:rPr>
              <a:t>4.8</a:t>
            </a:r>
            <a:endParaRPr sz="11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0100" y="6143244"/>
            <a:ext cx="10591800" cy="0"/>
          </a:xfrm>
          <a:custGeom>
            <a:avLst/>
            <a:gdLst/>
            <a:ahLst/>
            <a:cxnLst/>
            <a:rect l="l" t="t" r="r" b="b"/>
            <a:pathLst>
              <a:path w="10591800">
                <a:moveTo>
                  <a:pt x="0" y="0"/>
                </a:moveTo>
                <a:lnTo>
                  <a:pt x="105918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76119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00"/>
              </a:spcBef>
              <a:tabLst>
                <a:tab pos="944880" algn="l"/>
                <a:tab pos="10605135" algn="l"/>
              </a:tabLst>
            </a:pPr>
            <a:r>
              <a:rPr dirty="0"/>
              <a:t> 	</a:t>
            </a:r>
            <a:r>
              <a:rPr spc="25" dirty="0"/>
              <a:t>COST </a:t>
            </a:r>
            <a:r>
              <a:rPr spc="-35" dirty="0"/>
              <a:t>ESTIMATION </a:t>
            </a:r>
            <a:r>
              <a:rPr spc="10" dirty="0"/>
              <a:t>OF</a:t>
            </a:r>
            <a:r>
              <a:rPr spc="-45" dirty="0"/>
              <a:t> </a:t>
            </a:r>
            <a:r>
              <a:rPr spc="25" dirty="0"/>
              <a:t>WWTP	</a:t>
            </a:r>
          </a:p>
        </p:txBody>
      </p:sp>
      <p:sp>
        <p:nvSpPr>
          <p:cNvPr id="4" name="object 4"/>
          <p:cNvSpPr/>
          <p:nvPr/>
        </p:nvSpPr>
        <p:spPr>
          <a:xfrm>
            <a:off x="0" y="6126478"/>
            <a:ext cx="714755" cy="7315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90245" y="926338"/>
            <a:ext cx="10897235" cy="2314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25775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latin typeface="Times New Roman"/>
                <a:cs typeface="Times New Roman"/>
              </a:rPr>
              <a:t>Summary </a:t>
            </a:r>
            <a:r>
              <a:rPr sz="2400" spc="-5" dirty="0">
                <a:latin typeface="Times New Roman"/>
                <a:cs typeface="Times New Roman"/>
              </a:rPr>
              <a:t>of Cost Estimation of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Times New Roman"/>
                <a:cs typeface="Times New Roman"/>
              </a:rPr>
              <a:t>WWTP</a:t>
            </a:r>
            <a:endParaRPr sz="2400">
              <a:latin typeface="Times New Roman"/>
              <a:cs typeface="Times New Roman"/>
            </a:endParaRPr>
          </a:p>
          <a:p>
            <a:pPr marL="12700" marR="5080">
              <a:lnSpc>
                <a:spcPct val="150000"/>
              </a:lnSpc>
              <a:spcBef>
                <a:spcPts val="1200"/>
              </a:spcBef>
            </a:pPr>
            <a:r>
              <a:rPr sz="2400" dirty="0">
                <a:latin typeface="Times New Roman"/>
                <a:cs typeface="Times New Roman"/>
              </a:rPr>
              <a:t>The price of the cubic </a:t>
            </a:r>
            <a:r>
              <a:rPr sz="2400" spc="-5" dirty="0">
                <a:latin typeface="Times New Roman"/>
                <a:cs typeface="Times New Roman"/>
              </a:rPr>
              <a:t>meter </a:t>
            </a:r>
            <a:r>
              <a:rPr sz="2400" dirty="0">
                <a:latin typeface="Times New Roman"/>
                <a:cs typeface="Times New Roman"/>
              </a:rPr>
              <a:t>of concrete </a:t>
            </a:r>
            <a:r>
              <a:rPr sz="2400" spc="-5" dirty="0">
                <a:latin typeface="Times New Roman"/>
                <a:cs typeface="Times New Roman"/>
              </a:rPr>
              <a:t>was </a:t>
            </a:r>
            <a:r>
              <a:rPr sz="2400" dirty="0">
                <a:latin typeface="Times New Roman"/>
                <a:cs typeface="Times New Roman"/>
              </a:rPr>
              <a:t>taken from </a:t>
            </a:r>
            <a:r>
              <a:rPr sz="2400" spc="-5" dirty="0">
                <a:latin typeface="Times New Roman"/>
                <a:cs typeface="Times New Roman"/>
              </a:rPr>
              <a:t>SAUDI READYMIX</a:t>
            </a:r>
            <a:r>
              <a:rPr sz="2400" spc="-70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Company,  </a:t>
            </a:r>
            <a:r>
              <a:rPr sz="2400" dirty="0">
                <a:latin typeface="Times New Roman"/>
                <a:cs typeface="Times New Roman"/>
              </a:rPr>
              <a:t>and the steel price </a:t>
            </a:r>
            <a:r>
              <a:rPr sz="2400" spc="-5" dirty="0">
                <a:latin typeface="Times New Roman"/>
                <a:cs typeface="Times New Roman"/>
              </a:rPr>
              <a:t>was </a:t>
            </a:r>
            <a:r>
              <a:rPr sz="2400" dirty="0">
                <a:latin typeface="Times New Roman"/>
                <a:cs typeface="Times New Roman"/>
              </a:rPr>
              <a:t>taken from </a:t>
            </a:r>
            <a:r>
              <a:rPr sz="2400" spc="-5" dirty="0">
                <a:latin typeface="Times New Roman"/>
                <a:cs typeface="Times New Roman"/>
              </a:rPr>
              <a:t>SABIC company as mentioned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Times New Roman"/>
                <a:cs typeface="Times New Roman"/>
              </a:rPr>
              <a:t>earlier.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100">
              <a:latin typeface="Times New Roman"/>
              <a:cs typeface="Times New Roman"/>
            </a:endParaRPr>
          </a:p>
          <a:p>
            <a:pPr marL="26670" algn="ctr">
              <a:lnSpc>
                <a:spcPct val="100000"/>
              </a:lnSpc>
              <a:spcBef>
                <a:spcPts val="5"/>
              </a:spcBef>
            </a:pPr>
            <a:r>
              <a:rPr sz="2400" b="1" spc="-45" dirty="0">
                <a:latin typeface="Times New Roman"/>
                <a:cs typeface="Times New Roman"/>
              </a:rPr>
              <a:t>Table </a:t>
            </a:r>
            <a:r>
              <a:rPr sz="2400" b="1" dirty="0">
                <a:latin typeface="Times New Roman"/>
                <a:cs typeface="Times New Roman"/>
              </a:rPr>
              <a:t>9.3</a:t>
            </a:r>
            <a:r>
              <a:rPr sz="2400" dirty="0">
                <a:latin typeface="Times New Roman"/>
                <a:cs typeface="Times New Roman"/>
              </a:rPr>
              <a:t>: </a:t>
            </a:r>
            <a:r>
              <a:rPr sz="2400" spc="-10" dirty="0">
                <a:latin typeface="Times New Roman"/>
                <a:cs typeface="Times New Roman"/>
              </a:rPr>
              <a:t>Summary </a:t>
            </a:r>
            <a:r>
              <a:rPr sz="2400" dirty="0">
                <a:latin typeface="Times New Roman"/>
                <a:cs typeface="Times New Roman"/>
              </a:rPr>
              <a:t>of total cost of the tanks required for</a:t>
            </a:r>
            <a:r>
              <a:rPr sz="2400" spc="-90" dirty="0">
                <a:latin typeface="Times New Roman"/>
                <a:cs typeface="Times New Roman"/>
              </a:rPr>
              <a:t> </a:t>
            </a:r>
            <a:r>
              <a:rPr sz="2400" spc="-65" dirty="0">
                <a:latin typeface="Times New Roman"/>
                <a:cs typeface="Times New Roman"/>
              </a:rPr>
              <a:t>WWTP.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pc="25" dirty="0"/>
              <a:t>Department </a:t>
            </a:r>
            <a:r>
              <a:rPr spc="-30" dirty="0"/>
              <a:t>of </a:t>
            </a:r>
            <a:r>
              <a:rPr spc="-35" dirty="0"/>
              <a:t>Civil</a:t>
            </a:r>
            <a:r>
              <a:rPr dirty="0"/>
              <a:t> </a:t>
            </a:r>
            <a:r>
              <a:rPr spc="5" dirty="0"/>
              <a:t>Engineering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1562842" y="6459930"/>
            <a:ext cx="304800" cy="278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065"/>
              </a:lnSpc>
            </a:pPr>
            <a:fld id="{81D60167-4931-47E6-BA6A-407CBD079E47}" type="slidenum">
              <a:rPr sz="1800" b="1" dirty="0">
                <a:latin typeface="Times New Roman"/>
                <a:cs typeface="Times New Roman"/>
              </a:rPr>
              <a:t>52</a:t>
            </a:fld>
            <a:endParaRPr sz="1800">
              <a:latin typeface="Times New Roman"/>
              <a:cs typeface="Times New Roman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793750" y="3269615"/>
          <a:ext cx="10617200" cy="28416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408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31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7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852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3162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2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4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Element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2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4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Unit</a:t>
                      </a:r>
                      <a:r>
                        <a:rPr sz="24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Price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r>
                        <a:rPr sz="2400" b="1" spc="-4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Total</a:t>
                      </a:r>
                      <a:r>
                        <a:rPr sz="2400" b="1" spc="-2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amount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ts val="2855"/>
                        </a:lnSpc>
                        <a:spcBef>
                          <a:spcPts val="1440"/>
                        </a:spcBef>
                      </a:pPr>
                      <a:r>
                        <a:rPr sz="24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calculated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1073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2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400" b="1" spc="-4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Total 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price estimated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893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75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Concrete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2000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75"/>
                        </a:spcBef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220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SAR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per</a:t>
                      </a:r>
                      <a:r>
                        <a:rPr sz="18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m</a:t>
                      </a:r>
                      <a:r>
                        <a:rPr sz="1800" spc="-7" baseline="25462" dirty="0">
                          <a:latin typeface="Times New Roman"/>
                          <a:cs typeface="Times New Roman"/>
                        </a:rPr>
                        <a:t>3</a:t>
                      </a:r>
                      <a:endParaRPr sz="1800" baseline="25462">
                        <a:latin typeface="Times New Roman"/>
                        <a:cs typeface="Times New Roman"/>
                      </a:endParaRPr>
                    </a:p>
                  </a:txBody>
                  <a:tcPr marL="0" marR="0" marT="2000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 marL="967105">
                        <a:lnSpc>
                          <a:spcPct val="100000"/>
                        </a:lnSpc>
                        <a:spcBef>
                          <a:spcPts val="1575"/>
                        </a:spcBef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705.605</a:t>
                      </a:r>
                      <a:r>
                        <a:rPr sz="18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m</a:t>
                      </a:r>
                      <a:r>
                        <a:rPr sz="1800" spc="-7" baseline="25462" dirty="0">
                          <a:latin typeface="Times New Roman"/>
                          <a:cs typeface="Times New Roman"/>
                        </a:rPr>
                        <a:t>3</a:t>
                      </a:r>
                      <a:endParaRPr sz="1800" baseline="25462">
                        <a:latin typeface="Times New Roman"/>
                        <a:cs typeface="Times New Roman"/>
                      </a:endParaRPr>
                    </a:p>
                  </a:txBody>
                  <a:tcPr marL="0" marR="0" marT="2000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575"/>
                        </a:spcBef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155233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2000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893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75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Steel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2000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75"/>
                        </a:spcBef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3105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SAR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per</a:t>
                      </a:r>
                      <a:r>
                        <a:rPr sz="18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ton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2000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tc>
                  <a:txBody>
                    <a:bodyPr/>
                    <a:lstStyle/>
                    <a:p>
                      <a:pPr marL="1005205">
                        <a:lnSpc>
                          <a:spcPct val="100000"/>
                        </a:lnSpc>
                        <a:spcBef>
                          <a:spcPts val="1575"/>
                        </a:spcBef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332.67</a:t>
                      </a:r>
                      <a:r>
                        <a:rPr sz="18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ton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2000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575"/>
                        </a:spcBef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1032940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2000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8995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75"/>
                        </a:spcBef>
                      </a:pPr>
                      <a:r>
                        <a:rPr sz="1800" b="1" spc="-3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Total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(SAR)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2000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575"/>
                        </a:spcBef>
                      </a:pPr>
                      <a:r>
                        <a:rPr sz="1800" b="1" dirty="0">
                          <a:latin typeface="Times New Roman"/>
                          <a:cs typeface="Times New Roman"/>
                        </a:rPr>
                        <a:t>1,188,173</a:t>
                      </a:r>
                      <a:r>
                        <a:rPr sz="1800" b="1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spc="-5" dirty="0">
                          <a:latin typeface="Times New Roman"/>
                          <a:cs typeface="Times New Roman"/>
                        </a:rPr>
                        <a:t>SAR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2000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0100" y="6143244"/>
            <a:ext cx="10591800" cy="0"/>
          </a:xfrm>
          <a:custGeom>
            <a:avLst/>
            <a:gdLst/>
            <a:ahLst/>
            <a:cxnLst/>
            <a:rect l="l" t="t" r="r" b="b"/>
            <a:pathLst>
              <a:path w="10591800">
                <a:moveTo>
                  <a:pt x="0" y="0"/>
                </a:moveTo>
                <a:lnTo>
                  <a:pt x="105918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77643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00"/>
              </a:spcBef>
              <a:tabLst>
                <a:tab pos="960119" algn="l"/>
                <a:tab pos="10605135" algn="l"/>
              </a:tabLst>
            </a:pPr>
            <a:r>
              <a:rPr sz="4800" dirty="0"/>
              <a:t> 	</a:t>
            </a:r>
            <a:r>
              <a:rPr sz="4800" spc="-15" dirty="0"/>
              <a:t>SUMMARY </a:t>
            </a:r>
            <a:r>
              <a:rPr sz="4800" spc="15" dirty="0"/>
              <a:t>AND</a:t>
            </a:r>
            <a:r>
              <a:rPr sz="4800" spc="-445" dirty="0"/>
              <a:t> </a:t>
            </a:r>
            <a:r>
              <a:rPr sz="4800" spc="20" dirty="0"/>
              <a:t>CONCLUSION	</a:t>
            </a:r>
            <a:endParaRPr sz="4800"/>
          </a:p>
        </p:txBody>
      </p:sp>
      <p:sp>
        <p:nvSpPr>
          <p:cNvPr id="4" name="object 4"/>
          <p:cNvSpPr/>
          <p:nvPr/>
        </p:nvSpPr>
        <p:spPr>
          <a:xfrm>
            <a:off x="0" y="6126478"/>
            <a:ext cx="714755" cy="7315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023861" y="1001013"/>
            <a:ext cx="5066284" cy="46487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672576" y="3392881"/>
            <a:ext cx="1774189" cy="651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100" spc="275" dirty="0">
                <a:solidFill>
                  <a:srgbClr val="FFFFFF"/>
                </a:solidFill>
                <a:latin typeface="Georgia"/>
                <a:cs typeface="Georgia"/>
              </a:rPr>
              <a:t>W</a:t>
            </a:r>
            <a:r>
              <a:rPr sz="4100" spc="260" dirty="0">
                <a:solidFill>
                  <a:srgbClr val="FFFFFF"/>
                </a:solidFill>
                <a:latin typeface="Georgia"/>
                <a:cs typeface="Georgia"/>
              </a:rPr>
              <a:t>W</a:t>
            </a:r>
            <a:r>
              <a:rPr sz="4100" spc="90" dirty="0">
                <a:solidFill>
                  <a:srgbClr val="FFFFFF"/>
                </a:solidFill>
                <a:latin typeface="Georgia"/>
                <a:cs typeface="Georgia"/>
              </a:rPr>
              <a:t>TP</a:t>
            </a:r>
            <a:endParaRPr sz="4100">
              <a:latin typeface="Georgia"/>
              <a:cs typeface="Georgia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pc="25" dirty="0"/>
              <a:t>Department </a:t>
            </a:r>
            <a:r>
              <a:rPr spc="-30" dirty="0"/>
              <a:t>of </a:t>
            </a:r>
            <a:r>
              <a:rPr spc="-35" dirty="0"/>
              <a:t>Civil</a:t>
            </a:r>
            <a:r>
              <a:rPr dirty="0"/>
              <a:t> </a:t>
            </a:r>
            <a:r>
              <a:rPr spc="5" dirty="0"/>
              <a:t>Engineering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11562842" y="6459930"/>
            <a:ext cx="304800" cy="278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065"/>
              </a:lnSpc>
            </a:pPr>
            <a:fld id="{81D60167-4931-47E6-BA6A-407CBD079E47}" type="slidenum">
              <a:rPr sz="1800" b="1" dirty="0">
                <a:latin typeface="Times New Roman"/>
                <a:cs typeface="Times New Roman"/>
              </a:rPr>
              <a:t>53</a:t>
            </a:fld>
            <a:endParaRPr sz="1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085580" y="1665477"/>
            <a:ext cx="945515" cy="574675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205740" marR="5080" indent="-193675">
              <a:lnSpc>
                <a:spcPts val="2000"/>
              </a:lnSpc>
              <a:spcBef>
                <a:spcPts val="430"/>
              </a:spcBef>
            </a:pPr>
            <a:r>
              <a:rPr sz="1900" dirty="0">
                <a:solidFill>
                  <a:srgbClr val="FFFFFF"/>
                </a:solidFill>
                <a:latin typeface="Georgia"/>
                <a:cs typeface="Georgia"/>
              </a:rPr>
              <a:t>Aera</a:t>
            </a:r>
            <a:r>
              <a:rPr sz="1900" spc="5" dirty="0">
                <a:solidFill>
                  <a:srgbClr val="FFFFFF"/>
                </a:solidFill>
                <a:latin typeface="Georgia"/>
                <a:cs typeface="Georgia"/>
              </a:rPr>
              <a:t>t</a:t>
            </a:r>
            <a:r>
              <a:rPr sz="1900" dirty="0">
                <a:solidFill>
                  <a:srgbClr val="FFFFFF"/>
                </a:solidFill>
                <a:latin typeface="Georgia"/>
                <a:cs typeface="Georgia"/>
              </a:rPr>
              <a:t>i</a:t>
            </a:r>
            <a:r>
              <a:rPr sz="1900" spc="-5" dirty="0">
                <a:solidFill>
                  <a:srgbClr val="FFFFFF"/>
                </a:solidFill>
                <a:latin typeface="Georgia"/>
                <a:cs typeface="Georgia"/>
              </a:rPr>
              <a:t>o</a:t>
            </a:r>
            <a:r>
              <a:rPr sz="1900" spc="-35" dirty="0">
                <a:solidFill>
                  <a:srgbClr val="FFFFFF"/>
                </a:solidFill>
                <a:latin typeface="Georgia"/>
                <a:cs typeface="Georgia"/>
              </a:rPr>
              <a:t>n  </a:t>
            </a:r>
            <a:r>
              <a:rPr sz="1900" spc="-30" dirty="0">
                <a:solidFill>
                  <a:srgbClr val="FFFFFF"/>
                </a:solidFill>
                <a:latin typeface="Georgia"/>
                <a:cs typeface="Georgia"/>
              </a:rPr>
              <a:t>Tank</a:t>
            </a:r>
            <a:endParaRPr sz="1900">
              <a:latin typeface="Georgia"/>
              <a:cs typeface="Georgi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514456" y="4413630"/>
            <a:ext cx="1194435" cy="479425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396240" marR="5080" indent="-384175">
              <a:lnSpc>
                <a:spcPts val="1660"/>
              </a:lnSpc>
              <a:spcBef>
                <a:spcPts val="365"/>
              </a:spcBef>
            </a:pP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Sedi</a:t>
            </a:r>
            <a:r>
              <a:rPr sz="1600" spc="-35"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entation  </a:t>
            </a:r>
            <a:r>
              <a:rPr sz="1600" spc="-35" dirty="0">
                <a:solidFill>
                  <a:srgbClr val="FFFFFF"/>
                </a:solidFill>
                <a:latin typeface="Times New Roman"/>
                <a:cs typeface="Times New Roman"/>
              </a:rPr>
              <a:t>Tank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498842" y="4358081"/>
            <a:ext cx="1009015" cy="5753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ts val="2145"/>
              </a:lnSpc>
              <a:spcBef>
                <a:spcPts val="135"/>
              </a:spcBef>
            </a:pPr>
            <a:r>
              <a:rPr sz="1900" spc="-10" dirty="0">
                <a:solidFill>
                  <a:srgbClr val="FFFFFF"/>
                </a:solidFill>
                <a:latin typeface="Georgia"/>
                <a:cs typeface="Georgia"/>
              </a:rPr>
              <a:t>Fil</a:t>
            </a:r>
            <a:r>
              <a:rPr sz="1900" spc="-5" dirty="0">
                <a:solidFill>
                  <a:srgbClr val="FFFFFF"/>
                </a:solidFill>
                <a:latin typeface="Georgia"/>
                <a:cs typeface="Georgia"/>
              </a:rPr>
              <a:t>t</a:t>
            </a:r>
            <a:r>
              <a:rPr sz="1900" spc="-40" dirty="0">
                <a:solidFill>
                  <a:srgbClr val="FFFFFF"/>
                </a:solidFill>
                <a:latin typeface="Georgia"/>
                <a:cs typeface="Georgia"/>
              </a:rPr>
              <a:t>ration</a:t>
            </a:r>
            <a:endParaRPr sz="1900">
              <a:latin typeface="Georgia"/>
              <a:cs typeface="Georgia"/>
            </a:endParaRPr>
          </a:p>
          <a:p>
            <a:pPr algn="ctr">
              <a:lnSpc>
                <a:spcPts val="2145"/>
              </a:lnSpc>
            </a:pPr>
            <a:r>
              <a:rPr sz="1900" spc="-30" dirty="0">
                <a:solidFill>
                  <a:srgbClr val="FFFFFF"/>
                </a:solidFill>
                <a:latin typeface="Georgia"/>
                <a:cs typeface="Georgia"/>
              </a:rPr>
              <a:t>Tank</a:t>
            </a:r>
            <a:endParaRPr sz="1900">
              <a:latin typeface="Georgia"/>
              <a:cs typeface="Georgi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94105" y="802004"/>
            <a:ext cx="605853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2400" spc="-15" dirty="0">
                <a:latin typeface="Georgia"/>
                <a:cs typeface="Georgia"/>
              </a:rPr>
              <a:t>The </a:t>
            </a:r>
            <a:r>
              <a:rPr sz="2400" spc="-75" dirty="0">
                <a:latin typeface="Georgia"/>
                <a:cs typeface="Georgia"/>
              </a:rPr>
              <a:t>wastewater </a:t>
            </a:r>
            <a:r>
              <a:rPr sz="2400" spc="-90" dirty="0">
                <a:latin typeface="Georgia"/>
                <a:cs typeface="Georgia"/>
              </a:rPr>
              <a:t>treatment </a:t>
            </a:r>
            <a:r>
              <a:rPr sz="2400" spc="-75" dirty="0">
                <a:latin typeface="Georgia"/>
                <a:cs typeface="Georgia"/>
              </a:rPr>
              <a:t>plant </a:t>
            </a:r>
            <a:r>
              <a:rPr sz="2400" spc="-80" dirty="0">
                <a:latin typeface="Georgia"/>
                <a:cs typeface="Georgia"/>
              </a:rPr>
              <a:t>consists </a:t>
            </a:r>
            <a:r>
              <a:rPr sz="2400" spc="-25" dirty="0">
                <a:latin typeface="Georgia"/>
                <a:cs typeface="Georgia"/>
              </a:rPr>
              <a:t>of </a:t>
            </a:r>
            <a:r>
              <a:rPr sz="2400" spc="-105" dirty="0">
                <a:latin typeface="Georgia"/>
                <a:cs typeface="Georgia"/>
              </a:rPr>
              <a:t>3  </a:t>
            </a:r>
            <a:r>
              <a:rPr sz="2400" spc="-65" dirty="0">
                <a:latin typeface="Georgia"/>
                <a:cs typeface="Georgia"/>
              </a:rPr>
              <a:t>main </a:t>
            </a:r>
            <a:r>
              <a:rPr sz="2400" spc="-85" dirty="0">
                <a:latin typeface="Georgia"/>
                <a:cs typeface="Georgia"/>
              </a:rPr>
              <a:t>tanks. </a:t>
            </a:r>
            <a:r>
              <a:rPr sz="2400" spc="-10" dirty="0">
                <a:latin typeface="Georgia"/>
                <a:cs typeface="Georgia"/>
              </a:rPr>
              <a:t>Which </a:t>
            </a:r>
            <a:r>
              <a:rPr sz="2400" spc="-80" dirty="0">
                <a:latin typeface="Georgia"/>
                <a:cs typeface="Georgia"/>
              </a:rPr>
              <a:t>are</a:t>
            </a:r>
            <a:r>
              <a:rPr sz="2400" spc="305" dirty="0">
                <a:latin typeface="Georgia"/>
                <a:cs typeface="Georgia"/>
              </a:rPr>
              <a:t> </a:t>
            </a:r>
            <a:r>
              <a:rPr sz="2400" spc="-60" dirty="0">
                <a:latin typeface="Georgia"/>
                <a:cs typeface="Georgia"/>
              </a:rPr>
              <a:t>aeration,</a:t>
            </a:r>
            <a:endParaRPr sz="2400">
              <a:latin typeface="Georgia"/>
              <a:cs typeface="Georgi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80922" y="1533905"/>
            <a:ext cx="43370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70" dirty="0">
                <a:latin typeface="Georgia"/>
                <a:cs typeface="Georgia"/>
              </a:rPr>
              <a:t>sedimentation </a:t>
            </a:r>
            <a:r>
              <a:rPr sz="2400" spc="-75" dirty="0">
                <a:latin typeface="Georgia"/>
                <a:cs typeface="Georgia"/>
              </a:rPr>
              <a:t>and </a:t>
            </a:r>
            <a:r>
              <a:rPr sz="2400" spc="-65" dirty="0">
                <a:latin typeface="Georgia"/>
                <a:cs typeface="Georgia"/>
              </a:rPr>
              <a:t>filtration</a:t>
            </a:r>
            <a:r>
              <a:rPr sz="2400" spc="225" dirty="0">
                <a:latin typeface="Georgia"/>
                <a:cs typeface="Georgia"/>
              </a:rPr>
              <a:t> </a:t>
            </a:r>
            <a:r>
              <a:rPr sz="2400" spc="-60" dirty="0">
                <a:latin typeface="Georgia"/>
                <a:cs typeface="Georgia"/>
              </a:rPr>
              <a:t>tank.</a:t>
            </a:r>
            <a:endParaRPr sz="2400">
              <a:latin typeface="Georgia"/>
              <a:cs typeface="Georgi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94105" y="2631440"/>
            <a:ext cx="575373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2400" spc="-15" dirty="0">
                <a:latin typeface="Georgia"/>
                <a:cs typeface="Georgia"/>
              </a:rPr>
              <a:t>The </a:t>
            </a:r>
            <a:r>
              <a:rPr sz="2400" spc="-65" dirty="0">
                <a:latin typeface="Georgia"/>
                <a:cs typeface="Georgia"/>
              </a:rPr>
              <a:t>information </a:t>
            </a:r>
            <a:r>
              <a:rPr sz="2400" spc="-30" dirty="0">
                <a:latin typeface="Georgia"/>
                <a:cs typeface="Georgia"/>
              </a:rPr>
              <a:t>we </a:t>
            </a:r>
            <a:r>
              <a:rPr sz="2400" spc="-65" dirty="0">
                <a:latin typeface="Georgia"/>
                <a:cs typeface="Georgia"/>
              </a:rPr>
              <a:t>found </a:t>
            </a:r>
            <a:r>
              <a:rPr sz="2400" spc="-45" dirty="0">
                <a:latin typeface="Georgia"/>
                <a:cs typeface="Georgia"/>
              </a:rPr>
              <a:t>allowed </a:t>
            </a:r>
            <a:r>
              <a:rPr sz="2400" spc="-85" dirty="0">
                <a:latin typeface="Georgia"/>
                <a:cs typeface="Georgia"/>
              </a:rPr>
              <a:t>us </a:t>
            </a:r>
            <a:r>
              <a:rPr sz="2400" spc="-50" dirty="0">
                <a:latin typeface="Georgia"/>
                <a:cs typeface="Georgia"/>
              </a:rPr>
              <a:t>to  </a:t>
            </a:r>
            <a:r>
              <a:rPr sz="2400" spc="-75" dirty="0">
                <a:latin typeface="Georgia"/>
                <a:cs typeface="Georgia"/>
              </a:rPr>
              <a:t>design </a:t>
            </a:r>
            <a:r>
              <a:rPr sz="2400" spc="100" dirty="0">
                <a:latin typeface="Georgia"/>
                <a:cs typeface="Georgia"/>
              </a:rPr>
              <a:t>WWTP </a:t>
            </a:r>
            <a:r>
              <a:rPr sz="2400" spc="-85" dirty="0">
                <a:latin typeface="Georgia"/>
                <a:cs typeface="Georgia"/>
              </a:rPr>
              <a:t>that </a:t>
            </a:r>
            <a:r>
              <a:rPr sz="2400" spc="-55" dirty="0">
                <a:latin typeface="Georgia"/>
                <a:cs typeface="Georgia"/>
              </a:rPr>
              <a:t>can </a:t>
            </a:r>
            <a:r>
              <a:rPr sz="2400" spc="-70" dirty="0">
                <a:latin typeface="Georgia"/>
                <a:cs typeface="Georgia"/>
              </a:rPr>
              <a:t>help </a:t>
            </a:r>
            <a:r>
              <a:rPr sz="2400" spc="-85" dirty="0">
                <a:latin typeface="Georgia"/>
                <a:cs typeface="Georgia"/>
              </a:rPr>
              <a:t>the </a:t>
            </a:r>
            <a:r>
              <a:rPr sz="2400" spc="-75" dirty="0">
                <a:latin typeface="Georgia"/>
                <a:cs typeface="Georgia"/>
              </a:rPr>
              <a:t>industrial  </a:t>
            </a:r>
            <a:r>
              <a:rPr sz="2400" spc="-70" dirty="0">
                <a:latin typeface="Georgia"/>
                <a:cs typeface="Georgia"/>
              </a:rPr>
              <a:t>area </a:t>
            </a:r>
            <a:r>
              <a:rPr sz="2400" spc="-75" dirty="0">
                <a:latin typeface="Georgia"/>
                <a:cs typeface="Georgia"/>
              </a:rPr>
              <a:t>and </a:t>
            </a:r>
            <a:r>
              <a:rPr sz="2400" spc="-85" dirty="0">
                <a:latin typeface="Georgia"/>
                <a:cs typeface="Georgia"/>
              </a:rPr>
              <a:t>the </a:t>
            </a:r>
            <a:r>
              <a:rPr sz="2400" spc="-75" dirty="0">
                <a:latin typeface="Georgia"/>
                <a:cs typeface="Georgia"/>
              </a:rPr>
              <a:t>surrounding</a:t>
            </a:r>
            <a:r>
              <a:rPr sz="2400" spc="375" dirty="0">
                <a:latin typeface="Georgia"/>
                <a:cs typeface="Georgia"/>
              </a:rPr>
              <a:t> </a:t>
            </a:r>
            <a:r>
              <a:rPr sz="2400" spc="-65" dirty="0">
                <a:latin typeface="Georgia"/>
                <a:cs typeface="Georgia"/>
              </a:rPr>
              <a:t>factories</a:t>
            </a:r>
            <a:endParaRPr sz="2400">
              <a:latin typeface="Georgia"/>
              <a:cs typeface="Georgi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94105" y="4462017"/>
            <a:ext cx="6301105" cy="14871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080" indent="-287020">
              <a:lnSpc>
                <a:spcPct val="999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2400" spc="-5" dirty="0">
                <a:latin typeface="Times New Roman"/>
                <a:cs typeface="Times New Roman"/>
              </a:rPr>
              <a:t>The </a:t>
            </a:r>
            <a:r>
              <a:rPr sz="2400" dirty="0">
                <a:latin typeface="Times New Roman"/>
                <a:cs typeface="Times New Roman"/>
              </a:rPr>
              <a:t>structural design </a:t>
            </a:r>
            <a:r>
              <a:rPr sz="2400" spc="-5" dirty="0">
                <a:latin typeface="Times New Roman"/>
                <a:cs typeface="Times New Roman"/>
              </a:rPr>
              <a:t>has </a:t>
            </a:r>
            <a:r>
              <a:rPr sz="2400" dirty="0">
                <a:latin typeface="Times New Roman"/>
                <a:cs typeface="Times New Roman"/>
              </a:rPr>
              <a:t>been checked using  </a:t>
            </a:r>
            <a:r>
              <a:rPr sz="2400" spc="-5" dirty="0">
                <a:latin typeface="Times New Roman"/>
                <a:cs typeface="Times New Roman"/>
              </a:rPr>
              <a:t>SAP2000 </a:t>
            </a:r>
            <a:r>
              <a:rPr sz="2400" dirty="0">
                <a:latin typeface="Times New Roman"/>
                <a:cs typeface="Times New Roman"/>
              </a:rPr>
              <a:t>program to perform the </a:t>
            </a:r>
            <a:r>
              <a:rPr sz="2400" spc="-5" dirty="0">
                <a:latin typeface="Times New Roman"/>
                <a:cs typeface="Times New Roman"/>
              </a:rPr>
              <a:t>structural</a:t>
            </a:r>
            <a:r>
              <a:rPr sz="2400" spc="-9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hand  </a:t>
            </a:r>
            <a:r>
              <a:rPr sz="2400" spc="-5" dirty="0">
                <a:latin typeface="Times New Roman"/>
                <a:cs typeface="Times New Roman"/>
              </a:rPr>
              <a:t>calculations, </a:t>
            </a:r>
            <a:r>
              <a:rPr sz="2400" dirty="0">
                <a:latin typeface="Times New Roman"/>
                <a:cs typeface="Times New Roman"/>
              </a:rPr>
              <a:t>which gives </a:t>
            </a:r>
            <a:r>
              <a:rPr sz="2400" spc="-5" dirty="0">
                <a:latin typeface="Times New Roman"/>
                <a:cs typeface="Times New Roman"/>
              </a:rPr>
              <a:t>almost </a:t>
            </a:r>
            <a:r>
              <a:rPr sz="2400" dirty="0">
                <a:latin typeface="Times New Roman"/>
                <a:cs typeface="Times New Roman"/>
              </a:rPr>
              <a:t>the </a:t>
            </a:r>
            <a:r>
              <a:rPr sz="2400" spc="-5" dirty="0">
                <a:latin typeface="Times New Roman"/>
                <a:cs typeface="Times New Roman"/>
              </a:rPr>
              <a:t>same  </a:t>
            </a:r>
            <a:r>
              <a:rPr sz="2400" dirty="0">
                <a:latin typeface="Times New Roman"/>
                <a:cs typeface="Times New Roman"/>
              </a:rPr>
              <a:t>values.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0100" y="6143244"/>
            <a:ext cx="10591800" cy="0"/>
          </a:xfrm>
          <a:custGeom>
            <a:avLst/>
            <a:gdLst/>
            <a:ahLst/>
            <a:cxnLst/>
            <a:rect l="l" t="t" r="r" b="b"/>
            <a:pathLst>
              <a:path w="10591800">
                <a:moveTo>
                  <a:pt x="0" y="0"/>
                </a:moveTo>
                <a:lnTo>
                  <a:pt x="105918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31948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05"/>
              </a:spcBef>
              <a:tabLst>
                <a:tab pos="3295015" algn="l"/>
                <a:tab pos="10605135" algn="l"/>
              </a:tabLst>
            </a:pPr>
            <a:r>
              <a:rPr dirty="0"/>
              <a:t> 	</a:t>
            </a:r>
            <a:r>
              <a:rPr spc="20" dirty="0"/>
              <a:t>REFERENCES	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79475" y="997711"/>
            <a:ext cx="10537190" cy="50330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 algn="just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355600" algn="l"/>
              </a:tabLst>
            </a:pPr>
            <a:r>
              <a:rPr sz="1800" dirty="0">
                <a:latin typeface="Times New Roman"/>
                <a:cs typeface="Times New Roman"/>
              </a:rPr>
              <a:t>Moran, </a:t>
            </a:r>
            <a:r>
              <a:rPr sz="1800" spc="-5" dirty="0">
                <a:latin typeface="Times New Roman"/>
                <a:cs typeface="Times New Roman"/>
              </a:rPr>
              <a:t>S. </a:t>
            </a:r>
            <a:r>
              <a:rPr sz="1800" dirty="0">
                <a:latin typeface="Times New Roman"/>
                <a:cs typeface="Times New Roman"/>
              </a:rPr>
              <a:t>(2018). </a:t>
            </a:r>
            <a:r>
              <a:rPr sz="1800" spc="-5" dirty="0">
                <a:latin typeface="Times New Roman"/>
                <a:cs typeface="Times New Roman"/>
              </a:rPr>
              <a:t>An </a:t>
            </a:r>
            <a:r>
              <a:rPr sz="1800" dirty="0">
                <a:latin typeface="Times New Roman"/>
                <a:cs typeface="Times New Roman"/>
              </a:rPr>
              <a:t>Applied Guide to </a:t>
            </a:r>
            <a:r>
              <a:rPr sz="1800" spc="-30" dirty="0">
                <a:latin typeface="Times New Roman"/>
                <a:cs typeface="Times New Roman"/>
              </a:rPr>
              <a:t>Water </a:t>
            </a:r>
            <a:r>
              <a:rPr sz="1800" dirty="0">
                <a:latin typeface="Times New Roman"/>
                <a:cs typeface="Times New Roman"/>
              </a:rPr>
              <a:t>and </a:t>
            </a:r>
            <a:r>
              <a:rPr sz="1800" spc="-5" dirty="0">
                <a:latin typeface="Times New Roman"/>
                <a:cs typeface="Times New Roman"/>
              </a:rPr>
              <a:t>Effluent </a:t>
            </a:r>
            <a:r>
              <a:rPr sz="1800" spc="-10" dirty="0">
                <a:latin typeface="Times New Roman"/>
                <a:cs typeface="Times New Roman"/>
              </a:rPr>
              <a:t>Treatment </a:t>
            </a:r>
            <a:r>
              <a:rPr sz="1800" dirty="0">
                <a:latin typeface="Times New Roman"/>
                <a:cs typeface="Times New Roman"/>
              </a:rPr>
              <a:t>Plant </a:t>
            </a:r>
            <a:r>
              <a:rPr sz="1800" spc="-5" dirty="0">
                <a:latin typeface="Times New Roman"/>
                <a:cs typeface="Times New Roman"/>
              </a:rPr>
              <a:t>Design.</a:t>
            </a:r>
            <a:r>
              <a:rPr sz="1800" spc="-2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Butterworth-Heinemann</a:t>
            </a:r>
            <a:endParaRPr sz="1800">
              <a:latin typeface="Times New Roman"/>
              <a:cs typeface="Times New Roman"/>
            </a:endParaRPr>
          </a:p>
          <a:p>
            <a:pPr marL="355600" marR="5715" indent="-342900" algn="just">
              <a:lnSpc>
                <a:spcPct val="140000"/>
              </a:lnSpc>
              <a:spcBef>
                <a:spcPts val="800"/>
              </a:spcBef>
              <a:buAutoNum type="arabicPeriod"/>
              <a:tabLst>
                <a:tab pos="355600" algn="l"/>
              </a:tabLst>
            </a:pPr>
            <a:r>
              <a:rPr sz="1800" dirty="0">
                <a:latin typeface="Times New Roman"/>
                <a:cs typeface="Times New Roman"/>
              </a:rPr>
              <a:t>Ilgi </a:t>
            </a:r>
            <a:r>
              <a:rPr sz="1800" spc="-5" dirty="0">
                <a:latin typeface="Times New Roman"/>
                <a:cs typeface="Times New Roman"/>
              </a:rPr>
              <a:t>Karapinar </a:t>
            </a:r>
            <a:r>
              <a:rPr sz="1800" dirty="0">
                <a:latin typeface="Times New Roman"/>
                <a:cs typeface="Times New Roman"/>
              </a:rPr>
              <a:t>Kapdan, Sabiha </a:t>
            </a:r>
            <a:r>
              <a:rPr sz="1800" spc="-5" dirty="0">
                <a:latin typeface="Times New Roman"/>
                <a:cs typeface="Times New Roman"/>
              </a:rPr>
              <a:t>Alparslan, Application </a:t>
            </a:r>
            <a:r>
              <a:rPr sz="1800" dirty="0">
                <a:latin typeface="Times New Roman"/>
                <a:cs typeface="Times New Roman"/>
              </a:rPr>
              <a:t>of </a:t>
            </a:r>
            <a:r>
              <a:rPr sz="1800" spc="-5" dirty="0">
                <a:latin typeface="Times New Roman"/>
                <a:cs typeface="Times New Roman"/>
              </a:rPr>
              <a:t>anaerobic–aerobic sequential treatment </a:t>
            </a:r>
            <a:r>
              <a:rPr sz="1800" dirty="0">
                <a:latin typeface="Times New Roman"/>
                <a:cs typeface="Times New Roman"/>
              </a:rPr>
              <a:t>system to </a:t>
            </a:r>
            <a:r>
              <a:rPr sz="1800" spc="-5" dirty="0">
                <a:latin typeface="Times New Roman"/>
                <a:cs typeface="Times New Roman"/>
              </a:rPr>
              <a:t>real  </a:t>
            </a:r>
            <a:r>
              <a:rPr sz="1800" dirty="0">
                <a:latin typeface="Times New Roman"/>
                <a:cs typeface="Times New Roman"/>
              </a:rPr>
              <a:t>textile wastewater for </a:t>
            </a:r>
            <a:r>
              <a:rPr sz="1800" spc="-5" dirty="0">
                <a:latin typeface="Times New Roman"/>
                <a:cs typeface="Times New Roman"/>
              </a:rPr>
              <a:t>color </a:t>
            </a:r>
            <a:r>
              <a:rPr sz="1800" dirty="0">
                <a:latin typeface="Times New Roman"/>
                <a:cs typeface="Times New Roman"/>
              </a:rPr>
              <a:t>and </a:t>
            </a:r>
            <a:r>
              <a:rPr sz="1800" spc="-5" dirty="0">
                <a:latin typeface="Times New Roman"/>
                <a:cs typeface="Times New Roman"/>
              </a:rPr>
              <a:t>COD removal, </a:t>
            </a:r>
            <a:r>
              <a:rPr sz="1800" dirty="0">
                <a:latin typeface="Times New Roman"/>
                <a:cs typeface="Times New Roman"/>
              </a:rPr>
              <a:t>Enzyme and </a:t>
            </a:r>
            <a:r>
              <a:rPr sz="1800" spc="-5" dirty="0">
                <a:latin typeface="Times New Roman"/>
                <a:cs typeface="Times New Roman"/>
              </a:rPr>
              <a:t>Microbial </a:t>
            </a:r>
            <a:r>
              <a:rPr sz="1800" spc="-25" dirty="0">
                <a:latin typeface="Times New Roman"/>
                <a:cs typeface="Times New Roman"/>
              </a:rPr>
              <a:t>Technology, </a:t>
            </a:r>
            <a:r>
              <a:rPr sz="1800" spc="-40" dirty="0">
                <a:latin typeface="Times New Roman"/>
                <a:cs typeface="Times New Roman"/>
              </a:rPr>
              <a:t>Volume </a:t>
            </a:r>
            <a:r>
              <a:rPr sz="1800" dirty="0">
                <a:latin typeface="Times New Roman"/>
                <a:cs typeface="Times New Roman"/>
              </a:rPr>
              <a:t>36, </a:t>
            </a:r>
            <a:r>
              <a:rPr sz="1800" spc="-5" dirty="0">
                <a:latin typeface="Times New Roman"/>
                <a:cs typeface="Times New Roman"/>
              </a:rPr>
              <a:t>Issues 2–3,  2005,Pages 273-279,ISSN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0141-0229,https://doi.org/10.1016/j.enzmictec.2004.08.040.</a:t>
            </a:r>
            <a:endParaRPr sz="1800">
              <a:latin typeface="Times New Roman"/>
              <a:cs typeface="Times New Roman"/>
            </a:endParaRPr>
          </a:p>
          <a:p>
            <a:pPr marL="355600" marR="5080" indent="-342900" algn="just">
              <a:lnSpc>
                <a:spcPct val="140000"/>
              </a:lnSpc>
              <a:spcBef>
                <a:spcPts val="795"/>
              </a:spcBef>
              <a:buAutoNum type="arabicPeriod"/>
              <a:tabLst>
                <a:tab pos="355600" algn="l"/>
              </a:tabLst>
            </a:pPr>
            <a:r>
              <a:rPr sz="1800" spc="-5" dirty="0">
                <a:latin typeface="Times New Roman"/>
                <a:cs typeface="Times New Roman"/>
              </a:rPr>
              <a:t>Al-Hammad, </a:t>
            </a:r>
            <a:r>
              <a:rPr sz="1800" dirty="0">
                <a:latin typeface="Times New Roman"/>
                <a:cs typeface="Times New Roman"/>
              </a:rPr>
              <a:t>Bushra &amp; Abd </a:t>
            </a:r>
            <a:r>
              <a:rPr sz="1800" spc="-5" dirty="0">
                <a:latin typeface="Times New Roman"/>
                <a:cs typeface="Times New Roman"/>
              </a:rPr>
              <a:t>El-Salam, </a:t>
            </a:r>
            <a:r>
              <a:rPr sz="1800" dirty="0">
                <a:latin typeface="Times New Roman"/>
                <a:cs typeface="Times New Roman"/>
              </a:rPr>
              <a:t>Magda &amp; Ibrahim, </a:t>
            </a:r>
            <a:r>
              <a:rPr sz="1800" spc="-20" dirty="0">
                <a:latin typeface="Times New Roman"/>
                <a:cs typeface="Times New Roman"/>
              </a:rPr>
              <a:t>Sahar. </a:t>
            </a:r>
            <a:r>
              <a:rPr sz="1800" spc="-5" dirty="0">
                <a:latin typeface="Times New Roman"/>
                <a:cs typeface="Times New Roman"/>
              </a:rPr>
              <a:t>(2014). Quality </a:t>
            </a:r>
            <a:r>
              <a:rPr sz="1800" dirty="0">
                <a:latin typeface="Times New Roman"/>
                <a:cs typeface="Times New Roman"/>
              </a:rPr>
              <a:t>of </a:t>
            </a:r>
            <a:r>
              <a:rPr sz="1800" spc="-5" dirty="0">
                <a:latin typeface="Times New Roman"/>
                <a:cs typeface="Times New Roman"/>
              </a:rPr>
              <a:t>wastewater reuse </a:t>
            </a:r>
            <a:r>
              <a:rPr sz="1800" dirty="0">
                <a:latin typeface="Times New Roman"/>
                <a:cs typeface="Times New Roman"/>
              </a:rPr>
              <a:t>in  agricultural irrigation and </a:t>
            </a:r>
            <a:r>
              <a:rPr sz="1800" spc="-5" dirty="0">
                <a:latin typeface="Times New Roman"/>
                <a:cs typeface="Times New Roman"/>
              </a:rPr>
              <a:t>its impact </a:t>
            </a:r>
            <a:r>
              <a:rPr sz="1800" dirty="0">
                <a:latin typeface="Times New Roman"/>
                <a:cs typeface="Times New Roman"/>
              </a:rPr>
              <a:t>on public health. </a:t>
            </a:r>
            <a:r>
              <a:rPr sz="1800" spc="-5" dirty="0">
                <a:latin typeface="Times New Roman"/>
                <a:cs typeface="Times New Roman"/>
              </a:rPr>
              <a:t>Environmental monitoring </a:t>
            </a:r>
            <a:r>
              <a:rPr sz="1800" dirty="0">
                <a:latin typeface="Times New Roman"/>
                <a:cs typeface="Times New Roman"/>
              </a:rPr>
              <a:t>and </a:t>
            </a:r>
            <a:r>
              <a:rPr sz="1800" spc="-5" dirty="0">
                <a:latin typeface="Times New Roman"/>
                <a:cs typeface="Times New Roman"/>
              </a:rPr>
              <a:t>assessment. </a:t>
            </a:r>
            <a:r>
              <a:rPr sz="1800" dirty="0">
                <a:latin typeface="Times New Roman"/>
                <a:cs typeface="Times New Roman"/>
              </a:rPr>
              <a:t>186.  10.1007/s10661-014-3961-9.</a:t>
            </a:r>
            <a:endParaRPr sz="1800">
              <a:latin typeface="Times New Roman"/>
              <a:cs typeface="Times New Roman"/>
            </a:endParaRPr>
          </a:p>
          <a:p>
            <a:pPr marL="355600" marR="7620" indent="-342900" algn="just">
              <a:lnSpc>
                <a:spcPct val="140000"/>
              </a:lnSpc>
              <a:spcBef>
                <a:spcPts val="810"/>
              </a:spcBef>
              <a:buAutoNum type="arabicPeriod"/>
              <a:tabLst>
                <a:tab pos="355600" algn="l"/>
              </a:tabLst>
            </a:pPr>
            <a:r>
              <a:rPr sz="1800" dirty="0">
                <a:latin typeface="Times New Roman"/>
                <a:cs typeface="Times New Roman"/>
              </a:rPr>
              <a:t>Ouda, </a:t>
            </a:r>
            <a:r>
              <a:rPr sz="1800" spc="-25" dirty="0">
                <a:latin typeface="Times New Roman"/>
                <a:cs typeface="Times New Roman"/>
              </a:rPr>
              <a:t>Omar. </a:t>
            </a:r>
            <a:r>
              <a:rPr sz="1800" spc="-5" dirty="0">
                <a:latin typeface="Times New Roman"/>
                <a:cs typeface="Times New Roman"/>
              </a:rPr>
              <a:t>(2015). </a:t>
            </a:r>
            <a:r>
              <a:rPr sz="1800" spc="-10" dirty="0">
                <a:latin typeface="Times New Roman"/>
                <a:cs typeface="Times New Roman"/>
              </a:rPr>
              <a:t>Treated </a:t>
            </a:r>
            <a:r>
              <a:rPr sz="1800" spc="-5" dirty="0">
                <a:latin typeface="Times New Roman"/>
                <a:cs typeface="Times New Roman"/>
              </a:rPr>
              <a:t>wastewater use </a:t>
            </a:r>
            <a:r>
              <a:rPr sz="1800" dirty="0">
                <a:latin typeface="Times New Roman"/>
                <a:cs typeface="Times New Roman"/>
              </a:rPr>
              <a:t>in </a:t>
            </a:r>
            <a:r>
              <a:rPr sz="1800" spc="-5" dirty="0">
                <a:latin typeface="Times New Roman"/>
                <a:cs typeface="Times New Roman"/>
              </a:rPr>
              <a:t>Saudi Arabia: </a:t>
            </a:r>
            <a:r>
              <a:rPr sz="1800" dirty="0">
                <a:latin typeface="Times New Roman"/>
                <a:cs typeface="Times New Roman"/>
              </a:rPr>
              <a:t>challenges and </a:t>
            </a:r>
            <a:r>
              <a:rPr sz="1800" spc="-5" dirty="0">
                <a:latin typeface="Times New Roman"/>
                <a:cs typeface="Times New Roman"/>
              </a:rPr>
              <a:t>initiatives. International Journal  </a:t>
            </a:r>
            <a:r>
              <a:rPr sz="1800" dirty="0">
                <a:latin typeface="Times New Roman"/>
                <a:cs typeface="Times New Roman"/>
              </a:rPr>
              <a:t>of </a:t>
            </a:r>
            <a:r>
              <a:rPr sz="1800" spc="-30" dirty="0">
                <a:latin typeface="Times New Roman"/>
                <a:cs typeface="Times New Roman"/>
              </a:rPr>
              <a:t>Water </a:t>
            </a:r>
            <a:r>
              <a:rPr sz="1800" dirty="0">
                <a:latin typeface="Times New Roman"/>
                <a:cs typeface="Times New Roman"/>
              </a:rPr>
              <a:t>Resources Development. 32.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10.1080/07900627.2015.1116435.</a:t>
            </a:r>
            <a:endParaRPr sz="1800">
              <a:latin typeface="Times New Roman"/>
              <a:cs typeface="Times New Roman"/>
            </a:endParaRPr>
          </a:p>
          <a:p>
            <a:pPr marL="355600" indent="-342900" algn="just">
              <a:lnSpc>
                <a:spcPct val="100000"/>
              </a:lnSpc>
              <a:spcBef>
                <a:spcPts val="1664"/>
              </a:spcBef>
              <a:buAutoNum type="arabicPeriod"/>
              <a:tabLst>
                <a:tab pos="355600" algn="l"/>
              </a:tabLst>
            </a:pPr>
            <a:r>
              <a:rPr sz="1800" dirty="0">
                <a:latin typeface="Times New Roman"/>
                <a:cs typeface="Times New Roman"/>
              </a:rPr>
              <a:t>Harlan</a:t>
            </a:r>
            <a:r>
              <a:rPr sz="1800" spc="15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H.</a:t>
            </a:r>
            <a:r>
              <a:rPr sz="1800" spc="16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Bengtson,</a:t>
            </a:r>
            <a:r>
              <a:rPr sz="1800" spc="16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PhD,</a:t>
            </a:r>
            <a:r>
              <a:rPr sz="1800" spc="160" dirty="0">
                <a:latin typeface="Times New Roman"/>
                <a:cs typeface="Times New Roman"/>
              </a:rPr>
              <a:t> </a:t>
            </a:r>
            <a:r>
              <a:rPr sz="1800" spc="-45" dirty="0">
                <a:latin typeface="Times New Roman"/>
                <a:cs typeface="Times New Roman"/>
              </a:rPr>
              <a:t>P.E.,</a:t>
            </a:r>
            <a:r>
              <a:rPr sz="1800" spc="19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Activated</a:t>
            </a:r>
            <a:r>
              <a:rPr sz="1800" spc="1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Sludge</a:t>
            </a:r>
            <a:r>
              <a:rPr sz="1800" spc="15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Calculations</a:t>
            </a:r>
            <a:r>
              <a:rPr sz="1800" spc="1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with</a:t>
            </a:r>
            <a:r>
              <a:rPr sz="1800" spc="15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Excel,</a:t>
            </a:r>
            <a:r>
              <a:rPr sz="1800" spc="16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Continuing</a:t>
            </a:r>
            <a:r>
              <a:rPr sz="1800" spc="1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Education</a:t>
            </a:r>
            <a:r>
              <a:rPr sz="1800" spc="1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and</a:t>
            </a:r>
            <a:endParaRPr sz="1800">
              <a:latin typeface="Times New Roman"/>
              <a:cs typeface="Times New Roman"/>
            </a:endParaRPr>
          </a:p>
          <a:p>
            <a:pPr marL="355600">
              <a:lnSpc>
                <a:spcPct val="100000"/>
              </a:lnSpc>
              <a:spcBef>
                <a:spcPts val="865"/>
              </a:spcBef>
            </a:pPr>
            <a:r>
              <a:rPr sz="1800" dirty="0">
                <a:latin typeface="Times New Roman"/>
                <a:cs typeface="Times New Roman"/>
              </a:rPr>
              <a:t>Development, Inc. 9 Greyridge </a:t>
            </a:r>
            <a:r>
              <a:rPr sz="1800" spc="-5" dirty="0">
                <a:latin typeface="Times New Roman"/>
                <a:cs typeface="Times New Roman"/>
              </a:rPr>
              <a:t>Farm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Court.</a:t>
            </a:r>
            <a:endParaRPr sz="1800">
              <a:latin typeface="Times New Roman"/>
              <a:cs typeface="Times New Roman"/>
            </a:endParaRPr>
          </a:p>
          <a:p>
            <a:pPr marL="411480" indent="-399415" algn="just">
              <a:lnSpc>
                <a:spcPct val="100000"/>
              </a:lnSpc>
              <a:spcBef>
                <a:spcPts val="1660"/>
              </a:spcBef>
              <a:buAutoNum type="arabicPeriod" startAt="6"/>
              <a:tabLst>
                <a:tab pos="412115" algn="l"/>
              </a:tabLst>
            </a:pPr>
            <a:r>
              <a:rPr sz="1800" spc="-20" dirty="0">
                <a:latin typeface="Times New Roman"/>
                <a:cs typeface="Times New Roman"/>
              </a:rPr>
              <a:t>“Wastewater </a:t>
            </a:r>
            <a:r>
              <a:rPr sz="1800" spc="-5" dirty="0">
                <a:latin typeface="Times New Roman"/>
                <a:cs typeface="Times New Roman"/>
              </a:rPr>
              <a:t>formulas </a:t>
            </a:r>
            <a:r>
              <a:rPr sz="1800" dirty="0">
                <a:latin typeface="Times New Roman"/>
                <a:cs typeface="Times New Roman"/>
              </a:rPr>
              <a:t>and conversion factors” published by Minnesota pollution control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spc="-15" dirty="0">
                <a:latin typeface="Times New Roman"/>
                <a:cs typeface="Times New Roman"/>
              </a:rPr>
              <a:t>agency.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6126478"/>
            <a:ext cx="714755" cy="7315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pc="25" dirty="0"/>
              <a:t>Department </a:t>
            </a:r>
            <a:r>
              <a:rPr spc="-30" dirty="0"/>
              <a:t>of </a:t>
            </a:r>
            <a:r>
              <a:rPr spc="-35" dirty="0"/>
              <a:t>Civil</a:t>
            </a:r>
            <a:r>
              <a:rPr dirty="0"/>
              <a:t> </a:t>
            </a:r>
            <a:r>
              <a:rPr spc="5" dirty="0"/>
              <a:t>Engineering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1234673" y="6407810"/>
            <a:ext cx="304800" cy="278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065"/>
              </a:lnSpc>
            </a:pPr>
            <a:fld id="{81D60167-4931-47E6-BA6A-407CBD079E47}" type="slidenum">
              <a:rPr sz="1800" b="1" dirty="0">
                <a:latin typeface="Times New Roman"/>
                <a:cs typeface="Times New Roman"/>
              </a:rPr>
              <a:t>54</a:t>
            </a:fld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31948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05"/>
              </a:spcBef>
              <a:tabLst>
                <a:tab pos="3295015" algn="l"/>
                <a:tab pos="10605135" algn="l"/>
              </a:tabLst>
            </a:pPr>
            <a:r>
              <a:rPr dirty="0"/>
              <a:t> 	</a:t>
            </a:r>
            <a:r>
              <a:rPr spc="20" dirty="0"/>
              <a:t>REFERENCES	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79475" y="891641"/>
            <a:ext cx="10625455" cy="5249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99060">
              <a:lnSpc>
                <a:spcPct val="140000"/>
              </a:lnSpc>
              <a:spcBef>
                <a:spcPts val="100"/>
              </a:spcBef>
              <a:buAutoNum type="arabicPeriod" startAt="7"/>
              <a:tabLst>
                <a:tab pos="283845" algn="l"/>
              </a:tabLst>
            </a:pPr>
            <a:r>
              <a:rPr sz="1700" dirty="0">
                <a:latin typeface="Times New Roman"/>
                <a:cs typeface="Times New Roman"/>
              </a:rPr>
              <a:t>Davis, Mackenzie L. 2010. “Secondary </a:t>
            </a:r>
            <a:r>
              <a:rPr sz="1700" spc="-10" dirty="0">
                <a:latin typeface="Times New Roman"/>
                <a:cs typeface="Times New Roman"/>
              </a:rPr>
              <a:t>Treatment </a:t>
            </a:r>
            <a:r>
              <a:rPr sz="1700" dirty="0">
                <a:latin typeface="Times New Roman"/>
                <a:cs typeface="Times New Roman"/>
              </a:rPr>
              <a:t>By Suspended Growth </a:t>
            </a:r>
            <a:r>
              <a:rPr sz="1700" spc="-5" dirty="0">
                <a:latin typeface="Times New Roman"/>
                <a:cs typeface="Times New Roman"/>
              </a:rPr>
              <a:t>Biological Processes, </a:t>
            </a:r>
            <a:r>
              <a:rPr sz="1700" dirty="0">
                <a:latin typeface="Times New Roman"/>
                <a:cs typeface="Times New Roman"/>
              </a:rPr>
              <a:t>Chapter (McGraw-  </a:t>
            </a:r>
            <a:r>
              <a:rPr sz="1700" spc="-5" dirty="0">
                <a:latin typeface="Times New Roman"/>
                <a:cs typeface="Times New Roman"/>
              </a:rPr>
              <a:t>Hill Professional, </a:t>
            </a:r>
            <a:r>
              <a:rPr sz="1700" dirty="0">
                <a:latin typeface="Times New Roman"/>
                <a:cs typeface="Times New Roman"/>
              </a:rPr>
              <a:t>2010), Access Engineering.” </a:t>
            </a:r>
            <a:r>
              <a:rPr sz="1700" spc="-30" dirty="0">
                <a:latin typeface="Times New Roman"/>
                <a:cs typeface="Times New Roman"/>
              </a:rPr>
              <a:t>Water </a:t>
            </a:r>
            <a:r>
              <a:rPr sz="1700" dirty="0">
                <a:latin typeface="Times New Roman"/>
                <a:cs typeface="Times New Roman"/>
              </a:rPr>
              <a:t>and </a:t>
            </a:r>
            <a:r>
              <a:rPr sz="1700" spc="-15" dirty="0">
                <a:latin typeface="Times New Roman"/>
                <a:cs typeface="Times New Roman"/>
              </a:rPr>
              <a:t>Wastewater </a:t>
            </a:r>
            <a:r>
              <a:rPr sz="1700" dirty="0">
                <a:latin typeface="Times New Roman"/>
                <a:cs typeface="Times New Roman"/>
              </a:rPr>
              <a:t>Engineering: Design </a:t>
            </a:r>
            <a:r>
              <a:rPr sz="1700" spc="-5" dirty="0">
                <a:latin typeface="Times New Roman"/>
                <a:cs typeface="Times New Roman"/>
              </a:rPr>
              <a:t>Principles </a:t>
            </a:r>
            <a:r>
              <a:rPr sz="1700" dirty="0">
                <a:latin typeface="Times New Roman"/>
                <a:cs typeface="Times New Roman"/>
              </a:rPr>
              <a:t>and </a:t>
            </a:r>
            <a:r>
              <a:rPr sz="1700" spc="-5" dirty="0">
                <a:latin typeface="Times New Roman"/>
                <a:cs typeface="Times New Roman"/>
              </a:rPr>
              <a:t>Practice.:</a:t>
            </a:r>
            <a:r>
              <a:rPr sz="1700" spc="-170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Times New Roman"/>
                <a:cs typeface="Times New Roman"/>
              </a:rPr>
              <a:t>23-1-  </a:t>
            </a:r>
            <a:r>
              <a:rPr sz="1700" spc="-10" dirty="0">
                <a:latin typeface="Times New Roman"/>
                <a:cs typeface="Times New Roman"/>
              </a:rPr>
              <a:t>23–115.</a:t>
            </a:r>
            <a:r>
              <a:rPr sz="1700" spc="-20" dirty="0">
                <a:latin typeface="Times New Roman"/>
                <a:cs typeface="Times New Roman"/>
              </a:rPr>
              <a:t> </a:t>
            </a:r>
            <a:r>
              <a:rPr sz="1700" spc="-5" dirty="0">
                <a:latin typeface="Times New Roman"/>
                <a:cs typeface="Times New Roman"/>
                <a:hlinkClick r:id="rId2"/>
              </a:rPr>
              <a:t>http://bases.bireme.</a:t>
            </a:r>
            <a:endParaRPr sz="1700">
              <a:latin typeface="Times New Roman"/>
              <a:cs typeface="Times New Roman"/>
            </a:endParaRPr>
          </a:p>
          <a:p>
            <a:pPr marL="278765" indent="-266700">
              <a:lnSpc>
                <a:spcPct val="100000"/>
              </a:lnSpc>
              <a:spcBef>
                <a:spcPts val="1605"/>
              </a:spcBef>
              <a:buAutoNum type="arabicPeriod" startAt="7"/>
              <a:tabLst>
                <a:tab pos="279400" algn="l"/>
              </a:tabLst>
            </a:pPr>
            <a:r>
              <a:rPr sz="1700" spc="-15" dirty="0">
                <a:latin typeface="Times New Roman"/>
                <a:cs typeface="Times New Roman"/>
              </a:rPr>
              <a:t>Turki </a:t>
            </a:r>
            <a:r>
              <a:rPr sz="1700" dirty="0">
                <a:latin typeface="Times New Roman"/>
                <a:cs typeface="Times New Roman"/>
              </a:rPr>
              <a:t>Bin</a:t>
            </a:r>
            <a:r>
              <a:rPr sz="1700" spc="-10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Times New Roman"/>
                <a:cs typeface="Times New Roman"/>
              </a:rPr>
              <a:t>Nasser</a:t>
            </a:r>
            <a:r>
              <a:rPr sz="1700" spc="-20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Times New Roman"/>
                <a:cs typeface="Times New Roman"/>
              </a:rPr>
              <a:t>Bin</a:t>
            </a:r>
            <a:r>
              <a:rPr sz="1700" spc="-90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Times New Roman"/>
                <a:cs typeface="Times New Roman"/>
              </a:rPr>
              <a:t>Abdulaziz.</a:t>
            </a:r>
            <a:r>
              <a:rPr sz="1700" spc="-20" dirty="0">
                <a:latin typeface="Times New Roman"/>
                <a:cs typeface="Times New Roman"/>
              </a:rPr>
              <a:t> </a:t>
            </a:r>
            <a:r>
              <a:rPr sz="1700" spc="-5" dirty="0">
                <a:latin typeface="Times New Roman"/>
                <a:cs typeface="Times New Roman"/>
              </a:rPr>
              <a:t>2001.</a:t>
            </a:r>
            <a:r>
              <a:rPr sz="1700" spc="-10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Times New Roman"/>
                <a:cs typeface="Times New Roman"/>
              </a:rPr>
              <a:t>“Kingdom</a:t>
            </a:r>
            <a:r>
              <a:rPr sz="1700" spc="-30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Times New Roman"/>
                <a:cs typeface="Times New Roman"/>
              </a:rPr>
              <a:t>of</a:t>
            </a:r>
            <a:r>
              <a:rPr sz="1700" spc="-10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Times New Roman"/>
                <a:cs typeface="Times New Roman"/>
              </a:rPr>
              <a:t>Saudi</a:t>
            </a:r>
            <a:r>
              <a:rPr sz="1700" spc="-100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Times New Roman"/>
                <a:cs typeface="Times New Roman"/>
              </a:rPr>
              <a:t>Arabia</a:t>
            </a:r>
            <a:r>
              <a:rPr sz="1700" spc="-15" dirty="0">
                <a:latin typeface="Times New Roman"/>
                <a:cs typeface="Times New Roman"/>
              </a:rPr>
              <a:t> </a:t>
            </a:r>
            <a:r>
              <a:rPr sz="1700" spc="-5" dirty="0">
                <a:latin typeface="Times New Roman"/>
                <a:cs typeface="Times New Roman"/>
              </a:rPr>
              <a:t>Presidency</a:t>
            </a:r>
            <a:r>
              <a:rPr sz="1700" spc="-15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Times New Roman"/>
                <a:cs typeface="Times New Roman"/>
              </a:rPr>
              <a:t>of</a:t>
            </a:r>
            <a:r>
              <a:rPr sz="1700" spc="-10" dirty="0">
                <a:latin typeface="Times New Roman"/>
                <a:cs typeface="Times New Roman"/>
              </a:rPr>
              <a:t> </a:t>
            </a:r>
            <a:r>
              <a:rPr sz="1700" spc="-5" dirty="0">
                <a:latin typeface="Times New Roman"/>
                <a:cs typeface="Times New Roman"/>
              </a:rPr>
              <a:t>Meteorology</a:t>
            </a:r>
            <a:r>
              <a:rPr sz="1700" spc="-10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Times New Roman"/>
                <a:cs typeface="Times New Roman"/>
              </a:rPr>
              <a:t>and</a:t>
            </a:r>
            <a:r>
              <a:rPr sz="1700" spc="-20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Times New Roman"/>
                <a:cs typeface="Times New Roman"/>
              </a:rPr>
              <a:t>Environment-</a:t>
            </a:r>
            <a:endParaRPr sz="17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819"/>
              </a:spcBef>
            </a:pPr>
            <a:r>
              <a:rPr sz="1700" dirty="0">
                <a:latin typeface="Times New Roman"/>
                <a:cs typeface="Times New Roman"/>
              </a:rPr>
              <a:t>‘General </a:t>
            </a:r>
            <a:r>
              <a:rPr sz="1700" spc="-5" dirty="0">
                <a:latin typeface="Times New Roman"/>
                <a:cs typeface="Times New Roman"/>
              </a:rPr>
              <a:t>Environmental </a:t>
            </a:r>
            <a:r>
              <a:rPr sz="1700" dirty="0">
                <a:latin typeface="Times New Roman"/>
                <a:cs typeface="Times New Roman"/>
              </a:rPr>
              <a:t>Regulations And Rules for </a:t>
            </a:r>
            <a:r>
              <a:rPr sz="1700" spc="-5" dirty="0">
                <a:latin typeface="Times New Roman"/>
                <a:cs typeface="Times New Roman"/>
              </a:rPr>
              <a:t>Implementation.’” </a:t>
            </a:r>
            <a:r>
              <a:rPr sz="1700" dirty="0">
                <a:latin typeface="Times New Roman"/>
                <a:cs typeface="Times New Roman"/>
              </a:rPr>
              <a:t>(October):</a:t>
            </a:r>
            <a:r>
              <a:rPr sz="1700" spc="-215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Times New Roman"/>
                <a:cs typeface="Times New Roman"/>
              </a:rPr>
              <a:t>1–206.</a:t>
            </a:r>
            <a:endParaRPr sz="1700">
              <a:latin typeface="Times New Roman"/>
              <a:cs typeface="Times New Roman"/>
            </a:endParaRPr>
          </a:p>
          <a:p>
            <a:pPr marL="12700" marR="94615">
              <a:lnSpc>
                <a:spcPct val="140000"/>
              </a:lnSpc>
              <a:spcBef>
                <a:spcPts val="805"/>
              </a:spcBef>
              <a:buAutoNum type="arabicPeriod" startAt="9"/>
              <a:tabLst>
                <a:tab pos="278130" algn="l"/>
              </a:tabLst>
            </a:pPr>
            <a:r>
              <a:rPr sz="1700" dirty="0">
                <a:latin typeface="Times New Roman"/>
                <a:cs typeface="Times New Roman"/>
                <a:hlinkClick r:id="rId3"/>
              </a:rPr>
              <a:t>The </a:t>
            </a:r>
            <a:r>
              <a:rPr sz="1700" spc="-20" dirty="0">
                <a:latin typeface="Times New Roman"/>
                <a:cs typeface="Times New Roman"/>
                <a:hlinkClick r:id="rId3"/>
              </a:rPr>
              <a:t>Wastewater </a:t>
            </a:r>
            <a:r>
              <a:rPr sz="1700" dirty="0">
                <a:latin typeface="Times New Roman"/>
                <a:cs typeface="Times New Roman"/>
                <a:hlinkClick r:id="rId3"/>
              </a:rPr>
              <a:t>Blog, </a:t>
            </a:r>
            <a:r>
              <a:rPr sz="1700" spc="-5" dirty="0">
                <a:latin typeface="Times New Roman"/>
                <a:cs typeface="Times New Roman"/>
                <a:hlinkClick r:id="rId3"/>
              </a:rPr>
              <a:t>“Food-to-Mass (F:M) Ratio”, December </a:t>
            </a:r>
            <a:r>
              <a:rPr sz="1700" dirty="0">
                <a:latin typeface="Times New Roman"/>
                <a:cs typeface="Times New Roman"/>
                <a:hlinkClick r:id="rId3"/>
              </a:rPr>
              <a:t>2016.</a:t>
            </a:r>
            <a:r>
              <a:rPr sz="1700" dirty="0">
                <a:solidFill>
                  <a:srgbClr val="778AA1"/>
                </a:solidFill>
                <a:latin typeface="Times New Roman"/>
                <a:cs typeface="Times New Roman"/>
                <a:hlinkClick r:id="rId3"/>
              </a:rPr>
              <a:t> </a:t>
            </a:r>
            <a:r>
              <a:rPr sz="1700" u="sng" spc="-5" dirty="0">
                <a:solidFill>
                  <a:srgbClr val="778AA1"/>
                </a:solidFill>
                <a:uFill>
                  <a:solidFill>
                    <a:srgbClr val="778AA1"/>
                  </a:solidFill>
                </a:uFill>
                <a:latin typeface="Times New Roman"/>
                <a:cs typeface="Times New Roman"/>
                <a:hlinkClick r:id="rId3"/>
              </a:rPr>
              <a:t>https://www.thewastewaterblog.com/single-  post/2016/12/19/food-to-mass-ratio</a:t>
            </a:r>
            <a:endParaRPr sz="1700">
              <a:latin typeface="Times New Roman"/>
              <a:cs typeface="Times New Roman"/>
            </a:endParaRPr>
          </a:p>
          <a:p>
            <a:pPr marL="12700" marR="95885">
              <a:lnSpc>
                <a:spcPct val="140000"/>
              </a:lnSpc>
              <a:spcBef>
                <a:spcPts val="805"/>
              </a:spcBef>
              <a:buAutoNum type="arabicPeriod" startAt="9"/>
              <a:tabLst>
                <a:tab pos="423545" algn="l"/>
                <a:tab pos="424180" algn="l"/>
              </a:tabLst>
            </a:pPr>
            <a:r>
              <a:rPr sz="1700" spc="-5" dirty="0">
                <a:latin typeface="Times New Roman"/>
                <a:cs typeface="Times New Roman"/>
              </a:rPr>
              <a:t>Henze, M., </a:t>
            </a:r>
            <a:r>
              <a:rPr sz="1700" dirty="0">
                <a:latin typeface="Times New Roman"/>
                <a:cs typeface="Times New Roman"/>
              </a:rPr>
              <a:t>van </a:t>
            </a:r>
            <a:r>
              <a:rPr sz="1700" spc="-5" dirty="0">
                <a:latin typeface="Times New Roman"/>
                <a:cs typeface="Times New Roman"/>
              </a:rPr>
              <a:t>Loosdrecht, M. C. M., Ekama, </a:t>
            </a:r>
            <a:r>
              <a:rPr sz="1700" dirty="0">
                <a:latin typeface="Times New Roman"/>
                <a:cs typeface="Times New Roman"/>
              </a:rPr>
              <a:t>G. </a:t>
            </a:r>
            <a:r>
              <a:rPr sz="1700" spc="-5" dirty="0">
                <a:latin typeface="Times New Roman"/>
                <a:cs typeface="Times New Roman"/>
              </a:rPr>
              <a:t>A., </a:t>
            </a:r>
            <a:r>
              <a:rPr sz="1700" dirty="0">
                <a:latin typeface="Times New Roman"/>
                <a:cs typeface="Times New Roman"/>
              </a:rPr>
              <a:t>&amp; </a:t>
            </a:r>
            <a:r>
              <a:rPr sz="1700" spc="-5" dirty="0">
                <a:latin typeface="Times New Roman"/>
                <a:cs typeface="Times New Roman"/>
              </a:rPr>
              <a:t>Brdjanovic, D. </a:t>
            </a:r>
            <a:r>
              <a:rPr sz="1700" spc="-15" dirty="0">
                <a:latin typeface="Times New Roman"/>
                <a:cs typeface="Times New Roman"/>
              </a:rPr>
              <a:t>(2011). </a:t>
            </a:r>
            <a:r>
              <a:rPr sz="1700" i="1" spc="-5" dirty="0">
                <a:latin typeface="Times New Roman"/>
                <a:cs typeface="Times New Roman"/>
              </a:rPr>
              <a:t>Biological </a:t>
            </a:r>
            <a:r>
              <a:rPr sz="1700" i="1" spc="-20" dirty="0">
                <a:latin typeface="Times New Roman"/>
                <a:cs typeface="Times New Roman"/>
              </a:rPr>
              <a:t>Wastewater Treatment:  </a:t>
            </a:r>
            <a:r>
              <a:rPr sz="1700" i="1" spc="-5" dirty="0">
                <a:latin typeface="Times New Roman"/>
                <a:cs typeface="Times New Roman"/>
              </a:rPr>
              <a:t>Principles, Modelling </a:t>
            </a:r>
            <a:r>
              <a:rPr sz="1700" i="1" dirty="0">
                <a:latin typeface="Times New Roman"/>
                <a:cs typeface="Times New Roman"/>
              </a:rPr>
              <a:t>and Design</a:t>
            </a:r>
            <a:endParaRPr sz="1700">
              <a:latin typeface="Times New Roman"/>
              <a:cs typeface="Times New Roman"/>
            </a:endParaRPr>
          </a:p>
          <a:p>
            <a:pPr marL="12700" marR="93980">
              <a:lnSpc>
                <a:spcPct val="140000"/>
              </a:lnSpc>
              <a:spcBef>
                <a:spcPts val="790"/>
              </a:spcBef>
              <a:buAutoNum type="arabicPeriod" startAt="9"/>
              <a:tabLst>
                <a:tab pos="448309" algn="l"/>
                <a:tab pos="448945" algn="l"/>
              </a:tabLst>
            </a:pPr>
            <a:r>
              <a:rPr sz="1700" spc="-20" dirty="0">
                <a:latin typeface="Times New Roman"/>
                <a:cs typeface="Times New Roman"/>
              </a:rPr>
              <a:t>Wastewater </a:t>
            </a:r>
            <a:r>
              <a:rPr sz="1700" spc="-5" dirty="0">
                <a:latin typeface="Times New Roman"/>
                <a:cs typeface="Times New Roman"/>
              </a:rPr>
              <a:t>Filtration </a:t>
            </a:r>
            <a:r>
              <a:rPr sz="1700" dirty="0">
                <a:latin typeface="Times New Roman"/>
                <a:cs typeface="Times New Roman"/>
              </a:rPr>
              <a:t>Design </a:t>
            </a:r>
            <a:r>
              <a:rPr sz="1700" spc="-5" dirty="0">
                <a:latin typeface="Times New Roman"/>
                <a:cs typeface="Times New Roman"/>
              </a:rPr>
              <a:t>Considerations, </a:t>
            </a:r>
            <a:r>
              <a:rPr sz="1700" spc="-80" dirty="0">
                <a:latin typeface="Times New Roman"/>
                <a:cs typeface="Times New Roman"/>
              </a:rPr>
              <a:t>PA </a:t>
            </a:r>
            <a:r>
              <a:rPr sz="1700" spc="-15" dirty="0">
                <a:latin typeface="Times New Roman"/>
                <a:cs typeface="Times New Roman"/>
              </a:rPr>
              <a:t>Technology </a:t>
            </a:r>
            <a:r>
              <a:rPr sz="1700" spc="-10" dirty="0">
                <a:latin typeface="Times New Roman"/>
                <a:cs typeface="Times New Roman"/>
              </a:rPr>
              <a:t>Transfer </a:t>
            </a:r>
            <a:r>
              <a:rPr sz="1700" spc="-5" dirty="0">
                <a:latin typeface="Times New Roman"/>
                <a:cs typeface="Times New Roman"/>
              </a:rPr>
              <a:t>Seminar Publication, </a:t>
            </a:r>
            <a:r>
              <a:rPr sz="1700" spc="-15" dirty="0">
                <a:latin typeface="Times New Roman"/>
                <a:cs typeface="Times New Roman"/>
              </a:rPr>
              <a:t>EPA-625/4-74-007a.  ENVIRONMENTAL</a:t>
            </a:r>
            <a:r>
              <a:rPr sz="1700" spc="-90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Times New Roman"/>
                <a:cs typeface="Times New Roman"/>
              </a:rPr>
              <a:t>PROTECTION</a:t>
            </a:r>
            <a:r>
              <a:rPr sz="1700" spc="-125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Times New Roman"/>
                <a:cs typeface="Times New Roman"/>
              </a:rPr>
              <a:t>AGENCY</a:t>
            </a:r>
            <a:r>
              <a:rPr sz="1700" spc="-130" dirty="0">
                <a:latin typeface="Times New Roman"/>
                <a:cs typeface="Times New Roman"/>
              </a:rPr>
              <a:t> </a:t>
            </a:r>
            <a:r>
              <a:rPr sz="1700" spc="-15" dirty="0">
                <a:latin typeface="Times New Roman"/>
                <a:cs typeface="Times New Roman"/>
              </a:rPr>
              <a:t>Technology</a:t>
            </a:r>
            <a:r>
              <a:rPr sz="1700" spc="-55" dirty="0">
                <a:latin typeface="Times New Roman"/>
                <a:cs typeface="Times New Roman"/>
              </a:rPr>
              <a:t> </a:t>
            </a:r>
            <a:r>
              <a:rPr sz="1700" spc="-20" dirty="0">
                <a:latin typeface="Times New Roman"/>
                <a:cs typeface="Times New Roman"/>
              </a:rPr>
              <a:t>Transfer.</a:t>
            </a:r>
            <a:endParaRPr sz="1700">
              <a:latin typeface="Times New Roman"/>
              <a:cs typeface="Times New Roman"/>
            </a:endParaRPr>
          </a:p>
          <a:p>
            <a:pPr marL="12700" marR="5080">
              <a:lnSpc>
                <a:spcPct val="140000"/>
              </a:lnSpc>
              <a:spcBef>
                <a:spcPts val="810"/>
              </a:spcBef>
              <a:buAutoNum type="arabicPeriod" startAt="9"/>
              <a:tabLst>
                <a:tab pos="378460" algn="l"/>
                <a:tab pos="10612120" algn="l"/>
              </a:tabLst>
            </a:pPr>
            <a:r>
              <a:rPr sz="1700" spc="-10" dirty="0">
                <a:latin typeface="Times New Roman"/>
                <a:cs typeface="Times New Roman"/>
              </a:rPr>
              <a:t>Al-Jasser, </a:t>
            </a:r>
            <a:r>
              <a:rPr sz="1700" dirty="0">
                <a:latin typeface="Times New Roman"/>
                <a:cs typeface="Times New Roman"/>
              </a:rPr>
              <a:t>A. O. </a:t>
            </a:r>
            <a:r>
              <a:rPr sz="1700" spc="-15" dirty="0">
                <a:latin typeface="Times New Roman"/>
                <a:cs typeface="Times New Roman"/>
              </a:rPr>
              <a:t>2011. </a:t>
            </a:r>
            <a:r>
              <a:rPr sz="1700" dirty="0">
                <a:latin typeface="Times New Roman"/>
                <a:cs typeface="Times New Roman"/>
              </a:rPr>
              <a:t>“Saudi </a:t>
            </a:r>
            <a:r>
              <a:rPr sz="1700" spc="-15" dirty="0">
                <a:latin typeface="Times New Roman"/>
                <a:cs typeface="Times New Roman"/>
              </a:rPr>
              <a:t>Wastewater </a:t>
            </a:r>
            <a:r>
              <a:rPr sz="1700" dirty="0">
                <a:latin typeface="Times New Roman"/>
                <a:cs typeface="Times New Roman"/>
              </a:rPr>
              <a:t>Reuse Standards for </a:t>
            </a:r>
            <a:r>
              <a:rPr sz="1700" spc="-5" dirty="0">
                <a:latin typeface="Times New Roman"/>
                <a:cs typeface="Times New Roman"/>
              </a:rPr>
              <a:t>Agricultural Irrigation: </a:t>
            </a:r>
            <a:r>
              <a:rPr sz="1700" dirty="0">
                <a:latin typeface="Times New Roman"/>
                <a:cs typeface="Times New Roman"/>
              </a:rPr>
              <a:t>Riyadh </a:t>
            </a:r>
            <a:r>
              <a:rPr sz="1700" spc="-10" dirty="0">
                <a:latin typeface="Times New Roman"/>
                <a:cs typeface="Times New Roman"/>
              </a:rPr>
              <a:t>Treatment </a:t>
            </a:r>
            <a:r>
              <a:rPr sz="1700" spc="-5" dirty="0">
                <a:latin typeface="Times New Roman"/>
                <a:cs typeface="Times New Roman"/>
              </a:rPr>
              <a:t>Plants </a:t>
            </a:r>
            <a:r>
              <a:rPr sz="1700"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Effluent </a:t>
            </a:r>
            <a:r>
              <a:rPr sz="17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Compliance.” Journal of King Saud </a:t>
            </a:r>
            <a:r>
              <a:rPr sz="1700"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University </a:t>
            </a:r>
            <a:r>
              <a:rPr sz="17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- Engineering Sciences 23(1):</a:t>
            </a:r>
            <a:r>
              <a:rPr sz="1700" u="sng" spc="-12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700"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1–8.	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6126478"/>
            <a:ext cx="714755" cy="73151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pc="25" dirty="0"/>
              <a:t>Department </a:t>
            </a:r>
            <a:r>
              <a:rPr spc="-30" dirty="0"/>
              <a:t>of </a:t>
            </a:r>
            <a:r>
              <a:rPr spc="-35" dirty="0"/>
              <a:t>Civil</a:t>
            </a:r>
            <a:r>
              <a:rPr dirty="0"/>
              <a:t> </a:t>
            </a:r>
            <a:r>
              <a:rPr spc="5" dirty="0"/>
              <a:t>Engineering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234673" y="6407810"/>
            <a:ext cx="304800" cy="278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065"/>
              </a:lnSpc>
            </a:pPr>
            <a:fld id="{81D60167-4931-47E6-BA6A-407CBD079E47}" type="slidenum">
              <a:rPr sz="1800" b="1" dirty="0">
                <a:latin typeface="Times New Roman"/>
                <a:cs typeface="Times New Roman"/>
              </a:rPr>
              <a:t>55</a:t>
            </a:fld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0100" y="6143244"/>
            <a:ext cx="10591800" cy="0"/>
          </a:xfrm>
          <a:custGeom>
            <a:avLst/>
            <a:gdLst/>
            <a:ahLst/>
            <a:cxnLst/>
            <a:rect l="l" t="t" r="r" b="b"/>
            <a:pathLst>
              <a:path w="10591800">
                <a:moveTo>
                  <a:pt x="0" y="0"/>
                </a:moveTo>
                <a:lnTo>
                  <a:pt x="105918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31948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05"/>
              </a:spcBef>
              <a:tabLst>
                <a:tab pos="3295015" algn="l"/>
                <a:tab pos="10605135" algn="l"/>
              </a:tabLst>
            </a:pPr>
            <a:r>
              <a:rPr dirty="0"/>
              <a:t> 	</a:t>
            </a:r>
            <a:r>
              <a:rPr spc="20" dirty="0"/>
              <a:t>REFERENCES	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79475" y="1019047"/>
            <a:ext cx="10535920" cy="27451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AutoNum type="arabicPeriod" startAt="13"/>
              <a:tabLst>
                <a:tab pos="355600" algn="l"/>
              </a:tabLst>
            </a:pPr>
            <a:r>
              <a:rPr sz="1800" dirty="0">
                <a:latin typeface="Times New Roman"/>
                <a:cs typeface="Times New Roman"/>
              </a:rPr>
              <a:t>Pieter </a:t>
            </a:r>
            <a:r>
              <a:rPr sz="1800" spc="-15" dirty="0">
                <a:latin typeface="Times New Roman"/>
                <a:cs typeface="Times New Roman"/>
              </a:rPr>
              <a:t>Wesseling. </a:t>
            </a:r>
            <a:r>
              <a:rPr sz="1800" spc="-5" dirty="0">
                <a:latin typeface="Times New Roman"/>
                <a:cs typeface="Times New Roman"/>
              </a:rPr>
              <a:t>“Module1 </a:t>
            </a:r>
            <a:r>
              <a:rPr sz="1800" dirty="0">
                <a:latin typeface="Times New Roman"/>
                <a:cs typeface="Times New Roman"/>
              </a:rPr>
              <a:t>: </a:t>
            </a:r>
            <a:r>
              <a:rPr sz="1800" spc="-5" dirty="0">
                <a:latin typeface="Times New Roman"/>
                <a:cs typeface="Times New Roman"/>
              </a:rPr>
              <a:t>BASIC CONCEPTS AND </a:t>
            </a:r>
            <a:r>
              <a:rPr sz="1800" spc="-15" dirty="0">
                <a:latin typeface="Times New Roman"/>
                <a:cs typeface="Times New Roman"/>
              </a:rPr>
              <a:t>PROPERTIES </a:t>
            </a:r>
            <a:r>
              <a:rPr sz="1800" spc="-5" dirty="0">
                <a:latin typeface="Times New Roman"/>
                <a:cs typeface="Times New Roman"/>
              </a:rPr>
              <a:t>OF FLUIDS.” </a:t>
            </a:r>
            <a:r>
              <a:rPr sz="1800" dirty="0">
                <a:latin typeface="Times New Roman"/>
                <a:cs typeface="Times New Roman"/>
              </a:rPr>
              <a:t>,</a:t>
            </a:r>
            <a:r>
              <a:rPr sz="1800" spc="-1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2001.</a:t>
            </a:r>
            <a:endParaRPr sz="1800">
              <a:latin typeface="Times New Roman"/>
              <a:cs typeface="Times New Roman"/>
            </a:endParaRPr>
          </a:p>
          <a:p>
            <a:pPr marL="12700" marR="5080">
              <a:lnSpc>
                <a:spcPct val="150000"/>
              </a:lnSpc>
              <a:spcBef>
                <a:spcPts val="1390"/>
              </a:spcBef>
              <a:buAutoNum type="arabicPeriod" startAt="13"/>
              <a:tabLst>
                <a:tab pos="384810" algn="l"/>
              </a:tabLst>
            </a:pPr>
            <a:r>
              <a:rPr sz="1800" spc="-5" dirty="0">
                <a:latin typeface="Times New Roman"/>
                <a:cs typeface="Times New Roman"/>
              </a:rPr>
              <a:t>Design </a:t>
            </a:r>
            <a:r>
              <a:rPr sz="1800" dirty="0">
                <a:latin typeface="Times New Roman"/>
                <a:cs typeface="Times New Roman"/>
              </a:rPr>
              <a:t>of </a:t>
            </a:r>
            <a:r>
              <a:rPr sz="1800" spc="-5" dirty="0">
                <a:latin typeface="Times New Roman"/>
                <a:cs typeface="Times New Roman"/>
              </a:rPr>
              <a:t>Reinforced Concrete </a:t>
            </a:r>
            <a:r>
              <a:rPr sz="1800" dirty="0">
                <a:latin typeface="Times New Roman"/>
                <a:cs typeface="Times New Roman"/>
              </a:rPr>
              <a:t>10th Edition </a:t>
            </a:r>
            <a:r>
              <a:rPr sz="1800" spc="-10" dirty="0">
                <a:latin typeface="Times New Roman"/>
                <a:cs typeface="Times New Roman"/>
              </a:rPr>
              <a:t>by </a:t>
            </a:r>
            <a:r>
              <a:rPr sz="1800" spc="-5" dirty="0">
                <a:latin typeface="Times New Roman"/>
                <a:cs typeface="Times New Roman"/>
              </a:rPr>
              <a:t>Jack C. McCormac, Russell H. Brown, ACI Code Edition,  </a:t>
            </a:r>
            <a:r>
              <a:rPr sz="1800" dirty="0">
                <a:latin typeface="Times New Roman"/>
                <a:cs typeface="Times New Roman"/>
              </a:rPr>
              <a:t>2018.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AutoNum type="arabicPeriod" startAt="13"/>
            </a:pPr>
            <a:endParaRPr sz="215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AutoNum type="arabicPeriod" startAt="13"/>
              <a:tabLst>
                <a:tab pos="355600" algn="l"/>
              </a:tabLst>
            </a:pPr>
            <a:r>
              <a:rPr sz="1800" dirty="0">
                <a:latin typeface="Times New Roman"/>
                <a:cs typeface="Times New Roman"/>
              </a:rPr>
              <a:t>Portland Cement </a:t>
            </a:r>
            <a:r>
              <a:rPr sz="1800" spc="-5" dirty="0">
                <a:latin typeface="Times New Roman"/>
                <a:cs typeface="Times New Roman"/>
              </a:rPr>
              <a:t>Association, PCA, </a:t>
            </a:r>
            <a:r>
              <a:rPr sz="1800" dirty="0">
                <a:latin typeface="Times New Roman"/>
                <a:cs typeface="Times New Roman"/>
              </a:rPr>
              <a:t>Circular Concrete </a:t>
            </a:r>
            <a:r>
              <a:rPr sz="1800" spc="-25" dirty="0">
                <a:latin typeface="Times New Roman"/>
                <a:cs typeface="Times New Roman"/>
              </a:rPr>
              <a:t>Tanks </a:t>
            </a:r>
            <a:r>
              <a:rPr sz="1800" spc="-15" dirty="0">
                <a:latin typeface="Times New Roman"/>
                <a:cs typeface="Times New Roman"/>
              </a:rPr>
              <a:t>Without </a:t>
            </a:r>
            <a:r>
              <a:rPr sz="1800" spc="-5" dirty="0">
                <a:latin typeface="Times New Roman"/>
                <a:cs typeface="Times New Roman"/>
              </a:rPr>
              <a:t>Prestressing,</a:t>
            </a:r>
            <a:r>
              <a:rPr sz="1800" spc="-1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2004.</a:t>
            </a:r>
            <a:endParaRPr sz="1800">
              <a:latin typeface="Times New Roman"/>
              <a:cs typeface="Times New Roman"/>
            </a:endParaRPr>
          </a:p>
          <a:p>
            <a:pPr marL="302260" indent="-289560">
              <a:lnSpc>
                <a:spcPct val="100000"/>
              </a:lnSpc>
              <a:spcBef>
                <a:spcPts val="1745"/>
              </a:spcBef>
              <a:buAutoNum type="arabicPeriod" startAt="13"/>
              <a:tabLst>
                <a:tab pos="302260" algn="l"/>
              </a:tabLst>
            </a:pPr>
            <a:r>
              <a:rPr sz="1400" b="1" spc="15" dirty="0">
                <a:latin typeface="Times New Roman"/>
                <a:cs typeface="Times New Roman"/>
              </a:rPr>
              <a:t>Concerning </a:t>
            </a:r>
            <a:r>
              <a:rPr sz="1400" b="1" spc="20" dirty="0">
                <a:latin typeface="Times New Roman"/>
                <a:cs typeface="Times New Roman"/>
              </a:rPr>
              <a:t>Reality </a:t>
            </a:r>
            <a:r>
              <a:rPr sz="1400" b="1" spc="25" dirty="0">
                <a:latin typeface="Times New Roman"/>
                <a:cs typeface="Times New Roman"/>
              </a:rPr>
              <a:t>Nov, </a:t>
            </a:r>
            <a:r>
              <a:rPr sz="1400" b="1" spc="15" dirty="0">
                <a:latin typeface="Times New Roman"/>
                <a:cs typeface="Times New Roman"/>
              </a:rPr>
              <a:t>21 </a:t>
            </a:r>
            <a:r>
              <a:rPr sz="1400" b="1" spc="130" dirty="0">
                <a:latin typeface="Times New Roman"/>
                <a:cs typeface="Times New Roman"/>
              </a:rPr>
              <a:t>, </a:t>
            </a:r>
            <a:r>
              <a:rPr sz="1400" b="1" spc="35" dirty="0">
                <a:latin typeface="Times New Roman"/>
                <a:cs typeface="Times New Roman"/>
              </a:rPr>
              <a:t>2018.</a:t>
            </a:r>
            <a:r>
              <a:rPr sz="1400" b="1" spc="-160" dirty="0">
                <a:solidFill>
                  <a:srgbClr val="778AA1"/>
                </a:solidFill>
                <a:latin typeface="Times New Roman"/>
                <a:cs typeface="Times New Roman"/>
              </a:rPr>
              <a:t> </a:t>
            </a:r>
            <a:r>
              <a:rPr sz="1400" b="1" u="sng" spc="30" dirty="0">
                <a:solidFill>
                  <a:srgbClr val="778AA1"/>
                </a:solidFill>
                <a:uFill>
                  <a:solidFill>
                    <a:srgbClr val="778AA1"/>
                  </a:solidFill>
                </a:uFill>
                <a:latin typeface="Times New Roman"/>
                <a:cs typeface="Times New Roman"/>
                <a:hlinkClick r:id="rId2"/>
              </a:rPr>
              <a:t>https://www.youtube.com/watch?v=0_ZcCqqpS2o&amp;ab_channel=ConcerningReality</a:t>
            </a: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AutoNum type="arabicPeriod" startAt="13"/>
            </a:pPr>
            <a:endParaRPr sz="1400">
              <a:latin typeface="Times New Roman"/>
              <a:cs typeface="Times New Roman"/>
            </a:endParaRPr>
          </a:p>
          <a:p>
            <a:pPr marL="301625" indent="-289560">
              <a:lnSpc>
                <a:spcPct val="100000"/>
              </a:lnSpc>
              <a:buAutoNum type="arabicPeriod" startAt="13"/>
              <a:tabLst>
                <a:tab pos="302260" algn="l"/>
              </a:tabLst>
            </a:pPr>
            <a:r>
              <a:rPr sz="1400" b="1" spc="40" dirty="0">
                <a:latin typeface="Times New Roman"/>
                <a:cs typeface="Times New Roman"/>
              </a:rPr>
              <a:t>Collins </a:t>
            </a:r>
            <a:r>
              <a:rPr sz="1400" b="1" spc="5" dirty="0">
                <a:latin typeface="Times New Roman"/>
                <a:cs typeface="Times New Roman"/>
              </a:rPr>
              <a:t>Learning </a:t>
            </a:r>
            <a:r>
              <a:rPr sz="1400" b="1" spc="20" dirty="0">
                <a:latin typeface="Times New Roman"/>
                <a:cs typeface="Times New Roman"/>
              </a:rPr>
              <a:t>India, </a:t>
            </a:r>
            <a:r>
              <a:rPr sz="1400" b="1" spc="10" dirty="0">
                <a:latin typeface="Times New Roman"/>
                <a:cs typeface="Times New Roman"/>
              </a:rPr>
              <a:t>May </a:t>
            </a:r>
            <a:r>
              <a:rPr sz="1400" b="1" spc="50" dirty="0">
                <a:latin typeface="Times New Roman"/>
                <a:cs typeface="Times New Roman"/>
              </a:rPr>
              <a:t>17, </a:t>
            </a:r>
            <a:r>
              <a:rPr sz="1400" b="1" spc="35" dirty="0">
                <a:latin typeface="Times New Roman"/>
                <a:cs typeface="Times New Roman"/>
              </a:rPr>
              <a:t>2020.</a:t>
            </a:r>
            <a:r>
              <a:rPr sz="1400" b="1" spc="-25" dirty="0">
                <a:solidFill>
                  <a:srgbClr val="778AA1"/>
                </a:solidFill>
                <a:latin typeface="Times New Roman"/>
                <a:cs typeface="Times New Roman"/>
              </a:rPr>
              <a:t> </a:t>
            </a:r>
            <a:r>
              <a:rPr sz="1400" b="1" u="sng" spc="30" dirty="0">
                <a:solidFill>
                  <a:srgbClr val="778AA1"/>
                </a:solidFill>
                <a:uFill>
                  <a:solidFill>
                    <a:srgbClr val="778AA1"/>
                  </a:solidFill>
                </a:uFill>
                <a:latin typeface="Times New Roman"/>
                <a:cs typeface="Times New Roman"/>
                <a:hlinkClick r:id="rId3"/>
              </a:rPr>
              <a:t>https://www.youtube.com/watch?v=s8IVjQg7yno&amp;ab_channel=CollinsLearningIndia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6126478"/>
            <a:ext cx="714755" cy="73151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pc="25" dirty="0"/>
              <a:t>Department </a:t>
            </a:r>
            <a:r>
              <a:rPr spc="-30" dirty="0"/>
              <a:t>of </a:t>
            </a:r>
            <a:r>
              <a:rPr spc="-35" dirty="0"/>
              <a:t>Civil</a:t>
            </a:r>
            <a:r>
              <a:rPr dirty="0"/>
              <a:t> </a:t>
            </a:r>
            <a:r>
              <a:rPr spc="5" dirty="0"/>
              <a:t>Engineering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1234673" y="6407810"/>
            <a:ext cx="304800" cy="278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065"/>
              </a:lnSpc>
            </a:pPr>
            <a:fld id="{81D60167-4931-47E6-BA6A-407CBD079E47}" type="slidenum">
              <a:rPr sz="1800" b="1" dirty="0">
                <a:latin typeface="Times New Roman"/>
                <a:cs typeface="Times New Roman"/>
              </a:rPr>
              <a:t>56</a:t>
            </a:fld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769358" y="6393586"/>
            <a:ext cx="265049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888888"/>
                </a:solidFill>
                <a:latin typeface="Carlito"/>
                <a:cs typeface="Carlito"/>
              </a:rPr>
              <a:t>Department </a:t>
            </a:r>
            <a:r>
              <a:rPr sz="1600" spc="-5" dirty="0">
                <a:solidFill>
                  <a:srgbClr val="888888"/>
                </a:solidFill>
                <a:latin typeface="Carlito"/>
                <a:cs typeface="Carlito"/>
              </a:rPr>
              <a:t>of Civil</a:t>
            </a:r>
            <a:r>
              <a:rPr sz="1600" spc="15" dirty="0">
                <a:solidFill>
                  <a:srgbClr val="888888"/>
                </a:solidFill>
                <a:latin typeface="Carlito"/>
                <a:cs typeface="Carlito"/>
              </a:rPr>
              <a:t> </a:t>
            </a:r>
            <a:r>
              <a:rPr sz="1600" spc="-10" dirty="0">
                <a:solidFill>
                  <a:srgbClr val="888888"/>
                </a:solidFill>
                <a:latin typeface="Carlito"/>
                <a:cs typeface="Carlito"/>
              </a:rPr>
              <a:t>Engineering</a:t>
            </a:r>
            <a:endParaRPr sz="1600">
              <a:latin typeface="Carlito"/>
              <a:cs typeface="Carli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094211" y="6427114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88888"/>
                </a:solidFill>
                <a:latin typeface="Carlito"/>
                <a:cs typeface="Carlito"/>
              </a:rPr>
              <a:t>57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6126478"/>
            <a:ext cx="714755" cy="7315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49808"/>
            <a:ext cx="11522710" cy="6108700"/>
            <a:chOff x="0" y="749808"/>
            <a:chExt cx="11522710" cy="6108700"/>
          </a:xfrm>
        </p:grpSpPr>
        <p:sp>
          <p:nvSpPr>
            <p:cNvPr id="3" name="object 3"/>
            <p:cNvSpPr/>
            <p:nvPr/>
          </p:nvSpPr>
          <p:spPr>
            <a:xfrm>
              <a:off x="688848" y="749808"/>
              <a:ext cx="10833354" cy="539419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6126478"/>
              <a:ext cx="714755" cy="73151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439400" y="1162812"/>
              <a:ext cx="381000" cy="513715"/>
            </a:xfrm>
            <a:custGeom>
              <a:avLst/>
              <a:gdLst/>
              <a:ahLst/>
              <a:cxnLst/>
              <a:rect l="l" t="t" r="r" b="b"/>
              <a:pathLst>
                <a:path w="381000" h="513714">
                  <a:moveTo>
                    <a:pt x="381000" y="0"/>
                  </a:moveTo>
                  <a:lnTo>
                    <a:pt x="0" y="0"/>
                  </a:lnTo>
                  <a:lnTo>
                    <a:pt x="0" y="513588"/>
                  </a:lnTo>
                  <a:lnTo>
                    <a:pt x="381000" y="513588"/>
                  </a:lnTo>
                  <a:lnTo>
                    <a:pt x="381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723894" y="0"/>
            <a:ext cx="4552950" cy="788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u="none" spc="30" dirty="0"/>
              <a:t>BACKGROUND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pc="25" dirty="0"/>
              <a:t>Department </a:t>
            </a:r>
            <a:r>
              <a:rPr spc="-30" dirty="0"/>
              <a:t>of </a:t>
            </a:r>
            <a:r>
              <a:rPr spc="-35" dirty="0"/>
              <a:t>Civil</a:t>
            </a:r>
            <a:r>
              <a:rPr dirty="0"/>
              <a:t> </a:t>
            </a:r>
            <a:r>
              <a:rPr spc="5" dirty="0"/>
              <a:t>Engineering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125"/>
              </a:lnSpc>
            </a:pPr>
            <a:fld id="{81D60167-4931-47E6-BA6A-407CBD079E47}" type="slidenum">
              <a:rPr spc="-95" dirty="0"/>
              <a:t>6</a:t>
            </a:fld>
            <a:endParaRPr spc="-95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23894" y="0"/>
            <a:ext cx="4552950" cy="788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u="none" spc="30" dirty="0"/>
              <a:t>BACKGROUND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object 4"/>
            <p:cNvSpPr/>
            <p:nvPr/>
          </p:nvSpPr>
          <p:spPr>
            <a:xfrm>
              <a:off x="0" y="6126478"/>
              <a:ext cx="714755" cy="73151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12191999" cy="685799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pc="25" dirty="0"/>
              <a:t>Department </a:t>
            </a:r>
            <a:r>
              <a:rPr spc="-30" dirty="0"/>
              <a:t>of </a:t>
            </a:r>
            <a:r>
              <a:rPr spc="-35" dirty="0"/>
              <a:t>Civil</a:t>
            </a:r>
            <a:r>
              <a:rPr dirty="0"/>
              <a:t> </a:t>
            </a:r>
            <a:r>
              <a:rPr spc="5" dirty="0"/>
              <a:t>Engineering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125"/>
              </a:lnSpc>
            </a:pPr>
            <a:fld id="{81D60167-4931-47E6-BA6A-407CBD079E47}" type="slidenum">
              <a:rPr spc="-95" dirty="0"/>
              <a:t>7</a:t>
            </a:fld>
            <a:endParaRPr spc="-95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0100" y="6143244"/>
            <a:ext cx="10591800" cy="0"/>
          </a:xfrm>
          <a:custGeom>
            <a:avLst/>
            <a:gdLst/>
            <a:ahLst/>
            <a:cxnLst/>
            <a:rect l="l" t="t" r="r" b="b"/>
            <a:pathLst>
              <a:path w="10591800">
                <a:moveTo>
                  <a:pt x="0" y="0"/>
                </a:moveTo>
                <a:lnTo>
                  <a:pt x="105918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872883" y="1142746"/>
          <a:ext cx="10532110" cy="49911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89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74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6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7232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28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Parameter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28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Range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2800" b="1" spc="-3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Average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165">
                <a:tc>
                  <a:txBody>
                    <a:bodyPr/>
                    <a:lstStyle/>
                    <a:p>
                      <a:pPr algn="ctr">
                        <a:lnSpc>
                          <a:spcPts val="2295"/>
                        </a:lnSpc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pH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2295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9.12 –</a:t>
                      </a:r>
                      <a:r>
                        <a:rPr sz="2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9.6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2295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9.3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038">
                <a:tc>
                  <a:txBody>
                    <a:bodyPr/>
                    <a:lstStyle/>
                    <a:p>
                      <a:pPr algn="ctr">
                        <a:lnSpc>
                          <a:spcPts val="2295"/>
                        </a:lnSpc>
                      </a:pPr>
                      <a:r>
                        <a:rPr sz="2000" b="1" spc="-2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Temperature</a:t>
                      </a:r>
                      <a:r>
                        <a:rPr sz="2000" b="1" spc="-4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(◦C)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2295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35 –</a:t>
                      </a:r>
                      <a:r>
                        <a:rPr sz="20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5" dirty="0">
                          <a:latin typeface="Times New Roman"/>
                          <a:cs typeface="Times New Roman"/>
                        </a:rPr>
                        <a:t>42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ts val="2295"/>
                        </a:lnSpc>
                      </a:pPr>
                      <a:r>
                        <a:rPr sz="2000" spc="5" dirty="0">
                          <a:latin typeface="Times New Roman"/>
                          <a:cs typeface="Times New Roman"/>
                        </a:rPr>
                        <a:t>39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338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2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Iron</a:t>
                      </a:r>
                      <a:r>
                        <a:rPr sz="2000" b="1" spc="-2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(mg/L)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463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0.83 –</a:t>
                      </a:r>
                      <a:r>
                        <a:rPr sz="2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2.12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463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1.2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463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18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50"/>
                        </a:spcBef>
                      </a:pPr>
                      <a:r>
                        <a:rPr sz="2000" spc="12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𝐂𝐥</a:t>
                      </a:r>
                      <a:r>
                        <a:rPr sz="2175" spc="187" baseline="2873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−</a:t>
                      </a:r>
                      <a:r>
                        <a:rPr sz="2000" b="1" spc="12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(mg/L)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146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150"/>
                        </a:spcBef>
                      </a:pPr>
                      <a:r>
                        <a:rPr sz="2000" spc="5" dirty="0">
                          <a:latin typeface="Times New Roman"/>
                          <a:cs typeface="Times New Roman"/>
                        </a:rPr>
                        <a:t>17750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–</a:t>
                      </a:r>
                      <a:r>
                        <a:rPr sz="2000" spc="-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5" dirty="0">
                          <a:latin typeface="Times New Roman"/>
                          <a:cs typeface="Times New Roman"/>
                        </a:rPr>
                        <a:t>34000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146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150"/>
                        </a:spcBef>
                      </a:pPr>
                      <a:r>
                        <a:rPr sz="2000" spc="5" dirty="0">
                          <a:latin typeface="Times New Roman"/>
                          <a:cs typeface="Times New Roman"/>
                        </a:rPr>
                        <a:t>22625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146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33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Cu</a:t>
                      </a:r>
                      <a:r>
                        <a:rPr sz="2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(mg/L)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463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0.61 –</a:t>
                      </a:r>
                      <a:r>
                        <a:rPr sz="20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1.46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463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1.1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463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6136">
                <a:tc>
                  <a:txBody>
                    <a:bodyPr/>
                    <a:lstStyle/>
                    <a:p>
                      <a:pPr marR="64135" algn="ctr">
                        <a:lnSpc>
                          <a:spcPts val="2340"/>
                        </a:lnSpc>
                      </a:pPr>
                      <a:r>
                        <a:rPr sz="2000" spc="660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𝐒𝐎</a:t>
                      </a:r>
                      <a:r>
                        <a:rPr sz="2175" spc="989" baseline="-15325" dirty="0">
                          <a:solidFill>
                            <a:srgbClr val="FFFFFF"/>
                          </a:solidFill>
                          <a:latin typeface="FreeSerif"/>
                          <a:cs typeface="FreeSerif"/>
                        </a:rPr>
                        <a:t>𝟑</a:t>
                      </a:r>
                      <a:endParaRPr sz="2175" baseline="-15325">
                        <a:latin typeface="FreeSerif"/>
                        <a:cs typeface="Free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6.1 –</a:t>
                      </a:r>
                      <a:r>
                        <a:rPr sz="20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30.4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2000" spc="5" dirty="0">
                          <a:latin typeface="Times New Roman"/>
                          <a:cs typeface="Times New Roman"/>
                        </a:rPr>
                        <a:t>16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164">
                <a:tc>
                  <a:txBody>
                    <a:bodyPr/>
                    <a:lstStyle/>
                    <a:p>
                      <a:pPr algn="ctr">
                        <a:lnSpc>
                          <a:spcPts val="2295"/>
                        </a:lnSpc>
                      </a:pPr>
                      <a:r>
                        <a:rPr sz="2000" b="1" spc="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NH3–N</a:t>
                      </a:r>
                      <a:r>
                        <a:rPr sz="2000" b="1" spc="-3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(mg/L)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2295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7 –</a:t>
                      </a: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5" dirty="0">
                          <a:latin typeface="Times New Roman"/>
                          <a:cs typeface="Times New Roman"/>
                        </a:rPr>
                        <a:t>21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2295"/>
                        </a:lnSpc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13.75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4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COD</a:t>
                      </a:r>
                      <a:r>
                        <a:rPr sz="2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(mg/L)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2000" spc="5" dirty="0">
                          <a:latin typeface="Times New Roman"/>
                          <a:cs typeface="Times New Roman"/>
                        </a:rPr>
                        <a:t>800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–</a:t>
                      </a:r>
                      <a:r>
                        <a:rPr sz="20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5" dirty="0">
                          <a:latin typeface="Times New Roman"/>
                          <a:cs typeface="Times New Roman"/>
                        </a:rPr>
                        <a:t>1200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2000" spc="5" dirty="0">
                          <a:latin typeface="Times New Roman"/>
                          <a:cs typeface="Times New Roman"/>
                        </a:rPr>
                        <a:t>900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325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b="1" spc="-3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Total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Solids (TS)</a:t>
                      </a:r>
                      <a:r>
                        <a:rPr sz="2000" b="1" spc="-4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(mg/L)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spc="5" dirty="0">
                          <a:latin typeface="Times New Roman"/>
                          <a:cs typeface="Times New Roman"/>
                        </a:rPr>
                        <a:t>2400</a:t>
                      </a:r>
                      <a:r>
                        <a:rPr sz="20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5" dirty="0">
                          <a:latin typeface="Times New Roman"/>
                          <a:cs typeface="Times New Roman"/>
                        </a:rPr>
                        <a:t>–3250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spc="5" dirty="0">
                          <a:latin typeface="Times New Roman"/>
                          <a:cs typeface="Times New Roman"/>
                        </a:rPr>
                        <a:t>2825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338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b="1" spc="-3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Total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Dissolved Solids (TDS)</a:t>
                      </a:r>
                      <a:r>
                        <a:rPr sz="2000" b="1" spc="-8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(mg/L)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spc="5" dirty="0">
                          <a:latin typeface="Times New Roman"/>
                          <a:cs typeface="Times New Roman"/>
                        </a:rPr>
                        <a:t>2270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–</a:t>
                      </a:r>
                      <a:r>
                        <a:rPr sz="20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5" dirty="0">
                          <a:latin typeface="Times New Roman"/>
                          <a:cs typeface="Times New Roman"/>
                        </a:rPr>
                        <a:t>2900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spc="5" dirty="0">
                          <a:latin typeface="Times New Roman"/>
                          <a:cs typeface="Times New Roman"/>
                        </a:rPr>
                        <a:t>2580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4139">
                <a:tc>
                  <a:txBody>
                    <a:bodyPr/>
                    <a:lstStyle/>
                    <a:p>
                      <a:pPr marL="1270" algn="ctr">
                        <a:lnSpc>
                          <a:spcPts val="2295"/>
                        </a:lnSpc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Suspended Solids (TSS)</a:t>
                      </a:r>
                      <a:r>
                        <a:rPr sz="2000" b="1" spc="-7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(mg/L)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2295"/>
                        </a:lnSpc>
                      </a:pPr>
                      <a:r>
                        <a:rPr sz="2000" spc="5" dirty="0">
                          <a:latin typeface="Times New Roman"/>
                          <a:cs typeface="Times New Roman"/>
                        </a:rPr>
                        <a:t>120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–</a:t>
                      </a:r>
                      <a:r>
                        <a:rPr sz="20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5" dirty="0">
                          <a:latin typeface="Times New Roman"/>
                          <a:cs typeface="Times New Roman"/>
                        </a:rPr>
                        <a:t>400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ts val="2295"/>
                        </a:lnSpc>
                      </a:pPr>
                      <a:r>
                        <a:rPr sz="2000" spc="5" dirty="0">
                          <a:latin typeface="Times New Roman"/>
                          <a:cs typeface="Times New Roman"/>
                        </a:rPr>
                        <a:t>260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224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Biochemical </a:t>
                      </a:r>
                      <a:r>
                        <a:rPr sz="2000" b="1" spc="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oxygen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demand</a:t>
                      </a:r>
                      <a:r>
                        <a:rPr sz="2000" b="1" spc="-12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(BOD)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34A67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2000" spc="-25" dirty="0">
                          <a:latin typeface="Times New Roman"/>
                          <a:cs typeface="Times New Roman"/>
                        </a:rPr>
                        <a:t>115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–</a:t>
                      </a:r>
                      <a:r>
                        <a:rPr sz="20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5" dirty="0">
                          <a:latin typeface="Times New Roman"/>
                          <a:cs typeface="Times New Roman"/>
                        </a:rPr>
                        <a:t>235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2000" spc="5" dirty="0">
                          <a:latin typeface="Times New Roman"/>
                          <a:cs typeface="Times New Roman"/>
                        </a:rPr>
                        <a:t>175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0" y="6126478"/>
            <a:ext cx="714755" cy="7315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98392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415"/>
              </a:spcBef>
              <a:tabLst>
                <a:tab pos="3063240" algn="l"/>
                <a:tab pos="10605135" algn="l"/>
              </a:tabLst>
            </a:pPr>
            <a:r>
              <a:rPr dirty="0"/>
              <a:t> 	</a:t>
            </a:r>
            <a:r>
              <a:rPr spc="-5" dirty="0"/>
              <a:t>BACKGROUND	</a:t>
            </a:r>
          </a:p>
          <a:p>
            <a:pPr marL="840740">
              <a:lnSpc>
                <a:spcPct val="100000"/>
              </a:lnSpc>
              <a:spcBef>
                <a:spcPts val="130"/>
              </a:spcBef>
            </a:pPr>
            <a:r>
              <a:rPr sz="2000" b="1" u="none" spc="-10" dirty="0">
                <a:latin typeface="Times New Roman"/>
                <a:cs typeface="Times New Roman"/>
              </a:rPr>
              <a:t>Table </a:t>
            </a:r>
            <a:r>
              <a:rPr sz="2000" b="1" u="none" spc="30" dirty="0">
                <a:latin typeface="Times New Roman"/>
                <a:cs typeface="Times New Roman"/>
              </a:rPr>
              <a:t>3.1</a:t>
            </a:r>
            <a:r>
              <a:rPr sz="2000" u="none" spc="30" dirty="0"/>
              <a:t>: </a:t>
            </a:r>
            <a:r>
              <a:rPr sz="2000" u="none" spc="20" dirty="0"/>
              <a:t>Classification of </a:t>
            </a:r>
            <a:r>
              <a:rPr sz="2000" u="none" spc="25" dirty="0"/>
              <a:t>Untreated Industrial </a:t>
            </a:r>
            <a:r>
              <a:rPr sz="2000" u="none" dirty="0"/>
              <a:t>Wastewater. </a:t>
            </a:r>
            <a:r>
              <a:rPr sz="2000" u="none" spc="40" dirty="0"/>
              <a:t>(Ilgi, </a:t>
            </a:r>
            <a:r>
              <a:rPr sz="2000" u="none" spc="20" dirty="0"/>
              <a:t>Karapinar,</a:t>
            </a:r>
            <a:r>
              <a:rPr sz="2000" u="none" dirty="0"/>
              <a:t> </a:t>
            </a:r>
            <a:r>
              <a:rPr sz="2000" u="none" spc="30" dirty="0"/>
              <a:t>2005)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pc="25" dirty="0"/>
              <a:t>Department </a:t>
            </a:r>
            <a:r>
              <a:rPr spc="-30" dirty="0"/>
              <a:t>of </a:t>
            </a:r>
            <a:r>
              <a:rPr spc="-35" dirty="0"/>
              <a:t>Civil</a:t>
            </a:r>
            <a:r>
              <a:rPr dirty="0"/>
              <a:t> </a:t>
            </a:r>
            <a:r>
              <a:rPr spc="5" dirty="0"/>
              <a:t>Engineering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125"/>
              </a:lnSpc>
            </a:pPr>
            <a:fld id="{81D60167-4931-47E6-BA6A-407CBD079E47}" type="slidenum">
              <a:rPr spc="-95" dirty="0"/>
              <a:t>8</a:t>
            </a:fld>
            <a:endParaRPr spc="-95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0862" y="724662"/>
            <a:ext cx="10591800" cy="0"/>
          </a:xfrm>
          <a:custGeom>
            <a:avLst/>
            <a:gdLst/>
            <a:ahLst/>
            <a:cxnLst/>
            <a:rect l="l" t="t" r="r" b="b"/>
            <a:pathLst>
              <a:path w="10591800">
                <a:moveTo>
                  <a:pt x="0" y="0"/>
                </a:moveTo>
                <a:lnTo>
                  <a:pt x="10591800" y="0"/>
                </a:lnTo>
              </a:path>
            </a:pathLst>
          </a:custGeom>
          <a:ln w="444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793750" y="4786629"/>
            <a:ext cx="10619740" cy="1363345"/>
            <a:chOff x="793750" y="4786629"/>
            <a:chExt cx="10619740" cy="1363345"/>
          </a:xfrm>
        </p:grpSpPr>
        <p:sp>
          <p:nvSpPr>
            <p:cNvPr id="4" name="object 4"/>
            <p:cNvSpPr/>
            <p:nvPr/>
          </p:nvSpPr>
          <p:spPr>
            <a:xfrm>
              <a:off x="800100" y="6143243"/>
              <a:ext cx="10591800" cy="0"/>
            </a:xfrm>
            <a:custGeom>
              <a:avLst/>
              <a:gdLst/>
              <a:ahLst/>
              <a:cxnLst/>
              <a:rect l="l" t="t" r="r" b="b"/>
              <a:pathLst>
                <a:path w="10591800">
                  <a:moveTo>
                    <a:pt x="0" y="0"/>
                  </a:moveTo>
                  <a:lnTo>
                    <a:pt x="1059180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608576" y="4792979"/>
              <a:ext cx="6798945" cy="1183005"/>
            </a:xfrm>
            <a:custGeom>
              <a:avLst/>
              <a:gdLst/>
              <a:ahLst/>
              <a:cxnLst/>
              <a:rect l="l" t="t" r="r" b="b"/>
              <a:pathLst>
                <a:path w="6798945" h="1183004">
                  <a:moveTo>
                    <a:pt x="6601459" y="0"/>
                  </a:moveTo>
                  <a:lnTo>
                    <a:pt x="0" y="0"/>
                  </a:lnTo>
                  <a:lnTo>
                    <a:pt x="0" y="1182624"/>
                  </a:lnTo>
                  <a:lnTo>
                    <a:pt x="6601459" y="1182624"/>
                  </a:lnTo>
                  <a:lnTo>
                    <a:pt x="6646648" y="1177417"/>
                  </a:lnTo>
                  <a:lnTo>
                    <a:pt x="6688133" y="1162588"/>
                  </a:lnTo>
                  <a:lnTo>
                    <a:pt x="6724730" y="1139319"/>
                  </a:lnTo>
                  <a:lnTo>
                    <a:pt x="6755256" y="1108793"/>
                  </a:lnTo>
                  <a:lnTo>
                    <a:pt x="6778526" y="1072194"/>
                  </a:lnTo>
                  <a:lnTo>
                    <a:pt x="6793357" y="1030704"/>
                  </a:lnTo>
                  <a:lnTo>
                    <a:pt x="6798564" y="985507"/>
                  </a:lnTo>
                  <a:lnTo>
                    <a:pt x="6798564" y="197104"/>
                  </a:lnTo>
                  <a:lnTo>
                    <a:pt x="6793357" y="151915"/>
                  </a:lnTo>
                  <a:lnTo>
                    <a:pt x="6778526" y="110430"/>
                  </a:lnTo>
                  <a:lnTo>
                    <a:pt x="6755256" y="73833"/>
                  </a:lnTo>
                  <a:lnTo>
                    <a:pt x="6724730" y="43307"/>
                  </a:lnTo>
                  <a:lnTo>
                    <a:pt x="6688133" y="20037"/>
                  </a:lnTo>
                  <a:lnTo>
                    <a:pt x="6646648" y="5206"/>
                  </a:lnTo>
                  <a:lnTo>
                    <a:pt x="6601459" y="0"/>
                  </a:lnTo>
                  <a:close/>
                </a:path>
              </a:pathLst>
            </a:custGeom>
            <a:solidFill>
              <a:srgbClr val="D4D0D2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608576" y="4792979"/>
              <a:ext cx="6798945" cy="1183005"/>
            </a:xfrm>
            <a:custGeom>
              <a:avLst/>
              <a:gdLst/>
              <a:ahLst/>
              <a:cxnLst/>
              <a:rect l="l" t="t" r="r" b="b"/>
              <a:pathLst>
                <a:path w="6798945" h="1183004">
                  <a:moveTo>
                    <a:pt x="6798564" y="197104"/>
                  </a:moveTo>
                  <a:lnTo>
                    <a:pt x="6798564" y="985507"/>
                  </a:lnTo>
                  <a:lnTo>
                    <a:pt x="6793357" y="1030704"/>
                  </a:lnTo>
                  <a:lnTo>
                    <a:pt x="6778526" y="1072194"/>
                  </a:lnTo>
                  <a:lnTo>
                    <a:pt x="6755256" y="1108793"/>
                  </a:lnTo>
                  <a:lnTo>
                    <a:pt x="6724730" y="1139319"/>
                  </a:lnTo>
                  <a:lnTo>
                    <a:pt x="6688133" y="1162588"/>
                  </a:lnTo>
                  <a:lnTo>
                    <a:pt x="6646648" y="1177417"/>
                  </a:lnTo>
                  <a:lnTo>
                    <a:pt x="6601459" y="1182624"/>
                  </a:lnTo>
                  <a:lnTo>
                    <a:pt x="0" y="1182624"/>
                  </a:lnTo>
                  <a:lnTo>
                    <a:pt x="0" y="0"/>
                  </a:lnTo>
                  <a:lnTo>
                    <a:pt x="6601459" y="0"/>
                  </a:lnTo>
                  <a:lnTo>
                    <a:pt x="6646648" y="5206"/>
                  </a:lnTo>
                  <a:lnTo>
                    <a:pt x="6688133" y="20037"/>
                  </a:lnTo>
                  <a:lnTo>
                    <a:pt x="6724730" y="43307"/>
                  </a:lnTo>
                  <a:lnTo>
                    <a:pt x="6755256" y="73833"/>
                  </a:lnTo>
                  <a:lnTo>
                    <a:pt x="6778526" y="110430"/>
                  </a:lnTo>
                  <a:lnTo>
                    <a:pt x="6793357" y="151915"/>
                  </a:lnTo>
                  <a:lnTo>
                    <a:pt x="6798564" y="197104"/>
                  </a:lnTo>
                  <a:close/>
                </a:path>
              </a:pathLst>
            </a:custGeom>
            <a:ln w="12700">
              <a:solidFill>
                <a:srgbClr val="D4D0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248562" y="0"/>
            <a:ext cx="967803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u="none" spc="25" dirty="0"/>
              <a:t>CONSTRAINTS </a:t>
            </a:r>
            <a:r>
              <a:rPr sz="4500" u="none" spc="20" dirty="0"/>
              <a:t>AND</a:t>
            </a:r>
            <a:r>
              <a:rPr sz="4500" u="none" spc="-295" dirty="0"/>
              <a:t> </a:t>
            </a:r>
            <a:r>
              <a:rPr sz="4500" u="none" spc="25" dirty="0"/>
              <a:t>COMPLEXITIES</a:t>
            </a:r>
            <a:endParaRPr sz="4500"/>
          </a:p>
        </p:txBody>
      </p:sp>
      <p:sp>
        <p:nvSpPr>
          <p:cNvPr id="8" name="object 8"/>
          <p:cNvSpPr/>
          <p:nvPr/>
        </p:nvSpPr>
        <p:spPr>
          <a:xfrm>
            <a:off x="0" y="6126478"/>
            <a:ext cx="714755" cy="7315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4602226" y="1679194"/>
            <a:ext cx="6811645" cy="1196975"/>
            <a:chOff x="4602226" y="1679194"/>
            <a:chExt cx="6811645" cy="1196975"/>
          </a:xfrm>
        </p:grpSpPr>
        <p:sp>
          <p:nvSpPr>
            <p:cNvPr id="10" name="object 10"/>
            <p:cNvSpPr/>
            <p:nvPr/>
          </p:nvSpPr>
          <p:spPr>
            <a:xfrm>
              <a:off x="4608576" y="1685544"/>
              <a:ext cx="6798945" cy="1184275"/>
            </a:xfrm>
            <a:custGeom>
              <a:avLst/>
              <a:gdLst/>
              <a:ahLst/>
              <a:cxnLst/>
              <a:rect l="l" t="t" r="r" b="b"/>
              <a:pathLst>
                <a:path w="6798945" h="1184275">
                  <a:moveTo>
                    <a:pt x="6601206" y="0"/>
                  </a:moveTo>
                  <a:lnTo>
                    <a:pt x="0" y="0"/>
                  </a:lnTo>
                  <a:lnTo>
                    <a:pt x="0" y="1184147"/>
                  </a:lnTo>
                  <a:lnTo>
                    <a:pt x="6601206" y="1184147"/>
                  </a:lnTo>
                  <a:lnTo>
                    <a:pt x="6646448" y="1178933"/>
                  </a:lnTo>
                  <a:lnTo>
                    <a:pt x="6687985" y="1164082"/>
                  </a:lnTo>
                  <a:lnTo>
                    <a:pt x="6724630" y="1140780"/>
                  </a:lnTo>
                  <a:lnTo>
                    <a:pt x="6755196" y="1110214"/>
                  </a:lnTo>
                  <a:lnTo>
                    <a:pt x="6778498" y="1073569"/>
                  </a:lnTo>
                  <a:lnTo>
                    <a:pt x="6793349" y="1032032"/>
                  </a:lnTo>
                  <a:lnTo>
                    <a:pt x="6798564" y="986789"/>
                  </a:lnTo>
                  <a:lnTo>
                    <a:pt x="6798564" y="197357"/>
                  </a:lnTo>
                  <a:lnTo>
                    <a:pt x="6793349" y="152115"/>
                  </a:lnTo>
                  <a:lnTo>
                    <a:pt x="6778498" y="110578"/>
                  </a:lnTo>
                  <a:lnTo>
                    <a:pt x="6755196" y="73933"/>
                  </a:lnTo>
                  <a:lnTo>
                    <a:pt x="6724630" y="43367"/>
                  </a:lnTo>
                  <a:lnTo>
                    <a:pt x="6687985" y="20065"/>
                  </a:lnTo>
                  <a:lnTo>
                    <a:pt x="6646448" y="5214"/>
                  </a:lnTo>
                  <a:lnTo>
                    <a:pt x="6601206" y="0"/>
                  </a:lnTo>
                  <a:close/>
                </a:path>
              </a:pathLst>
            </a:custGeom>
            <a:solidFill>
              <a:srgbClr val="D4D0D2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608576" y="1685544"/>
              <a:ext cx="6798945" cy="1184275"/>
            </a:xfrm>
            <a:custGeom>
              <a:avLst/>
              <a:gdLst/>
              <a:ahLst/>
              <a:cxnLst/>
              <a:rect l="l" t="t" r="r" b="b"/>
              <a:pathLst>
                <a:path w="6798945" h="1184275">
                  <a:moveTo>
                    <a:pt x="6798564" y="197357"/>
                  </a:moveTo>
                  <a:lnTo>
                    <a:pt x="6798564" y="986789"/>
                  </a:lnTo>
                  <a:lnTo>
                    <a:pt x="6793349" y="1032032"/>
                  </a:lnTo>
                  <a:lnTo>
                    <a:pt x="6778498" y="1073569"/>
                  </a:lnTo>
                  <a:lnTo>
                    <a:pt x="6755196" y="1110214"/>
                  </a:lnTo>
                  <a:lnTo>
                    <a:pt x="6724630" y="1140780"/>
                  </a:lnTo>
                  <a:lnTo>
                    <a:pt x="6687985" y="1164082"/>
                  </a:lnTo>
                  <a:lnTo>
                    <a:pt x="6646448" y="1178933"/>
                  </a:lnTo>
                  <a:lnTo>
                    <a:pt x="6601206" y="1184147"/>
                  </a:lnTo>
                  <a:lnTo>
                    <a:pt x="0" y="1184147"/>
                  </a:lnTo>
                  <a:lnTo>
                    <a:pt x="0" y="0"/>
                  </a:lnTo>
                  <a:lnTo>
                    <a:pt x="6601206" y="0"/>
                  </a:lnTo>
                  <a:lnTo>
                    <a:pt x="6646448" y="5214"/>
                  </a:lnTo>
                  <a:lnTo>
                    <a:pt x="6687985" y="20065"/>
                  </a:lnTo>
                  <a:lnTo>
                    <a:pt x="6724630" y="43367"/>
                  </a:lnTo>
                  <a:lnTo>
                    <a:pt x="6755196" y="73933"/>
                  </a:lnTo>
                  <a:lnTo>
                    <a:pt x="6778498" y="110578"/>
                  </a:lnTo>
                  <a:lnTo>
                    <a:pt x="6793349" y="152115"/>
                  </a:lnTo>
                  <a:lnTo>
                    <a:pt x="6798564" y="197357"/>
                  </a:lnTo>
                  <a:close/>
                </a:path>
              </a:pathLst>
            </a:custGeom>
            <a:ln w="12699">
              <a:solidFill>
                <a:srgbClr val="D4D0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4844541" y="1858213"/>
            <a:ext cx="5528945" cy="765810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241300" marR="5080" indent="-228600">
              <a:lnSpc>
                <a:spcPts val="2700"/>
              </a:lnSpc>
              <a:spcBef>
                <a:spcPts val="545"/>
              </a:spcBef>
              <a:buChar char="•"/>
              <a:tabLst>
                <a:tab pos="241300" algn="l"/>
              </a:tabLst>
            </a:pPr>
            <a:r>
              <a:rPr sz="2600" spc="-75" dirty="0">
                <a:latin typeface="Georgia"/>
                <a:cs typeface="Georgia"/>
              </a:rPr>
              <a:t>Restrictions and </a:t>
            </a:r>
            <a:r>
              <a:rPr sz="2600" spc="-85" dirty="0">
                <a:latin typeface="Georgia"/>
                <a:cs typeface="Georgia"/>
              </a:rPr>
              <a:t>the </a:t>
            </a:r>
            <a:r>
              <a:rPr sz="2600" spc="-45" dirty="0">
                <a:latin typeface="Georgia"/>
                <a:cs typeface="Georgia"/>
              </a:rPr>
              <a:t>difficulty </a:t>
            </a:r>
            <a:r>
              <a:rPr sz="2600" spc="-50" dirty="0">
                <a:latin typeface="Georgia"/>
                <a:cs typeface="Georgia"/>
              </a:rPr>
              <a:t>to </a:t>
            </a:r>
            <a:r>
              <a:rPr sz="2600" spc="-110" dirty="0">
                <a:latin typeface="Georgia"/>
                <a:cs typeface="Georgia"/>
              </a:rPr>
              <a:t>test </a:t>
            </a:r>
            <a:r>
              <a:rPr sz="2600" spc="-35" dirty="0">
                <a:latin typeface="Georgia"/>
                <a:cs typeface="Georgia"/>
              </a:rPr>
              <a:t>a  </a:t>
            </a:r>
            <a:r>
              <a:rPr sz="2600" spc="-80" dirty="0">
                <a:latin typeface="Georgia"/>
                <a:cs typeface="Georgia"/>
              </a:rPr>
              <a:t>sample </a:t>
            </a:r>
            <a:r>
              <a:rPr sz="2600" spc="-75" dirty="0">
                <a:latin typeface="Georgia"/>
                <a:cs typeface="Georgia"/>
              </a:rPr>
              <a:t>from </a:t>
            </a:r>
            <a:r>
              <a:rPr sz="2600" spc="-45" dirty="0">
                <a:latin typeface="Georgia"/>
                <a:cs typeface="Georgia"/>
              </a:rPr>
              <a:t>Al-jubail</a:t>
            </a:r>
            <a:r>
              <a:rPr sz="2600" spc="220" dirty="0">
                <a:latin typeface="Georgia"/>
                <a:cs typeface="Georgia"/>
              </a:rPr>
              <a:t> </a:t>
            </a:r>
            <a:r>
              <a:rPr sz="2600" spc="-90" dirty="0">
                <a:latin typeface="Georgia"/>
                <a:cs typeface="Georgia"/>
              </a:rPr>
              <a:t>site.</a:t>
            </a:r>
            <a:endParaRPr sz="2600">
              <a:latin typeface="Georgia"/>
              <a:cs typeface="Georgia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778509" y="1531366"/>
            <a:ext cx="3836670" cy="1492885"/>
            <a:chOff x="778509" y="1531366"/>
            <a:chExt cx="3836670" cy="1492885"/>
          </a:xfrm>
        </p:grpSpPr>
        <p:sp>
          <p:nvSpPr>
            <p:cNvPr id="14" name="object 14"/>
            <p:cNvSpPr/>
            <p:nvPr/>
          </p:nvSpPr>
          <p:spPr>
            <a:xfrm>
              <a:off x="784859" y="1537716"/>
              <a:ext cx="3823970" cy="1480185"/>
            </a:xfrm>
            <a:custGeom>
              <a:avLst/>
              <a:gdLst/>
              <a:ahLst/>
              <a:cxnLst/>
              <a:rect l="l" t="t" r="r" b="b"/>
              <a:pathLst>
                <a:path w="3823970" h="1480185">
                  <a:moveTo>
                    <a:pt x="3577081" y="0"/>
                  </a:moveTo>
                  <a:lnTo>
                    <a:pt x="246634" y="0"/>
                  </a:lnTo>
                  <a:lnTo>
                    <a:pt x="196929" y="5008"/>
                  </a:lnTo>
                  <a:lnTo>
                    <a:pt x="150634" y="19373"/>
                  </a:lnTo>
                  <a:lnTo>
                    <a:pt x="108740" y="42105"/>
                  </a:lnTo>
                  <a:lnTo>
                    <a:pt x="72239" y="72215"/>
                  </a:lnTo>
                  <a:lnTo>
                    <a:pt x="42122" y="108712"/>
                  </a:lnTo>
                  <a:lnTo>
                    <a:pt x="19382" y="150608"/>
                  </a:lnTo>
                  <a:lnTo>
                    <a:pt x="5010" y="196911"/>
                  </a:lnTo>
                  <a:lnTo>
                    <a:pt x="0" y="246634"/>
                  </a:lnTo>
                  <a:lnTo>
                    <a:pt x="0" y="1233170"/>
                  </a:lnTo>
                  <a:lnTo>
                    <a:pt x="5010" y="1282892"/>
                  </a:lnTo>
                  <a:lnTo>
                    <a:pt x="19382" y="1329195"/>
                  </a:lnTo>
                  <a:lnTo>
                    <a:pt x="42122" y="1371091"/>
                  </a:lnTo>
                  <a:lnTo>
                    <a:pt x="72239" y="1407588"/>
                  </a:lnTo>
                  <a:lnTo>
                    <a:pt x="108740" y="1437698"/>
                  </a:lnTo>
                  <a:lnTo>
                    <a:pt x="150634" y="1460430"/>
                  </a:lnTo>
                  <a:lnTo>
                    <a:pt x="196929" y="1474795"/>
                  </a:lnTo>
                  <a:lnTo>
                    <a:pt x="246634" y="1479804"/>
                  </a:lnTo>
                  <a:lnTo>
                    <a:pt x="3577081" y="1479804"/>
                  </a:lnTo>
                  <a:lnTo>
                    <a:pt x="3626804" y="1474795"/>
                  </a:lnTo>
                  <a:lnTo>
                    <a:pt x="3673107" y="1460430"/>
                  </a:lnTo>
                  <a:lnTo>
                    <a:pt x="3715003" y="1437698"/>
                  </a:lnTo>
                  <a:lnTo>
                    <a:pt x="3751500" y="1407588"/>
                  </a:lnTo>
                  <a:lnTo>
                    <a:pt x="3781610" y="1371091"/>
                  </a:lnTo>
                  <a:lnTo>
                    <a:pt x="3804342" y="1329195"/>
                  </a:lnTo>
                  <a:lnTo>
                    <a:pt x="3818707" y="1282892"/>
                  </a:lnTo>
                  <a:lnTo>
                    <a:pt x="3823716" y="1233170"/>
                  </a:lnTo>
                  <a:lnTo>
                    <a:pt x="3823716" y="246634"/>
                  </a:lnTo>
                  <a:lnTo>
                    <a:pt x="3818707" y="196911"/>
                  </a:lnTo>
                  <a:lnTo>
                    <a:pt x="3804342" y="150608"/>
                  </a:lnTo>
                  <a:lnTo>
                    <a:pt x="3781610" y="108712"/>
                  </a:lnTo>
                  <a:lnTo>
                    <a:pt x="3751500" y="72215"/>
                  </a:lnTo>
                  <a:lnTo>
                    <a:pt x="3715003" y="42105"/>
                  </a:lnTo>
                  <a:lnTo>
                    <a:pt x="3673107" y="19373"/>
                  </a:lnTo>
                  <a:lnTo>
                    <a:pt x="3626804" y="5008"/>
                  </a:lnTo>
                  <a:lnTo>
                    <a:pt x="3577081" y="0"/>
                  </a:lnTo>
                  <a:close/>
                </a:path>
              </a:pathLst>
            </a:custGeom>
            <a:solidFill>
              <a:srgbClr val="734A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84859" y="1537716"/>
              <a:ext cx="3823970" cy="1480185"/>
            </a:xfrm>
            <a:custGeom>
              <a:avLst/>
              <a:gdLst/>
              <a:ahLst/>
              <a:cxnLst/>
              <a:rect l="l" t="t" r="r" b="b"/>
              <a:pathLst>
                <a:path w="3823970" h="1480185">
                  <a:moveTo>
                    <a:pt x="0" y="246634"/>
                  </a:moveTo>
                  <a:lnTo>
                    <a:pt x="5010" y="196911"/>
                  </a:lnTo>
                  <a:lnTo>
                    <a:pt x="19382" y="150608"/>
                  </a:lnTo>
                  <a:lnTo>
                    <a:pt x="42122" y="108712"/>
                  </a:lnTo>
                  <a:lnTo>
                    <a:pt x="72239" y="72215"/>
                  </a:lnTo>
                  <a:lnTo>
                    <a:pt x="108740" y="42105"/>
                  </a:lnTo>
                  <a:lnTo>
                    <a:pt x="150634" y="19373"/>
                  </a:lnTo>
                  <a:lnTo>
                    <a:pt x="196929" y="5008"/>
                  </a:lnTo>
                  <a:lnTo>
                    <a:pt x="246634" y="0"/>
                  </a:lnTo>
                  <a:lnTo>
                    <a:pt x="3577081" y="0"/>
                  </a:lnTo>
                  <a:lnTo>
                    <a:pt x="3626804" y="5008"/>
                  </a:lnTo>
                  <a:lnTo>
                    <a:pt x="3673107" y="19373"/>
                  </a:lnTo>
                  <a:lnTo>
                    <a:pt x="3715003" y="42105"/>
                  </a:lnTo>
                  <a:lnTo>
                    <a:pt x="3751500" y="72215"/>
                  </a:lnTo>
                  <a:lnTo>
                    <a:pt x="3781610" y="108712"/>
                  </a:lnTo>
                  <a:lnTo>
                    <a:pt x="3804342" y="150608"/>
                  </a:lnTo>
                  <a:lnTo>
                    <a:pt x="3818707" y="196911"/>
                  </a:lnTo>
                  <a:lnTo>
                    <a:pt x="3823716" y="246634"/>
                  </a:lnTo>
                  <a:lnTo>
                    <a:pt x="3823716" y="1233170"/>
                  </a:lnTo>
                  <a:lnTo>
                    <a:pt x="3818707" y="1282892"/>
                  </a:lnTo>
                  <a:lnTo>
                    <a:pt x="3804342" y="1329195"/>
                  </a:lnTo>
                  <a:lnTo>
                    <a:pt x="3781610" y="1371091"/>
                  </a:lnTo>
                  <a:lnTo>
                    <a:pt x="3751500" y="1407588"/>
                  </a:lnTo>
                  <a:lnTo>
                    <a:pt x="3715003" y="1437698"/>
                  </a:lnTo>
                  <a:lnTo>
                    <a:pt x="3673107" y="1460430"/>
                  </a:lnTo>
                  <a:lnTo>
                    <a:pt x="3626804" y="1474795"/>
                  </a:lnTo>
                  <a:lnTo>
                    <a:pt x="3577081" y="1479804"/>
                  </a:lnTo>
                  <a:lnTo>
                    <a:pt x="246634" y="1479804"/>
                  </a:lnTo>
                  <a:lnTo>
                    <a:pt x="196929" y="1474795"/>
                  </a:lnTo>
                  <a:lnTo>
                    <a:pt x="150634" y="1460430"/>
                  </a:lnTo>
                  <a:lnTo>
                    <a:pt x="108740" y="1437698"/>
                  </a:lnTo>
                  <a:lnTo>
                    <a:pt x="72239" y="1407588"/>
                  </a:lnTo>
                  <a:lnTo>
                    <a:pt x="42122" y="1371091"/>
                  </a:lnTo>
                  <a:lnTo>
                    <a:pt x="19382" y="1329195"/>
                  </a:lnTo>
                  <a:lnTo>
                    <a:pt x="5010" y="1282892"/>
                  </a:lnTo>
                  <a:lnTo>
                    <a:pt x="0" y="1233170"/>
                  </a:lnTo>
                  <a:lnTo>
                    <a:pt x="0" y="246634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1022705" y="1765807"/>
            <a:ext cx="3349625" cy="935990"/>
          </a:xfrm>
          <a:prstGeom prst="rect">
            <a:avLst/>
          </a:prstGeom>
        </p:spPr>
        <p:txBody>
          <a:bodyPr vert="horz" wrap="square" lIns="0" tIns="81915" rIns="0" bIns="0" rtlCol="0">
            <a:spAutoFit/>
          </a:bodyPr>
          <a:lstStyle/>
          <a:p>
            <a:pPr marL="994410" marR="5080" indent="-982344">
              <a:lnSpc>
                <a:spcPts val="3320"/>
              </a:lnSpc>
              <a:spcBef>
                <a:spcPts val="645"/>
              </a:spcBef>
            </a:pPr>
            <a:r>
              <a:rPr sz="3200" spc="-95" dirty="0">
                <a:solidFill>
                  <a:srgbClr val="FFFFFF"/>
                </a:solidFill>
                <a:latin typeface="Georgia"/>
                <a:cs typeface="Georgia"/>
              </a:rPr>
              <a:t>Wastewater sample  </a:t>
            </a:r>
            <a:r>
              <a:rPr sz="3200" spc="-80" dirty="0">
                <a:solidFill>
                  <a:srgbClr val="FFFFFF"/>
                </a:solidFill>
                <a:latin typeface="Georgia"/>
                <a:cs typeface="Georgia"/>
              </a:rPr>
              <a:t>analysis</a:t>
            </a:r>
            <a:endParaRPr sz="3200">
              <a:latin typeface="Georgia"/>
              <a:cs typeface="Georgia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4602226" y="3233673"/>
            <a:ext cx="6811645" cy="1195705"/>
            <a:chOff x="4602226" y="3233673"/>
            <a:chExt cx="6811645" cy="1195705"/>
          </a:xfrm>
        </p:grpSpPr>
        <p:sp>
          <p:nvSpPr>
            <p:cNvPr id="18" name="object 18"/>
            <p:cNvSpPr/>
            <p:nvPr/>
          </p:nvSpPr>
          <p:spPr>
            <a:xfrm>
              <a:off x="4608576" y="3240023"/>
              <a:ext cx="6798945" cy="1183005"/>
            </a:xfrm>
            <a:custGeom>
              <a:avLst/>
              <a:gdLst/>
              <a:ahLst/>
              <a:cxnLst/>
              <a:rect l="l" t="t" r="r" b="b"/>
              <a:pathLst>
                <a:path w="6798945" h="1183004">
                  <a:moveTo>
                    <a:pt x="6601459" y="0"/>
                  </a:moveTo>
                  <a:lnTo>
                    <a:pt x="0" y="0"/>
                  </a:lnTo>
                  <a:lnTo>
                    <a:pt x="0" y="1182624"/>
                  </a:lnTo>
                  <a:lnTo>
                    <a:pt x="6601459" y="1182624"/>
                  </a:lnTo>
                  <a:lnTo>
                    <a:pt x="6646648" y="1177417"/>
                  </a:lnTo>
                  <a:lnTo>
                    <a:pt x="6688133" y="1162586"/>
                  </a:lnTo>
                  <a:lnTo>
                    <a:pt x="6724730" y="1139316"/>
                  </a:lnTo>
                  <a:lnTo>
                    <a:pt x="6755256" y="1108790"/>
                  </a:lnTo>
                  <a:lnTo>
                    <a:pt x="6778526" y="1072193"/>
                  </a:lnTo>
                  <a:lnTo>
                    <a:pt x="6793357" y="1030708"/>
                  </a:lnTo>
                  <a:lnTo>
                    <a:pt x="6798564" y="985519"/>
                  </a:lnTo>
                  <a:lnTo>
                    <a:pt x="6798564" y="197103"/>
                  </a:lnTo>
                  <a:lnTo>
                    <a:pt x="6793357" y="151915"/>
                  </a:lnTo>
                  <a:lnTo>
                    <a:pt x="6778526" y="110430"/>
                  </a:lnTo>
                  <a:lnTo>
                    <a:pt x="6755256" y="73833"/>
                  </a:lnTo>
                  <a:lnTo>
                    <a:pt x="6724730" y="43307"/>
                  </a:lnTo>
                  <a:lnTo>
                    <a:pt x="6688133" y="20037"/>
                  </a:lnTo>
                  <a:lnTo>
                    <a:pt x="6646648" y="5206"/>
                  </a:lnTo>
                  <a:lnTo>
                    <a:pt x="6601459" y="0"/>
                  </a:lnTo>
                  <a:close/>
                </a:path>
              </a:pathLst>
            </a:custGeom>
            <a:solidFill>
              <a:srgbClr val="D4D0D2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608576" y="3240023"/>
              <a:ext cx="6798945" cy="1183005"/>
            </a:xfrm>
            <a:custGeom>
              <a:avLst/>
              <a:gdLst/>
              <a:ahLst/>
              <a:cxnLst/>
              <a:rect l="l" t="t" r="r" b="b"/>
              <a:pathLst>
                <a:path w="6798945" h="1183004">
                  <a:moveTo>
                    <a:pt x="6798564" y="197103"/>
                  </a:moveTo>
                  <a:lnTo>
                    <a:pt x="6798564" y="985519"/>
                  </a:lnTo>
                  <a:lnTo>
                    <a:pt x="6793357" y="1030708"/>
                  </a:lnTo>
                  <a:lnTo>
                    <a:pt x="6778526" y="1072193"/>
                  </a:lnTo>
                  <a:lnTo>
                    <a:pt x="6755256" y="1108790"/>
                  </a:lnTo>
                  <a:lnTo>
                    <a:pt x="6724730" y="1139316"/>
                  </a:lnTo>
                  <a:lnTo>
                    <a:pt x="6688133" y="1162586"/>
                  </a:lnTo>
                  <a:lnTo>
                    <a:pt x="6646648" y="1177417"/>
                  </a:lnTo>
                  <a:lnTo>
                    <a:pt x="6601459" y="1182624"/>
                  </a:lnTo>
                  <a:lnTo>
                    <a:pt x="0" y="1182624"/>
                  </a:lnTo>
                  <a:lnTo>
                    <a:pt x="0" y="0"/>
                  </a:lnTo>
                  <a:lnTo>
                    <a:pt x="6601459" y="0"/>
                  </a:lnTo>
                  <a:lnTo>
                    <a:pt x="6646648" y="5206"/>
                  </a:lnTo>
                  <a:lnTo>
                    <a:pt x="6688133" y="20037"/>
                  </a:lnTo>
                  <a:lnTo>
                    <a:pt x="6724730" y="43307"/>
                  </a:lnTo>
                  <a:lnTo>
                    <a:pt x="6755256" y="73833"/>
                  </a:lnTo>
                  <a:lnTo>
                    <a:pt x="6778526" y="110430"/>
                  </a:lnTo>
                  <a:lnTo>
                    <a:pt x="6793357" y="151915"/>
                  </a:lnTo>
                  <a:lnTo>
                    <a:pt x="6798564" y="197103"/>
                  </a:lnTo>
                  <a:close/>
                </a:path>
              </a:pathLst>
            </a:custGeom>
            <a:ln w="12700">
              <a:solidFill>
                <a:srgbClr val="D4D0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4844541" y="3412363"/>
            <a:ext cx="5802630" cy="765175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241300" marR="5080" indent="-228600">
              <a:lnSpc>
                <a:spcPts val="2700"/>
              </a:lnSpc>
              <a:spcBef>
                <a:spcPts val="540"/>
              </a:spcBef>
              <a:buChar char="•"/>
              <a:tabLst>
                <a:tab pos="241300" algn="l"/>
              </a:tabLst>
            </a:pPr>
            <a:r>
              <a:rPr sz="2600" spc="-100" dirty="0">
                <a:latin typeface="Georgia"/>
                <a:cs typeface="Georgia"/>
              </a:rPr>
              <a:t>Temperature </a:t>
            </a:r>
            <a:r>
              <a:rPr sz="2600" spc="-75" dirty="0">
                <a:latin typeface="Georgia"/>
                <a:cs typeface="Georgia"/>
              </a:rPr>
              <a:t>affects </a:t>
            </a:r>
            <a:r>
              <a:rPr sz="2600" spc="-95" dirty="0">
                <a:latin typeface="Georgia"/>
                <a:cs typeface="Georgia"/>
              </a:rPr>
              <a:t>rate </a:t>
            </a:r>
            <a:r>
              <a:rPr sz="2600" spc="-25" dirty="0">
                <a:latin typeface="Georgia"/>
                <a:cs typeface="Georgia"/>
              </a:rPr>
              <a:t>of </a:t>
            </a:r>
            <a:r>
              <a:rPr sz="2600" spc="-65" dirty="0">
                <a:latin typeface="Georgia"/>
                <a:cs typeface="Georgia"/>
              </a:rPr>
              <a:t>reaction </a:t>
            </a:r>
            <a:r>
              <a:rPr sz="2600" spc="-25" dirty="0">
                <a:latin typeface="Georgia"/>
                <a:cs typeface="Georgia"/>
              </a:rPr>
              <a:t>of  </a:t>
            </a:r>
            <a:r>
              <a:rPr sz="2600" spc="-85" dirty="0">
                <a:latin typeface="Georgia"/>
                <a:cs typeface="Georgia"/>
              </a:rPr>
              <a:t>most </a:t>
            </a:r>
            <a:r>
              <a:rPr sz="2600" spc="-55" dirty="0">
                <a:latin typeface="Georgia"/>
                <a:cs typeface="Georgia"/>
              </a:rPr>
              <a:t>chemical </a:t>
            </a:r>
            <a:r>
              <a:rPr sz="2600" spc="-80" dirty="0">
                <a:latin typeface="Georgia"/>
                <a:cs typeface="Georgia"/>
              </a:rPr>
              <a:t>and </a:t>
            </a:r>
            <a:r>
              <a:rPr sz="2600" spc="-35" dirty="0">
                <a:latin typeface="Georgia"/>
                <a:cs typeface="Georgia"/>
              </a:rPr>
              <a:t>biological</a:t>
            </a:r>
            <a:r>
              <a:rPr sz="2600" spc="305" dirty="0">
                <a:latin typeface="Georgia"/>
                <a:cs typeface="Georgia"/>
              </a:rPr>
              <a:t> </a:t>
            </a:r>
            <a:r>
              <a:rPr sz="2600" spc="-80" dirty="0">
                <a:latin typeface="Georgia"/>
                <a:cs typeface="Georgia"/>
              </a:rPr>
              <a:t>processes.</a:t>
            </a:r>
            <a:endParaRPr sz="2600">
              <a:latin typeface="Georgia"/>
              <a:cs typeface="Georgia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778509" y="3085845"/>
            <a:ext cx="3836670" cy="1490980"/>
            <a:chOff x="778509" y="3085845"/>
            <a:chExt cx="3836670" cy="1490980"/>
          </a:xfrm>
        </p:grpSpPr>
        <p:sp>
          <p:nvSpPr>
            <p:cNvPr id="22" name="object 22"/>
            <p:cNvSpPr/>
            <p:nvPr/>
          </p:nvSpPr>
          <p:spPr>
            <a:xfrm>
              <a:off x="784859" y="3092195"/>
              <a:ext cx="3823970" cy="1478280"/>
            </a:xfrm>
            <a:custGeom>
              <a:avLst/>
              <a:gdLst/>
              <a:ahLst/>
              <a:cxnLst/>
              <a:rect l="l" t="t" r="r" b="b"/>
              <a:pathLst>
                <a:path w="3823970" h="1478279">
                  <a:moveTo>
                    <a:pt x="3577336" y="0"/>
                  </a:moveTo>
                  <a:lnTo>
                    <a:pt x="246380" y="0"/>
                  </a:lnTo>
                  <a:lnTo>
                    <a:pt x="196727" y="5007"/>
                  </a:lnTo>
                  <a:lnTo>
                    <a:pt x="150479" y="19369"/>
                  </a:lnTo>
                  <a:lnTo>
                    <a:pt x="108628" y="42092"/>
                  </a:lnTo>
                  <a:lnTo>
                    <a:pt x="72164" y="72183"/>
                  </a:lnTo>
                  <a:lnTo>
                    <a:pt x="42078" y="108650"/>
                  </a:lnTo>
                  <a:lnTo>
                    <a:pt x="19362" y="150500"/>
                  </a:lnTo>
                  <a:lnTo>
                    <a:pt x="5005" y="196741"/>
                  </a:lnTo>
                  <a:lnTo>
                    <a:pt x="0" y="246379"/>
                  </a:lnTo>
                  <a:lnTo>
                    <a:pt x="0" y="1231899"/>
                  </a:lnTo>
                  <a:lnTo>
                    <a:pt x="5005" y="1281538"/>
                  </a:lnTo>
                  <a:lnTo>
                    <a:pt x="19362" y="1327779"/>
                  </a:lnTo>
                  <a:lnTo>
                    <a:pt x="42078" y="1369629"/>
                  </a:lnTo>
                  <a:lnTo>
                    <a:pt x="72164" y="1406096"/>
                  </a:lnTo>
                  <a:lnTo>
                    <a:pt x="108628" y="1436187"/>
                  </a:lnTo>
                  <a:lnTo>
                    <a:pt x="150479" y="1458910"/>
                  </a:lnTo>
                  <a:lnTo>
                    <a:pt x="196727" y="1473272"/>
                  </a:lnTo>
                  <a:lnTo>
                    <a:pt x="246380" y="1478279"/>
                  </a:lnTo>
                  <a:lnTo>
                    <a:pt x="3577336" y="1478279"/>
                  </a:lnTo>
                  <a:lnTo>
                    <a:pt x="3626974" y="1473272"/>
                  </a:lnTo>
                  <a:lnTo>
                    <a:pt x="3673215" y="1458910"/>
                  </a:lnTo>
                  <a:lnTo>
                    <a:pt x="3715065" y="1436187"/>
                  </a:lnTo>
                  <a:lnTo>
                    <a:pt x="3751532" y="1406096"/>
                  </a:lnTo>
                  <a:lnTo>
                    <a:pt x="3781623" y="1369629"/>
                  </a:lnTo>
                  <a:lnTo>
                    <a:pt x="3804346" y="1327779"/>
                  </a:lnTo>
                  <a:lnTo>
                    <a:pt x="3818708" y="1281538"/>
                  </a:lnTo>
                  <a:lnTo>
                    <a:pt x="3823716" y="1231899"/>
                  </a:lnTo>
                  <a:lnTo>
                    <a:pt x="3823716" y="246379"/>
                  </a:lnTo>
                  <a:lnTo>
                    <a:pt x="3818708" y="196741"/>
                  </a:lnTo>
                  <a:lnTo>
                    <a:pt x="3804346" y="150500"/>
                  </a:lnTo>
                  <a:lnTo>
                    <a:pt x="3781623" y="108650"/>
                  </a:lnTo>
                  <a:lnTo>
                    <a:pt x="3751532" y="72183"/>
                  </a:lnTo>
                  <a:lnTo>
                    <a:pt x="3715065" y="42092"/>
                  </a:lnTo>
                  <a:lnTo>
                    <a:pt x="3673215" y="19369"/>
                  </a:lnTo>
                  <a:lnTo>
                    <a:pt x="3626974" y="5007"/>
                  </a:lnTo>
                  <a:lnTo>
                    <a:pt x="3577336" y="0"/>
                  </a:lnTo>
                  <a:close/>
                </a:path>
              </a:pathLst>
            </a:custGeom>
            <a:solidFill>
              <a:srgbClr val="734A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84859" y="3092195"/>
              <a:ext cx="3823970" cy="1478280"/>
            </a:xfrm>
            <a:custGeom>
              <a:avLst/>
              <a:gdLst/>
              <a:ahLst/>
              <a:cxnLst/>
              <a:rect l="l" t="t" r="r" b="b"/>
              <a:pathLst>
                <a:path w="3823970" h="1478279">
                  <a:moveTo>
                    <a:pt x="0" y="246379"/>
                  </a:moveTo>
                  <a:lnTo>
                    <a:pt x="5005" y="196741"/>
                  </a:lnTo>
                  <a:lnTo>
                    <a:pt x="19362" y="150500"/>
                  </a:lnTo>
                  <a:lnTo>
                    <a:pt x="42078" y="108650"/>
                  </a:lnTo>
                  <a:lnTo>
                    <a:pt x="72164" y="72183"/>
                  </a:lnTo>
                  <a:lnTo>
                    <a:pt x="108628" y="42092"/>
                  </a:lnTo>
                  <a:lnTo>
                    <a:pt x="150479" y="19369"/>
                  </a:lnTo>
                  <a:lnTo>
                    <a:pt x="196727" y="5007"/>
                  </a:lnTo>
                  <a:lnTo>
                    <a:pt x="246380" y="0"/>
                  </a:lnTo>
                  <a:lnTo>
                    <a:pt x="3577336" y="0"/>
                  </a:lnTo>
                  <a:lnTo>
                    <a:pt x="3626974" y="5007"/>
                  </a:lnTo>
                  <a:lnTo>
                    <a:pt x="3673215" y="19369"/>
                  </a:lnTo>
                  <a:lnTo>
                    <a:pt x="3715065" y="42092"/>
                  </a:lnTo>
                  <a:lnTo>
                    <a:pt x="3751532" y="72183"/>
                  </a:lnTo>
                  <a:lnTo>
                    <a:pt x="3781623" y="108650"/>
                  </a:lnTo>
                  <a:lnTo>
                    <a:pt x="3804346" y="150500"/>
                  </a:lnTo>
                  <a:lnTo>
                    <a:pt x="3818708" y="196741"/>
                  </a:lnTo>
                  <a:lnTo>
                    <a:pt x="3823716" y="246379"/>
                  </a:lnTo>
                  <a:lnTo>
                    <a:pt x="3823716" y="1231899"/>
                  </a:lnTo>
                  <a:lnTo>
                    <a:pt x="3818708" y="1281538"/>
                  </a:lnTo>
                  <a:lnTo>
                    <a:pt x="3804346" y="1327779"/>
                  </a:lnTo>
                  <a:lnTo>
                    <a:pt x="3781623" y="1369629"/>
                  </a:lnTo>
                  <a:lnTo>
                    <a:pt x="3751532" y="1406096"/>
                  </a:lnTo>
                  <a:lnTo>
                    <a:pt x="3715065" y="1436187"/>
                  </a:lnTo>
                  <a:lnTo>
                    <a:pt x="3673215" y="1458910"/>
                  </a:lnTo>
                  <a:lnTo>
                    <a:pt x="3626974" y="1473272"/>
                  </a:lnTo>
                  <a:lnTo>
                    <a:pt x="3577336" y="1478279"/>
                  </a:lnTo>
                  <a:lnTo>
                    <a:pt x="246380" y="1478279"/>
                  </a:lnTo>
                  <a:lnTo>
                    <a:pt x="196727" y="1473272"/>
                  </a:lnTo>
                  <a:lnTo>
                    <a:pt x="150479" y="1458910"/>
                  </a:lnTo>
                  <a:lnTo>
                    <a:pt x="108628" y="1436187"/>
                  </a:lnTo>
                  <a:lnTo>
                    <a:pt x="72164" y="1406096"/>
                  </a:lnTo>
                  <a:lnTo>
                    <a:pt x="42078" y="1369629"/>
                  </a:lnTo>
                  <a:lnTo>
                    <a:pt x="19362" y="1327779"/>
                  </a:lnTo>
                  <a:lnTo>
                    <a:pt x="5005" y="1281538"/>
                  </a:lnTo>
                  <a:lnTo>
                    <a:pt x="0" y="1231899"/>
                  </a:lnTo>
                  <a:lnTo>
                    <a:pt x="0" y="246379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1012342" y="3530600"/>
            <a:ext cx="336359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35" dirty="0">
                <a:solidFill>
                  <a:srgbClr val="FFFFFF"/>
                </a:solidFill>
                <a:latin typeface="Georgia"/>
                <a:cs typeface="Georgia"/>
              </a:rPr>
              <a:t>Climate</a:t>
            </a:r>
            <a:r>
              <a:rPr sz="3200" spc="-6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3200" spc="-100" dirty="0">
                <a:solidFill>
                  <a:srgbClr val="FFFFFF"/>
                </a:solidFill>
                <a:latin typeface="Georgia"/>
                <a:cs typeface="Georgia"/>
              </a:rPr>
              <a:t>constraints</a:t>
            </a:r>
            <a:endParaRPr sz="3200">
              <a:latin typeface="Georgia"/>
              <a:cs typeface="Georgi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844541" y="4750434"/>
            <a:ext cx="5204460" cy="8235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41300" algn="l"/>
              </a:tabLst>
            </a:pPr>
            <a:r>
              <a:rPr sz="2600" spc="-40" dirty="0">
                <a:latin typeface="Georgia"/>
                <a:cs typeface="Georgia"/>
              </a:rPr>
              <a:t>Enough </a:t>
            </a:r>
            <a:r>
              <a:rPr sz="2600" spc="-70" dirty="0">
                <a:latin typeface="Georgia"/>
                <a:cs typeface="Georgia"/>
              </a:rPr>
              <a:t>space for </a:t>
            </a:r>
            <a:r>
              <a:rPr sz="2600" spc="-85" dirty="0">
                <a:latin typeface="Georgia"/>
                <a:cs typeface="Georgia"/>
              </a:rPr>
              <a:t>future</a:t>
            </a:r>
            <a:r>
              <a:rPr sz="2600" spc="260" dirty="0">
                <a:latin typeface="Georgia"/>
                <a:cs typeface="Georgia"/>
              </a:rPr>
              <a:t> </a:t>
            </a:r>
            <a:r>
              <a:rPr sz="2600" spc="-55" dirty="0">
                <a:latin typeface="Georgia"/>
                <a:cs typeface="Georgia"/>
              </a:rPr>
              <a:t>expansion.</a:t>
            </a:r>
            <a:endParaRPr sz="2600">
              <a:latin typeface="Georgia"/>
              <a:cs typeface="Georgia"/>
            </a:endParaRPr>
          </a:p>
          <a:p>
            <a:pPr marL="241300" indent="-228600">
              <a:lnSpc>
                <a:spcPct val="100000"/>
              </a:lnSpc>
              <a:spcBef>
                <a:spcPts val="40"/>
              </a:spcBef>
              <a:buChar char="•"/>
              <a:tabLst>
                <a:tab pos="241300" algn="l"/>
              </a:tabLst>
            </a:pPr>
            <a:r>
              <a:rPr sz="2600" spc="-5" dirty="0">
                <a:latin typeface="Georgia"/>
                <a:cs typeface="Georgia"/>
              </a:rPr>
              <a:t>Close </a:t>
            </a:r>
            <a:r>
              <a:rPr sz="2600" spc="-55" dirty="0">
                <a:latin typeface="Georgia"/>
                <a:cs typeface="Georgia"/>
              </a:rPr>
              <a:t>to </a:t>
            </a:r>
            <a:r>
              <a:rPr sz="2600" spc="-75" dirty="0">
                <a:latin typeface="Georgia"/>
                <a:cs typeface="Georgia"/>
              </a:rPr>
              <a:t>dumping</a:t>
            </a:r>
            <a:r>
              <a:rPr sz="2600" spc="105" dirty="0">
                <a:latin typeface="Georgia"/>
                <a:cs typeface="Georgia"/>
              </a:rPr>
              <a:t> </a:t>
            </a:r>
            <a:r>
              <a:rPr sz="2600" spc="-35" dirty="0">
                <a:latin typeface="Georgia"/>
                <a:cs typeface="Georgia"/>
              </a:rPr>
              <a:t>location.</a:t>
            </a:r>
            <a:endParaRPr sz="2600">
              <a:latin typeface="Georgia"/>
              <a:cs typeface="Georgia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778509" y="4638802"/>
            <a:ext cx="3836670" cy="1492885"/>
            <a:chOff x="778509" y="4638802"/>
            <a:chExt cx="3836670" cy="1492885"/>
          </a:xfrm>
        </p:grpSpPr>
        <p:sp>
          <p:nvSpPr>
            <p:cNvPr id="27" name="object 27"/>
            <p:cNvSpPr/>
            <p:nvPr/>
          </p:nvSpPr>
          <p:spPr>
            <a:xfrm>
              <a:off x="784859" y="4645152"/>
              <a:ext cx="3823970" cy="1480185"/>
            </a:xfrm>
            <a:custGeom>
              <a:avLst/>
              <a:gdLst/>
              <a:ahLst/>
              <a:cxnLst/>
              <a:rect l="l" t="t" r="r" b="b"/>
              <a:pathLst>
                <a:path w="3823970" h="1480185">
                  <a:moveTo>
                    <a:pt x="3577081" y="0"/>
                  </a:moveTo>
                  <a:lnTo>
                    <a:pt x="246634" y="0"/>
                  </a:lnTo>
                  <a:lnTo>
                    <a:pt x="196929" y="5008"/>
                  </a:lnTo>
                  <a:lnTo>
                    <a:pt x="150634" y="19373"/>
                  </a:lnTo>
                  <a:lnTo>
                    <a:pt x="108740" y="42105"/>
                  </a:lnTo>
                  <a:lnTo>
                    <a:pt x="72239" y="72215"/>
                  </a:lnTo>
                  <a:lnTo>
                    <a:pt x="42122" y="108712"/>
                  </a:lnTo>
                  <a:lnTo>
                    <a:pt x="19382" y="150608"/>
                  </a:lnTo>
                  <a:lnTo>
                    <a:pt x="5010" y="196911"/>
                  </a:lnTo>
                  <a:lnTo>
                    <a:pt x="0" y="246634"/>
                  </a:lnTo>
                  <a:lnTo>
                    <a:pt x="0" y="1233170"/>
                  </a:lnTo>
                  <a:lnTo>
                    <a:pt x="5010" y="1282874"/>
                  </a:lnTo>
                  <a:lnTo>
                    <a:pt x="19382" y="1329169"/>
                  </a:lnTo>
                  <a:lnTo>
                    <a:pt x="42122" y="1371063"/>
                  </a:lnTo>
                  <a:lnTo>
                    <a:pt x="72239" y="1407564"/>
                  </a:lnTo>
                  <a:lnTo>
                    <a:pt x="108740" y="1437681"/>
                  </a:lnTo>
                  <a:lnTo>
                    <a:pt x="150634" y="1460421"/>
                  </a:lnTo>
                  <a:lnTo>
                    <a:pt x="196929" y="1474793"/>
                  </a:lnTo>
                  <a:lnTo>
                    <a:pt x="246634" y="1479804"/>
                  </a:lnTo>
                  <a:lnTo>
                    <a:pt x="3577081" y="1479804"/>
                  </a:lnTo>
                  <a:lnTo>
                    <a:pt x="3626804" y="1474793"/>
                  </a:lnTo>
                  <a:lnTo>
                    <a:pt x="3673107" y="1460421"/>
                  </a:lnTo>
                  <a:lnTo>
                    <a:pt x="3715003" y="1437681"/>
                  </a:lnTo>
                  <a:lnTo>
                    <a:pt x="3751500" y="1407564"/>
                  </a:lnTo>
                  <a:lnTo>
                    <a:pt x="3781610" y="1371063"/>
                  </a:lnTo>
                  <a:lnTo>
                    <a:pt x="3804342" y="1329169"/>
                  </a:lnTo>
                  <a:lnTo>
                    <a:pt x="3818707" y="1282874"/>
                  </a:lnTo>
                  <a:lnTo>
                    <a:pt x="3823716" y="1233170"/>
                  </a:lnTo>
                  <a:lnTo>
                    <a:pt x="3823716" y="246634"/>
                  </a:lnTo>
                  <a:lnTo>
                    <a:pt x="3818707" y="196911"/>
                  </a:lnTo>
                  <a:lnTo>
                    <a:pt x="3804342" y="150608"/>
                  </a:lnTo>
                  <a:lnTo>
                    <a:pt x="3781610" y="108712"/>
                  </a:lnTo>
                  <a:lnTo>
                    <a:pt x="3751500" y="72215"/>
                  </a:lnTo>
                  <a:lnTo>
                    <a:pt x="3715003" y="42105"/>
                  </a:lnTo>
                  <a:lnTo>
                    <a:pt x="3673107" y="19373"/>
                  </a:lnTo>
                  <a:lnTo>
                    <a:pt x="3626804" y="5008"/>
                  </a:lnTo>
                  <a:lnTo>
                    <a:pt x="3577081" y="0"/>
                  </a:lnTo>
                  <a:close/>
                </a:path>
              </a:pathLst>
            </a:custGeom>
            <a:solidFill>
              <a:srgbClr val="734A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84859" y="4645152"/>
              <a:ext cx="3823970" cy="1480185"/>
            </a:xfrm>
            <a:custGeom>
              <a:avLst/>
              <a:gdLst/>
              <a:ahLst/>
              <a:cxnLst/>
              <a:rect l="l" t="t" r="r" b="b"/>
              <a:pathLst>
                <a:path w="3823970" h="1480185">
                  <a:moveTo>
                    <a:pt x="0" y="246634"/>
                  </a:moveTo>
                  <a:lnTo>
                    <a:pt x="5010" y="196911"/>
                  </a:lnTo>
                  <a:lnTo>
                    <a:pt x="19382" y="150608"/>
                  </a:lnTo>
                  <a:lnTo>
                    <a:pt x="42122" y="108712"/>
                  </a:lnTo>
                  <a:lnTo>
                    <a:pt x="72239" y="72215"/>
                  </a:lnTo>
                  <a:lnTo>
                    <a:pt x="108740" y="42105"/>
                  </a:lnTo>
                  <a:lnTo>
                    <a:pt x="150634" y="19373"/>
                  </a:lnTo>
                  <a:lnTo>
                    <a:pt x="196929" y="5008"/>
                  </a:lnTo>
                  <a:lnTo>
                    <a:pt x="246634" y="0"/>
                  </a:lnTo>
                  <a:lnTo>
                    <a:pt x="3577081" y="0"/>
                  </a:lnTo>
                  <a:lnTo>
                    <a:pt x="3626804" y="5008"/>
                  </a:lnTo>
                  <a:lnTo>
                    <a:pt x="3673107" y="19373"/>
                  </a:lnTo>
                  <a:lnTo>
                    <a:pt x="3715003" y="42105"/>
                  </a:lnTo>
                  <a:lnTo>
                    <a:pt x="3751500" y="72215"/>
                  </a:lnTo>
                  <a:lnTo>
                    <a:pt x="3781610" y="108712"/>
                  </a:lnTo>
                  <a:lnTo>
                    <a:pt x="3804342" y="150608"/>
                  </a:lnTo>
                  <a:lnTo>
                    <a:pt x="3818707" y="196911"/>
                  </a:lnTo>
                  <a:lnTo>
                    <a:pt x="3823716" y="246634"/>
                  </a:lnTo>
                  <a:lnTo>
                    <a:pt x="3823716" y="1233170"/>
                  </a:lnTo>
                  <a:lnTo>
                    <a:pt x="3818707" y="1282874"/>
                  </a:lnTo>
                  <a:lnTo>
                    <a:pt x="3804342" y="1329169"/>
                  </a:lnTo>
                  <a:lnTo>
                    <a:pt x="3781610" y="1371063"/>
                  </a:lnTo>
                  <a:lnTo>
                    <a:pt x="3751500" y="1407564"/>
                  </a:lnTo>
                  <a:lnTo>
                    <a:pt x="3715003" y="1437681"/>
                  </a:lnTo>
                  <a:lnTo>
                    <a:pt x="3673107" y="1460421"/>
                  </a:lnTo>
                  <a:lnTo>
                    <a:pt x="3626804" y="1474793"/>
                  </a:lnTo>
                  <a:lnTo>
                    <a:pt x="3577081" y="1479804"/>
                  </a:lnTo>
                  <a:lnTo>
                    <a:pt x="246634" y="1479804"/>
                  </a:lnTo>
                  <a:lnTo>
                    <a:pt x="196929" y="1474793"/>
                  </a:lnTo>
                  <a:lnTo>
                    <a:pt x="150634" y="1460421"/>
                  </a:lnTo>
                  <a:lnTo>
                    <a:pt x="108740" y="1437681"/>
                  </a:lnTo>
                  <a:lnTo>
                    <a:pt x="72239" y="1407564"/>
                  </a:lnTo>
                  <a:lnTo>
                    <a:pt x="42122" y="1371063"/>
                  </a:lnTo>
                  <a:lnTo>
                    <a:pt x="19382" y="1329169"/>
                  </a:lnTo>
                  <a:lnTo>
                    <a:pt x="5010" y="1282874"/>
                  </a:lnTo>
                  <a:lnTo>
                    <a:pt x="0" y="1233170"/>
                  </a:lnTo>
                  <a:lnTo>
                    <a:pt x="0" y="246634"/>
                  </a:lnTo>
                  <a:close/>
                </a:path>
              </a:pathLst>
            </a:custGeom>
            <a:ln w="126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1240942" y="5084191"/>
            <a:ext cx="290893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25" dirty="0">
                <a:solidFill>
                  <a:srgbClr val="FFFFFF"/>
                </a:solidFill>
                <a:latin typeface="Georgia"/>
                <a:cs typeface="Georgia"/>
              </a:rPr>
              <a:t>Land</a:t>
            </a:r>
            <a:r>
              <a:rPr sz="3200" spc="-5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3200" spc="-100" dirty="0">
                <a:solidFill>
                  <a:srgbClr val="FFFFFF"/>
                </a:solidFill>
                <a:latin typeface="Georgia"/>
                <a:cs typeface="Georgia"/>
              </a:rPr>
              <a:t>constraints</a:t>
            </a:r>
            <a:endParaRPr sz="3200">
              <a:latin typeface="Georgia"/>
              <a:cs typeface="Georgia"/>
            </a:endParaRPr>
          </a:p>
        </p:txBody>
      </p:sp>
      <p:sp>
        <p:nvSpPr>
          <p:cNvPr id="31" name="object 3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pc="25" dirty="0"/>
              <a:t>Department </a:t>
            </a:r>
            <a:r>
              <a:rPr spc="-30" dirty="0"/>
              <a:t>of </a:t>
            </a:r>
            <a:r>
              <a:rPr spc="-35" dirty="0"/>
              <a:t>Civil</a:t>
            </a:r>
            <a:r>
              <a:rPr dirty="0"/>
              <a:t> </a:t>
            </a:r>
            <a:r>
              <a:rPr spc="5" dirty="0"/>
              <a:t>Engineering</a:t>
            </a:r>
          </a:p>
        </p:txBody>
      </p:sp>
      <p:sp>
        <p:nvSpPr>
          <p:cNvPr id="32" name="object 3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125"/>
              </a:lnSpc>
            </a:pPr>
            <a:fld id="{81D60167-4931-47E6-BA6A-407CBD079E47}" type="slidenum">
              <a:rPr spc="-95" dirty="0"/>
              <a:t>9</a:t>
            </a:fld>
            <a:endParaRPr spc="-95" dirty="0"/>
          </a:p>
        </p:txBody>
      </p:sp>
      <p:sp>
        <p:nvSpPr>
          <p:cNvPr id="30" name="object 30"/>
          <p:cNvSpPr txBox="1"/>
          <p:nvPr/>
        </p:nvSpPr>
        <p:spPr>
          <a:xfrm>
            <a:off x="4850384" y="764235"/>
            <a:ext cx="249301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0" dirty="0">
                <a:latin typeface="Georgia"/>
                <a:cs typeface="Georgia"/>
              </a:rPr>
              <a:t>Cons</a:t>
            </a:r>
            <a:r>
              <a:rPr sz="4000" spc="-45" dirty="0">
                <a:latin typeface="Georgia"/>
                <a:cs typeface="Georgia"/>
              </a:rPr>
              <a:t>t</a:t>
            </a:r>
            <a:r>
              <a:rPr sz="4000" spc="-145" dirty="0">
                <a:latin typeface="Georgia"/>
                <a:cs typeface="Georgia"/>
              </a:rPr>
              <a:t>raints</a:t>
            </a:r>
            <a:endParaRPr sz="40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4613</Words>
  <Application>Microsoft Office PowerPoint</Application>
  <PresentationFormat>Widescreen</PresentationFormat>
  <Paragraphs>1152</Paragraphs>
  <Slides>57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8" baseType="lpstr">
      <vt:lpstr>Arial</vt:lpstr>
      <vt:lpstr>Calibri</vt:lpstr>
      <vt:lpstr>Carlito</vt:lpstr>
      <vt:lpstr>Comic Sans MS</vt:lpstr>
      <vt:lpstr>FreeSerif</vt:lpstr>
      <vt:lpstr>Georgia</vt:lpstr>
      <vt:lpstr>Times New Roman</vt:lpstr>
      <vt:lpstr>Trebuchet MS</vt:lpstr>
      <vt:lpstr>Verdana</vt:lpstr>
      <vt:lpstr>Wingdings</vt:lpstr>
      <vt:lpstr>Office Theme</vt:lpstr>
      <vt:lpstr>ASSE-III Final (2020/2021)</vt:lpstr>
      <vt:lpstr>PowerPoint Presentation</vt:lpstr>
      <vt:lpstr>  OUTLINE </vt:lpstr>
      <vt:lpstr>  INTRODUCTION </vt:lpstr>
      <vt:lpstr>OBJECTIVES</vt:lpstr>
      <vt:lpstr>BACKGROUND</vt:lpstr>
      <vt:lpstr>BACKGROUND</vt:lpstr>
      <vt:lpstr>  BACKGROUND  Table 3.1: Classification of Untreated Industrial Wastewater. (Ilgi, Karapinar, 2005)</vt:lpstr>
      <vt:lpstr>CONSTRAINTS AND COMPLEXITIES</vt:lpstr>
      <vt:lpstr>CONSTRAINTS AND COMPLEXITIES</vt:lpstr>
      <vt:lpstr>CONSTRAINTS AND COMPLEXITIES</vt:lpstr>
      <vt:lpstr>CODES AND SPECIFICATIONS</vt:lpstr>
      <vt:lpstr>  DESIGN METHODOLOGY </vt:lpstr>
      <vt:lpstr>PLANT LOCATION</vt:lpstr>
      <vt:lpstr>DESIGN PERIOD</vt:lpstr>
      <vt:lpstr>LAYOUT PLAN</vt:lpstr>
      <vt:lpstr>ENVIRONMENTAL IMPACT ASSESSMENT</vt:lpstr>
      <vt:lpstr>DESIGN CALCULATIONS</vt:lpstr>
      <vt:lpstr>DESIGN CALCULATIONS</vt:lpstr>
      <vt:lpstr>DESIGN CALCULATIONS</vt:lpstr>
      <vt:lpstr>DESIGN CALCULATIONS</vt:lpstr>
      <vt:lpstr>DESIGN CALCULATIONS</vt:lpstr>
      <vt:lpstr>DESIGN CALCULATIONS</vt:lpstr>
      <vt:lpstr>DESIGN CALCULATIONS</vt:lpstr>
      <vt:lpstr>DESIGN CALCULATIONS</vt:lpstr>
      <vt:lpstr>  DESIGN CALCULATIONS  Aeration Tank Summary</vt:lpstr>
      <vt:lpstr>DESIGN CALCULATIONS</vt:lpstr>
      <vt:lpstr>  DESIGN CALCULATIONS </vt:lpstr>
      <vt:lpstr>  DESIGN CALCULATIONS </vt:lpstr>
      <vt:lpstr>DESIGN CALCULATIONS</vt:lpstr>
      <vt:lpstr>  DESIGN CALCULATIONS  Table 6.6: Sedimentation Tank Design Parameters (Summary)</vt:lpstr>
      <vt:lpstr>  DESIGN CALCULATIONS  Formulas Used for Filtration Tank Design</vt:lpstr>
      <vt:lpstr>  DESIGN CALCULATIONS  Filtration Tank Design Summary</vt:lpstr>
      <vt:lpstr>STRUCTURAL &amp; HYDRAULIC DESIGN</vt:lpstr>
      <vt:lpstr>STRUCTURAL &amp; HYDRAULIC DESIGN</vt:lpstr>
      <vt:lpstr>STRUCTURAL &amp; HYDRAULIC DESIGN</vt:lpstr>
      <vt:lpstr>STRUCTURAL &amp; HYDRAULIC DESIGN</vt:lpstr>
      <vt:lpstr>STRUCTURAL &amp; HYDRAULIC DESIGN</vt:lpstr>
      <vt:lpstr>STRUCTURAL &amp; HYDRAULIC DESIGN</vt:lpstr>
      <vt:lpstr>STRUCTURAL &amp; HYDRAULIC DESIGN</vt:lpstr>
      <vt:lpstr>STRUCTURAL &amp; HYDRAULIC DESIGN Case 1: Leakage Test</vt:lpstr>
      <vt:lpstr>STRUCTURAL &amp; HYDRAULIC DESIGN Case 2: Soil Effect</vt:lpstr>
      <vt:lpstr>STRUCTURAL &amp; HYDRAULIC DESIGN</vt:lpstr>
      <vt:lpstr>STRUCTURAL &amp; HYDRAULIC DESIGN</vt:lpstr>
      <vt:lpstr>STRUCTURAL &amp; HYDRAULIC DESIGN</vt:lpstr>
      <vt:lpstr>STRUCTURAL &amp; HYDRAULIC DESIGN</vt:lpstr>
      <vt:lpstr>STRUCTURAL &amp; HYDRAULIC DESIGN</vt:lpstr>
      <vt:lpstr>STRUCTURAL &amp; HYDRAULIC DESIGN</vt:lpstr>
      <vt:lpstr>SOFTWARE MODEL</vt:lpstr>
      <vt:lpstr>  SOFTWARE MODEL  Sedimentation Tank Design (SAP 2000)</vt:lpstr>
      <vt:lpstr>  SOFTWARE MODEL </vt:lpstr>
      <vt:lpstr>  COST ESTIMATION OF WWTP </vt:lpstr>
      <vt:lpstr>  SUMMARY AND CONCLUSION </vt:lpstr>
      <vt:lpstr>  REFERENCES </vt:lpstr>
      <vt:lpstr>  REFERENCES </vt:lpstr>
      <vt:lpstr>  REFERENCES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yousef yaish</dc:creator>
  <cp:lastModifiedBy>yousef yaish</cp:lastModifiedBy>
  <cp:revision>1</cp:revision>
  <dcterms:created xsi:type="dcterms:W3CDTF">2021-05-30T01:13:37Z</dcterms:created>
  <dcterms:modified xsi:type="dcterms:W3CDTF">2021-05-30T01:15:59Z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2021-05-25T00:00:00Z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2021-05-30T00:00:00Z</vt:filetime>
  </property>
</Properties>
</file>