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notesMasterIdLst>
    <p:notesMasterId r:id="rId59"/>
  </p:notesMasterIdLst>
  <p:handoutMasterIdLst>
    <p:handoutMasterId r:id="rId60"/>
  </p:handoutMasterIdLst>
  <p:sldIdLst>
    <p:sldId id="549" r:id="rId4"/>
    <p:sldId id="546" r:id="rId5"/>
    <p:sldId id="547" r:id="rId6"/>
    <p:sldId id="551" r:id="rId7"/>
    <p:sldId id="550" r:id="rId8"/>
    <p:sldId id="552" r:id="rId9"/>
    <p:sldId id="556" r:id="rId10"/>
    <p:sldId id="540" r:id="rId11"/>
    <p:sldId id="541" r:id="rId12"/>
    <p:sldId id="542" r:id="rId13"/>
    <p:sldId id="543" r:id="rId14"/>
    <p:sldId id="545" r:id="rId15"/>
    <p:sldId id="544" r:id="rId16"/>
    <p:sldId id="521" r:id="rId17"/>
    <p:sldId id="523" r:id="rId18"/>
    <p:sldId id="522" r:id="rId19"/>
    <p:sldId id="526" r:id="rId20"/>
    <p:sldId id="524" r:id="rId21"/>
    <p:sldId id="527" r:id="rId22"/>
    <p:sldId id="525" r:id="rId23"/>
    <p:sldId id="529" r:id="rId24"/>
    <p:sldId id="530" r:id="rId25"/>
    <p:sldId id="536" r:id="rId26"/>
    <p:sldId id="537" r:id="rId27"/>
    <p:sldId id="538" r:id="rId28"/>
    <p:sldId id="531" r:id="rId29"/>
    <p:sldId id="532" r:id="rId30"/>
    <p:sldId id="534" r:id="rId31"/>
    <p:sldId id="539" r:id="rId32"/>
    <p:sldId id="504" r:id="rId33"/>
    <p:sldId id="505" r:id="rId34"/>
    <p:sldId id="509" r:id="rId35"/>
    <p:sldId id="510" r:id="rId36"/>
    <p:sldId id="511" r:id="rId37"/>
    <p:sldId id="512" r:id="rId38"/>
    <p:sldId id="513" r:id="rId39"/>
    <p:sldId id="514" r:id="rId40"/>
    <p:sldId id="515" r:id="rId41"/>
    <p:sldId id="516" r:id="rId42"/>
    <p:sldId id="518" r:id="rId43"/>
    <p:sldId id="520" r:id="rId44"/>
    <p:sldId id="558" r:id="rId45"/>
    <p:sldId id="559" r:id="rId46"/>
    <p:sldId id="564" r:id="rId47"/>
    <p:sldId id="563" r:id="rId48"/>
    <p:sldId id="566" r:id="rId49"/>
    <p:sldId id="560" r:id="rId50"/>
    <p:sldId id="561" r:id="rId51"/>
    <p:sldId id="570" r:id="rId52"/>
    <p:sldId id="562" r:id="rId53"/>
    <p:sldId id="571" r:id="rId54"/>
    <p:sldId id="573" r:id="rId55"/>
    <p:sldId id="572" r:id="rId56"/>
    <p:sldId id="568" r:id="rId57"/>
    <p:sldId id="569" r:id="rId58"/>
  </p:sldIdLst>
  <p:sldSz cx="12192000" cy="6858000"/>
  <p:notesSz cx="9296400" cy="70104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2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6600"/>
    <a:srgbClr val="FF0066"/>
    <a:srgbClr val="B0863A"/>
    <a:srgbClr val="B68A3C"/>
    <a:srgbClr val="BF913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191" autoAdjust="0"/>
    <p:restoredTop sz="91529" autoAdjust="0"/>
  </p:normalViewPr>
  <p:slideViewPr>
    <p:cSldViewPr snapToGrid="0">
      <p:cViewPr>
        <p:scale>
          <a:sx n="100" d="100"/>
          <a:sy n="100" d="100"/>
        </p:scale>
        <p:origin x="-576" y="-336"/>
      </p:cViewPr>
      <p:guideLst>
        <p:guide orient="horz" pos="242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New%20folder%20(3)\CE%20618\with%20code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baseline="0"/>
              <a:t>Moment Envelopes</a:t>
            </a:r>
            <a:endParaRPr lang="en-US"/>
          </a:p>
        </c:rich>
      </c:tx>
      <c:layout/>
    </c:title>
    <c:plotArea>
      <c:layout>
        <c:manualLayout>
          <c:layoutTarget val="inner"/>
          <c:xMode val="edge"/>
          <c:yMode val="edge"/>
          <c:x val="4.4203568609178338E-2"/>
          <c:y val="0.15777064258738541"/>
          <c:w val="0.89181505374606163"/>
          <c:h val="0.6409328454822254"/>
        </c:manualLayout>
      </c:layout>
      <c:scatterChart>
        <c:scatterStyle val="lineMarker"/>
        <c:ser>
          <c:idx val="0"/>
          <c:order val="0"/>
          <c:spPr>
            <a:ln w="31750"/>
          </c:spPr>
          <c:marker>
            <c:symbol val="none"/>
          </c:marker>
          <c:xVal>
            <c:numRef>
              <c:f>Sheet3!$AK$7:$AK$17</c:f>
              <c:numCache>
                <c:formatCode>General</c:formatCode>
                <c:ptCount val="11"/>
                <c:pt idx="0">
                  <c:v>0</c:v>
                </c:pt>
                <c:pt idx="1">
                  <c:v>7.12</c:v>
                </c:pt>
                <c:pt idx="2">
                  <c:v>14.24</c:v>
                </c:pt>
                <c:pt idx="3">
                  <c:v>21.360000000000003</c:v>
                </c:pt>
                <c:pt idx="4">
                  <c:v>28.48</c:v>
                </c:pt>
                <c:pt idx="5">
                  <c:v>35.6</c:v>
                </c:pt>
                <c:pt idx="6">
                  <c:v>42.720000000000006</c:v>
                </c:pt>
                <c:pt idx="7">
                  <c:v>49.84</c:v>
                </c:pt>
                <c:pt idx="8">
                  <c:v>56.96</c:v>
                </c:pt>
                <c:pt idx="9">
                  <c:v>64.08</c:v>
                </c:pt>
                <c:pt idx="10">
                  <c:v>71.2</c:v>
                </c:pt>
              </c:numCache>
            </c:numRef>
          </c:xVal>
          <c:yVal>
            <c:numRef>
              <c:f>Sheet3!$AV$7:$AV$17</c:f>
              <c:numCache>
                <c:formatCode>General</c:formatCode>
                <c:ptCount val="11"/>
                <c:pt idx="0">
                  <c:v>9945.7300000000014</c:v>
                </c:pt>
                <c:pt idx="1">
                  <c:v>9945.7300000000014</c:v>
                </c:pt>
                <c:pt idx="2">
                  <c:v>9945.7300000000014</c:v>
                </c:pt>
                <c:pt idx="3">
                  <c:v>9945.7300000000014</c:v>
                </c:pt>
                <c:pt idx="4">
                  <c:v>9945.7300000000014</c:v>
                </c:pt>
                <c:pt idx="5">
                  <c:v>9945.7300000000014</c:v>
                </c:pt>
                <c:pt idx="6">
                  <c:v>9945.7300000000014</c:v>
                </c:pt>
                <c:pt idx="7">
                  <c:v>9945.7300000000014</c:v>
                </c:pt>
                <c:pt idx="8">
                  <c:v>9945.7300000000014</c:v>
                </c:pt>
                <c:pt idx="9">
                  <c:v>9945.7300000000014</c:v>
                </c:pt>
                <c:pt idx="10">
                  <c:v>9945.7300000000014</c:v>
                </c:pt>
              </c:numCache>
            </c:numRef>
          </c:yVal>
        </c:ser>
        <c:ser>
          <c:idx val="2"/>
          <c:order val="1"/>
          <c:tx>
            <c:v>Strength 1</c:v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xVal>
            <c:numRef>
              <c:f>Sheet3!$AK$7:$AK$17</c:f>
              <c:numCache>
                <c:formatCode>General</c:formatCode>
                <c:ptCount val="11"/>
                <c:pt idx="0">
                  <c:v>0</c:v>
                </c:pt>
                <c:pt idx="1">
                  <c:v>7.12</c:v>
                </c:pt>
                <c:pt idx="2">
                  <c:v>14.24</c:v>
                </c:pt>
                <c:pt idx="3">
                  <c:v>21.360000000000003</c:v>
                </c:pt>
                <c:pt idx="4">
                  <c:v>28.48</c:v>
                </c:pt>
                <c:pt idx="5">
                  <c:v>35.6</c:v>
                </c:pt>
                <c:pt idx="6">
                  <c:v>42.720000000000006</c:v>
                </c:pt>
                <c:pt idx="7">
                  <c:v>49.84</c:v>
                </c:pt>
                <c:pt idx="8">
                  <c:v>56.96</c:v>
                </c:pt>
                <c:pt idx="9">
                  <c:v>64.08</c:v>
                </c:pt>
                <c:pt idx="10">
                  <c:v>71.2</c:v>
                </c:pt>
              </c:numCache>
            </c:numRef>
          </c:xVal>
          <c:yVal>
            <c:numRef>
              <c:f>Sheet3!$AR$7:$AR$17</c:f>
              <c:numCache>
                <c:formatCode>General</c:formatCode>
                <c:ptCount val="11"/>
                <c:pt idx="0">
                  <c:v>0</c:v>
                </c:pt>
                <c:pt idx="1">
                  <c:v>2859</c:v>
                </c:pt>
                <c:pt idx="2">
                  <c:v>5018.71</c:v>
                </c:pt>
                <c:pt idx="3">
                  <c:v>6479.31</c:v>
                </c:pt>
                <c:pt idx="4">
                  <c:v>7333.8</c:v>
                </c:pt>
                <c:pt idx="5">
                  <c:v>7535.5700000000006</c:v>
                </c:pt>
                <c:pt idx="6">
                  <c:v>7333.8</c:v>
                </c:pt>
                <c:pt idx="7">
                  <c:v>6479.31</c:v>
                </c:pt>
                <c:pt idx="8">
                  <c:v>5018.71</c:v>
                </c:pt>
                <c:pt idx="9">
                  <c:v>2859</c:v>
                </c:pt>
                <c:pt idx="10">
                  <c:v>0</c:v>
                </c:pt>
              </c:numCache>
            </c:numRef>
          </c:yVal>
        </c:ser>
        <c:axId val="60382592"/>
        <c:axId val="60397440"/>
      </c:scatterChart>
      <c:valAx>
        <c:axId val="60382592"/>
        <c:scaling>
          <c:orientation val="minMax"/>
          <c:max val="71.2"/>
        </c:scaling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Distance Across</a:t>
                </a:r>
                <a:r>
                  <a:rPr lang="en-US" sz="1200" baseline="0"/>
                  <a:t> Beam (ft)</a:t>
                </a:r>
                <a:endParaRPr lang="en-US" sz="1200"/>
              </a:p>
            </c:rich>
          </c:tx>
          <c:layout/>
        </c:title>
        <c:numFmt formatCode="General" sourceLinked="1"/>
        <c:majorTickMark val="none"/>
        <c:tickLblPos val="low"/>
        <c:crossAx val="60397440"/>
        <c:crosses val="autoZero"/>
        <c:crossBetween val="midCat"/>
      </c:valAx>
      <c:valAx>
        <c:axId val="6039744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Moment (ft-kip)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60382592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467582939830506"/>
          <c:y val="6.390885472520333E-4"/>
          <c:w val="0.25075969594872577"/>
          <c:h val="0.3032593212397503"/>
        </c:manualLayout>
      </c:layout>
      <c:txPr>
        <a:bodyPr/>
        <a:lstStyle/>
        <a:p>
          <a:pPr>
            <a:defRPr sz="1800" b="1"/>
          </a:pPr>
          <a:endParaRPr lang="en-US"/>
        </a:p>
      </c:txPr>
    </c:legend>
    <c:plotVisOnly val="1"/>
  </c:chart>
  <c:spPr>
    <a:ln w="19050">
      <a:solidFill>
        <a:schemeClr val="accent6">
          <a:lumMod val="60000"/>
          <a:lumOff val="40000"/>
        </a:schemeClr>
      </a:solidFill>
    </a:ln>
  </c:sp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0.81938</cdr:x>
      <cdr:y>0.03585</cdr:y>
    </cdr:from>
    <cdr:to>
      <cdr:x>1</cdr:x>
      <cdr:y>0.12297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166459" y="171449"/>
          <a:ext cx="1800225" cy="41669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600" b="1" dirty="0" smtClean="0">
              <a:ln>
                <a:noFill/>
              </a:ln>
              <a:solidFill>
                <a:schemeClr val="tx1"/>
              </a:solidFill>
            </a:rPr>
            <a:t>Resistance</a:t>
          </a:r>
          <a:endParaRPr lang="en-US" sz="1800" b="1" dirty="0">
            <a:ln>
              <a:noFill/>
            </a:ln>
            <a:solidFill>
              <a:schemeClr val="tx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BB4D6AF-4538-4D14-8DE9-AF71902DB9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7BAAEC3-806E-48AA-9FDE-D039E69746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B3E5BB2-A1FB-40DF-9345-346EDF792E25}" type="datetimeFigureOut">
              <a:rPr lang="en-US" smtClean="0"/>
              <a:pPr/>
              <a:t>12/29/2019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7A88C50-3A40-43F4-BCAC-BD7231BC58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B365A30-5AF6-4B1A-B2A5-1297B07A67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7C3579D-F889-409E-994B-C50D6D1948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6142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B5ED889-DB1D-4C11-842D-84D2F9A24736}" type="datetimeFigureOut">
              <a:rPr lang="en-US" smtClean="0"/>
              <a:pPr/>
              <a:t>12/29/2019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2C91D99-FEB9-40F9-80C4-77DAFB3DC82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Gravity</a:t>
            </a:r>
            <a:r>
              <a:rPr lang="en-US" baseline="0" dirty="0" smtClean="0"/>
              <a:t> retaining walls rely fully on their weight to resist the forces acting against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Gravity</a:t>
            </a:r>
            <a:r>
              <a:rPr lang="en-US" baseline="0" dirty="0" smtClean="0"/>
              <a:t> retaining walls rely fully on their weight to resist the forces acting against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Gravity</a:t>
            </a:r>
            <a:r>
              <a:rPr lang="en-US" baseline="0" dirty="0" smtClean="0"/>
              <a:t> retaining walls rely fully on their weight to resist the forces acting against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Gravity</a:t>
            </a:r>
            <a:r>
              <a:rPr lang="en-US" baseline="0" dirty="0" smtClean="0"/>
              <a:t> retaining walls rely fully on their weight to resist the forces acting against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Gravity</a:t>
            </a:r>
            <a:r>
              <a:rPr lang="en-US" baseline="0" dirty="0" smtClean="0"/>
              <a:t> retaining walls rely fully on their weight to resist the forces acting against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Gravity</a:t>
            </a:r>
            <a:r>
              <a:rPr lang="en-US" baseline="0" dirty="0" smtClean="0"/>
              <a:t> retaining walls rely fully on their weight to resist the forces acting against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Gravity</a:t>
            </a:r>
            <a:r>
              <a:rPr lang="en-US" baseline="0" dirty="0" smtClean="0"/>
              <a:t> retaining walls rely fully on their weight to resist the forces acting against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Gravity</a:t>
            </a:r>
            <a:r>
              <a:rPr lang="en-US" baseline="0" dirty="0" smtClean="0"/>
              <a:t> retaining walls rely fully on their weight to resist the forces acting against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Gravity</a:t>
            </a:r>
            <a:r>
              <a:rPr lang="en-US" baseline="0" dirty="0" smtClean="0"/>
              <a:t> retaining walls rely fully on their weight to resist the forces acting against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Gravity</a:t>
            </a:r>
            <a:r>
              <a:rPr lang="en-US" baseline="0" dirty="0" smtClean="0"/>
              <a:t> retaining walls rely fully on their weight to resist the forces acting against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Gravity</a:t>
            </a:r>
            <a:r>
              <a:rPr lang="en-US" baseline="0" dirty="0" smtClean="0"/>
              <a:t> retaining walls rely fully on their weight to resist the forces acting against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Gravity</a:t>
            </a:r>
            <a:r>
              <a:rPr lang="en-US" baseline="0" dirty="0" smtClean="0"/>
              <a:t> retaining walls rely fully on their weight to resist the forces acting against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Gravity</a:t>
            </a:r>
            <a:r>
              <a:rPr lang="en-US" baseline="0" dirty="0" smtClean="0"/>
              <a:t> retaining walls rely fully on their weight to resist the forces acting against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91D99-FEB9-40F9-80C4-77DAFB3DC82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0945DE9-E3D5-4878-87F8-0F789D212B69}"/>
              </a:ext>
            </a:extLst>
          </p:cNvPr>
          <p:cNvSpPr/>
          <p:nvPr userDrawn="1"/>
        </p:nvSpPr>
        <p:spPr>
          <a:xfrm>
            <a:off x="0" y="2568742"/>
            <a:ext cx="12191999" cy="1720516"/>
          </a:xfrm>
          <a:prstGeom prst="rect">
            <a:avLst/>
          </a:prstGeom>
          <a:gradFill flip="none" rotWithShape="1">
            <a:gsLst>
              <a:gs pos="65000">
                <a:schemeClr val="bg1">
                  <a:alpha val="75000"/>
                </a:schemeClr>
              </a:gs>
              <a:gs pos="39000">
                <a:schemeClr val="bg1">
                  <a:alpha val="75000"/>
                </a:schemeClr>
              </a:gs>
              <a:gs pos="8000">
                <a:schemeClr val="accent1">
                  <a:alpha val="0"/>
                </a:schemeClr>
              </a:gs>
              <a:gs pos="96000">
                <a:schemeClr val="accent5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95023768"/>
      </p:ext>
    </p:extLst>
  </p:cSld>
  <p:clrMapOvr>
    <a:masterClrMapping/>
  </p:clrMapOvr>
  <p:transition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xmlns="" id="{6E3EB2D9-614D-4F52-A3BD-39613A8924C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34982" y="0"/>
            <a:ext cx="432203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93007144"/>
      </p:ext>
    </p:extLst>
  </p:cSld>
  <p:clrMapOvr>
    <a:masterClrMapping/>
  </p:clrMapOvr>
  <p:transition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18B8CAF3-9328-4AEF-8C03-A4E21A15B3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5007" y="564046"/>
            <a:ext cx="6624018" cy="5729909"/>
          </a:xfrm>
          <a:custGeom>
            <a:avLst/>
            <a:gdLst>
              <a:gd name="connsiteX0" fmla="*/ 1832943 w 6624018"/>
              <a:gd name="connsiteY0" fmla="*/ 4748834 h 5729909"/>
              <a:gd name="connsiteX1" fmla="*/ 6624018 w 6624018"/>
              <a:gd name="connsiteY1" fmla="*/ 4748834 h 5729909"/>
              <a:gd name="connsiteX2" fmla="*/ 6624018 w 6624018"/>
              <a:gd name="connsiteY2" fmla="*/ 5729909 h 5729909"/>
              <a:gd name="connsiteX3" fmla="*/ 1832943 w 6624018"/>
              <a:gd name="connsiteY3" fmla="*/ 5729909 h 5729909"/>
              <a:gd name="connsiteX4" fmla="*/ 1841224 w 6624018"/>
              <a:gd name="connsiteY4" fmla="*/ 2822714 h 5729909"/>
              <a:gd name="connsiteX5" fmla="*/ 3091438 w 6624018"/>
              <a:gd name="connsiteY5" fmla="*/ 2822714 h 5729909"/>
              <a:gd name="connsiteX6" fmla="*/ 3091438 w 6624018"/>
              <a:gd name="connsiteY6" fmla="*/ 4611758 h 5729909"/>
              <a:gd name="connsiteX7" fmla="*/ 1841224 w 6624018"/>
              <a:gd name="connsiteY7" fmla="*/ 4611758 h 5729909"/>
              <a:gd name="connsiteX8" fmla="*/ 0 w 6624018"/>
              <a:gd name="connsiteY8" fmla="*/ 2822714 h 5729909"/>
              <a:gd name="connsiteX9" fmla="*/ 1690847 w 6624018"/>
              <a:gd name="connsiteY9" fmla="*/ 2822714 h 5729909"/>
              <a:gd name="connsiteX10" fmla="*/ 1690847 w 6624018"/>
              <a:gd name="connsiteY10" fmla="*/ 4949686 h 5729909"/>
              <a:gd name="connsiteX11" fmla="*/ 0 w 6624018"/>
              <a:gd name="connsiteY11" fmla="*/ 4949686 h 5729909"/>
              <a:gd name="connsiteX12" fmla="*/ 3241814 w 6624018"/>
              <a:gd name="connsiteY12" fmla="*/ 1928192 h 5729909"/>
              <a:gd name="connsiteX13" fmla="*/ 6042992 w 6624018"/>
              <a:gd name="connsiteY13" fmla="*/ 1928192 h 5729909"/>
              <a:gd name="connsiteX14" fmla="*/ 6042992 w 6624018"/>
              <a:gd name="connsiteY14" fmla="*/ 4611758 h 5729909"/>
              <a:gd name="connsiteX15" fmla="*/ 3241814 w 6624018"/>
              <a:gd name="connsiteY15" fmla="*/ 4611758 h 5729909"/>
              <a:gd name="connsiteX16" fmla="*/ 290259 w 6624018"/>
              <a:gd name="connsiteY16" fmla="*/ 894522 h 5729909"/>
              <a:gd name="connsiteX17" fmla="*/ 3091436 w 6624018"/>
              <a:gd name="connsiteY17" fmla="*/ 894522 h 5729909"/>
              <a:gd name="connsiteX18" fmla="*/ 3091436 w 6624018"/>
              <a:gd name="connsiteY18" fmla="*/ 2683566 h 5729909"/>
              <a:gd name="connsiteX19" fmla="*/ 290259 w 6624018"/>
              <a:gd name="connsiteY19" fmla="*/ 2683566 h 5729909"/>
              <a:gd name="connsiteX20" fmla="*/ 3241813 w 6624018"/>
              <a:gd name="connsiteY20" fmla="*/ 0 h 5729909"/>
              <a:gd name="connsiteX21" fmla="*/ 4979872 w 6624018"/>
              <a:gd name="connsiteY21" fmla="*/ 0 h 5729909"/>
              <a:gd name="connsiteX22" fmla="*/ 4979872 w 6624018"/>
              <a:gd name="connsiteY22" fmla="*/ 1789044 h 5729909"/>
              <a:gd name="connsiteX23" fmla="*/ 3241813 w 6624018"/>
              <a:gd name="connsiteY23" fmla="*/ 1789044 h 5729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624018" h="5729909">
                <a:moveTo>
                  <a:pt x="1832943" y="4748834"/>
                </a:moveTo>
                <a:lnTo>
                  <a:pt x="6624018" y="4748834"/>
                </a:lnTo>
                <a:lnTo>
                  <a:pt x="6624018" y="5729909"/>
                </a:lnTo>
                <a:lnTo>
                  <a:pt x="1832943" y="5729909"/>
                </a:lnTo>
                <a:close/>
                <a:moveTo>
                  <a:pt x="1841224" y="2822714"/>
                </a:moveTo>
                <a:lnTo>
                  <a:pt x="3091438" y="2822714"/>
                </a:lnTo>
                <a:lnTo>
                  <a:pt x="3091438" y="4611758"/>
                </a:lnTo>
                <a:lnTo>
                  <a:pt x="1841224" y="4611758"/>
                </a:lnTo>
                <a:close/>
                <a:moveTo>
                  <a:pt x="0" y="2822714"/>
                </a:moveTo>
                <a:lnTo>
                  <a:pt x="1690847" y="2822714"/>
                </a:lnTo>
                <a:lnTo>
                  <a:pt x="1690847" y="4949686"/>
                </a:lnTo>
                <a:lnTo>
                  <a:pt x="0" y="4949686"/>
                </a:lnTo>
                <a:close/>
                <a:moveTo>
                  <a:pt x="3241814" y="1928192"/>
                </a:moveTo>
                <a:lnTo>
                  <a:pt x="6042992" y="1928192"/>
                </a:lnTo>
                <a:lnTo>
                  <a:pt x="6042992" y="4611758"/>
                </a:lnTo>
                <a:lnTo>
                  <a:pt x="3241814" y="4611758"/>
                </a:lnTo>
                <a:close/>
                <a:moveTo>
                  <a:pt x="290259" y="894522"/>
                </a:moveTo>
                <a:lnTo>
                  <a:pt x="3091436" y="894522"/>
                </a:lnTo>
                <a:lnTo>
                  <a:pt x="3091436" y="2683566"/>
                </a:lnTo>
                <a:lnTo>
                  <a:pt x="290259" y="2683566"/>
                </a:lnTo>
                <a:close/>
                <a:moveTo>
                  <a:pt x="3241813" y="0"/>
                </a:moveTo>
                <a:lnTo>
                  <a:pt x="4979872" y="0"/>
                </a:lnTo>
                <a:lnTo>
                  <a:pt x="4979872" y="1789044"/>
                </a:lnTo>
                <a:lnTo>
                  <a:pt x="3241813" y="1789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4230045218"/>
      </p:ext>
    </p:extLst>
  </p:cSld>
  <p:clrMapOvr>
    <a:masterClrMapping/>
  </p:clrMapOvr>
  <p:transition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0945DE9-E3D5-4878-87F8-0F789D212B69}"/>
              </a:ext>
            </a:extLst>
          </p:cNvPr>
          <p:cNvSpPr/>
          <p:nvPr userDrawn="1"/>
        </p:nvSpPr>
        <p:spPr>
          <a:xfrm>
            <a:off x="0" y="2568742"/>
            <a:ext cx="12191999" cy="1720516"/>
          </a:xfrm>
          <a:prstGeom prst="rect">
            <a:avLst/>
          </a:prstGeom>
          <a:gradFill flip="none" rotWithShape="1">
            <a:gsLst>
              <a:gs pos="65000">
                <a:schemeClr val="bg1">
                  <a:alpha val="75000"/>
                </a:schemeClr>
              </a:gs>
              <a:gs pos="39000">
                <a:schemeClr val="bg1">
                  <a:alpha val="75000"/>
                </a:schemeClr>
              </a:gs>
              <a:gs pos="8000">
                <a:schemeClr val="accent1">
                  <a:alpha val="0"/>
                </a:schemeClr>
              </a:gs>
              <a:gs pos="96000">
                <a:schemeClr val="accent5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95023768"/>
      </p:ext>
    </p:extLst>
  </p:cSld>
  <p:clrMapOvr>
    <a:masterClrMapping/>
  </p:clrMapOvr>
  <p:transition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CA787091-7430-48E2-A263-D592A20EF329}"/>
              </a:ext>
            </a:extLst>
          </p:cNvPr>
          <p:cNvGrpSpPr/>
          <p:nvPr userDrawn="1"/>
        </p:nvGrpSpPr>
        <p:grpSpPr>
          <a:xfrm>
            <a:off x="0" y="3898232"/>
            <a:ext cx="12192000" cy="1467852"/>
            <a:chOff x="4379494" y="697832"/>
            <a:chExt cx="2586787" cy="16844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9D5B5E3-8451-44E0-A2F2-73F627495F6A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7E53FCF4-CFA5-4439-85D7-60C093B7B6F6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BD14D7CB-A7CE-45EA-BFC0-4EA43BD9D79D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3A2D13A-D090-408D-87D5-CF70F6373DDE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88284FFD-1FBD-484A-94D6-3BF0E9164477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526015566"/>
      </p:ext>
    </p:extLst>
  </p:cSld>
  <p:clrMapOvr>
    <a:masterClrMapping/>
  </p:clrMapOvr>
  <p:transition>
    <p:push dir="u"/>
  </p:transition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CD079DFE-31BE-4F2D-A3F9-C3DC56D775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58418" y="2"/>
            <a:ext cx="6533583" cy="6857999"/>
          </a:xfrm>
          <a:custGeom>
            <a:avLst/>
            <a:gdLst>
              <a:gd name="connsiteX0" fmla="*/ 2592666 w 6533583"/>
              <a:gd name="connsiteY0" fmla="*/ 0 h 6857999"/>
              <a:gd name="connsiteX1" fmla="*/ 6533583 w 6533583"/>
              <a:gd name="connsiteY1" fmla="*/ 0 h 6857999"/>
              <a:gd name="connsiteX2" fmla="*/ 6533583 w 6533583"/>
              <a:gd name="connsiteY2" fmla="*/ 1085634 h 6857999"/>
              <a:gd name="connsiteX3" fmla="*/ 4351340 w 6533583"/>
              <a:gd name="connsiteY3" fmla="*/ 6857999 h 6857999"/>
              <a:gd name="connsiteX4" fmla="*/ 0 w 6533583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3583" h="6857999">
                <a:moveTo>
                  <a:pt x="2592666" y="0"/>
                </a:moveTo>
                <a:lnTo>
                  <a:pt x="6533583" y="0"/>
                </a:lnTo>
                <a:lnTo>
                  <a:pt x="6533583" y="1085634"/>
                </a:lnTo>
                <a:lnTo>
                  <a:pt x="435134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49308130"/>
      </p:ext>
    </p:extLst>
  </p:cSld>
  <p:clrMapOvr>
    <a:masterClrMapping/>
  </p:clrMapOvr>
  <p:transition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A787091-7430-48E2-A263-D592A20EF329}"/>
              </a:ext>
            </a:extLst>
          </p:cNvPr>
          <p:cNvGrpSpPr/>
          <p:nvPr userDrawn="1"/>
        </p:nvGrpSpPr>
        <p:grpSpPr>
          <a:xfrm>
            <a:off x="0" y="3898232"/>
            <a:ext cx="12192000" cy="1467852"/>
            <a:chOff x="4379494" y="697832"/>
            <a:chExt cx="2586787" cy="16844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9D5B5E3-8451-44E0-A2F2-73F627495F6A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7E53FCF4-CFA5-4439-85D7-60C093B7B6F6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BD14D7CB-A7CE-45EA-BFC0-4EA43BD9D79D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3A2D13A-D090-408D-87D5-CF70F6373DDE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88284FFD-1FBD-484A-94D6-3BF0E9164477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526015566"/>
      </p:ext>
    </p:extLst>
  </p:cSld>
  <p:clrMapOvr>
    <a:masterClrMapping/>
  </p:clrMapOvr>
  <p:transition>
    <p:push dir="u"/>
  </p:transition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3C46DD9-9A8F-411D-B597-946818B71DE8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C8EC325-CE62-415E-834A-7F70F7855117}"/>
              </a:ext>
            </a:extLst>
          </p:cNvPr>
          <p:cNvSpPr/>
          <p:nvPr userDrawn="1"/>
        </p:nvSpPr>
        <p:spPr>
          <a:xfrm flipV="1">
            <a:off x="0" y="3726714"/>
            <a:ext cx="176212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0287618"/>
      </p:ext>
    </p:extLst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10521862"/>
      </p:ext>
    </p:extLst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45964403"/>
      </p:ext>
    </p:extLst>
  </p:cSld>
  <p:clrMapOvr>
    <a:masterClrMapping/>
  </p:clrMapOvr>
  <p:transition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92273268"/>
      </p:ext>
    </p:extLst>
  </p:cSld>
  <p:clrMapOvr>
    <a:masterClrMapping/>
  </p:clrMapOvr>
  <p:transition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D12A631-1449-458D-8F7A-DD74ACB1BF08}"/>
              </a:ext>
            </a:extLst>
          </p:cNvPr>
          <p:cNvSpPr/>
          <p:nvPr userDrawn="1"/>
        </p:nvSpPr>
        <p:spPr>
          <a:xfrm>
            <a:off x="0" y="2858807"/>
            <a:ext cx="12191999" cy="2204134"/>
          </a:xfrm>
          <a:prstGeom prst="rect">
            <a:avLst/>
          </a:prstGeom>
          <a:gradFill flip="none" rotWithShape="1">
            <a:gsLst>
              <a:gs pos="74000">
                <a:schemeClr val="accent6">
                  <a:alpha val="70000"/>
                </a:schemeClr>
              </a:gs>
              <a:gs pos="45000">
                <a:schemeClr val="accent6">
                  <a:alpha val="75000"/>
                </a:schemeClr>
              </a:gs>
              <a:gs pos="8000">
                <a:schemeClr val="accent1">
                  <a:alpha val="0"/>
                </a:schemeClr>
              </a:gs>
              <a:gs pos="96000">
                <a:schemeClr val="accent5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Graphic 14">
            <a:extLst>
              <a:ext uri="{FF2B5EF4-FFF2-40B4-BE49-F238E27FC236}">
                <a16:creationId xmlns:a16="http://schemas.microsoft.com/office/drawing/2014/main" xmlns="" id="{EB6248EF-B06C-43D0-91E9-33C54CEB5B7B}"/>
              </a:ext>
            </a:extLst>
          </p:cNvPr>
          <p:cNvGrpSpPr/>
          <p:nvPr userDrawn="1"/>
        </p:nvGrpSpPr>
        <p:grpSpPr>
          <a:xfrm>
            <a:off x="753445" y="2639304"/>
            <a:ext cx="4261727" cy="3351921"/>
            <a:chOff x="2444748" y="555045"/>
            <a:chExt cx="7282048" cy="572745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F4296F62-9662-4403-9A1B-140DFC6CEF67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EC151A04-4E35-4F1C-99AA-68E3920CDF5B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6924EC27-EA8E-48AC-B3BA-B86C7B650247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AF88730B-3EDA-490F-8B6F-5357A5EF0ECA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8AAC3D30-A9EC-437B-BAEC-5158F5227067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1460114B-7023-4F6E-B074-79932670ADDE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3AC2F032-DFD7-46FF-8CCA-E33896C690DE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EDDB5B76-DE90-4CC7-A371-1C02A86AF779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D01CFF7D-B6F4-4B1B-9C6A-AB93A7AA88C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30752" y="2858807"/>
            <a:ext cx="3907112" cy="218664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657448325"/>
      </p:ext>
    </p:extLst>
  </p:cSld>
  <p:clrMapOvr>
    <a:masterClrMapping/>
  </p:clrMapOvr>
  <p:transition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2C54D7FD-BDA4-445B-8877-80F2FB48F04C}"/>
              </a:ext>
            </a:extLst>
          </p:cNvPr>
          <p:cNvSpPr/>
          <p:nvPr userDrawn="1"/>
        </p:nvSpPr>
        <p:spPr>
          <a:xfrm>
            <a:off x="292770" y="312821"/>
            <a:ext cx="7503694" cy="6304547"/>
          </a:xfrm>
          <a:custGeom>
            <a:avLst/>
            <a:gdLst>
              <a:gd name="connsiteX0" fmla="*/ 0 w 8066763"/>
              <a:gd name="connsiteY0" fmla="*/ 0 h 6304547"/>
              <a:gd name="connsiteX1" fmla="*/ 8066763 w 8066763"/>
              <a:gd name="connsiteY1" fmla="*/ 0 h 6304547"/>
              <a:gd name="connsiteX2" fmla="*/ 5597407 w 8066763"/>
              <a:gd name="connsiteY2" fmla="*/ 6304547 h 6304547"/>
              <a:gd name="connsiteX3" fmla="*/ 0 w 8066763"/>
              <a:gd name="connsiteY3" fmla="*/ 6304547 h 630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6763" h="6304547">
                <a:moveTo>
                  <a:pt x="0" y="0"/>
                </a:moveTo>
                <a:lnTo>
                  <a:pt x="8066763" y="0"/>
                </a:lnTo>
                <a:lnTo>
                  <a:pt x="5597407" y="6304547"/>
                </a:lnTo>
                <a:lnTo>
                  <a:pt x="0" y="6304547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070842046"/>
      </p:ext>
    </p:extLst>
  </p:cSld>
  <p:clrMapOvr>
    <a:masterClrMapping/>
  </p:clrMapOvr>
  <p:transition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955452"/>
            <a:ext cx="12192000" cy="2348880"/>
          </a:xfrm>
          <a:prstGeom prst="rect">
            <a:avLst/>
          </a:pr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  <a:cs typeface="Arial" pitchFamily="34" charset="0"/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15027" y="2193892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95613" y="2193892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676200" y="2193892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452281" y="2193892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xmlns="" id="{8FFDD507-9677-45A5-88E2-496510E5A4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D8216D7-CA4D-48D3-9D62-1C9BA3F433A6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2EAEB79D-42D9-4854-93EE-6A7860B32C06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FB331F8D-F639-4D0A-8219-201CB10A84B5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8B7EECCE-8A5D-4DE2-92FC-ED13A376AE06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21D7071-E31A-4D5F-AA58-5EFBD7BC7CC0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D1BC3BF5-51FA-4018-9D97-FFDF71871D4A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49115156"/>
      </p:ext>
    </p:extLst>
  </p:cSld>
  <p:clrMapOvr>
    <a:masterClrMapping/>
  </p:clrMapOvr>
  <p:transition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xmlns="" id="{CB7E376F-0253-46E6-902C-2CA1892242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"/>
            <a:ext cx="12192002" cy="376034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319139558"/>
      </p:ext>
    </p:extLst>
  </p:cSld>
  <p:clrMapOvr>
    <a:masterClrMapping/>
  </p:clrMapOvr>
  <p:transition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>
    <p:push dir="u"/>
  </p:transition>
  <p:hf sldNum="0"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2" r:id="rId2"/>
    <p:sldLayoutId id="2147483740" r:id="rId3"/>
    <p:sldLayoutId id="2147483737" r:id="rId4"/>
    <p:sldLayoutId id="2147483736" r:id="rId5"/>
    <p:sldLayoutId id="2147483739" r:id="rId6"/>
    <p:sldLayoutId id="2147483744" r:id="rId7"/>
    <p:sldLayoutId id="2147483743" r:id="rId8"/>
    <p:sldLayoutId id="2147483748" r:id="rId9"/>
    <p:sldLayoutId id="2147483750" r:id="rId10"/>
    <p:sldLayoutId id="2147483753" r:id="rId11"/>
    <p:sldLayoutId id="2147483754" r:id="rId12"/>
    <p:sldLayoutId id="2147483755" r:id="rId13"/>
  </p:sldLayoutIdLst>
  <p:transition>
    <p:push dir="u"/>
  </p:transition>
  <p:hf sldNum="0"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ransition>
    <p:push dir="u"/>
  </p:transition>
  <p:hf sldNum="0"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46B0F51-8F9B-47F8-BC8B-11BFC7BCA68D}"/>
              </a:ext>
            </a:extLst>
          </p:cNvPr>
          <p:cNvSpPr/>
          <p:nvPr/>
        </p:nvSpPr>
        <p:spPr>
          <a:xfrm>
            <a:off x="0" y="5353050"/>
            <a:ext cx="2438400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dirty="0">
                <a:solidFill>
                  <a:schemeClr val="bg1"/>
                </a:solidFill>
                <a:latin typeface="Roboto Condensed" charset="0"/>
                <a:ea typeface="Roboto Condensed" charset="0"/>
              </a:rPr>
              <a:t>ASSE 4311: Learning Outcome Assessment III/Civil Engineering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784B83-6120-4373-9C1F-DC8EEE6D58B3}"/>
              </a:ext>
            </a:extLst>
          </p:cNvPr>
          <p:cNvSpPr txBox="1"/>
          <p:nvPr/>
        </p:nvSpPr>
        <p:spPr>
          <a:xfrm>
            <a:off x="-1" y="3981450"/>
            <a:ext cx="12191853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Fall </a:t>
            </a:r>
            <a:r>
              <a:rPr lang="en-US" sz="20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2019 - Final </a:t>
            </a:r>
            <a:r>
              <a:rPr lang="en-US" sz="20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Presentation</a:t>
            </a:r>
            <a:br>
              <a:rPr lang="en-US" sz="20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20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ASSE 4311 Learning Outcome Assessment III (Senior Design Project)</a:t>
            </a:r>
            <a:r>
              <a:rPr lang="en-US" sz="28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 Design of Double-Span Bridge </a:t>
            </a:r>
            <a:endParaRPr lang="ko-KR" altLang="en-US" sz="32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46B0F51-8F9B-47F8-BC8B-11BFC7BCA68D}"/>
              </a:ext>
            </a:extLst>
          </p:cNvPr>
          <p:cNvSpPr/>
          <p:nvPr/>
        </p:nvSpPr>
        <p:spPr>
          <a:xfrm>
            <a:off x="0" y="0"/>
            <a:ext cx="2438400" cy="3905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dirty="0">
                <a:solidFill>
                  <a:schemeClr val="bg1"/>
                </a:solidFill>
                <a:latin typeface="Roboto Condensed" charset="0"/>
                <a:ea typeface="Roboto Condensed" charset="0"/>
              </a:rPr>
              <a:t>ASSE 4311: Learning Outcome Assessment III/Civil Engineering</a:t>
            </a:r>
          </a:p>
        </p:txBody>
      </p:sp>
      <p:pic>
        <p:nvPicPr>
          <p:cNvPr id="8" name="Picture 7" descr="pm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25" y="187325"/>
            <a:ext cx="1975757" cy="1905000"/>
          </a:xfrm>
          <a:prstGeom prst="rect">
            <a:avLst/>
          </a:prstGeom>
        </p:spPr>
      </p:pic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pic>
        <p:nvPicPr>
          <p:cNvPr id="4098" name="Picture 2" descr="C:\Users\Muhaaas\Desktop\downloa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925" y="2155826"/>
            <a:ext cx="1638300" cy="1645613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 b="26613"/>
          <a:stretch>
            <a:fillRect/>
          </a:stretch>
        </p:blipFill>
        <p:spPr bwMode="auto">
          <a:xfrm>
            <a:off x="273050" y="5359400"/>
            <a:ext cx="1928167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973B13F-B63C-4F9B-83F8-CE7A6104FBF0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(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1)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058827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(10)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Loads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17" name="Picture 16" descr="smallcolumn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2581276" y="2548197"/>
            <a:ext cx="6915150" cy="348801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85850" y="1247259"/>
            <a:ext cx="99631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Each column is supporting 2 beams.</a:t>
            </a:r>
          </a:p>
          <a:p>
            <a:pPr algn="ctr">
              <a:buFont typeface="Arial" pitchFamily="34" charset="0"/>
              <a:buChar char="•"/>
            </a:pPr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Total load on each column = 4448 kN </a:t>
            </a:r>
            <a:r>
              <a:rPr lang="en-US" altLang="ko-KR" sz="3200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(444.8 Tons) </a:t>
            </a:r>
          </a:p>
          <a:p>
            <a:pPr algn="ctr"/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(11)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Design Section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85850" y="1352034"/>
            <a:ext cx="9963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Section </a:t>
            </a:r>
            <a:r>
              <a:rPr lang="en-US" altLang="ko-KR" sz="32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UC 356 x 406 x 340 </a:t>
            </a:r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is used.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5" name="Picture 14" descr="column summary.jpg"/>
          <p:cNvPicPr/>
          <p:nvPr/>
        </p:nvPicPr>
        <p:blipFill>
          <a:blip r:embed="rId3"/>
          <a:srcRect t="26563" r="37006" b="7491"/>
          <a:stretch>
            <a:fillRect/>
          </a:stretch>
        </p:blipFill>
        <p:spPr>
          <a:xfrm>
            <a:off x="793174" y="2252213"/>
            <a:ext cx="3931226" cy="3815213"/>
          </a:xfrm>
          <a:prstGeom prst="rect">
            <a:avLst/>
          </a:prstGeom>
        </p:spPr>
      </p:pic>
      <p:pic>
        <p:nvPicPr>
          <p:cNvPr id="16" name="Picture 15" descr="column summary.jpg"/>
          <p:cNvPicPr/>
          <p:nvPr/>
        </p:nvPicPr>
        <p:blipFill>
          <a:blip r:embed="rId3"/>
          <a:srcRect l="8885" t="11094" r="71017" b="82977"/>
          <a:stretch>
            <a:fillRect/>
          </a:stretch>
        </p:blipFill>
        <p:spPr>
          <a:xfrm>
            <a:off x="1257300" y="5962650"/>
            <a:ext cx="1114425" cy="304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029200" y="2037834"/>
            <a:ext cx="701992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Column height: 5400 mm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Weight of column: 18.35 kN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Total compression capacity</a:t>
            </a:r>
          </a:p>
          <a:p>
            <a:pPr>
              <a:lnSpc>
                <a:spcPct val="150000"/>
              </a:lnSpc>
            </a:pPr>
            <a:r>
              <a:rPr lang="en-US" altLang="ko-KR" sz="3200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   Pc=9093 </a:t>
            </a:r>
            <a:r>
              <a:rPr lang="en-US" altLang="ko-KR" sz="3200" dirty="0" err="1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kN.</a:t>
            </a:r>
            <a:r>
              <a:rPr lang="en-US" altLang="ko-KR" sz="3200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FS= Total load/Pc = </a:t>
            </a:r>
            <a:r>
              <a:rPr lang="en-US" altLang="ko-KR" sz="32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2.03</a:t>
            </a:r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n-US" altLang="ko-KR" sz="32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✓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US" altLang="ko-KR" sz="3200" dirty="0" smtClean="0">
              <a:latin typeface="Adobe Gothic Std B" pitchFamily="34" charset="-128"/>
              <a:ea typeface="Adobe Gothic Std B" pitchFamily="34" charset="-128"/>
            </a:endParaRP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(12)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Base Plate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85850" y="1352034"/>
            <a:ext cx="99631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sz="3200" dirty="0" smtClean="0">
                <a:latin typeface="Adobe Gothic Std B" pitchFamily="34" charset="-128"/>
                <a:ea typeface="Adobe Gothic Std B" pitchFamily="34" charset="-128"/>
              </a:rPr>
              <a:t>Steel columns cannot be connected directly to concrete foundation. </a:t>
            </a:r>
            <a:r>
              <a:rPr lang="en-US" sz="3200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Must provide Base plate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5" name="Picture 14" descr="SMALL BASE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1875" y="2441117"/>
            <a:ext cx="4283549" cy="3814303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rot="5400000">
            <a:off x="1119188" y="5129212"/>
            <a:ext cx="276225" cy="1588"/>
          </a:xfrm>
          <a:prstGeom prst="straightConnector1">
            <a:avLst/>
          </a:prstGeom>
          <a:ln w="1905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819150" y="4904859"/>
            <a:ext cx="752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dobe Gothic Std B" pitchFamily="34" charset="-128"/>
                <a:ea typeface="Adobe Gothic Std B" pitchFamily="34" charset="-128"/>
              </a:rPr>
              <a:t>tp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8750" y="2533650"/>
            <a:ext cx="2028825" cy="89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5"/>
          <a:srcRect t="10456"/>
          <a:stretch>
            <a:fillRect/>
          </a:stretch>
        </p:blipFill>
        <p:spPr bwMode="auto">
          <a:xfrm>
            <a:off x="5238750" y="3476625"/>
            <a:ext cx="6391274" cy="407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6"/>
          <a:srcRect b="12727"/>
          <a:stretch>
            <a:fillRect/>
          </a:stretch>
        </p:blipFill>
        <p:spPr bwMode="auto">
          <a:xfrm>
            <a:off x="5257800" y="4286250"/>
            <a:ext cx="2114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ctangle 21"/>
          <p:cNvSpPr/>
          <p:nvPr/>
        </p:nvSpPr>
        <p:spPr>
          <a:xfrm>
            <a:off x="5133975" y="3952359"/>
            <a:ext cx="99631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dobe Gothic Std B" pitchFamily="34" charset="-128"/>
                <a:ea typeface="Adobe Gothic Std B" pitchFamily="34" charset="-128"/>
              </a:rPr>
              <a:t>Solve for  ( C )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(13)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Column Summary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15" name="Picture 14" descr="column summary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2924176" y="1135409"/>
            <a:ext cx="5695950" cy="528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ACC2B093-1683-48F0-8A16-A16B6DF176B4}"/>
              </a:ext>
            </a:extLst>
          </p:cNvPr>
          <p:cNvGrpSpPr/>
          <p:nvPr/>
        </p:nvGrpSpPr>
        <p:grpSpPr>
          <a:xfrm>
            <a:off x="0" y="2900613"/>
            <a:ext cx="12192000" cy="976062"/>
            <a:chOff x="4379494" y="697832"/>
            <a:chExt cx="2586787" cy="16844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20096AC2-4153-4D26-A2F5-577EFC5633AF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3F3F282E-BCEC-40A5-BABB-783D862085A2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4746EE7A-75B6-4CB4-A607-244913F7972F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66A10E8A-22A7-479F-87D4-78C49423BA28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D9E9C3DE-D6B6-4348-ACBD-3F27A6FF9AFA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1" y="3710239"/>
            <a:ext cx="12191999" cy="342464"/>
            <a:chOff x="4379494" y="697832"/>
            <a:chExt cx="2586787" cy="16844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B2F21A8-A2DC-448E-8003-AFE4C77CBA6F}"/>
              </a:ext>
            </a:extLst>
          </p:cNvPr>
          <p:cNvSpPr txBox="1"/>
          <p:nvPr/>
        </p:nvSpPr>
        <p:spPr>
          <a:xfrm>
            <a:off x="148" y="3129213"/>
            <a:ext cx="1219185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Geotechnical &amp; Structural Design of Foundation</a:t>
            </a:r>
            <a:endParaRPr lang="en-US" altLang="ko-KR" sz="40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  <a:cs typeface="Arial" pitchFamily="34" charset="0"/>
            </a:endParaRP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Shape 184"/>
          <p:cNvSpPr txBox="1">
            <a:spLocks/>
          </p:cNvSpPr>
          <p:nvPr/>
        </p:nvSpPr>
        <p:spPr>
          <a:xfrm>
            <a:off x="0" y="0"/>
            <a:ext cx="1238250" cy="3619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dobe Gothic Std B" pitchFamily="34" charset="-128"/>
                <a:ea typeface="Adobe Gothic Std B" pitchFamily="34" charset="-128"/>
                <a:cs typeface="Roboto Condensed"/>
                <a:sym typeface="Roboto Condensed"/>
              </a:rPr>
              <a:t>Figure[46]</a:t>
            </a:r>
            <a:endParaRPr kumimoji="0" lang="en" sz="12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dobe Gothic Std B" pitchFamily="34" charset="-128"/>
              <a:ea typeface="Adobe Gothic Std B" pitchFamily="34" charset="-128"/>
              <a:cs typeface="Roboto Condensed"/>
              <a:sym typeface="Roboto Condense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27D8E46-8AD2-4311-9A8E-627C9E74CAE1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(14)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22421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(15)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Design Procedure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28775" y="3676134"/>
            <a:ext cx="4343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Sizing of foundation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latin typeface="Adobe Gothic Std B" pitchFamily="34" charset="-128"/>
                <a:ea typeface="Adobe Gothic Std B" pitchFamily="34" charset="-128"/>
              </a:rPr>
              <a:t> Soil bearing capacity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latin typeface="Adobe Gothic Std B" pitchFamily="34" charset="-128"/>
                <a:ea typeface="Adobe Gothic Std B" pitchFamily="34" charset="-128"/>
              </a:rPr>
              <a:t>Soil settlement</a:t>
            </a:r>
            <a:endParaRPr lang="en-US" sz="3200" dirty="0"/>
          </a:p>
        </p:txBody>
      </p:sp>
      <p:grpSp>
        <p:nvGrpSpPr>
          <p:cNvPr id="41" name="Group 37">
            <a:extLst>
              <a:ext uri="{FF2B5EF4-FFF2-40B4-BE49-F238E27FC236}">
                <a16:creationId xmlns:a16="http://schemas.microsoft.com/office/drawing/2014/main" xmlns="" id="{3A827E0F-5713-43CD-9DB5-8DFAF882BCD9}"/>
              </a:ext>
            </a:extLst>
          </p:cNvPr>
          <p:cNvGrpSpPr/>
          <p:nvPr/>
        </p:nvGrpSpPr>
        <p:grpSpPr>
          <a:xfrm>
            <a:off x="7122622" y="1223225"/>
            <a:ext cx="2215299" cy="2215299"/>
            <a:chOff x="912323" y="3042501"/>
            <a:chExt cx="1872208" cy="187220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CBB84BAF-7C8E-4008-990C-78C49DF68D75}"/>
                </a:ext>
              </a:extLst>
            </p:cNvPr>
            <p:cNvSpPr/>
            <p:nvPr/>
          </p:nvSpPr>
          <p:spPr>
            <a:xfrm>
              <a:off x="912323" y="3042501"/>
              <a:ext cx="1872208" cy="187220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CBFB477D-221B-4C08-A2D3-E8CC0A34B491}"/>
                </a:ext>
              </a:extLst>
            </p:cNvPr>
            <p:cNvSpPr/>
            <p:nvPr/>
          </p:nvSpPr>
          <p:spPr>
            <a:xfrm>
              <a:off x="1036053" y="3166231"/>
              <a:ext cx="1624749" cy="162474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3B8EB6D7-89FF-48B2-B860-BE7F7603E786}"/>
              </a:ext>
            </a:extLst>
          </p:cNvPr>
          <p:cNvSpPr/>
          <p:nvPr/>
        </p:nvSpPr>
        <p:spPr>
          <a:xfrm>
            <a:off x="7219950" y="2022997"/>
            <a:ext cx="2057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Structural </a:t>
            </a:r>
          </a:p>
          <a:p>
            <a:pPr algn="ctr"/>
            <a:r>
              <a:rPr lang="en-US" altLang="ko-KR" sz="2800" b="1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Design</a:t>
            </a:r>
            <a:endParaRPr lang="ko-KR" altLang="en-US" sz="2800" b="1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grpSp>
        <p:nvGrpSpPr>
          <p:cNvPr id="45" name="Group 37">
            <a:extLst>
              <a:ext uri="{FF2B5EF4-FFF2-40B4-BE49-F238E27FC236}">
                <a16:creationId xmlns:a16="http://schemas.microsoft.com/office/drawing/2014/main" xmlns="" id="{3A827E0F-5713-43CD-9DB5-8DFAF882BCD9}"/>
              </a:ext>
            </a:extLst>
          </p:cNvPr>
          <p:cNvGrpSpPr/>
          <p:nvPr/>
        </p:nvGrpSpPr>
        <p:grpSpPr>
          <a:xfrm>
            <a:off x="2645872" y="1223225"/>
            <a:ext cx="2215299" cy="2215299"/>
            <a:chOff x="912323" y="3042501"/>
            <a:chExt cx="1872208" cy="1872208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CBB84BAF-7C8E-4008-990C-78C49DF68D75}"/>
                </a:ext>
              </a:extLst>
            </p:cNvPr>
            <p:cNvSpPr/>
            <p:nvPr/>
          </p:nvSpPr>
          <p:spPr>
            <a:xfrm>
              <a:off x="912323" y="3042501"/>
              <a:ext cx="1872208" cy="187220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CBFB477D-221B-4C08-A2D3-E8CC0A34B491}"/>
                </a:ext>
              </a:extLst>
            </p:cNvPr>
            <p:cNvSpPr/>
            <p:nvPr/>
          </p:nvSpPr>
          <p:spPr>
            <a:xfrm>
              <a:off x="1036053" y="3166231"/>
              <a:ext cx="1624749" cy="162474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3B8EB6D7-89FF-48B2-B860-BE7F7603E786}"/>
              </a:ext>
            </a:extLst>
          </p:cNvPr>
          <p:cNvSpPr/>
          <p:nvPr/>
        </p:nvSpPr>
        <p:spPr>
          <a:xfrm>
            <a:off x="2724150" y="1753122"/>
            <a:ext cx="20573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Geo-technical</a:t>
            </a:r>
            <a:endParaRPr lang="en-US" altLang="ko-KR" sz="2400" b="1" dirty="0" smtClean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Design</a:t>
            </a:r>
            <a:endParaRPr lang="ko-KR" altLang="en-US" sz="2400" b="1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439989" y="3695184"/>
            <a:ext cx="5143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Moments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latin typeface="Adobe Gothic Std B" pitchFamily="34" charset="-128"/>
                <a:ea typeface="Adobe Gothic Std B" pitchFamily="34" charset="-128"/>
              </a:rPr>
              <a:t>Sizing &amp; spacing of rebar</a:t>
            </a:r>
          </a:p>
        </p:txBody>
      </p: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(16)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Design Choice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57700" y="1352034"/>
            <a:ext cx="7734299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600" dirty="0" smtClean="0">
                <a:latin typeface="Adobe Gothic Std B" pitchFamily="34" charset="-128"/>
                <a:ea typeface="Adobe Gothic Std B" pitchFamily="34" charset="-128"/>
              </a:rPr>
              <a:t>Mat (Raft) Foundation</a:t>
            </a:r>
          </a:p>
          <a:p>
            <a:pPr algn="ctr"/>
            <a:endParaRPr lang="en-US" altLang="ko-KR" dirty="0" smtClean="0">
              <a:latin typeface="Adobe Gothic Std B" pitchFamily="34" charset="-128"/>
              <a:ea typeface="Adobe Gothic Std B" pitchFamily="34" charset="-128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Continuous reinforced concrete slab that rests on the soil.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Extends over the entire area of the structure that it supports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Used for weak soils</a:t>
            </a:r>
          </a:p>
          <a:p>
            <a:pPr algn="ctr"/>
            <a:endParaRPr lang="en-US" sz="3200" dirty="0"/>
          </a:p>
        </p:txBody>
      </p:sp>
      <p:pic>
        <p:nvPicPr>
          <p:cNvPr id="16" name="Picture 15" descr="84e83681c4e5c88430a18e95cfbeae6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1362074"/>
            <a:ext cx="3464719" cy="4619625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raft dimensions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574" y="1381124"/>
            <a:ext cx="5016230" cy="4981575"/>
          </a:xfrm>
          <a:prstGeom prst="rect">
            <a:avLst/>
          </a:prstGeom>
        </p:spPr>
      </p:pic>
      <p:pic>
        <p:nvPicPr>
          <p:cNvPr id="17" name="Picture 16" descr="raft dimension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125" y="2695575"/>
            <a:ext cx="5242624" cy="3390899"/>
          </a:xfrm>
          <a:prstGeom prst="rect">
            <a:avLst/>
          </a:prstGeom>
        </p:spPr>
      </p:pic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(17)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Design Parameters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57274" y="1352034"/>
            <a:ext cx="111347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600" dirty="0" smtClean="0">
                <a:latin typeface="Adobe Gothic Std B" pitchFamily="34" charset="-128"/>
                <a:ea typeface="Adobe Gothic Std B" pitchFamily="34" charset="-128"/>
              </a:rPr>
              <a:t>Initial design assumptions</a:t>
            </a:r>
          </a:p>
          <a:p>
            <a:r>
              <a:rPr lang="en-US" altLang="ko-KR" sz="3600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B=5500 mm</a:t>
            </a:r>
          </a:p>
          <a:p>
            <a:r>
              <a:rPr lang="en-US" altLang="ko-KR" sz="3600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L=28720 mm</a:t>
            </a:r>
          </a:p>
          <a:p>
            <a:r>
              <a:rPr lang="en-US" altLang="ko-KR" sz="3600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H=1500 mm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at stre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895662"/>
            <a:ext cx="5114925" cy="5656147"/>
          </a:xfrm>
          <a:prstGeom prst="rect">
            <a:avLst/>
          </a:prstGeom>
        </p:spPr>
      </p:pic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(18)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Soil Stresses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57725" y="1237734"/>
            <a:ext cx="7315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800" dirty="0" smtClean="0">
                <a:latin typeface="Adobe Gothic Std B" pitchFamily="34" charset="-128"/>
                <a:ea typeface="Adobe Gothic Std B" pitchFamily="34" charset="-128"/>
              </a:rPr>
              <a:t>Loads on columns are obtained from factored shear envelope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800" dirty="0" smtClean="0">
                <a:latin typeface="Adobe Gothic Std B" pitchFamily="34" charset="-128"/>
                <a:ea typeface="Adobe Gothic Std B" pitchFamily="34" charset="-128"/>
              </a:rPr>
              <a:t>Self weight is calculated.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800" dirty="0" smtClean="0">
                <a:latin typeface="Adobe Gothic Std B" pitchFamily="34" charset="-128"/>
                <a:ea typeface="Adobe Gothic Std B" pitchFamily="34" charset="-128"/>
              </a:rPr>
              <a:t>Qnet =(F/ Area) represents the foundation reaction on the soil. Qnet =(287 kN/m</a:t>
            </a:r>
            <a:r>
              <a:rPr lang="en-US" altLang="ko-KR" sz="2800" baseline="30000" dirty="0" smtClean="0">
                <a:latin typeface="Adobe Gothic Std B" pitchFamily="34" charset="-128"/>
                <a:ea typeface="Adobe Gothic Std B" pitchFamily="34" charset="-128"/>
              </a:rPr>
              <a:t>2</a:t>
            </a:r>
            <a:r>
              <a:rPr lang="en-US" altLang="ko-KR" sz="2800" dirty="0" smtClean="0">
                <a:latin typeface="Adobe Gothic Std B" pitchFamily="34" charset="-128"/>
                <a:ea typeface="Adobe Gothic Std B" pitchFamily="34" charset="-128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2800" b="1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Must check bearing capacity of the soil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2419350" y="6109812"/>
            <a:ext cx="1466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latin typeface="Adobe Gothic Std B" pitchFamily="34" charset="-128"/>
                <a:ea typeface="Adobe Gothic Std B" pitchFamily="34" charset="-128"/>
              </a:rPr>
              <a:t>Qnet=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(19)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Soil Bearing Capacity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352034"/>
            <a:ext cx="12192000" cy="3498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Adobe Gothic Std B" pitchFamily="34" charset="-128"/>
                <a:ea typeface="Adobe Gothic Std B" pitchFamily="34" charset="-128"/>
              </a:rPr>
              <a:t>Bearing Capacity (Qu) is found using Terzagi</a:t>
            </a:r>
            <a:r>
              <a:rPr lang="en-US" sz="3200" dirty="0" smtClean="0">
                <a:latin typeface="AcadEref" pitchFamily="2" charset="0"/>
                <a:ea typeface="Adobe Gothic Std B" pitchFamily="34" charset="-128"/>
              </a:rPr>
              <a:t>’</a:t>
            </a:r>
            <a:r>
              <a:rPr lang="en-US" sz="3200" dirty="0" smtClean="0">
                <a:latin typeface="Adobe Gothic Std B" pitchFamily="34" charset="-128"/>
                <a:ea typeface="Adobe Gothic Std B" pitchFamily="34" charset="-128"/>
              </a:rPr>
              <a:t>s</a:t>
            </a:r>
            <a:r>
              <a:rPr lang="en-US" sz="3200" dirty="0" smtClean="0">
                <a:latin typeface="AcadEref" pitchFamily="2" charset="0"/>
                <a:ea typeface="Adobe Gothic Std B" pitchFamily="34" charset="-128"/>
              </a:rPr>
              <a:t> </a:t>
            </a:r>
            <a:r>
              <a:rPr lang="en-US" sz="3200" dirty="0" smtClean="0">
                <a:latin typeface="Adobe Gothic Std B" pitchFamily="34" charset="-128"/>
                <a:ea typeface="Adobe Gothic Std B" pitchFamily="34" charset="-128"/>
              </a:rPr>
              <a:t>Eq.</a:t>
            </a:r>
          </a:p>
          <a:p>
            <a:pPr algn="ctr"/>
            <a:endParaRPr lang="en-US" sz="3200" dirty="0" smtClean="0">
              <a:latin typeface="Adobe Gothic Std B" pitchFamily="34" charset="-128"/>
              <a:ea typeface="Adobe Gothic Std B" pitchFamily="34" charset="-128"/>
            </a:endParaRPr>
          </a:p>
          <a:p>
            <a:pPr algn="ctr"/>
            <a:endParaRPr lang="en-US" sz="3200" dirty="0" smtClean="0">
              <a:latin typeface="Adobe Gothic Std B" pitchFamily="34" charset="-128"/>
              <a:ea typeface="Adobe Gothic Std B" pitchFamily="34" charset="-128"/>
            </a:endParaRPr>
          </a:p>
          <a:p>
            <a:pPr algn="ctr"/>
            <a:r>
              <a:rPr lang="en-US" sz="3200" dirty="0" smtClean="0">
                <a:latin typeface="Adobe Gothic Std B" pitchFamily="34" charset="-128"/>
                <a:ea typeface="Adobe Gothic Std B" pitchFamily="34" charset="-128"/>
              </a:rPr>
              <a:t>Qu= 588.8 kN/m</a:t>
            </a:r>
            <a:r>
              <a:rPr lang="en-US" sz="3200" baseline="30000" dirty="0" smtClean="0">
                <a:latin typeface="Adobe Gothic Std B" pitchFamily="34" charset="-128"/>
                <a:ea typeface="Adobe Gothic Std B" pitchFamily="34" charset="-128"/>
              </a:rPr>
              <a:t>2	</a:t>
            </a:r>
            <a:r>
              <a:rPr lang="en-US" sz="32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 FS= 2 </a:t>
            </a:r>
          </a:p>
          <a:p>
            <a:pPr algn="ctr"/>
            <a:endParaRPr lang="en-US" sz="3200" baseline="30000" dirty="0" smtClean="0">
              <a:latin typeface="Adobe Gothic Std B" pitchFamily="34" charset="-128"/>
              <a:ea typeface="Adobe Gothic Std B" pitchFamily="34" charset="-128"/>
            </a:endParaRPr>
          </a:p>
          <a:p>
            <a:pPr algn="ctr"/>
            <a:r>
              <a:rPr lang="en-US" sz="32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Q</a:t>
            </a:r>
            <a:r>
              <a:rPr lang="en-US" sz="24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allowable</a:t>
            </a:r>
            <a:r>
              <a:rPr lang="en-US" sz="32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=294.4 kN/m</a:t>
            </a:r>
            <a:r>
              <a:rPr lang="en-US" sz="3200" baseline="300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2</a:t>
            </a:r>
            <a:r>
              <a:rPr lang="en-US" sz="32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	</a:t>
            </a:r>
          </a:p>
          <a:p>
            <a:pPr algn="ctr"/>
            <a:r>
              <a:rPr lang="en-US" altLang="ko-KR" sz="3200" b="1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Q</a:t>
            </a:r>
            <a:r>
              <a:rPr lang="en-US" altLang="ko-KR" sz="2000" b="1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net &gt; </a:t>
            </a:r>
            <a:r>
              <a:rPr lang="en-US" sz="32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Q</a:t>
            </a:r>
            <a:r>
              <a:rPr lang="en-US" sz="24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allowable  &lt;Ok&gt;</a:t>
            </a:r>
            <a:endParaRPr lang="en-US" sz="3200" dirty="0" smtClean="0">
              <a:solidFill>
                <a:srgbClr val="00B05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5722"/>
          <a:stretch>
            <a:fillRect/>
          </a:stretch>
        </p:blipFill>
        <p:spPr bwMode="auto">
          <a:xfrm>
            <a:off x="2266949" y="2133600"/>
            <a:ext cx="7402167" cy="514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3886636"/>
            <a:ext cx="12192000" cy="1485464"/>
            <a:chOff x="4379494" y="697832"/>
            <a:chExt cx="2586787" cy="16844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DFE3C7E-8758-4EAA-8D55-71C391129664}"/>
              </a:ext>
            </a:extLst>
          </p:cNvPr>
          <p:cNvSpPr/>
          <p:nvPr/>
        </p:nvSpPr>
        <p:spPr>
          <a:xfrm>
            <a:off x="3648075" y="469232"/>
            <a:ext cx="8543925" cy="591953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899827" y="716360"/>
            <a:ext cx="7749248" cy="4832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/>
            <a:r>
              <a:rPr lang="en-US" altLang="ko-KR" sz="3200" dirty="0">
                <a:solidFill>
                  <a:schemeClr val="accent1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Presented by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Adobe Gothic Std B" pitchFamily="34" charset="-128"/>
              <a:ea typeface="Adobe Gothic Std B" pitchFamily="34" charset="-128"/>
              <a:cs typeface="Arial" pitchFamily="34" charset="0"/>
            </a:endParaRPr>
          </a:p>
          <a:p>
            <a:pPr marL="514350" indent="-514350">
              <a:buFont typeface="Arial" pitchFamily="34" charset="0"/>
              <a:buChar char="•"/>
            </a:pPr>
            <a:r>
              <a:rPr lang="en-US" altLang="ko-KR" sz="3600" dirty="0" err="1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Muayyad</a:t>
            </a:r>
            <a:r>
              <a:rPr lang="en-US" altLang="ko-KR" sz="3600" dirty="0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sz="3600" dirty="0" err="1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Almalazi</a:t>
            </a:r>
            <a:r>
              <a:rPr lang="en-US" altLang="ko-KR" sz="3600" dirty="0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       201403400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US" altLang="ko-KR" sz="3600" dirty="0" err="1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Yousef</a:t>
            </a:r>
            <a:r>
              <a:rPr lang="en-US" altLang="ko-KR" sz="3600" dirty="0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sz="3600" dirty="0" err="1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Alkhamees</a:t>
            </a:r>
            <a:r>
              <a:rPr lang="en-US" altLang="ko-KR" sz="3600" dirty="0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       201402171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US" altLang="ko-KR" sz="3600" dirty="0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Walid Karkour   	      201201424 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US" altLang="ko-KR" sz="3600" dirty="0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Kusai Knakri                    201401640</a:t>
            </a:r>
            <a:r>
              <a:rPr lang="en-US" altLang="ko-KR" sz="4400" dirty="0"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/>
            </a:r>
            <a:br>
              <a:rPr lang="en-US" altLang="ko-KR" sz="4400" dirty="0"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</a:br>
            <a:r>
              <a:rPr lang="en-US" altLang="ko-KR" sz="3200" dirty="0"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</a:p>
          <a:p>
            <a:pPr marL="514350" indent="-514350"/>
            <a:r>
              <a:rPr lang="en-US" altLang="ko-KR" sz="3200" dirty="0">
                <a:solidFill>
                  <a:schemeClr val="accent1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Supervised by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Adobe Gothic Std B" pitchFamily="34" charset="-128"/>
              <a:ea typeface="Adobe Gothic Std B" pitchFamily="34" charset="-128"/>
              <a:cs typeface="Arial" pitchFamily="34" charset="0"/>
            </a:endParaRPr>
          </a:p>
          <a:p>
            <a:pPr marL="514350" indent="-514350">
              <a:buFont typeface="Arial" pitchFamily="34" charset="0"/>
              <a:buChar char="•"/>
            </a:pPr>
            <a:r>
              <a:rPr lang="en-US" altLang="ko-KR" sz="2800" dirty="0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Dr</a:t>
            </a:r>
            <a:r>
              <a:rPr lang="en-US" altLang="ko-KR" sz="3200" dirty="0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. Mohammad </a:t>
            </a:r>
            <a:r>
              <a:rPr lang="en-US" altLang="ko-KR" sz="3200" dirty="0" err="1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Khasawneh</a:t>
            </a:r>
            <a:endParaRPr lang="en-US" altLang="ko-KR" sz="3200" dirty="0">
              <a:solidFill>
                <a:schemeClr val="accent5">
                  <a:lumMod val="75000"/>
                </a:schemeClr>
              </a:solidFill>
              <a:latin typeface="Adobe Gothic Std B" pitchFamily="34" charset="-128"/>
              <a:ea typeface="Adobe Gothic Std B" pitchFamily="34" charset="-128"/>
              <a:cs typeface="Arial" pitchFamily="34" charset="0"/>
            </a:endParaRPr>
          </a:p>
          <a:p>
            <a:pPr marL="514350" indent="-514350">
              <a:buFont typeface="Arial" pitchFamily="34" charset="0"/>
              <a:buChar char="•"/>
            </a:pPr>
            <a:r>
              <a:rPr lang="en-US" altLang="ko-KR" sz="3200" dirty="0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Eng</a:t>
            </a:r>
            <a:r>
              <a:rPr lang="en-US" altLang="ko-KR" sz="3600" dirty="0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. Mohd. </a:t>
            </a:r>
            <a:r>
              <a:rPr lang="en-US" altLang="ko-KR" sz="3600" dirty="0" err="1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Nayeemuddin</a:t>
            </a:r>
            <a:r>
              <a:rPr lang="en-US" altLang="ko-KR" sz="3600" dirty="0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 </a:t>
            </a:r>
          </a:p>
        </p:txBody>
      </p:sp>
      <p:grpSp>
        <p:nvGrpSpPr>
          <p:cNvPr id="4" name="Group 25">
            <a:extLst>
              <a:ext uri="{FF2B5EF4-FFF2-40B4-BE49-F238E27FC236}">
                <a16:creationId xmlns:a16="http://schemas.microsoft.com/office/drawing/2014/main" xmlns="" id="{2A7CA9C8-FDF5-4E96-A012-E8E524C9AF6B}"/>
              </a:ext>
            </a:extLst>
          </p:cNvPr>
          <p:cNvGrpSpPr/>
          <p:nvPr/>
        </p:nvGrpSpPr>
        <p:grpSpPr>
          <a:xfrm rot="5400000">
            <a:off x="9043736" y="3240510"/>
            <a:ext cx="5919538" cy="376988"/>
            <a:chOff x="4379494" y="697832"/>
            <a:chExt cx="2586787" cy="16844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1326ABE8-C7BB-442E-840A-D50FC1DD044F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F9866835-F79F-42D8-8D5D-E04BDB39E262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19C395C0-7559-44A7-BA81-93FD49DD2D73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527EFBB4-0EF0-4995-A85A-9AB27DC72B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A5F89E9D-1C44-41B8-91F1-E08EC348E972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46B0F51-8F9B-47F8-BC8B-11BFC7BCA68D}"/>
              </a:ext>
            </a:extLst>
          </p:cNvPr>
          <p:cNvSpPr/>
          <p:nvPr/>
        </p:nvSpPr>
        <p:spPr>
          <a:xfrm>
            <a:off x="0" y="5353050"/>
            <a:ext cx="2438400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dirty="0">
                <a:solidFill>
                  <a:schemeClr val="bg1"/>
                </a:solidFill>
                <a:latin typeface="Roboto Condensed" charset="0"/>
                <a:ea typeface="Roboto Condensed" charset="0"/>
              </a:rPr>
              <a:t>ASSE 4311: Learning Outcome Assessment III/Civil Engineering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46B0F51-8F9B-47F8-BC8B-11BFC7BCA68D}"/>
              </a:ext>
            </a:extLst>
          </p:cNvPr>
          <p:cNvSpPr/>
          <p:nvPr/>
        </p:nvSpPr>
        <p:spPr>
          <a:xfrm>
            <a:off x="0" y="0"/>
            <a:ext cx="2438400" cy="3905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dirty="0">
                <a:solidFill>
                  <a:schemeClr val="bg1"/>
                </a:solidFill>
                <a:latin typeface="Roboto Condensed" charset="0"/>
                <a:ea typeface="Roboto Condensed" charset="0"/>
              </a:rPr>
              <a:t>ASSE 4311: Learning Outcome Assessment III/Civil Engineering</a:t>
            </a:r>
          </a:p>
        </p:txBody>
      </p:sp>
      <p:pic>
        <p:nvPicPr>
          <p:cNvPr id="21" name="Picture 20" descr="pmu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00" y="187325"/>
            <a:ext cx="1975757" cy="1905000"/>
          </a:xfrm>
          <a:prstGeom prst="rect">
            <a:avLst/>
          </a:prstGeom>
        </p:spPr>
      </p:pic>
      <p:pic>
        <p:nvPicPr>
          <p:cNvPr id="22" name="Picture 2" descr="C:\Users\Muhaaas\Desktop\download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400" y="2155826"/>
            <a:ext cx="1638300" cy="1645613"/>
          </a:xfrm>
          <a:prstGeom prst="rect">
            <a:avLst/>
          </a:prstGeom>
          <a:noFill/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/>
          <a:srcRect b="26613"/>
          <a:stretch>
            <a:fillRect/>
          </a:stretch>
        </p:blipFill>
        <p:spPr bwMode="auto">
          <a:xfrm>
            <a:off x="273050" y="5359400"/>
            <a:ext cx="1928167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973B13F-B63C-4F9B-83F8-CE7A6104FBF0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(2)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406727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(20)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Settlement 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33500" y="1352034"/>
            <a:ext cx="62484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Using Schmertsmann</a:t>
            </a:r>
            <a:r>
              <a:rPr lang="en-US" altLang="ko-KR" sz="3200" dirty="0" smtClean="0">
                <a:latin typeface="Adobe Hebrew" pitchFamily="18" charset="-79"/>
                <a:ea typeface="Adobe Gothic Std B" pitchFamily="34" charset="-128"/>
                <a:cs typeface="Adobe Hebrew" pitchFamily="18" charset="-79"/>
              </a:rPr>
              <a:t>’</a:t>
            </a:r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s  method</a:t>
            </a:r>
          </a:p>
          <a:p>
            <a:pPr algn="ctr">
              <a:lnSpc>
                <a:spcPct val="150000"/>
              </a:lnSpc>
            </a:pPr>
            <a:endParaRPr lang="en-US" altLang="ko-KR" sz="3200" dirty="0" smtClean="0">
              <a:latin typeface="Adobe Gothic Std B" pitchFamily="34" charset="-128"/>
              <a:ea typeface="Adobe Gothic Std B" pitchFamily="34" charset="-128"/>
            </a:endParaRPr>
          </a:p>
          <a:p>
            <a:pPr algn="ctr">
              <a:lnSpc>
                <a:spcPct val="150000"/>
              </a:lnSpc>
            </a:pPr>
            <a:endParaRPr lang="en-US" altLang="ko-KR" sz="3200" dirty="0" smtClean="0">
              <a:latin typeface="Adobe Gothic Std B" pitchFamily="34" charset="-128"/>
              <a:ea typeface="Adobe Gothic Std B" pitchFamily="34" charset="-128"/>
            </a:endParaRPr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800" dirty="0" smtClean="0">
                <a:latin typeface="Adobe Gothic Std B" pitchFamily="34" charset="-128"/>
                <a:ea typeface="Adobe Gothic Std B" pitchFamily="34" charset="-128"/>
              </a:rPr>
              <a:t>C2 requires inputting time in years. </a:t>
            </a:r>
          </a:p>
          <a:p>
            <a:pPr algn="ctr">
              <a:lnSpc>
                <a:spcPct val="150000"/>
              </a:lnSpc>
            </a:pPr>
            <a:r>
              <a:rPr lang="en-US" altLang="ko-KR" sz="2800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  50 years will be used</a:t>
            </a:r>
          </a:p>
          <a:p>
            <a:pPr algn="ctr">
              <a:lnSpc>
                <a:spcPct val="150000"/>
              </a:lnSpc>
            </a:pPr>
            <a:endParaRPr lang="en-US" altLang="ko-KR" sz="2800" dirty="0" smtClean="0">
              <a:solidFill>
                <a:srgbClr val="FF0000"/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ctr">
              <a:lnSpc>
                <a:spcPct val="150000"/>
              </a:lnSpc>
            </a:pPr>
            <a:endParaRPr lang="en-US" sz="3200" dirty="0" smtClean="0">
              <a:latin typeface="Adobe Gothic Std B" pitchFamily="34" charset="-128"/>
              <a:ea typeface="Adobe Gothic Std B" pitchFamily="34" charset="-128"/>
            </a:endParaRPr>
          </a:p>
          <a:p>
            <a:pPr algn="ctr">
              <a:lnSpc>
                <a:spcPct val="150000"/>
              </a:lnSpc>
            </a:pPr>
            <a:endParaRPr lang="en-US" sz="3200" dirty="0" smtClean="0">
              <a:latin typeface="Adobe Gothic Std B" pitchFamily="34" charset="-128"/>
              <a:ea typeface="Adobe Gothic Std B" pitchFamily="34" charset="-128"/>
            </a:endParaRPr>
          </a:p>
          <a:p>
            <a:pPr algn="ctr">
              <a:lnSpc>
                <a:spcPct val="150000"/>
              </a:lnSpc>
            </a:pPr>
            <a:endParaRPr lang="en-US" sz="3200" dirty="0"/>
          </a:p>
        </p:txBody>
      </p:sp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400300"/>
            <a:ext cx="6065044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5" descr="Schmertsmann method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7978774" y="1202464"/>
            <a:ext cx="3241675" cy="508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(21)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Settlement 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85850" y="1348800"/>
            <a:ext cx="96297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Settlement = 71.6 mm</a:t>
            </a:r>
          </a:p>
          <a:p>
            <a:pPr algn="ctr"/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Maximum allowable settlement for mat foundations is </a:t>
            </a:r>
          </a:p>
          <a:p>
            <a:pPr algn="ctr"/>
            <a:r>
              <a:rPr lang="en-US" altLang="ko-KR" sz="3200" dirty="0" smtClean="0">
                <a:solidFill>
                  <a:srgbClr val="0070C0"/>
                </a:solidFill>
                <a:latin typeface="Adobe Gothic Std B" pitchFamily="34" charset="-128"/>
                <a:ea typeface="Adobe Gothic Std B" pitchFamily="34" charset="-128"/>
              </a:rPr>
              <a:t>50 mm</a:t>
            </a:r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	 or 	</a:t>
            </a:r>
            <a:r>
              <a:rPr lang="en-US" altLang="ko-KR" sz="3200" dirty="0" smtClean="0">
                <a:solidFill>
                  <a:srgbClr val="0070C0"/>
                </a:solidFill>
                <a:latin typeface="Adobe Gothic Std B" pitchFamily="34" charset="-128"/>
                <a:ea typeface="Adobe Gothic Std B" pitchFamily="34" charset="-128"/>
              </a:rPr>
              <a:t>50-100 mm</a:t>
            </a:r>
          </a:p>
          <a:p>
            <a:pPr algn="ctr"/>
            <a:endParaRPr lang="en-US" altLang="ko-KR" sz="3200" dirty="0" smtClean="0">
              <a:latin typeface="Adobe Gothic Std B" pitchFamily="34" charset="-128"/>
              <a:ea typeface="Adobe Gothic Std B" pitchFamily="34" charset="-128"/>
            </a:endParaRPr>
          </a:p>
          <a:p>
            <a:pPr algn="ctr"/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Settlement after removing 7m of soil</a:t>
            </a:r>
          </a:p>
          <a:p>
            <a:pPr algn="ctr"/>
            <a:r>
              <a:rPr lang="en-US" altLang="ko-KR" sz="3200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Settlement = 13.3 mm</a:t>
            </a:r>
          </a:p>
          <a:p>
            <a:pPr algn="ctr"/>
            <a:r>
              <a:rPr lang="en-US" altLang="ko-KR" sz="32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Excavating and backfilling 1000m</a:t>
            </a:r>
            <a:r>
              <a:rPr lang="en-US" altLang="ko-KR" sz="3200" baseline="300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3 </a:t>
            </a:r>
            <a:r>
              <a:rPr lang="en-US" altLang="ko-KR" sz="32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of soil</a:t>
            </a:r>
            <a:endParaRPr lang="en-US" altLang="ko-KR" sz="3200" dirty="0" smtClean="0">
              <a:latin typeface="Adobe Gothic Std B" pitchFamily="34" charset="-128"/>
              <a:ea typeface="Adobe Gothic Std B" pitchFamily="34" charset="-128"/>
            </a:endParaRPr>
          </a:p>
          <a:p>
            <a:pPr algn="ctr"/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(22)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Structural Design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16" name="Picture 15" descr="Raft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6254" y="2355531"/>
            <a:ext cx="11186489" cy="35023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85850" y="1352034"/>
            <a:ext cx="9963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Goal: Sizing of reinforcement rebar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(23)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Structural Design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16" name="Picture 15" descr="Raft1.jpg"/>
          <p:cNvPicPr/>
          <p:nvPr/>
        </p:nvPicPr>
        <p:blipFill>
          <a:blip r:embed="rId3" cstate="print"/>
          <a:srcRect r="42117"/>
          <a:stretch>
            <a:fillRect/>
          </a:stretch>
        </p:blipFill>
        <p:spPr>
          <a:xfrm>
            <a:off x="849629" y="1593531"/>
            <a:ext cx="6475096" cy="3502343"/>
          </a:xfrm>
          <a:prstGeom prst="rect">
            <a:avLst/>
          </a:prstGeom>
        </p:spPr>
      </p:pic>
      <p:pic>
        <p:nvPicPr>
          <p:cNvPr id="22" name="Picture 21" descr="3d inv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4600" y="1808987"/>
            <a:ext cx="3382639" cy="260108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477124" y="1580634"/>
            <a:ext cx="41814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Section-A9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(24)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Structural Design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16" name="Picture 15" descr="Raft1.jpg"/>
          <p:cNvPicPr/>
          <p:nvPr/>
        </p:nvPicPr>
        <p:blipFill>
          <a:blip r:embed="rId3" cstate="print"/>
          <a:srcRect r="42117"/>
          <a:stretch>
            <a:fillRect/>
          </a:stretch>
        </p:blipFill>
        <p:spPr>
          <a:xfrm>
            <a:off x="849629" y="1431606"/>
            <a:ext cx="6475096" cy="3502343"/>
          </a:xfrm>
          <a:prstGeom prst="rect">
            <a:avLst/>
          </a:prstGeom>
        </p:spPr>
      </p:pic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34276" y="1376364"/>
            <a:ext cx="3600652" cy="358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1743075" y="5152509"/>
            <a:ext cx="91344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Long bars: </a:t>
            </a:r>
            <a:r>
              <a:rPr lang="en-US" altLang="ko-KR" sz="3200" u="sng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sections-A</a:t>
            </a:r>
          </a:p>
          <a:p>
            <a:pPr algn="ctr"/>
            <a:r>
              <a:rPr lang="en-US" sz="32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Short bars: </a:t>
            </a:r>
            <a:r>
              <a:rPr lang="en-US" sz="3200" u="sng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sections-B</a:t>
            </a:r>
            <a:endParaRPr lang="en-US" sz="3200" u="sn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3738" y="3914775"/>
            <a:ext cx="586119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(25)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Structural Design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85850" y="1218684"/>
            <a:ext cx="99631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Design procedure is very similar to design of concrete beams: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Using (h), (b) &amp; (d)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(K)= (M/</a:t>
            </a:r>
            <a:r>
              <a:rPr lang="en-US" sz="3200" dirty="0" err="1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f</a:t>
            </a:r>
            <a:r>
              <a:rPr lang="en-US" sz="3200" dirty="0" err="1" smtClean="0">
                <a:solidFill>
                  <a:srgbClr val="FF0000"/>
                </a:solidFill>
                <a:latin typeface="Adobe Garamond Pro Bold" pitchFamily="18" charset="0"/>
                <a:ea typeface="Adobe Gothic Std B" pitchFamily="34" charset="-128"/>
              </a:rPr>
              <a:t>’</a:t>
            </a:r>
            <a:r>
              <a:rPr lang="en-US" sz="3200" dirty="0" err="1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c</a:t>
            </a:r>
            <a:r>
              <a:rPr lang="en-US" sz="3200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*b*d</a:t>
            </a:r>
            <a:r>
              <a:rPr lang="en-US" sz="3200" baseline="30000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2</a:t>
            </a:r>
            <a:r>
              <a:rPr lang="en-US" sz="3200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 )	 </a:t>
            </a:r>
            <a:r>
              <a:rPr lang="en-US" sz="32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if &lt; 0.167 (Singly reinforced)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(Z) then </a:t>
            </a:r>
            <a:r>
              <a:rPr lang="en-US" sz="32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(As):Required area of steel</a:t>
            </a:r>
          </a:p>
          <a:p>
            <a:pPr marL="514350" indent="-514350">
              <a:buAutoNum type="alphaUcParenBoth" startAt="8"/>
            </a:pP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(26)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Design Issue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85849" y="1841242"/>
            <a:ext cx="1046797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For long bars, if we use </a:t>
            </a:r>
            <a:r>
              <a:rPr lang="en-US" altLang="ko-KR" sz="32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Ø25, we need 86 bars.</a:t>
            </a:r>
          </a:p>
          <a:p>
            <a:pPr algn="ctr"/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Spacing= 38 mm </a:t>
            </a:r>
            <a:r>
              <a:rPr lang="en-US" altLang="ko-KR" sz="3200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✖ bars don</a:t>
            </a:r>
            <a:r>
              <a:rPr lang="en-US" altLang="ko-KR" sz="3200" dirty="0" smtClean="0">
                <a:solidFill>
                  <a:srgbClr val="FF0000"/>
                </a:solidFill>
                <a:latin typeface="Adobe Caslon Pro Bold" pitchFamily="18" charset="0"/>
                <a:ea typeface="Adobe Gothic Std B" pitchFamily="34" charset="-128"/>
              </a:rPr>
              <a:t>’</a:t>
            </a:r>
            <a:r>
              <a:rPr lang="en-US" altLang="ko-KR" sz="3200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t fit</a:t>
            </a:r>
          </a:p>
          <a:p>
            <a:pPr algn="ctr"/>
            <a:endParaRPr lang="en-US" altLang="ko-KR" sz="3200" dirty="0" smtClean="0">
              <a:solidFill>
                <a:srgbClr val="FF0000"/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ctr"/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Solution: Use smaller bars and place them in 2 layers.</a:t>
            </a:r>
            <a:r>
              <a:rPr lang="en-US" altLang="ko-KR" sz="32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 Ø22, total of 114 bars  in 2 layers (57 each).  </a:t>
            </a:r>
          </a:p>
          <a:p>
            <a:pPr algn="ctr"/>
            <a:r>
              <a:rPr lang="en-US" altLang="ko-KR" sz="32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Spacing is 74 mm </a:t>
            </a:r>
            <a:endParaRPr lang="en-US" altLang="ko-KR" sz="3200" dirty="0" smtClean="0">
              <a:latin typeface="Adobe Gothic Std B" pitchFamily="34" charset="-128"/>
              <a:ea typeface="Adobe Gothic Std B" pitchFamily="34" charset="-128"/>
            </a:endParaRPr>
          </a:p>
          <a:p>
            <a:endParaRPr lang="en-US" altLang="ko-KR" sz="3200" dirty="0" smtClean="0">
              <a:latin typeface="Adobe Gothic Std B" pitchFamily="34" charset="-128"/>
              <a:ea typeface="Adobe Gothic Std B" pitchFamily="34" charset="-128"/>
            </a:endParaRPr>
          </a:p>
          <a:p>
            <a:endParaRPr lang="en-US" altLang="ko-KR" sz="3200" dirty="0" smtClean="0">
              <a:latin typeface="Adobe Gothic Std B" pitchFamily="34" charset="-128"/>
              <a:ea typeface="Adobe Gothic Std B" pitchFamily="34" charset="-128"/>
            </a:endParaRPr>
          </a:p>
          <a:p>
            <a:endParaRPr lang="en-US" altLang="ko-KR" sz="3200" dirty="0" smtClean="0">
              <a:latin typeface="Adobe Gothic Std B" pitchFamily="34" charset="-128"/>
              <a:ea typeface="Adobe Gothic Std B" pitchFamily="34" charset="-128"/>
            </a:endParaRPr>
          </a:p>
          <a:p>
            <a:endParaRPr lang="en-US" altLang="ko-KR" sz="3200" dirty="0" smtClean="0">
              <a:latin typeface="Adobe Gothic Std B" pitchFamily="34" charset="-128"/>
              <a:ea typeface="Adobe Gothic Std B" pitchFamily="34" charset="-128"/>
            </a:endParaRPr>
          </a:p>
          <a:p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(27)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Rebar Summary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85849" y="1352035"/>
            <a:ext cx="107918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Long reinforcement: </a:t>
            </a:r>
            <a:r>
              <a:rPr lang="en-US" altLang="ko-KR" sz="32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Ø22  @70 mm  in 2 layers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Transverse reinforcement: </a:t>
            </a:r>
            <a:r>
              <a:rPr lang="en-US" altLang="ko-KR" sz="32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Ø25  @300 mm  in 1 layer</a:t>
            </a:r>
          </a:p>
        </p:txBody>
      </p:sp>
      <p:pic>
        <p:nvPicPr>
          <p:cNvPr id="15" name="Picture 14" descr="summary reinforcemeen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9531" y="2621943"/>
            <a:ext cx="8890907" cy="346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(28)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3D Model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15" name="Picture 14" descr="Raftsmall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1055" y="1265237"/>
            <a:ext cx="10660906" cy="491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(29)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3D Model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16" name="Picture 15" descr="Raftsmall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3504" y="1455102"/>
            <a:ext cx="9142095" cy="459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D4458249-4BFB-4EF0-A830-9CC2A8BDB2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ko-KR" dirty="0">
                <a:latin typeface="Adobe Gothic Std B" pitchFamily="34" charset="-128"/>
                <a:ea typeface="Adobe Gothic Std B" pitchFamily="34" charset="-128"/>
              </a:rPr>
              <a:t>Our Team</a:t>
            </a:r>
            <a:endParaRPr lang="en-US" dirty="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xmlns="" id="{26318517-B794-4FB3-AAE3-930988B4CBFE}"/>
              </a:ext>
            </a:extLst>
          </p:cNvPr>
          <p:cNvSpPr txBox="1">
            <a:spLocks/>
          </p:cNvSpPr>
          <p:nvPr/>
        </p:nvSpPr>
        <p:spPr>
          <a:xfrm>
            <a:off x="429402" y="5039769"/>
            <a:ext cx="2542398" cy="32400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 err="1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Muayyad</a:t>
            </a:r>
            <a:endParaRPr lang="en-US" altLang="ko-KR" sz="3600" dirty="0">
              <a:solidFill>
                <a:schemeClr val="accent5">
                  <a:lumMod val="75000"/>
                </a:schemeClr>
              </a:solidFill>
              <a:latin typeface="Adobe Gothic Std B" pitchFamily="34" charset="-128"/>
              <a:ea typeface="Adobe Gothic Std B" pitchFamily="34" charset="-128"/>
              <a:cs typeface="Arial" pitchFamily="34" charset="0"/>
            </a:endParaRPr>
          </a:p>
          <a:p>
            <a:r>
              <a:rPr lang="en-US" altLang="ko-KR" sz="3600" dirty="0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Al </a:t>
            </a:r>
            <a:r>
              <a:rPr lang="en-US" altLang="ko-KR" sz="3600" dirty="0" err="1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Malazi</a:t>
            </a:r>
            <a:endParaRPr lang="en-US" altLang="ko-KR" sz="3600" dirty="0"/>
          </a:p>
        </p:txBody>
      </p:sp>
      <p:pic>
        <p:nvPicPr>
          <p:cNvPr id="60" name="Picture Placeholder 59" descr="fdhbdfhdfh.jpg"/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t="42" b="42"/>
          <a:stretch>
            <a:fillRect/>
          </a:stretch>
        </p:blipFill>
        <p:spPr/>
      </p:pic>
      <p:pic>
        <p:nvPicPr>
          <p:cNvPr id="61" name="Picture Placeholder 60" descr="dfgdsgd.jpg"/>
          <p:cNvPicPr>
            <a:picLocks noGrp="1" noChangeAspect="1"/>
          </p:cNvPicPr>
          <p:nvPr>
            <p:ph type="pic" idx="12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65" name="Picture Placeholder 64" descr="dgdfgdfg.jpg"/>
          <p:cNvPicPr>
            <a:picLocks noGrp="1" noChangeAspect="1"/>
          </p:cNvPicPr>
          <p:nvPr>
            <p:ph type="pic" idx="13"/>
          </p:nvPr>
        </p:nvPicPr>
        <p:blipFill>
          <a:blip r:embed="rId4"/>
          <a:srcRect t="42" b="42"/>
          <a:stretch>
            <a:fillRect/>
          </a:stretch>
        </p:blipFill>
        <p:spPr/>
      </p:pic>
      <p:pic>
        <p:nvPicPr>
          <p:cNvPr id="63" name="Picture Placeholder 62" descr="fghfghfgh.jpg"/>
          <p:cNvPicPr>
            <a:picLocks noGrp="1" noChangeAspect="1"/>
          </p:cNvPicPr>
          <p:nvPr>
            <p:ph type="pic" idx="14"/>
          </p:nvPr>
        </p:nvPicPr>
        <p:blipFill>
          <a:blip r:embed="rId5"/>
          <a:srcRect/>
          <a:stretch>
            <a:fillRect/>
          </a:stretch>
        </p:blipFill>
        <p:spPr/>
      </p:pic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3038475" y="1162486"/>
            <a:ext cx="5734050" cy="161065"/>
            <a:chOff x="4379494" y="697832"/>
            <a:chExt cx="2586787" cy="16844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52" name="Text Placeholder 4">
            <a:extLst>
              <a:ext uri="{FF2B5EF4-FFF2-40B4-BE49-F238E27FC236}">
                <a16:creationId xmlns:a16="http://schemas.microsoft.com/office/drawing/2014/main" xmlns="" id="{26318517-B794-4FB3-AAE3-930988B4CBFE}"/>
              </a:ext>
            </a:extLst>
          </p:cNvPr>
          <p:cNvSpPr txBox="1">
            <a:spLocks/>
          </p:cNvSpPr>
          <p:nvPr/>
        </p:nvSpPr>
        <p:spPr>
          <a:xfrm>
            <a:off x="2534426" y="5049294"/>
            <a:ext cx="4399774" cy="32400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 err="1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Yousef</a:t>
            </a:r>
            <a:r>
              <a:rPr lang="en-US" altLang="ko-KR" sz="3600" dirty="0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</a:p>
          <a:p>
            <a:r>
              <a:rPr lang="en-US" altLang="ko-KR" sz="3600" dirty="0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Al </a:t>
            </a:r>
            <a:r>
              <a:rPr lang="en-US" altLang="ko-KR" sz="3600" dirty="0" err="1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Khamees</a:t>
            </a:r>
            <a:endParaRPr lang="en-US" altLang="ko-KR" sz="3600" dirty="0"/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xmlns="" id="{26318517-B794-4FB3-AAE3-930988B4CBFE}"/>
              </a:ext>
            </a:extLst>
          </p:cNvPr>
          <p:cNvSpPr txBox="1">
            <a:spLocks/>
          </p:cNvSpPr>
          <p:nvPr/>
        </p:nvSpPr>
        <p:spPr>
          <a:xfrm>
            <a:off x="6630176" y="4525419"/>
            <a:ext cx="2113773" cy="1370556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 err="1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Walid</a:t>
            </a:r>
            <a:endParaRPr lang="en-US" altLang="ko-KR" sz="3600" dirty="0">
              <a:solidFill>
                <a:schemeClr val="accent5">
                  <a:lumMod val="75000"/>
                </a:schemeClr>
              </a:solidFill>
              <a:latin typeface="Adobe Gothic Std B" pitchFamily="34" charset="-128"/>
              <a:ea typeface="Adobe Gothic Std B" pitchFamily="34" charset="-128"/>
              <a:cs typeface="Arial" pitchFamily="34" charset="0"/>
            </a:endParaRPr>
          </a:p>
          <a:p>
            <a:r>
              <a:rPr lang="en-US" altLang="ko-KR" sz="3600" dirty="0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Karkour</a:t>
            </a:r>
            <a:endParaRPr lang="en-US" altLang="ko-KR" sz="3600" dirty="0"/>
          </a:p>
        </p:txBody>
      </p:sp>
      <p:sp>
        <p:nvSpPr>
          <p:cNvPr id="54" name="Text Placeholder 4">
            <a:extLst>
              <a:ext uri="{FF2B5EF4-FFF2-40B4-BE49-F238E27FC236}">
                <a16:creationId xmlns:a16="http://schemas.microsoft.com/office/drawing/2014/main" xmlns="" id="{26318517-B794-4FB3-AAE3-930988B4CBFE}"/>
              </a:ext>
            </a:extLst>
          </p:cNvPr>
          <p:cNvSpPr txBox="1">
            <a:spLocks/>
          </p:cNvSpPr>
          <p:nvPr/>
        </p:nvSpPr>
        <p:spPr>
          <a:xfrm>
            <a:off x="9754377" y="5087394"/>
            <a:ext cx="1681200" cy="32400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 err="1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Kusai</a:t>
            </a:r>
            <a:endParaRPr lang="en-US" altLang="ko-KR" sz="3600" dirty="0">
              <a:solidFill>
                <a:schemeClr val="accent5">
                  <a:lumMod val="75000"/>
                </a:schemeClr>
              </a:solidFill>
              <a:latin typeface="Adobe Gothic Std B" pitchFamily="34" charset="-128"/>
              <a:ea typeface="Adobe Gothic Std B" pitchFamily="34" charset="-128"/>
              <a:cs typeface="Arial" pitchFamily="34" charset="0"/>
            </a:endParaRPr>
          </a:p>
          <a:p>
            <a:r>
              <a:rPr lang="en-US" altLang="ko-KR" sz="3600" dirty="0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Knakri</a:t>
            </a:r>
            <a:endParaRPr lang="en-US" altLang="ko-KR" sz="3600" dirty="0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 rot="5400000" flipV="1">
            <a:off x="2284042" y="5332041"/>
            <a:ext cx="1904998" cy="99176"/>
            <a:chOff x="4379494" y="697832"/>
            <a:chExt cx="2586787" cy="168442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 rot="5400000" flipV="1">
            <a:off x="5255842" y="5332041"/>
            <a:ext cx="1904998" cy="99176"/>
            <a:chOff x="4379494" y="697832"/>
            <a:chExt cx="2586787" cy="168442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 rot="5400000" flipV="1">
            <a:off x="8141917" y="5332041"/>
            <a:ext cx="1904998" cy="99176"/>
            <a:chOff x="4379494" y="697832"/>
            <a:chExt cx="2586787" cy="168442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002084" y="6025634"/>
            <a:ext cx="1367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201403400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4097709" y="5978009"/>
            <a:ext cx="1367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201402171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7050459" y="5939909"/>
            <a:ext cx="1367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201201424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993684" y="5978009"/>
            <a:ext cx="1367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201401640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973B13F-B63C-4F9B-83F8-CE7A6104FBF0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(3)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506420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2957763"/>
            <a:ext cx="12192000" cy="976062"/>
            <a:chOff x="4379494" y="697832"/>
            <a:chExt cx="2586787" cy="16844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B2F21A8-A2DC-448E-8003-AFE4C77CBA6F}"/>
              </a:ext>
            </a:extLst>
          </p:cNvPr>
          <p:cNvSpPr txBox="1"/>
          <p:nvPr/>
        </p:nvSpPr>
        <p:spPr>
          <a:xfrm>
            <a:off x="0" y="3110284"/>
            <a:ext cx="1219185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Retaining Wall Structure</a:t>
            </a:r>
            <a:endParaRPr lang="ko-KR" altLang="en-US" sz="36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  <a:cs typeface="Arial" pitchFamily="34" charset="0"/>
            </a:endParaRPr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973B13F-B63C-4F9B-83F8-CE7A6104FBF0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(30)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22421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E7D1679-E35E-4D19-A019-644C30F61A32}"/>
              </a:ext>
            </a:extLst>
          </p:cNvPr>
          <p:cNvSpPr txBox="1"/>
          <p:nvPr/>
        </p:nvSpPr>
        <p:spPr>
          <a:xfrm>
            <a:off x="2239526" y="5494161"/>
            <a:ext cx="7717274" cy="553998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dirty="0" smtClean="0">
                <a:latin typeface="Adobe Gothic Std B" pitchFamily="34" charset="-128"/>
                <a:ea typeface="Adobe Gothic Std B" pitchFamily="34" charset="-128"/>
              </a:rPr>
              <a:t>Idealized Bridge Spans</a:t>
            </a:r>
            <a:endParaRPr lang="ko-KR" altLang="en-US" sz="2400" dirty="0">
              <a:solidFill>
                <a:srgbClr val="FF0066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(31)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36" name="Picture 35" descr="Span wih Grids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350449" y="1596022"/>
            <a:ext cx="9469951" cy="374574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</p:pic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769441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Retaining Wall Structure</a:t>
            </a:r>
          </a:p>
          <a:p>
            <a:pPr algn="ctr">
              <a:lnSpc>
                <a:spcPts val="3000"/>
              </a:lnSpc>
            </a:pP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(32)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Objectives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352034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Protect bridge underpass from retained soil </a:t>
            </a:r>
            <a:endParaRPr lang="en-US" sz="3200" dirty="0"/>
          </a:p>
        </p:txBody>
      </p:sp>
      <p:pic>
        <p:nvPicPr>
          <p:cNvPr id="17" name="Picture 16" descr="vist-a-wall-overpass-1024x616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115640"/>
            <a:ext cx="6616700" cy="3980359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sx="1000" sy="1000" algn="tl" rotWithShape="0">
              <a:srgbClr val="000000"/>
            </a:outerShdw>
          </a:effectLst>
        </p:spPr>
      </p:pic>
      <p:sp>
        <p:nvSpPr>
          <p:cNvPr id="22" name="Arc 21"/>
          <p:cNvSpPr/>
          <p:nvPr/>
        </p:nvSpPr>
        <p:spPr>
          <a:xfrm rot="10800000">
            <a:off x="3518261" y="2899955"/>
            <a:ext cx="2046513" cy="1471748"/>
          </a:xfrm>
          <a:prstGeom prst="arc">
            <a:avLst>
              <a:gd name="adj1" fmla="val 14809917"/>
              <a:gd name="adj2" fmla="val 689797"/>
            </a:avLst>
          </a:prstGeom>
          <a:ln w="76200">
            <a:solidFill>
              <a:srgbClr val="7030A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(33)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Objectives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352034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Provide sufficient inclined distance for vehicles to rise </a:t>
            </a:r>
            <a:endParaRPr lang="en-US" sz="3200" dirty="0"/>
          </a:p>
        </p:txBody>
      </p:sp>
      <p:pic>
        <p:nvPicPr>
          <p:cNvPr id="18" name="Picture 17" descr="ficha técnica mme psv ejido an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2700" y="2236787"/>
            <a:ext cx="6883400" cy="3871913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7150" dist="50800" dir="2700000" sx="1000" sy="1000" algn="tl" rotWithShape="0">
              <a:srgbClr val="000000"/>
            </a:outerShdw>
          </a:effectLst>
        </p:spPr>
      </p:pic>
      <p:cxnSp>
        <p:nvCxnSpPr>
          <p:cNvPr id="22" name="Straight Arrow Connector 21"/>
          <p:cNvCxnSpPr/>
          <p:nvPr/>
        </p:nvCxnSpPr>
        <p:spPr>
          <a:xfrm rot="10800000">
            <a:off x="5689600" y="2730500"/>
            <a:ext cx="1956526" cy="1170940"/>
          </a:xfrm>
          <a:prstGeom prst="straightConnector1">
            <a:avLst/>
          </a:prstGeom>
          <a:ln w="76200">
            <a:solidFill>
              <a:srgbClr val="7030A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(34)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Type of Retaining Wall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17" name="Picture 16" descr="Gravity-Retaining-W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227" y="2119099"/>
            <a:ext cx="4780373" cy="3844895"/>
          </a:xfrm>
          <a:prstGeom prst="rect">
            <a:avLst/>
          </a:prstGeom>
          <a:ln w="38100">
            <a:noFill/>
          </a:ln>
        </p:spPr>
      </p:pic>
      <p:sp>
        <p:nvSpPr>
          <p:cNvPr id="19" name="Rectangle 18"/>
          <p:cNvSpPr/>
          <p:nvPr/>
        </p:nvSpPr>
        <p:spPr>
          <a:xfrm>
            <a:off x="0" y="1352034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 smtClean="0">
                <a:latin typeface="Adobe Gothic Std B" pitchFamily="34" charset="-128"/>
                <a:ea typeface="Adobe Gothic Std B" pitchFamily="34" charset="-128"/>
              </a:rPr>
              <a:t>Gravity retaining wall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(35)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384721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Design Geometry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19" name="Picture 18" descr="colored.jpg"/>
          <p:cNvPicPr>
            <a:picLocks noChangeAspect="1"/>
          </p:cNvPicPr>
          <p:nvPr/>
        </p:nvPicPr>
        <p:blipFill>
          <a:blip r:embed="rId3"/>
          <a:srcRect t="6800" r="50031"/>
          <a:stretch>
            <a:fillRect/>
          </a:stretch>
        </p:blipFill>
        <p:spPr>
          <a:xfrm>
            <a:off x="2895601" y="1291772"/>
            <a:ext cx="5949052" cy="4948703"/>
          </a:xfrm>
          <a:prstGeom prst="rect">
            <a:avLst/>
          </a:prstGeom>
        </p:spPr>
      </p:pic>
      <p:pic>
        <p:nvPicPr>
          <p:cNvPr id="23" name="Picture 22" descr="arr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622" y="2016176"/>
            <a:ext cx="273028" cy="63381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 rot="309348">
            <a:off x="3943350" y="5810249"/>
            <a:ext cx="238125" cy="266700"/>
          </a:xfrm>
          <a:prstGeom prst="rect">
            <a:avLst/>
          </a:prstGeom>
          <a:solidFill>
            <a:srgbClr val="B08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309348">
            <a:off x="6193030" y="5873482"/>
            <a:ext cx="103192" cy="256247"/>
          </a:xfrm>
          <a:prstGeom prst="rect">
            <a:avLst/>
          </a:prstGeom>
          <a:solidFill>
            <a:srgbClr val="B08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(36)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Loads Acting On The Wall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19" name="Picture 18" descr="colored.jpg"/>
          <p:cNvPicPr>
            <a:picLocks noChangeAspect="1"/>
          </p:cNvPicPr>
          <p:nvPr/>
        </p:nvPicPr>
        <p:blipFill>
          <a:blip r:embed="rId2"/>
          <a:srcRect l="49878"/>
          <a:stretch>
            <a:fillRect/>
          </a:stretch>
        </p:blipFill>
        <p:spPr>
          <a:xfrm>
            <a:off x="3038476" y="1120873"/>
            <a:ext cx="6000750" cy="533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(37)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Checks &amp; Factors of Safety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53025" y="1203981"/>
            <a:ext cx="68199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Wingdings" pitchFamily="2" charset="2"/>
              <a:buChar char="q"/>
            </a:pPr>
            <a:r>
              <a:rPr lang="en-US" altLang="ko-KR" sz="2400" dirty="0" smtClean="0">
                <a:latin typeface="Adobe Gothic Std B" pitchFamily="34" charset="-128"/>
                <a:ea typeface="Adobe Gothic Std B" pitchFamily="34" charset="-128"/>
              </a:rPr>
              <a:t>Sliding Check: 		</a:t>
            </a:r>
            <a:r>
              <a:rPr lang="en-US" altLang="ko-KR" sz="24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2.65 &gt; 1.5	 &lt;OK&gt;</a:t>
            </a: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q"/>
            </a:pPr>
            <a:r>
              <a:rPr lang="en-US" altLang="ko-KR" sz="2400" dirty="0" smtClean="0">
                <a:latin typeface="Adobe Gothic Std B" pitchFamily="34" charset="-128"/>
                <a:ea typeface="Adobe Gothic Std B" pitchFamily="34" charset="-128"/>
              </a:rPr>
              <a:t>Overturning Check:	 </a:t>
            </a:r>
            <a:r>
              <a:rPr lang="en-US" altLang="ko-KR" sz="24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2.71 &gt; 2	 &lt;OK&gt;</a:t>
            </a: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q"/>
            </a:pPr>
            <a:r>
              <a:rPr lang="en-US" altLang="ko-KR" sz="2400" dirty="0" smtClean="0">
                <a:latin typeface="Adobe Gothic Std B" pitchFamily="34" charset="-128"/>
                <a:ea typeface="Adobe Gothic Std B" pitchFamily="34" charset="-128"/>
              </a:rPr>
              <a:t>Eccentricity 		</a:t>
            </a:r>
            <a:r>
              <a:rPr lang="en-US" altLang="ko-KR" sz="24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(e) = &lt;  B/6	 &lt;OK&gt;</a:t>
            </a:r>
            <a:endParaRPr lang="en-US" altLang="ko-KR" sz="2400" baseline="30000" dirty="0" smtClean="0">
              <a:solidFill>
                <a:srgbClr val="00B050"/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q"/>
            </a:pPr>
            <a:r>
              <a:rPr lang="en-US" altLang="ko-KR" sz="2400" dirty="0" smtClean="0">
                <a:latin typeface="Adobe Gothic Std B" pitchFamily="34" charset="-128"/>
                <a:ea typeface="Adobe Gothic Std B" pitchFamily="34" charset="-128"/>
              </a:rPr>
              <a:t>Minimum stress: 	</a:t>
            </a:r>
            <a:r>
              <a:rPr lang="en-US" altLang="ko-KR" sz="24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40.24 kN/m</a:t>
            </a:r>
            <a:r>
              <a:rPr lang="en-US" altLang="ko-KR" sz="2400" baseline="300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2	</a:t>
            </a:r>
            <a:r>
              <a:rPr lang="en-US" altLang="ko-KR" sz="24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 &lt;OK&gt;</a:t>
            </a: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q"/>
            </a:pPr>
            <a:r>
              <a:rPr lang="en-US" altLang="ko-KR" sz="2400" b="1" dirty="0" smtClean="0">
                <a:latin typeface="Adobe Gothic Std B" pitchFamily="34" charset="-128"/>
                <a:ea typeface="Adobe Gothic Std B" pitchFamily="34" charset="-128"/>
              </a:rPr>
              <a:t>Maximum stress(Q</a:t>
            </a:r>
            <a:r>
              <a:rPr lang="en-US" altLang="ko-KR" sz="1600" b="1" dirty="0" smtClean="0">
                <a:latin typeface="Adobe Gothic Std B" pitchFamily="34" charset="-128"/>
                <a:ea typeface="Adobe Gothic Std B" pitchFamily="34" charset="-128"/>
              </a:rPr>
              <a:t>max</a:t>
            </a:r>
            <a:r>
              <a:rPr lang="en-US" altLang="ko-KR" sz="2800" b="1" dirty="0" smtClean="0">
                <a:latin typeface="Adobe Gothic Std B" pitchFamily="34" charset="-128"/>
                <a:ea typeface="Adobe Gothic Std B" pitchFamily="34" charset="-128"/>
              </a:rPr>
              <a:t>):        </a:t>
            </a:r>
            <a:r>
              <a:rPr lang="en-US" altLang="ko-KR" sz="2800" b="1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595 kN/m</a:t>
            </a:r>
            <a:r>
              <a:rPr lang="en-US" altLang="ko-KR" sz="2800" b="1" baseline="30000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2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ko-KR" sz="2800" b="1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	Must check bearing capacity of soil</a:t>
            </a:r>
            <a:r>
              <a:rPr lang="en-US" altLang="ko-KR" sz="28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  <a:endParaRPr lang="en-US" sz="2800" dirty="0">
              <a:solidFill>
                <a:srgbClr val="00B050"/>
              </a:solidFill>
            </a:endParaRPr>
          </a:p>
        </p:txBody>
      </p:sp>
      <p:pic>
        <p:nvPicPr>
          <p:cNvPr id="17" name="Picture 16" descr="retaining123.jpg"/>
          <p:cNvPicPr>
            <a:picLocks noChangeAspect="1"/>
          </p:cNvPicPr>
          <p:nvPr/>
        </p:nvPicPr>
        <p:blipFill>
          <a:blip r:embed="rId2"/>
          <a:srcRect t="5314"/>
          <a:stretch>
            <a:fillRect/>
          </a:stretch>
        </p:blipFill>
        <p:spPr>
          <a:xfrm>
            <a:off x="571500" y="1407885"/>
            <a:ext cx="4634439" cy="480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(38)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Soil Bearing Capacity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352034"/>
            <a:ext cx="12192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Adobe Gothic Std B" pitchFamily="34" charset="-128"/>
                <a:ea typeface="Adobe Gothic Std B" pitchFamily="34" charset="-128"/>
              </a:rPr>
              <a:t>Bearing Capacity (Qu) is found using Meyerhofs’Eq.</a:t>
            </a:r>
          </a:p>
          <a:p>
            <a:pPr algn="ctr"/>
            <a:endParaRPr lang="en-US" sz="3200" dirty="0" smtClean="0">
              <a:latin typeface="Adobe Gothic Std B" pitchFamily="34" charset="-128"/>
              <a:ea typeface="Adobe Gothic Std B" pitchFamily="34" charset="-128"/>
            </a:endParaRPr>
          </a:p>
          <a:p>
            <a:pPr algn="ctr"/>
            <a:endParaRPr lang="en-US" sz="3200" dirty="0" smtClean="0">
              <a:latin typeface="Adobe Gothic Std B" pitchFamily="34" charset="-128"/>
              <a:ea typeface="Adobe Gothic Std B" pitchFamily="34" charset="-128"/>
            </a:endParaRPr>
          </a:p>
          <a:p>
            <a:pPr algn="ctr"/>
            <a:endParaRPr lang="en-US" sz="3200" dirty="0" smtClean="0">
              <a:latin typeface="Adobe Gothic Std B" pitchFamily="34" charset="-128"/>
              <a:ea typeface="Adobe Gothic Std B" pitchFamily="34" charset="-128"/>
            </a:endParaRPr>
          </a:p>
          <a:p>
            <a:pPr algn="ctr"/>
            <a:endParaRPr lang="en-US" sz="3200" dirty="0" smtClean="0">
              <a:latin typeface="Adobe Gothic Std B" pitchFamily="34" charset="-128"/>
              <a:ea typeface="Adobe Gothic Std B" pitchFamily="34" charset="-128"/>
            </a:endParaRPr>
          </a:p>
          <a:p>
            <a:pPr algn="ctr"/>
            <a:r>
              <a:rPr lang="en-US" sz="3200" dirty="0" smtClean="0">
                <a:latin typeface="Adobe Gothic Std B" pitchFamily="34" charset="-128"/>
                <a:ea typeface="Adobe Gothic Std B" pitchFamily="34" charset="-128"/>
              </a:rPr>
              <a:t>Qu= 1325 kN/m</a:t>
            </a:r>
            <a:r>
              <a:rPr lang="en-US" sz="3200" baseline="30000" dirty="0" smtClean="0">
                <a:latin typeface="Adobe Gothic Std B" pitchFamily="34" charset="-128"/>
                <a:ea typeface="Adobe Gothic Std B" pitchFamily="34" charset="-128"/>
              </a:rPr>
              <a:t>2</a:t>
            </a:r>
          </a:p>
          <a:p>
            <a:pPr algn="ctr"/>
            <a:r>
              <a:rPr lang="en-US" sz="32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FS= </a:t>
            </a:r>
            <a:r>
              <a:rPr lang="en-US" altLang="ko-KR" sz="3200" b="1" dirty="0" err="1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Qu</a:t>
            </a:r>
            <a:r>
              <a:rPr lang="en-US" altLang="ko-KR" sz="3200" b="1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/</a:t>
            </a:r>
            <a:r>
              <a:rPr lang="en-US" altLang="ko-KR" sz="3200" b="1" dirty="0" err="1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Q</a:t>
            </a:r>
            <a:r>
              <a:rPr lang="en-US" altLang="ko-KR" sz="2000" b="1" dirty="0" err="1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max</a:t>
            </a:r>
            <a:r>
              <a:rPr lang="en-US" altLang="ko-KR" sz="3200" b="1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=	2.226&gt; 2  	OK</a:t>
            </a:r>
            <a:endParaRPr lang="en-US" sz="3200" dirty="0" smtClean="0">
              <a:solidFill>
                <a:srgbClr val="00B05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350" y="2023109"/>
            <a:ext cx="104013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(39)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Full Retaining Wall Structure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15" name="Picture 14" descr="retaining123.jpg"/>
          <p:cNvPicPr>
            <a:picLocks noChangeAspect="1"/>
          </p:cNvPicPr>
          <p:nvPr/>
        </p:nvPicPr>
        <p:blipFill>
          <a:blip r:embed="rId3"/>
          <a:srcRect t="5600"/>
          <a:stretch>
            <a:fillRect/>
          </a:stretch>
        </p:blipFill>
        <p:spPr>
          <a:xfrm>
            <a:off x="952500" y="1451429"/>
            <a:ext cx="4634439" cy="4786539"/>
          </a:xfrm>
          <a:prstGeom prst="rect">
            <a:avLst/>
          </a:prstGeom>
        </p:spPr>
      </p:pic>
      <p:pic>
        <p:nvPicPr>
          <p:cNvPr id="17" name="Picture 16" descr="small1newdepth.jpg"/>
          <p:cNvPicPr/>
          <p:nvPr/>
        </p:nvPicPr>
        <p:blipFill>
          <a:blip r:embed="rId4"/>
          <a:srcRect l="26696" t="13944" b="9686"/>
          <a:stretch>
            <a:fillRect/>
          </a:stretch>
        </p:blipFill>
        <p:spPr>
          <a:xfrm>
            <a:off x="5754324" y="1546824"/>
            <a:ext cx="6150702" cy="427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(4)</a:t>
            </a:r>
            <a:endParaRPr lang="ko-KR" altLang="en-US" sz="28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513369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384721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Outline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EC1FEC2-9744-4438-9680-083C4314D7EC}"/>
              </a:ext>
            </a:extLst>
          </p:cNvPr>
          <p:cNvGrpSpPr/>
          <p:nvPr/>
        </p:nvGrpSpPr>
        <p:grpSpPr>
          <a:xfrm flipV="1">
            <a:off x="8945381" y="2525348"/>
            <a:ext cx="2147470" cy="1535158"/>
            <a:chOff x="8567658" y="3512928"/>
            <a:chExt cx="2147470" cy="1535158"/>
          </a:xfrm>
          <a:solidFill>
            <a:srgbClr val="F8A432"/>
          </a:solidFill>
        </p:grpSpPr>
        <p:sp>
          <p:nvSpPr>
            <p:cNvPr id="17" name="Pentagon 37">
              <a:extLst>
                <a:ext uri="{FF2B5EF4-FFF2-40B4-BE49-F238E27FC236}">
                  <a16:creationId xmlns:a16="http://schemas.microsoft.com/office/drawing/2014/main" xmlns="" id="{C8091DB2-C62E-4A4B-9F69-C7BCE41CA845}"/>
                </a:ext>
              </a:extLst>
            </p:cNvPr>
            <p:cNvSpPr/>
            <p:nvPr/>
          </p:nvSpPr>
          <p:spPr>
            <a:xfrm>
              <a:off x="8567658" y="3512928"/>
              <a:ext cx="2147470" cy="324000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Donut 38">
              <a:extLst>
                <a:ext uri="{FF2B5EF4-FFF2-40B4-BE49-F238E27FC236}">
                  <a16:creationId xmlns:a16="http://schemas.microsoft.com/office/drawing/2014/main" xmlns="" id="{7EF9BDC0-CCFC-4DD6-9BC6-2590CB66D27E}"/>
                </a:ext>
              </a:extLst>
            </p:cNvPr>
            <p:cNvSpPr/>
            <p:nvPr/>
          </p:nvSpPr>
          <p:spPr>
            <a:xfrm>
              <a:off x="8832402" y="3596351"/>
              <a:ext cx="1451735" cy="1451735"/>
            </a:xfrm>
            <a:prstGeom prst="donut">
              <a:avLst>
                <a:gd name="adj" fmla="val 1762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1F8BA50-56C5-4D36-9BFE-25F4756DEA35}"/>
              </a:ext>
            </a:extLst>
          </p:cNvPr>
          <p:cNvGrpSpPr/>
          <p:nvPr/>
        </p:nvGrpSpPr>
        <p:grpSpPr>
          <a:xfrm>
            <a:off x="6960495" y="3736506"/>
            <a:ext cx="2147470" cy="1535158"/>
            <a:chOff x="4559990" y="3542972"/>
            <a:chExt cx="2147470" cy="1535158"/>
          </a:xfrm>
          <a:solidFill>
            <a:srgbClr val="8EC043"/>
          </a:solidFill>
        </p:grpSpPr>
        <p:sp>
          <p:nvSpPr>
            <p:cNvPr id="22" name="Pentagon 40">
              <a:extLst>
                <a:ext uri="{FF2B5EF4-FFF2-40B4-BE49-F238E27FC236}">
                  <a16:creationId xmlns:a16="http://schemas.microsoft.com/office/drawing/2014/main" xmlns="" id="{A2433D54-C1E6-4696-B7D2-818BEA9B9176}"/>
                </a:ext>
              </a:extLst>
            </p:cNvPr>
            <p:cNvSpPr/>
            <p:nvPr/>
          </p:nvSpPr>
          <p:spPr>
            <a:xfrm>
              <a:off x="4559990" y="3542972"/>
              <a:ext cx="2147470" cy="324000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3" name="Donut 41">
              <a:extLst>
                <a:ext uri="{FF2B5EF4-FFF2-40B4-BE49-F238E27FC236}">
                  <a16:creationId xmlns:a16="http://schemas.microsoft.com/office/drawing/2014/main" xmlns="" id="{9849360B-03F9-4CA9-A672-EE732135116D}"/>
                </a:ext>
              </a:extLst>
            </p:cNvPr>
            <p:cNvSpPr/>
            <p:nvPr/>
          </p:nvSpPr>
          <p:spPr>
            <a:xfrm>
              <a:off x="4824734" y="3626395"/>
              <a:ext cx="1451735" cy="1451735"/>
            </a:xfrm>
            <a:prstGeom prst="donut">
              <a:avLst>
                <a:gd name="adj" fmla="val 1762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385B6898-4597-4599-B8E2-0A97800D921A}"/>
              </a:ext>
            </a:extLst>
          </p:cNvPr>
          <p:cNvGrpSpPr/>
          <p:nvPr/>
        </p:nvGrpSpPr>
        <p:grpSpPr>
          <a:xfrm flipV="1">
            <a:off x="4975609" y="2523190"/>
            <a:ext cx="2147470" cy="1535158"/>
            <a:chOff x="8567658" y="3512928"/>
            <a:chExt cx="2147470" cy="1535158"/>
          </a:xfrm>
          <a:solidFill>
            <a:srgbClr val="229878"/>
          </a:solidFill>
        </p:grpSpPr>
        <p:sp>
          <p:nvSpPr>
            <p:cNvPr id="26" name="Pentagon 43">
              <a:extLst>
                <a:ext uri="{FF2B5EF4-FFF2-40B4-BE49-F238E27FC236}">
                  <a16:creationId xmlns:a16="http://schemas.microsoft.com/office/drawing/2014/main" xmlns="" id="{A5D0D1BA-2674-48A3-88C1-C3EC6E1BD934}"/>
                </a:ext>
              </a:extLst>
            </p:cNvPr>
            <p:cNvSpPr/>
            <p:nvPr/>
          </p:nvSpPr>
          <p:spPr>
            <a:xfrm>
              <a:off x="8567658" y="3512928"/>
              <a:ext cx="2147470" cy="324000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8" name="Donut 44">
              <a:extLst>
                <a:ext uri="{FF2B5EF4-FFF2-40B4-BE49-F238E27FC236}">
                  <a16:creationId xmlns:a16="http://schemas.microsoft.com/office/drawing/2014/main" xmlns="" id="{A6E9C795-F329-47A2-A02A-B58C7FA9DDFD}"/>
                </a:ext>
              </a:extLst>
            </p:cNvPr>
            <p:cNvSpPr/>
            <p:nvPr/>
          </p:nvSpPr>
          <p:spPr>
            <a:xfrm>
              <a:off x="8832402" y="3596351"/>
              <a:ext cx="1451735" cy="1451735"/>
            </a:xfrm>
            <a:prstGeom prst="donut">
              <a:avLst>
                <a:gd name="adj" fmla="val 1762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CA4FFE0-E438-431B-A695-31A32EE57C97}"/>
              </a:ext>
            </a:extLst>
          </p:cNvPr>
          <p:cNvGrpSpPr/>
          <p:nvPr/>
        </p:nvGrpSpPr>
        <p:grpSpPr>
          <a:xfrm>
            <a:off x="2990723" y="3735668"/>
            <a:ext cx="2147470" cy="1535158"/>
            <a:chOff x="552322" y="3573016"/>
            <a:chExt cx="2147470" cy="1535158"/>
          </a:xfrm>
        </p:grpSpPr>
        <p:sp>
          <p:nvSpPr>
            <p:cNvPr id="31" name="Pentagon 46">
              <a:extLst>
                <a:ext uri="{FF2B5EF4-FFF2-40B4-BE49-F238E27FC236}">
                  <a16:creationId xmlns:a16="http://schemas.microsoft.com/office/drawing/2014/main" xmlns="" id="{F1C8D809-3243-442D-A14D-DBD5D215E635}"/>
                </a:ext>
              </a:extLst>
            </p:cNvPr>
            <p:cNvSpPr/>
            <p:nvPr/>
          </p:nvSpPr>
          <p:spPr>
            <a:xfrm>
              <a:off x="552322" y="3573016"/>
              <a:ext cx="2147470" cy="324000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2" name="Donut 47">
              <a:extLst>
                <a:ext uri="{FF2B5EF4-FFF2-40B4-BE49-F238E27FC236}">
                  <a16:creationId xmlns:a16="http://schemas.microsoft.com/office/drawing/2014/main" xmlns="" id="{10BA42E6-FAD1-45B7-B9F3-9C69B7C0D2EA}"/>
                </a:ext>
              </a:extLst>
            </p:cNvPr>
            <p:cNvSpPr/>
            <p:nvPr/>
          </p:nvSpPr>
          <p:spPr>
            <a:xfrm>
              <a:off x="817066" y="3656439"/>
              <a:ext cx="1451735" cy="1451735"/>
            </a:xfrm>
            <a:prstGeom prst="donut">
              <a:avLst>
                <a:gd name="adj" fmla="val 1762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6857704-CE89-4F34-BAD9-90A76FBD50B4}"/>
              </a:ext>
            </a:extLst>
          </p:cNvPr>
          <p:cNvSpPr txBox="1"/>
          <p:nvPr/>
        </p:nvSpPr>
        <p:spPr>
          <a:xfrm>
            <a:off x="431800" y="1518206"/>
            <a:ext cx="3219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Design of </a:t>
            </a:r>
          </a:p>
          <a:p>
            <a:pPr algn="ctr"/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Column &amp; Base plate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  <a:cs typeface="Arial" pitchFamily="34" charset="0"/>
            </a:endParaRPr>
          </a:p>
        </p:txBody>
      </p:sp>
      <p:grpSp>
        <p:nvGrpSpPr>
          <p:cNvPr id="53" name="Group 42">
            <a:extLst>
              <a:ext uri="{FF2B5EF4-FFF2-40B4-BE49-F238E27FC236}">
                <a16:creationId xmlns:a16="http://schemas.microsoft.com/office/drawing/2014/main" xmlns="" id="{8AAC6898-9D51-45CF-8E9D-71F842981AAF}"/>
              </a:ext>
            </a:extLst>
          </p:cNvPr>
          <p:cNvGrpSpPr/>
          <p:nvPr/>
        </p:nvGrpSpPr>
        <p:grpSpPr>
          <a:xfrm flipV="1">
            <a:off x="1005381" y="2523190"/>
            <a:ext cx="2147470" cy="1535158"/>
            <a:chOff x="8567658" y="3512928"/>
            <a:chExt cx="2147470" cy="1535158"/>
          </a:xfrm>
          <a:solidFill>
            <a:schemeClr val="accent6"/>
          </a:solidFill>
        </p:grpSpPr>
        <p:sp>
          <p:nvSpPr>
            <p:cNvPr id="54" name="Pentagon 43">
              <a:extLst>
                <a:ext uri="{FF2B5EF4-FFF2-40B4-BE49-F238E27FC236}">
                  <a16:creationId xmlns:a16="http://schemas.microsoft.com/office/drawing/2014/main" xmlns="" id="{E8C2A46A-814B-4BCC-A605-8565E61A03A1}"/>
                </a:ext>
              </a:extLst>
            </p:cNvPr>
            <p:cNvSpPr/>
            <p:nvPr/>
          </p:nvSpPr>
          <p:spPr>
            <a:xfrm>
              <a:off x="8567658" y="3512928"/>
              <a:ext cx="2147470" cy="324000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55" name="Donut 44">
              <a:extLst>
                <a:ext uri="{FF2B5EF4-FFF2-40B4-BE49-F238E27FC236}">
                  <a16:creationId xmlns:a16="http://schemas.microsoft.com/office/drawing/2014/main" xmlns="" id="{AE2A8C97-0F12-48FD-86FB-B2C8FF47E29A}"/>
                </a:ext>
              </a:extLst>
            </p:cNvPr>
            <p:cNvSpPr/>
            <p:nvPr/>
          </p:nvSpPr>
          <p:spPr>
            <a:xfrm>
              <a:off x="8832402" y="3596351"/>
              <a:ext cx="1451735" cy="1451735"/>
            </a:xfrm>
            <a:prstGeom prst="donut">
              <a:avLst>
                <a:gd name="adj" fmla="val 1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8A1F8C92-F004-4CFB-86D5-E55AF7907CAF}"/>
              </a:ext>
            </a:extLst>
          </p:cNvPr>
          <p:cNvSpPr txBox="1"/>
          <p:nvPr/>
        </p:nvSpPr>
        <p:spPr>
          <a:xfrm>
            <a:off x="8843286" y="1541671"/>
            <a:ext cx="2116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Project</a:t>
            </a:r>
          </a:p>
          <a:p>
            <a:pPr algn="ctr"/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Constraints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A2A7BDBA-7B0D-4677-860A-4E5C9ECC023E}"/>
              </a:ext>
            </a:extLst>
          </p:cNvPr>
          <p:cNvSpPr txBox="1"/>
          <p:nvPr/>
        </p:nvSpPr>
        <p:spPr>
          <a:xfrm rot="16200000">
            <a:off x="-298036" y="3620450"/>
            <a:ext cx="2209805" cy="461665"/>
          </a:xfrm>
          <a:prstGeom prst="rect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Review</a:t>
            </a:r>
            <a:endParaRPr lang="ko-KR" altLang="en-US" sz="2400" b="1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66" name="직사각형 113">
            <a:extLst>
              <a:ext uri="{FF2B5EF4-FFF2-40B4-BE49-F238E27FC236}">
                <a16:creationId xmlns:a16="http://schemas.microsoft.com/office/drawing/2014/main" xmlns="" id="{EAD8262F-7036-423A-AF7C-F856FF22D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937" y="2997128"/>
            <a:ext cx="8999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charset="0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06857704-CE89-4F34-BAD9-90A76FBD50B4}"/>
              </a:ext>
            </a:extLst>
          </p:cNvPr>
          <p:cNvSpPr txBox="1"/>
          <p:nvPr/>
        </p:nvSpPr>
        <p:spPr>
          <a:xfrm>
            <a:off x="1914526" y="5261531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Geotechnical &amp;</a:t>
            </a:r>
          </a:p>
          <a:p>
            <a:pPr algn="ctr"/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Structural Design of Foundation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6857704-CE89-4F34-BAD9-90A76FBD50B4}"/>
              </a:ext>
            </a:extLst>
          </p:cNvPr>
          <p:cNvSpPr txBox="1"/>
          <p:nvPr/>
        </p:nvSpPr>
        <p:spPr>
          <a:xfrm>
            <a:off x="4498975" y="1562656"/>
            <a:ext cx="291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Design of Retaining Wall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06857704-CE89-4F34-BAD9-90A76FBD50B4}"/>
              </a:ext>
            </a:extLst>
          </p:cNvPr>
          <p:cNvSpPr txBox="1"/>
          <p:nvPr/>
        </p:nvSpPr>
        <p:spPr>
          <a:xfrm>
            <a:off x="6562725" y="5404406"/>
            <a:ext cx="291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Cost Estimation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972675" y="3733800"/>
            <a:ext cx="1276350" cy="3238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2A7BDBA-7B0D-4677-860A-4E5C9ECC023E}"/>
              </a:ext>
            </a:extLst>
          </p:cNvPr>
          <p:cNvSpPr txBox="1"/>
          <p:nvPr/>
        </p:nvSpPr>
        <p:spPr>
          <a:xfrm rot="16200000">
            <a:off x="10331865" y="3620451"/>
            <a:ext cx="2209805" cy="461665"/>
          </a:xfrm>
          <a:prstGeom prst="rect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Conclusion</a:t>
            </a:r>
            <a:endParaRPr lang="ko-KR" altLang="en-US" sz="2400" b="1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73" name="직사각형 113">
            <a:extLst>
              <a:ext uri="{FF2B5EF4-FFF2-40B4-BE49-F238E27FC236}">
                <a16:creationId xmlns:a16="http://schemas.microsoft.com/office/drawing/2014/main" xmlns="" id="{EAD8262F-7036-423A-AF7C-F856FF22D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8662" y="4283003"/>
            <a:ext cx="8999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charset="0"/>
              </a:rPr>
              <a:t>2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74" name="직사각형 113">
            <a:extLst>
              <a:ext uri="{FF2B5EF4-FFF2-40B4-BE49-F238E27FC236}">
                <a16:creationId xmlns:a16="http://schemas.microsoft.com/office/drawing/2014/main" xmlns="" id="{EAD8262F-7036-423A-AF7C-F856FF22D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912" y="2987603"/>
            <a:ext cx="8999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charset="0"/>
              </a:rPr>
              <a:t>3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75" name="직사각형 113">
            <a:extLst>
              <a:ext uri="{FF2B5EF4-FFF2-40B4-BE49-F238E27FC236}">
                <a16:creationId xmlns:a16="http://schemas.microsoft.com/office/drawing/2014/main" xmlns="" id="{EAD8262F-7036-423A-AF7C-F856FF22D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1062" y="4302053"/>
            <a:ext cx="8999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charset="0"/>
              </a:rPr>
              <a:t>4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76" name="직사각형 113">
            <a:extLst>
              <a:ext uri="{FF2B5EF4-FFF2-40B4-BE49-F238E27FC236}">
                <a16:creationId xmlns:a16="http://schemas.microsoft.com/office/drawing/2014/main" xmlns="" id="{EAD8262F-7036-423A-AF7C-F856FF22D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2737" y="2978078"/>
            <a:ext cx="8999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  <a:cs typeface="Arial" charset="0"/>
              </a:rPr>
              <a:t>5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(40)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Full Retaining Wall Structure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15" name="Picture 14" descr="finalllll.jpg"/>
          <p:cNvPicPr>
            <a:picLocks noChangeAspect="1"/>
          </p:cNvPicPr>
          <p:nvPr/>
        </p:nvPicPr>
        <p:blipFill>
          <a:blip r:embed="rId3"/>
          <a:srcRect l="14609" t="5946" r="6328" b="2683"/>
          <a:stretch>
            <a:fillRect/>
          </a:stretch>
        </p:blipFill>
        <p:spPr>
          <a:xfrm>
            <a:off x="1057275" y="1408420"/>
            <a:ext cx="10401300" cy="460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1000" r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ACC2B093-1683-48F0-8A16-A16B6DF176B4}"/>
              </a:ext>
            </a:extLst>
          </p:cNvPr>
          <p:cNvGrpSpPr/>
          <p:nvPr/>
        </p:nvGrpSpPr>
        <p:grpSpPr>
          <a:xfrm>
            <a:off x="0" y="2891088"/>
            <a:ext cx="12192000" cy="976062"/>
            <a:chOff x="4379494" y="697832"/>
            <a:chExt cx="2586787" cy="16844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20096AC2-4153-4D26-A2F5-577EFC5633AF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3F3F282E-BCEC-40A5-BABB-783D862085A2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4746EE7A-75B6-4CB4-A607-244913F7972F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66A10E8A-22A7-479F-87D4-78C49423BA28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D9E9C3DE-D6B6-4348-ACBD-3F27A6FF9AFA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1" y="3710239"/>
            <a:ext cx="12191999" cy="342464"/>
            <a:chOff x="4379494" y="697832"/>
            <a:chExt cx="2586787" cy="16844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B2F21A8-A2DC-448E-8003-AFE4C77CBA6F}"/>
              </a:ext>
            </a:extLst>
          </p:cNvPr>
          <p:cNvSpPr txBox="1"/>
          <p:nvPr/>
        </p:nvSpPr>
        <p:spPr>
          <a:xfrm>
            <a:off x="148" y="3053013"/>
            <a:ext cx="1219185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8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Cost Estimation</a:t>
            </a:r>
            <a:endParaRPr lang="en-US" altLang="ko-KR" sz="48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  <a:cs typeface="Arial" pitchFamily="34" charset="0"/>
            </a:endParaRP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Shape 184"/>
          <p:cNvSpPr txBox="1">
            <a:spLocks/>
          </p:cNvSpPr>
          <p:nvPr/>
        </p:nvSpPr>
        <p:spPr>
          <a:xfrm>
            <a:off x="0" y="0"/>
            <a:ext cx="1238250" cy="3619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dobe Gothic Std B" pitchFamily="34" charset="-128"/>
                <a:ea typeface="Adobe Gothic Std B" pitchFamily="34" charset="-128"/>
                <a:cs typeface="Roboto Condensed"/>
                <a:sym typeface="Roboto Condensed"/>
              </a:rPr>
              <a:t>Figure[46]</a:t>
            </a:r>
            <a:endParaRPr kumimoji="0" lang="en" sz="12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dobe Gothic Std B" pitchFamily="34" charset="-128"/>
              <a:ea typeface="Adobe Gothic Std B" pitchFamily="34" charset="-128"/>
              <a:cs typeface="Roboto Condensed"/>
              <a:sym typeface="Roboto Condense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27D8E46-8AD2-4311-9A8E-627C9E74CAE1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(41)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22421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(42)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Cost Breakdown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32410" y="1256783"/>
            <a:ext cx="926891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latin typeface="Adobe Gothic Std B" pitchFamily="34" charset="-128"/>
                <a:ea typeface="Adobe Gothic Std B" pitchFamily="34" charset="-128"/>
              </a:rPr>
              <a:t>Material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latin typeface="Adobe Gothic Std B" pitchFamily="34" charset="-128"/>
                <a:ea typeface="Adobe Gothic Std B" pitchFamily="34" charset="-128"/>
              </a:rPr>
              <a:t>Equipment </a:t>
            </a:r>
            <a:r>
              <a:rPr lang="en-US" sz="3200" dirty="0" smtClean="0">
                <a:solidFill>
                  <a:srgbClr val="0070C0"/>
                </a:solidFill>
                <a:latin typeface="Adobe Gothic Std B" pitchFamily="34" charset="-128"/>
                <a:ea typeface="Adobe Gothic Std B" pitchFamily="34" charset="-128"/>
              </a:rPr>
              <a:t>(Owned / Rented)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latin typeface="Adobe Gothic Std B" pitchFamily="34" charset="-128"/>
                <a:ea typeface="Adobe Gothic Std B" pitchFamily="34" charset="-128"/>
              </a:rPr>
              <a:t>Labor &amp; Personnel </a:t>
            </a:r>
            <a:r>
              <a:rPr lang="en-US" sz="3200" dirty="0" smtClean="0">
                <a:solidFill>
                  <a:srgbClr val="0070C0"/>
                </a:solidFill>
                <a:latin typeface="Adobe Gothic Std B" pitchFamily="34" charset="-128"/>
                <a:ea typeface="Adobe Gothic Std B" pitchFamily="34" charset="-128"/>
              </a:rPr>
              <a:t>( Daily / Fixed salary 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latin typeface="Adobe Gothic Std B" pitchFamily="34" charset="-128"/>
                <a:ea typeface="Adobe Gothic Std B" pitchFamily="34" charset="-128"/>
              </a:rPr>
              <a:t>Engineering services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latin typeface="Adobe Gothic Std B" pitchFamily="34" charset="-128"/>
                <a:ea typeface="Adobe Gothic Std B" pitchFamily="34" charset="-128"/>
              </a:rPr>
              <a:t>Overhead </a:t>
            </a:r>
            <a:r>
              <a:rPr lang="en-US" sz="3200" dirty="0" smtClean="0">
                <a:solidFill>
                  <a:srgbClr val="0070C0"/>
                </a:solidFill>
                <a:latin typeface="Adobe Gothic Std B" pitchFamily="34" charset="-128"/>
                <a:ea typeface="Adobe Gothic Std B" pitchFamily="34" charset="-128"/>
              </a:rPr>
              <a:t>(Rents/ vehicles...)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latin typeface="Adobe Gothic Std B" pitchFamily="34" charset="-128"/>
                <a:ea typeface="Adobe Gothic Std B" pitchFamily="34" charset="-128"/>
              </a:rPr>
              <a:t>Other </a:t>
            </a:r>
            <a:r>
              <a:rPr lang="en-US" sz="3200" dirty="0" smtClean="0">
                <a:solidFill>
                  <a:srgbClr val="0070C0"/>
                </a:solidFill>
                <a:latin typeface="Adobe Gothic Std B" pitchFamily="34" charset="-128"/>
                <a:ea typeface="Adobe Gothic Std B" pitchFamily="34" charset="-128"/>
              </a:rPr>
              <a:t>(Legal / Insurance...)</a:t>
            </a:r>
            <a:endParaRPr lang="en-US" sz="3200" dirty="0" smtClean="0">
              <a:latin typeface="Adobe Gothic Std B" pitchFamily="34" charset="-128"/>
              <a:ea typeface="Adobe Gothic Std B" pitchFamily="34" charset="-128"/>
            </a:endParaRPr>
          </a:p>
          <a:p>
            <a:endParaRPr lang="en-US" sz="3200" dirty="0" smtClean="0">
              <a:solidFill>
                <a:srgbClr val="00B05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(43)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Bill of Quantity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067" y="1449432"/>
            <a:ext cx="11305856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(44)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Bill of Quantity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19053" y="1212697"/>
            <a:ext cx="1019773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Mat foundation include: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latin typeface="Adobe Gothic Std B" pitchFamily="34" charset="-128"/>
                <a:ea typeface="Adobe Gothic Std B" pitchFamily="34" charset="-128"/>
              </a:rPr>
              <a:t>Excavation</a:t>
            </a:r>
            <a:endParaRPr lang="en-US" sz="3200" dirty="0" smtClean="0">
              <a:latin typeface="Adobe Gothic Std B" pitchFamily="34" charset="-128"/>
              <a:ea typeface="Adobe Gothic Std B" pitchFamily="34" charset="-128"/>
              <a:sym typeface="Wingdings" pitchFamily="2" charset="2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latin typeface="Adobe Gothic Std B" pitchFamily="34" charset="-128"/>
                <a:ea typeface="Adobe Gothic Std B" pitchFamily="34" charset="-128"/>
                <a:sym typeface="Wingdings" pitchFamily="2" charset="2"/>
              </a:rPr>
              <a:t>Back filling &amp; compacting</a:t>
            </a:r>
            <a:endParaRPr lang="en-US" sz="3200" baseline="30000" dirty="0" smtClean="0">
              <a:latin typeface="Adobe Gothic Std B" pitchFamily="34" charset="-128"/>
              <a:ea typeface="Adobe Gothic Std B" pitchFamily="34" charset="-128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latin typeface="Adobe Gothic Std B" pitchFamily="34" charset="-128"/>
                <a:ea typeface="Adobe Gothic Std B" pitchFamily="34" charset="-128"/>
                <a:sym typeface="Wingdings" pitchFamily="2" charset="2"/>
              </a:rPr>
              <a:t>Supply of steel + Laying</a:t>
            </a:r>
            <a:endParaRPr lang="en-US" sz="3200" baseline="30000" dirty="0" smtClean="0">
              <a:latin typeface="Adobe Gothic Std B" pitchFamily="34" charset="-128"/>
              <a:ea typeface="Adobe Gothic Std B" pitchFamily="34" charset="-128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latin typeface="Adobe Gothic Std B" pitchFamily="34" charset="-128"/>
                <a:ea typeface="Adobe Gothic Std B" pitchFamily="34" charset="-128"/>
                <a:sym typeface="Wingdings" pitchFamily="2" charset="2"/>
              </a:rPr>
              <a:t>Supply of </a:t>
            </a:r>
            <a:r>
              <a:rPr lang="en-US" sz="3200" baseline="30000" dirty="0" smtClean="0">
                <a:latin typeface="Adobe Gothic Std B" pitchFamily="34" charset="-128"/>
                <a:ea typeface="Adobe Gothic Std B" pitchFamily="34" charset="-128"/>
                <a:sym typeface="Wingdings" pitchFamily="2" charset="2"/>
              </a:rPr>
              <a:t> </a:t>
            </a:r>
            <a:r>
              <a:rPr lang="en-US" sz="3200" dirty="0" smtClean="0">
                <a:latin typeface="Adobe Gothic Std B" pitchFamily="34" charset="-128"/>
                <a:ea typeface="Adobe Gothic Std B" pitchFamily="34" charset="-128"/>
                <a:sym typeface="Wingdings" pitchFamily="2" charset="2"/>
              </a:rPr>
              <a:t>concrete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latin typeface="Adobe Gothic Std B" pitchFamily="34" charset="-128"/>
                <a:ea typeface="Adobe Gothic Std B" pitchFamily="34" charset="-128"/>
                <a:sym typeface="Wingdings" pitchFamily="2" charset="2"/>
              </a:rPr>
              <a:t>Water proofing paint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latin typeface="Adobe Gothic Std B" pitchFamily="34" charset="-128"/>
                <a:ea typeface="Adobe Gothic Std B" pitchFamily="34" charset="-128"/>
                <a:sym typeface="Wingdings" pitchFamily="2" charset="2"/>
              </a:rPr>
              <a:t>Sheet piling around foundation + 24/7 Water pumps</a:t>
            </a:r>
          </a:p>
          <a:p>
            <a:endParaRPr lang="en-US" sz="3200" dirty="0" smtClean="0">
              <a:solidFill>
                <a:srgbClr val="0070C0"/>
              </a:solidFill>
              <a:latin typeface="Adobe Gothic Std B" pitchFamily="34" charset="-128"/>
              <a:ea typeface="Adobe Gothic Std B" pitchFamily="34" charset="-128"/>
            </a:endParaRPr>
          </a:p>
          <a:p>
            <a:endParaRPr lang="en-US" sz="3200" dirty="0" smtClean="0">
              <a:solidFill>
                <a:srgbClr val="00B05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64710" y="2798897"/>
            <a:ext cx="2838995" cy="146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4" descr="DKSH_JCB_Exacavator_js205_1000x665_JPG.jpg"/>
          <p:cNvPicPr/>
          <p:nvPr/>
        </p:nvPicPr>
        <p:blipFill>
          <a:blip r:embed="rId3"/>
          <a:srcRect l="10820" t="4386" r="10125" b="5263"/>
          <a:stretch>
            <a:fillRect/>
          </a:stretch>
        </p:blipFill>
        <p:spPr>
          <a:xfrm>
            <a:off x="8815019" y="1153799"/>
            <a:ext cx="2383094" cy="1812479"/>
          </a:xfrm>
          <a:prstGeom prst="rect">
            <a:avLst/>
          </a:prstGeom>
        </p:spPr>
      </p:pic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(45)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Performance Rates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93074" y="1112278"/>
            <a:ext cx="1019773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latin typeface="Adobe Gothic Std B" pitchFamily="34" charset="-128"/>
                <a:ea typeface="Adobe Gothic Std B" pitchFamily="34" charset="-128"/>
              </a:rPr>
              <a:t>JCB excavator </a:t>
            </a:r>
            <a:r>
              <a:rPr lang="en-US" sz="3200" dirty="0" smtClean="0">
                <a:latin typeface="Adobe Gothic Std B" pitchFamily="34" charset="-128"/>
                <a:ea typeface="Adobe Gothic Std B" pitchFamily="34" charset="-128"/>
                <a:sym typeface="Wingdings" pitchFamily="2" charset="2"/>
              </a:rPr>
              <a:t> </a:t>
            </a:r>
            <a:r>
              <a:rPr lang="en-US" sz="3200" dirty="0" smtClean="0">
                <a:solidFill>
                  <a:srgbClr val="0070C0"/>
                </a:solidFill>
                <a:latin typeface="Adobe Gothic Std B" pitchFamily="34" charset="-128"/>
                <a:ea typeface="Adobe Gothic Std B" pitchFamily="34" charset="-128"/>
                <a:sym typeface="Wingdings" pitchFamily="2" charset="2"/>
              </a:rPr>
              <a:t>70 m</a:t>
            </a:r>
            <a:r>
              <a:rPr lang="en-US" sz="3200" baseline="30000" dirty="0" smtClean="0">
                <a:solidFill>
                  <a:srgbClr val="0070C0"/>
                </a:solidFill>
                <a:latin typeface="Adobe Gothic Std B" pitchFamily="34" charset="-128"/>
                <a:ea typeface="Adobe Gothic Std B" pitchFamily="34" charset="-128"/>
                <a:sym typeface="Wingdings" pitchFamily="2" charset="2"/>
              </a:rPr>
              <a:t>3</a:t>
            </a:r>
            <a:r>
              <a:rPr lang="en-US" sz="3200" dirty="0" smtClean="0">
                <a:solidFill>
                  <a:srgbClr val="0070C0"/>
                </a:solidFill>
                <a:latin typeface="Adobe Gothic Std B" pitchFamily="34" charset="-128"/>
                <a:ea typeface="Adobe Gothic Std B" pitchFamily="34" charset="-128"/>
                <a:sym typeface="Wingdings" pitchFamily="2" charset="2"/>
              </a:rPr>
              <a:t>/shift  800SR/ day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latin typeface="Adobe Gothic Std B" pitchFamily="34" charset="-128"/>
                <a:ea typeface="Adobe Gothic Std B" pitchFamily="34" charset="-128"/>
                <a:sym typeface="Wingdings" pitchFamily="2" charset="2"/>
              </a:rPr>
              <a:t>Laying of rebar  </a:t>
            </a:r>
            <a:r>
              <a:rPr lang="en-US" sz="3200" dirty="0" smtClean="0">
                <a:solidFill>
                  <a:srgbClr val="0070C0"/>
                </a:solidFill>
                <a:latin typeface="Adobe Gothic Std B" pitchFamily="34" charset="-128"/>
                <a:ea typeface="Adobe Gothic Std B" pitchFamily="34" charset="-128"/>
                <a:sym typeface="Wingdings" pitchFamily="2" charset="2"/>
              </a:rPr>
              <a:t>18 hr/ton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latin typeface="Adobe Gothic Std B" pitchFamily="34" charset="-128"/>
                <a:ea typeface="Adobe Gothic Std B" pitchFamily="34" charset="-128"/>
                <a:sym typeface="Wingdings" pitchFamily="2" charset="2"/>
              </a:rPr>
              <a:t>Laborers  </a:t>
            </a:r>
            <a:r>
              <a:rPr lang="en-US" sz="3200" dirty="0" smtClean="0">
                <a:solidFill>
                  <a:srgbClr val="0070C0"/>
                </a:solidFill>
                <a:latin typeface="Adobe Gothic Std B" pitchFamily="34" charset="-128"/>
                <a:ea typeface="Adobe Gothic Std B" pitchFamily="34" charset="-128"/>
                <a:sym typeface="Wingdings" pitchFamily="2" charset="2"/>
              </a:rPr>
              <a:t>140 SR/day.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latin typeface="Adobe Gothic Std B" pitchFamily="34" charset="-128"/>
                <a:ea typeface="Adobe Gothic Std B" pitchFamily="34" charset="-128"/>
                <a:sym typeface="Wingdings" pitchFamily="2" charset="2"/>
              </a:rPr>
              <a:t>Site office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latin typeface="Adobe Gothic Std B" pitchFamily="34" charset="-128"/>
                <a:ea typeface="Adobe Gothic Std B" pitchFamily="34" charset="-128"/>
                <a:sym typeface="Wingdings" pitchFamily="2" charset="2"/>
              </a:rPr>
              <a:t>Compactors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latin typeface="Adobe Gothic Std B" pitchFamily="34" charset="-128"/>
                <a:ea typeface="Adobe Gothic Std B" pitchFamily="34" charset="-128"/>
                <a:sym typeface="Wingdings" pitchFamily="2" charset="2"/>
              </a:rPr>
              <a:t>Surveying gear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US" sz="3200" dirty="0" smtClean="0">
              <a:solidFill>
                <a:srgbClr val="0070C0"/>
              </a:solidFill>
              <a:latin typeface="Adobe Gothic Std B" pitchFamily="34" charset="-128"/>
              <a:ea typeface="Adobe Gothic Std B" pitchFamily="34" charset="-128"/>
              <a:sym typeface="Wingdings" pitchFamily="2" charset="2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US" sz="3200" dirty="0" smtClean="0">
              <a:solidFill>
                <a:srgbClr val="0070C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18" name="Picture 17" descr="46-255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41114" y="4293328"/>
            <a:ext cx="2508002" cy="165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(46)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Final Costs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3440" y="1645404"/>
            <a:ext cx="10319657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accent6"/>
                </a:solidFill>
                <a:latin typeface="Adobe Gothic Std B" pitchFamily="34" charset="-128"/>
                <a:ea typeface="Adobe Gothic Std B" pitchFamily="34" charset="-128"/>
              </a:rPr>
              <a:t>Project duration:  18 months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rgbClr val="0070C0"/>
                </a:solidFill>
                <a:latin typeface="Adobe Gothic Std B" pitchFamily="34" charset="-128"/>
                <a:ea typeface="Adobe Gothic Std B" pitchFamily="34" charset="-128"/>
              </a:rPr>
              <a:t>Project cost: 10,950,000 SR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Profit margin </a:t>
            </a:r>
            <a:r>
              <a:rPr lang="en-US" sz="4000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+</a:t>
            </a:r>
            <a:r>
              <a:rPr lang="en-US" sz="4000" dirty="0" smtClean="0"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error :</a:t>
            </a:r>
            <a:r>
              <a:rPr lang="en-US" sz="4000" dirty="0" smtClean="0"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n-US" sz="40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55%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accent6"/>
                </a:solidFill>
                <a:latin typeface="Adobe Gothic Std B" pitchFamily="34" charset="-128"/>
                <a:ea typeface="Adobe Gothic Std B" pitchFamily="34" charset="-128"/>
              </a:rPr>
              <a:t>Bidding price : 17,000,000 SR</a:t>
            </a:r>
          </a:p>
          <a:p>
            <a:pPr algn="ctr">
              <a:lnSpc>
                <a:spcPct val="150000"/>
              </a:lnSpc>
            </a:pPr>
            <a:endParaRPr lang="en-US" sz="4000" dirty="0" smtClean="0">
              <a:solidFill>
                <a:schemeClr val="accent6"/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>
              <a:lnSpc>
                <a:spcPct val="150000"/>
              </a:lnSpc>
            </a:pPr>
            <a:endParaRPr lang="en-US" sz="3600" dirty="0" smtClean="0">
              <a:solidFill>
                <a:srgbClr val="00B05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ACC2B093-1683-48F0-8A16-A16B6DF176B4}"/>
              </a:ext>
            </a:extLst>
          </p:cNvPr>
          <p:cNvGrpSpPr/>
          <p:nvPr/>
        </p:nvGrpSpPr>
        <p:grpSpPr>
          <a:xfrm>
            <a:off x="0" y="2900613"/>
            <a:ext cx="12192000" cy="976062"/>
            <a:chOff x="4379494" y="697832"/>
            <a:chExt cx="2586787" cy="16844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20096AC2-4153-4D26-A2F5-577EFC5633AF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3F3F282E-BCEC-40A5-BABB-783D862085A2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4746EE7A-75B6-4CB4-A607-244913F7972F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66A10E8A-22A7-479F-87D4-78C49423BA28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D9E9C3DE-D6B6-4348-ACBD-3F27A6FF9AFA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1" y="3710239"/>
            <a:ext cx="12191999" cy="342464"/>
            <a:chOff x="4379494" y="697832"/>
            <a:chExt cx="2586787" cy="16844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B2F21A8-A2DC-448E-8003-AFE4C77CBA6F}"/>
              </a:ext>
            </a:extLst>
          </p:cNvPr>
          <p:cNvSpPr txBox="1"/>
          <p:nvPr/>
        </p:nvSpPr>
        <p:spPr>
          <a:xfrm>
            <a:off x="148" y="3129213"/>
            <a:ext cx="1219185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Project Constraints</a:t>
            </a:r>
            <a:endParaRPr lang="en-US" altLang="ko-KR" sz="40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  <a:cs typeface="Arial" pitchFamily="34" charset="0"/>
            </a:endParaRP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27D8E46-8AD2-4311-9A8E-627C9E74CAE1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(47)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22421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289051" y="643890"/>
          <a:ext cx="9626599" cy="5303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9626599"/>
              </a:tblGrid>
              <a:tr h="3357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</a:tr>
              <a:tr h="923369">
                <a:tc>
                  <a:txBody>
                    <a:bodyPr/>
                    <a:lstStyle/>
                    <a:p>
                      <a:r>
                        <a:rPr lang="en-US" altLang="ko-KR" sz="2000" dirty="0" smtClean="0">
                          <a:solidFill>
                            <a:srgbClr val="0070C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Knowledge:  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altLang="ko-KR" sz="2000" dirty="0" smtClean="0">
                          <a:latin typeface="Adobe Gothic Std B" pitchFamily="34" charset="-128"/>
                          <a:ea typeface="Adobe Gothic Std B" pitchFamily="34" charset="-128"/>
                        </a:rPr>
                        <a:t>This project meant researching a new topic and setting foot in a completely new territory.</a:t>
                      </a:r>
                      <a:endParaRPr lang="en-US" sz="2000" dirty="0">
                        <a:solidFill>
                          <a:schemeClr val="tx1"/>
                        </a:solidFill>
                        <a:latin typeface="Adobe Gothic Std B" pitchFamily="34" charset="-128"/>
                        <a:ea typeface="Adobe Gothic Std B" pitchFamily="34" charset="-128"/>
                      </a:endParaRPr>
                    </a:p>
                  </a:txBody>
                  <a:tcPr anchor="ctr"/>
                </a:tc>
              </a:tr>
              <a:tr h="1203177">
                <a:tc>
                  <a:txBody>
                    <a:bodyPr/>
                    <a:lstStyle/>
                    <a:p>
                      <a:pPr marL="0" marR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 smtClean="0">
                          <a:solidFill>
                            <a:srgbClr val="0070C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Legal</a:t>
                      </a:r>
                      <a:r>
                        <a:rPr lang="en-US" altLang="ko-KR" sz="2000" baseline="0" dirty="0" smtClean="0">
                          <a:solidFill>
                            <a:srgbClr val="0070C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 Constraints: </a:t>
                      </a:r>
                    </a:p>
                    <a:p>
                      <a:pPr marL="0" marR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altLang="ko-KR" sz="2000" dirty="0" smtClean="0">
                          <a:latin typeface="Adobe Gothic Std B" pitchFamily="34" charset="-128"/>
                          <a:ea typeface="Adobe Gothic Std B" pitchFamily="34" charset="-128"/>
                        </a:rPr>
                        <a:t>The legal requirements and regulations that are set by the government.</a:t>
                      </a:r>
                    </a:p>
                    <a:p>
                      <a:pPr marL="0" marR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000" dirty="0" smtClean="0">
                          <a:latin typeface="Adobe Gothic Std B" pitchFamily="34" charset="-128"/>
                          <a:ea typeface="Adobe Gothic Std B" pitchFamily="34" charset="-128"/>
                        </a:rPr>
                        <a:t>Tendering</a:t>
                      </a:r>
                      <a:r>
                        <a:rPr lang="en-US" sz="2000" baseline="0" dirty="0" smtClean="0">
                          <a:latin typeface="Adobe Gothic Std B" pitchFamily="34" charset="-128"/>
                          <a:ea typeface="Adobe Gothic Std B" pitchFamily="34" charset="-128"/>
                        </a:rPr>
                        <a:t> procedure is legally binding.</a:t>
                      </a:r>
                    </a:p>
                    <a:p>
                      <a:pPr marL="0" marR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000" baseline="0" dirty="0" smtClean="0">
                          <a:latin typeface="Adobe Gothic Std B" pitchFamily="34" charset="-128"/>
                          <a:ea typeface="Adobe Gothic Std B" pitchFamily="34" charset="-128"/>
                        </a:rPr>
                        <a:t>Rules set by the Saudi Ministry of Labor &amp; Social Development applies .</a:t>
                      </a:r>
                      <a:endParaRPr lang="en-US" sz="2000" dirty="0"/>
                    </a:p>
                  </a:txBody>
                  <a:tcPr anchor="ctr"/>
                </a:tc>
              </a:tr>
              <a:tr h="1594909">
                <a:tc>
                  <a:txBody>
                    <a:bodyPr/>
                    <a:lstStyle/>
                    <a:p>
                      <a:pPr marL="0" marR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 smtClean="0">
                          <a:solidFill>
                            <a:srgbClr val="0070C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Social </a:t>
                      </a:r>
                      <a:r>
                        <a:rPr lang="en-US" altLang="ko-KR" sz="2000" baseline="0" dirty="0" smtClean="0">
                          <a:solidFill>
                            <a:srgbClr val="0070C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Constraints: </a:t>
                      </a:r>
                    </a:p>
                    <a:p>
                      <a:pPr marL="0" marR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altLang="ko-KR" sz="2000" dirty="0" smtClean="0">
                          <a:latin typeface="Adobe Gothic Std B" pitchFamily="34" charset="-128"/>
                          <a:ea typeface="Adobe Gothic Std B" pitchFamily="34" charset="-128"/>
                        </a:rPr>
                        <a:t>Takes into account the impact that this project will have on the community and the general public.</a:t>
                      </a:r>
                    </a:p>
                    <a:p>
                      <a:pPr marL="0" marR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altLang="ko-KR" sz="2000" dirty="0" smtClean="0">
                          <a:latin typeface="Adobe Gothic Std B" pitchFamily="34" charset="-128"/>
                          <a:ea typeface="Adobe Gothic Std B" pitchFamily="34" charset="-128"/>
                        </a:rPr>
                        <a:t>What would come of businesses and shops on this street?</a:t>
                      </a:r>
                    </a:p>
                    <a:p>
                      <a:pPr marL="0" marR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altLang="ko-KR" sz="2000" dirty="0" smtClean="0">
                          <a:latin typeface="Adobe Gothic Std B" pitchFamily="34" charset="-128"/>
                          <a:ea typeface="Adobe Gothic Std B" pitchFamily="34" charset="-128"/>
                        </a:rPr>
                        <a:t> How would people access this area during the construction?</a:t>
                      </a:r>
                    </a:p>
                  </a:txBody>
                  <a:tcPr anchor="ctr"/>
                </a:tc>
              </a:tr>
              <a:tr h="587598">
                <a:tc>
                  <a:txBody>
                    <a:bodyPr/>
                    <a:lstStyle/>
                    <a:p>
                      <a:pPr marL="0" marR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 smtClean="0">
                          <a:solidFill>
                            <a:srgbClr val="0070C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Economical</a:t>
                      </a:r>
                      <a:r>
                        <a:rPr lang="en-US" altLang="ko-KR" sz="2000" baseline="0" dirty="0" smtClean="0">
                          <a:solidFill>
                            <a:srgbClr val="0070C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 Constraints</a:t>
                      </a:r>
                    </a:p>
                    <a:p>
                      <a:pPr marL="0" marR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altLang="ko-KR" sz="2000" dirty="0" smtClean="0">
                          <a:latin typeface="Adobe Gothic Std B" pitchFamily="34" charset="-128"/>
                          <a:ea typeface="Adobe Gothic Std B" pitchFamily="34" charset="-128"/>
                        </a:rPr>
                        <a:t>Budgeting &amp;</a:t>
                      </a:r>
                      <a:r>
                        <a:rPr lang="en-US" altLang="ko-KR" sz="2000" baseline="0" dirty="0" smtClean="0">
                          <a:latin typeface="Adobe Gothic Std B" pitchFamily="34" charset="-128"/>
                          <a:ea typeface="Adobe Gothic Std B" pitchFamily="34" charset="-128"/>
                        </a:rPr>
                        <a:t> allocation of resources.</a:t>
                      </a:r>
                    </a:p>
                    <a:p>
                      <a:pPr marL="0" marR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000" baseline="0" dirty="0" smtClean="0">
                          <a:latin typeface="Adobe Gothic Std B" pitchFamily="34" charset="-128"/>
                          <a:ea typeface="Adobe Gothic Std B" pitchFamily="34" charset="-128"/>
                        </a:rPr>
                        <a:t>This item goes hand in hand with (Time) and (Quality).</a:t>
                      </a:r>
                      <a:endParaRPr lang="en-US" sz="2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(48)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86002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Constraints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ACC2B093-1683-48F0-8A16-A16B6DF176B4}"/>
              </a:ext>
            </a:extLst>
          </p:cNvPr>
          <p:cNvGrpSpPr/>
          <p:nvPr/>
        </p:nvGrpSpPr>
        <p:grpSpPr>
          <a:xfrm>
            <a:off x="0" y="2900613"/>
            <a:ext cx="12192000" cy="976062"/>
            <a:chOff x="4379494" y="697832"/>
            <a:chExt cx="2586787" cy="16844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20096AC2-4153-4D26-A2F5-577EFC5633AF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3F3F282E-BCEC-40A5-BABB-783D862085A2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4746EE7A-75B6-4CB4-A607-244913F7972F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66A10E8A-22A7-479F-87D4-78C49423BA28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D9E9C3DE-D6B6-4348-ACBD-3F27A6FF9AFA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1" y="3710239"/>
            <a:ext cx="12191999" cy="342464"/>
            <a:chOff x="4379494" y="697832"/>
            <a:chExt cx="2586787" cy="16844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B2F21A8-A2DC-448E-8003-AFE4C77CBA6F}"/>
              </a:ext>
            </a:extLst>
          </p:cNvPr>
          <p:cNvSpPr txBox="1"/>
          <p:nvPr/>
        </p:nvSpPr>
        <p:spPr>
          <a:xfrm>
            <a:off x="148" y="3129213"/>
            <a:ext cx="12191852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Conclusion</a:t>
            </a:r>
            <a:endParaRPr lang="en-US" altLang="ko-KR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  <a:cs typeface="Arial" pitchFamily="34" charset="0"/>
            </a:endParaRP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27D8E46-8AD2-4311-9A8E-627C9E74CAE1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(49)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22421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(5)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Project Review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/>
          <a:srcRect l="15234" r="13647"/>
          <a:stretch>
            <a:fillRect/>
          </a:stretch>
        </p:blipFill>
        <p:spPr bwMode="auto">
          <a:xfrm>
            <a:off x="571500" y="1543261"/>
            <a:ext cx="4866715" cy="4330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30" descr="Span wih Grid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173" y="2343279"/>
            <a:ext cx="6091669" cy="240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t="3922" b="9314"/>
          <a:stretch>
            <a:fillRect/>
          </a:stretch>
        </p:blipFill>
        <p:spPr bwMode="auto">
          <a:xfrm>
            <a:off x="3295650" y="4667250"/>
            <a:ext cx="57150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(50)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Conclusion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14089" y="1205984"/>
            <a:ext cx="1044926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400" dirty="0" smtClean="0">
                <a:latin typeface="Adobe Gothic Std B" pitchFamily="34" charset="-128"/>
                <a:ea typeface="Adobe Gothic Std B" pitchFamily="34" charset="-128"/>
              </a:rPr>
              <a:t>Successfully designed a 2-Span steel girder bridge according to AASHTO specifications.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400" dirty="0" smtClean="0">
                <a:latin typeface="Adobe Gothic Std B" pitchFamily="34" charset="-128"/>
                <a:ea typeface="Adobe Gothic Std B" pitchFamily="34" charset="-128"/>
              </a:rPr>
              <a:t>Steel girders performance rate </a:t>
            </a:r>
            <a:r>
              <a:rPr lang="en-US" altLang="ko-KR" sz="2400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76%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400" dirty="0" smtClean="0">
                <a:latin typeface="Adobe Gothic Std B" pitchFamily="34" charset="-128"/>
                <a:ea typeface="Adobe Gothic Std B" pitchFamily="34" charset="-128"/>
              </a:rPr>
              <a:t>Recommendations for future bridge designs can include more research in girder sizing to achieve higher performance rate</a:t>
            </a:r>
            <a:r>
              <a:rPr lang="en-US" altLang="ko-KR" sz="2400" dirty="0" smtClean="0">
                <a:solidFill>
                  <a:srgbClr val="0070C0"/>
                </a:solidFill>
                <a:latin typeface="Adobe Gothic Std B" pitchFamily="34" charset="-128"/>
                <a:ea typeface="Adobe Gothic Std B" pitchFamily="34" charset="-128"/>
              </a:rPr>
              <a:t> (More economical)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400" dirty="0" smtClean="0">
                <a:latin typeface="Adobe Gothic Std B" pitchFamily="34" charset="-128"/>
                <a:ea typeface="Adobe Gothic Std B" pitchFamily="34" charset="-128"/>
              </a:rPr>
              <a:t>Further research and calculations can lead to the use of tapered beams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(51)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Conclusion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15" name="Picture 14" descr="dfvdsgdsfgr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573" y="1162429"/>
            <a:ext cx="8992432" cy="433349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00200" y="5558909"/>
            <a:ext cx="8943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Tapered beams are tailor fit to the bridge needs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(52)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Conclusion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17" name="Picture 16" descr="1 (12).png"/>
          <p:cNvPicPr>
            <a:picLocks noChangeAspect="1"/>
          </p:cNvPicPr>
          <p:nvPr/>
        </p:nvPicPr>
        <p:blipFill>
          <a:blip r:embed="rId3" cstate="print"/>
          <a:srcRect t="16178" b="13458"/>
          <a:stretch>
            <a:fillRect/>
          </a:stretch>
        </p:blipFill>
        <p:spPr>
          <a:xfrm>
            <a:off x="952786" y="981074"/>
            <a:ext cx="9928544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1 (7).png"/>
          <p:cNvPicPr>
            <a:picLocks noChangeAspect="1"/>
          </p:cNvPicPr>
          <p:nvPr/>
        </p:nvPicPr>
        <p:blipFill>
          <a:blip r:embed="rId3" cstate="print"/>
          <a:srcRect b="11727"/>
          <a:stretch>
            <a:fillRect/>
          </a:stretch>
        </p:blipFill>
        <p:spPr>
          <a:xfrm>
            <a:off x="1104901" y="9206"/>
            <a:ext cx="11087100" cy="6524944"/>
          </a:xfrm>
          <a:prstGeom prst="rect">
            <a:avLst/>
          </a:prstGeom>
        </p:spPr>
      </p:pic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(53)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Conclusion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D:\New folder (3)\bran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9450" y="5114924"/>
            <a:ext cx="1057275" cy="1057275"/>
          </a:xfrm>
          <a:prstGeom prst="rect">
            <a:avLst/>
          </a:prstGeom>
          <a:noFill/>
        </p:spPr>
      </p:pic>
      <p:pic>
        <p:nvPicPr>
          <p:cNvPr id="11266" name="Picture 2" descr="D:\Chrome downloads\aisc_logo-18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2275" y="5191125"/>
            <a:ext cx="1019175" cy="1019175"/>
          </a:xfrm>
          <a:prstGeom prst="rect">
            <a:avLst/>
          </a:prstGeom>
          <a:noFill/>
        </p:spPr>
      </p:pic>
      <p:pic>
        <p:nvPicPr>
          <p:cNvPr id="11267" name="Picture 3" descr="D:\Chrome downloads\nq7PQdg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4351" y="5114926"/>
            <a:ext cx="1143000" cy="1143000"/>
          </a:xfrm>
          <a:prstGeom prst="rect">
            <a:avLst/>
          </a:prstGeom>
          <a:noFill/>
        </p:spPr>
      </p:pic>
      <p:pic>
        <p:nvPicPr>
          <p:cNvPr id="11268" name="Picture 4" descr="D:\Chrome downloads\1200px-FHWA_logo_square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7851" y="5166640"/>
            <a:ext cx="981074" cy="976986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D98B04E-8E1A-4651-9D8B-8AA66726C3E8}"/>
              </a:ext>
            </a:extLst>
          </p:cNvPr>
          <p:cNvSpPr/>
          <p:nvPr/>
        </p:nvSpPr>
        <p:spPr>
          <a:xfrm>
            <a:off x="0" y="376742"/>
            <a:ext cx="12192000" cy="9373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06D7448-7BE4-4822-8466-E5005F7070E0}"/>
              </a:ext>
            </a:extLst>
          </p:cNvPr>
          <p:cNvSpPr txBox="1"/>
          <p:nvPr/>
        </p:nvSpPr>
        <p:spPr>
          <a:xfrm>
            <a:off x="307364" y="441627"/>
            <a:ext cx="1138933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b="1" dirty="0"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References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Shape 184"/>
          <p:cNvSpPr txBox="1">
            <a:spLocks/>
          </p:cNvSpPr>
          <p:nvPr/>
        </p:nvSpPr>
        <p:spPr>
          <a:xfrm>
            <a:off x="1102993" y="1430654"/>
            <a:ext cx="10441307" cy="43510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defTabSz="914400">
              <a:lnSpc>
                <a:spcPct val="150000"/>
              </a:lnSpc>
              <a:buClr>
                <a:srgbClr val="FFFFFF"/>
              </a:buClr>
              <a:buSzPct val="100000"/>
              <a:defRPr/>
            </a:pPr>
            <a:r>
              <a:rPr lang="en-US" sz="2200" b="1" kern="0" dirty="0" smtClean="0">
                <a:solidFill>
                  <a:srgbClr val="0070C0"/>
                </a:solidFill>
                <a:latin typeface="Adobe Gothic Std B" pitchFamily="34" charset="-128"/>
                <a:ea typeface="Adobe Gothic Std B" pitchFamily="34" charset="-128"/>
                <a:cs typeface="Roboto Condensed"/>
                <a:sym typeface="Roboto Condensed"/>
              </a:rPr>
              <a:t>[1] 	</a:t>
            </a:r>
            <a:r>
              <a:rPr lang="en-US" sz="2200" b="1" kern="0" dirty="0" smtClean="0">
                <a:latin typeface="Adobe Gothic Std B" pitchFamily="34" charset="-128"/>
                <a:ea typeface="Adobe Gothic Std B" pitchFamily="34" charset="-128"/>
                <a:cs typeface="Roboto Condensed"/>
                <a:sym typeface="Roboto Condensed"/>
              </a:rPr>
              <a:t>AASHTO LRFD 2012 Bridge Design Specifications.</a:t>
            </a:r>
          </a:p>
          <a:p>
            <a:pPr lvl="0" defTabSz="914400">
              <a:lnSpc>
                <a:spcPct val="150000"/>
              </a:lnSpc>
              <a:buClr>
                <a:srgbClr val="FFFFFF"/>
              </a:buClr>
              <a:buSzPct val="100000"/>
              <a:defRPr/>
            </a:pPr>
            <a:r>
              <a:rPr lang="en-US" sz="2200" b="1" kern="0" dirty="0" smtClean="0">
                <a:solidFill>
                  <a:srgbClr val="0070C0"/>
                </a:solidFill>
                <a:latin typeface="Adobe Gothic Std B" pitchFamily="34" charset="-128"/>
                <a:ea typeface="Adobe Gothic Std B" pitchFamily="34" charset="-128"/>
                <a:cs typeface="Roboto Condensed"/>
                <a:sym typeface="Roboto Condensed"/>
              </a:rPr>
              <a:t>[2] 	</a:t>
            </a:r>
            <a:r>
              <a:rPr lang="en-US" sz="2200" b="1" kern="0" dirty="0" smtClean="0">
                <a:latin typeface="Adobe Gothic Std B" pitchFamily="34" charset="-128"/>
                <a:ea typeface="Adobe Gothic Std B" pitchFamily="34" charset="-128"/>
                <a:cs typeface="Roboto Condensed"/>
                <a:sym typeface="Roboto Condensed"/>
              </a:rPr>
              <a:t>Ministry of Municipal and Rural Affairs (MOMRA) in Saudi Arabia - 	Bridge Design Manual (AR)</a:t>
            </a:r>
          </a:p>
          <a:p>
            <a:pPr lvl="0" defTabSz="914400">
              <a:lnSpc>
                <a:spcPct val="150000"/>
              </a:lnSpc>
              <a:buClr>
                <a:srgbClr val="FFFFFF"/>
              </a:buClr>
              <a:buSzPct val="100000"/>
              <a:defRPr/>
            </a:pPr>
            <a:r>
              <a:rPr lang="en-US" sz="2200" b="1" kern="0" dirty="0" smtClean="0">
                <a:solidFill>
                  <a:srgbClr val="0070C0"/>
                </a:solidFill>
                <a:latin typeface="Adobe Gothic Std B" pitchFamily="34" charset="-128"/>
                <a:ea typeface="Adobe Gothic Std B" pitchFamily="34" charset="-128"/>
                <a:cs typeface="Roboto Condensed"/>
                <a:sym typeface="Roboto Condensed"/>
              </a:rPr>
              <a:t>[3] 	</a:t>
            </a:r>
            <a:r>
              <a:rPr lang="en-US" sz="2200" b="1" kern="0" dirty="0" smtClean="0">
                <a:latin typeface="Adobe Gothic Std B" pitchFamily="34" charset="-128"/>
                <a:ea typeface="Adobe Gothic Std B" pitchFamily="34" charset="-128"/>
                <a:cs typeface="Roboto Condensed"/>
                <a:sym typeface="Roboto Condensed"/>
              </a:rPr>
              <a:t>Steel Bridge Design Handbook - Design Example 2A - U.S. 	Department of Transportation , Federal Highway Administration</a:t>
            </a:r>
          </a:p>
          <a:p>
            <a:pPr lvl="0" defTabSz="914400">
              <a:lnSpc>
                <a:spcPct val="150000"/>
              </a:lnSpc>
              <a:buClr>
                <a:srgbClr val="FFFFFF"/>
              </a:buClr>
              <a:buSzPct val="100000"/>
              <a:defRPr/>
            </a:pPr>
            <a:r>
              <a:rPr lang="en-US" sz="2200" b="1" kern="0" dirty="0" smtClean="0">
                <a:solidFill>
                  <a:srgbClr val="0070C0"/>
                </a:solidFill>
                <a:latin typeface="Adobe Gothic Std B" pitchFamily="34" charset="-128"/>
                <a:ea typeface="Adobe Gothic Std B" pitchFamily="34" charset="-128"/>
                <a:cs typeface="Roboto Condensed"/>
                <a:sym typeface="Roboto Condensed"/>
              </a:rPr>
              <a:t>[4]	 </a:t>
            </a:r>
            <a:r>
              <a:rPr lang="en-US" sz="2200" b="1" kern="0" dirty="0" smtClean="0">
                <a:latin typeface="Adobe Gothic Std B" pitchFamily="34" charset="-128"/>
                <a:ea typeface="Adobe Gothic Std B" pitchFamily="34" charset="-128"/>
                <a:cs typeface="Roboto Condensed"/>
                <a:sym typeface="Roboto Condensed"/>
              </a:rPr>
              <a:t>Steel Construction, AISC Manual. 14th Edition</a:t>
            </a:r>
          </a:p>
          <a:p>
            <a:pPr lvl="0" defTabSz="914400">
              <a:lnSpc>
                <a:spcPct val="150000"/>
              </a:lnSpc>
              <a:buClr>
                <a:srgbClr val="FFFFFF"/>
              </a:buClr>
              <a:buSzPct val="100000"/>
              <a:defRPr/>
            </a:pPr>
            <a:r>
              <a:rPr lang="en-US" sz="2200" b="1" kern="0" dirty="0" smtClean="0">
                <a:solidFill>
                  <a:srgbClr val="0070C0"/>
                </a:solidFill>
                <a:latin typeface="Adobe Gothic Std B" pitchFamily="34" charset="-128"/>
                <a:ea typeface="Adobe Gothic Std B" pitchFamily="34" charset="-128"/>
                <a:cs typeface="Roboto Condensed"/>
                <a:sym typeface="Roboto Condensed"/>
              </a:rPr>
              <a:t>[5]	 </a:t>
            </a:r>
            <a:r>
              <a:rPr lang="en-US" sz="2200" b="1" kern="0" dirty="0" smtClean="0">
                <a:latin typeface="Adobe Gothic Std B" pitchFamily="34" charset="-128"/>
                <a:ea typeface="Adobe Gothic Std B" pitchFamily="34" charset="-128"/>
                <a:cs typeface="Roboto Condensed"/>
                <a:sym typeface="Roboto Condensed"/>
              </a:rPr>
              <a:t>Geotechnical Investigation – Gulf consultant</a:t>
            </a:r>
            <a:endParaRPr lang="en-US" sz="2200" b="1" kern="0" dirty="0">
              <a:latin typeface="Adobe Gothic Std B" pitchFamily="34" charset="-128"/>
              <a:ea typeface="Adobe Gothic Std B" pitchFamily="34" charset="-128"/>
              <a:cs typeface="Roboto Condensed"/>
              <a:sym typeface="Roboto Condense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CA7DD45-79BD-4464-9520-254C97C955B0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(54)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81964" y="5080531"/>
            <a:ext cx="862011" cy="105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07852843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infrastructures-04-00042-g001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3746" r="13746"/>
          <a:stretch>
            <a:fillRect/>
          </a:stretch>
        </p:blipFill>
        <p:spPr/>
      </p:pic>
      <p:sp>
        <p:nvSpPr>
          <p:cNvPr id="8" name="직사각형 1">
            <a:extLst>
              <a:ext uri="{FF2B5EF4-FFF2-40B4-BE49-F238E27FC236}">
                <a16:creationId xmlns:a16="http://schemas.microsoft.com/office/drawing/2014/main" xmlns="" id="{F6BB0C23-9C43-49C8-8043-98B2240F4C41}"/>
              </a:ext>
            </a:extLst>
          </p:cNvPr>
          <p:cNvSpPr/>
          <p:nvPr/>
        </p:nvSpPr>
        <p:spPr>
          <a:xfrm>
            <a:off x="0" y="4067175"/>
            <a:ext cx="11058525" cy="2790825"/>
          </a:xfrm>
          <a:custGeom>
            <a:avLst/>
            <a:gdLst>
              <a:gd name="connsiteX0" fmla="*/ 0 w 5667375"/>
              <a:gd name="connsiteY0" fmla="*/ 0 h 2771775"/>
              <a:gd name="connsiteX1" fmla="*/ 5667375 w 5667375"/>
              <a:gd name="connsiteY1" fmla="*/ 0 h 2771775"/>
              <a:gd name="connsiteX2" fmla="*/ 5667375 w 5667375"/>
              <a:gd name="connsiteY2" fmla="*/ 2771775 h 2771775"/>
              <a:gd name="connsiteX3" fmla="*/ 0 w 5667375"/>
              <a:gd name="connsiteY3" fmla="*/ 2771775 h 2771775"/>
              <a:gd name="connsiteX4" fmla="*/ 0 w 5667375"/>
              <a:gd name="connsiteY4" fmla="*/ 0 h 2771775"/>
              <a:gd name="connsiteX0" fmla="*/ 0 w 6819900"/>
              <a:gd name="connsiteY0" fmla="*/ 9525 h 2781300"/>
              <a:gd name="connsiteX1" fmla="*/ 6819900 w 6819900"/>
              <a:gd name="connsiteY1" fmla="*/ 0 h 2781300"/>
              <a:gd name="connsiteX2" fmla="*/ 5667375 w 6819900"/>
              <a:gd name="connsiteY2" fmla="*/ 2781300 h 2781300"/>
              <a:gd name="connsiteX3" fmla="*/ 0 w 6819900"/>
              <a:gd name="connsiteY3" fmla="*/ 2781300 h 2781300"/>
              <a:gd name="connsiteX4" fmla="*/ 0 w 6819900"/>
              <a:gd name="connsiteY4" fmla="*/ 9525 h 2781300"/>
              <a:gd name="connsiteX0" fmla="*/ 0 w 6858000"/>
              <a:gd name="connsiteY0" fmla="*/ 19050 h 2790825"/>
              <a:gd name="connsiteX1" fmla="*/ 6858000 w 6858000"/>
              <a:gd name="connsiteY1" fmla="*/ 0 h 2790825"/>
              <a:gd name="connsiteX2" fmla="*/ 5667375 w 6858000"/>
              <a:gd name="connsiteY2" fmla="*/ 2790825 h 2790825"/>
              <a:gd name="connsiteX3" fmla="*/ 0 w 6858000"/>
              <a:gd name="connsiteY3" fmla="*/ 2790825 h 2790825"/>
              <a:gd name="connsiteX4" fmla="*/ 0 w 6858000"/>
              <a:gd name="connsiteY4" fmla="*/ 19050 h 2790825"/>
              <a:gd name="connsiteX0" fmla="*/ 0 w 6858000"/>
              <a:gd name="connsiteY0" fmla="*/ 19050 h 2790825"/>
              <a:gd name="connsiteX1" fmla="*/ 6858000 w 6858000"/>
              <a:gd name="connsiteY1" fmla="*/ 0 h 2790825"/>
              <a:gd name="connsiteX2" fmla="*/ 6109431 w 6858000"/>
              <a:gd name="connsiteY2" fmla="*/ 2790825 h 2790825"/>
              <a:gd name="connsiteX3" fmla="*/ 0 w 6858000"/>
              <a:gd name="connsiteY3" fmla="*/ 2790825 h 2790825"/>
              <a:gd name="connsiteX4" fmla="*/ 0 w 6858000"/>
              <a:gd name="connsiteY4" fmla="*/ 19050 h 2790825"/>
              <a:gd name="connsiteX0" fmla="*/ 0 w 6858000"/>
              <a:gd name="connsiteY0" fmla="*/ 19050 h 2790825"/>
              <a:gd name="connsiteX1" fmla="*/ 6858000 w 6858000"/>
              <a:gd name="connsiteY1" fmla="*/ 0 h 2790825"/>
              <a:gd name="connsiteX2" fmla="*/ 6109431 w 6858000"/>
              <a:gd name="connsiteY2" fmla="*/ 2790825 h 2790825"/>
              <a:gd name="connsiteX3" fmla="*/ 0 w 6858000"/>
              <a:gd name="connsiteY3" fmla="*/ 2790825 h 2790825"/>
              <a:gd name="connsiteX4" fmla="*/ 0 w 6858000"/>
              <a:gd name="connsiteY4" fmla="*/ 19050 h 2790825"/>
              <a:gd name="connsiteX0" fmla="*/ 0 w 6858000"/>
              <a:gd name="connsiteY0" fmla="*/ 19050 h 2790825"/>
              <a:gd name="connsiteX1" fmla="*/ 6858000 w 6858000"/>
              <a:gd name="connsiteY1" fmla="*/ 0 h 2790825"/>
              <a:gd name="connsiteX2" fmla="*/ 6121104 w 6858000"/>
              <a:gd name="connsiteY2" fmla="*/ 2790825 h 2790825"/>
              <a:gd name="connsiteX3" fmla="*/ 0 w 6858000"/>
              <a:gd name="connsiteY3" fmla="*/ 2790825 h 2790825"/>
              <a:gd name="connsiteX4" fmla="*/ 0 w 6858000"/>
              <a:gd name="connsiteY4" fmla="*/ 19050 h 2790825"/>
              <a:gd name="connsiteX0" fmla="*/ 0 w 6776288"/>
              <a:gd name="connsiteY0" fmla="*/ 28575 h 2800350"/>
              <a:gd name="connsiteX1" fmla="*/ 6776288 w 6776288"/>
              <a:gd name="connsiteY1" fmla="*/ 0 h 2800350"/>
              <a:gd name="connsiteX2" fmla="*/ 6121104 w 6776288"/>
              <a:gd name="connsiteY2" fmla="*/ 2800350 h 2800350"/>
              <a:gd name="connsiteX3" fmla="*/ 0 w 6776288"/>
              <a:gd name="connsiteY3" fmla="*/ 2800350 h 2800350"/>
              <a:gd name="connsiteX4" fmla="*/ 0 w 6776288"/>
              <a:gd name="connsiteY4" fmla="*/ 28575 h 2800350"/>
              <a:gd name="connsiteX0" fmla="*/ 0 w 6776288"/>
              <a:gd name="connsiteY0" fmla="*/ 19050 h 2790825"/>
              <a:gd name="connsiteX1" fmla="*/ 6776288 w 6776288"/>
              <a:gd name="connsiteY1" fmla="*/ 0 h 2790825"/>
              <a:gd name="connsiteX2" fmla="*/ 6121104 w 6776288"/>
              <a:gd name="connsiteY2" fmla="*/ 2790825 h 2790825"/>
              <a:gd name="connsiteX3" fmla="*/ 0 w 6776288"/>
              <a:gd name="connsiteY3" fmla="*/ 2790825 h 2790825"/>
              <a:gd name="connsiteX4" fmla="*/ 0 w 6776288"/>
              <a:gd name="connsiteY4" fmla="*/ 19050 h 2790825"/>
              <a:gd name="connsiteX0" fmla="*/ 0 w 6776288"/>
              <a:gd name="connsiteY0" fmla="*/ 19050 h 2790825"/>
              <a:gd name="connsiteX1" fmla="*/ 6776288 w 6776288"/>
              <a:gd name="connsiteY1" fmla="*/ 0 h 2790825"/>
              <a:gd name="connsiteX2" fmla="*/ 6132777 w 6776288"/>
              <a:gd name="connsiteY2" fmla="*/ 2790825 h 2790825"/>
              <a:gd name="connsiteX3" fmla="*/ 0 w 6776288"/>
              <a:gd name="connsiteY3" fmla="*/ 2790825 h 2790825"/>
              <a:gd name="connsiteX4" fmla="*/ 0 w 6776288"/>
              <a:gd name="connsiteY4" fmla="*/ 19050 h 279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6288" h="2790825">
                <a:moveTo>
                  <a:pt x="0" y="19050"/>
                </a:moveTo>
                <a:lnTo>
                  <a:pt x="6776288" y="0"/>
                </a:lnTo>
                <a:lnTo>
                  <a:pt x="6132777" y="2790825"/>
                </a:lnTo>
                <a:lnTo>
                  <a:pt x="0" y="2790825"/>
                </a:lnTo>
                <a:lnTo>
                  <a:pt x="0" y="19050"/>
                </a:lnTo>
                <a:close/>
              </a:path>
            </a:pathLst>
          </a:custGeom>
          <a:gradFill>
            <a:gsLst>
              <a:gs pos="67000">
                <a:schemeClr val="accent3">
                  <a:alpha val="70000"/>
                </a:schemeClr>
              </a:gs>
              <a:gs pos="33000">
                <a:schemeClr val="accent2"/>
              </a:gs>
              <a:gs pos="0">
                <a:schemeClr val="accent1"/>
              </a:gs>
              <a:gs pos="100000">
                <a:schemeClr val="accent5">
                  <a:lumMod val="100000"/>
                  <a:alpha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제목 3">
            <a:extLst>
              <a:ext uri="{FF2B5EF4-FFF2-40B4-BE49-F238E27FC236}">
                <a16:creationId xmlns:a16="http://schemas.microsoft.com/office/drawing/2014/main" xmlns="" id="{E2B604B2-7D82-438C-932C-347EC1825B5C}"/>
              </a:ext>
            </a:extLst>
          </p:cNvPr>
          <p:cNvSpPr txBox="1">
            <a:spLocks/>
          </p:cNvSpPr>
          <p:nvPr/>
        </p:nvSpPr>
        <p:spPr>
          <a:xfrm>
            <a:off x="1052923" y="1565920"/>
            <a:ext cx="5176427" cy="144016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sz="6000" b="1" dirty="0">
                <a:latin typeface="Adobe Gothic Std B" pitchFamily="34" charset="-128"/>
                <a:ea typeface="Adobe Gothic Std B" pitchFamily="34" charset="-128"/>
              </a:rPr>
              <a:t>Thank You For Listening</a:t>
            </a:r>
            <a:endParaRPr lang="ko-KR" altLang="en-US" sz="6000" b="1" dirty="0">
              <a:latin typeface="Adobe Gothic Std B" pitchFamily="34" charset="-128"/>
              <a:ea typeface="Adobe Gothic Std B" pitchFamily="34" charset="-128"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제목 3">
            <a:extLst>
              <a:ext uri="{FF2B5EF4-FFF2-40B4-BE49-F238E27FC236}">
                <a16:creationId xmlns:a16="http://schemas.microsoft.com/office/drawing/2014/main" xmlns="" id="{E2B604B2-7D82-438C-932C-347EC1825B5C}"/>
              </a:ext>
            </a:extLst>
          </p:cNvPr>
          <p:cNvSpPr txBox="1">
            <a:spLocks/>
          </p:cNvSpPr>
          <p:nvPr/>
        </p:nvSpPr>
        <p:spPr>
          <a:xfrm>
            <a:off x="452848" y="4537720"/>
            <a:ext cx="5252627" cy="144016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sz="5400" b="1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Feel free to ask us anything!</a:t>
            </a:r>
            <a:endParaRPr lang="ko-KR" altLang="en-US" sz="5400" b="1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6B514C-C098-4755-8955-6F4A2D9AB3CA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(55)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015669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(6)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Project Review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019589" y="4377809"/>
            <a:ext cx="966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 err="1" smtClean="0">
                <a:latin typeface="Adobe Gothic Std B" pitchFamily="34" charset="-128"/>
                <a:ea typeface="Adobe Gothic Std B" pitchFamily="34" charset="-128"/>
              </a:rPr>
              <a:t>fhfdh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0" y="2066925"/>
            <a:ext cx="11753736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32" descr="p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1" y="3813530"/>
            <a:ext cx="10481684" cy="38699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619289" y="1548884"/>
            <a:ext cx="2999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 smtClean="0">
                <a:latin typeface="Adobe Gothic Std B" pitchFamily="34" charset="-128"/>
                <a:ea typeface="Adobe Gothic Std B" pitchFamily="34" charset="-128"/>
              </a:rPr>
              <a:t>Bridge cross section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(7)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Project Review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graphicFrame>
        <p:nvGraphicFramePr>
          <p:cNvPr id="15" name="Chart 14"/>
          <p:cNvGraphicFramePr/>
          <p:nvPr/>
        </p:nvGraphicFramePr>
        <p:xfrm>
          <a:off x="1091841" y="1297809"/>
          <a:ext cx="9966684" cy="4782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ACC2B093-1683-48F0-8A16-A16B6DF176B4}"/>
              </a:ext>
            </a:extLst>
          </p:cNvPr>
          <p:cNvGrpSpPr/>
          <p:nvPr/>
        </p:nvGrpSpPr>
        <p:grpSpPr>
          <a:xfrm>
            <a:off x="0" y="2900613"/>
            <a:ext cx="12192000" cy="976062"/>
            <a:chOff x="4379494" y="697832"/>
            <a:chExt cx="2586787" cy="16844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20096AC2-4153-4D26-A2F5-577EFC5633AF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3F3F282E-BCEC-40A5-BABB-783D862085A2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4746EE7A-75B6-4CB4-A607-244913F7972F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66A10E8A-22A7-479F-87D4-78C49423BA28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D9E9C3DE-D6B6-4348-ACBD-3F27A6FF9AFA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1" y="3710239"/>
            <a:ext cx="12191999" cy="342464"/>
            <a:chOff x="4379494" y="697832"/>
            <a:chExt cx="2586787" cy="16844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B2F21A8-A2DC-448E-8003-AFE4C77CBA6F}"/>
              </a:ext>
            </a:extLst>
          </p:cNvPr>
          <p:cNvSpPr txBox="1"/>
          <p:nvPr/>
        </p:nvSpPr>
        <p:spPr>
          <a:xfrm>
            <a:off x="148" y="3129213"/>
            <a:ext cx="1219185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Design of Columns &amp; Base Plates</a:t>
            </a:r>
            <a:endParaRPr lang="en-US" altLang="ko-KR" sz="40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  <a:cs typeface="Arial" pitchFamily="34" charset="0"/>
            </a:endParaRP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Shape 184"/>
          <p:cNvSpPr txBox="1">
            <a:spLocks/>
          </p:cNvSpPr>
          <p:nvPr/>
        </p:nvSpPr>
        <p:spPr>
          <a:xfrm>
            <a:off x="0" y="0"/>
            <a:ext cx="1238250" cy="3619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dobe Gothic Std B" pitchFamily="34" charset="-128"/>
                <a:ea typeface="Adobe Gothic Std B" pitchFamily="34" charset="-128"/>
                <a:cs typeface="Roboto Condensed"/>
                <a:sym typeface="Roboto Condensed"/>
              </a:rPr>
              <a:t>Figure[46]</a:t>
            </a:r>
            <a:endParaRPr kumimoji="0" lang="en" sz="12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dobe Gothic Std B" pitchFamily="34" charset="-128"/>
              <a:ea typeface="Adobe Gothic Std B" pitchFamily="34" charset="-128"/>
              <a:cs typeface="Roboto Condensed"/>
              <a:sym typeface="Roboto Condense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27D8E46-8AD2-4311-9A8E-627C9E74CAE1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(8)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22421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se-plate-2-768x364.png"/>
          <p:cNvPicPr>
            <a:picLocks noChangeAspect="1"/>
          </p:cNvPicPr>
          <p:nvPr/>
        </p:nvPicPr>
        <p:blipFill>
          <a:blip r:embed="rId3"/>
          <a:srcRect r="49609"/>
          <a:stretch>
            <a:fillRect/>
          </a:stretch>
        </p:blipFill>
        <p:spPr>
          <a:xfrm>
            <a:off x="4162425" y="2676525"/>
            <a:ext cx="3686175" cy="3467100"/>
          </a:xfrm>
          <a:prstGeom prst="rect">
            <a:avLst/>
          </a:prstGeom>
        </p:spPr>
      </p:pic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9812EDF3-E168-49DC-A49E-27CF29EB42E0}"/>
              </a:ext>
            </a:extLst>
          </p:cNvPr>
          <p:cNvGrpSpPr/>
          <p:nvPr/>
        </p:nvGrpSpPr>
        <p:grpSpPr>
          <a:xfrm>
            <a:off x="0" y="6515536"/>
            <a:ext cx="12192000" cy="342464"/>
            <a:chOff x="4379494" y="697832"/>
            <a:chExt cx="2586787" cy="1684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593EDDB-3E18-4EFD-B7E3-E7D7D1A4A128}"/>
              </a:ext>
            </a:extLst>
          </p:cNvPr>
          <p:cNvSpPr txBox="1"/>
          <p:nvPr/>
        </p:nvSpPr>
        <p:spPr>
          <a:xfrm>
            <a:off x="0" y="6496051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algn="r"/>
            <a:r>
              <a:rPr lang="en-US" altLang="ko-KR" sz="16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Slide</a:t>
            </a:r>
            <a:r>
              <a:rPr lang="en-US" altLang="ko-KR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rial" pitchFamily="34" charset="0"/>
              </a:rPr>
              <a:t>(9)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사각형: 둥근 위쪽 모서리 8">
            <a:extLst>
              <a:ext uri="{FF2B5EF4-FFF2-40B4-BE49-F238E27FC236}">
                <a16:creationId xmlns:a16="http://schemas.microsoft.com/office/drawing/2014/main" xmlns="" id="{8ED5329C-24B1-45F7-909A-8AF95B71C0A4}"/>
              </a:ext>
            </a:extLst>
          </p:cNvPr>
          <p:cNvSpPr/>
          <p:nvPr/>
        </p:nvSpPr>
        <p:spPr>
          <a:xfrm rot="5400000">
            <a:off x="5687906" y="-4484794"/>
            <a:ext cx="797144" cy="10204444"/>
          </a:xfrm>
          <a:prstGeom prst="round2SameRect">
            <a:avLst>
              <a:gd name="adj1" fmla="val 48438"/>
              <a:gd name="adj2" fmla="val 5000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CC9F5A-0EC8-4A2A-802A-85EB59EC6E20}"/>
              </a:ext>
            </a:extLst>
          </p:cNvPr>
          <p:cNvSpPr txBox="1"/>
          <p:nvPr/>
        </p:nvSpPr>
        <p:spPr>
          <a:xfrm>
            <a:off x="1054100" y="495527"/>
            <a:ext cx="10121900" cy="44204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4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Design Procedure</a:t>
            </a:r>
            <a:endParaRPr lang="ko-KR" altLang="en-US" sz="4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9431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dobe Gothic Std B" pitchFamily="34" charset="-128"/>
              <a:ea typeface="Adobe Gothic Std B" pitchFamily="34" charset="-128"/>
            </a:endParaRPr>
          </a:p>
        </p:txBody>
      </p:sp>
      <p:grpSp>
        <p:nvGrpSpPr>
          <p:cNvPr id="3" name="Group 37">
            <a:extLst>
              <a:ext uri="{FF2B5EF4-FFF2-40B4-BE49-F238E27FC236}">
                <a16:creationId xmlns:a16="http://schemas.microsoft.com/office/drawing/2014/main" xmlns="" id="{3A827E0F-5713-43CD-9DB5-8DFAF882BCD9}"/>
              </a:ext>
            </a:extLst>
          </p:cNvPr>
          <p:cNvGrpSpPr/>
          <p:nvPr/>
        </p:nvGrpSpPr>
        <p:grpSpPr>
          <a:xfrm>
            <a:off x="6208222" y="1223225"/>
            <a:ext cx="2215299" cy="2215299"/>
            <a:chOff x="912323" y="3042501"/>
            <a:chExt cx="1872208" cy="187220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CBB84BAF-7C8E-4008-990C-78C49DF68D75}"/>
                </a:ext>
              </a:extLst>
            </p:cNvPr>
            <p:cNvSpPr/>
            <p:nvPr/>
          </p:nvSpPr>
          <p:spPr>
            <a:xfrm>
              <a:off x="912323" y="3042501"/>
              <a:ext cx="1872208" cy="187220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CBFB477D-221B-4C08-A2D3-E8CC0A34B491}"/>
                </a:ext>
              </a:extLst>
            </p:cNvPr>
            <p:cNvSpPr/>
            <p:nvPr/>
          </p:nvSpPr>
          <p:spPr>
            <a:xfrm>
              <a:off x="1036053" y="3166231"/>
              <a:ext cx="1624749" cy="162474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3B8EB6D7-89FF-48B2-B860-BE7F7603E786}"/>
              </a:ext>
            </a:extLst>
          </p:cNvPr>
          <p:cNvSpPr/>
          <p:nvPr/>
        </p:nvSpPr>
        <p:spPr>
          <a:xfrm>
            <a:off x="6305550" y="1950425"/>
            <a:ext cx="2057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Base plate</a:t>
            </a:r>
          </a:p>
          <a:p>
            <a:pPr algn="ctr"/>
            <a:r>
              <a:rPr lang="en-US" altLang="ko-KR" sz="2800" b="1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Design</a:t>
            </a:r>
            <a:endParaRPr lang="ko-KR" altLang="en-US" sz="2800" b="1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grpSp>
        <p:nvGrpSpPr>
          <p:cNvPr id="4" name="Group 37">
            <a:extLst>
              <a:ext uri="{FF2B5EF4-FFF2-40B4-BE49-F238E27FC236}">
                <a16:creationId xmlns:a16="http://schemas.microsoft.com/office/drawing/2014/main" xmlns="" id="{3A827E0F-5713-43CD-9DB5-8DFAF882BCD9}"/>
              </a:ext>
            </a:extLst>
          </p:cNvPr>
          <p:cNvGrpSpPr/>
          <p:nvPr/>
        </p:nvGrpSpPr>
        <p:grpSpPr>
          <a:xfrm>
            <a:off x="3665047" y="1223225"/>
            <a:ext cx="2215299" cy="2215299"/>
            <a:chOff x="912323" y="3042501"/>
            <a:chExt cx="1872208" cy="1872208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CBB84BAF-7C8E-4008-990C-78C49DF68D75}"/>
                </a:ext>
              </a:extLst>
            </p:cNvPr>
            <p:cNvSpPr/>
            <p:nvPr/>
          </p:nvSpPr>
          <p:spPr>
            <a:xfrm>
              <a:off x="912323" y="3042501"/>
              <a:ext cx="1872208" cy="187220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CBFB477D-221B-4C08-A2D3-E8CC0A34B491}"/>
                </a:ext>
              </a:extLst>
            </p:cNvPr>
            <p:cNvSpPr/>
            <p:nvPr/>
          </p:nvSpPr>
          <p:spPr>
            <a:xfrm>
              <a:off x="1036053" y="3166231"/>
              <a:ext cx="1624749" cy="162474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3B8EB6D7-89FF-48B2-B860-BE7F7603E786}"/>
              </a:ext>
            </a:extLst>
          </p:cNvPr>
          <p:cNvSpPr/>
          <p:nvPr/>
        </p:nvSpPr>
        <p:spPr>
          <a:xfrm>
            <a:off x="3743325" y="1883750"/>
            <a:ext cx="2057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Column</a:t>
            </a:r>
          </a:p>
          <a:p>
            <a:pPr algn="ctr"/>
            <a:r>
              <a:rPr lang="en-US" altLang="ko-KR" sz="2800" b="1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Design</a:t>
            </a:r>
            <a:endParaRPr lang="ko-KR" altLang="en-US" sz="2400" b="1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26" name="Picture 25" descr="n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46575">
            <a:off x="7265193" y="2686354"/>
            <a:ext cx="1202151" cy="96172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466764" y="5930384"/>
            <a:ext cx="52902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 smtClean="0">
                <a:latin typeface="Adobe Gothic Std B" pitchFamily="34" charset="-128"/>
                <a:ea typeface="Adobe Gothic Std B" pitchFamily="34" charset="-128"/>
              </a:rPr>
              <a:t>Design is done according to BS 5950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7518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Leader for Suc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Leader for Suc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Leader for Suc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31513</TotalTime>
  <Words>1360</Words>
  <Application>Microsoft Office PowerPoint</Application>
  <PresentationFormat>Custom</PresentationFormat>
  <Paragraphs>346</Paragraphs>
  <Slides>55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Cover and End Slide Master</vt:lpstr>
      <vt:lpstr>Contents Slide Master</vt:lpstr>
      <vt:lpstr>Section Break Slide Master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Muhaaas</dc:creator>
  <cp:lastModifiedBy>Muhaaas</cp:lastModifiedBy>
  <cp:revision>541</cp:revision>
  <dcterms:created xsi:type="dcterms:W3CDTF">2018-04-24T17:14:44Z</dcterms:created>
  <dcterms:modified xsi:type="dcterms:W3CDTF">2019-12-29T20:07:10Z</dcterms:modified>
</cp:coreProperties>
</file>