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8"/>
  </p:notesMasterIdLst>
  <p:sldIdLst>
    <p:sldId id="378" r:id="rId2"/>
    <p:sldId id="379" r:id="rId3"/>
    <p:sldId id="380" r:id="rId4"/>
    <p:sldId id="381" r:id="rId5"/>
    <p:sldId id="382" r:id="rId6"/>
    <p:sldId id="384" r:id="rId7"/>
    <p:sldId id="385" r:id="rId8"/>
    <p:sldId id="414" r:id="rId9"/>
    <p:sldId id="438" r:id="rId10"/>
    <p:sldId id="415" r:id="rId11"/>
    <p:sldId id="428" r:id="rId12"/>
    <p:sldId id="429" r:id="rId13"/>
    <p:sldId id="430" r:id="rId14"/>
    <p:sldId id="431" r:id="rId15"/>
    <p:sldId id="432" r:id="rId16"/>
    <p:sldId id="433" r:id="rId17"/>
    <p:sldId id="434" r:id="rId18"/>
    <p:sldId id="435" r:id="rId19"/>
    <p:sldId id="417" r:id="rId20"/>
    <p:sldId id="418" r:id="rId21"/>
    <p:sldId id="419" r:id="rId22"/>
    <p:sldId id="420" r:id="rId23"/>
    <p:sldId id="421" r:id="rId24"/>
    <p:sldId id="422" r:id="rId25"/>
    <p:sldId id="423" r:id="rId26"/>
    <p:sldId id="436" r:id="rId27"/>
    <p:sldId id="437" r:id="rId28"/>
    <p:sldId id="426" r:id="rId29"/>
    <p:sldId id="427" r:id="rId30"/>
    <p:sldId id="413" r:id="rId31"/>
    <p:sldId id="407" r:id="rId32"/>
    <p:sldId id="411" r:id="rId33"/>
    <p:sldId id="412" r:id="rId34"/>
    <p:sldId id="410" r:id="rId35"/>
    <p:sldId id="408" r:id="rId36"/>
    <p:sldId id="409"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bdulaziz Alnahhas" initials="A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01" autoAdjust="0"/>
    <p:restoredTop sz="86413" autoAdjust="0"/>
  </p:normalViewPr>
  <p:slideViewPr>
    <p:cSldViewPr snapToGrid="0">
      <p:cViewPr varScale="1">
        <p:scale>
          <a:sx n="91" d="100"/>
          <a:sy n="91" d="100"/>
        </p:scale>
        <p:origin x="648" y="84"/>
      </p:cViewPr>
      <p:guideLst>
        <p:guide orient="horz" pos="2160"/>
        <p:guide pos="3840"/>
      </p:guideLst>
    </p:cSldViewPr>
  </p:slideViewPr>
  <p:outlineViewPr>
    <p:cViewPr>
      <p:scale>
        <a:sx n="33" d="100"/>
        <a:sy n="33" d="100"/>
      </p:scale>
      <p:origin x="42"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DB6E887-3FC0-4D62-B8EB-8E677B08C61B}" type="datetimeFigureOut">
              <a:rPr lang="en-US" smtClean="0"/>
              <a:t>2/7/2020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50278D-58DF-4DBF-9814-3E47FA9F6CB9}" type="slidenum">
              <a:rPr lang="en-US" smtClean="0"/>
              <a:t>‹#›</a:t>
            </a:fld>
            <a:endParaRPr lang="en-US"/>
          </a:p>
        </p:txBody>
      </p:sp>
    </p:spTree>
    <p:extLst>
      <p:ext uri="{BB962C8B-B14F-4D97-AF65-F5344CB8AC3E}">
        <p14:creationId xmlns:p14="http://schemas.microsoft.com/office/powerpoint/2010/main" val="3041004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50278D-58DF-4DBF-9814-3E47FA9F6CB9}" type="slidenum">
              <a:rPr lang="en-US" smtClean="0"/>
              <a:t>11</a:t>
            </a:fld>
            <a:endParaRPr lang="en-US"/>
          </a:p>
        </p:txBody>
      </p:sp>
    </p:spTree>
    <p:extLst>
      <p:ext uri="{BB962C8B-B14F-4D97-AF65-F5344CB8AC3E}">
        <p14:creationId xmlns:p14="http://schemas.microsoft.com/office/powerpoint/2010/main" val="2026225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5610F46-41AA-4826-BA27-FBECC1619202}" type="datetime1">
              <a:rPr lang="en-US" smtClean="0"/>
              <a:t>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0A973F-B83A-4DBF-BCD2-487D14AE3D57}" type="datetime1">
              <a:rPr lang="en-US" smtClean="0"/>
              <a:t>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C35FF0-100A-4174-B7DD-0B4038B8A8CC}" type="datetime1">
              <a:rPr lang="en-US" smtClean="0"/>
              <a:t>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571077-BB6D-47AE-8A72-8866E39CF55B}" type="datetime1">
              <a:rPr lang="en-US" smtClean="0"/>
              <a:t>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B0F96C-BC62-45CC-AA7E-4206EE2BF6F6}" type="datetime1">
              <a:rPr lang="en-US" smtClean="0"/>
              <a:t>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3B00B1D-42EC-48C5-AFA2-6775B6D91A21}" type="datetime1">
              <a:rPr lang="en-US" smtClean="0"/>
              <a:t>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65E581-798C-426A-A160-BFF5649CA13B}" type="datetime1">
              <a:rPr lang="en-US" smtClean="0"/>
              <a:t>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DD4F7E-A993-4499-AFE6-8818B27234E5}" type="datetime1">
              <a:rPr lang="en-US" smtClean="0"/>
              <a:t>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400EB8-6F7F-4449-B7CC-FBC7FA096244}" type="datetime1">
              <a:rPr lang="en-US" smtClean="0"/>
              <a:t>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CB857F-9AA9-4E07-9943-F563604FAF4D}" type="datetime1">
              <a:rPr lang="en-US" smtClean="0"/>
              <a:t>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957F038-745B-4BE9-9EB8-5602AF992015}" type="datetime1">
              <a:rPr lang="en-US" smtClean="0"/>
              <a:t>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576DDDE-19D1-4634-B546-2C6FAC70BFB9}" type="datetime1">
              <a:rPr lang="en-US" smtClean="0"/>
              <a:t>2/7/2020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0185D8C-D12E-4137-853F-017EF3A8597C}" type="datetime1">
              <a:rPr lang="en-US" smtClean="0"/>
              <a:t>2/7/2020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E761A6-44C3-447C-8302-40ADA37A2380}" type="datetime1">
              <a:rPr lang="en-US" smtClean="0"/>
              <a:t>2/7/2020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09CEAA-DE9A-46A2-B7D5-DBC4FFAB601B}" type="datetime1">
              <a:rPr lang="en-US" smtClean="0"/>
              <a:t>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C5B90BF-3F88-40DE-A4B7-80856541D133}" type="datetime1">
              <a:rPr lang="en-US" smtClean="0"/>
              <a:t>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EE5E4BB-4E97-4EB7-A3C0-27BF963ACD1C}" type="datetime1">
              <a:rPr lang="en-US" smtClean="0"/>
              <a:t>2/7/2020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hf hdr="0" ftr="0" dt="0"/>
  <p:txStyles>
    <p:titleStyle>
      <a:lvl1pPr algn="l" defTabSz="457200" rtl="1" eaLnBrk="1" latinLnBrk="0" hangingPunct="1">
        <a:spcBef>
          <a:spcPct val="0"/>
        </a:spcBef>
        <a:buNone/>
        <a:defRPr sz="3600" kern="1200">
          <a:solidFill>
            <a:schemeClr val="accent1"/>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NUL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NUL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4528" y="3072384"/>
            <a:ext cx="9631680" cy="1377696"/>
          </a:xfrm>
        </p:spPr>
        <p:txBody>
          <a:bodyPr/>
          <a:lstStyle/>
          <a:p>
            <a:pPr algn="ctr"/>
            <a:r>
              <a:rPr lang="en-US" sz="3600" b="1" dirty="0">
                <a:latin typeface="Times New Roman" panose="02020603050405020304" pitchFamily="18" charset="0"/>
                <a:cs typeface="Times New Roman" panose="02020603050405020304" pitchFamily="18" charset="0"/>
              </a:rPr>
              <a:t>Design of Municipal Wastewater Treatment Plant </a:t>
            </a:r>
            <a:r>
              <a:rPr lang="en-US" sz="3600" b="1" dirty="0" smtClean="0">
                <a:latin typeface="Times New Roman" panose="02020603050405020304" pitchFamily="18" charset="0"/>
                <a:cs typeface="Times New Roman" panose="02020603050405020304" pitchFamily="18" charset="0"/>
              </a:rPr>
              <a:t>in </a:t>
            </a:r>
            <a:r>
              <a:rPr lang="en-US" sz="3600" b="1" dirty="0">
                <a:latin typeface="Times New Roman" panose="02020603050405020304" pitchFamily="18" charset="0"/>
                <a:cs typeface="Times New Roman" panose="02020603050405020304" pitchFamily="18" charset="0"/>
              </a:rPr>
              <a:t>Aljubail</a:t>
            </a:r>
            <a:endParaRPr lang="x-none" sz="3600" b="1" dirty="0">
              <a:latin typeface="Times New Roman" panose="02020603050405020304" pitchFamily="18" charset="0"/>
              <a:cs typeface="Times New Roman" panose="02020603050405020304" pitchFamily="18" charset="0"/>
            </a:endParaRPr>
          </a:p>
        </p:txBody>
      </p:sp>
      <p:sp>
        <p:nvSpPr>
          <p:cNvPr id="8" name="Slide Number Placeholder 7"/>
          <p:cNvSpPr>
            <a:spLocks noGrp="1"/>
          </p:cNvSpPr>
          <p:nvPr>
            <p:ph type="sldNum" sz="quarter" idx="12"/>
          </p:nvPr>
        </p:nvSpPr>
        <p:spPr/>
        <p:txBody>
          <a:bodyPr/>
          <a:lstStyle/>
          <a:p>
            <a:fld id="{D57F1E4F-1CFF-5643-939E-217C01CDF565}" type="slidenum">
              <a:rPr lang="en-US" smtClean="0"/>
              <a:pPr/>
              <a:t>1</a:t>
            </a:fld>
            <a:endParaRPr lang="en-US" dirty="0"/>
          </a:p>
        </p:txBody>
      </p:sp>
      <p:sp>
        <p:nvSpPr>
          <p:cNvPr id="4" name="مربع نص 3"/>
          <p:cNvSpPr txBox="1"/>
          <p:nvPr/>
        </p:nvSpPr>
        <p:spPr>
          <a:xfrm>
            <a:off x="2704011" y="1897599"/>
            <a:ext cx="5486399" cy="1384995"/>
          </a:xfrm>
          <a:prstGeom prst="rect">
            <a:avLst/>
          </a:prstGeom>
          <a:noFill/>
        </p:spPr>
        <p:txBody>
          <a:bodyPr wrap="square" rtlCol="1">
            <a:spAutoFit/>
          </a:bodyPr>
          <a:lstStyle/>
          <a:p>
            <a:pPr algn="ctr"/>
            <a:r>
              <a:rPr lang="en-US" sz="2800" b="1" dirty="0">
                <a:latin typeface="Times New Roman" pitchFamily="18" charset="0"/>
                <a:cs typeface="Times New Roman" pitchFamily="18" charset="0"/>
              </a:rPr>
              <a:t>Department of Civil </a:t>
            </a:r>
            <a:r>
              <a:rPr lang="en-US" sz="2800" b="1" dirty="0" smtClean="0">
                <a:latin typeface="Times New Roman" pitchFamily="18" charset="0"/>
                <a:cs typeface="Times New Roman" pitchFamily="18" charset="0"/>
              </a:rPr>
              <a:t>Engineering</a:t>
            </a:r>
          </a:p>
          <a:p>
            <a:pPr algn="ctr"/>
            <a:r>
              <a:rPr lang="en-US" sz="2800" b="1" dirty="0">
                <a:latin typeface="Times New Roman" pitchFamily="18" charset="0"/>
                <a:cs typeface="Times New Roman" pitchFamily="18" charset="0"/>
              </a:rPr>
              <a:t>Design Project</a:t>
            </a:r>
            <a:endParaRPr lang="x-none" sz="2800" b="1">
              <a:latin typeface="Times New Roman" pitchFamily="18" charset="0"/>
              <a:cs typeface="Times New Roman" pitchFamily="18" charset="0"/>
            </a:endParaRPr>
          </a:p>
          <a:p>
            <a:pPr algn="ctr"/>
            <a:endParaRPr lang="en-US" sz="2800" b="1" dirty="0">
              <a:latin typeface="Times New Roman" pitchFamily="18" charset="0"/>
              <a:cs typeface="Times New Roman" pitchFamily="18" charset="0"/>
            </a:endParaRPr>
          </a:p>
        </p:txBody>
      </p:sp>
      <p:sp>
        <p:nvSpPr>
          <p:cNvPr id="6" name="مربع نص 5"/>
          <p:cNvSpPr txBox="1"/>
          <p:nvPr/>
        </p:nvSpPr>
        <p:spPr>
          <a:xfrm>
            <a:off x="411009" y="4800031"/>
            <a:ext cx="5010076" cy="1938992"/>
          </a:xfrm>
          <a:prstGeom prst="rect">
            <a:avLst/>
          </a:prstGeom>
          <a:noFill/>
        </p:spPr>
        <p:txBody>
          <a:bodyPr wrap="square" rtlCol="1">
            <a:spAutoFit/>
          </a:bodyPr>
          <a:lstStyle/>
          <a:p>
            <a:endParaRPr lang="en-US" sz="2000" b="1" dirty="0">
              <a:latin typeface="Times New Roman" pitchFamily="18" charset="0"/>
              <a:cs typeface="Times New Roman" pitchFamily="18" charset="0"/>
            </a:endParaRPr>
          </a:p>
          <a:p>
            <a:pPr algn="ctr"/>
            <a:r>
              <a:rPr lang="en-US" sz="2000" b="1" dirty="0">
                <a:latin typeface="Times New Roman" pitchFamily="18" charset="0"/>
                <a:cs typeface="Times New Roman" pitchFamily="18" charset="0"/>
              </a:rPr>
              <a:t>Students Team</a:t>
            </a:r>
          </a:p>
          <a:p>
            <a:pPr lvl="0"/>
            <a:r>
              <a:rPr lang="en-US" sz="2000" b="1" dirty="0" err="1">
                <a:latin typeface="Times New Roman" pitchFamily="18" charset="0"/>
                <a:cs typeface="Times New Roman" pitchFamily="18" charset="0"/>
              </a:rPr>
              <a:t>Feras</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Alhelal</a:t>
            </a:r>
            <a:r>
              <a:rPr lang="en-US" sz="2000" b="1" dirty="0">
                <a:latin typeface="Times New Roman" pitchFamily="18" charset="0"/>
                <a:cs typeface="Times New Roman" pitchFamily="18" charset="0"/>
              </a:rPr>
              <a:t>             		      201602736</a:t>
            </a:r>
            <a:endParaRPr lang="en-US" sz="2000" dirty="0">
              <a:latin typeface="Times New Roman" pitchFamily="18" charset="0"/>
              <a:cs typeface="Times New Roman" pitchFamily="18" charset="0"/>
            </a:endParaRPr>
          </a:p>
          <a:p>
            <a:pPr lvl="0"/>
            <a:r>
              <a:rPr lang="en-US" sz="2000" b="1" dirty="0">
                <a:latin typeface="Times New Roman" pitchFamily="18" charset="0"/>
                <a:cs typeface="Times New Roman" pitchFamily="18" charset="0"/>
              </a:rPr>
              <a:t>Mohammad </a:t>
            </a:r>
            <a:r>
              <a:rPr lang="en-US" sz="2000" b="1" dirty="0" err="1" smtClean="0">
                <a:latin typeface="Times New Roman" pitchFamily="18" charset="0"/>
                <a:cs typeface="Times New Roman" pitchFamily="18" charset="0"/>
              </a:rPr>
              <a:t>Alahmadi</a:t>
            </a:r>
            <a:r>
              <a:rPr lang="en-US" sz="2000" b="1" dirty="0" smtClean="0">
                <a:latin typeface="Times New Roman" pitchFamily="18" charset="0"/>
                <a:cs typeface="Times New Roman" pitchFamily="18" charset="0"/>
              </a:rPr>
              <a:t>           </a:t>
            </a:r>
            <a:r>
              <a:rPr lang="en-US" sz="2000" b="1" dirty="0">
                <a:latin typeface="Times New Roman" pitchFamily="18" charset="0"/>
                <a:cs typeface="Times New Roman" pitchFamily="18" charset="0"/>
              </a:rPr>
              <a:t>201400725</a:t>
            </a:r>
            <a:endParaRPr lang="en-US" sz="2000" dirty="0">
              <a:latin typeface="Times New Roman" pitchFamily="18" charset="0"/>
              <a:cs typeface="Times New Roman" pitchFamily="18" charset="0"/>
            </a:endParaRPr>
          </a:p>
          <a:p>
            <a:pPr lvl="0"/>
            <a:r>
              <a:rPr lang="en-US" sz="2000" b="1" dirty="0" err="1">
                <a:latin typeface="Times New Roman" pitchFamily="18" charset="0"/>
                <a:cs typeface="Times New Roman" pitchFamily="18" charset="0"/>
              </a:rPr>
              <a:t>Naif</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Alqahtani</a:t>
            </a:r>
            <a:r>
              <a:rPr lang="en-US" sz="2000" b="1" dirty="0">
                <a:latin typeface="Times New Roman" pitchFamily="18" charset="0"/>
                <a:cs typeface="Times New Roman" pitchFamily="18" charset="0"/>
              </a:rPr>
              <a:t>                        201500817</a:t>
            </a:r>
            <a:endParaRPr lang="en-US" sz="2000" dirty="0">
              <a:latin typeface="Times New Roman" pitchFamily="18" charset="0"/>
              <a:cs typeface="Times New Roman" pitchFamily="18" charset="0"/>
            </a:endParaRPr>
          </a:p>
          <a:p>
            <a:pPr lvl="0"/>
            <a:r>
              <a:rPr lang="en-US" sz="2000" b="1" dirty="0" smtClean="0">
                <a:latin typeface="Times New Roman" pitchFamily="18" charset="0"/>
                <a:cs typeface="Times New Roman" pitchFamily="18" charset="0"/>
              </a:rPr>
              <a:t>Abdullah </a:t>
            </a:r>
            <a:r>
              <a:rPr lang="en-US" sz="2000" b="1" dirty="0" err="1" smtClean="0">
                <a:latin typeface="Times New Roman" pitchFamily="18" charset="0"/>
                <a:cs typeface="Times New Roman" pitchFamily="18" charset="0"/>
              </a:rPr>
              <a:t>Alkhaldi</a:t>
            </a:r>
            <a:r>
              <a:rPr lang="en-US" sz="2000" b="1" dirty="0" smtClean="0">
                <a:latin typeface="Times New Roman" pitchFamily="18" charset="0"/>
                <a:cs typeface="Times New Roman" pitchFamily="18" charset="0"/>
              </a:rPr>
              <a:t>   </a:t>
            </a:r>
            <a:r>
              <a:rPr lang="en-US" sz="2000" b="1" dirty="0">
                <a:latin typeface="Times New Roman" pitchFamily="18" charset="0"/>
                <a:cs typeface="Times New Roman" pitchFamily="18" charset="0"/>
              </a:rPr>
              <a:t>		      201000954</a:t>
            </a:r>
            <a:endParaRPr lang="en-US" sz="2000" dirty="0">
              <a:latin typeface="Times New Roman" pitchFamily="18" charset="0"/>
              <a:cs typeface="Times New Roman" pitchFamily="18" charset="0"/>
            </a:endParaRPr>
          </a:p>
        </p:txBody>
      </p:sp>
      <p:sp>
        <p:nvSpPr>
          <p:cNvPr id="7" name="مربع نص 6"/>
          <p:cNvSpPr txBox="1"/>
          <p:nvPr/>
        </p:nvSpPr>
        <p:spPr>
          <a:xfrm>
            <a:off x="5919662" y="5123196"/>
            <a:ext cx="2643499" cy="646331"/>
          </a:xfrm>
          <a:prstGeom prst="rect">
            <a:avLst/>
          </a:prstGeom>
          <a:noFill/>
        </p:spPr>
        <p:txBody>
          <a:bodyPr wrap="square" rtlCol="0">
            <a:spAutoFit/>
          </a:bodyPr>
          <a:lstStyle/>
          <a:p>
            <a:pPr algn="ctr"/>
            <a:r>
              <a:rPr lang="en-US" b="1" dirty="0">
                <a:latin typeface="Times New Roman" pitchFamily="18" charset="0"/>
                <a:cs typeface="Times New Roman" pitchFamily="18" charset="0"/>
              </a:rPr>
              <a:t>Supervisor Name</a:t>
            </a:r>
          </a:p>
          <a:p>
            <a:r>
              <a:rPr lang="en-US" b="1" dirty="0">
                <a:latin typeface="Times New Roman" pitchFamily="18" charset="0"/>
                <a:cs typeface="Times New Roman" pitchFamily="18" charset="0"/>
              </a:rPr>
              <a:t> Dr. </a:t>
            </a:r>
            <a:r>
              <a:rPr lang="en-US" b="1" dirty="0" err="1">
                <a:latin typeface="Times New Roman" pitchFamily="18" charset="0"/>
                <a:cs typeface="Times New Roman" pitchFamily="18" charset="0"/>
              </a:rPr>
              <a:t>Saidur</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chowdhury</a:t>
            </a:r>
            <a:r>
              <a:rPr lang="en-US" b="1" dirty="0">
                <a:latin typeface="Times New Roman" pitchFamily="18" charset="0"/>
                <a:cs typeface="Times New Roman" pitchFamily="18" charset="0"/>
              </a:rPr>
              <a:t> </a:t>
            </a:r>
          </a:p>
        </p:txBody>
      </p:sp>
      <p:pic>
        <p:nvPicPr>
          <p:cNvPr id="5122" name="Picture 2" descr="d:\Users\201602736\Desktop\3180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3463" y="-634"/>
            <a:ext cx="4415245" cy="185737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7004927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3176" y="0"/>
            <a:ext cx="4492451" cy="786075"/>
          </a:xfrm>
        </p:spPr>
        <p:txBody>
          <a:bodyPr>
            <a:normAutofit fontScale="90000"/>
          </a:bodyPr>
          <a:lstStyle/>
          <a:p>
            <a:r>
              <a:rPr lang="en-US" sz="4400" dirty="0">
                <a:latin typeface="Times New Roman" pitchFamily="18" charset="0"/>
                <a:cs typeface="Times New Roman" pitchFamily="18" charset="0"/>
              </a:rPr>
              <a:t>Design C</a:t>
            </a:r>
            <a:r>
              <a:rPr lang="en-US" sz="4400" dirty="0" smtClean="0">
                <a:latin typeface="Times New Roman" pitchFamily="18" charset="0"/>
                <a:cs typeface="Times New Roman" pitchFamily="18" charset="0"/>
              </a:rPr>
              <a:t>onstraints </a:t>
            </a:r>
            <a:endParaRPr lang="en-US" sz="4400" dirty="0"/>
          </a:p>
        </p:txBody>
      </p:sp>
      <p:sp>
        <p:nvSpPr>
          <p:cNvPr id="3" name="Content Placeholder 2"/>
          <p:cNvSpPr>
            <a:spLocks noGrp="1"/>
          </p:cNvSpPr>
          <p:nvPr>
            <p:ph idx="1"/>
          </p:nvPr>
        </p:nvSpPr>
        <p:spPr>
          <a:xfrm>
            <a:off x="521859" y="643754"/>
            <a:ext cx="11785755" cy="5580170"/>
          </a:xfrm>
        </p:spPr>
        <p:txBody>
          <a:bodyPr>
            <a:noAutofit/>
          </a:bodyPr>
          <a:lstStyle/>
          <a:p>
            <a:pPr algn="l">
              <a:buFont typeface="Wingdings" pitchFamily="2" charset="2"/>
              <a:buChar char="v"/>
            </a:pPr>
            <a:r>
              <a:rPr lang="en-US" sz="2800" u="sng" dirty="0" smtClean="0">
                <a:latin typeface="Times New Roman"/>
                <a:cs typeface="Times New Roman"/>
              </a:rPr>
              <a:t>Unavoidable </a:t>
            </a:r>
            <a:r>
              <a:rPr lang="en-US" sz="2800" u="sng" dirty="0">
                <a:latin typeface="Times New Roman"/>
                <a:cs typeface="Times New Roman"/>
              </a:rPr>
              <a:t>conditions</a:t>
            </a:r>
            <a:endParaRPr lang="en-US" sz="2800" dirty="0">
              <a:latin typeface="Times New Roman"/>
              <a:cs typeface="Times New Roman"/>
            </a:endParaRPr>
          </a:p>
          <a:p>
            <a:pPr algn="l">
              <a:buFont typeface="Arial"/>
              <a:buChar char="•"/>
            </a:pPr>
            <a:r>
              <a:rPr lang="en-US" sz="2800" dirty="0">
                <a:latin typeface="Times New Roman"/>
                <a:cs typeface="Times New Roman"/>
              </a:rPr>
              <a:t>There were no unavoidable conditions present at the site selected for the plant construction. </a:t>
            </a:r>
            <a:endParaRPr lang="en-US" sz="2800" dirty="0" smtClean="0">
              <a:latin typeface="Times New Roman"/>
              <a:cs typeface="Times New Roman"/>
            </a:endParaRPr>
          </a:p>
          <a:p>
            <a:pPr algn="l">
              <a:buFont typeface="Wingdings" charset="2"/>
              <a:buChar char="v"/>
            </a:pPr>
            <a:r>
              <a:rPr lang="en-US" sz="2800" u="sng" dirty="0">
                <a:latin typeface="Times New Roman"/>
                <a:cs typeface="Times New Roman"/>
              </a:rPr>
              <a:t>Chemical requirements:</a:t>
            </a:r>
            <a:r>
              <a:rPr lang="en-US" sz="2800" dirty="0">
                <a:latin typeface="Times New Roman"/>
                <a:cs typeface="Times New Roman"/>
              </a:rPr>
              <a:t> </a:t>
            </a:r>
            <a:endParaRPr lang="en-US" sz="2800" dirty="0" smtClean="0">
              <a:latin typeface="Times New Roman"/>
              <a:cs typeface="Times New Roman"/>
            </a:endParaRPr>
          </a:p>
          <a:p>
            <a:pPr algn="l">
              <a:buFont typeface="Arial"/>
              <a:buChar char="•"/>
            </a:pPr>
            <a:r>
              <a:rPr lang="en-US" sz="2800" dirty="0">
                <a:latin typeface="Times New Roman"/>
                <a:cs typeface="Times New Roman"/>
              </a:rPr>
              <a:t>Readily available chemicals have been considered during the plants construction and </a:t>
            </a:r>
            <a:r>
              <a:rPr lang="en-US" sz="2800" dirty="0" smtClean="0">
                <a:latin typeface="Times New Roman"/>
                <a:cs typeface="Times New Roman"/>
              </a:rPr>
              <a:t>operation.</a:t>
            </a:r>
          </a:p>
          <a:p>
            <a:pPr algn="l">
              <a:buFont typeface="Wingdings" charset="2"/>
              <a:buChar char="v"/>
            </a:pPr>
            <a:r>
              <a:rPr lang="en-US" sz="2800" u="sng" dirty="0" smtClean="0">
                <a:latin typeface="Times New Roman"/>
                <a:cs typeface="Times New Roman"/>
              </a:rPr>
              <a:t>Environmental </a:t>
            </a:r>
            <a:r>
              <a:rPr lang="en-US" sz="2800" u="sng" dirty="0">
                <a:latin typeface="Times New Roman"/>
                <a:cs typeface="Times New Roman"/>
              </a:rPr>
              <a:t>impact:</a:t>
            </a:r>
            <a:r>
              <a:rPr lang="en-US" sz="2800" dirty="0">
                <a:latin typeface="Times New Roman"/>
                <a:cs typeface="Times New Roman"/>
              </a:rPr>
              <a:t> </a:t>
            </a:r>
            <a:endParaRPr lang="en-US" sz="2800" dirty="0" smtClean="0">
              <a:latin typeface="Times New Roman"/>
              <a:cs typeface="Times New Roman"/>
            </a:endParaRPr>
          </a:p>
          <a:p>
            <a:pPr algn="l">
              <a:buFont typeface="Arial"/>
              <a:buChar char="•"/>
            </a:pPr>
            <a:r>
              <a:rPr lang="en-US" sz="2800" dirty="0">
                <a:latin typeface="Times New Roman"/>
                <a:cs typeface="Times New Roman"/>
              </a:rPr>
              <a:t>Temperature, rain, humidity as well as climate also affect different treatment unit performance. </a:t>
            </a:r>
            <a:endParaRPr lang="en-US" sz="2800" dirty="0" smtClean="0">
              <a:latin typeface="Times New Roman"/>
              <a:cs typeface="Times New Roman"/>
            </a:endParaRPr>
          </a:p>
          <a:p>
            <a:pPr algn="l">
              <a:buFont typeface="Wingdings" charset="2"/>
              <a:buChar char="v"/>
            </a:pPr>
            <a:r>
              <a:rPr lang="en-US" sz="2800" u="sng" dirty="0">
                <a:latin typeface="Times New Roman"/>
                <a:cs typeface="Times New Roman"/>
              </a:rPr>
              <a:t>Operating and Maintenance requirements</a:t>
            </a:r>
            <a:r>
              <a:rPr lang="en-US" sz="2800" dirty="0">
                <a:latin typeface="Times New Roman"/>
                <a:cs typeface="Times New Roman"/>
              </a:rPr>
              <a:t>:  </a:t>
            </a:r>
          </a:p>
          <a:p>
            <a:pPr algn="l">
              <a:buFont typeface="Arial"/>
              <a:buChar char="•"/>
            </a:pPr>
            <a:r>
              <a:rPr lang="en-US" sz="2800" dirty="0">
                <a:latin typeface="Times New Roman"/>
                <a:cs typeface="Times New Roman"/>
              </a:rPr>
              <a:t>This is one of the important constraints for plant operation after the construction. </a:t>
            </a:r>
          </a:p>
        </p:txBody>
      </p:sp>
      <p:sp>
        <p:nvSpPr>
          <p:cNvPr id="4" name="Slide Number Placeholder 3"/>
          <p:cNvSpPr>
            <a:spLocks noGrp="1"/>
          </p:cNvSpPr>
          <p:nvPr>
            <p:ph type="sldNum" sz="quarter" idx="12"/>
          </p:nvPr>
        </p:nvSpPr>
        <p:spPr/>
        <p:txBody>
          <a:bodyPr/>
          <a:lstStyle/>
          <a:p>
            <a:fld id="{D57F1E4F-1CFF-5643-939E-217C01CDF565}" type="slidenum">
              <a:rPr lang="en-US" smtClean="0"/>
              <a:pPr/>
              <a:t>10</a:t>
            </a:fld>
            <a:endParaRPr lang="en-US" dirty="0"/>
          </a:p>
        </p:txBody>
      </p:sp>
    </p:spTree>
    <p:extLst>
      <p:ext uri="{BB962C8B-B14F-4D97-AF65-F5344CB8AC3E}">
        <p14:creationId xmlns:p14="http://schemas.microsoft.com/office/powerpoint/2010/main" val="34338693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77766"/>
          </a:xfrm>
        </p:spPr>
        <p:txBody>
          <a:bodyPr>
            <a:normAutofit/>
          </a:bodyPr>
          <a:lstStyle/>
          <a:p>
            <a:pPr algn="ctr"/>
            <a:r>
              <a:rPr lang="en-US" b="1" dirty="0">
                <a:latin typeface="Times New Roman" pitchFamily="18" charset="0"/>
                <a:cs typeface="Times New Roman" pitchFamily="18" charset="0"/>
              </a:rPr>
              <a:t>Estimation of Flow Rate</a:t>
            </a:r>
            <a:endParaRPr lang="en-US" dirty="0">
              <a:latin typeface="Times New Roman" pitchFamily="18" charset="0"/>
              <a:cs typeface="Times New Roman" pitchFamily="18" charset="0"/>
            </a:endParaRPr>
          </a:p>
        </p:txBody>
      </p:sp>
      <p:sp>
        <p:nvSpPr>
          <p:cNvPr id="4" name="Content Placeholder 3"/>
          <p:cNvSpPr>
            <a:spLocks noGrp="1"/>
          </p:cNvSpPr>
          <p:nvPr>
            <p:ph idx="1"/>
          </p:nvPr>
        </p:nvSpPr>
        <p:spPr>
          <a:xfrm>
            <a:off x="1172019" y="1581298"/>
            <a:ext cx="8596668" cy="3880773"/>
          </a:xfrm>
        </p:spPr>
        <p:txBody>
          <a:bodyPr>
            <a:noAutofit/>
          </a:bodyPr>
          <a:lstStyle/>
          <a:p>
            <a:pPr lvl="0" algn="l"/>
            <a:r>
              <a:rPr lang="en-US" sz="2000" i="1" dirty="0">
                <a:latin typeface="Times New Roman" pitchFamily="18" charset="0"/>
                <a:cs typeface="Times New Roman" pitchFamily="18" charset="0"/>
              </a:rPr>
              <a:t>p= </a:t>
            </a:r>
            <a:r>
              <a:rPr lang="en-US" sz="2000" i="1" dirty="0" smtClean="0">
                <a:latin typeface="Times New Roman" pitchFamily="18" charset="0"/>
                <a:cs typeface="Times New Roman" pitchFamily="18" charset="0"/>
              </a:rPr>
              <a:t>p0×(1+i)^n</a:t>
            </a:r>
            <a:endParaRPr lang="en-US" sz="2000" dirty="0">
              <a:latin typeface="Times New Roman" pitchFamily="18" charset="0"/>
              <a:cs typeface="Times New Roman" pitchFamily="18" charset="0"/>
            </a:endParaRPr>
          </a:p>
          <a:p>
            <a:pPr algn="l"/>
            <a:r>
              <a:rPr lang="en-US" sz="2000" dirty="0">
                <a:latin typeface="Times New Roman" pitchFamily="18" charset="0"/>
                <a:cs typeface="Times New Roman" pitchFamily="18" charset="0"/>
              </a:rPr>
              <a:t>(I value is adopted from the population estimates by province and administration area 2015 – 2017, Central Department of Statistics and Information, </a:t>
            </a:r>
            <a:r>
              <a:rPr lang="en-US" sz="2000" dirty="0" err="1">
                <a:latin typeface="Times New Roman" pitchFamily="18" charset="0"/>
                <a:cs typeface="Times New Roman" pitchFamily="18" charset="0"/>
              </a:rPr>
              <a:t>www.cdsi.gov.sa</a:t>
            </a:r>
            <a:r>
              <a:rPr lang="en-US" sz="2000" dirty="0">
                <a:latin typeface="Times New Roman" pitchFamily="18" charset="0"/>
                <a:cs typeface="Times New Roman" pitchFamily="18" charset="0"/>
              </a:rPr>
              <a:t>)</a:t>
            </a:r>
          </a:p>
          <a:p>
            <a:pPr algn="l"/>
            <a:endParaRPr lang="en-US" sz="2000" dirty="0" smtClean="0">
              <a:latin typeface="Times New Roman" pitchFamily="18" charset="0"/>
              <a:cs typeface="Times New Roman" pitchFamily="18" charset="0"/>
            </a:endParaRPr>
          </a:p>
          <a:p>
            <a:pPr algn="l"/>
            <a:r>
              <a:rPr lang="en-US" sz="2000" dirty="0" smtClean="0">
                <a:latin typeface="Times New Roman" pitchFamily="18" charset="0"/>
                <a:cs typeface="Times New Roman" pitchFamily="18" charset="0"/>
              </a:rPr>
              <a:t>Where</a:t>
            </a:r>
            <a:r>
              <a:rPr lang="en-US" sz="2000" dirty="0">
                <a:latin typeface="Times New Roman" pitchFamily="18" charset="0"/>
                <a:cs typeface="Times New Roman" pitchFamily="18" charset="0"/>
              </a:rPr>
              <a:t>:</a:t>
            </a:r>
          </a:p>
          <a:p>
            <a:pPr algn="l"/>
            <a:r>
              <a:rPr lang="en-US" sz="2000" i="1" dirty="0">
                <a:latin typeface="Times New Roman" pitchFamily="18" charset="0"/>
                <a:cs typeface="Times New Roman" pitchFamily="18" charset="0"/>
              </a:rPr>
              <a:t>p=</a:t>
            </a:r>
            <a:r>
              <a:rPr lang="en-US" sz="2000" dirty="0">
                <a:latin typeface="Times New Roman" pitchFamily="18" charset="0"/>
                <a:cs typeface="Times New Roman" pitchFamily="18" charset="0"/>
              </a:rPr>
              <a:t> Future population</a:t>
            </a:r>
          </a:p>
          <a:p>
            <a:pPr algn="l"/>
            <a:r>
              <a:rPr lang="en-US" sz="2000" i="1" dirty="0">
                <a:latin typeface="Times New Roman" pitchFamily="18" charset="0"/>
                <a:cs typeface="Times New Roman" pitchFamily="18" charset="0"/>
              </a:rPr>
              <a:t>p0=</a:t>
            </a:r>
            <a:r>
              <a:rPr lang="en-US" sz="2000" dirty="0">
                <a:latin typeface="Times New Roman" pitchFamily="18" charset="0"/>
                <a:cs typeface="Times New Roman" pitchFamily="18" charset="0"/>
              </a:rPr>
              <a:t> Expected population</a:t>
            </a:r>
          </a:p>
          <a:p>
            <a:pPr algn="l"/>
            <a:r>
              <a:rPr lang="en-US" sz="2000" i="1" dirty="0" err="1">
                <a:latin typeface="Times New Roman" pitchFamily="18" charset="0"/>
                <a:cs typeface="Times New Roman" pitchFamily="18" charset="0"/>
              </a:rPr>
              <a:t>i</a:t>
            </a:r>
            <a:r>
              <a:rPr lang="en-US" sz="2000" i="1" dirty="0">
                <a:latin typeface="Times New Roman" pitchFamily="18" charset="0"/>
                <a:cs typeface="Times New Roman" pitchFamily="18" charset="0"/>
              </a:rPr>
              <a:t>=</a:t>
            </a:r>
            <a:r>
              <a:rPr lang="en-US" sz="2000" dirty="0">
                <a:latin typeface="Times New Roman" pitchFamily="18" charset="0"/>
                <a:cs typeface="Times New Roman" pitchFamily="18" charset="0"/>
              </a:rPr>
              <a:t> Population growth rate</a:t>
            </a:r>
          </a:p>
          <a:p>
            <a:pPr algn="l"/>
            <a:r>
              <a:rPr lang="en-US" sz="2000" i="1" dirty="0">
                <a:latin typeface="Times New Roman" pitchFamily="18" charset="0"/>
                <a:cs typeface="Times New Roman" pitchFamily="18" charset="0"/>
              </a:rPr>
              <a:t>n= </a:t>
            </a:r>
            <a:r>
              <a:rPr lang="en-US" sz="2000" dirty="0">
                <a:latin typeface="Times New Roman" pitchFamily="18" charset="0"/>
                <a:cs typeface="Times New Roman" pitchFamily="18" charset="0"/>
              </a:rPr>
              <a:t>Time period</a:t>
            </a:r>
          </a:p>
          <a:p>
            <a:pPr algn="ctr"/>
            <a:r>
              <a:rPr lang="en-US" sz="2000" dirty="0" smtClean="0">
                <a:latin typeface="Times New Roman" pitchFamily="18" charset="0"/>
                <a:cs typeface="Times New Roman" pitchFamily="18" charset="0"/>
              </a:rPr>
              <a:t>p=50,000×(1+0.020)^25</a:t>
            </a:r>
            <a:endParaRPr lang="en-US" sz="2000" dirty="0">
              <a:latin typeface="Times New Roman" pitchFamily="18" charset="0"/>
              <a:cs typeface="Times New Roman" pitchFamily="18" charset="0"/>
            </a:endParaRPr>
          </a:p>
          <a:p>
            <a:pPr algn="ctr"/>
            <a:r>
              <a:rPr lang="en-US" sz="2000" dirty="0">
                <a:latin typeface="Times New Roman" pitchFamily="18" charset="0"/>
                <a:cs typeface="Times New Roman" pitchFamily="18" charset="0"/>
              </a:rPr>
              <a:t>p=82030</a:t>
            </a:r>
          </a:p>
          <a:p>
            <a:pPr algn="l"/>
            <a:endParaRPr lang="en-US" sz="2000" dirty="0">
              <a:latin typeface="Times New Roman" pitchFamily="18" charset="0"/>
              <a:cs typeface="Times New Roman" pitchFamily="18" charset="0"/>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pPr/>
              <a:t>11</a:t>
            </a:fld>
            <a:endParaRPr lang="en-US" dirty="0"/>
          </a:p>
        </p:txBody>
      </p:sp>
    </p:spTree>
    <p:extLst>
      <p:ext uri="{BB962C8B-B14F-4D97-AF65-F5344CB8AC3E}">
        <p14:creationId xmlns:p14="http://schemas.microsoft.com/office/powerpoint/2010/main" val="2779741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88276"/>
          </a:xfrm>
        </p:spPr>
        <p:txBody>
          <a:bodyPr>
            <a:normAutofit/>
          </a:bodyPr>
          <a:lstStyle/>
          <a:p>
            <a:pPr algn="ctr"/>
            <a:r>
              <a:rPr lang="en-US" b="1" dirty="0">
                <a:latin typeface="Times New Roman" pitchFamily="18" charset="0"/>
                <a:cs typeface="Times New Roman" pitchFamily="18" charset="0"/>
              </a:rPr>
              <a:t>Estimation of Flow Rate</a:t>
            </a:r>
            <a:endParaRPr lang="en-US" dirty="0"/>
          </a:p>
        </p:txBody>
      </p:sp>
      <p:sp>
        <p:nvSpPr>
          <p:cNvPr id="4" name="Content Placeholder 3"/>
          <p:cNvSpPr>
            <a:spLocks noGrp="1"/>
          </p:cNvSpPr>
          <p:nvPr>
            <p:ph idx="1"/>
          </p:nvPr>
        </p:nvSpPr>
        <p:spPr>
          <a:xfrm>
            <a:off x="992947" y="1186469"/>
            <a:ext cx="9978286" cy="5066301"/>
          </a:xfrm>
        </p:spPr>
        <p:txBody>
          <a:bodyPr>
            <a:normAutofit/>
          </a:bodyPr>
          <a:lstStyle/>
          <a:p>
            <a:pPr lvl="0" algn="l"/>
            <a:r>
              <a:rPr lang="en-US" sz="2000" i="1" dirty="0">
                <a:latin typeface="Times New Roman" pitchFamily="18" charset="0"/>
                <a:cs typeface="Times New Roman" pitchFamily="18" charset="0"/>
              </a:rPr>
              <a:t>Q=</a:t>
            </a:r>
            <a:r>
              <a:rPr lang="en-US" sz="2000" i="1" dirty="0" err="1">
                <a:latin typeface="Times New Roman" pitchFamily="18" charset="0"/>
                <a:cs typeface="Times New Roman" pitchFamily="18" charset="0"/>
              </a:rPr>
              <a:t>p×Q</a:t>
            </a:r>
            <a:endParaRPr lang="en-US" sz="2000" dirty="0">
              <a:latin typeface="Times New Roman" pitchFamily="18" charset="0"/>
              <a:cs typeface="Times New Roman" pitchFamily="18" charset="0"/>
            </a:endParaRPr>
          </a:p>
          <a:p>
            <a:pPr algn="l"/>
            <a:r>
              <a:rPr lang="en-US" sz="2000" dirty="0">
                <a:latin typeface="Times New Roman" pitchFamily="18" charset="0"/>
                <a:cs typeface="Times New Roman" pitchFamily="18" charset="0"/>
              </a:rPr>
              <a:t>(</a:t>
            </a:r>
            <a:r>
              <a:rPr lang="en-US" sz="2000" i="1" dirty="0">
                <a:latin typeface="Times New Roman" pitchFamily="18" charset="0"/>
                <a:cs typeface="Times New Roman" pitchFamily="18" charset="0"/>
              </a:rPr>
              <a:t>Q</a:t>
            </a:r>
            <a:r>
              <a:rPr lang="en-US" sz="2000" dirty="0">
                <a:latin typeface="Times New Roman" pitchFamily="18" charset="0"/>
                <a:cs typeface="Times New Roman" pitchFamily="18" charset="0"/>
              </a:rPr>
              <a:t> value is adopted from </a:t>
            </a:r>
            <a:r>
              <a:rPr lang="en-US" sz="2000" dirty="0" err="1">
                <a:latin typeface="Times New Roman" pitchFamily="18" charset="0"/>
                <a:cs typeface="Times New Roman" pitchFamily="18" charset="0"/>
              </a:rPr>
              <a:t>Mirza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Barjees</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Baig</a:t>
            </a:r>
            <a:r>
              <a:rPr lang="en-US" sz="2000" dirty="0">
                <a:latin typeface="Times New Roman" pitchFamily="18" charset="0"/>
                <a:cs typeface="Times New Roman" pitchFamily="18" charset="0"/>
              </a:rPr>
              <a:t>, King Saud University, Riyadh, 2014)</a:t>
            </a:r>
          </a:p>
          <a:p>
            <a:pPr algn="l"/>
            <a:r>
              <a:rPr lang="en-US" sz="2000" i="1" dirty="0">
                <a:latin typeface="Times New Roman" pitchFamily="18" charset="0"/>
                <a:cs typeface="Times New Roman" pitchFamily="18" charset="0"/>
              </a:rPr>
              <a:t>Q=Flow rate</a:t>
            </a:r>
            <a:endParaRPr lang="en-US" sz="2000" dirty="0">
              <a:latin typeface="Times New Roman" pitchFamily="18" charset="0"/>
              <a:cs typeface="Times New Roman" pitchFamily="18" charset="0"/>
            </a:endParaRPr>
          </a:p>
          <a:p>
            <a:pPr algn="l"/>
            <a:r>
              <a:rPr lang="en-US" sz="2000" i="1" dirty="0">
                <a:latin typeface="Times New Roman" pitchFamily="18" charset="0"/>
                <a:cs typeface="Times New Roman" pitchFamily="18" charset="0"/>
              </a:rPr>
              <a:t>p= </a:t>
            </a:r>
            <a:r>
              <a:rPr lang="en-US" sz="2000" dirty="0">
                <a:latin typeface="Times New Roman" pitchFamily="18" charset="0"/>
                <a:cs typeface="Times New Roman" pitchFamily="18" charset="0"/>
              </a:rPr>
              <a:t>Future population</a:t>
            </a:r>
          </a:p>
          <a:p>
            <a:pPr algn="l"/>
            <a:r>
              <a:rPr lang="en-US" sz="2000" i="1" dirty="0">
                <a:latin typeface="Times New Roman" pitchFamily="18" charset="0"/>
                <a:cs typeface="Times New Roman" pitchFamily="18" charset="0"/>
              </a:rPr>
              <a:t>Q= </a:t>
            </a:r>
            <a:r>
              <a:rPr lang="en-US" sz="2000" dirty="0">
                <a:latin typeface="Times New Roman" pitchFamily="18" charset="0"/>
                <a:cs typeface="Times New Roman" pitchFamily="18" charset="0"/>
              </a:rPr>
              <a:t> Wastewater produced </a:t>
            </a:r>
            <a:r>
              <a:rPr lang="en-US" sz="2000" i="1" dirty="0">
                <a:latin typeface="Times New Roman" pitchFamily="18" charset="0"/>
                <a:cs typeface="Times New Roman" pitchFamily="18" charset="0"/>
              </a:rPr>
              <a:t>liter per </a:t>
            </a:r>
            <a:r>
              <a:rPr lang="en-US" sz="2000" i="1" dirty="0" smtClean="0">
                <a:latin typeface="Times New Roman" pitchFamily="18" charset="0"/>
                <a:cs typeface="Times New Roman" pitchFamily="18" charset="0"/>
              </a:rPr>
              <a:t>day</a:t>
            </a:r>
            <a:endParaRPr lang="en-US" sz="2000" dirty="0">
              <a:latin typeface="Times New Roman" pitchFamily="18" charset="0"/>
              <a:cs typeface="Times New Roman" pitchFamily="18" charset="0"/>
            </a:endParaRPr>
          </a:p>
          <a:p>
            <a:pPr algn="l"/>
            <a:r>
              <a:rPr lang="en-US" sz="2000" i="1" dirty="0">
                <a:latin typeface="Times New Roman" pitchFamily="18" charset="0"/>
                <a:cs typeface="Times New Roman" pitchFamily="18" charset="0"/>
              </a:rPr>
              <a:t>Q=</a:t>
            </a:r>
            <a:r>
              <a:rPr lang="en-US" sz="2000" dirty="0">
                <a:latin typeface="Times New Roman" pitchFamily="18" charset="0"/>
                <a:cs typeface="Times New Roman" pitchFamily="18" charset="0"/>
              </a:rPr>
              <a:t>82030</a:t>
            </a:r>
            <a:r>
              <a:rPr lang="en-US" sz="2000" i="1" dirty="0">
                <a:latin typeface="Times New Roman" pitchFamily="18" charset="0"/>
                <a:cs typeface="Times New Roman" pitchFamily="18" charset="0"/>
              </a:rPr>
              <a:t>×200</a:t>
            </a:r>
            <a:endParaRPr lang="en-US" sz="2000" dirty="0">
              <a:latin typeface="Times New Roman" pitchFamily="18" charset="0"/>
              <a:cs typeface="Times New Roman" pitchFamily="18" charset="0"/>
            </a:endParaRPr>
          </a:p>
          <a:p>
            <a:pPr algn="l"/>
            <a:r>
              <a:rPr lang="en-US" sz="2000" i="1" dirty="0">
                <a:latin typeface="Times New Roman" pitchFamily="18" charset="0"/>
                <a:cs typeface="Times New Roman" pitchFamily="18" charset="0"/>
              </a:rPr>
              <a:t>Q=16,406,000 l/day</a:t>
            </a:r>
            <a:endParaRPr lang="en-US" sz="2000" dirty="0">
              <a:latin typeface="Times New Roman" pitchFamily="18" charset="0"/>
              <a:cs typeface="Times New Roman" pitchFamily="18" charset="0"/>
            </a:endParaRPr>
          </a:p>
          <a:p>
            <a:pPr lvl="0" algn="l"/>
            <a:r>
              <a:rPr lang="en-US" sz="2000" dirty="0">
                <a:latin typeface="Times New Roman" pitchFamily="18" charset="0"/>
                <a:cs typeface="Times New Roman" pitchFamily="18" charset="0"/>
              </a:rPr>
              <a:t>Maximum Flow Rate (</a:t>
            </a:r>
            <a:r>
              <a:rPr lang="en-US" sz="2000" i="1" dirty="0" err="1">
                <a:latin typeface="Times New Roman" pitchFamily="18" charset="0"/>
                <a:cs typeface="Times New Roman" pitchFamily="18" charset="0"/>
              </a:rPr>
              <a:t>QMax</a:t>
            </a:r>
            <a:r>
              <a:rPr lang="en-US" sz="2000" dirty="0">
                <a:latin typeface="Times New Roman" pitchFamily="18" charset="0"/>
                <a:cs typeface="Times New Roman" pitchFamily="18" charset="0"/>
              </a:rPr>
              <a:t>):</a:t>
            </a:r>
          </a:p>
          <a:p>
            <a:pPr algn="l"/>
            <a:r>
              <a:rPr lang="en-US" sz="2000" i="1" dirty="0" err="1">
                <a:latin typeface="Times New Roman" pitchFamily="18" charset="0"/>
                <a:cs typeface="Times New Roman" pitchFamily="18" charset="0"/>
              </a:rPr>
              <a:t>Qmax</a:t>
            </a:r>
            <a:r>
              <a:rPr lang="en-US" sz="2000" i="1" dirty="0">
                <a:latin typeface="Times New Roman" pitchFamily="18" charset="0"/>
                <a:cs typeface="Times New Roman" pitchFamily="18" charset="0"/>
              </a:rPr>
              <a:t>= </a:t>
            </a:r>
            <a:endParaRPr lang="en-US" sz="2000" dirty="0">
              <a:latin typeface="Times New Roman" pitchFamily="18" charset="0"/>
              <a:cs typeface="Times New Roman" pitchFamily="18" charset="0"/>
            </a:endParaRPr>
          </a:p>
          <a:p>
            <a:pPr algn="l"/>
            <a:r>
              <a:rPr lang="en-US" sz="2000" i="1" dirty="0" err="1">
                <a:latin typeface="Times New Roman" pitchFamily="18" charset="0"/>
                <a:cs typeface="Times New Roman" pitchFamily="18" charset="0"/>
              </a:rPr>
              <a:t>Qmax</a:t>
            </a:r>
            <a:r>
              <a:rPr lang="en-US" sz="2000" i="1" dirty="0">
                <a:latin typeface="Times New Roman" pitchFamily="18" charset="0"/>
                <a:cs typeface="Times New Roman" pitchFamily="18" charset="0"/>
              </a:rPr>
              <a:t> =16,406 m3/day≈  0.57m3/sec</a:t>
            </a:r>
            <a:endParaRPr lang="en-US" sz="2000" dirty="0">
              <a:latin typeface="Times New Roman" pitchFamily="18" charset="0"/>
              <a:cs typeface="Times New Roman" pitchFamily="18" charset="0"/>
            </a:endParaRPr>
          </a:p>
          <a:p>
            <a:pPr algn="l"/>
            <a:r>
              <a:rPr lang="en-US" sz="2000" i="1" dirty="0" err="1">
                <a:latin typeface="Times New Roman" pitchFamily="18" charset="0"/>
                <a:cs typeface="Times New Roman" pitchFamily="18" charset="0"/>
              </a:rPr>
              <a:t>QMax</a:t>
            </a:r>
            <a:r>
              <a:rPr lang="en-US" sz="2000" i="1" dirty="0">
                <a:latin typeface="Times New Roman" pitchFamily="18" charset="0"/>
                <a:cs typeface="Times New Roman" pitchFamily="18" charset="0"/>
              </a:rPr>
              <a:t>=0.57m3/</a:t>
            </a:r>
            <a:r>
              <a:rPr lang="en-US" sz="2000" i="1" dirty="0" smtClean="0">
                <a:latin typeface="Times New Roman" pitchFamily="18" charset="0"/>
                <a:cs typeface="Times New Roman" pitchFamily="18" charset="0"/>
              </a:rPr>
              <a:t>sec</a:t>
            </a:r>
            <a:endParaRPr lang="en-US" sz="2000" dirty="0">
              <a:latin typeface="Times New Roman" pitchFamily="18" charset="0"/>
              <a:cs typeface="Times New Roman" pitchFamily="18" charset="0"/>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pPr/>
              <a:t>12</a:t>
            </a:fld>
            <a:endParaRPr lang="en-US" dirty="0"/>
          </a:p>
        </p:txBody>
      </p:sp>
    </p:spTree>
    <p:extLst>
      <p:ext uri="{BB962C8B-B14F-4D97-AF65-F5344CB8AC3E}">
        <p14:creationId xmlns:p14="http://schemas.microsoft.com/office/powerpoint/2010/main" val="31997694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560832"/>
          </a:xfrm>
        </p:spPr>
        <p:txBody>
          <a:bodyPr>
            <a:noAutofit/>
          </a:bodyPr>
          <a:lstStyle/>
          <a:p>
            <a:r>
              <a:rPr lang="en-US" b="1" dirty="0">
                <a:latin typeface="Times New Roman" pitchFamily="18" charset="0"/>
                <a:cs typeface="Times New Roman" pitchFamily="18" charset="0"/>
              </a:rPr>
              <a:t>Design of Receiving Chamber</a:t>
            </a:r>
            <a:endParaRPr lang="en-US"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95048" y="2015446"/>
                <a:ext cx="8596668" cy="3880773"/>
              </a:xfrm>
            </p:spPr>
            <p:txBody>
              <a:bodyPr>
                <a:normAutofit/>
              </a:bodyPr>
              <a:lstStyle/>
              <a:p>
                <a:pPr algn="l" rtl="0"/>
                <a:r>
                  <a:rPr lang="en-US" sz="2000" dirty="0">
                    <a:latin typeface="Times New Roman" pitchFamily="18" charset="0"/>
                    <a:cs typeface="Times New Roman" pitchFamily="18" charset="0"/>
                  </a:rPr>
                  <a:t>A rectangular tank structure at the entrance of the treatment plant to receive the wastewater approaching through a wastewater system and main pipe is connected to this tank.</a:t>
                </a:r>
              </a:p>
              <a:p>
                <a:pPr lvl="0" algn="l" rtl="0"/>
                <a14:m>
                  <m:oMath xmlns:m="http://schemas.openxmlformats.org/officeDocument/2006/math">
                    <m:sSub>
                      <m:sSubPr>
                        <m:ctrlPr>
                          <a:rPr lang="en-US" sz="2000" i="1">
                            <a:latin typeface="Cambria Math" panose="02040503050406030204" pitchFamily="18" charset="0"/>
                          </a:rPr>
                        </m:ctrlPr>
                      </m:sSubPr>
                      <m:e>
                        <m:r>
                          <a:rPr lang="en-US" sz="2000" b="0" i="1">
                            <a:latin typeface="Cambria Math"/>
                          </a:rPr>
                          <m:t>𝑄</m:t>
                        </m:r>
                      </m:e>
                      <m:sub>
                        <m:r>
                          <a:rPr lang="en-US" sz="2000" b="0" i="1">
                            <a:latin typeface="Cambria Math"/>
                          </a:rPr>
                          <m:t>𝑀𝑎𝑥</m:t>
                        </m:r>
                      </m:sub>
                    </m:sSub>
                    <m:r>
                      <a:rPr lang="en-US" sz="2000" b="0" i="1">
                        <a:latin typeface="Cambria Math"/>
                      </a:rPr>
                      <m:t>=</m:t>
                    </m:r>
                    <m:r>
                      <a:rPr lang="en-US" sz="2000" b="0" i="1">
                        <a:latin typeface="Cambria Math"/>
                      </a:rPr>
                      <m:t>0</m:t>
                    </m:r>
                    <m:r>
                      <a:rPr lang="en-US" sz="2000" b="0" i="1">
                        <a:latin typeface="Cambria Math"/>
                      </a:rPr>
                      <m:t>.</m:t>
                    </m:r>
                    <m:r>
                      <a:rPr lang="en-US" sz="2000" b="0" i="1">
                        <a:latin typeface="Cambria Math"/>
                      </a:rPr>
                      <m:t>57</m:t>
                    </m:r>
                    <m:r>
                      <a:rPr lang="en-US" sz="2000" b="0" i="1">
                        <a:latin typeface="Cambria Math"/>
                      </a:rPr>
                      <m:t> </m:t>
                    </m:r>
                    <m:sSup>
                      <m:sSupPr>
                        <m:ctrlPr>
                          <a:rPr lang="en-US" sz="2000" i="1">
                            <a:latin typeface="Cambria Math" panose="02040503050406030204" pitchFamily="18" charset="0"/>
                          </a:rPr>
                        </m:ctrlPr>
                      </m:sSupPr>
                      <m:e>
                        <m:r>
                          <a:rPr lang="en-US" sz="2000" b="0" i="1">
                            <a:latin typeface="Cambria Math"/>
                          </a:rPr>
                          <m:t>𝑚</m:t>
                        </m:r>
                      </m:e>
                      <m:sup>
                        <m:r>
                          <a:rPr lang="en-US" sz="2000" b="0" i="1">
                            <a:latin typeface="Cambria Math"/>
                          </a:rPr>
                          <m:t>3</m:t>
                        </m:r>
                      </m:sup>
                    </m:sSup>
                    <m:r>
                      <a:rPr lang="en-US" sz="2000" b="0" i="1">
                        <a:latin typeface="Cambria Math"/>
                      </a:rPr>
                      <m:t>/</m:t>
                    </m:r>
                    <m:r>
                      <a:rPr lang="en-US" sz="2000" b="0" i="1">
                        <a:latin typeface="Cambria Math"/>
                      </a:rPr>
                      <m:t>𝑠𝑒𝑐</m:t>
                    </m:r>
                  </m:oMath>
                </a14:m>
                <a:endParaRPr lang="en-US" sz="2000" dirty="0">
                  <a:latin typeface="Times New Roman" pitchFamily="18" charset="0"/>
                  <a:cs typeface="Times New Roman" pitchFamily="18" charset="0"/>
                </a:endParaRPr>
              </a:p>
              <a:p>
                <a:pPr lvl="0" algn="l" rtl="0"/>
                <a:r>
                  <a:rPr lang="en-US" sz="2000" dirty="0">
                    <a:latin typeface="Times New Roman" pitchFamily="18" charset="0"/>
                    <a:cs typeface="Times New Roman" pitchFamily="18" charset="0"/>
                  </a:rPr>
                  <a:t>Detention time, </a:t>
                </a:r>
                <a14:m>
                  <m:oMath xmlns:m="http://schemas.openxmlformats.org/officeDocument/2006/math">
                    <m:r>
                      <a:rPr lang="en-US" sz="2000" b="0" i="1">
                        <a:latin typeface="Cambria Math"/>
                      </a:rPr>
                      <m:t>𝑡</m:t>
                    </m:r>
                    <m:r>
                      <a:rPr lang="en-US" sz="2000" b="0" i="1">
                        <a:latin typeface="Cambria Math"/>
                      </a:rPr>
                      <m:t>=</m:t>
                    </m:r>
                    <m:r>
                      <a:rPr lang="en-US" sz="2000" b="0" i="1">
                        <a:latin typeface="Cambria Math"/>
                      </a:rPr>
                      <m:t>60</m:t>
                    </m:r>
                    <m:r>
                      <a:rPr lang="en-US" sz="2000" b="0" i="1">
                        <a:latin typeface="Cambria Math"/>
                      </a:rPr>
                      <m:t> </m:t>
                    </m:r>
                    <m:r>
                      <a:rPr lang="en-US" sz="2000" b="0" i="1">
                        <a:latin typeface="Cambria Math"/>
                      </a:rPr>
                      <m:t>𝑠𝑒𝑐</m:t>
                    </m:r>
                  </m:oMath>
                </a14:m>
                <a:endParaRPr lang="en-US" sz="2000" dirty="0">
                  <a:latin typeface="Times New Roman" pitchFamily="18" charset="0"/>
                  <a:cs typeface="Times New Roman" pitchFamily="18" charset="0"/>
                </a:endParaRPr>
              </a:p>
              <a:p>
                <a:pPr lvl="0" algn="l" rtl="0"/>
                <a:r>
                  <a:rPr lang="en-US" sz="2000" dirty="0">
                    <a:latin typeface="Times New Roman" pitchFamily="18" charset="0"/>
                    <a:cs typeface="Times New Roman" pitchFamily="18" charset="0"/>
                  </a:rPr>
                  <a:t>Assume depth , </a:t>
                </a:r>
                <a14:m>
                  <m:oMath xmlns:m="http://schemas.openxmlformats.org/officeDocument/2006/math">
                    <m:r>
                      <a:rPr lang="en-US" sz="2000" b="0" i="1">
                        <a:latin typeface="Cambria Math"/>
                      </a:rPr>
                      <m:t>𝑑</m:t>
                    </m:r>
                    <m:r>
                      <a:rPr lang="en-US" sz="2000" b="0" i="1">
                        <a:latin typeface="Cambria Math"/>
                      </a:rPr>
                      <m:t>=</m:t>
                    </m:r>
                    <m:r>
                      <a:rPr lang="en-US" sz="2000" b="0" i="1">
                        <a:latin typeface="Cambria Math"/>
                      </a:rPr>
                      <m:t>2</m:t>
                    </m:r>
                    <m:r>
                      <a:rPr lang="en-US" sz="2000" b="0" i="1">
                        <a:latin typeface="Cambria Math"/>
                      </a:rPr>
                      <m:t> </m:t>
                    </m:r>
                    <m:r>
                      <a:rPr lang="en-US" sz="2000" b="0" i="1">
                        <a:latin typeface="Cambria Math"/>
                      </a:rPr>
                      <m:t>𝑚</m:t>
                    </m:r>
                  </m:oMath>
                </a14:m>
                <a:r>
                  <a:rPr lang="en-US" sz="2000" dirty="0">
                    <a:latin typeface="Times New Roman" pitchFamily="18" charset="0"/>
                    <a:cs typeface="Times New Roman" pitchFamily="18" charset="0"/>
                  </a:rPr>
                  <a:t>  (based on the hydraulic consideration)</a:t>
                </a:r>
              </a:p>
              <a:p>
                <a:pPr algn="l" rtl="0"/>
                <a:r>
                  <a:rPr lang="en-US" sz="2000" dirty="0">
                    <a:latin typeface="Times New Roman" pitchFamily="18" charset="0"/>
                    <a:cs typeface="Times New Roman" pitchFamily="18" charset="0"/>
                  </a:rPr>
                  <a:t> </a:t>
                </a:r>
              </a:p>
              <a:p>
                <a:pPr algn="l" rtl="0"/>
                <a:r>
                  <a:rPr lang="en-US" sz="2000" dirty="0">
                    <a:latin typeface="Times New Roman" pitchFamily="18" charset="0"/>
                    <a:cs typeface="Times New Roman" pitchFamily="18" charset="0"/>
                  </a:rPr>
                  <a:t>Required Volume of Receiving Chamber</a:t>
                </a:r>
              </a:p>
              <a:p>
                <a:pPr algn="l" rtl="0"/>
                <a14:m>
                  <m:oMath xmlns:m="http://schemas.openxmlformats.org/officeDocument/2006/math">
                    <m:sSub>
                      <m:sSubPr>
                        <m:ctrlPr>
                          <a:rPr lang="en-US" sz="2000" i="1">
                            <a:latin typeface="Cambria Math" panose="02040503050406030204" pitchFamily="18" charset="0"/>
                          </a:rPr>
                        </m:ctrlPr>
                      </m:sSubPr>
                      <m:e>
                        <m:r>
                          <a:rPr lang="en-US" sz="2000" b="0" i="1">
                            <a:latin typeface="Cambria Math"/>
                          </a:rPr>
                          <m:t>𝑉</m:t>
                        </m:r>
                      </m:e>
                      <m:sub>
                        <m:r>
                          <a:rPr lang="en-US" sz="2000" b="0" i="1">
                            <a:latin typeface="Cambria Math"/>
                          </a:rPr>
                          <m:t>𝑟𝑒𝑞</m:t>
                        </m:r>
                      </m:sub>
                    </m:sSub>
                    <m:r>
                      <a:rPr lang="en-US" sz="2000" b="0" i="1">
                        <a:latin typeface="Cambria Math"/>
                      </a:rPr>
                      <m:t>=</m:t>
                    </m:r>
                    <m:r>
                      <a:rPr lang="en-US" sz="2000" b="0" i="1">
                        <a:latin typeface="Cambria Math"/>
                      </a:rPr>
                      <m:t>𝑄</m:t>
                    </m:r>
                    <m:r>
                      <a:rPr lang="en-US" sz="2000" b="0" i="1">
                        <a:latin typeface="Cambria Math"/>
                      </a:rPr>
                      <m:t>×</m:t>
                    </m:r>
                    <m:r>
                      <a:rPr lang="en-US" sz="2000" b="0" i="1">
                        <a:latin typeface="Cambria Math"/>
                      </a:rPr>
                      <m:t>𝑡</m:t>
                    </m:r>
                    <m:r>
                      <a:rPr lang="en-US" sz="2000" b="0" i="1">
                        <a:latin typeface="Cambria Math"/>
                      </a:rPr>
                      <m:t>=</m:t>
                    </m:r>
                    <m:r>
                      <a:rPr lang="en-US" sz="2000" b="0" i="1">
                        <a:latin typeface="Cambria Math"/>
                      </a:rPr>
                      <m:t>0</m:t>
                    </m:r>
                    <m:r>
                      <a:rPr lang="en-US" sz="2000" b="0" i="1">
                        <a:latin typeface="Cambria Math"/>
                      </a:rPr>
                      <m:t>.</m:t>
                    </m:r>
                    <m:r>
                      <a:rPr lang="en-US" sz="2000" b="0" i="1">
                        <a:latin typeface="Cambria Math"/>
                      </a:rPr>
                      <m:t>57</m:t>
                    </m:r>
                    <m:r>
                      <a:rPr lang="en-US" sz="2000" b="0" i="1">
                        <a:latin typeface="Cambria Math"/>
                      </a:rPr>
                      <m:t> ×</m:t>
                    </m:r>
                    <m:r>
                      <a:rPr lang="en-US" sz="2000" b="0" i="1">
                        <a:latin typeface="Cambria Math"/>
                      </a:rPr>
                      <m:t>60</m:t>
                    </m:r>
                    <m:r>
                      <a:rPr lang="en-US" sz="2000" b="0" i="1">
                        <a:latin typeface="Cambria Math"/>
                      </a:rPr>
                      <m:t>=</m:t>
                    </m:r>
                    <m:r>
                      <a:rPr lang="en-US" sz="2000" b="0" i="1">
                        <a:latin typeface="Cambria Math"/>
                      </a:rPr>
                      <m:t>34</m:t>
                    </m:r>
                    <m:r>
                      <a:rPr lang="en-US" sz="2000" b="0" i="1">
                        <a:latin typeface="Cambria Math"/>
                      </a:rPr>
                      <m:t>.</m:t>
                    </m:r>
                    <m:r>
                      <a:rPr lang="en-US" sz="2000" b="0" i="1">
                        <a:latin typeface="Cambria Math"/>
                      </a:rPr>
                      <m:t>2</m:t>
                    </m:r>
                    <m:r>
                      <a:rPr lang="en-US" sz="2000" b="0" i="1">
                        <a:latin typeface="Cambria Math"/>
                      </a:rPr>
                      <m:t> </m:t>
                    </m:r>
                    <m:sSup>
                      <m:sSupPr>
                        <m:ctrlPr>
                          <a:rPr lang="en-US" sz="2000" i="1">
                            <a:latin typeface="Cambria Math" panose="02040503050406030204" pitchFamily="18" charset="0"/>
                          </a:rPr>
                        </m:ctrlPr>
                      </m:sSupPr>
                      <m:e>
                        <m:r>
                          <a:rPr lang="en-US" sz="2000" b="0" i="1">
                            <a:latin typeface="Cambria Math"/>
                          </a:rPr>
                          <m:t>𝑚</m:t>
                        </m:r>
                      </m:e>
                      <m:sup>
                        <m:r>
                          <a:rPr lang="en-US" sz="2000" b="0" i="1">
                            <a:latin typeface="Cambria Math"/>
                          </a:rPr>
                          <m:t>3</m:t>
                        </m:r>
                      </m:sup>
                    </m:sSup>
                  </m:oMath>
                </a14:m>
                <a:endParaRPr lang="en-US" sz="2000" dirty="0">
                  <a:latin typeface="Times New Roman" pitchFamily="18" charset="0"/>
                  <a:cs typeface="Times New Roman" pitchFamily="18" charset="0"/>
                </a:endParaRPr>
              </a:p>
              <a:p>
                <a:pPr algn="l"/>
                <a:endParaRPr lang="en-US" sz="2000" dirty="0">
                  <a:latin typeface="Times New Roman" pitchFamily="18" charset="0"/>
                  <a:cs typeface="Times New Roman" pitchFamily="18"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95048" y="2015446"/>
                <a:ext cx="8596668" cy="3880773"/>
              </a:xfrm>
              <a:blipFill rotWithShape="1">
                <a:blip r:embed="rId2"/>
                <a:stretch>
                  <a:fillRect l="-355" t="-786" r="-993"/>
                </a:stretch>
              </a:blipFill>
            </p:spPr>
            <p:txBody>
              <a:bodyPr/>
              <a:lstStyle/>
              <a:p>
                <a:r>
                  <a:rPr lang="en-US">
                    <a:noFill/>
                  </a:rPr>
                  <a:t> </a:t>
                </a:r>
              </a:p>
            </p:txBody>
          </p:sp>
        </mc:Fallback>
      </mc:AlternateContent>
      <p:sp>
        <p:nvSpPr>
          <p:cNvPr id="6" name="Slide Number Placeholder 5"/>
          <p:cNvSpPr>
            <a:spLocks noGrp="1"/>
          </p:cNvSpPr>
          <p:nvPr>
            <p:ph type="sldNum" sz="quarter" idx="12"/>
          </p:nvPr>
        </p:nvSpPr>
        <p:spPr/>
        <p:txBody>
          <a:bodyPr/>
          <a:lstStyle/>
          <a:p>
            <a:fld id="{D57F1E4F-1CFF-5643-939E-217C01CDF565}" type="slidenum">
              <a:rPr lang="en-US" smtClean="0"/>
              <a:pPr/>
              <a:t>13</a:t>
            </a:fld>
            <a:endParaRPr lang="en-US" dirty="0"/>
          </a:p>
        </p:txBody>
      </p:sp>
      <p:pic>
        <p:nvPicPr>
          <p:cNvPr id="4" name="Picture 3" descr="Screen Shot 2019-11-13 at 9.24.0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8000" y="2736850"/>
            <a:ext cx="4064000" cy="4121150"/>
          </a:xfrm>
          <a:prstGeom prst="rect">
            <a:avLst/>
          </a:prstGeom>
        </p:spPr>
      </p:pic>
    </p:spTree>
    <p:extLst>
      <p:ext uri="{BB962C8B-B14F-4D97-AF65-F5344CB8AC3E}">
        <p14:creationId xmlns:p14="http://schemas.microsoft.com/office/powerpoint/2010/main" val="3018789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717" y="290377"/>
            <a:ext cx="8596668" cy="809297"/>
          </a:xfrm>
        </p:spPr>
        <p:txBody>
          <a:bodyPr>
            <a:normAutofit/>
          </a:bodyPr>
          <a:lstStyle/>
          <a:p>
            <a:pPr algn="ctr"/>
            <a:r>
              <a:rPr lang="en-US" sz="4000" dirty="0">
                <a:latin typeface="Times New Roman" pitchFamily="18" charset="0"/>
                <a:cs typeface="Times New Roman" pitchFamily="18" charset="0"/>
              </a:rPr>
              <a:t>Design of Dimensions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70228482"/>
              </p:ext>
            </p:extLst>
          </p:nvPr>
        </p:nvGraphicFramePr>
        <p:xfrm>
          <a:off x="739649" y="1716686"/>
          <a:ext cx="8043964" cy="4410328"/>
        </p:xfrm>
        <a:graphic>
          <a:graphicData uri="http://schemas.openxmlformats.org/drawingml/2006/table">
            <a:tbl>
              <a:tblPr firstRow="1" firstCol="1" bandRow="1">
                <a:tableStyleId>{5C22544A-7EE6-4342-B048-85BDC9FD1C3A}</a:tableStyleId>
              </a:tblPr>
              <a:tblGrid>
                <a:gridCol w="641101">
                  <a:extLst>
                    <a:ext uri="{9D8B030D-6E8A-4147-A177-3AD203B41FA5}">
                      <a16:colId xmlns:a16="http://schemas.microsoft.com/office/drawing/2014/main" val="20000"/>
                    </a:ext>
                  </a:extLst>
                </a:gridCol>
                <a:gridCol w="5709399">
                  <a:extLst>
                    <a:ext uri="{9D8B030D-6E8A-4147-A177-3AD203B41FA5}">
                      <a16:colId xmlns:a16="http://schemas.microsoft.com/office/drawing/2014/main" val="20001"/>
                    </a:ext>
                  </a:extLst>
                </a:gridCol>
                <a:gridCol w="1693464">
                  <a:extLst>
                    <a:ext uri="{9D8B030D-6E8A-4147-A177-3AD203B41FA5}">
                      <a16:colId xmlns:a16="http://schemas.microsoft.com/office/drawing/2014/main" val="20002"/>
                    </a:ext>
                  </a:extLst>
                </a:gridCol>
              </a:tblGrid>
              <a:tr h="551291">
                <a:tc>
                  <a:txBody>
                    <a:bodyPr/>
                    <a:lstStyle/>
                    <a:p>
                      <a:pPr marL="0" marR="0" algn="l">
                        <a:lnSpc>
                          <a:spcPct val="115000"/>
                        </a:lnSpc>
                        <a:spcBef>
                          <a:spcPts val="0"/>
                        </a:spcBef>
                        <a:spcAft>
                          <a:spcPts val="0"/>
                        </a:spcAft>
                      </a:pPr>
                      <a:r>
                        <a:rPr lang="en-US" sz="2400" dirty="0">
                          <a:effectLst/>
                          <a:latin typeface="Times New Roman" pitchFamily="18" charset="0"/>
                          <a:cs typeface="Times New Roman" pitchFamily="18" charset="0"/>
                        </a:rPr>
                        <a:t>No.</a:t>
                      </a:r>
                      <a:endParaRPr lang="en-US" sz="2400" dirty="0">
                        <a:effectLst/>
                        <a:latin typeface="Times New Roman" pitchFamily="18" charset="0"/>
                        <a:ea typeface="Calibri"/>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2400" dirty="0">
                          <a:effectLst/>
                          <a:latin typeface="Times New Roman" pitchFamily="18" charset="0"/>
                          <a:cs typeface="Times New Roman" pitchFamily="18" charset="0"/>
                        </a:rPr>
                        <a:t>Design Parameter</a:t>
                      </a:r>
                      <a:endParaRPr lang="en-US" sz="2400" dirty="0">
                        <a:effectLst/>
                        <a:latin typeface="Times New Roman" pitchFamily="18" charset="0"/>
                        <a:ea typeface="Calibri"/>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2400" dirty="0">
                          <a:effectLst/>
                          <a:latin typeface="Times New Roman" pitchFamily="18" charset="0"/>
                          <a:cs typeface="Times New Roman" pitchFamily="18" charset="0"/>
                        </a:rPr>
                        <a:t>Value</a:t>
                      </a:r>
                      <a:endParaRPr lang="en-US" sz="2400" dirty="0">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0"/>
                  </a:ext>
                </a:extLst>
              </a:tr>
              <a:tr h="551291">
                <a:tc>
                  <a:txBody>
                    <a:bodyPr/>
                    <a:lstStyle/>
                    <a:p>
                      <a:pPr marL="0" marR="0" algn="l">
                        <a:lnSpc>
                          <a:spcPct val="115000"/>
                        </a:lnSpc>
                        <a:spcBef>
                          <a:spcPts val="0"/>
                        </a:spcBef>
                        <a:spcAft>
                          <a:spcPts val="0"/>
                        </a:spcAft>
                      </a:pPr>
                      <a:r>
                        <a:rPr lang="en-US" sz="2400">
                          <a:effectLst/>
                          <a:latin typeface="Times New Roman" pitchFamily="18" charset="0"/>
                          <a:cs typeface="Times New Roman" pitchFamily="18" charset="0"/>
                        </a:rPr>
                        <a:t>1</a:t>
                      </a:r>
                      <a:endParaRPr lang="en-US" sz="2400">
                        <a:effectLst/>
                        <a:latin typeface="Times New Roman" pitchFamily="18" charset="0"/>
                        <a:ea typeface="Calibri"/>
                        <a:cs typeface="Times New Roman" pitchFamily="18" charset="0"/>
                      </a:endParaRPr>
                    </a:p>
                  </a:txBody>
                  <a:tcPr marL="68580" marR="68580" marT="0" marB="0"/>
                </a:tc>
                <a:tc>
                  <a:txBody>
                    <a:bodyPr/>
                    <a:lstStyle/>
                    <a:p>
                      <a:pPr marL="0" marR="0" algn="l">
                        <a:lnSpc>
                          <a:spcPct val="115000"/>
                        </a:lnSpc>
                        <a:spcBef>
                          <a:spcPts val="0"/>
                        </a:spcBef>
                        <a:spcAft>
                          <a:spcPts val="0"/>
                        </a:spcAft>
                      </a:pPr>
                      <a:r>
                        <a:rPr lang="en-US" sz="2400" dirty="0">
                          <a:effectLst/>
                          <a:latin typeface="Times New Roman" pitchFamily="18" charset="0"/>
                          <a:cs typeface="Times New Roman" pitchFamily="18" charset="0"/>
                        </a:rPr>
                        <a:t>Maximum flow in receiving chamber</a:t>
                      </a:r>
                      <a:endParaRPr lang="en-US" sz="2400" dirty="0">
                        <a:effectLst/>
                        <a:latin typeface="Times New Roman" pitchFamily="18" charset="0"/>
                        <a:ea typeface="Calibri"/>
                        <a:cs typeface="Times New Roman" pitchFamily="18" charset="0"/>
                      </a:endParaRPr>
                    </a:p>
                  </a:txBody>
                  <a:tcPr marL="68580" marR="68580" marT="0" marB="0"/>
                </a:tc>
                <a:tc>
                  <a:txBody>
                    <a:bodyPr/>
                    <a:lstStyle/>
                    <a:p>
                      <a:pPr marL="0" marR="0" algn="l">
                        <a:lnSpc>
                          <a:spcPct val="115000"/>
                        </a:lnSpc>
                        <a:spcBef>
                          <a:spcPts val="0"/>
                        </a:spcBef>
                        <a:spcAft>
                          <a:spcPts val="0"/>
                        </a:spcAft>
                      </a:pPr>
                      <a:r>
                        <a:rPr lang="en-US" sz="2400" dirty="0">
                          <a:effectLst/>
                          <a:latin typeface="Times New Roman" pitchFamily="18" charset="0"/>
                          <a:cs typeface="Times New Roman" pitchFamily="18" charset="0"/>
                        </a:rPr>
                        <a:t>0.6 m³/sec</a:t>
                      </a:r>
                      <a:endParaRPr lang="en-US" sz="2400" dirty="0">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1"/>
                  </a:ext>
                </a:extLst>
              </a:tr>
              <a:tr h="551291">
                <a:tc>
                  <a:txBody>
                    <a:bodyPr/>
                    <a:lstStyle/>
                    <a:p>
                      <a:pPr marL="0" marR="0" algn="l">
                        <a:lnSpc>
                          <a:spcPct val="115000"/>
                        </a:lnSpc>
                        <a:spcBef>
                          <a:spcPts val="0"/>
                        </a:spcBef>
                        <a:spcAft>
                          <a:spcPts val="0"/>
                        </a:spcAft>
                      </a:pPr>
                      <a:r>
                        <a:rPr lang="en-US" sz="2400">
                          <a:effectLst/>
                          <a:latin typeface="Times New Roman" pitchFamily="18" charset="0"/>
                          <a:cs typeface="Times New Roman" pitchFamily="18" charset="0"/>
                        </a:rPr>
                        <a:t>2</a:t>
                      </a:r>
                      <a:endParaRPr lang="en-US" sz="2400">
                        <a:effectLst/>
                        <a:latin typeface="Times New Roman" pitchFamily="18" charset="0"/>
                        <a:ea typeface="Calibri"/>
                        <a:cs typeface="Times New Roman" pitchFamily="18" charset="0"/>
                      </a:endParaRPr>
                    </a:p>
                  </a:txBody>
                  <a:tcPr marL="68580" marR="68580" marT="0" marB="0"/>
                </a:tc>
                <a:tc>
                  <a:txBody>
                    <a:bodyPr/>
                    <a:lstStyle/>
                    <a:p>
                      <a:pPr marL="0" marR="0" algn="l">
                        <a:lnSpc>
                          <a:spcPct val="115000"/>
                        </a:lnSpc>
                        <a:spcBef>
                          <a:spcPts val="0"/>
                        </a:spcBef>
                        <a:spcAft>
                          <a:spcPts val="0"/>
                        </a:spcAft>
                      </a:pPr>
                      <a:r>
                        <a:rPr lang="en-US" sz="2400" dirty="0">
                          <a:effectLst/>
                          <a:latin typeface="Times New Roman" pitchFamily="18" charset="0"/>
                          <a:cs typeface="Times New Roman" pitchFamily="18" charset="0"/>
                        </a:rPr>
                        <a:t>Detention time</a:t>
                      </a:r>
                      <a:endParaRPr lang="en-US" sz="2400" dirty="0">
                        <a:effectLst/>
                        <a:latin typeface="Times New Roman" pitchFamily="18" charset="0"/>
                        <a:ea typeface="Calibri"/>
                        <a:cs typeface="Times New Roman" pitchFamily="18" charset="0"/>
                      </a:endParaRPr>
                    </a:p>
                  </a:txBody>
                  <a:tcPr marL="68580" marR="68580" marT="0" marB="0"/>
                </a:tc>
                <a:tc>
                  <a:txBody>
                    <a:bodyPr/>
                    <a:lstStyle/>
                    <a:p>
                      <a:pPr marL="0" marR="0" algn="l">
                        <a:lnSpc>
                          <a:spcPct val="115000"/>
                        </a:lnSpc>
                        <a:spcBef>
                          <a:spcPts val="0"/>
                        </a:spcBef>
                        <a:spcAft>
                          <a:spcPts val="0"/>
                        </a:spcAft>
                      </a:pPr>
                      <a:r>
                        <a:rPr lang="en-US" sz="2400" dirty="0">
                          <a:effectLst/>
                          <a:latin typeface="Times New Roman" pitchFamily="18" charset="0"/>
                          <a:cs typeface="Times New Roman" pitchFamily="18" charset="0"/>
                        </a:rPr>
                        <a:t>60 sec</a:t>
                      </a:r>
                      <a:endParaRPr lang="en-US" sz="2400" dirty="0">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2"/>
                  </a:ext>
                </a:extLst>
              </a:tr>
              <a:tr h="551291">
                <a:tc>
                  <a:txBody>
                    <a:bodyPr/>
                    <a:lstStyle/>
                    <a:p>
                      <a:pPr marL="0" marR="0" algn="l">
                        <a:lnSpc>
                          <a:spcPct val="115000"/>
                        </a:lnSpc>
                        <a:spcBef>
                          <a:spcPts val="0"/>
                        </a:spcBef>
                        <a:spcAft>
                          <a:spcPts val="0"/>
                        </a:spcAft>
                      </a:pPr>
                      <a:r>
                        <a:rPr lang="en-US" sz="2400">
                          <a:effectLst/>
                          <a:latin typeface="Times New Roman" pitchFamily="18" charset="0"/>
                          <a:cs typeface="Times New Roman" pitchFamily="18" charset="0"/>
                        </a:rPr>
                        <a:t>3</a:t>
                      </a:r>
                      <a:endParaRPr lang="en-US" sz="2400">
                        <a:effectLst/>
                        <a:latin typeface="Times New Roman" pitchFamily="18" charset="0"/>
                        <a:ea typeface="Calibri"/>
                        <a:cs typeface="Times New Roman" pitchFamily="18" charset="0"/>
                      </a:endParaRPr>
                    </a:p>
                  </a:txBody>
                  <a:tcPr marL="68580" marR="68580" marT="0" marB="0"/>
                </a:tc>
                <a:tc>
                  <a:txBody>
                    <a:bodyPr/>
                    <a:lstStyle/>
                    <a:p>
                      <a:pPr marL="0" marR="0" algn="l">
                        <a:lnSpc>
                          <a:spcPct val="115000"/>
                        </a:lnSpc>
                        <a:spcBef>
                          <a:spcPts val="0"/>
                        </a:spcBef>
                        <a:spcAft>
                          <a:spcPts val="0"/>
                        </a:spcAft>
                      </a:pPr>
                      <a:r>
                        <a:rPr lang="en-US" sz="2400" dirty="0">
                          <a:effectLst/>
                          <a:latin typeface="Times New Roman" pitchFamily="18" charset="0"/>
                          <a:cs typeface="Times New Roman" pitchFamily="18" charset="0"/>
                        </a:rPr>
                        <a:t>Volume of receiving chamber</a:t>
                      </a:r>
                      <a:endParaRPr lang="en-US" sz="2400" dirty="0">
                        <a:effectLst/>
                        <a:latin typeface="Times New Roman" pitchFamily="18" charset="0"/>
                        <a:ea typeface="Calibri"/>
                        <a:cs typeface="Times New Roman" pitchFamily="18" charset="0"/>
                      </a:endParaRPr>
                    </a:p>
                  </a:txBody>
                  <a:tcPr marL="68580" marR="68580" marT="0" marB="0"/>
                </a:tc>
                <a:tc>
                  <a:txBody>
                    <a:bodyPr/>
                    <a:lstStyle/>
                    <a:p>
                      <a:pPr marL="0" marR="0" algn="l">
                        <a:lnSpc>
                          <a:spcPct val="115000"/>
                        </a:lnSpc>
                        <a:spcBef>
                          <a:spcPts val="0"/>
                        </a:spcBef>
                        <a:spcAft>
                          <a:spcPts val="0"/>
                        </a:spcAft>
                      </a:pPr>
                      <a:r>
                        <a:rPr lang="en-US" sz="2400" dirty="0">
                          <a:effectLst/>
                          <a:latin typeface="Times New Roman" pitchFamily="18" charset="0"/>
                          <a:cs typeface="Times New Roman" pitchFamily="18" charset="0"/>
                        </a:rPr>
                        <a:t>36 m³</a:t>
                      </a:r>
                      <a:endParaRPr lang="en-US" sz="2400" dirty="0">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3"/>
                  </a:ext>
                </a:extLst>
              </a:tr>
              <a:tr h="551291">
                <a:tc>
                  <a:txBody>
                    <a:bodyPr/>
                    <a:lstStyle/>
                    <a:p>
                      <a:pPr marL="0" marR="0" algn="l">
                        <a:lnSpc>
                          <a:spcPct val="115000"/>
                        </a:lnSpc>
                        <a:spcBef>
                          <a:spcPts val="0"/>
                        </a:spcBef>
                        <a:spcAft>
                          <a:spcPts val="0"/>
                        </a:spcAft>
                      </a:pPr>
                      <a:r>
                        <a:rPr lang="en-US" sz="2400" dirty="0">
                          <a:effectLst/>
                          <a:latin typeface="Times New Roman" pitchFamily="18" charset="0"/>
                          <a:cs typeface="Times New Roman" pitchFamily="18" charset="0"/>
                        </a:rPr>
                        <a:t>4</a:t>
                      </a:r>
                      <a:endParaRPr lang="en-US" sz="2400" dirty="0">
                        <a:effectLst/>
                        <a:latin typeface="Times New Roman" pitchFamily="18" charset="0"/>
                        <a:ea typeface="Calibri"/>
                        <a:cs typeface="Times New Roman" pitchFamily="18" charset="0"/>
                      </a:endParaRPr>
                    </a:p>
                  </a:txBody>
                  <a:tcPr marL="68580" marR="68580" marT="0" marB="0"/>
                </a:tc>
                <a:tc>
                  <a:txBody>
                    <a:bodyPr/>
                    <a:lstStyle/>
                    <a:p>
                      <a:pPr marL="0" marR="0" algn="l">
                        <a:lnSpc>
                          <a:spcPct val="115000"/>
                        </a:lnSpc>
                        <a:spcBef>
                          <a:spcPts val="0"/>
                        </a:spcBef>
                        <a:spcAft>
                          <a:spcPts val="0"/>
                        </a:spcAft>
                      </a:pPr>
                      <a:r>
                        <a:rPr lang="en-US" sz="2400" dirty="0">
                          <a:effectLst/>
                          <a:latin typeface="Times New Roman" pitchFamily="18" charset="0"/>
                          <a:cs typeface="Times New Roman" pitchFamily="18" charset="0"/>
                        </a:rPr>
                        <a:t>Area of the receiving chamber</a:t>
                      </a:r>
                      <a:endParaRPr lang="en-US" sz="2400" dirty="0">
                        <a:effectLst/>
                        <a:latin typeface="Times New Roman" pitchFamily="18" charset="0"/>
                        <a:ea typeface="Calibri"/>
                        <a:cs typeface="Times New Roman" pitchFamily="18" charset="0"/>
                      </a:endParaRPr>
                    </a:p>
                  </a:txBody>
                  <a:tcPr marL="68580" marR="68580" marT="0" marB="0"/>
                </a:tc>
                <a:tc>
                  <a:txBody>
                    <a:bodyPr/>
                    <a:lstStyle/>
                    <a:p>
                      <a:pPr marL="0" marR="0" algn="l">
                        <a:lnSpc>
                          <a:spcPct val="115000"/>
                        </a:lnSpc>
                        <a:spcBef>
                          <a:spcPts val="0"/>
                        </a:spcBef>
                        <a:spcAft>
                          <a:spcPts val="0"/>
                        </a:spcAft>
                      </a:pPr>
                      <a:r>
                        <a:rPr lang="en-US" sz="2400" dirty="0" smtClean="0">
                          <a:effectLst/>
                          <a:latin typeface="Times New Roman" pitchFamily="18" charset="0"/>
                          <a:cs typeface="Times New Roman" pitchFamily="18" charset="0"/>
                        </a:rPr>
                        <a:t>18 m²</a:t>
                      </a:r>
                      <a:endParaRPr lang="en-US" sz="2400" dirty="0">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4"/>
                  </a:ext>
                </a:extLst>
              </a:tr>
              <a:tr h="551291">
                <a:tc>
                  <a:txBody>
                    <a:bodyPr/>
                    <a:lstStyle/>
                    <a:p>
                      <a:pPr marL="0" marR="0" algn="l">
                        <a:lnSpc>
                          <a:spcPct val="115000"/>
                        </a:lnSpc>
                        <a:spcBef>
                          <a:spcPts val="0"/>
                        </a:spcBef>
                        <a:spcAft>
                          <a:spcPts val="0"/>
                        </a:spcAft>
                      </a:pPr>
                      <a:r>
                        <a:rPr lang="en-US" sz="2400" dirty="0" smtClean="0">
                          <a:effectLst/>
                          <a:latin typeface="Times New Roman" pitchFamily="18" charset="0"/>
                          <a:ea typeface="+mn-ea"/>
                          <a:cs typeface="Times New Roman" pitchFamily="18" charset="0"/>
                        </a:rPr>
                        <a:t>5</a:t>
                      </a:r>
                      <a:endParaRPr lang="en-US" sz="2400" dirty="0">
                        <a:effectLst/>
                        <a:latin typeface="Times New Roman" pitchFamily="18" charset="0"/>
                        <a:ea typeface="Calibri"/>
                        <a:cs typeface="Times New Roman" pitchFamily="18" charset="0"/>
                      </a:endParaRPr>
                    </a:p>
                  </a:txBody>
                  <a:tcPr marL="68580" marR="68580" marT="0" marB="0"/>
                </a:tc>
                <a:tc>
                  <a:txBody>
                    <a:bodyPr/>
                    <a:lstStyle/>
                    <a:p>
                      <a:pPr marL="0" marR="0" algn="l">
                        <a:lnSpc>
                          <a:spcPct val="115000"/>
                        </a:lnSpc>
                        <a:spcBef>
                          <a:spcPts val="0"/>
                        </a:spcBef>
                        <a:spcAft>
                          <a:spcPts val="0"/>
                        </a:spcAft>
                      </a:pPr>
                      <a:r>
                        <a:rPr lang="en-US" sz="2400" dirty="0">
                          <a:effectLst/>
                          <a:latin typeface="Times New Roman" pitchFamily="18" charset="0"/>
                          <a:cs typeface="Times New Roman" pitchFamily="18" charset="0"/>
                        </a:rPr>
                        <a:t>Depth of receiving chamber</a:t>
                      </a:r>
                      <a:endParaRPr lang="en-US" sz="2400" dirty="0">
                        <a:effectLst/>
                        <a:latin typeface="Times New Roman" pitchFamily="18" charset="0"/>
                        <a:ea typeface="Calibri"/>
                        <a:cs typeface="Times New Roman" pitchFamily="18" charset="0"/>
                      </a:endParaRPr>
                    </a:p>
                  </a:txBody>
                  <a:tcPr marL="68580" marR="68580" marT="0" marB="0"/>
                </a:tc>
                <a:tc>
                  <a:txBody>
                    <a:bodyPr/>
                    <a:lstStyle/>
                    <a:p>
                      <a:pPr marL="0" marR="0" algn="l">
                        <a:lnSpc>
                          <a:spcPct val="115000"/>
                        </a:lnSpc>
                        <a:spcBef>
                          <a:spcPts val="0"/>
                        </a:spcBef>
                        <a:spcAft>
                          <a:spcPts val="0"/>
                        </a:spcAft>
                      </a:pPr>
                      <a:r>
                        <a:rPr lang="en-US" sz="2400" dirty="0">
                          <a:effectLst/>
                          <a:latin typeface="Times New Roman" pitchFamily="18" charset="0"/>
                          <a:cs typeface="Times New Roman" pitchFamily="18" charset="0"/>
                        </a:rPr>
                        <a:t>2 m</a:t>
                      </a:r>
                      <a:endParaRPr lang="en-US" sz="2400" dirty="0">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6"/>
                  </a:ext>
                </a:extLst>
              </a:tr>
              <a:tr h="551291">
                <a:tc>
                  <a:txBody>
                    <a:bodyPr/>
                    <a:lstStyle/>
                    <a:p>
                      <a:pPr marL="0" marR="0" algn="l">
                        <a:lnSpc>
                          <a:spcPct val="115000"/>
                        </a:lnSpc>
                        <a:spcBef>
                          <a:spcPts val="0"/>
                        </a:spcBef>
                        <a:spcAft>
                          <a:spcPts val="0"/>
                        </a:spcAft>
                      </a:pPr>
                      <a:r>
                        <a:rPr lang="en-US" sz="2400" dirty="0" smtClean="0">
                          <a:effectLst/>
                          <a:latin typeface="Times New Roman" pitchFamily="18" charset="0"/>
                          <a:cs typeface="Times New Roman" pitchFamily="18" charset="0"/>
                        </a:rPr>
                        <a:t>6</a:t>
                      </a:r>
                      <a:endParaRPr lang="en-US" sz="2400" dirty="0">
                        <a:effectLst/>
                        <a:latin typeface="Times New Roman" pitchFamily="18" charset="0"/>
                        <a:ea typeface="Calibri"/>
                        <a:cs typeface="Times New Roman" pitchFamily="18" charset="0"/>
                      </a:endParaRPr>
                    </a:p>
                  </a:txBody>
                  <a:tcPr marL="68580" marR="68580" marT="0" marB="0"/>
                </a:tc>
                <a:tc>
                  <a:txBody>
                    <a:bodyPr/>
                    <a:lstStyle/>
                    <a:p>
                      <a:pPr marL="0" marR="0" algn="l">
                        <a:lnSpc>
                          <a:spcPct val="115000"/>
                        </a:lnSpc>
                        <a:spcBef>
                          <a:spcPts val="0"/>
                        </a:spcBef>
                        <a:spcAft>
                          <a:spcPts val="0"/>
                        </a:spcAft>
                      </a:pPr>
                      <a:r>
                        <a:rPr lang="en-US" sz="2400" dirty="0">
                          <a:effectLst/>
                          <a:latin typeface="Times New Roman" pitchFamily="18" charset="0"/>
                          <a:cs typeface="Times New Roman" pitchFamily="18" charset="0"/>
                        </a:rPr>
                        <a:t>Length of receiving chamber</a:t>
                      </a:r>
                      <a:endParaRPr lang="en-US" sz="2400" dirty="0">
                        <a:effectLst/>
                        <a:latin typeface="Times New Roman" pitchFamily="18" charset="0"/>
                        <a:ea typeface="Calibri"/>
                        <a:cs typeface="Times New Roman" pitchFamily="18" charset="0"/>
                      </a:endParaRPr>
                    </a:p>
                  </a:txBody>
                  <a:tcPr marL="68580" marR="68580" marT="0" marB="0"/>
                </a:tc>
                <a:tc>
                  <a:txBody>
                    <a:bodyPr/>
                    <a:lstStyle/>
                    <a:p>
                      <a:pPr marL="0" marR="0" algn="l">
                        <a:lnSpc>
                          <a:spcPct val="115000"/>
                        </a:lnSpc>
                        <a:spcBef>
                          <a:spcPts val="0"/>
                        </a:spcBef>
                        <a:spcAft>
                          <a:spcPts val="0"/>
                        </a:spcAft>
                      </a:pPr>
                      <a:r>
                        <a:rPr lang="en-US" sz="2400" dirty="0">
                          <a:effectLst/>
                          <a:latin typeface="Times New Roman" pitchFamily="18" charset="0"/>
                          <a:cs typeface="Times New Roman" pitchFamily="18" charset="0"/>
                        </a:rPr>
                        <a:t>6 m</a:t>
                      </a:r>
                      <a:endParaRPr lang="en-US" sz="2400" dirty="0">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7"/>
                  </a:ext>
                </a:extLst>
              </a:tr>
              <a:tr h="551291">
                <a:tc>
                  <a:txBody>
                    <a:bodyPr/>
                    <a:lstStyle/>
                    <a:p>
                      <a:pPr marL="0" marR="0" algn="l">
                        <a:lnSpc>
                          <a:spcPct val="115000"/>
                        </a:lnSpc>
                        <a:spcBef>
                          <a:spcPts val="0"/>
                        </a:spcBef>
                        <a:spcAft>
                          <a:spcPts val="0"/>
                        </a:spcAft>
                      </a:pPr>
                      <a:r>
                        <a:rPr lang="en-US" sz="2400" dirty="0" smtClean="0">
                          <a:effectLst/>
                          <a:latin typeface="Times New Roman" pitchFamily="18" charset="0"/>
                          <a:cs typeface="Times New Roman" pitchFamily="18" charset="0"/>
                        </a:rPr>
                        <a:t>7</a:t>
                      </a:r>
                      <a:endParaRPr lang="en-US" sz="2400" dirty="0">
                        <a:effectLst/>
                        <a:latin typeface="Times New Roman" pitchFamily="18" charset="0"/>
                        <a:ea typeface="Calibri"/>
                        <a:cs typeface="Times New Roman" pitchFamily="18" charset="0"/>
                      </a:endParaRPr>
                    </a:p>
                  </a:txBody>
                  <a:tcPr marL="68580" marR="68580" marT="0" marB="0"/>
                </a:tc>
                <a:tc>
                  <a:txBody>
                    <a:bodyPr/>
                    <a:lstStyle/>
                    <a:p>
                      <a:pPr marL="0" marR="0" algn="l">
                        <a:lnSpc>
                          <a:spcPct val="115000"/>
                        </a:lnSpc>
                        <a:spcBef>
                          <a:spcPts val="0"/>
                        </a:spcBef>
                        <a:spcAft>
                          <a:spcPts val="0"/>
                        </a:spcAft>
                      </a:pPr>
                      <a:r>
                        <a:rPr lang="en-US" sz="2400" dirty="0">
                          <a:effectLst/>
                          <a:latin typeface="Times New Roman" pitchFamily="18" charset="0"/>
                          <a:cs typeface="Times New Roman" pitchFamily="18" charset="0"/>
                        </a:rPr>
                        <a:t>Width of receiving chamber</a:t>
                      </a:r>
                      <a:endParaRPr lang="en-US" sz="2400" dirty="0">
                        <a:effectLst/>
                        <a:latin typeface="Times New Roman" pitchFamily="18" charset="0"/>
                        <a:ea typeface="Calibri"/>
                        <a:cs typeface="Times New Roman" pitchFamily="18" charset="0"/>
                      </a:endParaRPr>
                    </a:p>
                  </a:txBody>
                  <a:tcPr marL="68580" marR="68580" marT="0" marB="0"/>
                </a:tc>
                <a:tc>
                  <a:txBody>
                    <a:bodyPr/>
                    <a:lstStyle/>
                    <a:p>
                      <a:pPr marL="0" marR="0" algn="l">
                        <a:lnSpc>
                          <a:spcPct val="115000"/>
                        </a:lnSpc>
                        <a:spcBef>
                          <a:spcPts val="0"/>
                        </a:spcBef>
                        <a:spcAft>
                          <a:spcPts val="0"/>
                        </a:spcAft>
                      </a:pPr>
                      <a:r>
                        <a:rPr lang="en-US" sz="2400" dirty="0">
                          <a:effectLst/>
                          <a:latin typeface="Times New Roman" pitchFamily="18" charset="0"/>
                          <a:cs typeface="Times New Roman" pitchFamily="18" charset="0"/>
                        </a:rPr>
                        <a:t>3 m</a:t>
                      </a:r>
                      <a:endParaRPr lang="en-US" sz="2400" dirty="0">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8"/>
                  </a:ext>
                </a:extLst>
              </a:tr>
            </a:tbl>
          </a:graphicData>
        </a:graphic>
      </p:graphicFrame>
      <p:sp>
        <p:nvSpPr>
          <p:cNvPr id="6" name="Slide Number Placeholder 5"/>
          <p:cNvSpPr>
            <a:spLocks noGrp="1"/>
          </p:cNvSpPr>
          <p:nvPr>
            <p:ph type="sldNum" sz="quarter" idx="12"/>
          </p:nvPr>
        </p:nvSpPr>
        <p:spPr/>
        <p:txBody>
          <a:bodyPr/>
          <a:lstStyle/>
          <a:p>
            <a:fld id="{D57F1E4F-1CFF-5643-939E-217C01CDF565}" type="slidenum">
              <a:rPr lang="en-US" smtClean="0"/>
              <a:pPr/>
              <a:t>14</a:t>
            </a:fld>
            <a:endParaRPr lang="en-US" dirty="0"/>
          </a:p>
        </p:txBody>
      </p:sp>
      <p:sp>
        <p:nvSpPr>
          <p:cNvPr id="5" name="TextBox 4"/>
          <p:cNvSpPr txBox="1"/>
          <p:nvPr/>
        </p:nvSpPr>
        <p:spPr>
          <a:xfrm>
            <a:off x="841371" y="1109990"/>
            <a:ext cx="6767433" cy="523220"/>
          </a:xfrm>
          <a:prstGeom prst="rect">
            <a:avLst/>
          </a:prstGeom>
          <a:noFill/>
        </p:spPr>
        <p:txBody>
          <a:bodyPr wrap="square" rtlCol="0">
            <a:spAutoFit/>
          </a:bodyPr>
          <a:lstStyle/>
          <a:p>
            <a:r>
              <a:rPr lang="en-US" sz="2800" dirty="0">
                <a:latin typeface="Times New Roman" pitchFamily="18" charset="0"/>
                <a:cs typeface="Times New Roman" pitchFamily="18" charset="0"/>
              </a:rPr>
              <a:t>Receiving </a:t>
            </a:r>
            <a:r>
              <a:rPr lang="en-US" sz="2800" dirty="0" smtClean="0">
                <a:latin typeface="Times New Roman" pitchFamily="18" charset="0"/>
                <a:cs typeface="Times New Roman" pitchFamily="18" charset="0"/>
              </a:rPr>
              <a:t>Chamber:</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7653240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1113" y="115614"/>
            <a:ext cx="8596668" cy="756745"/>
          </a:xfrm>
        </p:spPr>
        <p:txBody>
          <a:bodyPr>
            <a:normAutofit/>
          </a:bodyPr>
          <a:lstStyle/>
          <a:p>
            <a:pPr algn="ctr"/>
            <a:r>
              <a:rPr lang="en-US" dirty="0">
                <a:latin typeface="Times New Roman" pitchFamily="18" charset="0"/>
                <a:cs typeface="Times New Roman" pitchFamily="18" charset="0"/>
              </a:rPr>
              <a:t>Design of Dimensions</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15</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430389212"/>
              </p:ext>
            </p:extLst>
          </p:nvPr>
        </p:nvGraphicFramePr>
        <p:xfrm>
          <a:off x="747072" y="2698496"/>
          <a:ext cx="6783244" cy="3855720"/>
        </p:xfrm>
        <a:graphic>
          <a:graphicData uri="http://schemas.openxmlformats.org/drawingml/2006/table">
            <a:tbl>
              <a:tblPr firstRow="1" firstCol="1" bandRow="1">
                <a:tableStyleId>{5C22544A-7EE6-4342-B048-85BDC9FD1C3A}</a:tableStyleId>
              </a:tblPr>
              <a:tblGrid>
                <a:gridCol w="499541">
                  <a:extLst>
                    <a:ext uri="{9D8B030D-6E8A-4147-A177-3AD203B41FA5}">
                      <a16:colId xmlns:a16="http://schemas.microsoft.com/office/drawing/2014/main" val="20000"/>
                    </a:ext>
                  </a:extLst>
                </a:gridCol>
                <a:gridCol w="4740676">
                  <a:extLst>
                    <a:ext uri="{9D8B030D-6E8A-4147-A177-3AD203B41FA5}">
                      <a16:colId xmlns:a16="http://schemas.microsoft.com/office/drawing/2014/main" val="20001"/>
                    </a:ext>
                  </a:extLst>
                </a:gridCol>
                <a:gridCol w="1543027">
                  <a:extLst>
                    <a:ext uri="{9D8B030D-6E8A-4147-A177-3AD203B41FA5}">
                      <a16:colId xmlns:a16="http://schemas.microsoft.com/office/drawing/2014/main" val="20002"/>
                    </a:ext>
                  </a:extLst>
                </a:gridCol>
              </a:tblGrid>
              <a:tr h="332606">
                <a:tc>
                  <a:txBody>
                    <a:bodyPr/>
                    <a:lstStyle/>
                    <a:p>
                      <a:pPr marL="0" marR="0" algn="l">
                        <a:lnSpc>
                          <a:spcPct val="115000"/>
                        </a:lnSpc>
                        <a:spcBef>
                          <a:spcPts val="0"/>
                        </a:spcBef>
                        <a:spcAft>
                          <a:spcPts val="0"/>
                        </a:spcAft>
                      </a:pPr>
                      <a:r>
                        <a:rPr lang="en-US" sz="2000" dirty="0">
                          <a:effectLst/>
                          <a:latin typeface="Times New Roman" pitchFamily="18" charset="0"/>
                          <a:cs typeface="Times New Roman" pitchFamily="18" charset="0"/>
                        </a:rPr>
                        <a:t>No.</a:t>
                      </a:r>
                      <a:endParaRPr lang="en-US" sz="2000" dirty="0">
                        <a:effectLst/>
                        <a:latin typeface="Times New Roman" pitchFamily="18" charset="0"/>
                        <a:ea typeface="Calibri"/>
                        <a:cs typeface="Times New Roman" pitchFamily="18" charset="0"/>
                      </a:endParaRPr>
                    </a:p>
                  </a:txBody>
                  <a:tcPr marL="68580" marR="68580" marT="0" marB="0"/>
                </a:tc>
                <a:tc>
                  <a:txBody>
                    <a:bodyPr/>
                    <a:lstStyle/>
                    <a:p>
                      <a:pPr marL="0" marR="0" algn="l">
                        <a:lnSpc>
                          <a:spcPct val="115000"/>
                        </a:lnSpc>
                        <a:spcBef>
                          <a:spcPts val="0"/>
                        </a:spcBef>
                        <a:spcAft>
                          <a:spcPts val="0"/>
                        </a:spcAft>
                      </a:pPr>
                      <a:r>
                        <a:rPr lang="en-US" sz="2000" dirty="0">
                          <a:effectLst/>
                          <a:latin typeface="Times New Roman" pitchFamily="18" charset="0"/>
                          <a:cs typeface="Times New Roman" pitchFamily="18" charset="0"/>
                        </a:rPr>
                        <a:t>Design Parameter</a:t>
                      </a:r>
                      <a:endParaRPr lang="en-US" sz="2000" dirty="0">
                        <a:effectLst/>
                        <a:latin typeface="Times New Roman" pitchFamily="18" charset="0"/>
                        <a:ea typeface="Calibri"/>
                        <a:cs typeface="Times New Roman" pitchFamily="18" charset="0"/>
                      </a:endParaRPr>
                    </a:p>
                  </a:txBody>
                  <a:tcPr marL="68580" marR="68580" marT="0" marB="0"/>
                </a:tc>
                <a:tc>
                  <a:txBody>
                    <a:bodyPr/>
                    <a:lstStyle/>
                    <a:p>
                      <a:pPr marL="0" marR="0" algn="l">
                        <a:lnSpc>
                          <a:spcPct val="115000"/>
                        </a:lnSpc>
                        <a:spcBef>
                          <a:spcPts val="0"/>
                        </a:spcBef>
                        <a:spcAft>
                          <a:spcPts val="0"/>
                        </a:spcAft>
                      </a:pPr>
                      <a:r>
                        <a:rPr lang="en-US" sz="2000" dirty="0">
                          <a:effectLst/>
                          <a:latin typeface="Times New Roman" pitchFamily="18" charset="0"/>
                          <a:cs typeface="Times New Roman" pitchFamily="18" charset="0"/>
                        </a:rPr>
                        <a:t>Value</a:t>
                      </a:r>
                      <a:endParaRPr lang="en-US" sz="2000" dirty="0">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0"/>
                  </a:ext>
                </a:extLst>
              </a:tr>
              <a:tr h="332606">
                <a:tc>
                  <a:txBody>
                    <a:bodyPr/>
                    <a:lstStyle/>
                    <a:p>
                      <a:pPr marL="0" marR="0" algn="l">
                        <a:lnSpc>
                          <a:spcPct val="115000"/>
                        </a:lnSpc>
                        <a:spcBef>
                          <a:spcPts val="0"/>
                        </a:spcBef>
                        <a:spcAft>
                          <a:spcPts val="0"/>
                        </a:spcAft>
                      </a:pPr>
                      <a:r>
                        <a:rPr lang="en-US" sz="2000" dirty="0">
                          <a:effectLst/>
                          <a:latin typeface="Times New Roman" pitchFamily="18" charset="0"/>
                          <a:cs typeface="Times New Roman" pitchFamily="18" charset="0"/>
                        </a:rPr>
                        <a:t>1</a:t>
                      </a:r>
                      <a:endParaRPr lang="en-US" sz="2000" dirty="0">
                        <a:effectLst/>
                        <a:latin typeface="Times New Roman" pitchFamily="18" charset="0"/>
                        <a:ea typeface="Calibri"/>
                        <a:cs typeface="Times New Roman" pitchFamily="18" charset="0"/>
                      </a:endParaRPr>
                    </a:p>
                  </a:txBody>
                  <a:tcPr marL="68580" marR="68580" marT="0" marB="0"/>
                </a:tc>
                <a:tc>
                  <a:txBody>
                    <a:bodyPr/>
                    <a:lstStyle/>
                    <a:p>
                      <a:pPr marL="0" marR="0" algn="l">
                        <a:lnSpc>
                          <a:spcPct val="115000"/>
                        </a:lnSpc>
                        <a:spcBef>
                          <a:spcPts val="0"/>
                        </a:spcBef>
                        <a:spcAft>
                          <a:spcPts val="0"/>
                        </a:spcAft>
                      </a:pPr>
                      <a:r>
                        <a:rPr lang="en-US" sz="2000" dirty="0">
                          <a:effectLst/>
                          <a:latin typeface="Times New Roman" pitchFamily="18" charset="0"/>
                          <a:cs typeface="Times New Roman" pitchFamily="18" charset="0"/>
                        </a:rPr>
                        <a:t>Maximum flow through bar screen</a:t>
                      </a:r>
                      <a:endParaRPr lang="en-US" sz="2000" dirty="0">
                        <a:effectLst/>
                        <a:latin typeface="Times New Roman" pitchFamily="18" charset="0"/>
                        <a:ea typeface="Calibri"/>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2000" dirty="0">
                          <a:effectLst/>
                          <a:latin typeface="Times New Roman" pitchFamily="18" charset="0"/>
                          <a:cs typeface="Times New Roman" pitchFamily="18" charset="0"/>
                        </a:rPr>
                        <a:t>0.6m³/ sec</a:t>
                      </a:r>
                      <a:endParaRPr lang="en-US" sz="2000" dirty="0">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1"/>
                  </a:ext>
                </a:extLst>
              </a:tr>
              <a:tr h="332606">
                <a:tc>
                  <a:txBody>
                    <a:bodyPr/>
                    <a:lstStyle/>
                    <a:p>
                      <a:pPr marL="0" marR="0" algn="l">
                        <a:lnSpc>
                          <a:spcPct val="115000"/>
                        </a:lnSpc>
                        <a:spcBef>
                          <a:spcPts val="0"/>
                        </a:spcBef>
                        <a:spcAft>
                          <a:spcPts val="0"/>
                        </a:spcAft>
                      </a:pPr>
                      <a:r>
                        <a:rPr lang="en-US" sz="2000" dirty="0">
                          <a:effectLst/>
                          <a:latin typeface="Times New Roman" pitchFamily="18" charset="0"/>
                          <a:cs typeface="Times New Roman" pitchFamily="18" charset="0"/>
                        </a:rPr>
                        <a:t>2</a:t>
                      </a:r>
                      <a:endParaRPr lang="en-US" sz="2000" dirty="0">
                        <a:effectLst/>
                        <a:latin typeface="Times New Roman" pitchFamily="18" charset="0"/>
                        <a:ea typeface="Calibri"/>
                        <a:cs typeface="Times New Roman" pitchFamily="18" charset="0"/>
                      </a:endParaRPr>
                    </a:p>
                  </a:txBody>
                  <a:tcPr marL="68580" marR="68580" marT="0" marB="0"/>
                </a:tc>
                <a:tc>
                  <a:txBody>
                    <a:bodyPr/>
                    <a:lstStyle/>
                    <a:p>
                      <a:pPr marL="0" marR="0" algn="l">
                        <a:lnSpc>
                          <a:spcPct val="115000"/>
                        </a:lnSpc>
                        <a:spcBef>
                          <a:spcPts val="0"/>
                        </a:spcBef>
                        <a:spcAft>
                          <a:spcPts val="0"/>
                        </a:spcAft>
                      </a:pPr>
                      <a:r>
                        <a:rPr lang="en-US" sz="2000" dirty="0">
                          <a:effectLst/>
                          <a:latin typeface="Times New Roman" pitchFamily="18" charset="0"/>
                          <a:cs typeface="Times New Roman" pitchFamily="18" charset="0"/>
                        </a:rPr>
                        <a:t>Velocity through bar screen</a:t>
                      </a:r>
                      <a:endParaRPr lang="en-US" sz="2000" dirty="0">
                        <a:effectLst/>
                        <a:latin typeface="Times New Roman" pitchFamily="18" charset="0"/>
                        <a:ea typeface="Calibri"/>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2000" dirty="0">
                          <a:effectLst/>
                          <a:latin typeface="Times New Roman" pitchFamily="18" charset="0"/>
                          <a:cs typeface="Times New Roman" pitchFamily="18" charset="0"/>
                        </a:rPr>
                        <a:t>0.6 m/ sec</a:t>
                      </a:r>
                      <a:endParaRPr lang="en-US" sz="2000" dirty="0">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2"/>
                  </a:ext>
                </a:extLst>
              </a:tr>
              <a:tr h="332606">
                <a:tc>
                  <a:txBody>
                    <a:bodyPr/>
                    <a:lstStyle/>
                    <a:p>
                      <a:pPr marL="0" marR="0" algn="l">
                        <a:lnSpc>
                          <a:spcPct val="115000"/>
                        </a:lnSpc>
                        <a:spcBef>
                          <a:spcPts val="0"/>
                        </a:spcBef>
                        <a:spcAft>
                          <a:spcPts val="0"/>
                        </a:spcAft>
                      </a:pPr>
                      <a:r>
                        <a:rPr lang="en-US" sz="2000" dirty="0">
                          <a:effectLst/>
                          <a:latin typeface="Times New Roman" pitchFamily="18" charset="0"/>
                          <a:ea typeface="+mn-ea"/>
                          <a:cs typeface="Times New Roman" pitchFamily="18" charset="0"/>
                        </a:rPr>
                        <a:t>3</a:t>
                      </a:r>
                      <a:endParaRPr lang="en-US" sz="2000" dirty="0">
                        <a:effectLst/>
                        <a:latin typeface="Times New Roman" pitchFamily="18" charset="0"/>
                        <a:ea typeface="Calibri"/>
                        <a:cs typeface="Times New Roman" pitchFamily="18" charset="0"/>
                      </a:endParaRPr>
                    </a:p>
                  </a:txBody>
                  <a:tcPr marL="68580" marR="68580" marT="0" marB="0"/>
                </a:tc>
                <a:tc>
                  <a:txBody>
                    <a:bodyPr/>
                    <a:lstStyle/>
                    <a:p>
                      <a:pPr marL="0" marR="0" algn="l">
                        <a:lnSpc>
                          <a:spcPct val="115000"/>
                        </a:lnSpc>
                        <a:spcBef>
                          <a:spcPts val="0"/>
                        </a:spcBef>
                        <a:spcAft>
                          <a:spcPts val="0"/>
                        </a:spcAft>
                      </a:pPr>
                      <a:r>
                        <a:rPr lang="en-US" sz="2000" dirty="0">
                          <a:effectLst/>
                          <a:latin typeface="Times New Roman" pitchFamily="18" charset="0"/>
                          <a:cs typeface="Times New Roman" pitchFamily="18" charset="0"/>
                        </a:rPr>
                        <a:t>Numbers of clear opening in bar screen</a:t>
                      </a:r>
                      <a:endParaRPr lang="en-US" sz="2000" dirty="0">
                        <a:effectLst/>
                        <a:latin typeface="Times New Roman" pitchFamily="18" charset="0"/>
                        <a:ea typeface="Calibri"/>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2000" dirty="0" smtClean="0">
                          <a:effectLst/>
                          <a:latin typeface="Times New Roman" pitchFamily="18" charset="0"/>
                          <a:ea typeface="Calibri"/>
                          <a:cs typeface="Times New Roman" pitchFamily="18" charset="0"/>
                        </a:rPr>
                        <a:t>29</a:t>
                      </a:r>
                      <a:endParaRPr lang="en-US" sz="2000" dirty="0">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3"/>
                  </a:ext>
                </a:extLst>
              </a:tr>
              <a:tr h="347846">
                <a:tc>
                  <a:txBody>
                    <a:bodyPr/>
                    <a:lstStyle/>
                    <a:p>
                      <a:pPr marL="0" marR="0" algn="l">
                        <a:lnSpc>
                          <a:spcPct val="115000"/>
                        </a:lnSpc>
                        <a:spcBef>
                          <a:spcPts val="0"/>
                        </a:spcBef>
                        <a:spcAft>
                          <a:spcPts val="0"/>
                        </a:spcAft>
                      </a:pPr>
                      <a:r>
                        <a:rPr lang="en-US" sz="2000" dirty="0">
                          <a:effectLst/>
                          <a:latin typeface="Times New Roman" pitchFamily="18" charset="0"/>
                          <a:ea typeface="Calibri"/>
                          <a:cs typeface="Times New Roman" pitchFamily="18" charset="0"/>
                        </a:rPr>
                        <a:t>4</a:t>
                      </a:r>
                    </a:p>
                  </a:txBody>
                  <a:tcPr marL="68580" marR="68580" marT="0" marB="0"/>
                </a:tc>
                <a:tc>
                  <a:txBody>
                    <a:bodyPr/>
                    <a:lstStyle/>
                    <a:p>
                      <a:pPr marL="0" marR="0" algn="l">
                        <a:lnSpc>
                          <a:spcPct val="115000"/>
                        </a:lnSpc>
                        <a:spcBef>
                          <a:spcPts val="0"/>
                        </a:spcBef>
                        <a:spcAft>
                          <a:spcPts val="0"/>
                        </a:spcAft>
                      </a:pPr>
                      <a:r>
                        <a:rPr lang="en-US" sz="2000" dirty="0">
                          <a:effectLst/>
                          <a:latin typeface="Times New Roman" pitchFamily="18" charset="0"/>
                          <a:ea typeface="Calibri"/>
                          <a:cs typeface="Times New Roman" pitchFamily="18" charset="0"/>
                        </a:rPr>
                        <a:t>Number</a:t>
                      </a:r>
                      <a:r>
                        <a:rPr lang="en-US" sz="2000" baseline="0" dirty="0">
                          <a:effectLst/>
                          <a:latin typeface="Times New Roman" pitchFamily="18" charset="0"/>
                          <a:ea typeface="Calibri"/>
                          <a:cs typeface="Times New Roman" pitchFamily="18" charset="0"/>
                        </a:rPr>
                        <a:t> of spacing </a:t>
                      </a:r>
                      <a:endParaRPr lang="en-US" sz="2000" dirty="0">
                        <a:effectLst/>
                        <a:latin typeface="Times New Roman" pitchFamily="18" charset="0"/>
                        <a:ea typeface="Calibri"/>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2000" dirty="0" smtClean="0">
                          <a:effectLst/>
                          <a:latin typeface="Times New Roman" pitchFamily="18" charset="0"/>
                          <a:ea typeface="Calibri"/>
                          <a:cs typeface="Times New Roman" pitchFamily="18" charset="0"/>
                        </a:rPr>
                        <a:t>28</a:t>
                      </a:r>
                      <a:endParaRPr lang="en-US" sz="2000" dirty="0">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4"/>
                  </a:ext>
                </a:extLst>
              </a:tr>
              <a:tr h="332606">
                <a:tc>
                  <a:txBody>
                    <a:bodyPr/>
                    <a:lstStyle/>
                    <a:p>
                      <a:pPr marL="0" marR="0" algn="l">
                        <a:lnSpc>
                          <a:spcPct val="115000"/>
                        </a:lnSpc>
                        <a:spcBef>
                          <a:spcPts val="0"/>
                        </a:spcBef>
                        <a:spcAft>
                          <a:spcPts val="0"/>
                        </a:spcAft>
                      </a:pPr>
                      <a:r>
                        <a:rPr lang="en-US" sz="2000" dirty="0">
                          <a:effectLst/>
                          <a:latin typeface="Times New Roman" pitchFamily="18" charset="0"/>
                          <a:ea typeface="+mn-ea"/>
                          <a:cs typeface="Times New Roman" pitchFamily="18" charset="0"/>
                        </a:rPr>
                        <a:t>5</a:t>
                      </a:r>
                      <a:endParaRPr lang="en-US" sz="2000" dirty="0">
                        <a:effectLst/>
                        <a:latin typeface="Times New Roman" pitchFamily="18" charset="0"/>
                        <a:ea typeface="Calibri"/>
                        <a:cs typeface="Times New Roman" pitchFamily="18" charset="0"/>
                      </a:endParaRPr>
                    </a:p>
                  </a:txBody>
                  <a:tcPr marL="68580" marR="68580" marT="0" marB="0"/>
                </a:tc>
                <a:tc>
                  <a:txBody>
                    <a:bodyPr/>
                    <a:lstStyle/>
                    <a:p>
                      <a:pPr marL="0" marR="0" algn="l">
                        <a:lnSpc>
                          <a:spcPct val="115000"/>
                        </a:lnSpc>
                        <a:spcBef>
                          <a:spcPts val="0"/>
                        </a:spcBef>
                        <a:spcAft>
                          <a:spcPts val="0"/>
                        </a:spcAft>
                      </a:pPr>
                      <a:r>
                        <a:rPr lang="en-US" sz="2000" dirty="0">
                          <a:effectLst/>
                          <a:latin typeface="Times New Roman" pitchFamily="18" charset="0"/>
                          <a:ea typeface="+mn-ea"/>
                          <a:cs typeface="Times New Roman" pitchFamily="18" charset="0"/>
                        </a:rPr>
                        <a:t>Width</a:t>
                      </a:r>
                      <a:r>
                        <a:rPr lang="en-US" sz="2000" baseline="0" dirty="0">
                          <a:effectLst/>
                          <a:latin typeface="Times New Roman" pitchFamily="18" charset="0"/>
                          <a:ea typeface="+mn-ea"/>
                          <a:cs typeface="Times New Roman" pitchFamily="18" charset="0"/>
                        </a:rPr>
                        <a:t> of the bar screen</a:t>
                      </a:r>
                      <a:endParaRPr lang="en-US" sz="2000" dirty="0">
                        <a:effectLst/>
                        <a:latin typeface="Times New Roman" pitchFamily="18" charset="0"/>
                        <a:ea typeface="Calibri"/>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2000" baseline="0" dirty="0">
                          <a:effectLst/>
                          <a:latin typeface="Times New Roman" pitchFamily="18" charset="0"/>
                          <a:cs typeface="Times New Roman" pitchFamily="18" charset="0"/>
                        </a:rPr>
                        <a:t>1 </a:t>
                      </a:r>
                      <a:r>
                        <a:rPr lang="en-US" sz="2000" dirty="0">
                          <a:effectLst/>
                          <a:latin typeface="Times New Roman" pitchFamily="18" charset="0"/>
                          <a:cs typeface="Times New Roman" pitchFamily="18" charset="0"/>
                        </a:rPr>
                        <a:t>m</a:t>
                      </a:r>
                      <a:endParaRPr lang="en-US" sz="2000" dirty="0">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5"/>
                  </a:ext>
                </a:extLst>
              </a:tr>
              <a:tr h="332606">
                <a:tc>
                  <a:txBody>
                    <a:bodyPr/>
                    <a:lstStyle/>
                    <a:p>
                      <a:pPr marL="0" marR="0" algn="l">
                        <a:lnSpc>
                          <a:spcPct val="115000"/>
                        </a:lnSpc>
                        <a:spcBef>
                          <a:spcPts val="0"/>
                        </a:spcBef>
                        <a:spcAft>
                          <a:spcPts val="0"/>
                        </a:spcAft>
                      </a:pPr>
                      <a:r>
                        <a:rPr lang="en-US" sz="2000" dirty="0">
                          <a:effectLst/>
                          <a:latin typeface="Times New Roman" pitchFamily="18" charset="0"/>
                          <a:ea typeface="+mn-ea"/>
                          <a:cs typeface="Times New Roman" pitchFamily="18" charset="0"/>
                        </a:rPr>
                        <a:t>6</a:t>
                      </a:r>
                      <a:endParaRPr lang="en-US" sz="2000" dirty="0">
                        <a:effectLst/>
                        <a:latin typeface="Times New Roman" pitchFamily="18" charset="0"/>
                        <a:ea typeface="Calibri"/>
                        <a:cs typeface="Times New Roman" pitchFamily="18" charset="0"/>
                      </a:endParaRPr>
                    </a:p>
                  </a:txBody>
                  <a:tcPr marL="68580" marR="68580" marT="0" marB="0"/>
                </a:tc>
                <a:tc>
                  <a:txBody>
                    <a:bodyPr/>
                    <a:lstStyle/>
                    <a:p>
                      <a:pPr marL="0" marR="0" algn="l">
                        <a:lnSpc>
                          <a:spcPct val="115000"/>
                        </a:lnSpc>
                        <a:spcBef>
                          <a:spcPts val="0"/>
                        </a:spcBef>
                        <a:spcAft>
                          <a:spcPts val="0"/>
                        </a:spcAft>
                      </a:pPr>
                      <a:r>
                        <a:rPr lang="en-US" sz="2000" dirty="0">
                          <a:effectLst/>
                          <a:latin typeface="Times New Roman" pitchFamily="18" charset="0"/>
                          <a:cs typeface="Times New Roman" pitchFamily="18" charset="0"/>
                        </a:rPr>
                        <a:t>Depth of channel for bar screen</a:t>
                      </a:r>
                      <a:endParaRPr lang="en-US" sz="2000" dirty="0">
                        <a:effectLst/>
                        <a:latin typeface="Times New Roman" pitchFamily="18" charset="0"/>
                        <a:ea typeface="Calibri"/>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2000" dirty="0">
                          <a:effectLst/>
                          <a:latin typeface="Times New Roman" pitchFamily="18" charset="0"/>
                          <a:cs typeface="Times New Roman" pitchFamily="18" charset="0"/>
                        </a:rPr>
                        <a:t>1 m</a:t>
                      </a:r>
                      <a:endParaRPr lang="en-US" sz="2000" dirty="0">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6"/>
                  </a:ext>
                </a:extLst>
              </a:tr>
              <a:tr h="347846">
                <a:tc>
                  <a:txBody>
                    <a:bodyPr/>
                    <a:lstStyle/>
                    <a:p>
                      <a:pPr marL="0" marR="0" algn="l">
                        <a:lnSpc>
                          <a:spcPct val="115000"/>
                        </a:lnSpc>
                        <a:spcBef>
                          <a:spcPts val="0"/>
                        </a:spcBef>
                        <a:spcAft>
                          <a:spcPts val="0"/>
                        </a:spcAft>
                      </a:pPr>
                      <a:r>
                        <a:rPr lang="en-US" sz="2000" dirty="0">
                          <a:effectLst/>
                          <a:latin typeface="Times New Roman" pitchFamily="18" charset="0"/>
                          <a:ea typeface="+mn-ea"/>
                          <a:cs typeface="Times New Roman" pitchFamily="18" charset="0"/>
                        </a:rPr>
                        <a:t>7</a:t>
                      </a:r>
                      <a:endParaRPr lang="en-US" sz="2000" dirty="0">
                        <a:effectLst/>
                        <a:latin typeface="Times New Roman" pitchFamily="18" charset="0"/>
                        <a:ea typeface="Calibri"/>
                        <a:cs typeface="Times New Roman" pitchFamily="18" charset="0"/>
                      </a:endParaRPr>
                    </a:p>
                  </a:txBody>
                  <a:tcPr marL="68580" marR="68580" marT="0" marB="0"/>
                </a:tc>
                <a:tc>
                  <a:txBody>
                    <a:bodyPr/>
                    <a:lstStyle/>
                    <a:p>
                      <a:pPr marL="0" marR="0" algn="l">
                        <a:lnSpc>
                          <a:spcPct val="115000"/>
                        </a:lnSpc>
                        <a:spcBef>
                          <a:spcPts val="0"/>
                        </a:spcBef>
                        <a:spcAft>
                          <a:spcPts val="0"/>
                        </a:spcAft>
                      </a:pPr>
                      <a:r>
                        <a:rPr lang="en-US" sz="2000" dirty="0">
                          <a:effectLst/>
                          <a:latin typeface="Times New Roman" pitchFamily="18" charset="0"/>
                          <a:ea typeface="Calibri"/>
                          <a:cs typeface="Times New Roman" pitchFamily="18" charset="0"/>
                        </a:rPr>
                        <a:t>Clear spacing </a:t>
                      </a:r>
                    </a:p>
                  </a:txBody>
                  <a:tcPr marL="68580" marR="68580" marT="0" marB="0"/>
                </a:tc>
                <a:tc>
                  <a:txBody>
                    <a:bodyPr/>
                    <a:lstStyle/>
                    <a:p>
                      <a:pPr marL="0" marR="0" algn="ctr">
                        <a:lnSpc>
                          <a:spcPct val="115000"/>
                        </a:lnSpc>
                        <a:spcBef>
                          <a:spcPts val="0"/>
                        </a:spcBef>
                        <a:spcAft>
                          <a:spcPts val="0"/>
                        </a:spcAft>
                      </a:pPr>
                      <a:r>
                        <a:rPr lang="en-US" sz="2000" dirty="0" smtClean="0">
                          <a:effectLst/>
                          <a:latin typeface="Times New Roman" pitchFamily="18" charset="0"/>
                          <a:ea typeface="Calibri"/>
                          <a:cs typeface="Times New Roman" pitchFamily="18" charset="0"/>
                        </a:rPr>
                        <a:t>0.025 m</a:t>
                      </a:r>
                      <a:endParaRPr lang="en-US" sz="2000" dirty="0">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7"/>
                  </a:ext>
                </a:extLst>
              </a:tr>
              <a:tr h="347846">
                <a:tc>
                  <a:txBody>
                    <a:bodyPr/>
                    <a:lstStyle/>
                    <a:p>
                      <a:pPr marL="0" marR="0" algn="l">
                        <a:lnSpc>
                          <a:spcPct val="115000"/>
                        </a:lnSpc>
                        <a:spcBef>
                          <a:spcPts val="0"/>
                        </a:spcBef>
                        <a:spcAft>
                          <a:spcPts val="0"/>
                        </a:spcAft>
                      </a:pPr>
                      <a:r>
                        <a:rPr lang="en-US" sz="2000" dirty="0">
                          <a:effectLst/>
                          <a:latin typeface="Times New Roman" pitchFamily="18" charset="0"/>
                          <a:ea typeface="+mn-ea"/>
                          <a:cs typeface="Times New Roman" pitchFamily="18" charset="0"/>
                        </a:rPr>
                        <a:t>8</a:t>
                      </a:r>
                      <a:endParaRPr lang="en-US" sz="2000" dirty="0">
                        <a:effectLst/>
                        <a:latin typeface="Times New Roman" pitchFamily="18" charset="0"/>
                        <a:ea typeface="Calibri"/>
                        <a:cs typeface="Times New Roman" pitchFamily="18" charset="0"/>
                      </a:endParaRPr>
                    </a:p>
                  </a:txBody>
                  <a:tcPr marL="68580" marR="68580" marT="0" marB="0"/>
                </a:tc>
                <a:tc>
                  <a:txBody>
                    <a:bodyPr/>
                    <a:lstStyle/>
                    <a:p>
                      <a:pPr marL="0" marR="0" algn="l">
                        <a:lnSpc>
                          <a:spcPct val="115000"/>
                        </a:lnSpc>
                        <a:spcBef>
                          <a:spcPts val="0"/>
                        </a:spcBef>
                        <a:spcAft>
                          <a:spcPts val="0"/>
                        </a:spcAft>
                      </a:pPr>
                      <a:r>
                        <a:rPr lang="en-US" sz="2000" dirty="0">
                          <a:effectLst/>
                          <a:latin typeface="Times New Roman" pitchFamily="18" charset="0"/>
                          <a:ea typeface="Calibri"/>
                          <a:cs typeface="Times New Roman" pitchFamily="18" charset="0"/>
                        </a:rPr>
                        <a:t>Width of the bar</a:t>
                      </a:r>
                    </a:p>
                  </a:txBody>
                  <a:tcPr marL="68580" marR="68580" marT="0" marB="0"/>
                </a:tc>
                <a:tc>
                  <a:txBody>
                    <a:bodyPr/>
                    <a:lstStyle/>
                    <a:p>
                      <a:pPr marL="0" marR="0" algn="ctr">
                        <a:lnSpc>
                          <a:spcPct val="115000"/>
                        </a:lnSpc>
                        <a:spcBef>
                          <a:spcPts val="0"/>
                        </a:spcBef>
                        <a:spcAft>
                          <a:spcPts val="0"/>
                        </a:spcAft>
                      </a:pPr>
                      <a:r>
                        <a:rPr lang="en-US" sz="2000" dirty="0" smtClean="0">
                          <a:effectLst/>
                          <a:latin typeface="Times New Roman" pitchFamily="18" charset="0"/>
                          <a:ea typeface="Calibri"/>
                          <a:cs typeface="Times New Roman" pitchFamily="18" charset="0"/>
                        </a:rPr>
                        <a:t>0.01 m</a:t>
                      </a:r>
                      <a:endParaRPr lang="en-US" sz="2000" dirty="0">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8"/>
                  </a:ext>
                </a:extLst>
              </a:tr>
              <a:tr h="347846">
                <a:tc>
                  <a:txBody>
                    <a:bodyPr/>
                    <a:lstStyle/>
                    <a:p>
                      <a:pPr marL="0" marR="0" algn="l">
                        <a:lnSpc>
                          <a:spcPct val="115000"/>
                        </a:lnSpc>
                        <a:spcBef>
                          <a:spcPts val="0"/>
                        </a:spcBef>
                        <a:spcAft>
                          <a:spcPts val="0"/>
                        </a:spcAft>
                      </a:pPr>
                      <a:r>
                        <a:rPr lang="en-US" sz="2000" dirty="0" smtClean="0">
                          <a:effectLst/>
                          <a:latin typeface="Times New Roman" pitchFamily="18" charset="0"/>
                          <a:ea typeface="Calibri"/>
                          <a:cs typeface="Times New Roman" pitchFamily="18" charset="0"/>
                        </a:rPr>
                        <a:t>9</a:t>
                      </a:r>
                      <a:endParaRPr lang="en-US" sz="2000" dirty="0">
                        <a:effectLst/>
                        <a:latin typeface="Times New Roman" pitchFamily="18" charset="0"/>
                        <a:ea typeface="Calibri"/>
                        <a:cs typeface="Times New Roman" pitchFamily="18" charset="0"/>
                      </a:endParaRPr>
                    </a:p>
                  </a:txBody>
                  <a:tcPr marL="68580" marR="68580" marT="0" marB="0"/>
                </a:tc>
                <a:tc>
                  <a:txBody>
                    <a:bodyPr/>
                    <a:lstStyle/>
                    <a:p>
                      <a:pPr marL="0" marR="0" algn="l">
                        <a:lnSpc>
                          <a:spcPct val="115000"/>
                        </a:lnSpc>
                        <a:spcBef>
                          <a:spcPts val="0"/>
                        </a:spcBef>
                        <a:spcAft>
                          <a:spcPts val="0"/>
                        </a:spcAft>
                      </a:pPr>
                      <a:r>
                        <a:rPr lang="en-US" sz="2000" dirty="0" smtClean="0">
                          <a:effectLst/>
                          <a:latin typeface="Times New Roman" pitchFamily="18" charset="0"/>
                          <a:ea typeface="Calibri"/>
                          <a:cs typeface="Times New Roman" pitchFamily="18" charset="0"/>
                        </a:rPr>
                        <a:t>Angle of Bar screen</a:t>
                      </a:r>
                      <a:endParaRPr lang="en-US" sz="2000" dirty="0">
                        <a:effectLst/>
                        <a:latin typeface="Times New Roman" pitchFamily="18" charset="0"/>
                        <a:ea typeface="Calibri"/>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2000" b="0" i="0" kern="1200" dirty="0" smtClean="0">
                          <a:solidFill>
                            <a:schemeClr val="dk1"/>
                          </a:solidFill>
                          <a:effectLst/>
                          <a:latin typeface="Calibri"/>
                          <a:ea typeface="Calibri"/>
                          <a:cs typeface="Arial"/>
                        </a:rPr>
                        <a:t>90</a:t>
                      </a:r>
                      <a:r>
                        <a:rPr lang="en-US" sz="2000" b="1" i="0" kern="1200" dirty="0" smtClean="0">
                          <a:solidFill>
                            <a:schemeClr val="dk1"/>
                          </a:solidFill>
                          <a:effectLst/>
                          <a:latin typeface="+mn-lt"/>
                          <a:ea typeface="+mn-ea"/>
                          <a:cs typeface="+mn-cs"/>
                        </a:rPr>
                        <a:t>∅</a:t>
                      </a:r>
                      <a:r>
                        <a:rPr lang="en-US" sz="2000" i="0" dirty="0" smtClean="0">
                          <a:effectLst/>
                        </a:rPr>
                        <a:t> </a:t>
                      </a:r>
                      <a:endParaRPr lang="en-US" sz="2000" i="0" dirty="0">
                        <a:effectLst/>
                        <a:latin typeface="Calibri"/>
                        <a:ea typeface="Calibri"/>
                        <a:cs typeface="Arial"/>
                      </a:endParaRPr>
                    </a:p>
                  </a:txBody>
                  <a:tcPr marL="68580" marR="68580" marT="0" marB="0"/>
                </a:tc>
                <a:extLst>
                  <a:ext uri="{0D108BD9-81ED-4DB2-BD59-A6C34878D82A}">
                    <a16:rowId xmlns:a16="http://schemas.microsoft.com/office/drawing/2014/main" val="10009"/>
                  </a:ext>
                </a:extLst>
              </a:tr>
            </a:tbl>
          </a:graphicData>
        </a:graphic>
      </p:graphicFrame>
      <p:sp>
        <p:nvSpPr>
          <p:cNvPr id="6" name="TextBox 5"/>
          <p:cNvSpPr txBox="1"/>
          <p:nvPr/>
        </p:nvSpPr>
        <p:spPr>
          <a:xfrm>
            <a:off x="669299" y="872359"/>
            <a:ext cx="9646920" cy="1631216"/>
          </a:xfrm>
          <a:prstGeom prst="rect">
            <a:avLst/>
          </a:prstGeom>
          <a:noFill/>
        </p:spPr>
        <p:txBody>
          <a:bodyPr wrap="square" rtlCol="0">
            <a:spAutoFit/>
          </a:bodyPr>
          <a:lstStyle/>
          <a:p>
            <a:r>
              <a:rPr lang="en-US" sz="2000" b="1" dirty="0">
                <a:latin typeface="Times New Roman" pitchFamily="18" charset="0"/>
                <a:cs typeface="Times New Roman" pitchFamily="18" charset="0"/>
              </a:rPr>
              <a:t>Bar Screen (two Mechanical Screening</a:t>
            </a:r>
            <a:r>
              <a:rPr lang="en-US" sz="2000" b="1" dirty="0" smtClean="0">
                <a:latin typeface="Times New Roman" pitchFamily="18" charset="0"/>
                <a:cs typeface="Times New Roman" pitchFamily="18" charset="0"/>
              </a:rPr>
              <a:t>):</a:t>
            </a:r>
            <a:r>
              <a:rPr lang="en-US" sz="2000" dirty="0">
                <a:latin typeface="Times New Roman" pitchFamily="18" charset="0"/>
                <a:cs typeface="Times New Roman" pitchFamily="18" charset="0"/>
              </a:rPr>
              <a:t>The first operation at the wastewater treatment plant is bar screen which the wastewater passes through this screen to protect the pipes and other equipment's and to trap and remove the floating materials such as cans, papers, tree leaves and timber pieces etc.</a:t>
            </a:r>
          </a:p>
          <a:p>
            <a:r>
              <a:rPr lang="en-US" sz="2000" dirty="0" smtClean="0">
                <a:latin typeface="Times New Roman" pitchFamily="18" charset="0"/>
                <a:cs typeface="Times New Roman" pitchFamily="18" charset="0"/>
              </a:rPr>
              <a:t> </a:t>
            </a:r>
            <a:r>
              <a:rPr lang="en-US" sz="2000" dirty="0">
                <a:latin typeface="Times New Roman" pitchFamily="18" charset="0"/>
                <a:cs typeface="Times New Roman" pitchFamily="18" charset="0"/>
              </a:rPr>
              <a:t>(Site.iugaza.edu.ps, 2019)</a:t>
            </a:r>
          </a:p>
        </p:txBody>
      </p:sp>
      <p:pic>
        <p:nvPicPr>
          <p:cNvPr id="2050" name="Picture 2" descr="d:\Users\201602736\Desktop\ita-1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3765" y="3375895"/>
            <a:ext cx="2857500" cy="28575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940083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127" y="209673"/>
            <a:ext cx="8596668" cy="756745"/>
          </a:xfrm>
        </p:spPr>
        <p:txBody>
          <a:bodyPr>
            <a:normAutofit/>
          </a:bodyPr>
          <a:lstStyle/>
          <a:p>
            <a:pPr algn="ctr"/>
            <a:r>
              <a:rPr lang="en-US" dirty="0"/>
              <a:t>Design of Dimensions</a:t>
            </a:r>
          </a:p>
        </p:txBody>
      </p:sp>
      <p:sp>
        <p:nvSpPr>
          <p:cNvPr id="9" name="Slide Number Placeholder 8"/>
          <p:cNvSpPr>
            <a:spLocks noGrp="1"/>
          </p:cNvSpPr>
          <p:nvPr>
            <p:ph type="sldNum" sz="quarter" idx="12"/>
          </p:nvPr>
        </p:nvSpPr>
        <p:spPr/>
        <p:txBody>
          <a:bodyPr/>
          <a:lstStyle/>
          <a:p>
            <a:fld id="{D57F1E4F-1CFF-5643-939E-217C01CDF565}" type="slidenum">
              <a:rPr lang="en-US" smtClean="0"/>
              <a:pPr/>
              <a:t>16</a:t>
            </a:fld>
            <a:endParaRPr lang="en-US" dirty="0"/>
          </a:p>
        </p:txBody>
      </p:sp>
      <p:sp>
        <p:nvSpPr>
          <p:cNvPr id="6" name="TextBox 5"/>
          <p:cNvSpPr txBox="1"/>
          <p:nvPr/>
        </p:nvSpPr>
        <p:spPr>
          <a:xfrm>
            <a:off x="770511" y="1118088"/>
            <a:ext cx="6830360" cy="369332"/>
          </a:xfrm>
          <a:prstGeom prst="rect">
            <a:avLst/>
          </a:prstGeom>
          <a:noFill/>
        </p:spPr>
        <p:txBody>
          <a:bodyPr wrap="square" rtlCol="0">
            <a:spAutoFit/>
          </a:bodyPr>
          <a:lstStyle/>
          <a:p>
            <a:r>
              <a:rPr lang="en-US" dirty="0">
                <a:latin typeface="Times New Roman" pitchFamily="18" charset="0"/>
                <a:cs typeface="Times New Roman" pitchFamily="18" charset="0"/>
              </a:rPr>
              <a:t>Bar Screen (Manual Screening</a:t>
            </a:r>
            <a:r>
              <a:rPr lang="en-US" dirty="0" smtClean="0">
                <a:latin typeface="Times New Roman" pitchFamily="18" charset="0"/>
                <a:cs typeface="Times New Roman" pitchFamily="18" charset="0"/>
              </a:rPr>
              <a:t>):</a:t>
            </a:r>
            <a:r>
              <a:rPr lang="en-US" dirty="0">
                <a:latin typeface="Times New Roman" pitchFamily="18" charset="0"/>
                <a:cs typeface="Times New Roman" pitchFamily="18" charset="0"/>
              </a:rPr>
              <a:t> (Site.iugaza.edu.ps, 2019)</a:t>
            </a:r>
          </a:p>
        </p:txBody>
      </p:sp>
      <p:graphicFrame>
        <p:nvGraphicFramePr>
          <p:cNvPr id="3" name="Table 2">
            <a:extLst>
              <a:ext uri="{FF2B5EF4-FFF2-40B4-BE49-F238E27FC236}">
                <a16:creationId xmlns:a16="http://schemas.microsoft.com/office/drawing/2014/main" id="{383A6F7B-2B69-4BE6-AE21-F918F716ECB6}"/>
              </a:ext>
            </a:extLst>
          </p:cNvPr>
          <p:cNvGraphicFramePr>
            <a:graphicFrameLocks noGrp="1"/>
          </p:cNvGraphicFramePr>
          <p:nvPr>
            <p:extLst>
              <p:ext uri="{D42A27DB-BD31-4B8C-83A1-F6EECF244321}">
                <p14:modId xmlns:p14="http://schemas.microsoft.com/office/powerpoint/2010/main" val="3453519027"/>
              </p:ext>
            </p:extLst>
          </p:nvPr>
        </p:nvGraphicFramePr>
        <p:xfrm>
          <a:off x="231972" y="1841727"/>
          <a:ext cx="6893097" cy="3855720"/>
        </p:xfrm>
        <a:graphic>
          <a:graphicData uri="http://schemas.openxmlformats.org/drawingml/2006/table">
            <a:tbl>
              <a:tblPr firstRow="1" firstCol="1" bandRow="1">
                <a:tableStyleId>{5C22544A-7EE6-4342-B048-85BDC9FD1C3A}</a:tableStyleId>
              </a:tblPr>
              <a:tblGrid>
                <a:gridCol w="507631">
                  <a:extLst>
                    <a:ext uri="{9D8B030D-6E8A-4147-A177-3AD203B41FA5}">
                      <a16:colId xmlns:a16="http://schemas.microsoft.com/office/drawing/2014/main" val="1933753083"/>
                    </a:ext>
                  </a:extLst>
                </a:gridCol>
                <a:gridCol w="4817450">
                  <a:extLst>
                    <a:ext uri="{9D8B030D-6E8A-4147-A177-3AD203B41FA5}">
                      <a16:colId xmlns:a16="http://schemas.microsoft.com/office/drawing/2014/main" val="1906384923"/>
                    </a:ext>
                  </a:extLst>
                </a:gridCol>
                <a:gridCol w="1568016">
                  <a:extLst>
                    <a:ext uri="{9D8B030D-6E8A-4147-A177-3AD203B41FA5}">
                      <a16:colId xmlns:a16="http://schemas.microsoft.com/office/drawing/2014/main" val="2273564427"/>
                    </a:ext>
                  </a:extLst>
                </a:gridCol>
              </a:tblGrid>
              <a:tr h="303205">
                <a:tc>
                  <a:txBody>
                    <a:bodyPr/>
                    <a:lstStyle/>
                    <a:p>
                      <a:pPr marL="0" marR="0" algn="l">
                        <a:lnSpc>
                          <a:spcPct val="115000"/>
                        </a:lnSpc>
                        <a:spcBef>
                          <a:spcPts val="0"/>
                        </a:spcBef>
                        <a:spcAft>
                          <a:spcPts val="0"/>
                        </a:spcAft>
                      </a:pPr>
                      <a:r>
                        <a:rPr lang="en-US" sz="2000" b="0" dirty="0">
                          <a:effectLst/>
                        </a:rPr>
                        <a:t>No.</a:t>
                      </a:r>
                      <a:endParaRPr lang="en-US" sz="2000" b="0" dirty="0">
                        <a:effectLst/>
                        <a:latin typeface="Calibri"/>
                        <a:ea typeface="Calibri"/>
                        <a:cs typeface="Arial"/>
                      </a:endParaRPr>
                    </a:p>
                  </a:txBody>
                  <a:tcPr marL="68580" marR="68580" marT="0" marB="0"/>
                </a:tc>
                <a:tc>
                  <a:txBody>
                    <a:bodyPr/>
                    <a:lstStyle/>
                    <a:p>
                      <a:pPr marL="0" marR="0" algn="ctr">
                        <a:lnSpc>
                          <a:spcPct val="115000"/>
                        </a:lnSpc>
                        <a:spcBef>
                          <a:spcPts val="0"/>
                        </a:spcBef>
                        <a:spcAft>
                          <a:spcPts val="0"/>
                        </a:spcAft>
                      </a:pPr>
                      <a:r>
                        <a:rPr lang="en-US" sz="2000" b="0" dirty="0">
                          <a:effectLst/>
                        </a:rPr>
                        <a:t>Design Parameter</a:t>
                      </a:r>
                      <a:endParaRPr lang="en-US" sz="2000" b="0" dirty="0">
                        <a:effectLst/>
                        <a:latin typeface="Calibri"/>
                        <a:ea typeface="Calibri"/>
                        <a:cs typeface="Arial"/>
                      </a:endParaRPr>
                    </a:p>
                  </a:txBody>
                  <a:tcPr marL="68580" marR="68580" marT="0" marB="0"/>
                </a:tc>
                <a:tc>
                  <a:txBody>
                    <a:bodyPr/>
                    <a:lstStyle/>
                    <a:p>
                      <a:pPr marL="0" marR="0" algn="ctr">
                        <a:lnSpc>
                          <a:spcPct val="115000"/>
                        </a:lnSpc>
                        <a:spcBef>
                          <a:spcPts val="0"/>
                        </a:spcBef>
                        <a:spcAft>
                          <a:spcPts val="0"/>
                        </a:spcAft>
                      </a:pPr>
                      <a:r>
                        <a:rPr lang="en-US" sz="2000" b="0" dirty="0">
                          <a:effectLst/>
                        </a:rPr>
                        <a:t>Value</a:t>
                      </a:r>
                      <a:endParaRPr lang="en-US" sz="2000" b="0" dirty="0">
                        <a:effectLst/>
                        <a:latin typeface="Calibri"/>
                        <a:ea typeface="Calibri"/>
                        <a:cs typeface="Arial"/>
                      </a:endParaRPr>
                    </a:p>
                  </a:txBody>
                  <a:tcPr marL="68580" marR="68580" marT="0" marB="0"/>
                </a:tc>
                <a:extLst>
                  <a:ext uri="{0D108BD9-81ED-4DB2-BD59-A6C34878D82A}">
                    <a16:rowId xmlns:a16="http://schemas.microsoft.com/office/drawing/2014/main" val="299112389"/>
                  </a:ext>
                </a:extLst>
              </a:tr>
              <a:tr h="281696">
                <a:tc>
                  <a:txBody>
                    <a:bodyPr/>
                    <a:lstStyle/>
                    <a:p>
                      <a:pPr marL="0" marR="0" algn="l">
                        <a:lnSpc>
                          <a:spcPct val="115000"/>
                        </a:lnSpc>
                        <a:spcBef>
                          <a:spcPts val="0"/>
                        </a:spcBef>
                        <a:spcAft>
                          <a:spcPts val="0"/>
                        </a:spcAft>
                      </a:pPr>
                      <a:r>
                        <a:rPr lang="en-US" sz="2000" b="0" dirty="0">
                          <a:effectLst/>
                        </a:rPr>
                        <a:t>1</a:t>
                      </a:r>
                      <a:endParaRPr lang="en-US" sz="2000" b="0" dirty="0">
                        <a:effectLst/>
                        <a:latin typeface="Calibri"/>
                        <a:ea typeface="Calibri"/>
                        <a:cs typeface="Arial"/>
                      </a:endParaRPr>
                    </a:p>
                  </a:txBody>
                  <a:tcPr marL="68580" marR="68580" marT="0" marB="0"/>
                </a:tc>
                <a:tc>
                  <a:txBody>
                    <a:bodyPr/>
                    <a:lstStyle/>
                    <a:p>
                      <a:pPr marL="0" marR="0" algn="l">
                        <a:lnSpc>
                          <a:spcPct val="115000"/>
                        </a:lnSpc>
                        <a:spcBef>
                          <a:spcPts val="0"/>
                        </a:spcBef>
                        <a:spcAft>
                          <a:spcPts val="0"/>
                        </a:spcAft>
                      </a:pPr>
                      <a:r>
                        <a:rPr lang="en-US" sz="2000" b="0" dirty="0" smtClean="0">
                          <a:effectLst/>
                          <a:latin typeface="Times New Roman" pitchFamily="18" charset="0"/>
                          <a:cs typeface="Times New Roman" pitchFamily="18" charset="0"/>
                        </a:rPr>
                        <a:t> Maximum </a:t>
                      </a:r>
                      <a:r>
                        <a:rPr lang="en-US" sz="2000" b="0" dirty="0">
                          <a:effectLst/>
                          <a:latin typeface="Times New Roman" pitchFamily="18" charset="0"/>
                          <a:cs typeface="Times New Roman" pitchFamily="18" charset="0"/>
                        </a:rPr>
                        <a:t>flow through bar screen</a:t>
                      </a:r>
                      <a:endParaRPr lang="en-US" sz="2000" b="0" dirty="0">
                        <a:effectLst/>
                        <a:latin typeface="Times New Roman" pitchFamily="18" charset="0"/>
                        <a:ea typeface="Calibri"/>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2000" b="0" dirty="0">
                          <a:effectLst/>
                        </a:rPr>
                        <a:t>0.6m³/ sec</a:t>
                      </a:r>
                      <a:endParaRPr lang="en-US" sz="2000" b="0" dirty="0">
                        <a:effectLst/>
                        <a:latin typeface="Calibri"/>
                        <a:ea typeface="Calibri"/>
                        <a:cs typeface="Arial"/>
                      </a:endParaRPr>
                    </a:p>
                  </a:txBody>
                  <a:tcPr marL="68580" marR="68580" marT="0" marB="0"/>
                </a:tc>
                <a:extLst>
                  <a:ext uri="{0D108BD9-81ED-4DB2-BD59-A6C34878D82A}">
                    <a16:rowId xmlns:a16="http://schemas.microsoft.com/office/drawing/2014/main" val="2963753334"/>
                  </a:ext>
                </a:extLst>
              </a:tr>
              <a:tr h="303205">
                <a:tc>
                  <a:txBody>
                    <a:bodyPr/>
                    <a:lstStyle/>
                    <a:p>
                      <a:pPr marL="0" marR="0" algn="l">
                        <a:lnSpc>
                          <a:spcPct val="115000"/>
                        </a:lnSpc>
                        <a:spcBef>
                          <a:spcPts val="0"/>
                        </a:spcBef>
                        <a:spcAft>
                          <a:spcPts val="0"/>
                        </a:spcAft>
                      </a:pPr>
                      <a:r>
                        <a:rPr lang="en-US" sz="2000" b="0" dirty="0">
                          <a:effectLst/>
                        </a:rPr>
                        <a:t>2</a:t>
                      </a:r>
                      <a:endParaRPr lang="en-US" sz="2000" b="0" dirty="0">
                        <a:effectLst/>
                        <a:latin typeface="Calibri"/>
                        <a:ea typeface="Calibri"/>
                        <a:cs typeface="Arial"/>
                      </a:endParaRPr>
                    </a:p>
                  </a:txBody>
                  <a:tcPr marL="68580" marR="68580" marT="0" marB="0"/>
                </a:tc>
                <a:tc>
                  <a:txBody>
                    <a:bodyPr/>
                    <a:lstStyle/>
                    <a:p>
                      <a:pPr marL="0" marR="0" algn="l">
                        <a:lnSpc>
                          <a:spcPct val="115000"/>
                        </a:lnSpc>
                        <a:spcBef>
                          <a:spcPts val="0"/>
                        </a:spcBef>
                        <a:spcAft>
                          <a:spcPts val="0"/>
                        </a:spcAft>
                      </a:pPr>
                      <a:r>
                        <a:rPr lang="en-US" sz="2000" b="0" dirty="0" smtClean="0">
                          <a:effectLst/>
                          <a:latin typeface="Times New Roman" pitchFamily="18" charset="0"/>
                          <a:cs typeface="Times New Roman" pitchFamily="18" charset="0"/>
                        </a:rPr>
                        <a:t>Velocity </a:t>
                      </a:r>
                      <a:r>
                        <a:rPr lang="en-US" sz="2000" b="0" dirty="0">
                          <a:effectLst/>
                          <a:latin typeface="Times New Roman" pitchFamily="18" charset="0"/>
                          <a:cs typeface="Times New Roman" pitchFamily="18" charset="0"/>
                        </a:rPr>
                        <a:t>through bar screen</a:t>
                      </a:r>
                      <a:endParaRPr lang="en-US" sz="2000" b="0" dirty="0">
                        <a:effectLst/>
                        <a:latin typeface="Times New Roman" pitchFamily="18" charset="0"/>
                        <a:ea typeface="Calibri"/>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2000" b="0" dirty="0">
                          <a:effectLst/>
                        </a:rPr>
                        <a:t>0.6 m/ sec</a:t>
                      </a:r>
                      <a:endParaRPr lang="en-US" sz="2000" b="0" dirty="0">
                        <a:effectLst/>
                        <a:latin typeface="Calibri"/>
                        <a:ea typeface="Calibri"/>
                        <a:cs typeface="Arial"/>
                      </a:endParaRPr>
                    </a:p>
                  </a:txBody>
                  <a:tcPr marL="68580" marR="68580" marT="0" marB="0"/>
                </a:tc>
                <a:extLst>
                  <a:ext uri="{0D108BD9-81ED-4DB2-BD59-A6C34878D82A}">
                    <a16:rowId xmlns:a16="http://schemas.microsoft.com/office/drawing/2014/main" val="482426413"/>
                  </a:ext>
                </a:extLst>
              </a:tr>
              <a:tr h="303205">
                <a:tc>
                  <a:txBody>
                    <a:bodyPr/>
                    <a:lstStyle/>
                    <a:p>
                      <a:pPr marL="0" marR="0" algn="l">
                        <a:lnSpc>
                          <a:spcPct val="115000"/>
                        </a:lnSpc>
                        <a:spcBef>
                          <a:spcPts val="0"/>
                        </a:spcBef>
                        <a:spcAft>
                          <a:spcPts val="0"/>
                        </a:spcAft>
                      </a:pPr>
                      <a:r>
                        <a:rPr lang="en-US" sz="2000" b="0" dirty="0">
                          <a:effectLst/>
                          <a:latin typeface="+mn-lt"/>
                          <a:ea typeface="+mn-ea"/>
                          <a:cs typeface="+mn-cs"/>
                        </a:rPr>
                        <a:t>3</a:t>
                      </a:r>
                      <a:endParaRPr lang="en-US" sz="2000" b="0" dirty="0">
                        <a:effectLst/>
                        <a:latin typeface="Calibri"/>
                        <a:ea typeface="Calibri"/>
                        <a:cs typeface="Arial"/>
                      </a:endParaRPr>
                    </a:p>
                  </a:txBody>
                  <a:tcPr marL="68580" marR="68580" marT="0" marB="0"/>
                </a:tc>
                <a:tc>
                  <a:txBody>
                    <a:bodyPr/>
                    <a:lstStyle/>
                    <a:p>
                      <a:pPr marL="0" marR="0" algn="l">
                        <a:lnSpc>
                          <a:spcPct val="115000"/>
                        </a:lnSpc>
                        <a:spcBef>
                          <a:spcPts val="0"/>
                        </a:spcBef>
                        <a:spcAft>
                          <a:spcPts val="0"/>
                        </a:spcAft>
                      </a:pPr>
                      <a:r>
                        <a:rPr lang="en-US" sz="2000" b="0" dirty="0">
                          <a:effectLst/>
                          <a:latin typeface="Times New Roman" pitchFamily="18" charset="0"/>
                          <a:cs typeface="Times New Roman" pitchFamily="18" charset="0"/>
                        </a:rPr>
                        <a:t>Numbers of clear opening in bar screen</a:t>
                      </a:r>
                      <a:endParaRPr lang="en-US" sz="2000" b="0" dirty="0">
                        <a:effectLst/>
                        <a:latin typeface="Times New Roman" pitchFamily="18" charset="0"/>
                        <a:ea typeface="Calibri"/>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2000" b="0" dirty="0" smtClean="0">
                          <a:effectLst/>
                          <a:latin typeface="Calibri"/>
                          <a:ea typeface="Calibri"/>
                          <a:cs typeface="Arial"/>
                        </a:rPr>
                        <a:t>29</a:t>
                      </a:r>
                      <a:endParaRPr lang="en-US" sz="2000" b="0" dirty="0">
                        <a:effectLst/>
                        <a:latin typeface="Calibri"/>
                        <a:ea typeface="Calibri"/>
                        <a:cs typeface="Arial"/>
                      </a:endParaRPr>
                    </a:p>
                  </a:txBody>
                  <a:tcPr marL="68580" marR="68580" marT="0" marB="0"/>
                </a:tc>
                <a:extLst>
                  <a:ext uri="{0D108BD9-81ED-4DB2-BD59-A6C34878D82A}">
                    <a16:rowId xmlns:a16="http://schemas.microsoft.com/office/drawing/2014/main" val="2935636892"/>
                  </a:ext>
                </a:extLst>
              </a:tr>
              <a:tr h="317098">
                <a:tc>
                  <a:txBody>
                    <a:bodyPr/>
                    <a:lstStyle/>
                    <a:p>
                      <a:pPr marL="0" marR="0" algn="l">
                        <a:lnSpc>
                          <a:spcPct val="115000"/>
                        </a:lnSpc>
                        <a:spcBef>
                          <a:spcPts val="0"/>
                        </a:spcBef>
                        <a:spcAft>
                          <a:spcPts val="0"/>
                        </a:spcAft>
                      </a:pPr>
                      <a:r>
                        <a:rPr lang="en-US" sz="2000" b="0" dirty="0">
                          <a:effectLst/>
                          <a:latin typeface="Calibri"/>
                          <a:ea typeface="Calibri"/>
                          <a:cs typeface="Arial"/>
                        </a:rPr>
                        <a:t>4</a:t>
                      </a:r>
                    </a:p>
                  </a:txBody>
                  <a:tcPr marL="68580" marR="68580" marT="0" marB="0"/>
                </a:tc>
                <a:tc>
                  <a:txBody>
                    <a:bodyPr/>
                    <a:lstStyle/>
                    <a:p>
                      <a:pPr marL="0" marR="0" algn="l">
                        <a:lnSpc>
                          <a:spcPct val="115000"/>
                        </a:lnSpc>
                        <a:spcBef>
                          <a:spcPts val="0"/>
                        </a:spcBef>
                        <a:spcAft>
                          <a:spcPts val="0"/>
                        </a:spcAft>
                      </a:pPr>
                      <a:r>
                        <a:rPr lang="en-US" sz="2000" b="0" dirty="0">
                          <a:effectLst/>
                          <a:latin typeface="Times New Roman" pitchFamily="18" charset="0"/>
                          <a:ea typeface="Calibri"/>
                          <a:cs typeface="Times New Roman" pitchFamily="18" charset="0"/>
                        </a:rPr>
                        <a:t>Number</a:t>
                      </a:r>
                      <a:r>
                        <a:rPr lang="en-US" sz="2000" b="0" baseline="0" dirty="0">
                          <a:effectLst/>
                          <a:latin typeface="Times New Roman" pitchFamily="18" charset="0"/>
                          <a:ea typeface="Calibri"/>
                          <a:cs typeface="Times New Roman" pitchFamily="18" charset="0"/>
                        </a:rPr>
                        <a:t> of spacing </a:t>
                      </a:r>
                      <a:endParaRPr lang="en-US" sz="2000" b="0" dirty="0">
                        <a:effectLst/>
                        <a:latin typeface="Times New Roman" pitchFamily="18" charset="0"/>
                        <a:ea typeface="Calibri"/>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2000" b="0" dirty="0" smtClean="0">
                          <a:effectLst/>
                          <a:latin typeface="Calibri"/>
                          <a:ea typeface="Calibri"/>
                          <a:cs typeface="Arial"/>
                        </a:rPr>
                        <a:t>28</a:t>
                      </a:r>
                      <a:endParaRPr lang="en-US" sz="2000" b="0" dirty="0">
                        <a:effectLst/>
                        <a:latin typeface="Calibri"/>
                        <a:ea typeface="Calibri"/>
                        <a:cs typeface="Arial"/>
                      </a:endParaRPr>
                    </a:p>
                  </a:txBody>
                  <a:tcPr marL="68580" marR="68580" marT="0" marB="0"/>
                </a:tc>
                <a:extLst>
                  <a:ext uri="{0D108BD9-81ED-4DB2-BD59-A6C34878D82A}">
                    <a16:rowId xmlns:a16="http://schemas.microsoft.com/office/drawing/2014/main" val="1733271831"/>
                  </a:ext>
                </a:extLst>
              </a:tr>
              <a:tr h="303205">
                <a:tc>
                  <a:txBody>
                    <a:bodyPr/>
                    <a:lstStyle/>
                    <a:p>
                      <a:pPr marL="0" marR="0" algn="l">
                        <a:lnSpc>
                          <a:spcPct val="115000"/>
                        </a:lnSpc>
                        <a:spcBef>
                          <a:spcPts val="0"/>
                        </a:spcBef>
                        <a:spcAft>
                          <a:spcPts val="0"/>
                        </a:spcAft>
                      </a:pPr>
                      <a:r>
                        <a:rPr lang="en-US" sz="2000" b="0" dirty="0">
                          <a:effectLst/>
                          <a:latin typeface="+mn-lt"/>
                          <a:ea typeface="+mn-ea"/>
                          <a:cs typeface="+mn-cs"/>
                        </a:rPr>
                        <a:t>5</a:t>
                      </a:r>
                      <a:endParaRPr lang="en-US" sz="2000" b="0" dirty="0">
                        <a:effectLst/>
                        <a:latin typeface="Calibri"/>
                        <a:ea typeface="Calibri"/>
                        <a:cs typeface="Arial"/>
                      </a:endParaRPr>
                    </a:p>
                  </a:txBody>
                  <a:tcPr marL="68580" marR="68580" marT="0" marB="0"/>
                </a:tc>
                <a:tc>
                  <a:txBody>
                    <a:bodyPr/>
                    <a:lstStyle/>
                    <a:p>
                      <a:pPr marL="0" marR="0" algn="l">
                        <a:lnSpc>
                          <a:spcPct val="115000"/>
                        </a:lnSpc>
                        <a:spcBef>
                          <a:spcPts val="0"/>
                        </a:spcBef>
                        <a:spcAft>
                          <a:spcPts val="0"/>
                        </a:spcAft>
                      </a:pPr>
                      <a:r>
                        <a:rPr lang="en-US" sz="2000" b="0" dirty="0">
                          <a:effectLst/>
                          <a:latin typeface="Times New Roman" pitchFamily="18" charset="0"/>
                          <a:ea typeface="+mn-ea"/>
                          <a:cs typeface="Times New Roman" pitchFamily="18" charset="0"/>
                        </a:rPr>
                        <a:t>Width</a:t>
                      </a:r>
                      <a:r>
                        <a:rPr lang="en-US" sz="2000" b="0" baseline="0" dirty="0">
                          <a:effectLst/>
                          <a:latin typeface="Times New Roman" pitchFamily="18" charset="0"/>
                          <a:ea typeface="+mn-ea"/>
                          <a:cs typeface="Times New Roman" pitchFamily="18" charset="0"/>
                        </a:rPr>
                        <a:t> of the bar screen</a:t>
                      </a:r>
                      <a:endParaRPr lang="en-US" sz="2000" b="0" dirty="0">
                        <a:effectLst/>
                        <a:latin typeface="Times New Roman" pitchFamily="18" charset="0"/>
                        <a:ea typeface="Calibri"/>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2000" b="0" baseline="0" dirty="0">
                          <a:effectLst/>
                        </a:rPr>
                        <a:t>1 </a:t>
                      </a:r>
                      <a:r>
                        <a:rPr lang="en-US" sz="2000" b="0" dirty="0">
                          <a:effectLst/>
                        </a:rPr>
                        <a:t>m</a:t>
                      </a:r>
                      <a:endParaRPr lang="en-US" sz="2000" b="0" dirty="0">
                        <a:effectLst/>
                        <a:latin typeface="Calibri"/>
                        <a:ea typeface="Calibri"/>
                        <a:cs typeface="Arial"/>
                      </a:endParaRPr>
                    </a:p>
                  </a:txBody>
                  <a:tcPr marL="68580" marR="68580" marT="0" marB="0"/>
                </a:tc>
                <a:extLst>
                  <a:ext uri="{0D108BD9-81ED-4DB2-BD59-A6C34878D82A}">
                    <a16:rowId xmlns:a16="http://schemas.microsoft.com/office/drawing/2014/main" val="2958422571"/>
                  </a:ext>
                </a:extLst>
              </a:tr>
              <a:tr h="303205">
                <a:tc>
                  <a:txBody>
                    <a:bodyPr/>
                    <a:lstStyle/>
                    <a:p>
                      <a:pPr marL="0" marR="0" algn="l">
                        <a:lnSpc>
                          <a:spcPct val="115000"/>
                        </a:lnSpc>
                        <a:spcBef>
                          <a:spcPts val="0"/>
                        </a:spcBef>
                        <a:spcAft>
                          <a:spcPts val="0"/>
                        </a:spcAft>
                      </a:pPr>
                      <a:r>
                        <a:rPr lang="en-US" sz="2000" b="0" dirty="0">
                          <a:effectLst/>
                          <a:latin typeface="+mn-lt"/>
                          <a:ea typeface="+mn-ea"/>
                          <a:cs typeface="+mn-cs"/>
                        </a:rPr>
                        <a:t>6</a:t>
                      </a:r>
                      <a:endParaRPr lang="en-US" sz="2000" b="0" dirty="0">
                        <a:effectLst/>
                        <a:latin typeface="Calibri"/>
                        <a:ea typeface="Calibri"/>
                        <a:cs typeface="Arial"/>
                      </a:endParaRPr>
                    </a:p>
                  </a:txBody>
                  <a:tcPr marL="68580" marR="68580" marT="0" marB="0"/>
                </a:tc>
                <a:tc>
                  <a:txBody>
                    <a:bodyPr/>
                    <a:lstStyle/>
                    <a:p>
                      <a:pPr marL="0" marR="0" algn="l">
                        <a:lnSpc>
                          <a:spcPct val="115000"/>
                        </a:lnSpc>
                        <a:spcBef>
                          <a:spcPts val="0"/>
                        </a:spcBef>
                        <a:spcAft>
                          <a:spcPts val="0"/>
                        </a:spcAft>
                      </a:pPr>
                      <a:r>
                        <a:rPr lang="en-US" sz="2000" b="0" dirty="0">
                          <a:effectLst/>
                          <a:latin typeface="Times New Roman" pitchFamily="18" charset="0"/>
                          <a:cs typeface="Times New Roman" pitchFamily="18" charset="0"/>
                        </a:rPr>
                        <a:t>Depth of channel for bar screen</a:t>
                      </a:r>
                      <a:endParaRPr lang="en-US" sz="2000" b="0" dirty="0">
                        <a:effectLst/>
                        <a:latin typeface="Times New Roman" pitchFamily="18" charset="0"/>
                        <a:ea typeface="Calibri"/>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2000" b="0" dirty="0">
                          <a:effectLst/>
                        </a:rPr>
                        <a:t>1 m</a:t>
                      </a:r>
                      <a:endParaRPr lang="en-US" sz="2000" b="0" dirty="0">
                        <a:effectLst/>
                        <a:latin typeface="Calibri"/>
                        <a:ea typeface="Calibri"/>
                        <a:cs typeface="Arial"/>
                      </a:endParaRPr>
                    </a:p>
                  </a:txBody>
                  <a:tcPr marL="68580" marR="68580" marT="0" marB="0"/>
                </a:tc>
                <a:extLst>
                  <a:ext uri="{0D108BD9-81ED-4DB2-BD59-A6C34878D82A}">
                    <a16:rowId xmlns:a16="http://schemas.microsoft.com/office/drawing/2014/main" val="1223257211"/>
                  </a:ext>
                </a:extLst>
              </a:tr>
              <a:tr h="317098">
                <a:tc>
                  <a:txBody>
                    <a:bodyPr/>
                    <a:lstStyle/>
                    <a:p>
                      <a:pPr marL="0" marR="0" algn="l">
                        <a:lnSpc>
                          <a:spcPct val="115000"/>
                        </a:lnSpc>
                        <a:spcBef>
                          <a:spcPts val="0"/>
                        </a:spcBef>
                        <a:spcAft>
                          <a:spcPts val="0"/>
                        </a:spcAft>
                      </a:pPr>
                      <a:r>
                        <a:rPr lang="en-US" sz="2000" b="0" dirty="0">
                          <a:effectLst/>
                          <a:latin typeface="+mn-lt"/>
                          <a:ea typeface="+mn-ea"/>
                          <a:cs typeface="+mn-cs"/>
                        </a:rPr>
                        <a:t>7</a:t>
                      </a:r>
                      <a:endParaRPr lang="en-US" sz="2000" b="0" dirty="0">
                        <a:effectLst/>
                        <a:latin typeface="Calibri"/>
                        <a:ea typeface="Calibri"/>
                        <a:cs typeface="Arial"/>
                      </a:endParaRPr>
                    </a:p>
                  </a:txBody>
                  <a:tcPr marL="68580" marR="68580" marT="0" marB="0"/>
                </a:tc>
                <a:tc>
                  <a:txBody>
                    <a:bodyPr/>
                    <a:lstStyle/>
                    <a:p>
                      <a:pPr marL="0" marR="0" algn="l">
                        <a:lnSpc>
                          <a:spcPct val="115000"/>
                        </a:lnSpc>
                        <a:spcBef>
                          <a:spcPts val="0"/>
                        </a:spcBef>
                        <a:spcAft>
                          <a:spcPts val="0"/>
                        </a:spcAft>
                      </a:pPr>
                      <a:r>
                        <a:rPr lang="en-US" sz="2000" b="0" dirty="0">
                          <a:effectLst/>
                          <a:latin typeface="Times New Roman" pitchFamily="18" charset="0"/>
                          <a:ea typeface="Calibri"/>
                          <a:cs typeface="Times New Roman" pitchFamily="18" charset="0"/>
                        </a:rPr>
                        <a:t>Clear spacing </a:t>
                      </a:r>
                    </a:p>
                  </a:txBody>
                  <a:tcPr marL="68580" marR="68580" marT="0" marB="0"/>
                </a:tc>
                <a:tc>
                  <a:txBody>
                    <a:bodyPr/>
                    <a:lstStyle/>
                    <a:p>
                      <a:pPr marL="0" marR="0" algn="ctr">
                        <a:lnSpc>
                          <a:spcPct val="115000"/>
                        </a:lnSpc>
                        <a:spcBef>
                          <a:spcPts val="0"/>
                        </a:spcBef>
                        <a:spcAft>
                          <a:spcPts val="0"/>
                        </a:spcAft>
                      </a:pPr>
                      <a:r>
                        <a:rPr lang="en-US" sz="2000" b="0" dirty="0" smtClean="0">
                          <a:effectLst/>
                          <a:latin typeface="Calibri"/>
                          <a:ea typeface="Calibri"/>
                          <a:cs typeface="Arial"/>
                        </a:rPr>
                        <a:t>0.025 m</a:t>
                      </a:r>
                      <a:endParaRPr lang="en-US" sz="2000" b="0" dirty="0">
                        <a:effectLst/>
                        <a:latin typeface="Calibri"/>
                        <a:ea typeface="Calibri"/>
                        <a:cs typeface="Arial"/>
                      </a:endParaRPr>
                    </a:p>
                  </a:txBody>
                  <a:tcPr marL="68580" marR="68580" marT="0" marB="0"/>
                </a:tc>
                <a:extLst>
                  <a:ext uri="{0D108BD9-81ED-4DB2-BD59-A6C34878D82A}">
                    <a16:rowId xmlns:a16="http://schemas.microsoft.com/office/drawing/2014/main" val="1629494838"/>
                  </a:ext>
                </a:extLst>
              </a:tr>
              <a:tr h="297905">
                <a:tc>
                  <a:txBody>
                    <a:bodyPr/>
                    <a:lstStyle/>
                    <a:p>
                      <a:pPr marL="0" marR="0" algn="l">
                        <a:lnSpc>
                          <a:spcPct val="115000"/>
                        </a:lnSpc>
                        <a:spcBef>
                          <a:spcPts val="0"/>
                        </a:spcBef>
                        <a:spcAft>
                          <a:spcPts val="0"/>
                        </a:spcAft>
                      </a:pPr>
                      <a:r>
                        <a:rPr lang="en-US" sz="2000" b="0" dirty="0">
                          <a:effectLst/>
                          <a:latin typeface="+mn-lt"/>
                          <a:ea typeface="+mn-ea"/>
                          <a:cs typeface="+mn-cs"/>
                        </a:rPr>
                        <a:t>8</a:t>
                      </a:r>
                      <a:endParaRPr lang="en-US" sz="2000" b="0" dirty="0">
                        <a:effectLst/>
                        <a:latin typeface="Calibri"/>
                        <a:ea typeface="Calibri"/>
                        <a:cs typeface="Arial"/>
                      </a:endParaRPr>
                    </a:p>
                  </a:txBody>
                  <a:tcPr marL="68580" marR="68580" marT="0" marB="0"/>
                </a:tc>
                <a:tc>
                  <a:txBody>
                    <a:bodyPr/>
                    <a:lstStyle/>
                    <a:p>
                      <a:pPr marL="0" marR="0" algn="l">
                        <a:lnSpc>
                          <a:spcPct val="115000"/>
                        </a:lnSpc>
                        <a:spcBef>
                          <a:spcPts val="0"/>
                        </a:spcBef>
                        <a:spcAft>
                          <a:spcPts val="0"/>
                        </a:spcAft>
                      </a:pPr>
                      <a:r>
                        <a:rPr lang="en-US" sz="2000" b="0" dirty="0">
                          <a:effectLst/>
                          <a:latin typeface="Times New Roman" pitchFamily="18" charset="0"/>
                          <a:ea typeface="Calibri"/>
                          <a:cs typeface="Times New Roman" pitchFamily="18" charset="0"/>
                        </a:rPr>
                        <a:t>Width of the bar</a:t>
                      </a:r>
                    </a:p>
                  </a:txBody>
                  <a:tcPr marL="68580" marR="68580" marT="0" marB="0"/>
                </a:tc>
                <a:tc>
                  <a:txBody>
                    <a:bodyPr/>
                    <a:lstStyle/>
                    <a:p>
                      <a:pPr marL="0" marR="0" algn="ctr">
                        <a:lnSpc>
                          <a:spcPct val="115000"/>
                        </a:lnSpc>
                        <a:spcBef>
                          <a:spcPts val="0"/>
                        </a:spcBef>
                        <a:spcAft>
                          <a:spcPts val="0"/>
                        </a:spcAft>
                      </a:pPr>
                      <a:r>
                        <a:rPr lang="en-US" sz="2000" b="0" dirty="0" smtClean="0">
                          <a:effectLst/>
                          <a:latin typeface="Calibri"/>
                          <a:ea typeface="Calibri"/>
                          <a:cs typeface="Arial"/>
                        </a:rPr>
                        <a:t>0.01m</a:t>
                      </a:r>
                      <a:endParaRPr lang="en-US" sz="2000" b="0" dirty="0">
                        <a:effectLst/>
                        <a:latin typeface="Calibri"/>
                        <a:ea typeface="Calibri"/>
                        <a:cs typeface="Arial"/>
                      </a:endParaRPr>
                    </a:p>
                  </a:txBody>
                  <a:tcPr marL="68580" marR="68580" marT="0" marB="0"/>
                </a:tc>
                <a:extLst>
                  <a:ext uri="{0D108BD9-81ED-4DB2-BD59-A6C34878D82A}">
                    <a16:rowId xmlns:a16="http://schemas.microsoft.com/office/drawing/2014/main" val="2802619083"/>
                  </a:ext>
                </a:extLst>
              </a:tr>
              <a:tr h="297905">
                <a:tc>
                  <a:txBody>
                    <a:bodyPr/>
                    <a:lstStyle/>
                    <a:p>
                      <a:pPr marL="0" marR="0" algn="l">
                        <a:lnSpc>
                          <a:spcPct val="115000"/>
                        </a:lnSpc>
                        <a:spcBef>
                          <a:spcPts val="0"/>
                        </a:spcBef>
                        <a:spcAft>
                          <a:spcPts val="0"/>
                        </a:spcAft>
                      </a:pPr>
                      <a:r>
                        <a:rPr lang="en-US" sz="2000" b="0" dirty="0" smtClean="0">
                          <a:effectLst/>
                          <a:latin typeface="Calibri"/>
                          <a:ea typeface="Calibri"/>
                          <a:cs typeface="Arial"/>
                        </a:rPr>
                        <a:t>9</a:t>
                      </a:r>
                      <a:endParaRPr lang="en-US" sz="2000" b="0" dirty="0">
                        <a:effectLst/>
                        <a:latin typeface="Calibri"/>
                        <a:ea typeface="Calibri"/>
                        <a:cs typeface="Arial"/>
                      </a:endParaRPr>
                    </a:p>
                  </a:txBody>
                  <a:tcPr marL="68580" marR="68580" marT="0" marB="0"/>
                </a:tc>
                <a:tc>
                  <a:txBody>
                    <a:bodyPr/>
                    <a:lstStyle/>
                    <a:p>
                      <a:pPr marL="0" marR="0" algn="l">
                        <a:lnSpc>
                          <a:spcPct val="115000"/>
                        </a:lnSpc>
                        <a:spcBef>
                          <a:spcPts val="0"/>
                        </a:spcBef>
                        <a:spcAft>
                          <a:spcPts val="0"/>
                        </a:spcAft>
                      </a:pPr>
                      <a:r>
                        <a:rPr lang="en-US" sz="2000" b="0" dirty="0" smtClean="0">
                          <a:effectLst/>
                          <a:latin typeface="Times New Roman" pitchFamily="18" charset="0"/>
                          <a:ea typeface="Calibri"/>
                          <a:cs typeface="Times New Roman" pitchFamily="18" charset="0"/>
                        </a:rPr>
                        <a:t>Angle of Bar screen</a:t>
                      </a:r>
                      <a:endParaRPr lang="en-US" sz="2000" b="0" dirty="0">
                        <a:effectLst/>
                        <a:latin typeface="Times New Roman" pitchFamily="18" charset="0"/>
                        <a:ea typeface="Calibri"/>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2000" b="0" i="0" dirty="0" smtClean="0">
                          <a:effectLst/>
                          <a:latin typeface="Calibri"/>
                          <a:ea typeface="Calibri"/>
                          <a:cs typeface="Arial"/>
                        </a:rPr>
                        <a:t>45</a:t>
                      </a:r>
                      <a:r>
                        <a:rPr lang="en-US" sz="2000" b="0" i="0" kern="1200" dirty="0" smtClean="0">
                          <a:solidFill>
                            <a:schemeClr val="dk1"/>
                          </a:solidFill>
                          <a:effectLst/>
                          <a:latin typeface="+mn-lt"/>
                          <a:ea typeface="+mn-ea"/>
                          <a:cs typeface="+mn-cs"/>
                        </a:rPr>
                        <a:t>∅</a:t>
                      </a:r>
                      <a:r>
                        <a:rPr lang="en-US" sz="2000" b="0" i="0" dirty="0" smtClean="0">
                          <a:effectLst/>
                        </a:rPr>
                        <a:t> </a:t>
                      </a:r>
                      <a:endParaRPr lang="en-US" sz="2000" b="0" i="0" dirty="0">
                        <a:effectLst/>
                        <a:latin typeface="Calibri"/>
                        <a:ea typeface="Calibri"/>
                        <a:cs typeface="Arial"/>
                      </a:endParaRPr>
                    </a:p>
                  </a:txBody>
                  <a:tcPr marL="68580" marR="68580" marT="0" marB="0"/>
                </a:tc>
                <a:extLst>
                  <a:ext uri="{0D108BD9-81ED-4DB2-BD59-A6C34878D82A}">
                    <a16:rowId xmlns:a16="http://schemas.microsoft.com/office/drawing/2014/main" val="10009"/>
                  </a:ext>
                </a:extLst>
              </a:tr>
            </a:tbl>
          </a:graphicData>
        </a:graphic>
      </p:graphicFrame>
      <p:pic>
        <p:nvPicPr>
          <p:cNvPr id="7" name="Picture 6"/>
          <p:cNvPicPr/>
          <p:nvPr/>
        </p:nvPicPr>
        <p:blipFill>
          <a:blip r:embed="rId2">
            <a:extLst>
              <a:ext uri="{BEBA8EAE-BF5A-486C-A8C5-ECC9F3942E4B}">
                <a14:imgProps xmlns:a14="http://schemas.microsoft.com/office/drawing/2010/main">
                  <a14:imgLayer r:embed="rId3">
                    <a14:imgEffect>
                      <a14:sharpenSoften amount="1000"/>
                    </a14:imgEffect>
                  </a14:imgLayer>
                </a14:imgProps>
              </a:ext>
              <a:ext uri="{28A0092B-C50C-407E-A947-70E740481C1C}">
                <a14:useLocalDpi xmlns:a14="http://schemas.microsoft.com/office/drawing/2010/main" val="0"/>
              </a:ext>
            </a:extLst>
          </a:blip>
          <a:stretch>
            <a:fillRect/>
          </a:stretch>
        </p:blipFill>
        <p:spPr>
          <a:xfrm>
            <a:off x="7269481" y="3218688"/>
            <a:ext cx="4922520" cy="3639312"/>
          </a:xfrm>
          <a:prstGeom prst="rect">
            <a:avLst/>
          </a:prstGeom>
          <a:solidFill>
            <a:srgbClr val="FFFFFF">
              <a:shade val="85000"/>
            </a:srgbClr>
          </a:solidFill>
          <a:ln w="88900" cap="sq">
            <a:solidFill>
              <a:srgbClr val="FFFFFF">
                <a:alpha val="0"/>
              </a:srgb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025503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0044" y="51472"/>
            <a:ext cx="8596668" cy="819807"/>
          </a:xfrm>
        </p:spPr>
        <p:txBody>
          <a:bodyPr>
            <a:normAutofit/>
          </a:bodyPr>
          <a:lstStyle/>
          <a:p>
            <a:pPr algn="ctr"/>
            <a:r>
              <a:rPr lang="en-US" dirty="0"/>
              <a:t>Standard Used for Bar Screen</a:t>
            </a:r>
          </a:p>
        </p:txBody>
      </p:sp>
      <p:sp>
        <p:nvSpPr>
          <p:cNvPr id="3" name="Content Placeholder 2"/>
          <p:cNvSpPr>
            <a:spLocks noGrp="1"/>
          </p:cNvSpPr>
          <p:nvPr>
            <p:ph idx="1"/>
          </p:nvPr>
        </p:nvSpPr>
        <p:spPr>
          <a:xfrm>
            <a:off x="677334" y="871279"/>
            <a:ext cx="8596668" cy="4601445"/>
          </a:xfrm>
        </p:spPr>
        <p:txBody>
          <a:bodyPr/>
          <a:lstStyle/>
          <a:p>
            <a:pPr algn="l" rtl="0"/>
            <a:r>
              <a:rPr lang="en-US" dirty="0"/>
              <a:t>Based on (Site.iugaza.edu.ps, 2019</a:t>
            </a:r>
            <a:r>
              <a:rPr lang="en-US" dirty="0" smtClean="0"/>
              <a:t>)</a:t>
            </a:r>
          </a:p>
          <a:p>
            <a:pPr algn="l" rtl="0"/>
            <a:endParaRPr lang="en-US" dirty="0"/>
          </a:p>
        </p:txBody>
      </p:sp>
      <p:sp>
        <p:nvSpPr>
          <p:cNvPr id="8" name="Slide Number Placeholder 7"/>
          <p:cNvSpPr>
            <a:spLocks noGrp="1"/>
          </p:cNvSpPr>
          <p:nvPr>
            <p:ph type="sldNum" sz="quarter" idx="12"/>
          </p:nvPr>
        </p:nvSpPr>
        <p:spPr/>
        <p:txBody>
          <a:bodyPr/>
          <a:lstStyle/>
          <a:p>
            <a:fld id="{D57F1E4F-1CFF-5643-939E-217C01CDF565}" type="slidenum">
              <a:rPr lang="en-US" smtClean="0"/>
              <a:pPr/>
              <a:t>17</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400276255"/>
              </p:ext>
            </p:extLst>
          </p:nvPr>
        </p:nvGraphicFramePr>
        <p:xfrm>
          <a:off x="327631" y="1273525"/>
          <a:ext cx="5820921" cy="3703320"/>
        </p:xfrm>
        <a:graphic>
          <a:graphicData uri="http://schemas.openxmlformats.org/drawingml/2006/table">
            <a:tbl>
              <a:tblPr firstRow="1" bandRow="1">
                <a:tableStyleId>{5C22544A-7EE6-4342-B048-85BDC9FD1C3A}</a:tableStyleId>
              </a:tblPr>
              <a:tblGrid>
                <a:gridCol w="3383694">
                  <a:extLst>
                    <a:ext uri="{9D8B030D-6E8A-4147-A177-3AD203B41FA5}">
                      <a16:colId xmlns:a16="http://schemas.microsoft.com/office/drawing/2014/main" val="20000"/>
                    </a:ext>
                  </a:extLst>
                </a:gridCol>
                <a:gridCol w="2437227">
                  <a:extLst>
                    <a:ext uri="{9D8B030D-6E8A-4147-A177-3AD203B41FA5}">
                      <a16:colId xmlns:a16="http://schemas.microsoft.com/office/drawing/2014/main" val="20001"/>
                    </a:ext>
                  </a:extLst>
                </a:gridCol>
              </a:tblGrid>
              <a:tr h="370840">
                <a:tc gridSpan="2">
                  <a:txBody>
                    <a:bodyPr/>
                    <a:lstStyle/>
                    <a:p>
                      <a:pPr marL="0" marR="0" algn="ctr">
                        <a:lnSpc>
                          <a:spcPct val="150000"/>
                        </a:lnSpc>
                        <a:spcBef>
                          <a:spcPts val="0"/>
                        </a:spcBef>
                        <a:spcAft>
                          <a:spcPts val="800"/>
                        </a:spcAft>
                      </a:pPr>
                      <a:r>
                        <a:rPr lang="en-US" sz="1800" b="1" dirty="0">
                          <a:effectLst/>
                          <a:latin typeface="Times New Roman"/>
                          <a:ea typeface="Calibri"/>
                          <a:cs typeface="Arial"/>
                        </a:rPr>
                        <a:t>Characteristics of mechanical bar screen</a:t>
                      </a:r>
                      <a:endParaRPr lang="en-US" sz="1800" dirty="0">
                        <a:effectLst/>
                        <a:latin typeface="Calibri"/>
                        <a:ea typeface="Calibri"/>
                        <a:cs typeface="Arial"/>
                      </a:endParaRPr>
                    </a:p>
                  </a:txBody>
                  <a:tcPr marL="68580" marR="68580" marT="0" marB="0"/>
                </a:tc>
                <a:tc hMerge="1">
                  <a:txBody>
                    <a:bodyPr/>
                    <a:lstStyle/>
                    <a:p>
                      <a:endParaRPr lang="en-US"/>
                    </a:p>
                  </a:txBody>
                  <a:tcPr/>
                </a:tc>
                <a:extLst>
                  <a:ext uri="{0D108BD9-81ED-4DB2-BD59-A6C34878D82A}">
                    <a16:rowId xmlns:a16="http://schemas.microsoft.com/office/drawing/2014/main" val="10000"/>
                  </a:ext>
                </a:extLst>
              </a:tr>
              <a:tr h="370840">
                <a:tc>
                  <a:txBody>
                    <a:bodyPr/>
                    <a:lstStyle/>
                    <a:p>
                      <a:pPr marL="0" marR="0" algn="l">
                        <a:lnSpc>
                          <a:spcPct val="150000"/>
                        </a:lnSpc>
                        <a:spcBef>
                          <a:spcPts val="0"/>
                        </a:spcBef>
                        <a:spcAft>
                          <a:spcPts val="800"/>
                        </a:spcAft>
                      </a:pPr>
                      <a:r>
                        <a:rPr lang="en-US" sz="1800" b="1" dirty="0">
                          <a:effectLst/>
                          <a:latin typeface="Times New Roman"/>
                          <a:ea typeface="Calibri"/>
                          <a:cs typeface="Arial"/>
                        </a:rPr>
                        <a:t>Bar spacing range</a:t>
                      </a:r>
                      <a:endParaRPr lang="en-US" sz="1800" dirty="0">
                        <a:effectLst/>
                        <a:latin typeface="Calibri"/>
                        <a:ea typeface="Calibri"/>
                        <a:cs typeface="Arial"/>
                      </a:endParaRPr>
                    </a:p>
                  </a:txBody>
                  <a:tcPr marL="68580" marR="68580" marT="0" marB="0"/>
                </a:tc>
                <a:tc>
                  <a:txBody>
                    <a:bodyPr/>
                    <a:lstStyle/>
                    <a:p>
                      <a:pPr marL="0" marR="0" algn="l">
                        <a:lnSpc>
                          <a:spcPct val="150000"/>
                        </a:lnSpc>
                        <a:spcBef>
                          <a:spcPts val="0"/>
                        </a:spcBef>
                        <a:spcAft>
                          <a:spcPts val="800"/>
                        </a:spcAft>
                      </a:pPr>
                      <a:r>
                        <a:rPr lang="en-US" sz="1800" b="1">
                          <a:effectLst/>
                          <a:latin typeface="Times New Roman"/>
                          <a:ea typeface="Calibri"/>
                          <a:cs typeface="Arial"/>
                        </a:rPr>
                        <a:t>1.5 to 4 cm</a:t>
                      </a:r>
                      <a:endParaRPr lang="en-US" sz="1800">
                        <a:effectLst/>
                        <a:latin typeface="Calibri"/>
                        <a:ea typeface="Calibri"/>
                        <a:cs typeface="Arial"/>
                      </a:endParaRPr>
                    </a:p>
                  </a:txBody>
                  <a:tcPr marL="68580" marR="68580" marT="0" marB="0"/>
                </a:tc>
                <a:extLst>
                  <a:ext uri="{0D108BD9-81ED-4DB2-BD59-A6C34878D82A}">
                    <a16:rowId xmlns:a16="http://schemas.microsoft.com/office/drawing/2014/main" val="10001"/>
                  </a:ext>
                </a:extLst>
              </a:tr>
              <a:tr h="370840">
                <a:tc>
                  <a:txBody>
                    <a:bodyPr/>
                    <a:lstStyle/>
                    <a:p>
                      <a:pPr marL="0" marR="0" algn="l">
                        <a:lnSpc>
                          <a:spcPct val="150000"/>
                        </a:lnSpc>
                        <a:spcBef>
                          <a:spcPts val="0"/>
                        </a:spcBef>
                        <a:spcAft>
                          <a:spcPts val="800"/>
                        </a:spcAft>
                      </a:pPr>
                      <a:r>
                        <a:rPr lang="en-US" sz="1800" b="1" dirty="0">
                          <a:effectLst/>
                          <a:latin typeface="Times New Roman"/>
                          <a:ea typeface="Calibri"/>
                          <a:cs typeface="Arial"/>
                        </a:rPr>
                        <a:t>The screen angle</a:t>
                      </a:r>
                      <a:endParaRPr lang="en-US" sz="1800" dirty="0">
                        <a:effectLst/>
                        <a:latin typeface="Calibri"/>
                        <a:ea typeface="Calibri"/>
                        <a:cs typeface="Arial"/>
                      </a:endParaRPr>
                    </a:p>
                  </a:txBody>
                  <a:tcPr marL="68580" marR="68580" marT="0" marB="0"/>
                </a:tc>
                <a:tc>
                  <a:txBody>
                    <a:bodyPr/>
                    <a:lstStyle/>
                    <a:p>
                      <a:pPr marL="0" marR="0" algn="l">
                        <a:lnSpc>
                          <a:spcPct val="150000"/>
                        </a:lnSpc>
                        <a:spcBef>
                          <a:spcPts val="0"/>
                        </a:spcBef>
                        <a:spcAft>
                          <a:spcPts val="800"/>
                        </a:spcAft>
                      </a:pPr>
                      <a:r>
                        <a:rPr lang="en-US" sz="1800" b="1" dirty="0">
                          <a:effectLst/>
                          <a:latin typeface="Times New Roman"/>
                          <a:ea typeface="Calibri"/>
                          <a:cs typeface="Arial"/>
                        </a:rPr>
                        <a:t>70 to 90 degrees from horizontal</a:t>
                      </a:r>
                      <a:endParaRPr lang="en-US" sz="1800" dirty="0">
                        <a:effectLst/>
                        <a:latin typeface="Calibri"/>
                        <a:ea typeface="Calibri"/>
                        <a:cs typeface="Arial"/>
                      </a:endParaRPr>
                    </a:p>
                  </a:txBody>
                  <a:tcPr marL="68580" marR="68580" marT="0" marB="0"/>
                </a:tc>
                <a:extLst>
                  <a:ext uri="{0D108BD9-81ED-4DB2-BD59-A6C34878D82A}">
                    <a16:rowId xmlns:a16="http://schemas.microsoft.com/office/drawing/2014/main" val="10002"/>
                  </a:ext>
                </a:extLst>
              </a:tr>
              <a:tr h="370840">
                <a:tc>
                  <a:txBody>
                    <a:bodyPr/>
                    <a:lstStyle/>
                    <a:p>
                      <a:pPr marL="0" marR="0" algn="l">
                        <a:lnSpc>
                          <a:spcPct val="150000"/>
                        </a:lnSpc>
                        <a:spcBef>
                          <a:spcPts val="0"/>
                        </a:spcBef>
                        <a:spcAft>
                          <a:spcPts val="800"/>
                        </a:spcAft>
                      </a:pPr>
                      <a:r>
                        <a:rPr lang="en-US" sz="1800" b="1" dirty="0">
                          <a:effectLst/>
                          <a:latin typeface="Times New Roman"/>
                          <a:ea typeface="Calibri"/>
                          <a:cs typeface="Arial"/>
                        </a:rPr>
                        <a:t>Bars size</a:t>
                      </a:r>
                      <a:endParaRPr lang="en-US" sz="1800" dirty="0">
                        <a:effectLst/>
                        <a:latin typeface="Calibri"/>
                        <a:ea typeface="Calibri"/>
                        <a:cs typeface="Arial"/>
                      </a:endParaRPr>
                    </a:p>
                  </a:txBody>
                  <a:tcPr marL="68580" marR="68580" marT="0" marB="0"/>
                </a:tc>
                <a:tc>
                  <a:txBody>
                    <a:bodyPr/>
                    <a:lstStyle/>
                    <a:p>
                      <a:pPr marL="0" marR="0" algn="l">
                        <a:lnSpc>
                          <a:spcPct val="150000"/>
                        </a:lnSpc>
                        <a:spcBef>
                          <a:spcPts val="0"/>
                        </a:spcBef>
                        <a:spcAft>
                          <a:spcPts val="800"/>
                        </a:spcAft>
                      </a:pPr>
                      <a:r>
                        <a:rPr lang="en-US" sz="1800" b="1">
                          <a:effectLst/>
                          <a:latin typeface="Times New Roman"/>
                          <a:ea typeface="Calibri"/>
                          <a:cs typeface="Arial"/>
                        </a:rPr>
                        <a:t>1 cm thick, 2.5 wide</a:t>
                      </a:r>
                      <a:endParaRPr lang="en-US" sz="1800">
                        <a:effectLst/>
                        <a:latin typeface="Calibri"/>
                        <a:ea typeface="Calibri"/>
                        <a:cs typeface="Arial"/>
                      </a:endParaRPr>
                    </a:p>
                  </a:txBody>
                  <a:tcPr marL="68580" marR="68580" marT="0" marB="0"/>
                </a:tc>
                <a:extLst>
                  <a:ext uri="{0D108BD9-81ED-4DB2-BD59-A6C34878D82A}">
                    <a16:rowId xmlns:a16="http://schemas.microsoft.com/office/drawing/2014/main" val="10003"/>
                  </a:ext>
                </a:extLst>
              </a:tr>
              <a:tr h="370840">
                <a:tc>
                  <a:txBody>
                    <a:bodyPr/>
                    <a:lstStyle/>
                    <a:p>
                      <a:pPr marL="0" marR="0" algn="l">
                        <a:lnSpc>
                          <a:spcPct val="150000"/>
                        </a:lnSpc>
                        <a:spcBef>
                          <a:spcPts val="0"/>
                        </a:spcBef>
                        <a:spcAft>
                          <a:spcPts val="800"/>
                        </a:spcAft>
                      </a:pPr>
                      <a:r>
                        <a:rPr lang="en-US" sz="1800" b="1" dirty="0">
                          <a:effectLst/>
                          <a:latin typeface="Times New Roman"/>
                          <a:ea typeface="Calibri"/>
                          <a:cs typeface="Arial"/>
                        </a:rPr>
                        <a:t>Minimum approach velocity in the bar screen</a:t>
                      </a:r>
                      <a:endParaRPr lang="en-US" sz="1800" dirty="0">
                        <a:effectLst/>
                        <a:latin typeface="Calibri"/>
                        <a:ea typeface="Calibri"/>
                        <a:cs typeface="Arial"/>
                      </a:endParaRPr>
                    </a:p>
                  </a:txBody>
                  <a:tcPr marL="68580" marR="68580" marT="0" marB="0"/>
                </a:tc>
                <a:tc>
                  <a:txBody>
                    <a:bodyPr/>
                    <a:lstStyle/>
                    <a:p>
                      <a:pPr marL="0" marR="0" algn="l">
                        <a:lnSpc>
                          <a:spcPct val="150000"/>
                        </a:lnSpc>
                        <a:spcBef>
                          <a:spcPts val="0"/>
                        </a:spcBef>
                        <a:spcAft>
                          <a:spcPts val="800"/>
                        </a:spcAft>
                      </a:pPr>
                      <a:r>
                        <a:rPr lang="en-US" sz="1800" b="1" dirty="0">
                          <a:effectLst/>
                          <a:latin typeface="Times New Roman"/>
                          <a:ea typeface="Calibri"/>
                          <a:cs typeface="Arial"/>
                        </a:rPr>
                        <a:t>0.45 m/s</a:t>
                      </a:r>
                      <a:endParaRPr lang="en-US" sz="1800" dirty="0">
                        <a:effectLst/>
                        <a:latin typeface="Calibri"/>
                        <a:ea typeface="Calibri"/>
                        <a:cs typeface="Arial"/>
                      </a:endParaRPr>
                    </a:p>
                  </a:txBody>
                  <a:tcPr marL="68580" marR="68580" marT="0" marB="0"/>
                </a:tc>
                <a:extLst>
                  <a:ext uri="{0D108BD9-81ED-4DB2-BD59-A6C34878D82A}">
                    <a16:rowId xmlns:a16="http://schemas.microsoft.com/office/drawing/2014/main" val="10004"/>
                  </a:ext>
                </a:extLst>
              </a:tr>
              <a:tr h="370840">
                <a:tc>
                  <a:txBody>
                    <a:bodyPr/>
                    <a:lstStyle/>
                    <a:p>
                      <a:pPr marL="0" marR="0" algn="l">
                        <a:lnSpc>
                          <a:spcPct val="150000"/>
                        </a:lnSpc>
                        <a:spcBef>
                          <a:spcPts val="0"/>
                        </a:spcBef>
                        <a:spcAft>
                          <a:spcPts val="800"/>
                        </a:spcAft>
                      </a:pPr>
                      <a:r>
                        <a:rPr lang="en-US" sz="1800" b="1" dirty="0">
                          <a:effectLst/>
                          <a:latin typeface="Times New Roman"/>
                          <a:ea typeface="Calibri"/>
                          <a:cs typeface="Arial"/>
                        </a:rPr>
                        <a:t>Maximum velocity between the bars</a:t>
                      </a:r>
                      <a:endParaRPr lang="en-US" sz="1800" dirty="0">
                        <a:effectLst/>
                        <a:latin typeface="Calibri"/>
                        <a:ea typeface="Calibri"/>
                        <a:cs typeface="Arial"/>
                      </a:endParaRPr>
                    </a:p>
                  </a:txBody>
                  <a:tcPr marL="68580" marR="68580" marT="0" marB="0"/>
                </a:tc>
                <a:tc>
                  <a:txBody>
                    <a:bodyPr/>
                    <a:lstStyle/>
                    <a:p>
                      <a:pPr marL="0" marR="0" algn="l">
                        <a:lnSpc>
                          <a:spcPct val="150000"/>
                        </a:lnSpc>
                        <a:spcBef>
                          <a:spcPts val="0"/>
                        </a:spcBef>
                        <a:spcAft>
                          <a:spcPts val="800"/>
                        </a:spcAft>
                      </a:pPr>
                      <a:r>
                        <a:rPr lang="en-US" sz="1800" b="1" dirty="0">
                          <a:effectLst/>
                          <a:latin typeface="Times New Roman"/>
                          <a:ea typeface="Calibri"/>
                          <a:cs typeface="Arial"/>
                        </a:rPr>
                        <a:t>0.9m/s</a:t>
                      </a:r>
                      <a:endParaRPr lang="en-US" sz="1800" dirty="0">
                        <a:effectLst/>
                        <a:latin typeface="Calibri"/>
                        <a:ea typeface="Calibri"/>
                        <a:cs typeface="Arial"/>
                      </a:endParaRPr>
                    </a:p>
                  </a:txBody>
                  <a:tcPr marL="68580" marR="68580" marT="0" marB="0"/>
                </a:tc>
                <a:extLst>
                  <a:ext uri="{0D108BD9-81ED-4DB2-BD59-A6C34878D82A}">
                    <a16:rowId xmlns:a16="http://schemas.microsoft.com/office/drawing/2014/main" val="10005"/>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1645693609"/>
              </p:ext>
            </p:extLst>
          </p:nvPr>
        </p:nvGraphicFramePr>
        <p:xfrm>
          <a:off x="5477700" y="3743157"/>
          <a:ext cx="6494899" cy="3251200"/>
        </p:xfrm>
        <a:graphic>
          <a:graphicData uri="http://schemas.openxmlformats.org/drawingml/2006/table">
            <a:tbl>
              <a:tblPr firstRow="1" bandRow="1">
                <a:tableStyleId>{5C22544A-7EE6-4342-B048-85BDC9FD1C3A}</a:tableStyleId>
              </a:tblPr>
              <a:tblGrid>
                <a:gridCol w="3731682">
                  <a:extLst>
                    <a:ext uri="{9D8B030D-6E8A-4147-A177-3AD203B41FA5}">
                      <a16:colId xmlns:a16="http://schemas.microsoft.com/office/drawing/2014/main" val="20000"/>
                    </a:ext>
                  </a:extLst>
                </a:gridCol>
                <a:gridCol w="2763217">
                  <a:extLst>
                    <a:ext uri="{9D8B030D-6E8A-4147-A177-3AD203B41FA5}">
                      <a16:colId xmlns:a16="http://schemas.microsoft.com/office/drawing/2014/main" val="20001"/>
                    </a:ext>
                  </a:extLst>
                </a:gridCol>
              </a:tblGrid>
              <a:tr h="370840">
                <a:tc gridSpan="2">
                  <a:txBody>
                    <a:bodyPr/>
                    <a:lstStyle/>
                    <a:p>
                      <a:pPr marL="0" marR="0" algn="ctr">
                        <a:lnSpc>
                          <a:spcPct val="150000"/>
                        </a:lnSpc>
                        <a:spcBef>
                          <a:spcPts val="0"/>
                        </a:spcBef>
                        <a:spcAft>
                          <a:spcPts val="800"/>
                        </a:spcAft>
                      </a:pPr>
                      <a:r>
                        <a:rPr lang="en-US" sz="1400" b="1" dirty="0">
                          <a:effectLst/>
                          <a:latin typeface="Times New Roman"/>
                          <a:ea typeface="Calibri"/>
                          <a:cs typeface="Arial"/>
                        </a:rPr>
                        <a:t>Characteristics of manual bar screen</a:t>
                      </a:r>
                      <a:endParaRPr lang="en-US" sz="1100" dirty="0">
                        <a:effectLst/>
                        <a:latin typeface="Calibri"/>
                        <a:ea typeface="Calibri"/>
                        <a:cs typeface="Arial"/>
                      </a:endParaRPr>
                    </a:p>
                  </a:txBody>
                  <a:tcPr marL="68580" marR="68580" marT="0" marB="0"/>
                </a:tc>
                <a:tc hMerge="1">
                  <a:txBody>
                    <a:bodyPr/>
                    <a:lstStyle/>
                    <a:p>
                      <a:endParaRPr lang="en-US"/>
                    </a:p>
                  </a:txBody>
                  <a:tcPr/>
                </a:tc>
                <a:extLst>
                  <a:ext uri="{0D108BD9-81ED-4DB2-BD59-A6C34878D82A}">
                    <a16:rowId xmlns:a16="http://schemas.microsoft.com/office/drawing/2014/main" val="10000"/>
                  </a:ext>
                </a:extLst>
              </a:tr>
              <a:tr h="370840">
                <a:tc>
                  <a:txBody>
                    <a:bodyPr/>
                    <a:lstStyle/>
                    <a:p>
                      <a:pPr marL="0" marR="0" algn="l">
                        <a:lnSpc>
                          <a:spcPct val="150000"/>
                        </a:lnSpc>
                        <a:spcBef>
                          <a:spcPts val="0"/>
                        </a:spcBef>
                        <a:spcAft>
                          <a:spcPts val="800"/>
                        </a:spcAft>
                      </a:pPr>
                      <a:r>
                        <a:rPr lang="en-US" sz="1800" b="1" dirty="0">
                          <a:effectLst/>
                          <a:latin typeface="Times New Roman"/>
                          <a:ea typeface="Calibri"/>
                          <a:cs typeface="Arial"/>
                        </a:rPr>
                        <a:t> Bar spacing range </a:t>
                      </a:r>
                      <a:endParaRPr lang="en-US" sz="1800" dirty="0">
                        <a:effectLst/>
                        <a:latin typeface="Calibri"/>
                        <a:ea typeface="Calibri"/>
                        <a:cs typeface="Arial"/>
                      </a:endParaRPr>
                    </a:p>
                  </a:txBody>
                  <a:tcPr marL="68580" marR="68580" marT="0" marB="0"/>
                </a:tc>
                <a:tc>
                  <a:txBody>
                    <a:bodyPr/>
                    <a:lstStyle/>
                    <a:p>
                      <a:pPr marL="0" marR="0" algn="l">
                        <a:lnSpc>
                          <a:spcPct val="150000"/>
                        </a:lnSpc>
                        <a:spcBef>
                          <a:spcPts val="0"/>
                        </a:spcBef>
                        <a:spcAft>
                          <a:spcPts val="800"/>
                        </a:spcAft>
                      </a:pPr>
                      <a:r>
                        <a:rPr lang="en-US" sz="1800" b="1" dirty="0">
                          <a:effectLst/>
                          <a:latin typeface="Times New Roman"/>
                          <a:ea typeface="Calibri"/>
                          <a:cs typeface="Arial"/>
                        </a:rPr>
                        <a:t>2 to 5 cm</a:t>
                      </a:r>
                      <a:endParaRPr lang="en-US" sz="1800" dirty="0">
                        <a:effectLst/>
                        <a:latin typeface="Calibri"/>
                        <a:ea typeface="Calibri"/>
                        <a:cs typeface="Arial"/>
                      </a:endParaRPr>
                    </a:p>
                  </a:txBody>
                  <a:tcPr marL="68580" marR="68580" marT="0" marB="0"/>
                </a:tc>
                <a:extLst>
                  <a:ext uri="{0D108BD9-81ED-4DB2-BD59-A6C34878D82A}">
                    <a16:rowId xmlns:a16="http://schemas.microsoft.com/office/drawing/2014/main" val="10001"/>
                  </a:ext>
                </a:extLst>
              </a:tr>
              <a:tr h="370840">
                <a:tc>
                  <a:txBody>
                    <a:bodyPr/>
                    <a:lstStyle/>
                    <a:p>
                      <a:pPr marL="0" marR="0" algn="l">
                        <a:lnSpc>
                          <a:spcPct val="150000"/>
                        </a:lnSpc>
                        <a:spcBef>
                          <a:spcPts val="0"/>
                        </a:spcBef>
                        <a:spcAft>
                          <a:spcPts val="800"/>
                        </a:spcAft>
                      </a:pPr>
                      <a:r>
                        <a:rPr lang="en-US" sz="1800" b="1" dirty="0">
                          <a:effectLst/>
                          <a:latin typeface="Times New Roman"/>
                          <a:ea typeface="Calibri"/>
                          <a:cs typeface="Arial"/>
                        </a:rPr>
                        <a:t>The screen angle</a:t>
                      </a:r>
                      <a:endParaRPr lang="en-US" sz="1800" dirty="0">
                        <a:effectLst/>
                        <a:latin typeface="Calibri"/>
                        <a:ea typeface="Calibri"/>
                        <a:cs typeface="Arial"/>
                      </a:endParaRPr>
                    </a:p>
                  </a:txBody>
                  <a:tcPr marL="68580" marR="68580" marT="0" marB="0"/>
                </a:tc>
                <a:tc>
                  <a:txBody>
                    <a:bodyPr/>
                    <a:lstStyle/>
                    <a:p>
                      <a:pPr marL="0" marR="0" algn="l">
                        <a:lnSpc>
                          <a:spcPct val="150000"/>
                        </a:lnSpc>
                        <a:spcBef>
                          <a:spcPts val="0"/>
                        </a:spcBef>
                        <a:spcAft>
                          <a:spcPts val="800"/>
                        </a:spcAft>
                      </a:pPr>
                      <a:r>
                        <a:rPr lang="en-US" sz="1800" b="1" dirty="0">
                          <a:effectLst/>
                          <a:latin typeface="Times New Roman"/>
                          <a:ea typeface="Calibri"/>
                          <a:cs typeface="Arial"/>
                        </a:rPr>
                        <a:t>45 to </a:t>
                      </a:r>
                      <a:r>
                        <a:rPr lang="en-US" sz="1800" b="1" dirty="0" smtClean="0">
                          <a:effectLst/>
                          <a:latin typeface="Times New Roman"/>
                          <a:ea typeface="Calibri"/>
                          <a:cs typeface="Arial"/>
                        </a:rPr>
                        <a:t>75 </a:t>
                      </a:r>
                      <a:r>
                        <a:rPr lang="en-US" sz="1800" b="1" dirty="0">
                          <a:effectLst/>
                          <a:latin typeface="Times New Roman"/>
                          <a:ea typeface="Calibri"/>
                          <a:cs typeface="Arial"/>
                        </a:rPr>
                        <a:t>degrees from horizontal </a:t>
                      </a:r>
                      <a:endParaRPr lang="en-US" sz="1800" dirty="0">
                        <a:effectLst/>
                        <a:latin typeface="Calibri"/>
                        <a:ea typeface="Calibri"/>
                        <a:cs typeface="Arial"/>
                      </a:endParaRPr>
                    </a:p>
                  </a:txBody>
                  <a:tcPr marL="68580" marR="68580" marT="0" marB="0"/>
                </a:tc>
                <a:extLst>
                  <a:ext uri="{0D108BD9-81ED-4DB2-BD59-A6C34878D82A}">
                    <a16:rowId xmlns:a16="http://schemas.microsoft.com/office/drawing/2014/main" val="10002"/>
                  </a:ext>
                </a:extLst>
              </a:tr>
              <a:tr h="370840">
                <a:tc>
                  <a:txBody>
                    <a:bodyPr/>
                    <a:lstStyle/>
                    <a:p>
                      <a:pPr marL="0" marR="0" algn="l">
                        <a:lnSpc>
                          <a:spcPct val="150000"/>
                        </a:lnSpc>
                        <a:spcBef>
                          <a:spcPts val="0"/>
                        </a:spcBef>
                        <a:spcAft>
                          <a:spcPts val="800"/>
                        </a:spcAft>
                      </a:pPr>
                      <a:r>
                        <a:rPr lang="en-US" sz="1800" b="1" dirty="0">
                          <a:effectLst/>
                          <a:latin typeface="Times New Roman"/>
                          <a:ea typeface="Calibri"/>
                          <a:cs typeface="Arial"/>
                        </a:rPr>
                        <a:t>Bars size</a:t>
                      </a:r>
                      <a:endParaRPr lang="en-US" sz="1800" dirty="0">
                        <a:effectLst/>
                        <a:latin typeface="Calibri"/>
                        <a:ea typeface="Calibri"/>
                        <a:cs typeface="Arial"/>
                      </a:endParaRPr>
                    </a:p>
                  </a:txBody>
                  <a:tcPr marL="68580" marR="68580" marT="0" marB="0"/>
                </a:tc>
                <a:tc>
                  <a:txBody>
                    <a:bodyPr/>
                    <a:lstStyle/>
                    <a:p>
                      <a:pPr marL="0" marR="0" algn="l">
                        <a:lnSpc>
                          <a:spcPct val="150000"/>
                        </a:lnSpc>
                        <a:spcBef>
                          <a:spcPts val="0"/>
                        </a:spcBef>
                        <a:spcAft>
                          <a:spcPts val="800"/>
                        </a:spcAft>
                      </a:pPr>
                      <a:r>
                        <a:rPr lang="en-US" sz="1800" b="1">
                          <a:effectLst/>
                          <a:latin typeface="Times New Roman"/>
                          <a:ea typeface="Calibri"/>
                          <a:cs typeface="Arial"/>
                        </a:rPr>
                        <a:t>1 cm thick , 2.5 wide</a:t>
                      </a:r>
                      <a:endParaRPr lang="en-US" sz="1800">
                        <a:effectLst/>
                        <a:latin typeface="Calibri"/>
                        <a:ea typeface="Calibri"/>
                        <a:cs typeface="Arial"/>
                      </a:endParaRPr>
                    </a:p>
                  </a:txBody>
                  <a:tcPr marL="68580" marR="68580" marT="0" marB="0"/>
                </a:tc>
                <a:extLst>
                  <a:ext uri="{0D108BD9-81ED-4DB2-BD59-A6C34878D82A}">
                    <a16:rowId xmlns:a16="http://schemas.microsoft.com/office/drawing/2014/main" val="10003"/>
                  </a:ext>
                </a:extLst>
              </a:tr>
              <a:tr h="370840">
                <a:tc>
                  <a:txBody>
                    <a:bodyPr/>
                    <a:lstStyle/>
                    <a:p>
                      <a:pPr marL="0" marR="0" algn="l">
                        <a:lnSpc>
                          <a:spcPct val="150000"/>
                        </a:lnSpc>
                        <a:spcBef>
                          <a:spcPts val="0"/>
                        </a:spcBef>
                        <a:spcAft>
                          <a:spcPts val="800"/>
                        </a:spcAft>
                      </a:pPr>
                      <a:r>
                        <a:rPr lang="en-US" sz="1800" b="1" dirty="0">
                          <a:effectLst/>
                          <a:latin typeface="Times New Roman"/>
                          <a:ea typeface="Calibri"/>
                          <a:cs typeface="Arial"/>
                        </a:rPr>
                        <a:t>Minimum approach velocity in the bar screen</a:t>
                      </a:r>
                      <a:endParaRPr lang="en-US" sz="1800" dirty="0">
                        <a:effectLst/>
                        <a:latin typeface="Calibri"/>
                        <a:ea typeface="Calibri"/>
                        <a:cs typeface="Arial"/>
                      </a:endParaRPr>
                    </a:p>
                  </a:txBody>
                  <a:tcPr marL="68580" marR="68580" marT="0" marB="0"/>
                </a:tc>
                <a:tc>
                  <a:txBody>
                    <a:bodyPr/>
                    <a:lstStyle/>
                    <a:p>
                      <a:pPr marL="0" marR="0" algn="l">
                        <a:lnSpc>
                          <a:spcPct val="150000"/>
                        </a:lnSpc>
                        <a:spcBef>
                          <a:spcPts val="0"/>
                        </a:spcBef>
                        <a:spcAft>
                          <a:spcPts val="800"/>
                        </a:spcAft>
                      </a:pPr>
                      <a:r>
                        <a:rPr lang="en-US" sz="1800" b="1" dirty="0">
                          <a:effectLst/>
                          <a:latin typeface="Times New Roman"/>
                          <a:ea typeface="Calibri"/>
                          <a:cs typeface="Arial"/>
                        </a:rPr>
                        <a:t>0.45 m/s</a:t>
                      </a:r>
                      <a:endParaRPr lang="en-US" sz="1800" dirty="0">
                        <a:effectLst/>
                        <a:latin typeface="Calibri"/>
                        <a:ea typeface="Calibri"/>
                        <a:cs typeface="Arial"/>
                      </a:endParaRPr>
                    </a:p>
                  </a:txBody>
                  <a:tcPr marL="68580" marR="68580" marT="0" marB="0"/>
                </a:tc>
                <a:extLst>
                  <a:ext uri="{0D108BD9-81ED-4DB2-BD59-A6C34878D82A}">
                    <a16:rowId xmlns:a16="http://schemas.microsoft.com/office/drawing/2014/main" val="10004"/>
                  </a:ext>
                </a:extLst>
              </a:tr>
              <a:tr h="370840">
                <a:tc>
                  <a:txBody>
                    <a:bodyPr/>
                    <a:lstStyle/>
                    <a:p>
                      <a:pPr marL="0" marR="0" algn="l">
                        <a:lnSpc>
                          <a:spcPct val="150000"/>
                        </a:lnSpc>
                        <a:spcBef>
                          <a:spcPts val="0"/>
                        </a:spcBef>
                        <a:spcAft>
                          <a:spcPts val="800"/>
                        </a:spcAft>
                      </a:pPr>
                      <a:r>
                        <a:rPr lang="en-US" sz="1800" b="1">
                          <a:effectLst/>
                          <a:latin typeface="Times New Roman"/>
                          <a:ea typeface="Calibri"/>
                          <a:cs typeface="Arial"/>
                        </a:rPr>
                        <a:t>Maximum velocity between the bars</a:t>
                      </a:r>
                      <a:endParaRPr lang="en-US" sz="1800">
                        <a:effectLst/>
                        <a:latin typeface="Calibri"/>
                        <a:ea typeface="Calibri"/>
                        <a:cs typeface="Arial"/>
                      </a:endParaRPr>
                    </a:p>
                  </a:txBody>
                  <a:tcPr marL="68580" marR="68580" marT="0" marB="0"/>
                </a:tc>
                <a:tc>
                  <a:txBody>
                    <a:bodyPr/>
                    <a:lstStyle/>
                    <a:p>
                      <a:pPr marL="0" marR="0" algn="l">
                        <a:lnSpc>
                          <a:spcPct val="150000"/>
                        </a:lnSpc>
                        <a:spcBef>
                          <a:spcPts val="0"/>
                        </a:spcBef>
                        <a:spcAft>
                          <a:spcPts val="800"/>
                        </a:spcAft>
                      </a:pPr>
                      <a:r>
                        <a:rPr lang="en-US" sz="1800" b="1" dirty="0">
                          <a:effectLst/>
                          <a:latin typeface="Times New Roman"/>
                          <a:ea typeface="Calibri"/>
                          <a:cs typeface="Arial"/>
                        </a:rPr>
                        <a:t>0.9m/s</a:t>
                      </a:r>
                      <a:endParaRPr lang="en-US" sz="1800" dirty="0">
                        <a:effectLst/>
                        <a:latin typeface="Calibri"/>
                        <a:ea typeface="Calibri"/>
                        <a:cs typeface="Arial"/>
                      </a:endParaRPr>
                    </a:p>
                  </a:txBody>
                  <a:tcPr marL="68580" marR="68580" marT="0" marB="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1014971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157" y="177738"/>
            <a:ext cx="11014229" cy="1039427"/>
          </a:xfrm>
        </p:spPr>
        <p:txBody>
          <a:bodyPr>
            <a:noAutofit/>
          </a:bodyPr>
          <a:lstStyle/>
          <a:p>
            <a:pPr algn="ctr"/>
            <a:r>
              <a:rPr lang="en-US" sz="4000" b="1" dirty="0">
                <a:latin typeface="Times New Roman" pitchFamily="18" charset="0"/>
                <a:cs typeface="Times New Roman" pitchFamily="18" charset="0"/>
              </a:rPr>
              <a:t>Head Loss</a:t>
            </a:r>
            <a:r>
              <a:rPr lang="en-US" sz="4000" dirty="0">
                <a:latin typeface="Times New Roman" pitchFamily="18" charset="0"/>
                <a:cs typeface="Times New Roman" pitchFamily="18" charset="0"/>
              </a:rPr>
              <a:t/>
            </a:r>
            <a:br>
              <a:rPr lang="en-US" sz="4000" dirty="0">
                <a:latin typeface="Times New Roman" pitchFamily="18" charset="0"/>
                <a:cs typeface="Times New Roman" pitchFamily="18" charset="0"/>
              </a:rPr>
            </a:br>
            <a:endParaRPr lang="en-US" sz="4000" dirty="0">
              <a:latin typeface="Times New Roman" pitchFamily="18" charset="0"/>
              <a:cs typeface="Times New Roman" pitchFamily="18" charset="0"/>
            </a:endParaRPr>
          </a:p>
        </p:txBody>
      </p:sp>
      <p:sp>
        <p:nvSpPr>
          <p:cNvPr id="3" name="Content Placeholder 2"/>
          <p:cNvSpPr>
            <a:spLocks noGrp="1"/>
          </p:cNvSpPr>
          <p:nvPr>
            <p:ph idx="1"/>
          </p:nvPr>
        </p:nvSpPr>
        <p:spPr>
          <a:xfrm>
            <a:off x="550919" y="1201350"/>
            <a:ext cx="8596668" cy="4517362"/>
          </a:xfrm>
        </p:spPr>
        <p:txBody>
          <a:bodyPr>
            <a:normAutofit/>
          </a:bodyPr>
          <a:lstStyle/>
          <a:p>
            <a:pPr algn="l" rtl="0"/>
            <a:r>
              <a:rPr lang="en-US" sz="2000" dirty="0" smtClean="0">
                <a:latin typeface="Times New Roman" pitchFamily="18" charset="0"/>
                <a:cs typeface="Times New Roman" pitchFamily="18" charset="0"/>
              </a:rPr>
              <a:t>Head </a:t>
            </a:r>
            <a:r>
              <a:rPr lang="en-US" sz="2000" dirty="0">
                <a:latin typeface="Times New Roman" pitchFamily="18" charset="0"/>
                <a:cs typeface="Times New Roman" pitchFamily="18" charset="0"/>
              </a:rPr>
              <a:t>losses due to installation of screens must be controlled so that back water will not cause the entrant wastewater to operate under pressure. Head loss through a bar rack can be calculated by using Bernoulli equation:</a:t>
            </a:r>
          </a:p>
          <a:p>
            <a:pPr lvl="0" algn="l" rtl="0"/>
            <a:endParaRPr lang="en-US" sz="2000" b="1" dirty="0">
              <a:latin typeface="Times New Roman" pitchFamily="18" charset="0"/>
              <a:cs typeface="Times New Roman" pitchFamily="18" charset="0"/>
            </a:endParaRPr>
          </a:p>
          <a:p>
            <a:pPr algn="l" rtl="0"/>
            <a:r>
              <a:rPr lang="en-US" sz="2000" dirty="0">
                <a:latin typeface="Times New Roman" pitchFamily="18" charset="0"/>
                <a:cs typeface="Times New Roman" pitchFamily="18" charset="0"/>
              </a:rPr>
              <a:t>Where, </a:t>
            </a:r>
          </a:p>
          <a:p>
            <a:pPr lvl="0" algn="l" rtl="0"/>
            <a:r>
              <a:rPr lang="en-US" sz="2000" dirty="0">
                <a:latin typeface="Times New Roman" pitchFamily="18" charset="0"/>
                <a:cs typeface="Times New Roman" pitchFamily="18" charset="0"/>
              </a:rPr>
              <a:t>h = head loss   through the bar screen</a:t>
            </a:r>
          </a:p>
          <a:p>
            <a:pPr lvl="0" algn="l" rtl="0"/>
            <a:r>
              <a:rPr lang="en-US" sz="2000" dirty="0" err="1">
                <a:latin typeface="Times New Roman" pitchFamily="18" charset="0"/>
                <a:cs typeface="Times New Roman" pitchFamily="18" charset="0"/>
              </a:rPr>
              <a:t>Vb</a:t>
            </a:r>
            <a:r>
              <a:rPr lang="en-US" sz="2000" dirty="0">
                <a:latin typeface="Times New Roman" pitchFamily="18" charset="0"/>
                <a:cs typeface="Times New Roman" pitchFamily="18" charset="0"/>
              </a:rPr>
              <a:t> = Velocity through the openings</a:t>
            </a:r>
          </a:p>
          <a:p>
            <a:pPr lvl="0" algn="l" rtl="0"/>
            <a:r>
              <a:rPr lang="en-US" sz="2000" dirty="0" err="1" smtClean="0">
                <a:latin typeface="Times New Roman" pitchFamily="18" charset="0"/>
                <a:cs typeface="Times New Roman" pitchFamily="18" charset="0"/>
              </a:rPr>
              <a:t>Va</a:t>
            </a:r>
            <a:r>
              <a:rPr lang="en-US" sz="2000" dirty="0" smtClean="0">
                <a:latin typeface="Times New Roman" pitchFamily="18" charset="0"/>
                <a:cs typeface="Times New Roman" pitchFamily="18" charset="0"/>
              </a:rPr>
              <a:t> = approach Velocity</a:t>
            </a:r>
          </a:p>
          <a:p>
            <a:pPr lvl="0" algn="l" rtl="0"/>
            <a:r>
              <a:rPr lang="en-US" sz="2000" dirty="0" smtClean="0">
                <a:latin typeface="Times New Roman" pitchFamily="18" charset="0"/>
                <a:cs typeface="Times New Roman" pitchFamily="18" charset="0"/>
              </a:rPr>
              <a:t>g </a:t>
            </a:r>
            <a:r>
              <a:rPr lang="en-US" sz="2000" dirty="0">
                <a:latin typeface="Times New Roman" pitchFamily="18" charset="0"/>
                <a:cs typeface="Times New Roman" pitchFamily="18" charset="0"/>
              </a:rPr>
              <a:t>= Gravity = 9.81</a:t>
            </a:r>
          </a:p>
          <a:p>
            <a:pPr lvl="0" algn="l" rtl="0"/>
            <a:r>
              <a:rPr lang="en-US" sz="2000" dirty="0" err="1">
                <a:latin typeface="Times New Roman" pitchFamily="18" charset="0"/>
                <a:cs typeface="Times New Roman" pitchFamily="18" charset="0"/>
              </a:rPr>
              <a:t>Ke</a:t>
            </a:r>
            <a:r>
              <a:rPr lang="en-US" sz="2000" dirty="0">
                <a:latin typeface="Times New Roman" pitchFamily="18" charset="0"/>
                <a:cs typeface="Times New Roman" pitchFamily="18" charset="0"/>
              </a:rPr>
              <a:t> = 1.43 coefficient of head loss </a:t>
            </a:r>
          </a:p>
          <a:p>
            <a:pPr algn="l" rtl="0"/>
            <a:r>
              <a:rPr lang="en-US" sz="2000" dirty="0">
                <a:latin typeface="Times New Roman" pitchFamily="18" charset="0"/>
                <a:cs typeface="Times New Roman" pitchFamily="18" charset="0"/>
              </a:rPr>
              <a:t>Head loss through the screen (when the screen is clean):</a:t>
            </a:r>
          </a:p>
          <a:p>
            <a:pPr algn="l" rtl="0"/>
            <a:endParaRPr lang="en-US" sz="3000" b="1" dirty="0">
              <a:latin typeface="Times New Roman" pitchFamily="18" charset="0"/>
              <a:cs typeface="Times New Roman" pitchFamily="18" charset="0"/>
            </a:endParaRPr>
          </a:p>
          <a:p>
            <a:pPr algn="l"/>
            <a:endParaRPr lang="en-US" dirty="0">
              <a:latin typeface="Times New Roman" pitchFamily="18" charset="0"/>
              <a:cs typeface="Times New Roman" pitchFamily="18" charset="0"/>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pPr/>
              <a:t>18</a:t>
            </a:fld>
            <a:endParaRPr lang="en-US" dirty="0"/>
          </a:p>
        </p:txBody>
      </p:sp>
      <mc:AlternateContent xmlns:mc="http://schemas.openxmlformats.org/markup-compatibility/2006" xmlns:a14="http://schemas.microsoft.com/office/drawing/2010/main">
        <mc:Choice Requires="a14">
          <p:sp>
            <p:nvSpPr>
              <p:cNvPr id="6" name="Rectangle 5"/>
              <p:cNvSpPr/>
              <p:nvPr/>
            </p:nvSpPr>
            <p:spPr>
              <a:xfrm>
                <a:off x="3109112" y="2437289"/>
                <a:ext cx="2290050" cy="721544"/>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en-US" i="1">
                          <a:latin typeface="Cambria Math"/>
                        </a:rPr>
                        <m:t>h</m:t>
                      </m:r>
                      <m:r>
                        <a:rPr lang="en-US" i="1">
                          <a:latin typeface="Cambria Math"/>
                        </a:rPr>
                        <m:t> =</m:t>
                      </m:r>
                      <m:f>
                        <m:fPr>
                          <m:ctrlPr>
                            <a:rPr lang="en-US" i="1">
                              <a:latin typeface="Cambria Math" panose="02040503050406030204" pitchFamily="18" charset="0"/>
                            </a:rPr>
                          </m:ctrlPr>
                        </m:fPr>
                        <m:num>
                          <m:r>
                            <a:rPr lang="en-US" i="1">
                              <a:latin typeface="Cambria Math"/>
                            </a:rPr>
                            <m:t>𝑉</m:t>
                          </m:r>
                          <m:sSup>
                            <m:sSupPr>
                              <m:ctrlPr>
                                <a:rPr lang="en-US" i="1">
                                  <a:latin typeface="Cambria Math" panose="02040503050406030204" pitchFamily="18" charset="0"/>
                                </a:rPr>
                              </m:ctrlPr>
                            </m:sSupPr>
                            <m:e>
                              <m:r>
                                <a:rPr lang="en-US" i="1">
                                  <a:latin typeface="Cambria Math"/>
                                </a:rPr>
                                <m:t>𝑎</m:t>
                              </m:r>
                            </m:e>
                            <m:sup>
                              <m:r>
                                <a:rPr lang="en-US" i="1">
                                  <a:latin typeface="Cambria Math"/>
                                </a:rPr>
                                <m:t>2</m:t>
                              </m:r>
                            </m:sup>
                          </m:sSup>
                          <m:r>
                            <a:rPr lang="en-US" i="1">
                              <a:latin typeface="Cambria Math"/>
                            </a:rPr>
                            <m:t>−</m:t>
                          </m:r>
                          <m:r>
                            <a:rPr lang="en-US" i="1">
                              <a:latin typeface="Cambria Math"/>
                            </a:rPr>
                            <m:t>𝑉</m:t>
                          </m:r>
                          <m:sSup>
                            <m:sSupPr>
                              <m:ctrlPr>
                                <a:rPr lang="en-US" i="1">
                                  <a:latin typeface="Cambria Math" panose="02040503050406030204" pitchFamily="18" charset="0"/>
                                </a:rPr>
                              </m:ctrlPr>
                            </m:sSupPr>
                            <m:e>
                              <m:r>
                                <a:rPr lang="en-US" i="1">
                                  <a:latin typeface="Cambria Math"/>
                                </a:rPr>
                                <m:t>𝑏</m:t>
                              </m:r>
                            </m:e>
                            <m:sup>
                              <m:r>
                                <a:rPr lang="en-US" i="1">
                                  <a:latin typeface="Cambria Math"/>
                                </a:rPr>
                                <m:t>2</m:t>
                              </m:r>
                            </m:sup>
                          </m:sSup>
                        </m:num>
                        <m:den>
                          <m:r>
                            <a:rPr lang="en-US" i="1">
                              <a:latin typeface="Cambria Math"/>
                            </a:rPr>
                            <m:t>2</m:t>
                          </m:r>
                          <m:r>
                            <a:rPr lang="en-US" i="1">
                              <a:latin typeface="Cambria Math"/>
                            </a:rPr>
                            <m:t>𝑔</m:t>
                          </m:r>
                        </m:den>
                      </m:f>
                      <m:r>
                        <a:rPr lang="en-US" i="1">
                          <a:latin typeface="Cambria Math"/>
                        </a:rPr>
                        <m:t>∗</m:t>
                      </m:r>
                      <m:f>
                        <m:fPr>
                          <m:ctrlPr>
                            <a:rPr lang="en-US" i="1">
                              <a:latin typeface="Cambria Math" panose="02040503050406030204" pitchFamily="18" charset="0"/>
                            </a:rPr>
                          </m:ctrlPr>
                        </m:fPr>
                        <m:num>
                          <m:r>
                            <a:rPr lang="en-US" i="1">
                              <a:latin typeface="Cambria Math"/>
                            </a:rPr>
                            <m:t>1</m:t>
                          </m:r>
                        </m:num>
                        <m:den>
                          <m:r>
                            <a:rPr lang="en-US" i="1">
                              <a:latin typeface="Cambria Math"/>
                            </a:rPr>
                            <m:t>0</m:t>
                          </m:r>
                          <m:r>
                            <a:rPr lang="en-US" i="1">
                              <a:latin typeface="Cambria Math"/>
                            </a:rPr>
                            <m:t>.</m:t>
                          </m:r>
                          <m:r>
                            <a:rPr lang="en-US" i="1">
                              <a:latin typeface="Cambria Math"/>
                            </a:rPr>
                            <m:t>7</m:t>
                          </m:r>
                        </m:den>
                      </m:f>
                    </m:oMath>
                  </m:oMathPara>
                </a14:m>
                <a:endParaRPr lang="en-US" dirty="0"/>
              </a:p>
            </p:txBody>
          </p:sp>
        </mc:Choice>
        <mc:Fallback xmlns="">
          <p:sp>
            <p:nvSpPr>
              <p:cNvPr id="6" name="Rectangle 5"/>
              <p:cNvSpPr>
                <a:spLocks noRot="1" noChangeAspect="1" noMove="1" noResize="1" noEditPoints="1" noAdjustHandles="1" noChangeArrowheads="1" noChangeShapeType="1" noTextEdit="1"/>
              </p:cNvSpPr>
              <p:nvPr/>
            </p:nvSpPr>
            <p:spPr>
              <a:xfrm>
                <a:off x="3109112" y="2437289"/>
                <a:ext cx="2290050" cy="721544"/>
              </a:xfrm>
              <a:prstGeom prst="rect">
                <a:avLst/>
              </a:prstGeom>
              <a:blipFill rotWithShape="1">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3234965" y="5899861"/>
                <a:ext cx="3708644" cy="64812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a:rPr>
                            <m:t>h</m:t>
                          </m:r>
                        </m:e>
                        <m:sub>
                          <m:r>
                            <a:rPr lang="en-US" i="1">
                              <a:latin typeface="Cambria Math"/>
                            </a:rPr>
                            <m:t>𝑙</m:t>
                          </m:r>
                        </m:sub>
                      </m:sSub>
                      <m:r>
                        <a:rPr lang="en-US" i="1">
                          <a:latin typeface="Cambria Math"/>
                        </a:rPr>
                        <m:t>=</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b="0" i="1" smtClean="0">
                                  <a:latin typeface="Cambria Math"/>
                                </a:rPr>
                                <m:t>0</m:t>
                              </m:r>
                              <m:r>
                                <a:rPr lang="en-US" b="0" i="1" smtClean="0">
                                  <a:latin typeface="Cambria Math"/>
                                </a:rPr>
                                <m:t>.</m:t>
                              </m:r>
                              <m:r>
                                <a:rPr lang="en-US" b="0" i="1" smtClean="0">
                                  <a:latin typeface="Cambria Math"/>
                                </a:rPr>
                                <m:t>6</m:t>
                              </m:r>
                            </m:e>
                            <m:sup>
                              <m:r>
                                <a:rPr lang="en-US" i="1">
                                  <a:latin typeface="Cambria Math"/>
                                </a:rPr>
                                <m:t>2</m:t>
                              </m:r>
                            </m:sup>
                          </m:sSup>
                          <m:r>
                            <a:rPr lang="en-US" i="1">
                              <a:latin typeface="Cambria Math"/>
                            </a:rPr>
                            <m:t>− </m:t>
                          </m:r>
                          <m:sSup>
                            <m:sSupPr>
                              <m:ctrlPr>
                                <a:rPr lang="en-US" i="1">
                                  <a:latin typeface="Cambria Math" panose="02040503050406030204" pitchFamily="18" charset="0"/>
                                </a:rPr>
                              </m:ctrlPr>
                            </m:sSupPr>
                            <m:e>
                              <m:r>
                                <a:rPr lang="en-US" i="1">
                                  <a:latin typeface="Cambria Math"/>
                                </a:rPr>
                                <m:t>0</m:t>
                              </m:r>
                              <m:r>
                                <a:rPr lang="en-US" i="1">
                                  <a:latin typeface="Cambria Math"/>
                                </a:rPr>
                                <m:t>.</m:t>
                              </m:r>
                              <m:r>
                                <a:rPr lang="en-US" b="0" i="1" smtClean="0">
                                  <a:latin typeface="Cambria Math"/>
                                </a:rPr>
                                <m:t>48</m:t>
                              </m:r>
                            </m:e>
                            <m:sup>
                              <m:r>
                                <a:rPr lang="en-US" i="1">
                                  <a:latin typeface="Cambria Math"/>
                                </a:rPr>
                                <m:t>2</m:t>
                              </m:r>
                            </m:sup>
                          </m:sSup>
                        </m:num>
                        <m:den>
                          <m:r>
                            <a:rPr lang="en-US" i="1">
                              <a:latin typeface="Cambria Math"/>
                            </a:rPr>
                            <m:t>2</m:t>
                          </m:r>
                          <m:r>
                            <a:rPr lang="en-US" i="1">
                              <a:latin typeface="Cambria Math"/>
                            </a:rPr>
                            <m:t>×</m:t>
                          </m:r>
                          <m:r>
                            <a:rPr lang="en-US" i="1">
                              <a:latin typeface="Cambria Math"/>
                            </a:rPr>
                            <m:t>9</m:t>
                          </m:r>
                          <m:r>
                            <a:rPr lang="en-US" i="1">
                              <a:latin typeface="Cambria Math"/>
                            </a:rPr>
                            <m:t>.</m:t>
                          </m:r>
                          <m:r>
                            <a:rPr lang="en-US" i="1">
                              <a:latin typeface="Cambria Math"/>
                            </a:rPr>
                            <m:t>81</m:t>
                          </m:r>
                        </m:den>
                      </m:f>
                      <m:r>
                        <a:rPr lang="en-US" i="1">
                          <a:latin typeface="Cambria Math"/>
                        </a:rPr>
                        <m:t>×</m:t>
                      </m:r>
                      <m:f>
                        <m:fPr>
                          <m:ctrlPr>
                            <a:rPr lang="en-US" i="1">
                              <a:latin typeface="Cambria Math" panose="02040503050406030204" pitchFamily="18" charset="0"/>
                            </a:rPr>
                          </m:ctrlPr>
                        </m:fPr>
                        <m:num>
                          <m:r>
                            <a:rPr lang="en-US" i="1">
                              <a:latin typeface="Cambria Math"/>
                            </a:rPr>
                            <m:t>1</m:t>
                          </m:r>
                        </m:num>
                        <m:den>
                          <m:r>
                            <a:rPr lang="en-US" i="1">
                              <a:latin typeface="Cambria Math"/>
                            </a:rPr>
                            <m:t>0</m:t>
                          </m:r>
                          <m:r>
                            <a:rPr lang="en-US" i="1">
                              <a:latin typeface="Cambria Math"/>
                            </a:rPr>
                            <m:t>.</m:t>
                          </m:r>
                          <m:r>
                            <a:rPr lang="en-US" i="1">
                              <a:latin typeface="Cambria Math"/>
                            </a:rPr>
                            <m:t>7</m:t>
                          </m:r>
                        </m:den>
                      </m:f>
                      <m:r>
                        <a:rPr lang="en-US" i="1">
                          <a:latin typeface="Cambria Math"/>
                        </a:rPr>
                        <m:t>=</m:t>
                      </m:r>
                      <m:r>
                        <a:rPr lang="en-US" i="1">
                          <a:latin typeface="Cambria Math"/>
                        </a:rPr>
                        <m:t>0</m:t>
                      </m:r>
                      <m:r>
                        <a:rPr lang="en-US" i="1">
                          <a:latin typeface="Cambria Math"/>
                        </a:rPr>
                        <m:t>.</m:t>
                      </m:r>
                      <m:r>
                        <a:rPr lang="en-US" i="1">
                          <a:latin typeface="Cambria Math"/>
                        </a:rPr>
                        <m:t>01</m:t>
                      </m:r>
                      <m:r>
                        <a:rPr lang="en-US" b="0" i="1" smtClean="0">
                          <a:latin typeface="Cambria Math"/>
                        </a:rPr>
                        <m:t>𝑚</m:t>
                      </m:r>
                      <m:r>
                        <a:rPr lang="en-US" i="1">
                          <a:latin typeface="Cambria Math"/>
                        </a:rPr>
                        <m:t> </m:t>
                      </m:r>
                    </m:oMath>
                  </m:oMathPara>
                </a14:m>
                <a:endParaRPr lang="en-US" dirty="0"/>
              </a:p>
            </p:txBody>
          </p:sp>
        </mc:Choice>
        <mc:Fallback xmlns="">
          <p:sp>
            <p:nvSpPr>
              <p:cNvPr id="4" name="Rectangle 3"/>
              <p:cNvSpPr>
                <a:spLocks noRot="1" noChangeAspect="1" noMove="1" noResize="1" noEditPoints="1" noAdjustHandles="1" noChangeArrowheads="1" noChangeShapeType="1" noTextEdit="1"/>
              </p:cNvSpPr>
              <p:nvPr/>
            </p:nvSpPr>
            <p:spPr>
              <a:xfrm>
                <a:off x="3234965" y="5899861"/>
                <a:ext cx="3708644" cy="648126"/>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2402276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Users\201602736\Desktop\Capturedd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7429" y="2116184"/>
            <a:ext cx="6302320" cy="4654728"/>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540700" y="167204"/>
            <a:ext cx="8596668" cy="755904"/>
          </a:xfrm>
        </p:spPr>
        <p:txBody>
          <a:bodyPr>
            <a:normAutofit/>
          </a:bodyPr>
          <a:lstStyle/>
          <a:p>
            <a:pPr algn="ctr"/>
            <a:r>
              <a:rPr lang="en-US" dirty="0">
                <a:latin typeface="Times New Roman" pitchFamily="18" charset="0"/>
                <a:cs typeface="Times New Roman" pitchFamily="18" charset="0"/>
              </a:rPr>
              <a:t>The controller</a:t>
            </a:r>
          </a:p>
        </p:txBody>
      </p:sp>
      <p:sp>
        <p:nvSpPr>
          <p:cNvPr id="3" name="Content Placeholder 2"/>
          <p:cNvSpPr>
            <a:spLocks noGrp="1"/>
          </p:cNvSpPr>
          <p:nvPr>
            <p:ph idx="1"/>
          </p:nvPr>
        </p:nvSpPr>
        <p:spPr>
          <a:xfrm>
            <a:off x="540700" y="840828"/>
            <a:ext cx="8596668" cy="5039981"/>
          </a:xfrm>
        </p:spPr>
        <p:txBody>
          <a:bodyPr/>
          <a:lstStyle/>
          <a:p>
            <a:pPr marL="457200" lvl="1" indent="0" algn="l">
              <a:buNone/>
            </a:pPr>
            <a:r>
              <a:rPr lang="en-US" sz="2000" dirty="0">
                <a:latin typeface="Times New Roman" pitchFamily="18" charset="0"/>
                <a:cs typeface="Times New Roman" pitchFamily="18" charset="0"/>
              </a:rPr>
              <a:t>Now we will use the controller for the flow rate. The controller job is to make the water flow rate constant. </a:t>
            </a:r>
          </a:p>
          <a:p>
            <a:pPr marL="457200" lvl="1" indent="0" algn="l">
              <a:buNone/>
            </a:pPr>
            <a:endParaRPr lang="en-US" dirty="0" smtClean="0"/>
          </a:p>
        </p:txBody>
      </p:sp>
      <p:sp>
        <p:nvSpPr>
          <p:cNvPr id="6" name="Slide Number Placeholder 5"/>
          <p:cNvSpPr>
            <a:spLocks noGrp="1"/>
          </p:cNvSpPr>
          <p:nvPr>
            <p:ph type="sldNum" sz="quarter" idx="12"/>
          </p:nvPr>
        </p:nvSpPr>
        <p:spPr/>
        <p:txBody>
          <a:bodyPr/>
          <a:lstStyle/>
          <a:p>
            <a:fld id="{D57F1E4F-1CFF-5643-939E-217C01CDF565}" type="slidenum">
              <a:rPr lang="en-US" smtClean="0"/>
              <a:pPr/>
              <a:t>19</a:t>
            </a:fld>
            <a:endParaRPr lang="en-US" dirty="0"/>
          </a:p>
        </p:txBody>
      </p:sp>
      <p:sp>
        <p:nvSpPr>
          <p:cNvPr id="5" name="Rectangle 1"/>
          <p:cNvSpPr>
            <a:spLocks noChangeArrowheads="1"/>
          </p:cNvSpPr>
          <p:nvPr/>
        </p:nvSpPr>
        <p:spPr bwMode="auto">
          <a:xfrm>
            <a:off x="304800" y="1808408"/>
            <a:ext cx="7988702" cy="46782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1" eaLnBrk="1" fontAlgn="base" latinLnBrk="0" hangingPunct="1">
              <a:lnSpc>
                <a:spcPct val="100000"/>
              </a:lnSpc>
              <a:spcBef>
                <a:spcPct val="0"/>
              </a:spcBef>
              <a:spcAft>
                <a:spcPct val="0"/>
              </a:spcAft>
              <a:buClrTx/>
              <a:buSzTx/>
              <a:buFontTx/>
              <a:buNone/>
              <a:tabLst/>
            </a:pPr>
            <a:r>
              <a:rPr kumimoji="0" lang="en-US" sz="200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A = 2/3wd                                                   </a:t>
            </a:r>
            <a:endParaRPr kumimoji="0" lang="en-US" sz="200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defTabSz="914400" rtl="1" eaLnBrk="0" fontAlgn="base" latinLnBrk="0" hangingPunct="0">
              <a:lnSpc>
                <a:spcPct val="100000"/>
              </a:lnSpc>
              <a:spcBef>
                <a:spcPct val="0"/>
              </a:spcBef>
              <a:spcAft>
                <a:spcPct val="0"/>
              </a:spcAft>
              <a:buClrTx/>
              <a:buSzTx/>
              <a:buFontTx/>
              <a:buNone/>
              <a:tabLst/>
            </a:pPr>
            <a:r>
              <a:rPr kumimoji="0" lang="en-US" sz="200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Q = Av → </a:t>
            </a:r>
            <a:r>
              <a:rPr kumimoji="0" lang="en-US" sz="2000" u="none" strike="noStrike" cap="none" normalizeH="0" baseline="0" dirty="0" err="1" smtClean="0">
                <a:ln>
                  <a:noFill/>
                </a:ln>
                <a:solidFill>
                  <a:schemeClr val="tx1"/>
                </a:solidFill>
                <a:effectLst/>
                <a:latin typeface="Times New Roman" pitchFamily="18" charset="0"/>
                <a:ea typeface="MS Mincho" pitchFamily="49" charset="-128"/>
                <a:cs typeface="Times New Roman" pitchFamily="18" charset="0"/>
              </a:rPr>
              <a:t>Va</a:t>
            </a:r>
            <a:r>
              <a:rPr kumimoji="0" lang="en-US" sz="200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                                              </a:t>
            </a:r>
            <a:endParaRPr kumimoji="0" lang="en-US" sz="200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defTabSz="914400" rtl="1" eaLnBrk="0" fontAlgn="base" latinLnBrk="0" hangingPunct="0">
              <a:lnSpc>
                <a:spcPct val="100000"/>
              </a:lnSpc>
              <a:spcBef>
                <a:spcPct val="0"/>
              </a:spcBef>
              <a:spcAft>
                <a:spcPct val="0"/>
              </a:spcAft>
              <a:buClrTx/>
              <a:buSzTx/>
              <a:buFontTx/>
              <a:buNone/>
              <a:tabLst/>
            </a:pPr>
            <a:r>
              <a:rPr kumimoji="0" lang="en-US" sz="200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  Q = 2/3wd </a:t>
            </a:r>
            <a:r>
              <a:rPr kumimoji="0" lang="en-US" sz="2000" u="none" strike="noStrike" cap="none" normalizeH="0" baseline="0" dirty="0" err="1" smtClean="0">
                <a:ln>
                  <a:noFill/>
                </a:ln>
                <a:solidFill>
                  <a:schemeClr val="tx1"/>
                </a:solidFill>
                <a:effectLst/>
                <a:latin typeface="Times New Roman" pitchFamily="18" charset="0"/>
                <a:ea typeface="MS Mincho" pitchFamily="49" charset="-128"/>
                <a:cs typeface="Times New Roman" pitchFamily="18" charset="0"/>
              </a:rPr>
              <a:t>Va</a:t>
            </a:r>
            <a:endParaRPr kumimoji="0" lang="en-US" sz="200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1" eaLnBrk="0" fontAlgn="base" latinLnBrk="0" hangingPunct="0">
              <a:lnSpc>
                <a:spcPct val="100000"/>
              </a:lnSpc>
              <a:spcBef>
                <a:spcPct val="0"/>
              </a:spcBef>
              <a:spcAft>
                <a:spcPct val="0"/>
              </a:spcAft>
              <a:buClrTx/>
              <a:buSzTx/>
              <a:buFontTx/>
              <a:buNone/>
              <a:tabLst/>
            </a:pPr>
            <a:r>
              <a:rPr kumimoji="0" lang="en-US" sz="2000" u="none" strike="noStrike" cap="none" normalizeH="0" baseline="0" dirty="0" err="1" smtClean="0">
                <a:ln>
                  <a:noFill/>
                </a:ln>
                <a:solidFill>
                  <a:schemeClr val="tx1"/>
                </a:solidFill>
                <a:effectLst/>
                <a:latin typeface="Times New Roman" pitchFamily="18" charset="0"/>
                <a:ea typeface="MS Mincho" pitchFamily="49" charset="-128"/>
                <a:cs typeface="Times New Roman" pitchFamily="18" charset="0"/>
              </a:rPr>
              <a:t>Qpeak→Qmax→Qavg→Qmin</a:t>
            </a:r>
            <a:endParaRPr kumimoji="0" lang="en-US" sz="200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1"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endParaRPr>
          </a:p>
          <a:p>
            <a:pPr marL="0" marR="0" lvl="0" indent="0" algn="ctr" defTabSz="914400" rtl="1" eaLnBrk="0" fontAlgn="base" latinLnBrk="0" hangingPunct="0">
              <a:lnSpc>
                <a:spcPct val="100000"/>
              </a:lnSpc>
              <a:spcBef>
                <a:spcPct val="0"/>
              </a:spcBef>
              <a:spcAft>
                <a:spcPct val="0"/>
              </a:spcAft>
              <a:buClrTx/>
              <a:buSzTx/>
              <a:buFontTx/>
              <a:buNone/>
              <a:tabLst/>
            </a:pPr>
            <a:r>
              <a:rPr kumimoji="0" lang="en-US" sz="200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Qpeak→0.57  m/s</a:t>
            </a:r>
            <a:endParaRPr kumimoji="0" lang="en-US" sz="200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1" eaLnBrk="0" fontAlgn="base" latinLnBrk="0" hangingPunct="0">
              <a:lnSpc>
                <a:spcPct val="100000"/>
              </a:lnSpc>
              <a:spcBef>
                <a:spcPct val="0"/>
              </a:spcBef>
              <a:spcAft>
                <a:spcPct val="0"/>
              </a:spcAft>
              <a:buClrTx/>
              <a:buSzTx/>
              <a:buFontTx/>
              <a:buNone/>
              <a:tabLst/>
            </a:pPr>
            <a:r>
              <a:rPr kumimoji="0" lang="en-US" sz="200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Qavg→0.24   m/s</a:t>
            </a:r>
            <a:endParaRPr kumimoji="0" lang="en-US" sz="200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1" eaLnBrk="0" fontAlgn="base" latinLnBrk="0" hangingPunct="0">
              <a:lnSpc>
                <a:spcPct val="100000"/>
              </a:lnSpc>
              <a:spcBef>
                <a:spcPct val="0"/>
              </a:spcBef>
              <a:spcAft>
                <a:spcPct val="0"/>
              </a:spcAft>
              <a:buClrTx/>
              <a:buSzTx/>
              <a:buFontTx/>
              <a:buNone/>
              <a:tabLst/>
            </a:pPr>
            <a:r>
              <a:rPr kumimoji="0" lang="en-US" sz="200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Qmax→2/3Qpeak→0.38 m/s</a:t>
            </a:r>
            <a:endParaRPr kumimoji="0" lang="en-US" sz="200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1" eaLnBrk="0" fontAlgn="base" latinLnBrk="0" hangingPunct="0">
              <a:lnSpc>
                <a:spcPct val="100000"/>
              </a:lnSpc>
              <a:spcBef>
                <a:spcPct val="0"/>
              </a:spcBef>
              <a:spcAft>
                <a:spcPct val="0"/>
              </a:spcAft>
              <a:buClrTx/>
              <a:buSzTx/>
              <a:buFontTx/>
              <a:buNone/>
              <a:tabLst/>
            </a:pPr>
            <a:r>
              <a:rPr kumimoji="0" lang="en-US" sz="200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Qmin→0.1m/s</a:t>
            </a:r>
            <a:endParaRPr kumimoji="0" lang="en-US" sz="200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defTabSz="914400" rtl="1" eaLnBrk="0" fontAlgn="base" latinLnBrk="0" hangingPunct="0">
              <a:lnSpc>
                <a:spcPct val="100000"/>
              </a:lnSpc>
              <a:spcBef>
                <a:spcPct val="0"/>
              </a:spcBef>
              <a:spcAft>
                <a:spcPct val="0"/>
              </a:spcAft>
              <a:buClrTx/>
              <a:buSzTx/>
              <a:buFontTx/>
              <a:buNone/>
              <a:tabLst/>
            </a:pPr>
            <a:r>
              <a:rPr kumimoji="0" lang="en-US" sz="200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We assumed W= 1.5 m</a:t>
            </a:r>
            <a:endParaRPr kumimoji="0" lang="en-US" sz="200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defTabSz="914400" rtl="1"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endParaRPr>
          </a:p>
          <a:p>
            <a:pPr marL="0" marR="0" lvl="0" indent="0" defTabSz="914400" rtl="1" eaLnBrk="0" fontAlgn="base" latinLnBrk="0" hangingPunct="0">
              <a:lnSpc>
                <a:spcPct val="100000"/>
              </a:lnSpc>
              <a:spcBef>
                <a:spcPct val="0"/>
              </a:spcBef>
              <a:spcAft>
                <a:spcPct val="0"/>
              </a:spcAft>
              <a:buClrTx/>
              <a:buSzTx/>
              <a:buFontTx/>
              <a:buNone/>
              <a:tabLst/>
            </a:pPr>
            <a:r>
              <a:rPr kumimoji="0" lang="en-US" sz="200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Q=AV</a:t>
            </a:r>
            <a:endParaRPr kumimoji="0" lang="en-US" sz="200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defTabSz="914400" rtl="1" eaLnBrk="0" fontAlgn="base" latinLnBrk="0" hangingPunct="0">
              <a:lnSpc>
                <a:spcPct val="100000"/>
              </a:lnSpc>
              <a:spcBef>
                <a:spcPct val="0"/>
              </a:spcBef>
              <a:spcAft>
                <a:spcPct val="0"/>
              </a:spcAft>
              <a:buClrTx/>
              <a:buSzTx/>
              <a:buFontTx/>
              <a:buNone/>
              <a:tabLst/>
            </a:pPr>
            <a:r>
              <a:rPr kumimoji="0" lang="en-US" sz="2000" u="none" strike="noStrike" cap="none" normalizeH="0" baseline="0" dirty="0" err="1" smtClean="0">
                <a:ln>
                  <a:noFill/>
                </a:ln>
                <a:solidFill>
                  <a:schemeClr val="tx1"/>
                </a:solidFill>
                <a:effectLst/>
                <a:latin typeface="Times New Roman" pitchFamily="18" charset="0"/>
                <a:ea typeface="MS Mincho" pitchFamily="49" charset="-128"/>
                <a:cs typeface="Times New Roman" pitchFamily="18" charset="0"/>
              </a:rPr>
              <a:t>Qpeak</a:t>
            </a:r>
            <a:r>
              <a:rPr kumimoji="0" lang="en-US" sz="200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=2/3*1.5*d*0.59</a:t>
            </a:r>
            <a:endParaRPr kumimoji="0" lang="en-US" sz="200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defTabSz="914400" rtl="1" eaLnBrk="0" fontAlgn="base" latinLnBrk="0" hangingPunct="0">
              <a:lnSpc>
                <a:spcPct val="100000"/>
              </a:lnSpc>
              <a:spcBef>
                <a:spcPct val="0"/>
              </a:spcBef>
              <a:spcAft>
                <a:spcPct val="0"/>
              </a:spcAft>
              <a:buClrTx/>
              <a:buSzTx/>
              <a:buFontTx/>
              <a:buNone/>
              <a:tabLst/>
            </a:pPr>
            <a:r>
              <a:rPr kumimoji="0" lang="en-US" sz="200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d = 1 m</a:t>
            </a:r>
            <a:endParaRPr kumimoji="0" lang="en-US" sz="200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u="none" strike="noStrike" cap="none" normalizeH="0" baseline="0" dirty="0" smtClean="0">
              <a:ln>
                <a:noFill/>
              </a:ln>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30845770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446" y="-84667"/>
            <a:ext cx="8596668" cy="662152"/>
          </a:xfrm>
        </p:spPr>
        <p:txBody>
          <a:bodyPr>
            <a:noAutofit/>
          </a:bodyPr>
          <a:lstStyle/>
          <a:p>
            <a:pPr algn="ctr"/>
            <a:r>
              <a:rPr lang="en-US" sz="4800" dirty="0">
                <a:latin typeface="Times New Roman"/>
                <a:cs typeface="Times New Roman"/>
              </a:rPr>
              <a:t>Table of Contents</a:t>
            </a:r>
          </a:p>
        </p:txBody>
      </p:sp>
      <p:sp>
        <p:nvSpPr>
          <p:cNvPr id="3" name="Content Placeholder 2"/>
          <p:cNvSpPr>
            <a:spLocks noGrp="1"/>
          </p:cNvSpPr>
          <p:nvPr>
            <p:ph idx="1"/>
          </p:nvPr>
        </p:nvSpPr>
        <p:spPr>
          <a:xfrm>
            <a:off x="895139" y="900039"/>
            <a:ext cx="8296540" cy="4675017"/>
          </a:xfrm>
        </p:spPr>
        <p:txBody>
          <a:bodyPr>
            <a:noAutofit/>
          </a:bodyPr>
          <a:lstStyle/>
          <a:p>
            <a:pPr algn="l" rtl="0"/>
            <a:r>
              <a:rPr lang="en-US" sz="3600" dirty="0">
                <a:latin typeface="Times New Roman" pitchFamily="18" charset="0"/>
                <a:cs typeface="Times New Roman" pitchFamily="18" charset="0"/>
              </a:rPr>
              <a:t>Introduction</a:t>
            </a:r>
          </a:p>
          <a:p>
            <a:pPr algn="l" rtl="0"/>
            <a:r>
              <a:rPr lang="en-US" sz="3600" dirty="0">
                <a:latin typeface="Times New Roman" pitchFamily="18" charset="0"/>
                <a:cs typeface="Times New Roman" pitchFamily="18" charset="0"/>
              </a:rPr>
              <a:t>Aim and Objective</a:t>
            </a:r>
          </a:p>
          <a:p>
            <a:pPr algn="l" rtl="0"/>
            <a:r>
              <a:rPr lang="en-US" sz="3600" dirty="0">
                <a:latin typeface="Times New Roman" pitchFamily="18" charset="0"/>
                <a:cs typeface="Times New Roman" pitchFamily="18" charset="0"/>
              </a:rPr>
              <a:t>Scope and </a:t>
            </a:r>
            <a:r>
              <a:rPr lang="en-US" sz="3600" dirty="0" smtClean="0">
                <a:latin typeface="Times New Roman" pitchFamily="18" charset="0"/>
                <a:cs typeface="Times New Roman" pitchFamily="18" charset="0"/>
              </a:rPr>
              <a:t>Limitations</a:t>
            </a:r>
          </a:p>
          <a:p>
            <a:pPr algn="l" rtl="0"/>
            <a:r>
              <a:rPr lang="en-US" sz="3600" dirty="0">
                <a:latin typeface="Times New Roman" pitchFamily="18" charset="0"/>
                <a:cs typeface="Times New Roman" pitchFamily="18" charset="0"/>
              </a:rPr>
              <a:t>Design constrains </a:t>
            </a:r>
          </a:p>
          <a:p>
            <a:pPr algn="l" rtl="0"/>
            <a:r>
              <a:rPr lang="en-US" sz="3600" dirty="0">
                <a:latin typeface="Times New Roman" pitchFamily="18" charset="0"/>
                <a:cs typeface="Times New Roman" pitchFamily="18" charset="0"/>
              </a:rPr>
              <a:t>Estimation of Flow Rate</a:t>
            </a:r>
          </a:p>
          <a:p>
            <a:pPr algn="l" rtl="0"/>
            <a:r>
              <a:rPr lang="en-US" sz="3600" dirty="0">
                <a:latin typeface="Times New Roman" pitchFamily="18" charset="0"/>
                <a:cs typeface="Times New Roman" pitchFamily="18" charset="0"/>
              </a:rPr>
              <a:t>Design of </a:t>
            </a:r>
            <a:r>
              <a:rPr lang="en-US" sz="3600" dirty="0" smtClean="0">
                <a:latin typeface="Times New Roman" pitchFamily="18" charset="0"/>
                <a:cs typeface="Times New Roman" pitchFamily="18" charset="0"/>
              </a:rPr>
              <a:t>Dimensions</a:t>
            </a:r>
          </a:p>
          <a:p>
            <a:pPr algn="l" rtl="0"/>
            <a:r>
              <a:rPr lang="en-US" sz="3600" dirty="0" smtClean="0">
                <a:latin typeface="Times New Roman" pitchFamily="18" charset="0"/>
                <a:cs typeface="Times New Roman" pitchFamily="18" charset="0"/>
              </a:rPr>
              <a:t>Environmental impact assessment </a:t>
            </a:r>
          </a:p>
          <a:p>
            <a:pPr algn="l" rtl="0"/>
            <a:r>
              <a:rPr lang="en-US" sz="3600" dirty="0" smtClean="0">
                <a:latin typeface="Times New Roman" pitchFamily="18" charset="0"/>
                <a:cs typeface="Times New Roman" pitchFamily="18" charset="0"/>
              </a:rPr>
              <a:t>Cost estimation </a:t>
            </a:r>
            <a:endParaRPr lang="en-US" sz="3600" dirty="0">
              <a:latin typeface="Times New Roman" pitchFamily="18" charset="0"/>
              <a:cs typeface="Times New Roman" pitchFamily="18" charset="0"/>
            </a:endParaRPr>
          </a:p>
          <a:p>
            <a:pPr algn="l" rtl="0"/>
            <a:r>
              <a:rPr lang="en-US" sz="3600" dirty="0">
                <a:latin typeface="Times New Roman" pitchFamily="18" charset="0"/>
                <a:cs typeface="Times New Roman" pitchFamily="18" charset="0"/>
              </a:rPr>
              <a:t>References </a:t>
            </a:r>
          </a:p>
        </p:txBody>
      </p:sp>
      <p:sp>
        <p:nvSpPr>
          <p:cNvPr id="5" name="Slide Number Placeholder 4"/>
          <p:cNvSpPr>
            <a:spLocks noGrp="1"/>
          </p:cNvSpPr>
          <p:nvPr>
            <p:ph type="sldNum" sz="quarter" idx="12"/>
          </p:nvPr>
        </p:nvSpPr>
        <p:spPr/>
        <p:txBody>
          <a:bodyPr/>
          <a:lstStyle/>
          <a:p>
            <a:fld id="{D57F1E4F-1CFF-5643-939E-217C01CDF565}" type="slidenum">
              <a:rPr lang="en-US" smtClean="0"/>
              <a:pPr/>
              <a:t>2</a:t>
            </a:fld>
            <a:endParaRPr lang="en-US" dirty="0"/>
          </a:p>
        </p:txBody>
      </p:sp>
    </p:spTree>
    <p:extLst>
      <p:ext uri="{BB962C8B-B14F-4D97-AF65-F5344CB8AC3E}">
        <p14:creationId xmlns:p14="http://schemas.microsoft.com/office/powerpoint/2010/main" val="39273274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Times New Roman" pitchFamily="18" charset="0"/>
                <a:cs typeface="Times New Roman" pitchFamily="18" charset="0"/>
              </a:rPr>
              <a:t>The controller</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4847933"/>
              </p:ext>
            </p:extLst>
          </p:nvPr>
        </p:nvGraphicFramePr>
        <p:xfrm>
          <a:off x="1398495" y="2066095"/>
          <a:ext cx="7573382" cy="3129848"/>
        </p:xfrm>
        <a:graphic>
          <a:graphicData uri="http://schemas.openxmlformats.org/drawingml/2006/table">
            <a:tbl>
              <a:tblPr firstRow="1" firstCol="1" bandRow="1">
                <a:tableStyleId>{5C22544A-7EE6-4342-B048-85BDC9FD1C3A}</a:tableStyleId>
              </a:tblPr>
              <a:tblGrid>
                <a:gridCol w="1574343">
                  <a:extLst>
                    <a:ext uri="{9D8B030D-6E8A-4147-A177-3AD203B41FA5}">
                      <a16:colId xmlns:a16="http://schemas.microsoft.com/office/drawing/2014/main" val="20000"/>
                    </a:ext>
                  </a:extLst>
                </a:gridCol>
                <a:gridCol w="1708063">
                  <a:extLst>
                    <a:ext uri="{9D8B030D-6E8A-4147-A177-3AD203B41FA5}">
                      <a16:colId xmlns:a16="http://schemas.microsoft.com/office/drawing/2014/main" val="20001"/>
                    </a:ext>
                  </a:extLst>
                </a:gridCol>
                <a:gridCol w="1706283">
                  <a:extLst>
                    <a:ext uri="{9D8B030D-6E8A-4147-A177-3AD203B41FA5}">
                      <a16:colId xmlns:a16="http://schemas.microsoft.com/office/drawing/2014/main" val="20002"/>
                    </a:ext>
                  </a:extLst>
                </a:gridCol>
                <a:gridCol w="1182884">
                  <a:extLst>
                    <a:ext uri="{9D8B030D-6E8A-4147-A177-3AD203B41FA5}">
                      <a16:colId xmlns:a16="http://schemas.microsoft.com/office/drawing/2014/main" val="20003"/>
                    </a:ext>
                  </a:extLst>
                </a:gridCol>
                <a:gridCol w="1401809">
                  <a:extLst>
                    <a:ext uri="{9D8B030D-6E8A-4147-A177-3AD203B41FA5}">
                      <a16:colId xmlns:a16="http://schemas.microsoft.com/office/drawing/2014/main" val="20004"/>
                    </a:ext>
                  </a:extLst>
                </a:gridCol>
              </a:tblGrid>
              <a:tr h="994633">
                <a:tc>
                  <a:txBody>
                    <a:bodyPr/>
                    <a:lstStyle/>
                    <a:p>
                      <a:pPr marL="0" marR="0" algn="ctr" rtl="1">
                        <a:lnSpc>
                          <a:spcPct val="115000"/>
                        </a:lnSpc>
                        <a:spcBef>
                          <a:spcPts val="0"/>
                        </a:spcBef>
                        <a:spcAft>
                          <a:spcPts val="800"/>
                        </a:spcAft>
                      </a:pPr>
                      <a:r>
                        <a:rPr lang="en-US" sz="2000" b="1" dirty="0">
                          <a:effectLst/>
                          <a:latin typeface="Times New Roman" pitchFamily="18" charset="0"/>
                          <a:cs typeface="Times New Roman" pitchFamily="18" charset="0"/>
                        </a:rPr>
                        <a:t>Q</a:t>
                      </a:r>
                    </a:p>
                    <a:p>
                      <a:pPr marL="0" marR="0" algn="ctr" rtl="1">
                        <a:lnSpc>
                          <a:spcPct val="115000"/>
                        </a:lnSpc>
                        <a:spcBef>
                          <a:spcPts val="0"/>
                        </a:spcBef>
                        <a:spcAft>
                          <a:spcPts val="800"/>
                        </a:spcAft>
                      </a:pPr>
                      <a:r>
                        <a:rPr kumimoji="0" lang="en-US" sz="2000" b="1" u="none" strike="noStrike" cap="none" normalizeH="0" baseline="0" dirty="0" smtClean="0">
                          <a:ln>
                            <a:noFill/>
                          </a:ln>
                          <a:solidFill>
                            <a:schemeClr val="bg1"/>
                          </a:solidFill>
                          <a:effectLst/>
                          <a:latin typeface="Times New Roman" pitchFamily="18" charset="0"/>
                          <a:ea typeface="MS Mincho" pitchFamily="49" charset="-128"/>
                          <a:cs typeface="Times New Roman" pitchFamily="18" charset="0"/>
                        </a:rPr>
                        <a:t>m/s</a:t>
                      </a:r>
                      <a:endParaRPr lang="en-US" sz="2000" b="1" dirty="0">
                        <a:solidFill>
                          <a:schemeClr val="bg1"/>
                        </a:solidFill>
                        <a:effectLst/>
                        <a:latin typeface="Times New Roman" pitchFamily="18" charset="0"/>
                        <a:ea typeface="Calibri"/>
                        <a:cs typeface="Times New Roman" pitchFamily="18" charset="0"/>
                      </a:endParaRPr>
                    </a:p>
                  </a:txBody>
                  <a:tcPr marL="68580" marR="68580" marT="0" marB="0"/>
                </a:tc>
                <a:tc>
                  <a:txBody>
                    <a:bodyPr/>
                    <a:lstStyle/>
                    <a:p>
                      <a:pPr marL="0" marR="0" algn="ctr" rtl="1">
                        <a:lnSpc>
                          <a:spcPct val="115000"/>
                        </a:lnSpc>
                        <a:spcBef>
                          <a:spcPts val="0"/>
                        </a:spcBef>
                        <a:spcAft>
                          <a:spcPts val="800"/>
                        </a:spcAft>
                      </a:pPr>
                      <a:r>
                        <a:rPr lang="en-US" sz="2000" b="1" dirty="0">
                          <a:effectLst/>
                          <a:latin typeface="Times New Roman" pitchFamily="18" charset="0"/>
                          <a:cs typeface="Times New Roman" pitchFamily="18" charset="0"/>
                        </a:rPr>
                        <a:t>Width</a:t>
                      </a:r>
                    </a:p>
                    <a:p>
                      <a:pPr marL="0" marR="0" algn="ctr" rtl="1">
                        <a:lnSpc>
                          <a:spcPct val="115000"/>
                        </a:lnSpc>
                        <a:spcBef>
                          <a:spcPts val="0"/>
                        </a:spcBef>
                        <a:spcAft>
                          <a:spcPts val="800"/>
                        </a:spcAft>
                      </a:pPr>
                      <a:r>
                        <a:rPr lang="en-US" sz="2000" b="1" dirty="0">
                          <a:effectLst/>
                          <a:latin typeface="Times New Roman" pitchFamily="18" charset="0"/>
                          <a:cs typeface="Times New Roman" pitchFamily="18" charset="0"/>
                        </a:rPr>
                        <a:t>m</a:t>
                      </a:r>
                      <a:endParaRPr lang="en-US" sz="2000" b="1" dirty="0">
                        <a:effectLst/>
                        <a:latin typeface="Times New Roman" pitchFamily="18" charset="0"/>
                        <a:ea typeface="Calibri"/>
                        <a:cs typeface="Times New Roman" pitchFamily="18" charset="0"/>
                      </a:endParaRPr>
                    </a:p>
                  </a:txBody>
                  <a:tcPr marL="68580" marR="68580" marT="0" marB="0"/>
                </a:tc>
                <a:tc>
                  <a:txBody>
                    <a:bodyPr/>
                    <a:lstStyle/>
                    <a:p>
                      <a:pPr marL="0" marR="0" algn="ctr" rtl="1">
                        <a:lnSpc>
                          <a:spcPct val="115000"/>
                        </a:lnSpc>
                        <a:spcBef>
                          <a:spcPts val="0"/>
                        </a:spcBef>
                        <a:spcAft>
                          <a:spcPts val="800"/>
                        </a:spcAft>
                      </a:pPr>
                      <a:r>
                        <a:rPr lang="en-US" sz="2000" b="1" dirty="0">
                          <a:effectLst/>
                          <a:latin typeface="Times New Roman" pitchFamily="18" charset="0"/>
                          <a:cs typeface="Times New Roman" pitchFamily="18" charset="0"/>
                        </a:rPr>
                        <a:t>Depth</a:t>
                      </a:r>
                    </a:p>
                    <a:p>
                      <a:pPr marL="0" marR="0" algn="ctr" rtl="1">
                        <a:lnSpc>
                          <a:spcPct val="115000"/>
                        </a:lnSpc>
                        <a:spcBef>
                          <a:spcPts val="0"/>
                        </a:spcBef>
                        <a:spcAft>
                          <a:spcPts val="800"/>
                        </a:spcAft>
                      </a:pPr>
                      <a:r>
                        <a:rPr lang="en-US" sz="2000" b="1" dirty="0">
                          <a:effectLst/>
                          <a:latin typeface="Times New Roman" pitchFamily="18" charset="0"/>
                          <a:cs typeface="Times New Roman" pitchFamily="18" charset="0"/>
                        </a:rPr>
                        <a:t>m</a:t>
                      </a:r>
                      <a:endParaRPr lang="en-US" sz="2000" b="1" dirty="0">
                        <a:effectLst/>
                        <a:latin typeface="Times New Roman" pitchFamily="18" charset="0"/>
                        <a:ea typeface="Calibri"/>
                        <a:cs typeface="Times New Roman" pitchFamily="18" charset="0"/>
                      </a:endParaRPr>
                    </a:p>
                  </a:txBody>
                  <a:tcPr marL="68580" marR="68580" marT="0" marB="0"/>
                </a:tc>
                <a:tc>
                  <a:txBody>
                    <a:bodyPr/>
                    <a:lstStyle/>
                    <a:p>
                      <a:pPr marL="0" marR="0" algn="ctr" rtl="1">
                        <a:lnSpc>
                          <a:spcPct val="115000"/>
                        </a:lnSpc>
                        <a:spcBef>
                          <a:spcPts val="0"/>
                        </a:spcBef>
                        <a:spcAft>
                          <a:spcPts val="800"/>
                        </a:spcAft>
                      </a:pPr>
                      <a:r>
                        <a:rPr lang="en-US" sz="2000" b="1">
                          <a:effectLst/>
                          <a:latin typeface="Times New Roman" pitchFamily="18" charset="0"/>
                          <a:cs typeface="Times New Roman" pitchFamily="18" charset="0"/>
                        </a:rPr>
                        <a:t>Width</a:t>
                      </a:r>
                    </a:p>
                    <a:p>
                      <a:pPr marL="0" marR="0" algn="ctr" rtl="1">
                        <a:lnSpc>
                          <a:spcPct val="115000"/>
                        </a:lnSpc>
                        <a:spcBef>
                          <a:spcPts val="0"/>
                        </a:spcBef>
                        <a:spcAft>
                          <a:spcPts val="800"/>
                        </a:spcAft>
                      </a:pPr>
                      <a:r>
                        <a:rPr lang="en-US" sz="2000" b="1">
                          <a:effectLst/>
                          <a:latin typeface="Times New Roman" pitchFamily="18" charset="0"/>
                          <a:cs typeface="Times New Roman" pitchFamily="18" charset="0"/>
                        </a:rPr>
                        <a:t>m</a:t>
                      </a:r>
                      <a:endParaRPr lang="en-US" sz="2000" b="1">
                        <a:effectLst/>
                        <a:latin typeface="Times New Roman" pitchFamily="18" charset="0"/>
                        <a:ea typeface="Calibri"/>
                        <a:cs typeface="Times New Roman" pitchFamily="18" charset="0"/>
                      </a:endParaRPr>
                    </a:p>
                  </a:txBody>
                  <a:tcPr marL="68580" marR="68580" marT="0" marB="0"/>
                </a:tc>
                <a:tc>
                  <a:txBody>
                    <a:bodyPr/>
                    <a:lstStyle/>
                    <a:p>
                      <a:pPr marL="0" marR="0" algn="ctr" rtl="1">
                        <a:lnSpc>
                          <a:spcPct val="115000"/>
                        </a:lnSpc>
                        <a:spcBef>
                          <a:spcPts val="0"/>
                        </a:spcBef>
                        <a:spcAft>
                          <a:spcPts val="800"/>
                        </a:spcAft>
                      </a:pPr>
                      <a:r>
                        <a:rPr lang="en-US" sz="2000" b="1" dirty="0">
                          <a:effectLst/>
                          <a:latin typeface="Times New Roman" pitchFamily="18" charset="0"/>
                          <a:cs typeface="Times New Roman" pitchFamily="18" charset="0"/>
                        </a:rPr>
                        <a:t>Depth</a:t>
                      </a:r>
                    </a:p>
                    <a:p>
                      <a:pPr marL="0" marR="0" algn="ctr" rtl="1">
                        <a:lnSpc>
                          <a:spcPct val="115000"/>
                        </a:lnSpc>
                        <a:spcBef>
                          <a:spcPts val="0"/>
                        </a:spcBef>
                        <a:spcAft>
                          <a:spcPts val="800"/>
                        </a:spcAft>
                      </a:pPr>
                      <a:r>
                        <a:rPr lang="en-US" sz="2000" b="1" dirty="0">
                          <a:effectLst/>
                          <a:latin typeface="Times New Roman" pitchFamily="18" charset="0"/>
                          <a:cs typeface="Times New Roman" pitchFamily="18" charset="0"/>
                        </a:rPr>
                        <a:t>M</a:t>
                      </a:r>
                      <a:endParaRPr lang="en-US" sz="2000" b="1" dirty="0">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0"/>
                  </a:ext>
                </a:extLst>
              </a:tr>
              <a:tr h="414017">
                <a:tc>
                  <a:txBody>
                    <a:bodyPr/>
                    <a:lstStyle/>
                    <a:p>
                      <a:pPr marL="0" marR="0" algn="ctr" rtl="1">
                        <a:lnSpc>
                          <a:spcPct val="115000"/>
                        </a:lnSpc>
                        <a:spcBef>
                          <a:spcPts val="0"/>
                        </a:spcBef>
                        <a:spcAft>
                          <a:spcPts val="800"/>
                        </a:spcAft>
                      </a:pPr>
                      <a:r>
                        <a:rPr lang="en-US" sz="2000" b="1" dirty="0" smtClean="0">
                          <a:effectLst/>
                          <a:latin typeface="Times New Roman" pitchFamily="18" charset="0"/>
                          <a:cs typeface="Times New Roman" pitchFamily="18" charset="0"/>
                        </a:rPr>
                        <a:t>Peak = 0.6</a:t>
                      </a:r>
                      <a:endParaRPr lang="en-US" sz="2000" b="1" dirty="0">
                        <a:effectLst/>
                        <a:latin typeface="Times New Roman" pitchFamily="18" charset="0"/>
                        <a:ea typeface="Calibri"/>
                        <a:cs typeface="Times New Roman" pitchFamily="18" charset="0"/>
                      </a:endParaRPr>
                    </a:p>
                  </a:txBody>
                  <a:tcPr marL="68580" marR="68580" marT="0" marB="0"/>
                </a:tc>
                <a:tc>
                  <a:txBody>
                    <a:bodyPr/>
                    <a:lstStyle/>
                    <a:p>
                      <a:pPr marL="0" marR="0" algn="ctr" rtl="1">
                        <a:lnSpc>
                          <a:spcPct val="115000"/>
                        </a:lnSpc>
                        <a:spcBef>
                          <a:spcPts val="0"/>
                        </a:spcBef>
                        <a:spcAft>
                          <a:spcPts val="800"/>
                        </a:spcAft>
                      </a:pPr>
                      <a:r>
                        <a:rPr lang="en-US" sz="2000" b="1" dirty="0">
                          <a:effectLst/>
                          <a:latin typeface="Times New Roman" pitchFamily="18" charset="0"/>
                          <a:cs typeface="Times New Roman" pitchFamily="18" charset="0"/>
                        </a:rPr>
                        <a:t>1.5</a:t>
                      </a:r>
                      <a:endParaRPr lang="en-US" sz="2000" b="1" dirty="0">
                        <a:effectLst/>
                        <a:latin typeface="Times New Roman" pitchFamily="18" charset="0"/>
                        <a:ea typeface="Calibri"/>
                        <a:cs typeface="Times New Roman" pitchFamily="18" charset="0"/>
                      </a:endParaRPr>
                    </a:p>
                  </a:txBody>
                  <a:tcPr marL="68580" marR="68580" marT="0" marB="0"/>
                </a:tc>
                <a:tc>
                  <a:txBody>
                    <a:bodyPr/>
                    <a:lstStyle/>
                    <a:p>
                      <a:pPr marL="0" marR="0" algn="ctr" rtl="1">
                        <a:lnSpc>
                          <a:spcPct val="115000"/>
                        </a:lnSpc>
                        <a:spcBef>
                          <a:spcPts val="0"/>
                        </a:spcBef>
                        <a:spcAft>
                          <a:spcPts val="800"/>
                        </a:spcAft>
                      </a:pPr>
                      <a:r>
                        <a:rPr lang="en-US" sz="2000" b="1" dirty="0">
                          <a:effectLst/>
                          <a:latin typeface="Times New Roman" pitchFamily="18" charset="0"/>
                          <a:cs typeface="Times New Roman" pitchFamily="18" charset="0"/>
                        </a:rPr>
                        <a:t>1</a:t>
                      </a:r>
                      <a:endParaRPr lang="en-US" sz="2000" b="1" dirty="0">
                        <a:effectLst/>
                        <a:latin typeface="Times New Roman" pitchFamily="18" charset="0"/>
                        <a:ea typeface="Calibri"/>
                        <a:cs typeface="Times New Roman" pitchFamily="18" charset="0"/>
                      </a:endParaRPr>
                    </a:p>
                  </a:txBody>
                  <a:tcPr marL="68580" marR="68580" marT="0" marB="0"/>
                </a:tc>
                <a:tc>
                  <a:txBody>
                    <a:bodyPr/>
                    <a:lstStyle/>
                    <a:p>
                      <a:pPr marL="0" marR="0" algn="ctr" rtl="1">
                        <a:lnSpc>
                          <a:spcPct val="115000"/>
                        </a:lnSpc>
                        <a:spcBef>
                          <a:spcPts val="0"/>
                        </a:spcBef>
                        <a:spcAft>
                          <a:spcPts val="800"/>
                        </a:spcAft>
                      </a:pPr>
                      <a:r>
                        <a:rPr lang="en-US" sz="2000" b="1" dirty="0" smtClean="0">
                          <a:effectLst/>
                          <a:latin typeface="Times New Roman" pitchFamily="18" charset="0"/>
                          <a:cs typeface="Times New Roman" pitchFamily="18" charset="0"/>
                        </a:rPr>
                        <a:t>0.40</a:t>
                      </a:r>
                      <a:endParaRPr lang="en-US" sz="2000" b="1" dirty="0">
                        <a:effectLst/>
                        <a:latin typeface="Times New Roman" pitchFamily="18" charset="0"/>
                        <a:ea typeface="Calibri"/>
                        <a:cs typeface="Times New Roman" pitchFamily="18" charset="0"/>
                      </a:endParaRPr>
                    </a:p>
                  </a:txBody>
                  <a:tcPr marL="68580" marR="68580" marT="0" marB="0"/>
                </a:tc>
                <a:tc>
                  <a:txBody>
                    <a:bodyPr/>
                    <a:lstStyle/>
                    <a:p>
                      <a:pPr marL="0" marR="0" algn="ctr" rtl="1">
                        <a:lnSpc>
                          <a:spcPct val="115000"/>
                        </a:lnSpc>
                        <a:spcBef>
                          <a:spcPts val="0"/>
                        </a:spcBef>
                        <a:spcAft>
                          <a:spcPts val="800"/>
                        </a:spcAft>
                      </a:pPr>
                      <a:r>
                        <a:rPr lang="en-US" sz="2000" b="1" dirty="0" smtClean="0">
                          <a:effectLst/>
                          <a:latin typeface="Times New Roman" pitchFamily="18" charset="0"/>
                          <a:cs typeface="Times New Roman" pitchFamily="18" charset="0"/>
                        </a:rPr>
                        <a:t>0.65</a:t>
                      </a:r>
                      <a:endParaRPr lang="en-US" sz="2000" b="1" dirty="0">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1"/>
                  </a:ext>
                </a:extLst>
              </a:tr>
              <a:tr h="864157">
                <a:tc>
                  <a:txBody>
                    <a:bodyPr/>
                    <a:lstStyle/>
                    <a:p>
                      <a:pPr marL="0" marR="0" algn="ctr" rtl="1">
                        <a:lnSpc>
                          <a:spcPct val="115000"/>
                        </a:lnSpc>
                        <a:spcBef>
                          <a:spcPts val="0"/>
                        </a:spcBef>
                        <a:spcAft>
                          <a:spcPts val="800"/>
                        </a:spcAft>
                      </a:pPr>
                      <a:r>
                        <a:rPr lang="en-US" sz="2000" b="1" dirty="0" smtClean="0">
                          <a:effectLst/>
                          <a:latin typeface="Times New Roman" pitchFamily="18" charset="0"/>
                          <a:cs typeface="Times New Roman" pitchFamily="18" charset="0"/>
                        </a:rPr>
                        <a:t>Max = 0.38</a:t>
                      </a:r>
                      <a:endParaRPr lang="en-US" sz="2000" b="1" dirty="0">
                        <a:effectLst/>
                        <a:latin typeface="Times New Roman" pitchFamily="18" charset="0"/>
                        <a:ea typeface="Calibri"/>
                        <a:cs typeface="Times New Roman" pitchFamily="18" charset="0"/>
                      </a:endParaRPr>
                    </a:p>
                  </a:txBody>
                  <a:tcPr marL="68580" marR="68580" marT="0" marB="0"/>
                </a:tc>
                <a:tc>
                  <a:txBody>
                    <a:bodyPr/>
                    <a:lstStyle/>
                    <a:p>
                      <a:pPr marL="0" marR="0" algn="ctr" rtl="1">
                        <a:lnSpc>
                          <a:spcPct val="115000"/>
                        </a:lnSpc>
                        <a:spcBef>
                          <a:spcPts val="0"/>
                        </a:spcBef>
                        <a:spcAft>
                          <a:spcPts val="800"/>
                        </a:spcAft>
                      </a:pPr>
                      <a:r>
                        <a:rPr lang="en-US" sz="2000" b="1" dirty="0">
                          <a:effectLst/>
                          <a:latin typeface="Times New Roman" pitchFamily="18" charset="0"/>
                          <a:cs typeface="Times New Roman" pitchFamily="18" charset="0"/>
                        </a:rPr>
                        <a:t>1</a:t>
                      </a:r>
                      <a:endParaRPr lang="en-US" sz="2000" b="1" dirty="0">
                        <a:effectLst/>
                        <a:latin typeface="Times New Roman" pitchFamily="18" charset="0"/>
                        <a:ea typeface="Calibri"/>
                        <a:cs typeface="Times New Roman" pitchFamily="18" charset="0"/>
                      </a:endParaRPr>
                    </a:p>
                  </a:txBody>
                  <a:tcPr marL="68580" marR="68580" marT="0" marB="0"/>
                </a:tc>
                <a:tc>
                  <a:txBody>
                    <a:bodyPr/>
                    <a:lstStyle/>
                    <a:p>
                      <a:pPr marL="0" marR="0" algn="ctr" rtl="1">
                        <a:lnSpc>
                          <a:spcPct val="115000"/>
                        </a:lnSpc>
                        <a:spcBef>
                          <a:spcPts val="0"/>
                        </a:spcBef>
                        <a:spcAft>
                          <a:spcPts val="800"/>
                        </a:spcAft>
                      </a:pPr>
                      <a:r>
                        <a:rPr lang="en-US" sz="2000" b="1" dirty="0">
                          <a:effectLst/>
                          <a:latin typeface="Times New Roman" pitchFamily="18" charset="0"/>
                          <a:cs typeface="Times New Roman" pitchFamily="18" charset="0"/>
                        </a:rPr>
                        <a:t>0.66</a:t>
                      </a:r>
                      <a:endParaRPr lang="en-US" sz="2000" b="1" dirty="0">
                        <a:effectLst/>
                        <a:latin typeface="Times New Roman" pitchFamily="18" charset="0"/>
                        <a:ea typeface="Calibri"/>
                        <a:cs typeface="Times New Roman" pitchFamily="18" charset="0"/>
                      </a:endParaRPr>
                    </a:p>
                  </a:txBody>
                  <a:tcPr marL="68580" marR="68580" marT="0" marB="0"/>
                </a:tc>
                <a:tc>
                  <a:txBody>
                    <a:bodyPr/>
                    <a:lstStyle/>
                    <a:p>
                      <a:pPr marL="0" marR="0" algn="ctr" rtl="1">
                        <a:lnSpc>
                          <a:spcPct val="115000"/>
                        </a:lnSpc>
                        <a:spcBef>
                          <a:spcPts val="0"/>
                        </a:spcBef>
                        <a:spcAft>
                          <a:spcPts val="800"/>
                        </a:spcAft>
                      </a:pPr>
                      <a:r>
                        <a:rPr lang="en-US" sz="2000" b="1" dirty="0" smtClean="0">
                          <a:effectLst/>
                          <a:latin typeface="Times New Roman" pitchFamily="18" charset="0"/>
                          <a:cs typeface="Times New Roman" pitchFamily="18" charset="0"/>
                        </a:rPr>
                        <a:t>0.40</a:t>
                      </a:r>
                      <a:endParaRPr lang="en-US" sz="2000" b="1" dirty="0">
                        <a:effectLst/>
                        <a:latin typeface="Times New Roman" pitchFamily="18" charset="0"/>
                        <a:ea typeface="Calibri"/>
                        <a:cs typeface="Times New Roman" pitchFamily="18" charset="0"/>
                      </a:endParaRPr>
                    </a:p>
                  </a:txBody>
                  <a:tcPr marL="68580" marR="68580" marT="0" marB="0"/>
                </a:tc>
                <a:tc>
                  <a:txBody>
                    <a:bodyPr/>
                    <a:lstStyle/>
                    <a:p>
                      <a:pPr marL="0" marR="0" algn="ctr" rtl="1">
                        <a:lnSpc>
                          <a:spcPct val="115000"/>
                        </a:lnSpc>
                        <a:spcBef>
                          <a:spcPts val="0"/>
                        </a:spcBef>
                        <a:spcAft>
                          <a:spcPts val="800"/>
                        </a:spcAft>
                      </a:pPr>
                      <a:r>
                        <a:rPr lang="en-US" sz="2000" b="1" dirty="0" smtClean="0">
                          <a:effectLst/>
                          <a:latin typeface="Times New Roman" pitchFamily="18" charset="0"/>
                          <a:cs typeface="Times New Roman" pitchFamily="18" charset="0"/>
                        </a:rPr>
                        <a:t>0.65</a:t>
                      </a:r>
                      <a:endParaRPr lang="en-US" sz="2000" b="1" dirty="0">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2"/>
                  </a:ext>
                </a:extLst>
              </a:tr>
              <a:tr h="443024">
                <a:tc>
                  <a:txBody>
                    <a:bodyPr/>
                    <a:lstStyle/>
                    <a:p>
                      <a:pPr marL="0" marR="0" algn="ctr" rtl="1">
                        <a:lnSpc>
                          <a:spcPct val="115000"/>
                        </a:lnSpc>
                        <a:spcBef>
                          <a:spcPts val="0"/>
                        </a:spcBef>
                        <a:spcAft>
                          <a:spcPts val="800"/>
                        </a:spcAft>
                      </a:pPr>
                      <a:r>
                        <a:rPr lang="en-US" sz="2000" b="1" dirty="0" err="1" smtClean="0">
                          <a:effectLst/>
                          <a:latin typeface="Times New Roman" pitchFamily="18" charset="0"/>
                          <a:cs typeface="Times New Roman" pitchFamily="18" charset="0"/>
                        </a:rPr>
                        <a:t>Avg</a:t>
                      </a:r>
                      <a:r>
                        <a:rPr lang="en-US" sz="2000" b="1" dirty="0" smtClean="0">
                          <a:effectLst/>
                          <a:latin typeface="Times New Roman" pitchFamily="18" charset="0"/>
                          <a:cs typeface="Times New Roman" pitchFamily="18" charset="0"/>
                        </a:rPr>
                        <a:t> =024</a:t>
                      </a:r>
                      <a:endParaRPr lang="en-US" sz="2000" b="1" dirty="0">
                        <a:effectLst/>
                        <a:latin typeface="Times New Roman" pitchFamily="18" charset="0"/>
                        <a:ea typeface="Calibri"/>
                        <a:cs typeface="Times New Roman" pitchFamily="18" charset="0"/>
                      </a:endParaRPr>
                    </a:p>
                  </a:txBody>
                  <a:tcPr marL="68580" marR="68580" marT="0" marB="0"/>
                </a:tc>
                <a:tc>
                  <a:txBody>
                    <a:bodyPr/>
                    <a:lstStyle/>
                    <a:p>
                      <a:pPr marL="0" marR="0" algn="ctr" rtl="1">
                        <a:lnSpc>
                          <a:spcPct val="115000"/>
                        </a:lnSpc>
                        <a:spcBef>
                          <a:spcPts val="0"/>
                        </a:spcBef>
                        <a:spcAft>
                          <a:spcPts val="800"/>
                        </a:spcAft>
                      </a:pPr>
                      <a:r>
                        <a:rPr lang="en-US" sz="2000" b="1">
                          <a:effectLst/>
                          <a:latin typeface="Times New Roman" pitchFamily="18" charset="0"/>
                          <a:cs typeface="Times New Roman" pitchFamily="18" charset="0"/>
                        </a:rPr>
                        <a:t>0.63</a:t>
                      </a:r>
                      <a:endParaRPr lang="en-US" sz="2000" b="1">
                        <a:effectLst/>
                        <a:latin typeface="Times New Roman" pitchFamily="18" charset="0"/>
                        <a:ea typeface="Calibri"/>
                        <a:cs typeface="Times New Roman" pitchFamily="18" charset="0"/>
                      </a:endParaRPr>
                    </a:p>
                  </a:txBody>
                  <a:tcPr marL="68580" marR="68580" marT="0" marB="0"/>
                </a:tc>
                <a:tc>
                  <a:txBody>
                    <a:bodyPr/>
                    <a:lstStyle/>
                    <a:p>
                      <a:pPr marL="0" marR="0" algn="ctr" rtl="1">
                        <a:lnSpc>
                          <a:spcPct val="115000"/>
                        </a:lnSpc>
                        <a:spcBef>
                          <a:spcPts val="0"/>
                        </a:spcBef>
                        <a:spcAft>
                          <a:spcPts val="800"/>
                        </a:spcAft>
                      </a:pPr>
                      <a:r>
                        <a:rPr lang="en-US" sz="2000" b="1">
                          <a:effectLst/>
                          <a:latin typeface="Times New Roman" pitchFamily="18" charset="0"/>
                          <a:cs typeface="Times New Roman" pitchFamily="18" charset="0"/>
                        </a:rPr>
                        <a:t>0.42</a:t>
                      </a:r>
                      <a:endParaRPr lang="en-US" sz="2000" b="1">
                        <a:effectLst/>
                        <a:latin typeface="Times New Roman" pitchFamily="18" charset="0"/>
                        <a:ea typeface="Calibri"/>
                        <a:cs typeface="Times New Roman" pitchFamily="18" charset="0"/>
                      </a:endParaRPr>
                    </a:p>
                  </a:txBody>
                  <a:tcPr marL="68580" marR="68580" marT="0" marB="0"/>
                </a:tc>
                <a:tc>
                  <a:txBody>
                    <a:bodyPr/>
                    <a:lstStyle/>
                    <a:p>
                      <a:pPr marL="0" marR="0" algn="ctr" rtl="1">
                        <a:lnSpc>
                          <a:spcPct val="115000"/>
                        </a:lnSpc>
                        <a:spcBef>
                          <a:spcPts val="0"/>
                        </a:spcBef>
                        <a:spcAft>
                          <a:spcPts val="800"/>
                        </a:spcAft>
                      </a:pPr>
                      <a:r>
                        <a:rPr lang="en-US" sz="2000" b="1" dirty="0" smtClean="0">
                          <a:effectLst/>
                          <a:latin typeface="Times New Roman" pitchFamily="18" charset="0"/>
                          <a:cs typeface="Times New Roman" pitchFamily="18" charset="0"/>
                        </a:rPr>
                        <a:t>0.40</a:t>
                      </a:r>
                      <a:endParaRPr lang="en-US" sz="2000" b="1" dirty="0">
                        <a:effectLst/>
                        <a:latin typeface="Times New Roman" pitchFamily="18" charset="0"/>
                        <a:ea typeface="Calibri"/>
                        <a:cs typeface="Times New Roman" pitchFamily="18" charset="0"/>
                      </a:endParaRPr>
                    </a:p>
                  </a:txBody>
                  <a:tcPr marL="68580" marR="68580" marT="0" marB="0"/>
                </a:tc>
                <a:tc>
                  <a:txBody>
                    <a:bodyPr/>
                    <a:lstStyle/>
                    <a:p>
                      <a:pPr marL="0" marR="0" algn="ctr" rtl="1">
                        <a:lnSpc>
                          <a:spcPct val="115000"/>
                        </a:lnSpc>
                        <a:spcBef>
                          <a:spcPts val="0"/>
                        </a:spcBef>
                        <a:spcAft>
                          <a:spcPts val="800"/>
                        </a:spcAft>
                      </a:pPr>
                      <a:r>
                        <a:rPr lang="en-US" sz="2000" b="1" dirty="0" smtClean="0">
                          <a:effectLst/>
                          <a:latin typeface="Times New Roman" pitchFamily="18" charset="0"/>
                          <a:cs typeface="Times New Roman" pitchFamily="18" charset="0"/>
                        </a:rPr>
                        <a:t>0.65</a:t>
                      </a:r>
                      <a:endParaRPr lang="en-US" sz="2000" b="1" dirty="0">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3"/>
                  </a:ext>
                </a:extLst>
              </a:tr>
              <a:tr h="414017">
                <a:tc>
                  <a:txBody>
                    <a:bodyPr/>
                    <a:lstStyle/>
                    <a:p>
                      <a:pPr marL="0" marR="0" algn="ctr" rtl="1">
                        <a:lnSpc>
                          <a:spcPct val="115000"/>
                        </a:lnSpc>
                        <a:spcBef>
                          <a:spcPts val="0"/>
                        </a:spcBef>
                        <a:spcAft>
                          <a:spcPts val="800"/>
                        </a:spcAft>
                      </a:pPr>
                      <a:r>
                        <a:rPr lang="en-US" sz="2000" b="1" dirty="0" smtClean="0">
                          <a:effectLst/>
                          <a:latin typeface="Times New Roman" pitchFamily="18" charset="0"/>
                          <a:cs typeface="Times New Roman" pitchFamily="18" charset="0"/>
                        </a:rPr>
                        <a:t>Min=0.1</a:t>
                      </a:r>
                      <a:endParaRPr lang="en-US" sz="2000" b="1" dirty="0">
                        <a:effectLst/>
                        <a:latin typeface="Times New Roman" pitchFamily="18" charset="0"/>
                        <a:ea typeface="Calibri"/>
                        <a:cs typeface="Times New Roman" pitchFamily="18" charset="0"/>
                      </a:endParaRPr>
                    </a:p>
                  </a:txBody>
                  <a:tcPr marL="68580" marR="68580" marT="0" marB="0"/>
                </a:tc>
                <a:tc>
                  <a:txBody>
                    <a:bodyPr/>
                    <a:lstStyle/>
                    <a:p>
                      <a:pPr marL="0" marR="0" algn="ctr" rtl="1">
                        <a:lnSpc>
                          <a:spcPct val="115000"/>
                        </a:lnSpc>
                        <a:spcBef>
                          <a:spcPts val="0"/>
                        </a:spcBef>
                        <a:spcAft>
                          <a:spcPts val="800"/>
                        </a:spcAft>
                      </a:pPr>
                      <a:r>
                        <a:rPr lang="en-US" sz="2000" b="1" dirty="0">
                          <a:effectLst/>
                          <a:latin typeface="Times New Roman" pitchFamily="18" charset="0"/>
                          <a:cs typeface="Times New Roman" pitchFamily="18" charset="0"/>
                        </a:rPr>
                        <a:t>0.26</a:t>
                      </a:r>
                      <a:endParaRPr lang="en-US" sz="2000" b="1" dirty="0">
                        <a:effectLst/>
                        <a:latin typeface="Times New Roman" pitchFamily="18" charset="0"/>
                        <a:ea typeface="Calibri"/>
                        <a:cs typeface="Times New Roman" pitchFamily="18" charset="0"/>
                      </a:endParaRPr>
                    </a:p>
                  </a:txBody>
                  <a:tcPr marL="68580" marR="68580" marT="0" marB="0"/>
                </a:tc>
                <a:tc>
                  <a:txBody>
                    <a:bodyPr/>
                    <a:lstStyle/>
                    <a:p>
                      <a:pPr marL="0" marR="0" algn="ctr" rtl="1">
                        <a:lnSpc>
                          <a:spcPct val="115000"/>
                        </a:lnSpc>
                        <a:spcBef>
                          <a:spcPts val="0"/>
                        </a:spcBef>
                        <a:spcAft>
                          <a:spcPts val="800"/>
                        </a:spcAft>
                      </a:pPr>
                      <a:r>
                        <a:rPr lang="en-US" sz="2000" b="1">
                          <a:effectLst/>
                          <a:latin typeface="Times New Roman" pitchFamily="18" charset="0"/>
                          <a:cs typeface="Times New Roman" pitchFamily="18" charset="0"/>
                        </a:rPr>
                        <a:t>0.175</a:t>
                      </a:r>
                      <a:endParaRPr lang="en-US" sz="2000" b="1">
                        <a:effectLst/>
                        <a:latin typeface="Times New Roman" pitchFamily="18" charset="0"/>
                        <a:ea typeface="Calibri"/>
                        <a:cs typeface="Times New Roman" pitchFamily="18" charset="0"/>
                      </a:endParaRPr>
                    </a:p>
                  </a:txBody>
                  <a:tcPr marL="68580" marR="68580" marT="0" marB="0"/>
                </a:tc>
                <a:tc>
                  <a:txBody>
                    <a:bodyPr/>
                    <a:lstStyle/>
                    <a:p>
                      <a:pPr marL="0" marR="0" algn="ctr" rtl="1">
                        <a:lnSpc>
                          <a:spcPct val="115000"/>
                        </a:lnSpc>
                        <a:spcBef>
                          <a:spcPts val="0"/>
                        </a:spcBef>
                        <a:spcAft>
                          <a:spcPts val="800"/>
                        </a:spcAft>
                      </a:pPr>
                      <a:r>
                        <a:rPr lang="en-US" sz="2000" b="1" dirty="0" smtClean="0">
                          <a:effectLst/>
                          <a:latin typeface="Times New Roman" pitchFamily="18" charset="0"/>
                          <a:cs typeface="Times New Roman" pitchFamily="18" charset="0"/>
                        </a:rPr>
                        <a:t>0.40</a:t>
                      </a:r>
                      <a:endParaRPr lang="en-US" sz="2000" b="1" dirty="0">
                        <a:effectLst/>
                        <a:latin typeface="Times New Roman" pitchFamily="18" charset="0"/>
                        <a:ea typeface="Calibri"/>
                        <a:cs typeface="Times New Roman" pitchFamily="18" charset="0"/>
                      </a:endParaRPr>
                    </a:p>
                  </a:txBody>
                  <a:tcPr marL="68580" marR="68580" marT="0" marB="0"/>
                </a:tc>
                <a:tc>
                  <a:txBody>
                    <a:bodyPr/>
                    <a:lstStyle/>
                    <a:p>
                      <a:pPr marL="0" marR="0" algn="ctr" rtl="1">
                        <a:lnSpc>
                          <a:spcPct val="115000"/>
                        </a:lnSpc>
                        <a:spcBef>
                          <a:spcPts val="0"/>
                        </a:spcBef>
                        <a:spcAft>
                          <a:spcPts val="800"/>
                        </a:spcAft>
                      </a:pPr>
                      <a:r>
                        <a:rPr lang="en-US" sz="2000" b="1" dirty="0" smtClean="0">
                          <a:effectLst/>
                          <a:latin typeface="Times New Roman" pitchFamily="18" charset="0"/>
                          <a:cs typeface="Times New Roman" pitchFamily="18" charset="0"/>
                        </a:rPr>
                        <a:t>0.65</a:t>
                      </a:r>
                      <a:endParaRPr lang="en-US" sz="2000" b="1" dirty="0">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4"/>
                  </a:ext>
                </a:extLst>
              </a:tr>
            </a:tbl>
          </a:graphicData>
        </a:graphic>
      </p:graphicFrame>
      <p:sp>
        <p:nvSpPr>
          <p:cNvPr id="7" name="Slide Number Placeholder 6"/>
          <p:cNvSpPr>
            <a:spLocks noGrp="1"/>
          </p:cNvSpPr>
          <p:nvPr>
            <p:ph type="sldNum" sz="quarter" idx="12"/>
          </p:nvPr>
        </p:nvSpPr>
        <p:spPr/>
        <p:txBody>
          <a:bodyPr/>
          <a:lstStyle/>
          <a:p>
            <a:fld id="{D57F1E4F-1CFF-5643-939E-217C01CDF565}" type="slidenum">
              <a:rPr lang="en-US" smtClean="0"/>
              <a:pPr/>
              <a:t>20</a:t>
            </a:fld>
            <a:endParaRPr lang="en-US" dirty="0"/>
          </a:p>
        </p:txBody>
      </p:sp>
      <p:sp>
        <p:nvSpPr>
          <p:cNvPr id="5" name="Rectangle 1"/>
          <p:cNvSpPr>
            <a:spLocks noChangeArrowheads="1"/>
          </p:cNvSpPr>
          <p:nvPr/>
        </p:nvSpPr>
        <p:spPr bwMode="auto">
          <a:xfrm>
            <a:off x="3479800" y="3368675"/>
            <a:ext cx="12192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0296875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204" y="68586"/>
            <a:ext cx="8596668" cy="740711"/>
          </a:xfrm>
        </p:spPr>
        <p:txBody>
          <a:bodyPr/>
          <a:lstStyle/>
          <a:p>
            <a:pPr algn="ctr"/>
            <a:r>
              <a:rPr lang="en-US" dirty="0">
                <a:latin typeface="Times New Roman" pitchFamily="18" charset="0"/>
                <a:cs typeface="Times New Roman" pitchFamily="18" charset="0"/>
              </a:rPr>
              <a:t>Design of Dimensions</a:t>
            </a:r>
          </a:p>
        </p:txBody>
      </p:sp>
      <p:sp>
        <p:nvSpPr>
          <p:cNvPr id="8" name="Slide Number Placeholder 7"/>
          <p:cNvSpPr>
            <a:spLocks noGrp="1"/>
          </p:cNvSpPr>
          <p:nvPr>
            <p:ph type="sldNum" sz="quarter" idx="12"/>
          </p:nvPr>
        </p:nvSpPr>
        <p:spPr/>
        <p:txBody>
          <a:bodyPr/>
          <a:lstStyle/>
          <a:p>
            <a:fld id="{D57F1E4F-1CFF-5643-939E-217C01CDF565}" type="slidenum">
              <a:rPr lang="en-US" smtClean="0"/>
              <a:pPr/>
              <a:t>21</a:t>
            </a:fld>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606227424"/>
              </p:ext>
            </p:extLst>
          </p:nvPr>
        </p:nvGraphicFramePr>
        <p:xfrm>
          <a:off x="438137" y="2455138"/>
          <a:ext cx="8004425" cy="4081014"/>
        </p:xfrm>
        <a:graphic>
          <a:graphicData uri="http://schemas.openxmlformats.org/drawingml/2006/table">
            <a:tbl>
              <a:tblPr firstRow="1" firstCol="1" bandRow="1">
                <a:tableStyleId>{5C22544A-7EE6-4342-B048-85BDC9FD1C3A}</a:tableStyleId>
              </a:tblPr>
              <a:tblGrid>
                <a:gridCol w="501468">
                  <a:extLst>
                    <a:ext uri="{9D8B030D-6E8A-4147-A177-3AD203B41FA5}">
                      <a16:colId xmlns:a16="http://schemas.microsoft.com/office/drawing/2014/main" val="20000"/>
                    </a:ext>
                  </a:extLst>
                </a:gridCol>
                <a:gridCol w="3622822">
                  <a:extLst>
                    <a:ext uri="{9D8B030D-6E8A-4147-A177-3AD203B41FA5}">
                      <a16:colId xmlns:a16="http://schemas.microsoft.com/office/drawing/2014/main" val="20001"/>
                    </a:ext>
                  </a:extLst>
                </a:gridCol>
                <a:gridCol w="1266556">
                  <a:extLst>
                    <a:ext uri="{9D8B030D-6E8A-4147-A177-3AD203B41FA5}">
                      <a16:colId xmlns:a16="http://schemas.microsoft.com/office/drawing/2014/main" val="20002"/>
                    </a:ext>
                  </a:extLst>
                </a:gridCol>
                <a:gridCol w="1266556">
                  <a:extLst>
                    <a:ext uri="{9D8B030D-6E8A-4147-A177-3AD203B41FA5}">
                      <a16:colId xmlns:a16="http://schemas.microsoft.com/office/drawing/2014/main" val="20003"/>
                    </a:ext>
                  </a:extLst>
                </a:gridCol>
                <a:gridCol w="1347023">
                  <a:extLst>
                    <a:ext uri="{9D8B030D-6E8A-4147-A177-3AD203B41FA5}">
                      <a16:colId xmlns:a16="http://schemas.microsoft.com/office/drawing/2014/main" val="20004"/>
                    </a:ext>
                  </a:extLst>
                </a:gridCol>
              </a:tblGrid>
              <a:tr h="376595">
                <a:tc>
                  <a:txBody>
                    <a:bodyPr/>
                    <a:lstStyle/>
                    <a:p>
                      <a:pPr marL="0" marR="0" algn="l" rtl="0">
                        <a:lnSpc>
                          <a:spcPct val="115000"/>
                        </a:lnSpc>
                        <a:spcBef>
                          <a:spcPts val="0"/>
                        </a:spcBef>
                        <a:spcAft>
                          <a:spcPts val="0"/>
                        </a:spcAft>
                      </a:pPr>
                      <a:r>
                        <a:rPr lang="en-US" sz="1800" dirty="0">
                          <a:effectLst/>
                          <a:latin typeface="+mj-lt"/>
                        </a:rPr>
                        <a:t>No.</a:t>
                      </a:r>
                      <a:endParaRPr lang="en-US" sz="1800" dirty="0">
                        <a:effectLst/>
                        <a:latin typeface="+mj-lt"/>
                        <a:ea typeface="Calibri"/>
                        <a:cs typeface="Arial"/>
                      </a:endParaRPr>
                    </a:p>
                  </a:txBody>
                  <a:tcPr marL="68580" marR="68580" marT="0" marB="0"/>
                </a:tc>
                <a:tc>
                  <a:txBody>
                    <a:bodyPr/>
                    <a:lstStyle/>
                    <a:p>
                      <a:pPr marL="0" marR="0" algn="ctr" rtl="0">
                        <a:lnSpc>
                          <a:spcPct val="115000"/>
                        </a:lnSpc>
                        <a:spcBef>
                          <a:spcPts val="0"/>
                        </a:spcBef>
                        <a:spcAft>
                          <a:spcPts val="0"/>
                        </a:spcAft>
                      </a:pPr>
                      <a:r>
                        <a:rPr lang="en-US" sz="1800" dirty="0">
                          <a:effectLst/>
                          <a:latin typeface="+mj-lt"/>
                        </a:rPr>
                        <a:t>Design Parameter</a:t>
                      </a:r>
                      <a:endParaRPr lang="en-US" sz="1800" dirty="0">
                        <a:effectLst/>
                        <a:latin typeface="+mj-lt"/>
                        <a:ea typeface="Calibri"/>
                        <a:cs typeface="Arial"/>
                      </a:endParaRPr>
                    </a:p>
                  </a:txBody>
                  <a:tcPr marL="68580" marR="68580" marT="0" marB="0"/>
                </a:tc>
                <a:tc>
                  <a:txBody>
                    <a:bodyPr/>
                    <a:lstStyle/>
                    <a:p>
                      <a:pPr marL="0" marR="0" algn="ctr" rtl="0">
                        <a:lnSpc>
                          <a:spcPct val="115000"/>
                        </a:lnSpc>
                        <a:spcBef>
                          <a:spcPts val="0"/>
                        </a:spcBef>
                        <a:spcAft>
                          <a:spcPts val="0"/>
                        </a:spcAft>
                      </a:pPr>
                      <a:r>
                        <a:rPr lang="en-US" sz="1800" dirty="0">
                          <a:effectLst/>
                          <a:latin typeface="+mj-lt"/>
                        </a:rPr>
                        <a:t>Value</a:t>
                      </a:r>
                      <a:endParaRPr lang="en-US" sz="1800" dirty="0">
                        <a:effectLst/>
                        <a:latin typeface="+mj-lt"/>
                        <a:ea typeface="Calibri"/>
                        <a:cs typeface="Arial"/>
                      </a:endParaRPr>
                    </a:p>
                  </a:txBody>
                  <a:tcPr marL="68580" marR="68580" marT="0" marB="0"/>
                </a:tc>
                <a:tc>
                  <a:txBody>
                    <a:bodyPr/>
                    <a:lstStyle/>
                    <a:p>
                      <a:pPr marL="0" marR="0" algn="ctr" rtl="0">
                        <a:lnSpc>
                          <a:spcPct val="115000"/>
                        </a:lnSpc>
                        <a:spcBef>
                          <a:spcPts val="0"/>
                        </a:spcBef>
                        <a:spcAft>
                          <a:spcPts val="0"/>
                        </a:spcAft>
                      </a:pPr>
                      <a:r>
                        <a:rPr lang="en-US" sz="1800" dirty="0" smtClean="0">
                          <a:effectLst/>
                          <a:latin typeface="+mj-lt"/>
                          <a:ea typeface="Calibri"/>
                          <a:cs typeface="Arial"/>
                        </a:rPr>
                        <a:t>Solver</a:t>
                      </a:r>
                      <a:endParaRPr lang="en-US" sz="1800" dirty="0">
                        <a:effectLst/>
                        <a:latin typeface="+mj-lt"/>
                        <a:ea typeface="Calibri"/>
                        <a:cs typeface="Arial"/>
                      </a:endParaRPr>
                    </a:p>
                  </a:txBody>
                  <a:tcPr marL="68580" marR="68580" marT="0" marB="0"/>
                </a:tc>
                <a:tc>
                  <a:txBody>
                    <a:bodyPr/>
                    <a:lstStyle/>
                    <a:p>
                      <a:pPr marL="0" marR="0" algn="ctr" rtl="0">
                        <a:lnSpc>
                          <a:spcPct val="115000"/>
                        </a:lnSpc>
                        <a:spcBef>
                          <a:spcPts val="0"/>
                        </a:spcBef>
                        <a:spcAft>
                          <a:spcPts val="0"/>
                        </a:spcAft>
                      </a:pPr>
                      <a:endParaRPr lang="en-US" sz="1800" dirty="0">
                        <a:effectLst/>
                        <a:latin typeface="+mj-lt"/>
                        <a:ea typeface="Calibri"/>
                        <a:cs typeface="Arial"/>
                      </a:endParaRPr>
                    </a:p>
                  </a:txBody>
                  <a:tcPr marL="68580" marR="68580" marT="0" marB="0"/>
                </a:tc>
                <a:extLst>
                  <a:ext uri="{0D108BD9-81ED-4DB2-BD59-A6C34878D82A}">
                    <a16:rowId xmlns:a16="http://schemas.microsoft.com/office/drawing/2014/main" val="10000"/>
                  </a:ext>
                </a:extLst>
              </a:tr>
              <a:tr h="626579">
                <a:tc>
                  <a:txBody>
                    <a:bodyPr/>
                    <a:lstStyle/>
                    <a:p>
                      <a:pPr marL="0" marR="0" algn="l" rtl="0">
                        <a:lnSpc>
                          <a:spcPct val="115000"/>
                        </a:lnSpc>
                        <a:spcBef>
                          <a:spcPts val="0"/>
                        </a:spcBef>
                        <a:spcAft>
                          <a:spcPts val="0"/>
                        </a:spcAft>
                      </a:pPr>
                      <a:r>
                        <a:rPr lang="en-US" sz="1800" dirty="0">
                          <a:effectLst/>
                          <a:latin typeface="+mj-lt"/>
                        </a:rPr>
                        <a:t>1</a:t>
                      </a:r>
                      <a:endParaRPr lang="en-US" sz="1800" dirty="0">
                        <a:effectLst/>
                        <a:latin typeface="+mj-lt"/>
                        <a:ea typeface="Calibri"/>
                        <a:cs typeface="Arial"/>
                      </a:endParaRPr>
                    </a:p>
                  </a:txBody>
                  <a:tcPr marL="68580" marR="68580" marT="0" marB="0"/>
                </a:tc>
                <a:tc>
                  <a:txBody>
                    <a:bodyPr/>
                    <a:lstStyle/>
                    <a:p>
                      <a:pPr marL="0" marR="0" algn="l" rtl="0">
                        <a:lnSpc>
                          <a:spcPct val="115000"/>
                        </a:lnSpc>
                        <a:spcBef>
                          <a:spcPts val="0"/>
                        </a:spcBef>
                        <a:spcAft>
                          <a:spcPts val="0"/>
                        </a:spcAft>
                      </a:pPr>
                      <a:r>
                        <a:rPr lang="en-US" sz="1800" dirty="0">
                          <a:effectLst/>
                          <a:latin typeface="Times New Roman" pitchFamily="18" charset="0"/>
                          <a:cs typeface="Times New Roman" pitchFamily="18" charset="0"/>
                        </a:rPr>
                        <a:t>Maximum flow of grit chamber</a:t>
                      </a:r>
                    </a:p>
                  </a:txBody>
                  <a:tcPr marL="68580" marR="68580" marT="0" marB="0"/>
                </a:tc>
                <a:tc>
                  <a:txBody>
                    <a:bodyPr/>
                    <a:lstStyle/>
                    <a:p>
                      <a:pPr marL="0" marR="0" algn="ctr" rtl="0">
                        <a:lnSpc>
                          <a:spcPct val="115000"/>
                        </a:lnSpc>
                        <a:spcBef>
                          <a:spcPts val="0"/>
                        </a:spcBef>
                        <a:spcAft>
                          <a:spcPts val="0"/>
                        </a:spcAft>
                      </a:pPr>
                      <a:r>
                        <a:rPr lang="en-US" sz="1800" dirty="0" smtClean="0">
                          <a:effectLst/>
                          <a:latin typeface="Times New Roman" pitchFamily="18" charset="0"/>
                          <a:cs typeface="Times New Roman" pitchFamily="18" charset="0"/>
                        </a:rPr>
                        <a:t>0.465 m³/sec</a:t>
                      </a:r>
                      <a:endParaRPr lang="en-US" sz="1800" dirty="0">
                        <a:effectLst/>
                        <a:latin typeface="Times New Roman" pitchFamily="18" charset="0"/>
                        <a:cs typeface="Times New Roman" pitchFamily="18" charset="0"/>
                      </a:endParaRPr>
                    </a:p>
                  </a:txBody>
                  <a:tcPr marL="68580" marR="68580" marT="0" marB="0"/>
                </a:tc>
                <a:tc>
                  <a:txBody>
                    <a:bodyPr/>
                    <a:lstStyle/>
                    <a:p>
                      <a:pPr marL="0" marR="0" algn="ctr" rtl="0">
                        <a:lnSpc>
                          <a:spcPct val="115000"/>
                        </a:lnSpc>
                        <a:spcBef>
                          <a:spcPts val="0"/>
                        </a:spcBef>
                        <a:spcAft>
                          <a:spcPts val="0"/>
                        </a:spcAft>
                      </a:pPr>
                      <a:r>
                        <a:rPr lang="en-US" sz="1800" dirty="0" smtClean="0">
                          <a:effectLst/>
                          <a:latin typeface="Times New Roman" pitchFamily="18" charset="0"/>
                          <a:cs typeface="Times New Roman" pitchFamily="18" charset="0"/>
                        </a:rPr>
                        <a:t>0.465 m³/sec</a:t>
                      </a:r>
                      <a:endParaRPr lang="en-US" sz="1800" dirty="0">
                        <a:effectLst/>
                        <a:latin typeface="Times New Roman" pitchFamily="18" charset="0"/>
                        <a:cs typeface="Times New Roman" pitchFamily="18" charset="0"/>
                      </a:endParaRPr>
                    </a:p>
                  </a:txBody>
                  <a:tcPr marL="68580" marR="68580" marT="0" marB="0"/>
                </a:tc>
                <a:tc>
                  <a:txBody>
                    <a:bodyPr/>
                    <a:lstStyle/>
                    <a:p>
                      <a:pPr marL="0" marR="0" algn="ctr" rtl="0">
                        <a:lnSpc>
                          <a:spcPct val="115000"/>
                        </a:lnSpc>
                        <a:spcBef>
                          <a:spcPts val="0"/>
                        </a:spcBef>
                        <a:spcAft>
                          <a:spcPts val="0"/>
                        </a:spcAft>
                      </a:pPr>
                      <a:r>
                        <a:rPr lang="en-US" sz="1800" dirty="0" smtClean="0">
                          <a:effectLst/>
                          <a:latin typeface="Times New Roman" pitchFamily="18" charset="0"/>
                          <a:cs typeface="Times New Roman" pitchFamily="18" charset="0"/>
                        </a:rPr>
                        <a:t>0.465 m³/sec</a:t>
                      </a:r>
                      <a:endParaRPr lang="en-US" sz="1800" dirty="0">
                        <a:effectLst/>
                        <a:latin typeface="Times New Roman" pitchFamily="18" charset="0"/>
                        <a:cs typeface="Times New Roman" pitchFamily="18" charset="0"/>
                      </a:endParaRPr>
                    </a:p>
                  </a:txBody>
                  <a:tcPr marL="68580" marR="68580" marT="0" marB="0"/>
                </a:tc>
                <a:extLst>
                  <a:ext uri="{0D108BD9-81ED-4DB2-BD59-A6C34878D82A}">
                    <a16:rowId xmlns:a16="http://schemas.microsoft.com/office/drawing/2014/main" val="10001"/>
                  </a:ext>
                </a:extLst>
              </a:tr>
              <a:tr h="425030">
                <a:tc>
                  <a:txBody>
                    <a:bodyPr/>
                    <a:lstStyle/>
                    <a:p>
                      <a:pPr marL="0" marR="0" algn="l" rtl="0">
                        <a:lnSpc>
                          <a:spcPct val="115000"/>
                        </a:lnSpc>
                        <a:spcBef>
                          <a:spcPts val="0"/>
                        </a:spcBef>
                        <a:spcAft>
                          <a:spcPts val="0"/>
                        </a:spcAft>
                      </a:pPr>
                      <a:r>
                        <a:rPr lang="en-US" sz="1800">
                          <a:effectLst/>
                          <a:latin typeface="+mj-lt"/>
                        </a:rPr>
                        <a:t>2</a:t>
                      </a:r>
                      <a:endParaRPr lang="en-US" sz="1800">
                        <a:effectLst/>
                        <a:latin typeface="+mj-lt"/>
                        <a:ea typeface="Calibri"/>
                        <a:cs typeface="Arial"/>
                      </a:endParaRPr>
                    </a:p>
                  </a:txBody>
                  <a:tcPr marL="68580" marR="68580" marT="0" marB="0"/>
                </a:tc>
                <a:tc>
                  <a:txBody>
                    <a:bodyPr/>
                    <a:lstStyle/>
                    <a:p>
                      <a:pPr marL="0" marR="0" algn="l" rtl="0">
                        <a:lnSpc>
                          <a:spcPct val="115000"/>
                        </a:lnSpc>
                        <a:spcBef>
                          <a:spcPts val="0"/>
                        </a:spcBef>
                        <a:spcAft>
                          <a:spcPts val="0"/>
                        </a:spcAft>
                      </a:pPr>
                      <a:r>
                        <a:rPr lang="en-US" sz="1800" dirty="0">
                          <a:effectLst/>
                          <a:latin typeface="Times New Roman" pitchFamily="18" charset="0"/>
                          <a:ea typeface="Calibri"/>
                          <a:cs typeface="Times New Roman" pitchFamily="18" charset="0"/>
                        </a:rPr>
                        <a:t>Velocity of the settling of particles (Vs)</a:t>
                      </a:r>
                    </a:p>
                  </a:txBody>
                  <a:tcPr marL="68580" marR="68580" marT="0" marB="0"/>
                </a:tc>
                <a:tc>
                  <a:txBody>
                    <a:bodyPr/>
                    <a:lstStyle/>
                    <a:p>
                      <a:pPr marL="0" marR="0" algn="ctr" rtl="0">
                        <a:lnSpc>
                          <a:spcPct val="115000"/>
                        </a:lnSpc>
                        <a:spcBef>
                          <a:spcPts val="0"/>
                        </a:spcBef>
                        <a:spcAft>
                          <a:spcPts val="0"/>
                        </a:spcAft>
                      </a:pPr>
                      <a:r>
                        <a:rPr lang="en-US" sz="1800" dirty="0">
                          <a:effectLst/>
                          <a:latin typeface="Times New Roman" pitchFamily="18" charset="0"/>
                          <a:ea typeface="Calibri"/>
                          <a:cs typeface="Times New Roman" pitchFamily="18" charset="0"/>
                        </a:rPr>
                        <a:t>16.01 </a:t>
                      </a:r>
                      <a:r>
                        <a:rPr lang="en-US" sz="1800" dirty="0" smtClean="0">
                          <a:effectLst/>
                          <a:latin typeface="Times New Roman" pitchFamily="18" charset="0"/>
                          <a:ea typeface="Calibri"/>
                          <a:cs typeface="Times New Roman" pitchFamily="18" charset="0"/>
                        </a:rPr>
                        <a:t>c</a:t>
                      </a:r>
                      <a:r>
                        <a:rPr lang="en-US" sz="1800" kern="1200" dirty="0" smtClean="0">
                          <a:solidFill>
                            <a:schemeClr val="dk1"/>
                          </a:solidFill>
                          <a:effectLst/>
                          <a:latin typeface="Times New Roman" pitchFamily="18" charset="0"/>
                          <a:ea typeface="Calibri"/>
                          <a:cs typeface="Times New Roman" pitchFamily="18" charset="0"/>
                        </a:rPr>
                        <a:t>m/s</a:t>
                      </a:r>
                      <a:endParaRPr lang="en-US" sz="1800" dirty="0">
                        <a:effectLst/>
                        <a:latin typeface="Times New Roman" pitchFamily="18" charset="0"/>
                        <a:ea typeface="Calibri"/>
                        <a:cs typeface="Times New Roman" pitchFamily="18" charset="0"/>
                      </a:endParaRPr>
                    </a:p>
                  </a:txBody>
                  <a:tcPr marL="68580" marR="68580" marT="0" marB="0"/>
                </a:tc>
                <a:tc>
                  <a:txBody>
                    <a:bodyPr/>
                    <a:lstStyle/>
                    <a:p>
                      <a:pPr marL="0" marR="0" algn="ctr" rtl="0">
                        <a:lnSpc>
                          <a:spcPct val="115000"/>
                        </a:lnSpc>
                        <a:spcBef>
                          <a:spcPts val="0"/>
                        </a:spcBef>
                        <a:spcAft>
                          <a:spcPts val="0"/>
                        </a:spcAft>
                      </a:pPr>
                      <a:r>
                        <a:rPr lang="en-US" sz="1800" dirty="0" smtClean="0">
                          <a:effectLst/>
                          <a:latin typeface="Times New Roman" pitchFamily="18" charset="0"/>
                          <a:ea typeface="Calibri"/>
                          <a:cs typeface="Times New Roman" pitchFamily="18" charset="0"/>
                        </a:rPr>
                        <a:t>14.53 c</a:t>
                      </a:r>
                      <a:r>
                        <a:rPr lang="en-US" sz="1800" kern="1200" dirty="0" smtClean="0">
                          <a:solidFill>
                            <a:schemeClr val="dk1"/>
                          </a:solidFill>
                          <a:effectLst/>
                          <a:latin typeface="Times New Roman" pitchFamily="18" charset="0"/>
                          <a:ea typeface="Calibri"/>
                          <a:cs typeface="Times New Roman" pitchFamily="18" charset="0"/>
                        </a:rPr>
                        <a:t>m/s</a:t>
                      </a:r>
                      <a:endParaRPr lang="en-US" sz="1800" dirty="0">
                        <a:effectLst/>
                        <a:latin typeface="Times New Roman" pitchFamily="18" charset="0"/>
                        <a:ea typeface="Calibri"/>
                        <a:cs typeface="Times New Roman" pitchFamily="18" charset="0"/>
                      </a:endParaRPr>
                    </a:p>
                  </a:txBody>
                  <a:tcPr marL="68580" marR="68580" marT="0" marB="0"/>
                </a:tc>
                <a:tc>
                  <a:txBody>
                    <a:bodyPr/>
                    <a:lstStyle/>
                    <a:p>
                      <a:pPr marL="0" marR="0" algn="ctr" rtl="0">
                        <a:lnSpc>
                          <a:spcPct val="115000"/>
                        </a:lnSpc>
                        <a:spcBef>
                          <a:spcPts val="0"/>
                        </a:spcBef>
                        <a:spcAft>
                          <a:spcPts val="0"/>
                        </a:spcAft>
                      </a:pPr>
                      <a:r>
                        <a:rPr lang="en-US" sz="1800" dirty="0" smtClean="0">
                          <a:effectLst/>
                          <a:latin typeface="Times New Roman" pitchFamily="18" charset="0"/>
                          <a:ea typeface="Calibri"/>
                          <a:cs typeface="Times New Roman" pitchFamily="18" charset="0"/>
                        </a:rPr>
                        <a:t>4.56 c</a:t>
                      </a:r>
                      <a:r>
                        <a:rPr lang="en-US" sz="1800" kern="1200" dirty="0" smtClean="0">
                          <a:solidFill>
                            <a:schemeClr val="dk1"/>
                          </a:solidFill>
                          <a:effectLst/>
                          <a:latin typeface="Times New Roman" pitchFamily="18" charset="0"/>
                          <a:ea typeface="Calibri"/>
                          <a:cs typeface="Times New Roman" pitchFamily="18" charset="0"/>
                        </a:rPr>
                        <a:t>m/s</a:t>
                      </a:r>
                      <a:endParaRPr lang="en-US" sz="1800" dirty="0">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2"/>
                  </a:ext>
                </a:extLst>
              </a:tr>
              <a:tr h="425030">
                <a:tc>
                  <a:txBody>
                    <a:bodyPr/>
                    <a:lstStyle/>
                    <a:p>
                      <a:pPr marL="0" marR="0" algn="l" rtl="0">
                        <a:lnSpc>
                          <a:spcPct val="115000"/>
                        </a:lnSpc>
                        <a:spcBef>
                          <a:spcPts val="0"/>
                        </a:spcBef>
                        <a:spcAft>
                          <a:spcPts val="0"/>
                        </a:spcAft>
                      </a:pPr>
                      <a:r>
                        <a:rPr lang="en-US" sz="1800" dirty="0">
                          <a:effectLst/>
                          <a:latin typeface="+mj-lt"/>
                          <a:ea typeface="Calibri"/>
                          <a:cs typeface="Arial"/>
                        </a:rPr>
                        <a:t>3</a:t>
                      </a:r>
                    </a:p>
                  </a:txBody>
                  <a:tcPr marL="68580" marR="68580" marT="0" marB="0"/>
                </a:tc>
                <a:tc>
                  <a:txBody>
                    <a:bodyPr/>
                    <a:lstStyle/>
                    <a:p>
                      <a:pPr marL="0" marR="0" algn="l" rtl="0">
                        <a:lnSpc>
                          <a:spcPct val="115000"/>
                        </a:lnSpc>
                        <a:spcBef>
                          <a:spcPts val="0"/>
                        </a:spcBef>
                        <a:spcAft>
                          <a:spcPts val="0"/>
                        </a:spcAft>
                      </a:pPr>
                      <a:r>
                        <a:rPr lang="en-US" sz="1800" dirty="0">
                          <a:effectLst/>
                          <a:latin typeface="Times New Roman" pitchFamily="18" charset="0"/>
                          <a:ea typeface="Calibri"/>
                          <a:cs typeface="Times New Roman" pitchFamily="18" charset="0"/>
                        </a:rPr>
                        <a:t>Velocity</a:t>
                      </a:r>
                      <a:r>
                        <a:rPr lang="en-US" sz="1800" baseline="0" dirty="0">
                          <a:effectLst/>
                          <a:latin typeface="Times New Roman" pitchFamily="18" charset="0"/>
                          <a:ea typeface="Calibri"/>
                          <a:cs typeface="Times New Roman" pitchFamily="18" charset="0"/>
                        </a:rPr>
                        <a:t> of the </a:t>
                      </a:r>
                      <a:r>
                        <a:rPr lang="en-US" sz="1800" baseline="0" dirty="0" smtClean="0">
                          <a:effectLst/>
                          <a:latin typeface="Times New Roman" pitchFamily="18" charset="0"/>
                          <a:ea typeface="Calibri"/>
                          <a:cs typeface="Times New Roman" pitchFamily="18" charset="0"/>
                        </a:rPr>
                        <a:t>scour (Vh</a:t>
                      </a:r>
                      <a:r>
                        <a:rPr lang="en-US" sz="1800" baseline="0" dirty="0">
                          <a:effectLst/>
                          <a:latin typeface="Times New Roman" pitchFamily="18" charset="0"/>
                          <a:ea typeface="Calibri"/>
                          <a:cs typeface="Times New Roman" pitchFamily="18" charset="0"/>
                        </a:rPr>
                        <a:t>)</a:t>
                      </a:r>
                      <a:endParaRPr lang="en-US" sz="1800" dirty="0">
                        <a:effectLst/>
                        <a:latin typeface="Times New Roman" pitchFamily="18" charset="0"/>
                        <a:ea typeface="Calibri"/>
                        <a:cs typeface="Times New Roman" pitchFamily="18" charset="0"/>
                      </a:endParaRPr>
                    </a:p>
                  </a:txBody>
                  <a:tcPr marL="68580" marR="68580" marT="0" marB="0"/>
                </a:tc>
                <a:tc>
                  <a:txBody>
                    <a:bodyPr/>
                    <a:lstStyle/>
                    <a:p>
                      <a:pPr marL="0" marR="0" algn="ctr" rtl="0">
                        <a:lnSpc>
                          <a:spcPct val="115000"/>
                        </a:lnSpc>
                        <a:spcBef>
                          <a:spcPts val="0"/>
                        </a:spcBef>
                        <a:spcAft>
                          <a:spcPts val="0"/>
                        </a:spcAft>
                      </a:pPr>
                      <a:r>
                        <a:rPr lang="en-US" sz="1800" dirty="0" smtClean="0">
                          <a:effectLst/>
                          <a:latin typeface="Times New Roman" pitchFamily="18" charset="0"/>
                          <a:ea typeface="Calibri"/>
                          <a:cs typeface="Times New Roman" pitchFamily="18" charset="0"/>
                        </a:rPr>
                        <a:t>1.46 cm/s</a:t>
                      </a:r>
                      <a:endParaRPr lang="en-US" sz="1800" dirty="0">
                        <a:effectLst/>
                        <a:latin typeface="Times New Roman" pitchFamily="18" charset="0"/>
                        <a:ea typeface="Calibri"/>
                        <a:cs typeface="Times New Roman" pitchFamily="18" charset="0"/>
                      </a:endParaRPr>
                    </a:p>
                  </a:txBody>
                  <a:tcPr marL="68580" marR="68580" marT="0" marB="0"/>
                </a:tc>
                <a:tc>
                  <a:txBody>
                    <a:bodyPr/>
                    <a:lstStyle/>
                    <a:p>
                      <a:pPr marL="0" marR="0" algn="ctr" rtl="0">
                        <a:lnSpc>
                          <a:spcPct val="115000"/>
                        </a:lnSpc>
                        <a:spcBef>
                          <a:spcPts val="0"/>
                        </a:spcBef>
                        <a:spcAft>
                          <a:spcPts val="0"/>
                        </a:spcAft>
                      </a:pPr>
                      <a:r>
                        <a:rPr lang="en-US" sz="1800" dirty="0" smtClean="0">
                          <a:effectLst/>
                          <a:latin typeface="Times New Roman" pitchFamily="18" charset="0"/>
                          <a:ea typeface="Calibri"/>
                          <a:cs typeface="Times New Roman" pitchFamily="18" charset="0"/>
                        </a:rPr>
                        <a:t>0.93 cm/s</a:t>
                      </a:r>
                      <a:endParaRPr lang="en-US" sz="1800" dirty="0">
                        <a:effectLst/>
                        <a:latin typeface="Times New Roman" pitchFamily="18" charset="0"/>
                        <a:ea typeface="Calibri"/>
                        <a:cs typeface="Times New Roman" pitchFamily="18" charset="0"/>
                      </a:endParaRPr>
                    </a:p>
                  </a:txBody>
                  <a:tcPr marL="68580" marR="68580" marT="0" marB="0"/>
                </a:tc>
                <a:tc>
                  <a:txBody>
                    <a:bodyPr/>
                    <a:lstStyle/>
                    <a:p>
                      <a:pPr marL="0" marR="0" algn="ctr" rtl="0">
                        <a:lnSpc>
                          <a:spcPct val="115000"/>
                        </a:lnSpc>
                        <a:spcBef>
                          <a:spcPts val="0"/>
                        </a:spcBef>
                        <a:spcAft>
                          <a:spcPts val="0"/>
                        </a:spcAft>
                      </a:pPr>
                      <a:r>
                        <a:rPr lang="en-US" sz="1800" dirty="0" smtClean="0">
                          <a:effectLst/>
                          <a:latin typeface="Times New Roman" pitchFamily="18" charset="0"/>
                          <a:ea typeface="Calibri"/>
                          <a:cs typeface="Times New Roman" pitchFamily="18" charset="0"/>
                        </a:rPr>
                        <a:t>1.52 cm/s</a:t>
                      </a:r>
                      <a:endParaRPr lang="en-US" sz="1800" dirty="0">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3"/>
                  </a:ext>
                </a:extLst>
              </a:tr>
              <a:tr h="425030">
                <a:tc>
                  <a:txBody>
                    <a:bodyPr/>
                    <a:lstStyle/>
                    <a:p>
                      <a:pPr marL="0" marR="0" algn="l" rtl="0">
                        <a:lnSpc>
                          <a:spcPct val="115000"/>
                        </a:lnSpc>
                        <a:spcBef>
                          <a:spcPts val="0"/>
                        </a:spcBef>
                        <a:spcAft>
                          <a:spcPts val="0"/>
                        </a:spcAft>
                      </a:pPr>
                      <a:r>
                        <a:rPr lang="en-US" sz="1800" dirty="0">
                          <a:effectLst/>
                          <a:latin typeface="+mj-lt"/>
                          <a:ea typeface="+mn-ea"/>
                          <a:cs typeface="+mn-cs"/>
                        </a:rPr>
                        <a:t>4</a:t>
                      </a:r>
                      <a:endParaRPr lang="en-US" sz="1800" dirty="0">
                        <a:effectLst/>
                        <a:latin typeface="+mj-lt"/>
                        <a:ea typeface="Calibri"/>
                        <a:cs typeface="Arial"/>
                      </a:endParaRPr>
                    </a:p>
                  </a:txBody>
                  <a:tcPr marL="68580" marR="68580" marT="0" marB="0"/>
                </a:tc>
                <a:tc>
                  <a:txBody>
                    <a:bodyPr/>
                    <a:lstStyle/>
                    <a:p>
                      <a:pPr marL="0" marR="0" algn="l" rtl="0">
                        <a:lnSpc>
                          <a:spcPct val="115000"/>
                        </a:lnSpc>
                        <a:spcBef>
                          <a:spcPts val="0"/>
                        </a:spcBef>
                        <a:spcAft>
                          <a:spcPts val="0"/>
                        </a:spcAft>
                      </a:pPr>
                      <a:r>
                        <a:rPr lang="en-US" sz="1800" dirty="0">
                          <a:effectLst/>
                          <a:latin typeface="Times New Roman" pitchFamily="18" charset="0"/>
                          <a:cs typeface="Times New Roman" pitchFamily="18" charset="0"/>
                        </a:rPr>
                        <a:t>Volume of grit chamber</a:t>
                      </a:r>
                      <a:endParaRPr lang="en-US" sz="1800" dirty="0">
                        <a:effectLst/>
                        <a:latin typeface="Times New Roman" pitchFamily="18" charset="0"/>
                        <a:ea typeface="Calibri"/>
                        <a:cs typeface="Times New Roman" pitchFamily="18" charset="0"/>
                      </a:endParaRPr>
                    </a:p>
                  </a:txBody>
                  <a:tcPr marL="68580" marR="68580" marT="0" marB="0"/>
                </a:tc>
                <a:tc>
                  <a:txBody>
                    <a:bodyPr/>
                    <a:lstStyle/>
                    <a:p>
                      <a:pPr marL="0" marR="0" algn="ctr" rtl="0">
                        <a:lnSpc>
                          <a:spcPct val="115000"/>
                        </a:lnSpc>
                        <a:spcBef>
                          <a:spcPts val="0"/>
                        </a:spcBef>
                        <a:spcAft>
                          <a:spcPts val="0"/>
                        </a:spcAft>
                      </a:pPr>
                      <a:r>
                        <a:rPr lang="en-US" sz="1800" dirty="0" smtClean="0">
                          <a:effectLst/>
                          <a:latin typeface="Times New Roman" pitchFamily="18" charset="0"/>
                          <a:cs typeface="Times New Roman" pitchFamily="18" charset="0"/>
                        </a:rPr>
                        <a:t>24.96 m³</a:t>
                      </a:r>
                      <a:endParaRPr lang="en-US" sz="1800" dirty="0">
                        <a:effectLst/>
                        <a:latin typeface="Times New Roman" pitchFamily="18" charset="0"/>
                        <a:ea typeface="Calibri"/>
                        <a:cs typeface="Times New Roman" pitchFamily="18" charset="0"/>
                      </a:endParaRPr>
                    </a:p>
                  </a:txBody>
                  <a:tcPr marL="68580" marR="68580" marT="0" marB="0"/>
                </a:tc>
                <a:tc>
                  <a:txBody>
                    <a:bodyPr/>
                    <a:lstStyle/>
                    <a:p>
                      <a:pPr marL="0" marR="0" algn="ctr" rtl="0">
                        <a:lnSpc>
                          <a:spcPct val="115000"/>
                        </a:lnSpc>
                        <a:spcBef>
                          <a:spcPts val="0"/>
                        </a:spcBef>
                        <a:spcAft>
                          <a:spcPts val="0"/>
                        </a:spcAft>
                      </a:pPr>
                      <a:r>
                        <a:rPr lang="en-US" sz="1800" dirty="0" smtClean="0">
                          <a:effectLst/>
                          <a:latin typeface="Times New Roman" pitchFamily="18" charset="0"/>
                          <a:cs typeface="Times New Roman" pitchFamily="18" charset="0"/>
                        </a:rPr>
                        <a:t>27.84 m³</a:t>
                      </a:r>
                      <a:endParaRPr lang="en-US" sz="1800" dirty="0">
                        <a:effectLst/>
                        <a:latin typeface="Times New Roman" pitchFamily="18" charset="0"/>
                        <a:ea typeface="Calibri"/>
                        <a:cs typeface="Times New Roman" pitchFamily="18" charset="0"/>
                      </a:endParaRPr>
                    </a:p>
                  </a:txBody>
                  <a:tcPr marL="68580" marR="68580" marT="0" marB="0"/>
                </a:tc>
                <a:tc>
                  <a:txBody>
                    <a:bodyPr/>
                    <a:lstStyle/>
                    <a:p>
                      <a:pPr marL="0" marR="0" algn="ctr" rtl="0">
                        <a:lnSpc>
                          <a:spcPct val="115000"/>
                        </a:lnSpc>
                        <a:spcBef>
                          <a:spcPts val="0"/>
                        </a:spcBef>
                        <a:spcAft>
                          <a:spcPts val="0"/>
                        </a:spcAft>
                      </a:pPr>
                      <a:r>
                        <a:rPr lang="en-US" sz="1800" dirty="0" smtClean="0">
                          <a:effectLst/>
                          <a:latin typeface="Times New Roman" pitchFamily="18" charset="0"/>
                          <a:cs typeface="Times New Roman" pitchFamily="18" charset="0"/>
                        </a:rPr>
                        <a:t>60 m³</a:t>
                      </a:r>
                      <a:endParaRPr lang="en-US" sz="1800" dirty="0">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4"/>
                  </a:ext>
                </a:extLst>
              </a:tr>
              <a:tr h="425030">
                <a:tc>
                  <a:txBody>
                    <a:bodyPr/>
                    <a:lstStyle/>
                    <a:p>
                      <a:pPr marL="0" marR="0" algn="l" rtl="0">
                        <a:lnSpc>
                          <a:spcPct val="115000"/>
                        </a:lnSpc>
                        <a:spcBef>
                          <a:spcPts val="0"/>
                        </a:spcBef>
                        <a:spcAft>
                          <a:spcPts val="0"/>
                        </a:spcAft>
                      </a:pPr>
                      <a:r>
                        <a:rPr lang="en-US" sz="1800" dirty="0">
                          <a:effectLst/>
                          <a:latin typeface="+mj-lt"/>
                          <a:ea typeface="+mn-ea"/>
                          <a:cs typeface="+mn-cs"/>
                        </a:rPr>
                        <a:t>5</a:t>
                      </a:r>
                      <a:endParaRPr lang="en-US" sz="1800" dirty="0">
                        <a:effectLst/>
                        <a:latin typeface="+mj-lt"/>
                        <a:ea typeface="Calibri"/>
                        <a:cs typeface="Arial"/>
                      </a:endParaRPr>
                    </a:p>
                  </a:txBody>
                  <a:tcPr marL="68580" marR="68580" marT="0" marB="0"/>
                </a:tc>
                <a:tc>
                  <a:txBody>
                    <a:bodyPr/>
                    <a:lstStyle/>
                    <a:p>
                      <a:pPr marL="0" marR="0" algn="l" rtl="0">
                        <a:lnSpc>
                          <a:spcPct val="115000"/>
                        </a:lnSpc>
                        <a:spcBef>
                          <a:spcPts val="0"/>
                        </a:spcBef>
                        <a:spcAft>
                          <a:spcPts val="0"/>
                        </a:spcAft>
                      </a:pPr>
                      <a:r>
                        <a:rPr lang="en-US" sz="1800" dirty="0">
                          <a:effectLst/>
                          <a:latin typeface="Times New Roman" pitchFamily="18" charset="0"/>
                          <a:cs typeface="Times New Roman" pitchFamily="18" charset="0"/>
                        </a:rPr>
                        <a:t>Depth of grit chamber</a:t>
                      </a:r>
                      <a:endParaRPr lang="en-US" sz="1800" dirty="0">
                        <a:effectLst/>
                        <a:latin typeface="Times New Roman" pitchFamily="18" charset="0"/>
                        <a:ea typeface="Calibri"/>
                        <a:cs typeface="Times New Roman" pitchFamily="18" charset="0"/>
                      </a:endParaRPr>
                    </a:p>
                  </a:txBody>
                  <a:tcPr marL="68580" marR="68580" marT="0" marB="0"/>
                </a:tc>
                <a:tc>
                  <a:txBody>
                    <a:bodyPr/>
                    <a:lstStyle/>
                    <a:p>
                      <a:pPr marL="0" marR="0" algn="ctr" rtl="0">
                        <a:lnSpc>
                          <a:spcPct val="115000"/>
                        </a:lnSpc>
                        <a:spcBef>
                          <a:spcPts val="0"/>
                        </a:spcBef>
                        <a:spcAft>
                          <a:spcPts val="0"/>
                        </a:spcAft>
                      </a:pPr>
                      <a:r>
                        <a:rPr lang="en-US" sz="1800" dirty="0" smtClean="0">
                          <a:effectLst/>
                          <a:latin typeface="Times New Roman" pitchFamily="18" charset="0"/>
                          <a:cs typeface="Times New Roman" pitchFamily="18" charset="0"/>
                        </a:rPr>
                        <a:t>0.78m</a:t>
                      </a:r>
                      <a:endParaRPr lang="en-US" sz="1800" dirty="0">
                        <a:effectLst/>
                        <a:latin typeface="Times New Roman" pitchFamily="18" charset="0"/>
                        <a:ea typeface="Calibri"/>
                        <a:cs typeface="Times New Roman" pitchFamily="18" charset="0"/>
                      </a:endParaRPr>
                    </a:p>
                  </a:txBody>
                  <a:tcPr marL="68580" marR="68580" marT="0" marB="0"/>
                </a:tc>
                <a:tc>
                  <a:txBody>
                    <a:bodyPr/>
                    <a:lstStyle/>
                    <a:p>
                      <a:pPr marL="0" marR="0" algn="ctr" rtl="0">
                        <a:lnSpc>
                          <a:spcPct val="115000"/>
                        </a:lnSpc>
                        <a:spcBef>
                          <a:spcPts val="0"/>
                        </a:spcBef>
                        <a:spcAft>
                          <a:spcPts val="0"/>
                        </a:spcAft>
                      </a:pPr>
                      <a:r>
                        <a:rPr lang="en-US" sz="1800" dirty="0" smtClean="0">
                          <a:effectLst/>
                          <a:latin typeface="Times New Roman" pitchFamily="18" charset="0"/>
                          <a:cs typeface="Times New Roman" pitchFamily="18" charset="0"/>
                        </a:rPr>
                        <a:t>0.87m</a:t>
                      </a:r>
                      <a:endParaRPr lang="en-US" sz="1800" dirty="0">
                        <a:effectLst/>
                        <a:latin typeface="Times New Roman" pitchFamily="18" charset="0"/>
                        <a:ea typeface="Calibri"/>
                        <a:cs typeface="Times New Roman" pitchFamily="18" charset="0"/>
                      </a:endParaRPr>
                    </a:p>
                  </a:txBody>
                  <a:tcPr marL="68580" marR="68580" marT="0" marB="0"/>
                </a:tc>
                <a:tc>
                  <a:txBody>
                    <a:bodyPr/>
                    <a:lstStyle/>
                    <a:p>
                      <a:pPr marL="0" marR="0" algn="ctr" rtl="0">
                        <a:lnSpc>
                          <a:spcPct val="115000"/>
                        </a:lnSpc>
                        <a:spcBef>
                          <a:spcPts val="0"/>
                        </a:spcBef>
                        <a:spcAft>
                          <a:spcPts val="0"/>
                        </a:spcAft>
                      </a:pPr>
                      <a:r>
                        <a:rPr lang="en-US" sz="1800" dirty="0" smtClean="0">
                          <a:effectLst/>
                          <a:latin typeface="Times New Roman" pitchFamily="18" charset="0"/>
                          <a:cs typeface="Times New Roman" pitchFamily="18" charset="0"/>
                        </a:rPr>
                        <a:t>2m</a:t>
                      </a:r>
                      <a:endParaRPr lang="en-US" sz="1800" dirty="0">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5"/>
                  </a:ext>
                </a:extLst>
              </a:tr>
              <a:tr h="425030">
                <a:tc>
                  <a:txBody>
                    <a:bodyPr/>
                    <a:lstStyle/>
                    <a:p>
                      <a:pPr marL="0" marR="0" algn="l" rtl="0">
                        <a:lnSpc>
                          <a:spcPct val="115000"/>
                        </a:lnSpc>
                        <a:spcBef>
                          <a:spcPts val="0"/>
                        </a:spcBef>
                        <a:spcAft>
                          <a:spcPts val="0"/>
                        </a:spcAft>
                      </a:pPr>
                      <a:r>
                        <a:rPr lang="en-US" sz="1800" dirty="0">
                          <a:effectLst/>
                          <a:latin typeface="+mj-lt"/>
                          <a:ea typeface="+mn-ea"/>
                          <a:cs typeface="+mn-cs"/>
                        </a:rPr>
                        <a:t>6</a:t>
                      </a:r>
                      <a:endParaRPr lang="en-US" sz="1800" dirty="0">
                        <a:effectLst/>
                        <a:latin typeface="+mj-lt"/>
                        <a:ea typeface="Calibri"/>
                        <a:cs typeface="Arial"/>
                      </a:endParaRPr>
                    </a:p>
                  </a:txBody>
                  <a:tcPr marL="68580" marR="68580" marT="0" marB="0"/>
                </a:tc>
                <a:tc>
                  <a:txBody>
                    <a:bodyPr/>
                    <a:lstStyle/>
                    <a:p>
                      <a:pPr marL="0" marR="0" algn="l" rtl="0">
                        <a:lnSpc>
                          <a:spcPct val="115000"/>
                        </a:lnSpc>
                        <a:spcBef>
                          <a:spcPts val="0"/>
                        </a:spcBef>
                        <a:spcAft>
                          <a:spcPts val="0"/>
                        </a:spcAft>
                      </a:pPr>
                      <a:r>
                        <a:rPr lang="en-US" sz="1800" dirty="0">
                          <a:effectLst/>
                          <a:latin typeface="Times New Roman" pitchFamily="18" charset="0"/>
                          <a:cs typeface="Times New Roman" pitchFamily="18" charset="0"/>
                        </a:rPr>
                        <a:t>Width of grit chamber</a:t>
                      </a:r>
                      <a:endParaRPr lang="en-US" sz="1800" dirty="0">
                        <a:effectLst/>
                        <a:latin typeface="Times New Roman" pitchFamily="18" charset="0"/>
                        <a:ea typeface="Calibri"/>
                        <a:cs typeface="Times New Roman" pitchFamily="18" charset="0"/>
                      </a:endParaRPr>
                    </a:p>
                  </a:txBody>
                  <a:tcPr marL="68580" marR="68580" marT="0" marB="0"/>
                </a:tc>
                <a:tc>
                  <a:txBody>
                    <a:bodyPr/>
                    <a:lstStyle/>
                    <a:p>
                      <a:pPr marL="0" marR="0" algn="ctr" rtl="0">
                        <a:lnSpc>
                          <a:spcPct val="115000"/>
                        </a:lnSpc>
                        <a:spcBef>
                          <a:spcPts val="0"/>
                        </a:spcBef>
                        <a:spcAft>
                          <a:spcPts val="0"/>
                        </a:spcAft>
                      </a:pPr>
                      <a:r>
                        <a:rPr lang="en-US" sz="1800" dirty="0" smtClean="0">
                          <a:effectLst/>
                          <a:latin typeface="Times New Roman" pitchFamily="18" charset="0"/>
                          <a:cs typeface="Times New Roman" pitchFamily="18" charset="0"/>
                        </a:rPr>
                        <a:t>4m</a:t>
                      </a:r>
                      <a:endParaRPr lang="en-US" sz="1800" dirty="0">
                        <a:effectLst/>
                        <a:latin typeface="Times New Roman" pitchFamily="18" charset="0"/>
                        <a:ea typeface="Calibri"/>
                        <a:cs typeface="Times New Roman" pitchFamily="18" charset="0"/>
                      </a:endParaRPr>
                    </a:p>
                  </a:txBody>
                  <a:tcPr marL="68580" marR="68580" marT="0" marB="0"/>
                </a:tc>
                <a:tc>
                  <a:txBody>
                    <a:bodyPr/>
                    <a:lstStyle/>
                    <a:p>
                      <a:pPr marL="0" marR="0" algn="ctr" rtl="0">
                        <a:lnSpc>
                          <a:spcPct val="115000"/>
                        </a:lnSpc>
                        <a:spcBef>
                          <a:spcPts val="0"/>
                        </a:spcBef>
                        <a:spcAft>
                          <a:spcPts val="0"/>
                        </a:spcAft>
                      </a:pPr>
                      <a:r>
                        <a:rPr lang="en-US" sz="1800" dirty="0" smtClean="0">
                          <a:effectLst/>
                          <a:latin typeface="Times New Roman" pitchFamily="18" charset="0"/>
                          <a:cs typeface="Times New Roman" pitchFamily="18" charset="0"/>
                        </a:rPr>
                        <a:t>4m</a:t>
                      </a:r>
                      <a:endParaRPr lang="en-US" sz="1800" dirty="0">
                        <a:effectLst/>
                        <a:latin typeface="Times New Roman" pitchFamily="18" charset="0"/>
                        <a:ea typeface="Calibri"/>
                        <a:cs typeface="Times New Roman" pitchFamily="18" charset="0"/>
                      </a:endParaRPr>
                    </a:p>
                  </a:txBody>
                  <a:tcPr marL="68580" marR="68580" marT="0" marB="0"/>
                </a:tc>
                <a:tc>
                  <a:txBody>
                    <a:bodyPr/>
                    <a:lstStyle/>
                    <a:p>
                      <a:pPr marL="0" marR="0" algn="ctr" rtl="0">
                        <a:lnSpc>
                          <a:spcPct val="115000"/>
                        </a:lnSpc>
                        <a:spcBef>
                          <a:spcPts val="0"/>
                        </a:spcBef>
                        <a:spcAft>
                          <a:spcPts val="0"/>
                        </a:spcAft>
                      </a:pPr>
                      <a:r>
                        <a:rPr lang="en-US" sz="1800" dirty="0" smtClean="0">
                          <a:effectLst/>
                          <a:latin typeface="Times New Roman" pitchFamily="18" charset="0"/>
                          <a:cs typeface="Times New Roman" pitchFamily="18" charset="0"/>
                        </a:rPr>
                        <a:t>5m</a:t>
                      </a:r>
                      <a:endParaRPr lang="en-US" sz="1800" dirty="0">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6"/>
                  </a:ext>
                </a:extLst>
              </a:tr>
              <a:tr h="544068">
                <a:tc>
                  <a:txBody>
                    <a:bodyPr/>
                    <a:lstStyle/>
                    <a:p>
                      <a:pPr marL="0" marR="0" algn="l" rtl="0">
                        <a:lnSpc>
                          <a:spcPct val="115000"/>
                        </a:lnSpc>
                        <a:spcBef>
                          <a:spcPts val="0"/>
                        </a:spcBef>
                        <a:spcAft>
                          <a:spcPts val="0"/>
                        </a:spcAft>
                      </a:pPr>
                      <a:r>
                        <a:rPr lang="en-US" sz="1800" dirty="0">
                          <a:effectLst/>
                          <a:latin typeface="+mj-lt"/>
                          <a:ea typeface="+mn-ea"/>
                          <a:cs typeface="+mn-cs"/>
                        </a:rPr>
                        <a:t>7</a:t>
                      </a:r>
                      <a:endParaRPr lang="en-US" sz="1800" dirty="0">
                        <a:effectLst/>
                        <a:latin typeface="+mj-lt"/>
                        <a:ea typeface="Calibri"/>
                        <a:cs typeface="Arial"/>
                      </a:endParaRPr>
                    </a:p>
                  </a:txBody>
                  <a:tcPr marL="68580" marR="68580" marT="0" marB="0"/>
                </a:tc>
                <a:tc>
                  <a:txBody>
                    <a:bodyPr/>
                    <a:lstStyle/>
                    <a:p>
                      <a:pPr marL="0" marR="0" algn="l" rtl="0">
                        <a:lnSpc>
                          <a:spcPct val="115000"/>
                        </a:lnSpc>
                        <a:spcBef>
                          <a:spcPts val="0"/>
                        </a:spcBef>
                        <a:spcAft>
                          <a:spcPts val="0"/>
                        </a:spcAft>
                      </a:pPr>
                      <a:r>
                        <a:rPr lang="en-US" sz="1800" dirty="0">
                          <a:effectLst/>
                          <a:latin typeface="Times New Roman" pitchFamily="18" charset="0"/>
                          <a:cs typeface="Times New Roman" pitchFamily="18" charset="0"/>
                        </a:rPr>
                        <a:t>Length of grit chamber</a:t>
                      </a:r>
                      <a:endParaRPr lang="en-US" sz="1800" dirty="0">
                        <a:effectLst/>
                        <a:latin typeface="Times New Roman" pitchFamily="18" charset="0"/>
                        <a:ea typeface="Calibri"/>
                        <a:cs typeface="Times New Roman" pitchFamily="18" charset="0"/>
                      </a:endParaRPr>
                    </a:p>
                  </a:txBody>
                  <a:tcPr marL="68580" marR="68580" marT="0" marB="0"/>
                </a:tc>
                <a:tc>
                  <a:txBody>
                    <a:bodyPr/>
                    <a:lstStyle/>
                    <a:p>
                      <a:pPr marL="0" marR="0" algn="ctr" rtl="0">
                        <a:lnSpc>
                          <a:spcPct val="115000"/>
                        </a:lnSpc>
                        <a:spcBef>
                          <a:spcPts val="0"/>
                        </a:spcBef>
                        <a:spcAft>
                          <a:spcPts val="0"/>
                        </a:spcAft>
                      </a:pPr>
                      <a:r>
                        <a:rPr lang="en-US" sz="1800" dirty="0">
                          <a:effectLst/>
                          <a:latin typeface="Times New Roman" pitchFamily="18" charset="0"/>
                          <a:cs typeface="Times New Roman" pitchFamily="18" charset="0"/>
                        </a:rPr>
                        <a:t>8</a:t>
                      </a:r>
                      <a:r>
                        <a:rPr lang="en-US" sz="1800" dirty="0" smtClean="0">
                          <a:effectLst/>
                          <a:latin typeface="Times New Roman" pitchFamily="18" charset="0"/>
                          <a:cs typeface="Times New Roman" pitchFamily="18" charset="0"/>
                        </a:rPr>
                        <a:t>m</a:t>
                      </a:r>
                      <a:endParaRPr lang="en-US" sz="1800" dirty="0">
                        <a:effectLst/>
                        <a:latin typeface="Times New Roman" pitchFamily="18" charset="0"/>
                        <a:ea typeface="Calibri"/>
                        <a:cs typeface="Times New Roman" pitchFamily="18" charset="0"/>
                      </a:endParaRPr>
                    </a:p>
                  </a:txBody>
                  <a:tcPr marL="68580" marR="68580" marT="0" marB="0"/>
                </a:tc>
                <a:tc>
                  <a:txBody>
                    <a:bodyPr/>
                    <a:lstStyle/>
                    <a:p>
                      <a:pPr marL="0" marR="0" algn="ctr" rtl="0">
                        <a:lnSpc>
                          <a:spcPct val="115000"/>
                        </a:lnSpc>
                        <a:spcBef>
                          <a:spcPts val="0"/>
                        </a:spcBef>
                        <a:spcAft>
                          <a:spcPts val="0"/>
                        </a:spcAft>
                      </a:pPr>
                      <a:r>
                        <a:rPr lang="en-US" sz="1800" dirty="0">
                          <a:effectLst/>
                          <a:latin typeface="Times New Roman" pitchFamily="18" charset="0"/>
                          <a:cs typeface="Times New Roman" pitchFamily="18" charset="0"/>
                        </a:rPr>
                        <a:t>8</a:t>
                      </a:r>
                      <a:r>
                        <a:rPr lang="en-US" sz="1800" dirty="0" smtClean="0">
                          <a:effectLst/>
                          <a:latin typeface="Times New Roman" pitchFamily="18" charset="0"/>
                          <a:cs typeface="Times New Roman" pitchFamily="18" charset="0"/>
                        </a:rPr>
                        <a:t>m</a:t>
                      </a:r>
                      <a:endParaRPr lang="en-US" sz="1800" dirty="0">
                        <a:effectLst/>
                        <a:latin typeface="Times New Roman" pitchFamily="18" charset="0"/>
                        <a:ea typeface="Calibri"/>
                        <a:cs typeface="Times New Roman" pitchFamily="18" charset="0"/>
                      </a:endParaRPr>
                    </a:p>
                  </a:txBody>
                  <a:tcPr marL="68580" marR="68580" marT="0" marB="0"/>
                </a:tc>
                <a:tc>
                  <a:txBody>
                    <a:bodyPr/>
                    <a:lstStyle/>
                    <a:p>
                      <a:pPr marL="0" marR="0" algn="ctr" rtl="0">
                        <a:lnSpc>
                          <a:spcPct val="115000"/>
                        </a:lnSpc>
                        <a:spcBef>
                          <a:spcPts val="0"/>
                        </a:spcBef>
                        <a:spcAft>
                          <a:spcPts val="0"/>
                        </a:spcAft>
                      </a:pPr>
                      <a:r>
                        <a:rPr lang="en-US" sz="1800" dirty="0">
                          <a:effectLst/>
                          <a:latin typeface="Times New Roman" pitchFamily="18" charset="0"/>
                          <a:cs typeface="Times New Roman" pitchFamily="18" charset="0"/>
                        </a:rPr>
                        <a:t>6</a:t>
                      </a:r>
                      <a:r>
                        <a:rPr lang="en-US" sz="1800" dirty="0" smtClean="0">
                          <a:effectLst/>
                          <a:latin typeface="Times New Roman" pitchFamily="18" charset="0"/>
                          <a:cs typeface="Times New Roman" pitchFamily="18" charset="0"/>
                        </a:rPr>
                        <a:t>m</a:t>
                      </a:r>
                      <a:endParaRPr lang="en-US" sz="1800" dirty="0">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7"/>
                  </a:ext>
                </a:extLst>
              </a:tr>
            </a:tbl>
          </a:graphicData>
        </a:graphic>
      </p:graphicFrame>
      <p:sp>
        <p:nvSpPr>
          <p:cNvPr id="5" name="TextBox 4"/>
          <p:cNvSpPr txBox="1"/>
          <p:nvPr/>
        </p:nvSpPr>
        <p:spPr>
          <a:xfrm>
            <a:off x="380343" y="809297"/>
            <a:ext cx="8120015" cy="1477328"/>
          </a:xfrm>
          <a:prstGeom prst="rect">
            <a:avLst/>
          </a:prstGeom>
          <a:noFill/>
        </p:spPr>
        <p:txBody>
          <a:bodyPr wrap="square" rtlCol="0">
            <a:spAutoFit/>
          </a:bodyPr>
          <a:lstStyle/>
          <a:p>
            <a:r>
              <a:rPr lang="en-US" b="1" dirty="0">
                <a:latin typeface="Times New Roman" pitchFamily="18" charset="0"/>
                <a:cs typeface="Times New Roman" pitchFamily="18" charset="0"/>
              </a:rPr>
              <a:t>Grit </a:t>
            </a:r>
            <a:r>
              <a:rPr lang="en-US" b="1" dirty="0" smtClean="0">
                <a:latin typeface="Times New Roman" pitchFamily="18" charset="0"/>
                <a:cs typeface="Times New Roman" pitchFamily="18" charset="0"/>
              </a:rPr>
              <a:t>Chamber: </a:t>
            </a:r>
            <a:r>
              <a:rPr lang="en-US" dirty="0" smtClean="0">
                <a:latin typeface="Times New Roman" pitchFamily="18" charset="0"/>
                <a:cs typeface="Times New Roman" pitchFamily="18" charset="0"/>
              </a:rPr>
              <a:t>placed </a:t>
            </a:r>
            <a:r>
              <a:rPr lang="en-US" dirty="0">
                <a:latin typeface="Times New Roman" pitchFamily="18" charset="0"/>
                <a:cs typeface="Times New Roman" pitchFamily="18" charset="0"/>
              </a:rPr>
              <a:t>after the screening to remove the inorganic particles which have a specific gravity of 2.65 such as gravel and sand also it can removes the materials that may clog the channels and damage the pipes because of the abrasion and to prevent their accumulation. Grit chamber is designed to let the heavy grit particles settle down</a:t>
            </a:r>
          </a:p>
        </p:txBody>
      </p:sp>
    </p:spTree>
    <p:extLst>
      <p:ext uri="{BB962C8B-B14F-4D97-AF65-F5344CB8AC3E}">
        <p14:creationId xmlns:p14="http://schemas.microsoft.com/office/powerpoint/2010/main" val="775235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830317"/>
          </a:xfrm>
        </p:spPr>
        <p:txBody>
          <a:bodyPr>
            <a:normAutofit/>
          </a:bodyPr>
          <a:lstStyle/>
          <a:p>
            <a:pPr algn="ctr"/>
            <a:r>
              <a:rPr lang="en-US" dirty="0">
                <a:latin typeface="Times New Roman" pitchFamily="18" charset="0"/>
                <a:cs typeface="Times New Roman" pitchFamily="18" charset="0"/>
              </a:rPr>
              <a:t>Standard Used for Grit Chamber</a:t>
            </a:r>
          </a:p>
        </p:txBody>
      </p:sp>
      <p:sp>
        <p:nvSpPr>
          <p:cNvPr id="3" name="Content Placeholder 2"/>
          <p:cNvSpPr>
            <a:spLocks noGrp="1"/>
          </p:cNvSpPr>
          <p:nvPr>
            <p:ph idx="1"/>
          </p:nvPr>
        </p:nvSpPr>
        <p:spPr>
          <a:xfrm>
            <a:off x="677334" y="1618593"/>
            <a:ext cx="8596668" cy="4422769"/>
          </a:xfrm>
        </p:spPr>
        <p:txBody>
          <a:bodyPr/>
          <a:lstStyle/>
          <a:p>
            <a:pPr algn="l" rtl="0"/>
            <a:r>
              <a:rPr lang="en-US" sz="1600" dirty="0"/>
              <a:t>Based on ACI code of the Environmental Construction.</a:t>
            </a:r>
          </a:p>
          <a:p>
            <a:pPr marL="0" indent="0" algn="ctr" rtl="0">
              <a:buNone/>
            </a:pPr>
            <a:r>
              <a:rPr lang="en-US" sz="1600" b="1" dirty="0"/>
              <a:t>Table - Typical Design Information for Aerated Grit Chambers</a:t>
            </a:r>
            <a:endParaRPr lang="en-US" sz="1600" dirty="0"/>
          </a:p>
          <a:p>
            <a:pPr marL="0" indent="0" algn="ctr" rtl="0">
              <a:buNone/>
            </a:pP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22</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166367459"/>
              </p:ext>
            </p:extLst>
          </p:nvPr>
        </p:nvGraphicFramePr>
        <p:xfrm>
          <a:off x="1780798" y="3134185"/>
          <a:ext cx="5786649" cy="2286000"/>
        </p:xfrm>
        <a:graphic>
          <a:graphicData uri="http://schemas.openxmlformats.org/drawingml/2006/table">
            <a:tbl>
              <a:tblPr firstRow="1" bandRow="1">
                <a:tableStyleId>{5C22544A-7EE6-4342-B048-85BDC9FD1C3A}</a:tableStyleId>
              </a:tblPr>
              <a:tblGrid>
                <a:gridCol w="3693452">
                  <a:extLst>
                    <a:ext uri="{9D8B030D-6E8A-4147-A177-3AD203B41FA5}">
                      <a16:colId xmlns:a16="http://schemas.microsoft.com/office/drawing/2014/main" val="20000"/>
                    </a:ext>
                  </a:extLst>
                </a:gridCol>
                <a:gridCol w="2093197">
                  <a:extLst>
                    <a:ext uri="{9D8B030D-6E8A-4147-A177-3AD203B41FA5}">
                      <a16:colId xmlns:a16="http://schemas.microsoft.com/office/drawing/2014/main" val="20001"/>
                    </a:ext>
                  </a:extLst>
                </a:gridCol>
              </a:tblGrid>
              <a:tr h="370840">
                <a:tc gridSpan="2">
                  <a:txBody>
                    <a:bodyPr/>
                    <a:lstStyle/>
                    <a:p>
                      <a:pPr marL="0" marR="0" algn="ctr">
                        <a:lnSpc>
                          <a:spcPct val="150000"/>
                        </a:lnSpc>
                        <a:spcBef>
                          <a:spcPts val="0"/>
                        </a:spcBef>
                        <a:spcAft>
                          <a:spcPts val="800"/>
                        </a:spcAft>
                      </a:pPr>
                      <a:r>
                        <a:rPr lang="en-US" sz="2000" b="1" dirty="0">
                          <a:effectLst/>
                          <a:latin typeface="Times New Roman"/>
                          <a:ea typeface="Calibri"/>
                          <a:cs typeface="Arial"/>
                        </a:rPr>
                        <a:t>Design criteria of Grit chamber </a:t>
                      </a:r>
                      <a:endParaRPr lang="en-US" sz="2000" dirty="0">
                        <a:effectLst/>
                        <a:latin typeface="Calibri"/>
                        <a:ea typeface="Calibri"/>
                        <a:cs typeface="Arial"/>
                      </a:endParaRPr>
                    </a:p>
                  </a:txBody>
                  <a:tcPr marL="68580" marR="68580" marT="0" marB="0"/>
                </a:tc>
                <a:tc hMerge="1">
                  <a:txBody>
                    <a:bodyPr/>
                    <a:lstStyle/>
                    <a:p>
                      <a:endParaRPr lang="en-US"/>
                    </a:p>
                  </a:txBody>
                  <a:tcPr/>
                </a:tc>
                <a:extLst>
                  <a:ext uri="{0D108BD9-81ED-4DB2-BD59-A6C34878D82A}">
                    <a16:rowId xmlns:a16="http://schemas.microsoft.com/office/drawing/2014/main" val="10000"/>
                  </a:ext>
                </a:extLst>
              </a:tr>
              <a:tr h="370840">
                <a:tc>
                  <a:txBody>
                    <a:bodyPr/>
                    <a:lstStyle/>
                    <a:p>
                      <a:pPr marL="0" marR="0" algn="ctr">
                        <a:lnSpc>
                          <a:spcPct val="150000"/>
                        </a:lnSpc>
                        <a:spcBef>
                          <a:spcPts val="0"/>
                        </a:spcBef>
                        <a:spcAft>
                          <a:spcPts val="800"/>
                        </a:spcAft>
                      </a:pPr>
                      <a:r>
                        <a:rPr lang="en-US" sz="2000" b="1" i="0" dirty="0">
                          <a:effectLst/>
                          <a:latin typeface="Times New Roman"/>
                          <a:ea typeface="Calibri"/>
                          <a:cs typeface="Arial"/>
                        </a:rPr>
                        <a:t>Detention time </a:t>
                      </a:r>
                      <a:r>
                        <a:rPr lang="en-US" sz="2000" b="1" i="0" dirty="0">
                          <a:effectLst/>
                          <a:latin typeface="Cambria Math"/>
                          <a:ea typeface="Calibri"/>
                          <a:cs typeface="Times New Roman"/>
                        </a:rPr>
                        <a:t>(min)</a:t>
                      </a:r>
                      <a:endParaRPr lang="en-US" sz="2000" i="0" dirty="0">
                        <a:effectLst/>
                        <a:latin typeface="Calibri"/>
                        <a:ea typeface="Calibri"/>
                        <a:cs typeface="Arial"/>
                      </a:endParaRPr>
                    </a:p>
                  </a:txBody>
                  <a:tcPr marL="68580" marR="68580" marT="0" marB="0"/>
                </a:tc>
                <a:tc>
                  <a:txBody>
                    <a:bodyPr/>
                    <a:lstStyle/>
                    <a:p>
                      <a:pPr marL="0" marR="0" algn="ctr">
                        <a:lnSpc>
                          <a:spcPct val="150000"/>
                        </a:lnSpc>
                        <a:spcBef>
                          <a:spcPts val="0"/>
                        </a:spcBef>
                        <a:spcAft>
                          <a:spcPts val="800"/>
                        </a:spcAft>
                      </a:pPr>
                      <a:r>
                        <a:rPr lang="en-US" sz="2000" b="1">
                          <a:effectLst/>
                          <a:latin typeface="Times New Roman"/>
                          <a:ea typeface="Calibri"/>
                          <a:cs typeface="Arial"/>
                        </a:rPr>
                        <a:t>2-5</a:t>
                      </a:r>
                      <a:endParaRPr lang="en-US" sz="2000">
                        <a:effectLst/>
                        <a:latin typeface="Calibri"/>
                        <a:ea typeface="Calibri"/>
                        <a:cs typeface="Arial"/>
                      </a:endParaRPr>
                    </a:p>
                  </a:txBody>
                  <a:tcPr marL="68580" marR="68580" marT="0" marB="0"/>
                </a:tc>
                <a:extLst>
                  <a:ext uri="{0D108BD9-81ED-4DB2-BD59-A6C34878D82A}">
                    <a16:rowId xmlns:a16="http://schemas.microsoft.com/office/drawing/2014/main" val="10001"/>
                  </a:ext>
                </a:extLst>
              </a:tr>
              <a:tr h="370840">
                <a:tc>
                  <a:txBody>
                    <a:bodyPr/>
                    <a:lstStyle/>
                    <a:p>
                      <a:pPr marL="0" marR="0" algn="ctr">
                        <a:lnSpc>
                          <a:spcPct val="150000"/>
                        </a:lnSpc>
                        <a:spcBef>
                          <a:spcPts val="0"/>
                        </a:spcBef>
                        <a:spcAft>
                          <a:spcPts val="800"/>
                        </a:spcAft>
                      </a:pPr>
                      <a:r>
                        <a:rPr lang="en-US" sz="2000" b="1" i="0" dirty="0">
                          <a:effectLst/>
                          <a:latin typeface="Times New Roman"/>
                          <a:ea typeface="Calibri"/>
                          <a:cs typeface="Arial"/>
                        </a:rPr>
                        <a:t>Length </a:t>
                      </a:r>
                      <a:r>
                        <a:rPr lang="en-US" sz="2000" b="1" i="0" dirty="0">
                          <a:effectLst/>
                          <a:latin typeface="Cambria Math"/>
                          <a:ea typeface="Calibri"/>
                          <a:cs typeface="Times New Roman"/>
                        </a:rPr>
                        <a:t>(m)</a:t>
                      </a:r>
                      <a:endParaRPr lang="en-US" sz="2000" i="0" dirty="0">
                        <a:effectLst/>
                        <a:latin typeface="Calibri"/>
                        <a:ea typeface="Calibri"/>
                        <a:cs typeface="Arial"/>
                      </a:endParaRPr>
                    </a:p>
                  </a:txBody>
                  <a:tcPr marL="68580" marR="68580" marT="0" marB="0"/>
                </a:tc>
                <a:tc>
                  <a:txBody>
                    <a:bodyPr/>
                    <a:lstStyle/>
                    <a:p>
                      <a:pPr marL="0" marR="0" algn="ctr">
                        <a:lnSpc>
                          <a:spcPct val="150000"/>
                        </a:lnSpc>
                        <a:spcBef>
                          <a:spcPts val="0"/>
                        </a:spcBef>
                        <a:spcAft>
                          <a:spcPts val="800"/>
                        </a:spcAft>
                      </a:pPr>
                      <a:r>
                        <a:rPr lang="en-US" sz="2000" b="1" dirty="0">
                          <a:effectLst/>
                          <a:latin typeface="Times New Roman"/>
                          <a:ea typeface="Calibri"/>
                          <a:cs typeface="Arial"/>
                        </a:rPr>
                        <a:t>7.5-20</a:t>
                      </a:r>
                      <a:endParaRPr lang="en-US" sz="2000" dirty="0">
                        <a:effectLst/>
                        <a:latin typeface="Calibri"/>
                        <a:ea typeface="Calibri"/>
                        <a:cs typeface="Arial"/>
                      </a:endParaRPr>
                    </a:p>
                  </a:txBody>
                  <a:tcPr marL="68580" marR="68580" marT="0" marB="0"/>
                </a:tc>
                <a:extLst>
                  <a:ext uri="{0D108BD9-81ED-4DB2-BD59-A6C34878D82A}">
                    <a16:rowId xmlns:a16="http://schemas.microsoft.com/office/drawing/2014/main" val="10002"/>
                  </a:ext>
                </a:extLst>
              </a:tr>
              <a:tr h="370840">
                <a:tc>
                  <a:txBody>
                    <a:bodyPr/>
                    <a:lstStyle/>
                    <a:p>
                      <a:pPr marL="0" marR="0" algn="ctr">
                        <a:lnSpc>
                          <a:spcPct val="150000"/>
                        </a:lnSpc>
                        <a:spcBef>
                          <a:spcPts val="0"/>
                        </a:spcBef>
                        <a:spcAft>
                          <a:spcPts val="800"/>
                        </a:spcAft>
                      </a:pPr>
                      <a:r>
                        <a:rPr lang="en-US" sz="2000" b="1" i="0" dirty="0">
                          <a:effectLst/>
                          <a:latin typeface="Times New Roman"/>
                          <a:ea typeface="Calibri"/>
                          <a:cs typeface="Arial"/>
                        </a:rPr>
                        <a:t>Width </a:t>
                      </a:r>
                      <a:r>
                        <a:rPr lang="en-US" sz="2000" b="1" i="0" dirty="0">
                          <a:effectLst/>
                          <a:latin typeface="Cambria Math"/>
                          <a:ea typeface="Calibri"/>
                          <a:cs typeface="Times New Roman"/>
                        </a:rPr>
                        <a:t>(m)</a:t>
                      </a:r>
                      <a:endParaRPr lang="en-US" sz="2000" i="0" dirty="0">
                        <a:effectLst/>
                        <a:latin typeface="Calibri"/>
                        <a:ea typeface="Calibri"/>
                        <a:cs typeface="Arial"/>
                      </a:endParaRPr>
                    </a:p>
                  </a:txBody>
                  <a:tcPr marL="68580" marR="68580" marT="0" marB="0"/>
                </a:tc>
                <a:tc>
                  <a:txBody>
                    <a:bodyPr/>
                    <a:lstStyle/>
                    <a:p>
                      <a:pPr marL="0" marR="0" algn="ctr">
                        <a:lnSpc>
                          <a:spcPct val="150000"/>
                        </a:lnSpc>
                        <a:spcBef>
                          <a:spcPts val="0"/>
                        </a:spcBef>
                        <a:spcAft>
                          <a:spcPts val="800"/>
                        </a:spcAft>
                      </a:pPr>
                      <a:r>
                        <a:rPr lang="en-US" sz="2000" b="1" dirty="0">
                          <a:effectLst/>
                          <a:latin typeface="Times New Roman"/>
                          <a:ea typeface="Calibri"/>
                          <a:cs typeface="Arial"/>
                        </a:rPr>
                        <a:t>2.5-7</a:t>
                      </a:r>
                      <a:endParaRPr lang="en-US" sz="2000" dirty="0">
                        <a:effectLst/>
                        <a:latin typeface="Calibri"/>
                        <a:ea typeface="Calibri"/>
                        <a:cs typeface="Arial"/>
                      </a:endParaRPr>
                    </a:p>
                  </a:txBody>
                  <a:tcPr marL="68580" marR="68580" marT="0" marB="0"/>
                </a:tc>
                <a:extLst>
                  <a:ext uri="{0D108BD9-81ED-4DB2-BD59-A6C34878D82A}">
                    <a16:rowId xmlns:a16="http://schemas.microsoft.com/office/drawing/2014/main" val="10003"/>
                  </a:ext>
                </a:extLst>
              </a:tr>
              <a:tr h="370840">
                <a:tc>
                  <a:txBody>
                    <a:bodyPr/>
                    <a:lstStyle/>
                    <a:p>
                      <a:pPr marL="0" marR="0" algn="ctr">
                        <a:lnSpc>
                          <a:spcPct val="150000"/>
                        </a:lnSpc>
                        <a:spcBef>
                          <a:spcPts val="0"/>
                        </a:spcBef>
                        <a:spcAft>
                          <a:spcPts val="800"/>
                        </a:spcAft>
                      </a:pPr>
                      <a:r>
                        <a:rPr lang="en-US" sz="2000" b="1" i="0" dirty="0">
                          <a:effectLst/>
                          <a:latin typeface="Times New Roman"/>
                          <a:ea typeface="Calibri"/>
                          <a:cs typeface="Arial"/>
                        </a:rPr>
                        <a:t>Depth </a:t>
                      </a:r>
                      <a:r>
                        <a:rPr lang="en-US" sz="2000" b="1" i="0" dirty="0">
                          <a:effectLst/>
                          <a:latin typeface="Cambria Math"/>
                          <a:ea typeface="Calibri"/>
                          <a:cs typeface="Times New Roman"/>
                        </a:rPr>
                        <a:t>(m)</a:t>
                      </a:r>
                      <a:endParaRPr lang="en-US" sz="2000" i="0" dirty="0">
                        <a:effectLst/>
                        <a:latin typeface="Calibri"/>
                        <a:ea typeface="Calibri"/>
                        <a:cs typeface="Arial"/>
                      </a:endParaRPr>
                    </a:p>
                  </a:txBody>
                  <a:tcPr marL="68580" marR="68580" marT="0" marB="0"/>
                </a:tc>
                <a:tc>
                  <a:txBody>
                    <a:bodyPr/>
                    <a:lstStyle/>
                    <a:p>
                      <a:pPr marL="0" marR="0" algn="ctr">
                        <a:lnSpc>
                          <a:spcPct val="150000"/>
                        </a:lnSpc>
                        <a:spcBef>
                          <a:spcPts val="0"/>
                        </a:spcBef>
                        <a:spcAft>
                          <a:spcPts val="800"/>
                        </a:spcAft>
                      </a:pPr>
                      <a:r>
                        <a:rPr lang="en-US" sz="2000" b="1" dirty="0">
                          <a:effectLst/>
                          <a:latin typeface="Times New Roman"/>
                          <a:ea typeface="Calibri"/>
                          <a:cs typeface="Arial"/>
                        </a:rPr>
                        <a:t>2-5</a:t>
                      </a:r>
                      <a:endParaRPr lang="en-US" sz="2000" dirty="0">
                        <a:effectLst/>
                        <a:latin typeface="Calibri"/>
                        <a:ea typeface="Calibri"/>
                        <a:cs typeface="Arial"/>
                      </a:endParaRPr>
                    </a:p>
                  </a:txBody>
                  <a:tcPr marL="68580" marR="68580" marT="0"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0856872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Users\201000954\Desktop\1_FTpfb5LCgn6SYulynFYvWg.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0647" y="1813327"/>
            <a:ext cx="7340930" cy="4424335"/>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658863" y="226989"/>
            <a:ext cx="8596668" cy="651641"/>
          </a:xfrm>
        </p:spPr>
        <p:txBody>
          <a:bodyPr>
            <a:normAutofit/>
          </a:bodyPr>
          <a:lstStyle/>
          <a:p>
            <a:pPr algn="ctr"/>
            <a:r>
              <a:rPr lang="en-US" dirty="0">
                <a:latin typeface="Times New Roman" pitchFamily="18" charset="0"/>
                <a:cs typeface="Times New Roman" pitchFamily="18" charset="0"/>
              </a:rPr>
              <a:t>primary sedimentation</a:t>
            </a:r>
          </a:p>
        </p:txBody>
      </p:sp>
      <p:sp>
        <p:nvSpPr>
          <p:cNvPr id="5" name="TextBox 4"/>
          <p:cNvSpPr txBox="1"/>
          <p:nvPr/>
        </p:nvSpPr>
        <p:spPr>
          <a:xfrm>
            <a:off x="537827" y="1702128"/>
            <a:ext cx="3526030" cy="369332"/>
          </a:xfrm>
          <a:prstGeom prst="rect">
            <a:avLst/>
          </a:prstGeom>
          <a:noFill/>
        </p:spPr>
        <p:txBody>
          <a:bodyPr wrap="none" rtlCol="0">
            <a:spAutoFit/>
          </a:bodyPr>
          <a:lstStyle/>
          <a:p>
            <a:pPr defTabSz="457200"/>
            <a:r>
              <a:rPr lang="en-US" b="1" dirty="0">
                <a:solidFill>
                  <a:prstClr val="black"/>
                </a:solidFill>
              </a:rPr>
              <a:t>Sedimentation Tank (Clarifier):</a:t>
            </a:r>
          </a:p>
        </p:txBody>
      </p:sp>
      <p:sp>
        <p:nvSpPr>
          <p:cNvPr id="3" name="TextBox 2"/>
          <p:cNvSpPr txBox="1"/>
          <p:nvPr/>
        </p:nvSpPr>
        <p:spPr>
          <a:xfrm>
            <a:off x="537827" y="989829"/>
            <a:ext cx="8954219" cy="830997"/>
          </a:xfrm>
          <a:prstGeom prst="rect">
            <a:avLst/>
          </a:prstGeom>
          <a:noFill/>
        </p:spPr>
        <p:txBody>
          <a:bodyPr wrap="square" rtlCol="0">
            <a:spAutoFit/>
          </a:bodyPr>
          <a:lstStyle/>
          <a:p>
            <a:pPr defTabSz="457200"/>
            <a:r>
              <a:rPr lang="en-US" sz="2000" dirty="0">
                <a:solidFill>
                  <a:prstClr val="black"/>
                </a:solidFill>
              </a:rPr>
              <a:t>A settling tank </a:t>
            </a:r>
            <a:r>
              <a:rPr lang="en-US" sz="2000" dirty="0" smtClean="0">
                <a:solidFill>
                  <a:prstClr val="black"/>
                </a:solidFill>
              </a:rPr>
              <a:t>is to </a:t>
            </a:r>
            <a:r>
              <a:rPr lang="en-US" sz="2000" dirty="0">
                <a:solidFill>
                  <a:prstClr val="black"/>
                </a:solidFill>
              </a:rPr>
              <a:t>remove the organic solids which are </a:t>
            </a:r>
            <a:r>
              <a:rPr lang="en-US" sz="2000" dirty="0" smtClean="0">
                <a:solidFill>
                  <a:prstClr val="black"/>
                </a:solidFill>
              </a:rPr>
              <a:t>less </a:t>
            </a:r>
            <a:r>
              <a:rPr lang="en-US" sz="2000" dirty="0">
                <a:solidFill>
                  <a:prstClr val="black"/>
                </a:solidFill>
              </a:rPr>
              <a:t>than 0.2 mm and having a specific gravity of 2.65</a:t>
            </a:r>
          </a:p>
          <a:p>
            <a:pPr defTabSz="457200"/>
            <a:endParaRPr lang="en-US" sz="800" dirty="0">
              <a:solidFill>
                <a:prstClr val="black"/>
              </a:solidFill>
            </a:endParaRPr>
          </a:p>
        </p:txBody>
      </p:sp>
    </p:spTree>
    <p:extLst>
      <p:ext uri="{BB962C8B-B14F-4D97-AF65-F5344CB8AC3E}">
        <p14:creationId xmlns:p14="http://schemas.microsoft.com/office/powerpoint/2010/main" val="30629479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8952" y="168075"/>
            <a:ext cx="6886256" cy="679704"/>
          </a:xfrm>
        </p:spPr>
        <p:txBody>
          <a:bodyPr>
            <a:normAutofit/>
          </a:bodyPr>
          <a:lstStyle/>
          <a:p>
            <a:r>
              <a:rPr lang="en-US" dirty="0">
                <a:latin typeface="Times New Roman" pitchFamily="18" charset="0"/>
                <a:cs typeface="Times New Roman" pitchFamily="18" charset="0"/>
              </a:rPr>
              <a:t>Design of Dimensions</a:t>
            </a:r>
          </a:p>
        </p:txBody>
      </p:sp>
      <p:sp>
        <p:nvSpPr>
          <p:cNvPr id="4" name="TextBox 3"/>
          <p:cNvSpPr txBox="1"/>
          <p:nvPr/>
        </p:nvSpPr>
        <p:spPr>
          <a:xfrm>
            <a:off x="1814286" y="2576286"/>
            <a:ext cx="184666" cy="369332"/>
          </a:xfrm>
          <a:prstGeom prst="rect">
            <a:avLst/>
          </a:prstGeom>
          <a:noFill/>
        </p:spPr>
        <p:txBody>
          <a:bodyPr wrap="none" rtlCol="0">
            <a:spAutoFit/>
          </a:bodyPr>
          <a:lstStyle/>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402302002"/>
              </p:ext>
            </p:extLst>
          </p:nvPr>
        </p:nvGraphicFramePr>
        <p:xfrm>
          <a:off x="281254" y="1888595"/>
          <a:ext cx="9377754" cy="3536954"/>
        </p:xfrm>
        <a:graphic>
          <a:graphicData uri="http://schemas.openxmlformats.org/drawingml/2006/table">
            <a:tbl>
              <a:tblPr firstRow="1" firstCol="1" bandRow="1">
                <a:tableStyleId>{5C22544A-7EE6-4342-B048-85BDC9FD1C3A}</a:tableStyleId>
              </a:tblPr>
              <a:tblGrid>
                <a:gridCol w="645583">
                  <a:extLst>
                    <a:ext uri="{9D8B030D-6E8A-4147-A177-3AD203B41FA5}">
                      <a16:colId xmlns:a16="http://schemas.microsoft.com/office/drawing/2014/main" val="20000"/>
                    </a:ext>
                  </a:extLst>
                </a:gridCol>
                <a:gridCol w="5152033">
                  <a:extLst>
                    <a:ext uri="{9D8B030D-6E8A-4147-A177-3AD203B41FA5}">
                      <a16:colId xmlns:a16="http://schemas.microsoft.com/office/drawing/2014/main" val="20001"/>
                    </a:ext>
                  </a:extLst>
                </a:gridCol>
                <a:gridCol w="1772345">
                  <a:extLst>
                    <a:ext uri="{9D8B030D-6E8A-4147-A177-3AD203B41FA5}">
                      <a16:colId xmlns:a16="http://schemas.microsoft.com/office/drawing/2014/main" val="20002"/>
                    </a:ext>
                  </a:extLst>
                </a:gridCol>
                <a:gridCol w="1807793">
                  <a:extLst>
                    <a:ext uri="{9D8B030D-6E8A-4147-A177-3AD203B41FA5}">
                      <a16:colId xmlns:a16="http://schemas.microsoft.com/office/drawing/2014/main" val="20003"/>
                    </a:ext>
                  </a:extLst>
                </a:gridCol>
              </a:tblGrid>
              <a:tr h="377437">
                <a:tc>
                  <a:txBody>
                    <a:bodyPr/>
                    <a:lstStyle/>
                    <a:p>
                      <a:pPr marL="0" marR="0" algn="ctr" rtl="0">
                        <a:lnSpc>
                          <a:spcPct val="115000"/>
                        </a:lnSpc>
                        <a:spcBef>
                          <a:spcPts val="0"/>
                        </a:spcBef>
                        <a:spcAft>
                          <a:spcPts val="0"/>
                        </a:spcAft>
                      </a:pPr>
                      <a:r>
                        <a:rPr lang="en-US" sz="2000" dirty="0">
                          <a:effectLst/>
                          <a:latin typeface="Times New Roman" pitchFamily="18" charset="0"/>
                          <a:cs typeface="Times New Roman" pitchFamily="18" charset="0"/>
                        </a:rPr>
                        <a:t>No.</a:t>
                      </a:r>
                      <a:endParaRPr lang="en-US" sz="2000" dirty="0">
                        <a:effectLst/>
                        <a:latin typeface="Times New Roman" pitchFamily="18" charset="0"/>
                        <a:ea typeface="Calibri"/>
                        <a:cs typeface="Times New Roman" pitchFamily="18" charset="0"/>
                      </a:endParaRPr>
                    </a:p>
                  </a:txBody>
                  <a:tcPr marL="68580" marR="68580" marT="0" marB="0"/>
                </a:tc>
                <a:tc>
                  <a:txBody>
                    <a:bodyPr/>
                    <a:lstStyle/>
                    <a:p>
                      <a:pPr marL="0" marR="0" algn="ctr" rtl="0">
                        <a:lnSpc>
                          <a:spcPct val="115000"/>
                        </a:lnSpc>
                        <a:spcBef>
                          <a:spcPts val="0"/>
                        </a:spcBef>
                        <a:spcAft>
                          <a:spcPts val="0"/>
                        </a:spcAft>
                      </a:pPr>
                      <a:r>
                        <a:rPr lang="en-US" sz="2000" dirty="0">
                          <a:effectLst/>
                          <a:latin typeface="Times New Roman" pitchFamily="18" charset="0"/>
                          <a:cs typeface="Times New Roman" pitchFamily="18" charset="0"/>
                        </a:rPr>
                        <a:t>Design Parameter</a:t>
                      </a:r>
                      <a:endParaRPr lang="en-US" sz="2000" dirty="0">
                        <a:effectLst/>
                        <a:latin typeface="Times New Roman" pitchFamily="18" charset="0"/>
                        <a:ea typeface="Calibri"/>
                        <a:cs typeface="Times New Roman" pitchFamily="18" charset="0"/>
                      </a:endParaRPr>
                    </a:p>
                  </a:txBody>
                  <a:tcPr marL="68580" marR="68580" marT="0" marB="0"/>
                </a:tc>
                <a:tc>
                  <a:txBody>
                    <a:bodyPr/>
                    <a:lstStyle/>
                    <a:p>
                      <a:pPr marL="0" marR="0" algn="ctr" rtl="0">
                        <a:lnSpc>
                          <a:spcPct val="115000"/>
                        </a:lnSpc>
                        <a:spcBef>
                          <a:spcPts val="0"/>
                        </a:spcBef>
                        <a:spcAft>
                          <a:spcPts val="0"/>
                        </a:spcAft>
                      </a:pPr>
                      <a:r>
                        <a:rPr lang="en-US" sz="2000" dirty="0">
                          <a:effectLst/>
                          <a:latin typeface="Times New Roman" pitchFamily="18" charset="0"/>
                          <a:cs typeface="Times New Roman" pitchFamily="18" charset="0"/>
                        </a:rPr>
                        <a:t>Value</a:t>
                      </a:r>
                      <a:endParaRPr lang="en-US" sz="2000" dirty="0">
                        <a:effectLst/>
                        <a:latin typeface="Times New Roman" pitchFamily="18" charset="0"/>
                        <a:ea typeface="Calibri"/>
                        <a:cs typeface="Times New Roman" pitchFamily="18" charset="0"/>
                      </a:endParaRPr>
                    </a:p>
                  </a:txBody>
                  <a:tcPr marL="68580" marR="68580" marT="0" marB="0"/>
                </a:tc>
                <a:tc>
                  <a:txBody>
                    <a:bodyPr/>
                    <a:lstStyle/>
                    <a:p>
                      <a:pPr marL="0" marR="0" algn="ctr" rtl="0">
                        <a:lnSpc>
                          <a:spcPct val="115000"/>
                        </a:lnSpc>
                        <a:spcBef>
                          <a:spcPts val="0"/>
                        </a:spcBef>
                        <a:spcAft>
                          <a:spcPts val="0"/>
                        </a:spcAft>
                      </a:pPr>
                      <a:r>
                        <a:rPr lang="en-US" sz="2000" dirty="0" smtClean="0">
                          <a:effectLst/>
                          <a:latin typeface="Times New Roman" pitchFamily="18" charset="0"/>
                          <a:ea typeface="Calibri"/>
                          <a:cs typeface="Times New Roman" pitchFamily="18" charset="0"/>
                        </a:rPr>
                        <a:t>Solver</a:t>
                      </a:r>
                      <a:endParaRPr lang="en-US" sz="2000" dirty="0">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0"/>
                  </a:ext>
                </a:extLst>
              </a:tr>
              <a:tr h="398867">
                <a:tc>
                  <a:txBody>
                    <a:bodyPr/>
                    <a:lstStyle/>
                    <a:p>
                      <a:pPr marL="0" marR="0" algn="ctr" rtl="0">
                        <a:lnSpc>
                          <a:spcPct val="115000"/>
                        </a:lnSpc>
                        <a:spcBef>
                          <a:spcPts val="0"/>
                        </a:spcBef>
                        <a:spcAft>
                          <a:spcPts val="0"/>
                        </a:spcAft>
                      </a:pPr>
                      <a:r>
                        <a:rPr lang="en-US" sz="2000" dirty="0">
                          <a:effectLst/>
                          <a:latin typeface="Times New Roman" pitchFamily="18" charset="0"/>
                          <a:cs typeface="Times New Roman" pitchFamily="18" charset="0"/>
                        </a:rPr>
                        <a:t>1</a:t>
                      </a:r>
                      <a:endParaRPr lang="en-US" sz="2000" dirty="0">
                        <a:effectLst/>
                        <a:latin typeface="Times New Roman" pitchFamily="18" charset="0"/>
                        <a:ea typeface="Calibri"/>
                        <a:cs typeface="Times New Roman" pitchFamily="18" charset="0"/>
                      </a:endParaRPr>
                    </a:p>
                  </a:txBody>
                  <a:tcPr marL="68580" marR="68580" marT="0" marB="0"/>
                </a:tc>
                <a:tc>
                  <a:txBody>
                    <a:bodyPr/>
                    <a:lstStyle/>
                    <a:p>
                      <a:pPr marL="0" marR="0" algn="ctr" rtl="0">
                        <a:lnSpc>
                          <a:spcPct val="115000"/>
                        </a:lnSpc>
                        <a:spcBef>
                          <a:spcPts val="0"/>
                        </a:spcBef>
                        <a:spcAft>
                          <a:spcPts val="0"/>
                        </a:spcAft>
                      </a:pPr>
                      <a:r>
                        <a:rPr lang="en-US" sz="2000" dirty="0">
                          <a:effectLst/>
                          <a:latin typeface="Times New Roman" pitchFamily="18" charset="0"/>
                          <a:cs typeface="Times New Roman" pitchFamily="18" charset="0"/>
                        </a:rPr>
                        <a:t>Quantity of wastewater</a:t>
                      </a:r>
                      <a:endParaRPr lang="en-US" sz="2000" dirty="0">
                        <a:effectLst/>
                        <a:latin typeface="Times New Roman" pitchFamily="18" charset="0"/>
                        <a:ea typeface="Calibri"/>
                        <a:cs typeface="Times New Roman" pitchFamily="18" charset="0"/>
                      </a:endParaRPr>
                    </a:p>
                  </a:txBody>
                  <a:tcPr marL="68580" marR="68580" marT="0" marB="0"/>
                </a:tc>
                <a:tc>
                  <a:txBody>
                    <a:bodyPr/>
                    <a:lstStyle/>
                    <a:p>
                      <a:pPr marL="0" marR="0" algn="ctr" rtl="0">
                        <a:lnSpc>
                          <a:spcPct val="115000"/>
                        </a:lnSpc>
                        <a:spcBef>
                          <a:spcPts val="0"/>
                        </a:spcBef>
                        <a:spcAft>
                          <a:spcPts val="0"/>
                        </a:spcAft>
                      </a:pPr>
                      <a:r>
                        <a:rPr lang="en-US" sz="2000" dirty="0">
                          <a:effectLst/>
                          <a:latin typeface="Times New Roman" pitchFamily="18" charset="0"/>
                          <a:cs typeface="Times New Roman" pitchFamily="18" charset="0"/>
                        </a:rPr>
                        <a:t>39,399 m³/day</a:t>
                      </a:r>
                      <a:endParaRPr lang="en-US" sz="2000" dirty="0">
                        <a:effectLst/>
                        <a:latin typeface="Times New Roman" pitchFamily="18" charset="0"/>
                        <a:ea typeface="Calibri"/>
                        <a:cs typeface="Times New Roman" pitchFamily="18" charset="0"/>
                      </a:endParaRPr>
                    </a:p>
                  </a:txBody>
                  <a:tcPr marL="68580" marR="68580" marT="0" marB="0"/>
                </a:tc>
                <a:tc>
                  <a:txBody>
                    <a:bodyPr/>
                    <a:lstStyle/>
                    <a:p>
                      <a:pPr marL="0" marR="0" algn="ctr" rtl="0">
                        <a:lnSpc>
                          <a:spcPct val="115000"/>
                        </a:lnSpc>
                        <a:spcBef>
                          <a:spcPts val="0"/>
                        </a:spcBef>
                        <a:spcAft>
                          <a:spcPts val="0"/>
                        </a:spcAft>
                      </a:pPr>
                      <a:r>
                        <a:rPr lang="en-US" sz="2000" dirty="0">
                          <a:effectLst/>
                          <a:latin typeface="Times New Roman" pitchFamily="18" charset="0"/>
                          <a:cs typeface="Times New Roman" pitchFamily="18" charset="0"/>
                        </a:rPr>
                        <a:t>39,399 m³/day</a:t>
                      </a:r>
                      <a:endParaRPr lang="en-US" sz="2000" dirty="0">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1"/>
                  </a:ext>
                </a:extLst>
              </a:tr>
              <a:tr h="377437">
                <a:tc>
                  <a:txBody>
                    <a:bodyPr/>
                    <a:lstStyle/>
                    <a:p>
                      <a:pPr marL="0" marR="0" algn="ctr" rtl="0">
                        <a:lnSpc>
                          <a:spcPct val="115000"/>
                        </a:lnSpc>
                        <a:spcBef>
                          <a:spcPts val="0"/>
                        </a:spcBef>
                        <a:spcAft>
                          <a:spcPts val="0"/>
                        </a:spcAft>
                      </a:pPr>
                      <a:r>
                        <a:rPr lang="en-US" sz="2000">
                          <a:effectLst/>
                          <a:latin typeface="Times New Roman" pitchFamily="18" charset="0"/>
                          <a:cs typeface="Times New Roman" pitchFamily="18" charset="0"/>
                        </a:rPr>
                        <a:t>2</a:t>
                      </a:r>
                      <a:endParaRPr lang="en-US" sz="2000">
                        <a:effectLst/>
                        <a:latin typeface="Times New Roman" pitchFamily="18" charset="0"/>
                        <a:ea typeface="Calibri"/>
                        <a:cs typeface="Times New Roman" pitchFamily="18" charset="0"/>
                      </a:endParaRPr>
                    </a:p>
                  </a:txBody>
                  <a:tcPr marL="68580" marR="68580" marT="0" marB="0"/>
                </a:tc>
                <a:tc>
                  <a:txBody>
                    <a:bodyPr/>
                    <a:lstStyle/>
                    <a:p>
                      <a:pPr marL="0" marR="0" algn="ctr" rtl="0">
                        <a:lnSpc>
                          <a:spcPct val="115000"/>
                        </a:lnSpc>
                        <a:spcBef>
                          <a:spcPts val="0"/>
                        </a:spcBef>
                        <a:spcAft>
                          <a:spcPts val="0"/>
                        </a:spcAft>
                      </a:pPr>
                      <a:r>
                        <a:rPr lang="en-US" sz="2000" dirty="0">
                          <a:effectLst/>
                          <a:latin typeface="Times New Roman" pitchFamily="18" charset="0"/>
                          <a:cs typeface="Times New Roman" pitchFamily="18" charset="0"/>
                        </a:rPr>
                        <a:t>Volume of wastewater(each tank)</a:t>
                      </a:r>
                      <a:endParaRPr lang="en-US" sz="2000" dirty="0">
                        <a:effectLst/>
                        <a:latin typeface="Times New Roman" pitchFamily="18" charset="0"/>
                        <a:ea typeface="Calibri"/>
                        <a:cs typeface="Times New Roman" pitchFamily="18" charset="0"/>
                      </a:endParaRPr>
                    </a:p>
                  </a:txBody>
                  <a:tcPr marL="68580" marR="68580" marT="0" marB="0"/>
                </a:tc>
                <a:tc>
                  <a:txBody>
                    <a:bodyPr/>
                    <a:lstStyle/>
                    <a:p>
                      <a:pPr marL="0" marR="0" algn="ctr" rtl="0">
                        <a:lnSpc>
                          <a:spcPct val="115000"/>
                        </a:lnSpc>
                        <a:spcBef>
                          <a:spcPts val="0"/>
                        </a:spcBef>
                        <a:spcAft>
                          <a:spcPts val="0"/>
                        </a:spcAft>
                      </a:pPr>
                      <a:r>
                        <a:rPr lang="en-US" sz="2000" dirty="0" smtClean="0">
                          <a:effectLst/>
                          <a:latin typeface="Times New Roman" pitchFamily="18" charset="0"/>
                          <a:ea typeface="Calibri"/>
                          <a:cs typeface="Times New Roman" pitchFamily="18" charset="0"/>
                        </a:rPr>
                        <a:t>1690</a:t>
                      </a:r>
                      <a:r>
                        <a:rPr lang="en-US" sz="2000" dirty="0" smtClean="0">
                          <a:effectLst/>
                          <a:latin typeface="Times New Roman" pitchFamily="18" charset="0"/>
                          <a:cs typeface="Times New Roman" pitchFamily="18" charset="0"/>
                        </a:rPr>
                        <a:t>m³</a:t>
                      </a:r>
                      <a:endParaRPr lang="en-US" sz="2000" dirty="0">
                        <a:effectLst/>
                        <a:latin typeface="Times New Roman" pitchFamily="18" charset="0"/>
                        <a:ea typeface="Calibri"/>
                        <a:cs typeface="Times New Roman" pitchFamily="18" charset="0"/>
                      </a:endParaRPr>
                    </a:p>
                  </a:txBody>
                  <a:tcPr marL="68580" marR="68580" marT="0" marB="0"/>
                </a:tc>
                <a:tc>
                  <a:txBody>
                    <a:bodyPr/>
                    <a:lstStyle/>
                    <a:p>
                      <a:pPr marL="0" marR="0" algn="ctr" rtl="0">
                        <a:lnSpc>
                          <a:spcPct val="115000"/>
                        </a:lnSpc>
                        <a:spcBef>
                          <a:spcPts val="0"/>
                        </a:spcBef>
                        <a:spcAft>
                          <a:spcPts val="0"/>
                        </a:spcAft>
                      </a:pPr>
                      <a:r>
                        <a:rPr lang="en-US" sz="2000" dirty="0" smtClean="0">
                          <a:effectLst/>
                          <a:latin typeface="Times New Roman" pitchFamily="18" charset="0"/>
                          <a:ea typeface="Calibri"/>
                          <a:cs typeface="Times New Roman" pitchFamily="18" charset="0"/>
                        </a:rPr>
                        <a:t>1622.4</a:t>
                      </a:r>
                      <a:r>
                        <a:rPr lang="en-US" sz="2000" dirty="0" smtClean="0">
                          <a:effectLst/>
                          <a:latin typeface="Times New Roman" pitchFamily="18" charset="0"/>
                          <a:cs typeface="Times New Roman" pitchFamily="18" charset="0"/>
                        </a:rPr>
                        <a:t>m³</a:t>
                      </a:r>
                      <a:endParaRPr lang="en-US" sz="2000" dirty="0">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2"/>
                  </a:ext>
                </a:extLst>
              </a:tr>
              <a:tr h="377437">
                <a:tc>
                  <a:txBody>
                    <a:bodyPr/>
                    <a:lstStyle/>
                    <a:p>
                      <a:pPr marL="0" marR="0" algn="ctr" rtl="0">
                        <a:lnSpc>
                          <a:spcPct val="115000"/>
                        </a:lnSpc>
                        <a:spcBef>
                          <a:spcPts val="0"/>
                        </a:spcBef>
                        <a:spcAft>
                          <a:spcPts val="0"/>
                        </a:spcAft>
                      </a:pPr>
                      <a:r>
                        <a:rPr lang="en-US" sz="2000" dirty="0">
                          <a:effectLst/>
                          <a:latin typeface="Times New Roman" pitchFamily="18" charset="0"/>
                          <a:cs typeface="Times New Roman" pitchFamily="18" charset="0"/>
                        </a:rPr>
                        <a:t>3</a:t>
                      </a:r>
                      <a:endParaRPr lang="en-US" sz="2000" dirty="0">
                        <a:effectLst/>
                        <a:latin typeface="Times New Roman" pitchFamily="18" charset="0"/>
                        <a:ea typeface="Calibri"/>
                        <a:cs typeface="Times New Roman" pitchFamily="18" charset="0"/>
                      </a:endParaRPr>
                    </a:p>
                  </a:txBody>
                  <a:tcPr marL="68580" marR="68580" marT="0" marB="0"/>
                </a:tc>
                <a:tc>
                  <a:txBody>
                    <a:bodyPr/>
                    <a:lstStyle/>
                    <a:p>
                      <a:pPr marL="0" marR="0" algn="ctr" rtl="0">
                        <a:lnSpc>
                          <a:spcPct val="115000"/>
                        </a:lnSpc>
                        <a:spcBef>
                          <a:spcPts val="0"/>
                        </a:spcBef>
                        <a:spcAft>
                          <a:spcPts val="0"/>
                        </a:spcAft>
                      </a:pPr>
                      <a:r>
                        <a:rPr lang="en-US" sz="2000" dirty="0">
                          <a:effectLst/>
                          <a:latin typeface="Times New Roman" pitchFamily="18" charset="0"/>
                          <a:cs typeface="Times New Roman" pitchFamily="18" charset="0"/>
                        </a:rPr>
                        <a:t>Detention period (time) </a:t>
                      </a:r>
                      <a:endParaRPr lang="en-US" sz="2000" dirty="0">
                        <a:effectLst/>
                        <a:latin typeface="Times New Roman" pitchFamily="18" charset="0"/>
                        <a:ea typeface="Calibri"/>
                        <a:cs typeface="Times New Roman" pitchFamily="18" charset="0"/>
                      </a:endParaRPr>
                    </a:p>
                  </a:txBody>
                  <a:tcPr marL="68580" marR="68580" marT="0" marB="0"/>
                </a:tc>
                <a:tc>
                  <a:txBody>
                    <a:bodyPr/>
                    <a:lstStyle/>
                    <a:p>
                      <a:pPr marL="0" marR="0" algn="ctr" rtl="0">
                        <a:lnSpc>
                          <a:spcPct val="115000"/>
                        </a:lnSpc>
                        <a:spcBef>
                          <a:spcPts val="0"/>
                        </a:spcBef>
                        <a:spcAft>
                          <a:spcPts val="0"/>
                        </a:spcAft>
                      </a:pPr>
                      <a:r>
                        <a:rPr lang="en-US" sz="2000" dirty="0">
                          <a:effectLst/>
                          <a:latin typeface="Times New Roman" pitchFamily="18" charset="0"/>
                          <a:ea typeface="+mn-ea"/>
                          <a:cs typeface="Times New Roman" pitchFamily="18" charset="0"/>
                        </a:rPr>
                        <a:t>2</a:t>
                      </a:r>
                      <a:r>
                        <a:rPr lang="en-US" sz="2000" baseline="0" dirty="0">
                          <a:effectLst/>
                          <a:latin typeface="Times New Roman" pitchFamily="18" charset="0"/>
                          <a:ea typeface="+mn-ea"/>
                          <a:cs typeface="Times New Roman" pitchFamily="18" charset="0"/>
                        </a:rPr>
                        <a:t> hours</a:t>
                      </a:r>
                      <a:endParaRPr lang="en-US" sz="2000" dirty="0">
                        <a:effectLst/>
                        <a:latin typeface="Times New Roman" pitchFamily="18" charset="0"/>
                        <a:ea typeface="Calibri"/>
                        <a:cs typeface="Times New Roman" pitchFamily="18" charset="0"/>
                      </a:endParaRPr>
                    </a:p>
                  </a:txBody>
                  <a:tcPr marL="68580" marR="68580" marT="0" marB="0"/>
                </a:tc>
                <a:tc>
                  <a:txBody>
                    <a:bodyPr/>
                    <a:lstStyle/>
                    <a:p>
                      <a:pPr marL="0" marR="0" algn="ctr" rtl="0">
                        <a:lnSpc>
                          <a:spcPct val="115000"/>
                        </a:lnSpc>
                        <a:spcBef>
                          <a:spcPts val="0"/>
                        </a:spcBef>
                        <a:spcAft>
                          <a:spcPts val="0"/>
                        </a:spcAft>
                      </a:pPr>
                      <a:r>
                        <a:rPr lang="en-US" sz="2000" dirty="0">
                          <a:effectLst/>
                          <a:latin typeface="Times New Roman" pitchFamily="18" charset="0"/>
                          <a:ea typeface="+mn-ea"/>
                          <a:cs typeface="Times New Roman" pitchFamily="18" charset="0"/>
                        </a:rPr>
                        <a:t>2</a:t>
                      </a:r>
                      <a:r>
                        <a:rPr lang="en-US" sz="2000" baseline="0" dirty="0">
                          <a:effectLst/>
                          <a:latin typeface="Times New Roman" pitchFamily="18" charset="0"/>
                          <a:ea typeface="+mn-ea"/>
                          <a:cs typeface="Times New Roman" pitchFamily="18" charset="0"/>
                        </a:rPr>
                        <a:t> hours</a:t>
                      </a:r>
                      <a:endParaRPr lang="en-US" sz="2000" dirty="0">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3"/>
                  </a:ext>
                </a:extLst>
              </a:tr>
              <a:tr h="377437">
                <a:tc>
                  <a:txBody>
                    <a:bodyPr/>
                    <a:lstStyle/>
                    <a:p>
                      <a:pPr marL="0" marR="0" algn="ctr" rtl="0">
                        <a:lnSpc>
                          <a:spcPct val="115000"/>
                        </a:lnSpc>
                        <a:spcBef>
                          <a:spcPts val="0"/>
                        </a:spcBef>
                        <a:spcAft>
                          <a:spcPts val="0"/>
                        </a:spcAft>
                      </a:pPr>
                      <a:r>
                        <a:rPr lang="en-US" sz="2000" dirty="0" smtClean="0">
                          <a:effectLst/>
                          <a:latin typeface="Times New Roman" pitchFamily="18" charset="0"/>
                          <a:ea typeface="Calibri"/>
                          <a:cs typeface="Times New Roman" pitchFamily="18" charset="0"/>
                        </a:rPr>
                        <a:t>4</a:t>
                      </a:r>
                      <a:endParaRPr lang="en-US" sz="2000" dirty="0">
                        <a:effectLst/>
                        <a:latin typeface="Times New Roman" pitchFamily="18" charset="0"/>
                        <a:ea typeface="Calibri"/>
                        <a:cs typeface="Times New Roman" pitchFamily="18" charset="0"/>
                      </a:endParaRPr>
                    </a:p>
                  </a:txBody>
                  <a:tcPr marL="68580" marR="68580" marT="0" marB="0"/>
                </a:tc>
                <a:tc>
                  <a:txBody>
                    <a:bodyPr/>
                    <a:lstStyle/>
                    <a:p>
                      <a:pPr marL="0" marR="0" algn="ctr" rtl="0">
                        <a:lnSpc>
                          <a:spcPct val="115000"/>
                        </a:lnSpc>
                        <a:spcBef>
                          <a:spcPts val="0"/>
                        </a:spcBef>
                        <a:spcAft>
                          <a:spcPts val="0"/>
                        </a:spcAft>
                      </a:pPr>
                      <a:r>
                        <a:rPr lang="en-US" sz="2000" dirty="0" smtClean="0">
                          <a:effectLst/>
                          <a:latin typeface="Times New Roman" pitchFamily="18" charset="0"/>
                          <a:ea typeface="Calibri"/>
                          <a:cs typeface="Times New Roman" pitchFamily="18" charset="0"/>
                        </a:rPr>
                        <a:t>Velocity of the flow</a:t>
                      </a:r>
                      <a:endParaRPr lang="en-US" sz="2000" dirty="0">
                        <a:effectLst/>
                        <a:latin typeface="Times New Roman" pitchFamily="18" charset="0"/>
                        <a:ea typeface="Calibri"/>
                        <a:cs typeface="Times New Roman" pitchFamily="18" charset="0"/>
                      </a:endParaRPr>
                    </a:p>
                  </a:txBody>
                  <a:tcPr marL="68580" marR="68580" marT="0" marB="0"/>
                </a:tc>
                <a:tc>
                  <a:txBody>
                    <a:bodyPr/>
                    <a:lstStyle/>
                    <a:p>
                      <a:pPr marL="0" marR="0" algn="ctr" rtl="0">
                        <a:lnSpc>
                          <a:spcPct val="115000"/>
                        </a:lnSpc>
                        <a:spcBef>
                          <a:spcPts val="0"/>
                        </a:spcBef>
                        <a:spcAft>
                          <a:spcPts val="0"/>
                        </a:spcAft>
                      </a:pPr>
                      <a:r>
                        <a:rPr lang="en-US" sz="2000" dirty="0" smtClean="0">
                          <a:effectLst/>
                          <a:latin typeface="Times New Roman" pitchFamily="18" charset="0"/>
                          <a:ea typeface="Calibri"/>
                          <a:cs typeface="Times New Roman" pitchFamily="18" charset="0"/>
                        </a:rPr>
                        <a:t>1.64 </a:t>
                      </a:r>
                      <a:r>
                        <a:rPr lang="en-US" sz="2000" dirty="0" smtClean="0">
                          <a:effectLst/>
                          <a:latin typeface="Times New Roman" pitchFamily="18" charset="0"/>
                          <a:cs typeface="Times New Roman" pitchFamily="18" charset="0"/>
                        </a:rPr>
                        <a:t>m/s</a:t>
                      </a:r>
                      <a:endParaRPr lang="en-US" sz="2000" dirty="0">
                        <a:effectLst/>
                        <a:latin typeface="Times New Roman" pitchFamily="18" charset="0"/>
                        <a:ea typeface="Calibri"/>
                        <a:cs typeface="Times New Roman" pitchFamily="18" charset="0"/>
                      </a:endParaRPr>
                    </a:p>
                  </a:txBody>
                  <a:tcPr marL="68580" marR="68580" marT="0" marB="0"/>
                </a:tc>
                <a:tc>
                  <a:txBody>
                    <a:bodyPr/>
                    <a:lstStyle/>
                    <a:p>
                      <a:pPr marL="0" marR="0" algn="ctr" rtl="0">
                        <a:lnSpc>
                          <a:spcPct val="115000"/>
                        </a:lnSpc>
                        <a:spcBef>
                          <a:spcPts val="0"/>
                        </a:spcBef>
                        <a:spcAft>
                          <a:spcPts val="0"/>
                        </a:spcAft>
                      </a:pPr>
                      <a:r>
                        <a:rPr lang="en-US" sz="2000" dirty="0" smtClean="0">
                          <a:effectLst/>
                          <a:latin typeface="Times New Roman" pitchFamily="18" charset="0"/>
                          <a:ea typeface="Calibri"/>
                          <a:cs typeface="Times New Roman" pitchFamily="18" charset="0"/>
                        </a:rPr>
                        <a:t>0.4 </a:t>
                      </a:r>
                      <a:r>
                        <a:rPr lang="en-US" sz="2000" dirty="0" smtClean="0">
                          <a:effectLst/>
                          <a:latin typeface="Times New Roman" pitchFamily="18" charset="0"/>
                          <a:cs typeface="Times New Roman" pitchFamily="18" charset="0"/>
                        </a:rPr>
                        <a:t>m/s</a:t>
                      </a:r>
                      <a:endParaRPr lang="en-US" sz="2000" dirty="0">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8"/>
                  </a:ext>
                </a:extLst>
              </a:tr>
              <a:tr h="438976">
                <a:tc>
                  <a:txBody>
                    <a:bodyPr/>
                    <a:lstStyle/>
                    <a:p>
                      <a:pPr marL="0" marR="0" algn="ctr" rtl="0">
                        <a:lnSpc>
                          <a:spcPct val="115000"/>
                        </a:lnSpc>
                        <a:spcBef>
                          <a:spcPts val="0"/>
                        </a:spcBef>
                        <a:spcAft>
                          <a:spcPts val="0"/>
                        </a:spcAft>
                      </a:pPr>
                      <a:r>
                        <a:rPr lang="en-US" sz="2000" dirty="0">
                          <a:effectLst/>
                          <a:latin typeface="Times New Roman" pitchFamily="18" charset="0"/>
                          <a:ea typeface="+mn-ea"/>
                          <a:cs typeface="Times New Roman" pitchFamily="18" charset="0"/>
                        </a:rPr>
                        <a:t>5</a:t>
                      </a:r>
                      <a:endParaRPr lang="en-US" sz="2000" dirty="0">
                        <a:effectLst/>
                        <a:latin typeface="Times New Roman" pitchFamily="18" charset="0"/>
                        <a:ea typeface="Calibri"/>
                        <a:cs typeface="Times New Roman" pitchFamily="18" charset="0"/>
                      </a:endParaRPr>
                    </a:p>
                  </a:txBody>
                  <a:tcPr marL="68580" marR="68580" marT="0" marB="0"/>
                </a:tc>
                <a:tc>
                  <a:txBody>
                    <a:bodyPr/>
                    <a:lstStyle/>
                    <a:p>
                      <a:pPr marL="0" marR="0" algn="ctr" rtl="0">
                        <a:lnSpc>
                          <a:spcPct val="115000"/>
                        </a:lnSpc>
                        <a:spcBef>
                          <a:spcPts val="0"/>
                        </a:spcBef>
                        <a:spcAft>
                          <a:spcPts val="0"/>
                        </a:spcAft>
                      </a:pPr>
                      <a:r>
                        <a:rPr lang="en-US" sz="2000" dirty="0">
                          <a:effectLst/>
                          <a:latin typeface="Times New Roman" pitchFamily="18" charset="0"/>
                          <a:cs typeface="Times New Roman" pitchFamily="18" charset="0"/>
                        </a:rPr>
                        <a:t>Area of primary sedimentation tank(each tank)</a:t>
                      </a:r>
                      <a:endParaRPr lang="en-US" sz="2000" dirty="0">
                        <a:effectLst/>
                        <a:latin typeface="Times New Roman" pitchFamily="18" charset="0"/>
                        <a:ea typeface="Calibri"/>
                        <a:cs typeface="Times New Roman" pitchFamily="18" charset="0"/>
                      </a:endParaRPr>
                    </a:p>
                  </a:txBody>
                  <a:tcPr marL="68580" marR="68580" marT="0" marB="0"/>
                </a:tc>
                <a:tc>
                  <a:txBody>
                    <a:bodyPr/>
                    <a:lstStyle/>
                    <a:p>
                      <a:pPr marL="0" marR="0" indent="0" algn="ctr" defTabSz="457200" rtl="0" eaLnBrk="1" fontAlgn="auto" latinLnBrk="0" hangingPunct="1">
                        <a:lnSpc>
                          <a:spcPct val="115000"/>
                        </a:lnSpc>
                        <a:spcBef>
                          <a:spcPts val="0"/>
                        </a:spcBef>
                        <a:spcAft>
                          <a:spcPts val="0"/>
                        </a:spcAft>
                        <a:buClrTx/>
                        <a:buSzTx/>
                        <a:buFontTx/>
                        <a:buNone/>
                        <a:tabLst/>
                        <a:defRPr/>
                      </a:pPr>
                      <a:r>
                        <a:rPr lang="en-US" sz="2000" dirty="0" smtClean="0">
                          <a:effectLst/>
                          <a:latin typeface="Times New Roman" pitchFamily="18" charset="0"/>
                          <a:ea typeface="+mn-ea"/>
                          <a:cs typeface="Times New Roman" pitchFamily="18" charset="0"/>
                        </a:rPr>
                        <a:t>338</a:t>
                      </a:r>
                      <a:r>
                        <a:rPr lang="en-US" sz="2000" dirty="0" smtClean="0">
                          <a:effectLst/>
                          <a:latin typeface="Times New Roman" pitchFamily="18" charset="0"/>
                          <a:cs typeface="Times New Roman" pitchFamily="18" charset="0"/>
                        </a:rPr>
                        <a:t>m²</a:t>
                      </a:r>
                      <a:endParaRPr lang="en-US" sz="2000" dirty="0" smtClean="0">
                        <a:effectLst/>
                        <a:latin typeface="Times New Roman" pitchFamily="18" charset="0"/>
                        <a:ea typeface="Calibri"/>
                        <a:cs typeface="Times New Roman" pitchFamily="18" charset="0"/>
                      </a:endParaRPr>
                    </a:p>
                  </a:txBody>
                  <a:tcPr marL="68580" marR="68580" marT="0" marB="0"/>
                </a:tc>
                <a:tc>
                  <a:txBody>
                    <a:bodyPr/>
                    <a:lstStyle/>
                    <a:p>
                      <a:pPr marL="0" marR="0" indent="0" algn="ctr" defTabSz="457200" rtl="0" eaLnBrk="1" fontAlgn="auto" latinLnBrk="0" hangingPunct="1">
                        <a:lnSpc>
                          <a:spcPct val="115000"/>
                        </a:lnSpc>
                        <a:spcBef>
                          <a:spcPts val="0"/>
                        </a:spcBef>
                        <a:spcAft>
                          <a:spcPts val="0"/>
                        </a:spcAft>
                        <a:buClrTx/>
                        <a:buSzTx/>
                        <a:buFontTx/>
                        <a:buNone/>
                        <a:tabLst/>
                        <a:defRPr/>
                      </a:pPr>
                      <a:r>
                        <a:rPr lang="en-US" sz="2000" dirty="0" smtClean="0">
                          <a:effectLst/>
                          <a:latin typeface="Times New Roman" pitchFamily="18" charset="0"/>
                          <a:ea typeface="+mn-ea"/>
                          <a:cs typeface="Times New Roman" pitchFamily="18" charset="0"/>
                        </a:rPr>
                        <a:t>338</a:t>
                      </a:r>
                      <a:r>
                        <a:rPr lang="en-US" sz="2000" dirty="0" smtClean="0">
                          <a:effectLst/>
                          <a:latin typeface="Times New Roman" pitchFamily="18" charset="0"/>
                          <a:cs typeface="Times New Roman" pitchFamily="18" charset="0"/>
                        </a:rPr>
                        <a:t>m²</a:t>
                      </a:r>
                      <a:endParaRPr lang="en-US" sz="2000" dirty="0" smtClean="0">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4"/>
                  </a:ext>
                </a:extLst>
              </a:tr>
              <a:tr h="405963">
                <a:tc>
                  <a:txBody>
                    <a:bodyPr/>
                    <a:lstStyle/>
                    <a:p>
                      <a:pPr marL="0" marR="0" algn="ctr" rtl="0">
                        <a:lnSpc>
                          <a:spcPct val="115000"/>
                        </a:lnSpc>
                        <a:spcBef>
                          <a:spcPts val="0"/>
                        </a:spcBef>
                        <a:spcAft>
                          <a:spcPts val="0"/>
                        </a:spcAft>
                      </a:pPr>
                      <a:r>
                        <a:rPr lang="en-US" sz="2000" dirty="0">
                          <a:effectLst/>
                          <a:latin typeface="Times New Roman" pitchFamily="18" charset="0"/>
                          <a:ea typeface="+mn-ea"/>
                          <a:cs typeface="Times New Roman" pitchFamily="18" charset="0"/>
                        </a:rPr>
                        <a:t>6</a:t>
                      </a:r>
                      <a:endParaRPr lang="en-US" sz="2000" dirty="0">
                        <a:effectLst/>
                        <a:latin typeface="Times New Roman" pitchFamily="18" charset="0"/>
                        <a:ea typeface="Calibri"/>
                        <a:cs typeface="Times New Roman" pitchFamily="18" charset="0"/>
                      </a:endParaRPr>
                    </a:p>
                  </a:txBody>
                  <a:tcPr marL="68580" marR="68580" marT="0" marB="0"/>
                </a:tc>
                <a:tc>
                  <a:txBody>
                    <a:bodyPr/>
                    <a:lstStyle/>
                    <a:p>
                      <a:pPr marL="0" marR="0" algn="ctr" rtl="0">
                        <a:lnSpc>
                          <a:spcPct val="115000"/>
                        </a:lnSpc>
                        <a:spcBef>
                          <a:spcPts val="0"/>
                        </a:spcBef>
                        <a:spcAft>
                          <a:spcPts val="0"/>
                        </a:spcAft>
                      </a:pPr>
                      <a:r>
                        <a:rPr lang="en-US" sz="2000" dirty="0">
                          <a:effectLst/>
                          <a:latin typeface="Times New Roman" pitchFamily="18" charset="0"/>
                          <a:cs typeface="Times New Roman" pitchFamily="18" charset="0"/>
                        </a:rPr>
                        <a:t>Depth of primary sedimentation tank</a:t>
                      </a:r>
                      <a:endParaRPr lang="en-US" sz="2000" dirty="0">
                        <a:effectLst/>
                        <a:latin typeface="Times New Roman" pitchFamily="18" charset="0"/>
                        <a:ea typeface="Calibri"/>
                        <a:cs typeface="Times New Roman" pitchFamily="18" charset="0"/>
                      </a:endParaRPr>
                    </a:p>
                  </a:txBody>
                  <a:tcPr marL="68580" marR="68580" marT="0" marB="0"/>
                </a:tc>
                <a:tc>
                  <a:txBody>
                    <a:bodyPr/>
                    <a:lstStyle/>
                    <a:p>
                      <a:pPr marL="0" marR="0" algn="ctr" rtl="0">
                        <a:lnSpc>
                          <a:spcPct val="115000"/>
                        </a:lnSpc>
                        <a:spcBef>
                          <a:spcPts val="0"/>
                        </a:spcBef>
                        <a:spcAft>
                          <a:spcPts val="0"/>
                        </a:spcAft>
                      </a:pPr>
                      <a:r>
                        <a:rPr lang="en-US" sz="2000" dirty="0">
                          <a:effectLst/>
                          <a:latin typeface="Times New Roman" pitchFamily="18" charset="0"/>
                          <a:cs typeface="Times New Roman" pitchFamily="18" charset="0"/>
                        </a:rPr>
                        <a:t>5 m</a:t>
                      </a:r>
                      <a:endParaRPr lang="en-US" sz="2000" dirty="0">
                        <a:effectLst/>
                        <a:latin typeface="Times New Roman" pitchFamily="18" charset="0"/>
                        <a:ea typeface="Calibri"/>
                        <a:cs typeface="Times New Roman" pitchFamily="18" charset="0"/>
                      </a:endParaRPr>
                    </a:p>
                  </a:txBody>
                  <a:tcPr marL="68580" marR="68580" marT="0" marB="0"/>
                </a:tc>
                <a:tc>
                  <a:txBody>
                    <a:bodyPr/>
                    <a:lstStyle/>
                    <a:p>
                      <a:pPr marL="0" marR="0" algn="ctr" rtl="0">
                        <a:lnSpc>
                          <a:spcPct val="115000"/>
                        </a:lnSpc>
                        <a:spcBef>
                          <a:spcPts val="0"/>
                        </a:spcBef>
                        <a:spcAft>
                          <a:spcPts val="0"/>
                        </a:spcAft>
                      </a:pPr>
                      <a:r>
                        <a:rPr lang="en-US" sz="2000" dirty="0" smtClean="0">
                          <a:effectLst/>
                          <a:latin typeface="Times New Roman" pitchFamily="18" charset="0"/>
                          <a:cs typeface="Times New Roman" pitchFamily="18" charset="0"/>
                        </a:rPr>
                        <a:t>4.8 </a:t>
                      </a:r>
                      <a:r>
                        <a:rPr lang="en-US" sz="2000" dirty="0">
                          <a:effectLst/>
                          <a:latin typeface="Times New Roman" pitchFamily="18" charset="0"/>
                          <a:cs typeface="Times New Roman" pitchFamily="18" charset="0"/>
                        </a:rPr>
                        <a:t>m</a:t>
                      </a:r>
                      <a:endParaRPr lang="en-US" sz="2000" dirty="0">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5"/>
                  </a:ext>
                </a:extLst>
              </a:tr>
              <a:tr h="405963">
                <a:tc>
                  <a:txBody>
                    <a:bodyPr/>
                    <a:lstStyle/>
                    <a:p>
                      <a:pPr marL="0" marR="0" algn="ctr" rtl="0">
                        <a:lnSpc>
                          <a:spcPct val="115000"/>
                        </a:lnSpc>
                        <a:spcBef>
                          <a:spcPts val="0"/>
                        </a:spcBef>
                        <a:spcAft>
                          <a:spcPts val="0"/>
                        </a:spcAft>
                      </a:pPr>
                      <a:r>
                        <a:rPr lang="en-US" sz="2000" dirty="0">
                          <a:effectLst/>
                          <a:latin typeface="Times New Roman" pitchFamily="18" charset="0"/>
                          <a:ea typeface="+mn-ea"/>
                          <a:cs typeface="Times New Roman" pitchFamily="18" charset="0"/>
                        </a:rPr>
                        <a:t>7</a:t>
                      </a:r>
                      <a:endParaRPr lang="en-US" sz="2000" dirty="0">
                        <a:effectLst/>
                        <a:latin typeface="Times New Roman" pitchFamily="18" charset="0"/>
                        <a:ea typeface="Calibri"/>
                        <a:cs typeface="Times New Roman" pitchFamily="18" charset="0"/>
                      </a:endParaRPr>
                    </a:p>
                  </a:txBody>
                  <a:tcPr marL="68580" marR="68580" marT="0" marB="0"/>
                </a:tc>
                <a:tc>
                  <a:txBody>
                    <a:bodyPr/>
                    <a:lstStyle/>
                    <a:p>
                      <a:pPr marL="0" marR="0" algn="ctr" rtl="0">
                        <a:lnSpc>
                          <a:spcPct val="115000"/>
                        </a:lnSpc>
                        <a:spcBef>
                          <a:spcPts val="0"/>
                        </a:spcBef>
                        <a:spcAft>
                          <a:spcPts val="0"/>
                        </a:spcAft>
                      </a:pPr>
                      <a:r>
                        <a:rPr lang="en-US" sz="2000">
                          <a:effectLst/>
                          <a:latin typeface="Times New Roman" pitchFamily="18" charset="0"/>
                          <a:cs typeface="Times New Roman" pitchFamily="18" charset="0"/>
                        </a:rPr>
                        <a:t>Width of primary sedimentation tank</a:t>
                      </a:r>
                      <a:endParaRPr lang="en-US" sz="2000">
                        <a:effectLst/>
                        <a:latin typeface="Times New Roman" pitchFamily="18" charset="0"/>
                        <a:ea typeface="Calibri"/>
                        <a:cs typeface="Times New Roman" pitchFamily="18" charset="0"/>
                      </a:endParaRPr>
                    </a:p>
                  </a:txBody>
                  <a:tcPr marL="68580" marR="68580" marT="0" marB="0"/>
                </a:tc>
                <a:tc>
                  <a:txBody>
                    <a:bodyPr/>
                    <a:lstStyle/>
                    <a:p>
                      <a:pPr marL="0" marR="0" algn="ctr" rtl="0">
                        <a:lnSpc>
                          <a:spcPct val="115000"/>
                        </a:lnSpc>
                        <a:spcBef>
                          <a:spcPts val="0"/>
                        </a:spcBef>
                        <a:spcAft>
                          <a:spcPts val="0"/>
                        </a:spcAft>
                      </a:pPr>
                      <a:r>
                        <a:rPr lang="en-US" sz="2000" dirty="0">
                          <a:effectLst/>
                          <a:latin typeface="Times New Roman" pitchFamily="18" charset="0"/>
                          <a:cs typeface="Times New Roman" pitchFamily="18" charset="0"/>
                        </a:rPr>
                        <a:t>13 m</a:t>
                      </a:r>
                      <a:endParaRPr lang="en-US" sz="2000" dirty="0">
                        <a:effectLst/>
                        <a:latin typeface="Times New Roman" pitchFamily="18" charset="0"/>
                        <a:ea typeface="Calibri"/>
                        <a:cs typeface="Times New Roman" pitchFamily="18" charset="0"/>
                      </a:endParaRPr>
                    </a:p>
                  </a:txBody>
                  <a:tcPr marL="68580" marR="68580" marT="0" marB="0"/>
                </a:tc>
                <a:tc>
                  <a:txBody>
                    <a:bodyPr/>
                    <a:lstStyle/>
                    <a:p>
                      <a:pPr marL="0" marR="0" algn="ctr" rtl="0">
                        <a:lnSpc>
                          <a:spcPct val="115000"/>
                        </a:lnSpc>
                        <a:spcBef>
                          <a:spcPts val="0"/>
                        </a:spcBef>
                        <a:spcAft>
                          <a:spcPts val="0"/>
                        </a:spcAft>
                      </a:pPr>
                      <a:r>
                        <a:rPr lang="en-US" sz="2000" dirty="0">
                          <a:effectLst/>
                          <a:latin typeface="Times New Roman" pitchFamily="18" charset="0"/>
                          <a:cs typeface="Times New Roman" pitchFamily="18" charset="0"/>
                        </a:rPr>
                        <a:t>13 m</a:t>
                      </a:r>
                      <a:endParaRPr lang="en-US" sz="2000" dirty="0">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6"/>
                  </a:ext>
                </a:extLst>
              </a:tr>
              <a:tr h="377437">
                <a:tc>
                  <a:txBody>
                    <a:bodyPr/>
                    <a:lstStyle/>
                    <a:p>
                      <a:pPr marL="0" marR="0" algn="ctr" rtl="0">
                        <a:lnSpc>
                          <a:spcPct val="115000"/>
                        </a:lnSpc>
                        <a:spcBef>
                          <a:spcPts val="0"/>
                        </a:spcBef>
                        <a:spcAft>
                          <a:spcPts val="0"/>
                        </a:spcAft>
                      </a:pPr>
                      <a:r>
                        <a:rPr lang="en-US" sz="2000" dirty="0">
                          <a:effectLst/>
                          <a:latin typeface="Times New Roman" pitchFamily="18" charset="0"/>
                          <a:ea typeface="+mn-ea"/>
                          <a:cs typeface="Times New Roman" pitchFamily="18" charset="0"/>
                        </a:rPr>
                        <a:t>8</a:t>
                      </a:r>
                      <a:endParaRPr lang="en-US" sz="2000" dirty="0">
                        <a:effectLst/>
                        <a:latin typeface="Times New Roman" pitchFamily="18" charset="0"/>
                        <a:ea typeface="Calibri"/>
                        <a:cs typeface="Times New Roman" pitchFamily="18" charset="0"/>
                      </a:endParaRPr>
                    </a:p>
                  </a:txBody>
                  <a:tcPr marL="68580" marR="68580" marT="0" marB="0"/>
                </a:tc>
                <a:tc>
                  <a:txBody>
                    <a:bodyPr/>
                    <a:lstStyle/>
                    <a:p>
                      <a:pPr marL="0" marR="0" algn="ctr" rtl="0">
                        <a:lnSpc>
                          <a:spcPct val="115000"/>
                        </a:lnSpc>
                        <a:spcBef>
                          <a:spcPts val="0"/>
                        </a:spcBef>
                        <a:spcAft>
                          <a:spcPts val="0"/>
                        </a:spcAft>
                      </a:pPr>
                      <a:r>
                        <a:rPr lang="en-US" sz="2000">
                          <a:effectLst/>
                          <a:latin typeface="Times New Roman" pitchFamily="18" charset="0"/>
                          <a:cs typeface="Times New Roman" pitchFamily="18" charset="0"/>
                        </a:rPr>
                        <a:t>Length primary sedimentation tank</a:t>
                      </a:r>
                      <a:endParaRPr lang="en-US" sz="2000">
                        <a:effectLst/>
                        <a:latin typeface="Times New Roman" pitchFamily="18" charset="0"/>
                        <a:ea typeface="Calibri"/>
                        <a:cs typeface="Times New Roman" pitchFamily="18" charset="0"/>
                      </a:endParaRPr>
                    </a:p>
                  </a:txBody>
                  <a:tcPr marL="68580" marR="68580" marT="0" marB="0"/>
                </a:tc>
                <a:tc>
                  <a:txBody>
                    <a:bodyPr/>
                    <a:lstStyle/>
                    <a:p>
                      <a:pPr marL="0" marR="0" algn="ctr" rtl="0">
                        <a:lnSpc>
                          <a:spcPct val="115000"/>
                        </a:lnSpc>
                        <a:spcBef>
                          <a:spcPts val="0"/>
                        </a:spcBef>
                        <a:spcAft>
                          <a:spcPts val="0"/>
                        </a:spcAft>
                      </a:pPr>
                      <a:r>
                        <a:rPr lang="en-US" sz="2000" dirty="0">
                          <a:effectLst/>
                          <a:latin typeface="Times New Roman" pitchFamily="18" charset="0"/>
                          <a:cs typeface="Times New Roman" pitchFamily="18" charset="0"/>
                        </a:rPr>
                        <a:t>26 m</a:t>
                      </a:r>
                      <a:endParaRPr lang="en-US" sz="2000" dirty="0">
                        <a:effectLst/>
                        <a:latin typeface="Times New Roman" pitchFamily="18" charset="0"/>
                        <a:ea typeface="Calibri"/>
                        <a:cs typeface="Times New Roman" pitchFamily="18" charset="0"/>
                      </a:endParaRPr>
                    </a:p>
                  </a:txBody>
                  <a:tcPr marL="68580" marR="68580" marT="0" marB="0"/>
                </a:tc>
                <a:tc>
                  <a:txBody>
                    <a:bodyPr/>
                    <a:lstStyle/>
                    <a:p>
                      <a:pPr marL="0" marR="0" algn="ctr" rtl="0">
                        <a:lnSpc>
                          <a:spcPct val="115000"/>
                        </a:lnSpc>
                        <a:spcBef>
                          <a:spcPts val="0"/>
                        </a:spcBef>
                        <a:spcAft>
                          <a:spcPts val="0"/>
                        </a:spcAft>
                      </a:pPr>
                      <a:r>
                        <a:rPr lang="en-US" sz="2000" dirty="0">
                          <a:effectLst/>
                          <a:latin typeface="Times New Roman" pitchFamily="18" charset="0"/>
                          <a:cs typeface="Times New Roman" pitchFamily="18" charset="0"/>
                        </a:rPr>
                        <a:t>26 m</a:t>
                      </a:r>
                      <a:endParaRPr lang="en-US" sz="2000" dirty="0">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7"/>
                  </a:ext>
                </a:extLst>
              </a:tr>
            </a:tbl>
          </a:graphicData>
        </a:graphic>
      </p:graphicFrame>
      <p:sp>
        <p:nvSpPr>
          <p:cNvPr id="6" name="Rectangle 5"/>
          <p:cNvSpPr/>
          <p:nvPr/>
        </p:nvSpPr>
        <p:spPr>
          <a:xfrm>
            <a:off x="390505" y="1120459"/>
            <a:ext cx="3314049" cy="369332"/>
          </a:xfrm>
          <a:prstGeom prst="rect">
            <a:avLst/>
          </a:prstGeom>
        </p:spPr>
        <p:txBody>
          <a:bodyPr wrap="none">
            <a:spAutoFit/>
          </a:bodyPr>
          <a:lstStyle/>
          <a:p>
            <a:r>
              <a:rPr lang="en-US" b="1" dirty="0">
                <a:solidFill>
                  <a:prstClr val="black"/>
                </a:solidFill>
                <a:latin typeface="Times New Roman" pitchFamily="18" charset="0"/>
                <a:cs typeface="Times New Roman" pitchFamily="18" charset="0"/>
              </a:rPr>
              <a:t>Sedimentation Tank (Clarifier):</a:t>
            </a:r>
          </a:p>
        </p:txBody>
      </p:sp>
    </p:spTree>
    <p:extLst>
      <p:ext uri="{BB962C8B-B14F-4D97-AF65-F5344CB8AC3E}">
        <p14:creationId xmlns:p14="http://schemas.microsoft.com/office/powerpoint/2010/main" val="35543440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667" y="101600"/>
            <a:ext cx="9855519" cy="756745"/>
          </a:xfrm>
        </p:spPr>
        <p:txBody>
          <a:bodyPr>
            <a:noAutofit/>
          </a:bodyPr>
          <a:lstStyle/>
          <a:p>
            <a:pPr algn="ctr"/>
            <a:r>
              <a:rPr lang="en-US" sz="4400" dirty="0">
                <a:latin typeface="Times New Roman" pitchFamily="18" charset="0"/>
                <a:cs typeface="Times New Roman" pitchFamily="18" charset="0"/>
              </a:rPr>
              <a:t>Standard Used for Sedimentation Tank</a:t>
            </a:r>
          </a:p>
        </p:txBody>
      </p:sp>
      <p:sp>
        <p:nvSpPr>
          <p:cNvPr id="7" name="Slide Number Placeholder 6"/>
          <p:cNvSpPr>
            <a:spLocks noGrp="1"/>
          </p:cNvSpPr>
          <p:nvPr>
            <p:ph type="sldNum" sz="quarter" idx="12"/>
          </p:nvPr>
        </p:nvSpPr>
        <p:spPr/>
        <p:txBody>
          <a:bodyPr/>
          <a:lstStyle/>
          <a:p>
            <a:fld id="{D57F1E4F-1CFF-5643-939E-217C01CDF565}" type="slidenum">
              <a:rPr lang="en-US" smtClean="0"/>
              <a:pPr/>
              <a:t>25</a:t>
            </a:fld>
            <a:endParaRPr lang="en-US" dirty="0"/>
          </a:p>
        </p:txBody>
      </p:sp>
      <p:sp>
        <p:nvSpPr>
          <p:cNvPr id="5" name="TextBox 4"/>
          <p:cNvSpPr txBox="1"/>
          <p:nvPr/>
        </p:nvSpPr>
        <p:spPr>
          <a:xfrm>
            <a:off x="1996965" y="1914867"/>
            <a:ext cx="5094921" cy="615553"/>
          </a:xfrm>
          <a:prstGeom prst="rect">
            <a:avLst/>
          </a:prstGeom>
          <a:noFill/>
        </p:spPr>
        <p:txBody>
          <a:bodyPr wrap="none" rtlCol="0">
            <a:spAutoFit/>
          </a:bodyPr>
          <a:lstStyle/>
          <a:p>
            <a:r>
              <a:rPr lang="en-US" sz="1600" b="1" dirty="0">
                <a:latin typeface="Times New Roman" pitchFamily="18" charset="0"/>
                <a:cs typeface="Times New Roman" pitchFamily="18" charset="0"/>
              </a:rPr>
              <a:t>Table – Range and typical values of Sedimentation Tank</a:t>
            </a:r>
            <a:endParaRPr lang="en-US" sz="1600" dirty="0">
              <a:latin typeface="Times New Roman" pitchFamily="18" charset="0"/>
              <a:cs typeface="Times New Roman" pitchFamily="18" charset="0"/>
            </a:endParaRPr>
          </a:p>
          <a:p>
            <a:endParaRPr lang="en-US" dirty="0"/>
          </a:p>
        </p:txBody>
      </p:sp>
      <p:sp>
        <p:nvSpPr>
          <p:cNvPr id="3" name="Rectangle 2"/>
          <p:cNvSpPr/>
          <p:nvPr/>
        </p:nvSpPr>
        <p:spPr>
          <a:xfrm>
            <a:off x="835967" y="1545535"/>
            <a:ext cx="5590056" cy="369332"/>
          </a:xfrm>
          <a:prstGeom prst="rect">
            <a:avLst/>
          </a:prstGeom>
        </p:spPr>
        <p:txBody>
          <a:bodyPr wrap="none">
            <a:spAutoFit/>
          </a:bodyPr>
          <a:lstStyle/>
          <a:p>
            <a:pPr marL="285750" indent="-285750">
              <a:buFont typeface="Arial" pitchFamily="34" charset="0"/>
              <a:buChar char="•"/>
            </a:pPr>
            <a:r>
              <a:rPr lang="en-US" dirty="0">
                <a:latin typeface="Times New Roman" pitchFamily="18" charset="0"/>
                <a:cs typeface="Times New Roman" pitchFamily="18" charset="0"/>
              </a:rPr>
              <a:t>Based on ACI code of the Environmental Construction.</a:t>
            </a:r>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2308514445"/>
              </p:ext>
            </p:extLst>
          </p:nvPr>
        </p:nvGraphicFramePr>
        <p:xfrm>
          <a:off x="2438691" y="2899752"/>
          <a:ext cx="5654275" cy="2870426"/>
        </p:xfrm>
        <a:graphic>
          <a:graphicData uri="http://schemas.openxmlformats.org/drawingml/2006/table">
            <a:tbl>
              <a:tblPr firstRow="1" bandRow="1">
                <a:tableStyleId>{5C22544A-7EE6-4342-B048-85BDC9FD1C3A}</a:tableStyleId>
              </a:tblPr>
              <a:tblGrid>
                <a:gridCol w="3836140">
                  <a:extLst>
                    <a:ext uri="{9D8B030D-6E8A-4147-A177-3AD203B41FA5}">
                      <a16:colId xmlns:a16="http://schemas.microsoft.com/office/drawing/2014/main" val="20000"/>
                    </a:ext>
                  </a:extLst>
                </a:gridCol>
                <a:gridCol w="1818135">
                  <a:extLst>
                    <a:ext uri="{9D8B030D-6E8A-4147-A177-3AD203B41FA5}">
                      <a16:colId xmlns:a16="http://schemas.microsoft.com/office/drawing/2014/main" val="20001"/>
                    </a:ext>
                  </a:extLst>
                </a:gridCol>
              </a:tblGrid>
              <a:tr h="404256">
                <a:tc gridSpan="2">
                  <a:txBody>
                    <a:bodyPr/>
                    <a:lstStyle/>
                    <a:p>
                      <a:pPr marL="0" marR="0" algn="ctr">
                        <a:lnSpc>
                          <a:spcPct val="150000"/>
                        </a:lnSpc>
                        <a:spcBef>
                          <a:spcPts val="0"/>
                        </a:spcBef>
                        <a:spcAft>
                          <a:spcPts val="800"/>
                        </a:spcAft>
                        <a:tabLst>
                          <a:tab pos="119380" algn="l"/>
                          <a:tab pos="2637155" algn="ctr"/>
                        </a:tabLst>
                      </a:pPr>
                      <a:r>
                        <a:rPr lang="en-US" sz="1800" b="1" dirty="0">
                          <a:effectLst/>
                          <a:latin typeface="Times New Roman"/>
                          <a:ea typeface="Calibri"/>
                          <a:cs typeface="Arial"/>
                        </a:rPr>
                        <a:t>	</a:t>
                      </a:r>
                      <a:r>
                        <a:rPr lang="en-US" sz="1800" b="1" dirty="0" smtClean="0">
                          <a:effectLst/>
                          <a:latin typeface="Times New Roman"/>
                          <a:ea typeface="Calibri"/>
                          <a:cs typeface="Arial"/>
                        </a:rPr>
                        <a:t>Design </a:t>
                      </a:r>
                      <a:r>
                        <a:rPr lang="en-US" sz="1800" b="1" dirty="0">
                          <a:effectLst/>
                          <a:latin typeface="Times New Roman"/>
                          <a:ea typeface="Calibri"/>
                          <a:cs typeface="Arial"/>
                        </a:rPr>
                        <a:t>criteria of primary sedimentation tank</a:t>
                      </a:r>
                      <a:endParaRPr lang="en-US" sz="1800" dirty="0">
                        <a:effectLst/>
                        <a:latin typeface="Calibri"/>
                        <a:ea typeface="Calibri"/>
                        <a:cs typeface="Arial"/>
                      </a:endParaRPr>
                    </a:p>
                  </a:txBody>
                  <a:tcPr marL="68580" marR="68580" marT="0" marB="0"/>
                </a:tc>
                <a:tc hMerge="1">
                  <a:txBody>
                    <a:bodyPr/>
                    <a:lstStyle/>
                    <a:p>
                      <a:endParaRPr lang="en-US"/>
                    </a:p>
                  </a:txBody>
                  <a:tcPr/>
                </a:tc>
                <a:extLst>
                  <a:ext uri="{0D108BD9-81ED-4DB2-BD59-A6C34878D82A}">
                    <a16:rowId xmlns:a16="http://schemas.microsoft.com/office/drawing/2014/main" val="10000"/>
                  </a:ext>
                </a:extLst>
              </a:tr>
              <a:tr h="404256">
                <a:tc>
                  <a:txBody>
                    <a:bodyPr/>
                    <a:lstStyle/>
                    <a:p>
                      <a:pPr marL="0" marR="0" algn="ctr">
                        <a:lnSpc>
                          <a:spcPct val="150000"/>
                        </a:lnSpc>
                        <a:spcBef>
                          <a:spcPts val="0"/>
                        </a:spcBef>
                        <a:spcAft>
                          <a:spcPts val="800"/>
                        </a:spcAft>
                      </a:pPr>
                      <a:r>
                        <a:rPr lang="en-US" sz="1800" b="1" i="0">
                          <a:effectLst/>
                          <a:latin typeface="Times New Roman"/>
                          <a:ea typeface="Calibri"/>
                          <a:cs typeface="Arial"/>
                        </a:rPr>
                        <a:t>Detention time</a:t>
                      </a:r>
                      <a:r>
                        <a:rPr lang="en-US" sz="1800" b="1" i="0">
                          <a:effectLst/>
                          <a:latin typeface="Times New Roman"/>
                          <a:ea typeface="ＭＳ 明朝"/>
                          <a:cs typeface="Arial"/>
                        </a:rPr>
                        <a:t> </a:t>
                      </a:r>
                      <a:r>
                        <a:rPr lang="en-US" sz="1800" b="1" i="0">
                          <a:effectLst/>
                          <a:latin typeface="Cambria Math"/>
                          <a:ea typeface="Calibri"/>
                          <a:cs typeface="Times New Roman"/>
                        </a:rPr>
                        <a:t>(h)</a:t>
                      </a:r>
                      <a:endParaRPr lang="en-US" sz="1800" i="0">
                        <a:effectLst/>
                        <a:latin typeface="Calibri"/>
                        <a:ea typeface="Calibri"/>
                        <a:cs typeface="Arial"/>
                      </a:endParaRPr>
                    </a:p>
                  </a:txBody>
                  <a:tcPr marL="68580" marR="68580" marT="0" marB="0"/>
                </a:tc>
                <a:tc>
                  <a:txBody>
                    <a:bodyPr/>
                    <a:lstStyle/>
                    <a:p>
                      <a:pPr marL="0" marR="0" algn="ctr">
                        <a:lnSpc>
                          <a:spcPct val="150000"/>
                        </a:lnSpc>
                        <a:spcBef>
                          <a:spcPts val="0"/>
                        </a:spcBef>
                        <a:spcAft>
                          <a:spcPts val="800"/>
                        </a:spcAft>
                      </a:pPr>
                      <a:r>
                        <a:rPr lang="en-US" sz="1800" b="1" dirty="0">
                          <a:effectLst/>
                          <a:latin typeface="Times New Roman"/>
                          <a:ea typeface="Calibri"/>
                          <a:cs typeface="Arial"/>
                        </a:rPr>
                        <a:t>1.5-2.5</a:t>
                      </a:r>
                      <a:endParaRPr lang="en-US" sz="1800" dirty="0">
                        <a:effectLst/>
                        <a:latin typeface="Calibri"/>
                        <a:ea typeface="Calibri"/>
                        <a:cs typeface="Arial"/>
                      </a:endParaRPr>
                    </a:p>
                  </a:txBody>
                  <a:tcPr marL="68580" marR="68580" marT="0" marB="0"/>
                </a:tc>
                <a:extLst>
                  <a:ext uri="{0D108BD9-81ED-4DB2-BD59-A6C34878D82A}">
                    <a16:rowId xmlns:a16="http://schemas.microsoft.com/office/drawing/2014/main" val="10001"/>
                  </a:ext>
                </a:extLst>
              </a:tr>
              <a:tr h="849146">
                <a:tc>
                  <a:txBody>
                    <a:bodyPr/>
                    <a:lstStyle/>
                    <a:p>
                      <a:pPr marL="0" marR="0" algn="ctr">
                        <a:lnSpc>
                          <a:spcPct val="150000"/>
                        </a:lnSpc>
                        <a:spcBef>
                          <a:spcPts val="0"/>
                        </a:spcBef>
                        <a:spcAft>
                          <a:spcPts val="800"/>
                        </a:spcAft>
                      </a:pPr>
                      <a:r>
                        <a:rPr lang="en-US" sz="1800" b="1" i="0" dirty="0">
                          <a:effectLst/>
                          <a:latin typeface="Times New Roman"/>
                          <a:ea typeface="Calibri"/>
                          <a:cs typeface="Arial"/>
                        </a:rPr>
                        <a:t>Overflow rate </a:t>
                      </a:r>
                      <a:r>
                        <a:rPr lang="en-US" sz="1800" b="1" i="0" dirty="0" smtClean="0">
                          <a:effectLst/>
                          <a:latin typeface="Cambria Math"/>
                          <a:ea typeface="Calibri"/>
                          <a:cs typeface="Times New Roman"/>
                        </a:rPr>
                        <a:t>m</a:t>
                      </a:r>
                      <a:r>
                        <a:rPr lang="en-US" sz="1800" b="1" i="0" baseline="30000" dirty="0" smtClean="0">
                          <a:effectLst/>
                          <a:latin typeface="Cambria Math"/>
                          <a:ea typeface="Calibri"/>
                          <a:cs typeface="Times New Roman"/>
                        </a:rPr>
                        <a:t>3</a:t>
                      </a:r>
                      <a:r>
                        <a:rPr lang="en-US" sz="1800" b="1" i="0" baseline="0" dirty="0" smtClean="0">
                          <a:effectLst/>
                          <a:latin typeface="Cambria Math"/>
                          <a:ea typeface="Calibri"/>
                          <a:cs typeface="Times New Roman"/>
                        </a:rPr>
                        <a:t>/</a:t>
                      </a:r>
                      <a:r>
                        <a:rPr lang="en-US" sz="1800" b="1" i="0" dirty="0" smtClean="0">
                          <a:effectLst/>
                          <a:latin typeface="Cambria Math"/>
                          <a:ea typeface="Calibri"/>
                          <a:cs typeface="Times New Roman"/>
                        </a:rPr>
                        <a:t>m</a:t>
                      </a:r>
                      <a:r>
                        <a:rPr lang="en-US" sz="1800" b="1" i="0" baseline="30000" dirty="0" smtClean="0">
                          <a:effectLst/>
                          <a:latin typeface="Cambria Math"/>
                          <a:ea typeface="Calibri"/>
                          <a:cs typeface="Times New Roman"/>
                        </a:rPr>
                        <a:t>2</a:t>
                      </a:r>
                      <a:r>
                        <a:rPr lang="en-US" sz="1800" b="1" i="0" dirty="0">
                          <a:effectLst/>
                          <a:latin typeface="Cambria Math"/>
                          <a:ea typeface="Calibri"/>
                          <a:cs typeface="Times New Roman"/>
                        </a:rPr>
                        <a:t>. d</a:t>
                      </a:r>
                      <a:r>
                        <a:rPr lang="en-US" sz="1800" b="1" i="0" dirty="0">
                          <a:effectLst/>
                          <a:latin typeface="Times New Roman"/>
                          <a:ea typeface="ＭＳ 明朝"/>
                          <a:cs typeface="Arial"/>
                        </a:rPr>
                        <a:t> </a:t>
                      </a:r>
                      <a:r>
                        <a:rPr lang="en-US" sz="1800" b="1" i="0" baseline="0" dirty="0" smtClean="0">
                          <a:effectLst/>
                          <a:latin typeface="Times New Roman"/>
                          <a:ea typeface="ＭＳ 明朝"/>
                          <a:cs typeface="Arial"/>
                        </a:rPr>
                        <a:t> a</a:t>
                      </a:r>
                      <a:r>
                        <a:rPr lang="en-US" sz="1800" b="1" i="0" dirty="0" smtClean="0">
                          <a:effectLst/>
                          <a:latin typeface="Times New Roman"/>
                          <a:ea typeface="ＭＳ 明朝"/>
                          <a:cs typeface="Arial"/>
                        </a:rPr>
                        <a:t>t </a:t>
                      </a:r>
                      <a:r>
                        <a:rPr lang="en-US" sz="1800" b="1" i="0" dirty="0">
                          <a:effectLst/>
                          <a:latin typeface="Times New Roman"/>
                          <a:ea typeface="ＭＳ 明朝"/>
                          <a:cs typeface="Arial"/>
                        </a:rPr>
                        <a:t>average flow</a:t>
                      </a:r>
                      <a:endParaRPr lang="en-US" sz="1800" i="0" dirty="0">
                        <a:effectLst/>
                        <a:latin typeface="Calibri"/>
                        <a:ea typeface="Calibri"/>
                        <a:cs typeface="Arial"/>
                      </a:endParaRPr>
                    </a:p>
                  </a:txBody>
                  <a:tcPr marL="68580" marR="68580" marT="0" marB="0"/>
                </a:tc>
                <a:tc>
                  <a:txBody>
                    <a:bodyPr/>
                    <a:lstStyle/>
                    <a:p>
                      <a:pPr marL="0" marR="0" algn="ctr">
                        <a:lnSpc>
                          <a:spcPct val="150000"/>
                        </a:lnSpc>
                        <a:spcBef>
                          <a:spcPts val="0"/>
                        </a:spcBef>
                        <a:spcAft>
                          <a:spcPts val="800"/>
                        </a:spcAft>
                      </a:pPr>
                      <a:r>
                        <a:rPr lang="en-US" sz="1800" b="1" dirty="0">
                          <a:effectLst/>
                          <a:latin typeface="Times New Roman"/>
                          <a:ea typeface="Calibri"/>
                          <a:cs typeface="Arial"/>
                        </a:rPr>
                        <a:t>32-50</a:t>
                      </a:r>
                      <a:endParaRPr lang="en-US" sz="1800" dirty="0">
                        <a:effectLst/>
                        <a:latin typeface="Calibri"/>
                        <a:ea typeface="Calibri"/>
                        <a:cs typeface="Arial"/>
                      </a:endParaRPr>
                    </a:p>
                  </a:txBody>
                  <a:tcPr marL="68580" marR="68580" marT="0" marB="0"/>
                </a:tc>
                <a:extLst>
                  <a:ext uri="{0D108BD9-81ED-4DB2-BD59-A6C34878D82A}">
                    <a16:rowId xmlns:a16="http://schemas.microsoft.com/office/drawing/2014/main" val="10002"/>
                  </a:ext>
                </a:extLst>
              </a:tr>
              <a:tr h="404256">
                <a:tc>
                  <a:txBody>
                    <a:bodyPr/>
                    <a:lstStyle/>
                    <a:p>
                      <a:pPr marL="0" marR="0" algn="ctr">
                        <a:lnSpc>
                          <a:spcPct val="150000"/>
                        </a:lnSpc>
                        <a:spcBef>
                          <a:spcPts val="0"/>
                        </a:spcBef>
                        <a:spcAft>
                          <a:spcPts val="800"/>
                        </a:spcAft>
                      </a:pPr>
                      <a:r>
                        <a:rPr lang="en-US" sz="1800" b="1" i="0">
                          <a:effectLst/>
                          <a:latin typeface="Times New Roman"/>
                          <a:ea typeface="Calibri"/>
                          <a:cs typeface="Arial"/>
                        </a:rPr>
                        <a:t>Length </a:t>
                      </a:r>
                      <a:r>
                        <a:rPr lang="en-US" sz="1800" b="1" i="0">
                          <a:effectLst/>
                          <a:latin typeface="Cambria Math"/>
                          <a:ea typeface="Calibri"/>
                          <a:cs typeface="Times New Roman"/>
                        </a:rPr>
                        <a:t>(m)</a:t>
                      </a:r>
                      <a:endParaRPr lang="en-US" sz="1800" i="0">
                        <a:effectLst/>
                        <a:latin typeface="Calibri"/>
                        <a:ea typeface="Calibri"/>
                        <a:cs typeface="Arial"/>
                      </a:endParaRPr>
                    </a:p>
                  </a:txBody>
                  <a:tcPr marL="68580" marR="68580" marT="0" marB="0"/>
                </a:tc>
                <a:tc>
                  <a:txBody>
                    <a:bodyPr/>
                    <a:lstStyle/>
                    <a:p>
                      <a:pPr marL="0" marR="0" algn="ctr">
                        <a:lnSpc>
                          <a:spcPct val="150000"/>
                        </a:lnSpc>
                        <a:spcBef>
                          <a:spcPts val="0"/>
                        </a:spcBef>
                        <a:spcAft>
                          <a:spcPts val="800"/>
                        </a:spcAft>
                      </a:pPr>
                      <a:r>
                        <a:rPr lang="en-US" sz="1800" b="1" dirty="0">
                          <a:effectLst/>
                          <a:latin typeface="Times New Roman"/>
                          <a:ea typeface="Calibri"/>
                          <a:cs typeface="Arial"/>
                        </a:rPr>
                        <a:t>15-90</a:t>
                      </a:r>
                      <a:endParaRPr lang="en-US" sz="1800" dirty="0">
                        <a:effectLst/>
                        <a:latin typeface="Calibri"/>
                        <a:ea typeface="Calibri"/>
                        <a:cs typeface="Arial"/>
                      </a:endParaRPr>
                    </a:p>
                  </a:txBody>
                  <a:tcPr marL="68580" marR="68580" marT="0" marB="0"/>
                </a:tc>
                <a:extLst>
                  <a:ext uri="{0D108BD9-81ED-4DB2-BD59-A6C34878D82A}">
                    <a16:rowId xmlns:a16="http://schemas.microsoft.com/office/drawing/2014/main" val="10003"/>
                  </a:ext>
                </a:extLst>
              </a:tr>
              <a:tr h="404256">
                <a:tc>
                  <a:txBody>
                    <a:bodyPr/>
                    <a:lstStyle/>
                    <a:p>
                      <a:pPr marL="0" marR="0" algn="ctr">
                        <a:lnSpc>
                          <a:spcPct val="150000"/>
                        </a:lnSpc>
                        <a:spcBef>
                          <a:spcPts val="0"/>
                        </a:spcBef>
                        <a:spcAft>
                          <a:spcPts val="800"/>
                        </a:spcAft>
                      </a:pPr>
                      <a:r>
                        <a:rPr lang="en-US" sz="1800" b="1" i="0">
                          <a:effectLst/>
                          <a:latin typeface="Times New Roman"/>
                          <a:ea typeface="Calibri"/>
                          <a:cs typeface="Arial"/>
                        </a:rPr>
                        <a:t>Width </a:t>
                      </a:r>
                      <a:r>
                        <a:rPr lang="en-US" sz="1800" b="1" i="0">
                          <a:effectLst/>
                          <a:latin typeface="Cambria Math"/>
                          <a:ea typeface="Calibri"/>
                          <a:cs typeface="Times New Roman"/>
                        </a:rPr>
                        <a:t>(m)</a:t>
                      </a:r>
                      <a:endParaRPr lang="en-US" sz="1800" i="0">
                        <a:effectLst/>
                        <a:latin typeface="Calibri"/>
                        <a:ea typeface="Calibri"/>
                        <a:cs typeface="Arial"/>
                      </a:endParaRPr>
                    </a:p>
                  </a:txBody>
                  <a:tcPr marL="68580" marR="68580" marT="0" marB="0"/>
                </a:tc>
                <a:tc>
                  <a:txBody>
                    <a:bodyPr/>
                    <a:lstStyle/>
                    <a:p>
                      <a:pPr marL="0" marR="0" algn="ctr">
                        <a:lnSpc>
                          <a:spcPct val="150000"/>
                        </a:lnSpc>
                        <a:spcBef>
                          <a:spcPts val="0"/>
                        </a:spcBef>
                        <a:spcAft>
                          <a:spcPts val="800"/>
                        </a:spcAft>
                      </a:pPr>
                      <a:r>
                        <a:rPr lang="en-US" sz="1800" b="1" dirty="0">
                          <a:effectLst/>
                          <a:latin typeface="Times New Roman"/>
                          <a:ea typeface="Calibri"/>
                          <a:cs typeface="Arial"/>
                        </a:rPr>
                        <a:t>3-24</a:t>
                      </a:r>
                      <a:endParaRPr lang="en-US" sz="1800" dirty="0">
                        <a:effectLst/>
                        <a:latin typeface="Calibri"/>
                        <a:ea typeface="Calibri"/>
                        <a:cs typeface="Arial"/>
                      </a:endParaRPr>
                    </a:p>
                  </a:txBody>
                  <a:tcPr marL="68580" marR="68580" marT="0" marB="0"/>
                </a:tc>
                <a:extLst>
                  <a:ext uri="{0D108BD9-81ED-4DB2-BD59-A6C34878D82A}">
                    <a16:rowId xmlns:a16="http://schemas.microsoft.com/office/drawing/2014/main" val="10004"/>
                  </a:ext>
                </a:extLst>
              </a:tr>
              <a:tr h="404256">
                <a:tc>
                  <a:txBody>
                    <a:bodyPr/>
                    <a:lstStyle/>
                    <a:p>
                      <a:pPr marL="0" marR="0" algn="ctr">
                        <a:lnSpc>
                          <a:spcPct val="150000"/>
                        </a:lnSpc>
                        <a:spcBef>
                          <a:spcPts val="0"/>
                        </a:spcBef>
                        <a:spcAft>
                          <a:spcPts val="800"/>
                        </a:spcAft>
                      </a:pPr>
                      <a:r>
                        <a:rPr lang="en-US" sz="1800" b="1" i="0" dirty="0">
                          <a:effectLst/>
                          <a:latin typeface="Times New Roman"/>
                          <a:ea typeface="Calibri"/>
                          <a:cs typeface="Arial"/>
                        </a:rPr>
                        <a:t>Depth </a:t>
                      </a:r>
                      <a:r>
                        <a:rPr lang="en-US" sz="1800" b="1" i="0" dirty="0">
                          <a:effectLst/>
                          <a:latin typeface="Cambria Math"/>
                          <a:ea typeface="Calibri"/>
                          <a:cs typeface="Times New Roman"/>
                        </a:rPr>
                        <a:t>(m)</a:t>
                      </a:r>
                      <a:endParaRPr lang="en-US" sz="1800" i="0" dirty="0">
                        <a:effectLst/>
                        <a:latin typeface="Calibri"/>
                        <a:ea typeface="Calibri"/>
                        <a:cs typeface="Arial"/>
                      </a:endParaRPr>
                    </a:p>
                  </a:txBody>
                  <a:tcPr marL="68580" marR="68580" marT="0" marB="0"/>
                </a:tc>
                <a:tc>
                  <a:txBody>
                    <a:bodyPr/>
                    <a:lstStyle/>
                    <a:p>
                      <a:pPr marL="0" marR="0" algn="ctr">
                        <a:lnSpc>
                          <a:spcPct val="150000"/>
                        </a:lnSpc>
                        <a:spcBef>
                          <a:spcPts val="0"/>
                        </a:spcBef>
                        <a:spcAft>
                          <a:spcPts val="800"/>
                        </a:spcAft>
                      </a:pPr>
                      <a:r>
                        <a:rPr lang="en-US" sz="1800" b="1" dirty="0">
                          <a:effectLst/>
                          <a:latin typeface="Times New Roman"/>
                          <a:ea typeface="Calibri"/>
                          <a:cs typeface="Arial"/>
                        </a:rPr>
                        <a:t>3-5</a:t>
                      </a:r>
                      <a:endParaRPr lang="en-US" sz="1800" dirty="0">
                        <a:effectLst/>
                        <a:latin typeface="Calibri"/>
                        <a:ea typeface="Calibri"/>
                        <a:cs typeface="Arial"/>
                      </a:endParaRPr>
                    </a:p>
                  </a:txBody>
                  <a:tcPr marL="68580" marR="68580" marT="0" marB="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4936476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218364"/>
            <a:ext cx="10868673" cy="1042877"/>
          </a:xfrm>
        </p:spPr>
        <p:txBody>
          <a:bodyPr>
            <a:noAutofit/>
          </a:bodyPr>
          <a:lstStyle/>
          <a:p>
            <a:pPr algn="ctr"/>
            <a:r>
              <a:rPr lang="en-US" sz="3200" dirty="0">
                <a:latin typeface="Times New Roman" panose="02020603050405020304" pitchFamily="18" charset="0"/>
                <a:cs typeface="Times New Roman" panose="02020603050405020304" pitchFamily="18" charset="0"/>
              </a:rPr>
              <a:t>Design of Dimensions (secondary treatment) </a:t>
            </a:r>
          </a:p>
        </p:txBody>
      </p:sp>
      <p:graphicFrame>
        <p:nvGraphicFramePr>
          <p:cNvPr id="4" name="Table 3"/>
          <p:cNvGraphicFramePr>
            <a:graphicFrameLocks noGrp="1"/>
          </p:cNvGraphicFramePr>
          <p:nvPr>
            <p:extLst>
              <p:ext uri="{D42A27DB-BD31-4B8C-83A1-F6EECF244321}">
                <p14:modId xmlns:p14="http://schemas.microsoft.com/office/powerpoint/2010/main" val="3412704229"/>
              </p:ext>
            </p:extLst>
          </p:nvPr>
        </p:nvGraphicFramePr>
        <p:xfrm>
          <a:off x="87952" y="1728004"/>
          <a:ext cx="6550191" cy="4732531"/>
        </p:xfrm>
        <a:graphic>
          <a:graphicData uri="http://schemas.openxmlformats.org/drawingml/2006/table">
            <a:tbl>
              <a:tblPr firstRow="1" firstCol="1" bandRow="1">
                <a:tableStyleId>{5C22544A-7EE6-4342-B048-85BDC9FD1C3A}</a:tableStyleId>
              </a:tblPr>
              <a:tblGrid>
                <a:gridCol w="506097">
                  <a:extLst>
                    <a:ext uri="{9D8B030D-6E8A-4147-A177-3AD203B41FA5}">
                      <a16:colId xmlns:a16="http://schemas.microsoft.com/office/drawing/2014/main" val="20000"/>
                    </a:ext>
                  </a:extLst>
                </a:gridCol>
                <a:gridCol w="4433658">
                  <a:extLst>
                    <a:ext uri="{9D8B030D-6E8A-4147-A177-3AD203B41FA5}">
                      <a16:colId xmlns:a16="http://schemas.microsoft.com/office/drawing/2014/main" val="20001"/>
                    </a:ext>
                  </a:extLst>
                </a:gridCol>
                <a:gridCol w="1610436">
                  <a:extLst>
                    <a:ext uri="{9D8B030D-6E8A-4147-A177-3AD203B41FA5}">
                      <a16:colId xmlns:a16="http://schemas.microsoft.com/office/drawing/2014/main" val="20002"/>
                    </a:ext>
                  </a:extLst>
                </a:gridCol>
              </a:tblGrid>
              <a:tr h="394180">
                <a:tc>
                  <a:txBody>
                    <a:bodyPr/>
                    <a:lstStyle/>
                    <a:p>
                      <a:pPr marL="0" marR="0" algn="ctr" rtl="0">
                        <a:lnSpc>
                          <a:spcPct val="115000"/>
                        </a:lnSpc>
                        <a:spcBef>
                          <a:spcPts val="0"/>
                        </a:spcBef>
                        <a:spcAft>
                          <a:spcPts val="0"/>
                        </a:spcAft>
                      </a:pPr>
                      <a:r>
                        <a:rPr lang="en-US" sz="1600" dirty="0">
                          <a:effectLst/>
                        </a:rPr>
                        <a:t>No.</a:t>
                      </a:r>
                      <a:endParaRPr lang="en-US" sz="1600" dirty="0">
                        <a:effectLst/>
                        <a:latin typeface="Calibri"/>
                        <a:ea typeface="Calibri"/>
                        <a:cs typeface="Arial"/>
                      </a:endParaRPr>
                    </a:p>
                  </a:txBody>
                  <a:tcPr marL="68580" marR="68580" marT="0" marB="0"/>
                </a:tc>
                <a:tc>
                  <a:txBody>
                    <a:bodyPr/>
                    <a:lstStyle/>
                    <a:p>
                      <a:pPr marL="0" marR="0" algn="ctr" rtl="0">
                        <a:lnSpc>
                          <a:spcPct val="115000"/>
                        </a:lnSpc>
                        <a:spcBef>
                          <a:spcPts val="0"/>
                        </a:spcBef>
                        <a:spcAft>
                          <a:spcPts val="0"/>
                        </a:spcAft>
                      </a:pPr>
                      <a:r>
                        <a:rPr lang="en-US" sz="1600" dirty="0">
                          <a:effectLst/>
                        </a:rPr>
                        <a:t>Design Parameter</a:t>
                      </a:r>
                      <a:endParaRPr lang="en-US" sz="1600" dirty="0">
                        <a:effectLst/>
                        <a:latin typeface="Calibri"/>
                        <a:ea typeface="Calibri"/>
                        <a:cs typeface="Arial"/>
                      </a:endParaRPr>
                    </a:p>
                  </a:txBody>
                  <a:tcPr marL="68580" marR="68580" marT="0" marB="0"/>
                </a:tc>
                <a:tc>
                  <a:txBody>
                    <a:bodyPr/>
                    <a:lstStyle/>
                    <a:p>
                      <a:pPr marL="0" marR="0" algn="ctr" rtl="0">
                        <a:lnSpc>
                          <a:spcPct val="115000"/>
                        </a:lnSpc>
                        <a:spcBef>
                          <a:spcPts val="0"/>
                        </a:spcBef>
                        <a:spcAft>
                          <a:spcPts val="0"/>
                        </a:spcAft>
                      </a:pPr>
                      <a:r>
                        <a:rPr lang="en-US" sz="1600" dirty="0">
                          <a:effectLst/>
                        </a:rPr>
                        <a:t>Value</a:t>
                      </a:r>
                      <a:endParaRPr lang="en-US" sz="1600" dirty="0">
                        <a:effectLst/>
                        <a:latin typeface="Calibri"/>
                        <a:ea typeface="Calibri"/>
                        <a:cs typeface="Arial"/>
                      </a:endParaRPr>
                    </a:p>
                  </a:txBody>
                  <a:tcPr marL="68580" marR="68580" marT="0" marB="0"/>
                </a:tc>
                <a:extLst>
                  <a:ext uri="{0D108BD9-81ED-4DB2-BD59-A6C34878D82A}">
                    <a16:rowId xmlns:a16="http://schemas.microsoft.com/office/drawing/2014/main" val="10000"/>
                  </a:ext>
                </a:extLst>
              </a:tr>
              <a:tr h="394180">
                <a:tc>
                  <a:txBody>
                    <a:bodyPr/>
                    <a:lstStyle/>
                    <a:p>
                      <a:pPr marL="0" marR="0" algn="ctr" rtl="0">
                        <a:lnSpc>
                          <a:spcPct val="115000"/>
                        </a:lnSpc>
                        <a:spcBef>
                          <a:spcPts val="0"/>
                        </a:spcBef>
                        <a:spcAft>
                          <a:spcPts val="0"/>
                        </a:spcAft>
                      </a:pPr>
                      <a:r>
                        <a:rPr lang="en-US" sz="1600">
                          <a:effectLst/>
                        </a:rPr>
                        <a:t>1</a:t>
                      </a:r>
                      <a:endParaRPr lang="en-US" sz="1600">
                        <a:effectLst/>
                        <a:latin typeface="Calibri"/>
                        <a:ea typeface="Calibri"/>
                        <a:cs typeface="Arial"/>
                      </a:endParaRPr>
                    </a:p>
                  </a:txBody>
                  <a:tcPr marL="68580" marR="68580" marT="0" marB="0"/>
                </a:tc>
                <a:tc>
                  <a:txBody>
                    <a:bodyPr/>
                    <a:lstStyle/>
                    <a:p>
                      <a:pPr lvl="0" algn="ctr" rtl="0"/>
                      <a:r>
                        <a:rPr lang="en-US" sz="2000" b="0" kern="1200" dirty="0">
                          <a:solidFill>
                            <a:schemeClr val="dk1"/>
                          </a:solidFill>
                          <a:effectLst/>
                          <a:latin typeface="Times New Roman" panose="02020603050405020304" pitchFamily="18" charset="0"/>
                          <a:ea typeface="+mn-ea"/>
                          <a:cs typeface="Times New Roman" panose="02020603050405020304" pitchFamily="18" charset="0"/>
                        </a:rPr>
                        <a:t>BOD =( biological oxygen demand )</a:t>
                      </a:r>
                    </a:p>
                  </a:txBody>
                  <a:tcPr marL="68580" marR="68580" marT="0" marB="0"/>
                </a:tc>
                <a:tc>
                  <a:txBody>
                    <a:bodyPr/>
                    <a:lstStyle/>
                    <a:p>
                      <a:pPr lvl="0" algn="ctr" rtl="0"/>
                      <a:endParaRPr lang="en-US" sz="2000" b="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486107">
                <a:tc>
                  <a:txBody>
                    <a:bodyPr/>
                    <a:lstStyle/>
                    <a:p>
                      <a:pPr marL="0" marR="0" algn="ctr" rtl="0">
                        <a:lnSpc>
                          <a:spcPct val="115000"/>
                        </a:lnSpc>
                        <a:spcBef>
                          <a:spcPts val="0"/>
                        </a:spcBef>
                        <a:spcAft>
                          <a:spcPts val="0"/>
                        </a:spcAft>
                      </a:pPr>
                      <a:r>
                        <a:rPr lang="en-US" sz="1600">
                          <a:effectLst/>
                        </a:rPr>
                        <a:t>2</a:t>
                      </a:r>
                      <a:endParaRPr lang="en-US" sz="1600">
                        <a:effectLst/>
                        <a:latin typeface="Calibri"/>
                        <a:ea typeface="Calibri"/>
                        <a:cs typeface="Arial"/>
                      </a:endParaRPr>
                    </a:p>
                  </a:txBody>
                  <a:tcPr marL="68580" marR="68580" marT="0" marB="0"/>
                </a:tc>
                <a:tc>
                  <a:txBody>
                    <a:bodyPr/>
                    <a:lstStyle/>
                    <a:p>
                      <a:pPr marL="0" marR="0" algn="ctr" rtl="0">
                        <a:lnSpc>
                          <a:spcPct val="115000"/>
                        </a:lnSpc>
                        <a:spcBef>
                          <a:spcPts val="0"/>
                        </a:spcBef>
                        <a:spcAft>
                          <a:spcPts val="0"/>
                        </a:spcAft>
                      </a:pPr>
                      <a:r>
                        <a:rPr lang="en-US" sz="2000" b="0" kern="1200" dirty="0">
                          <a:solidFill>
                            <a:schemeClr val="dk1"/>
                          </a:solidFill>
                          <a:effectLst/>
                          <a:latin typeface="Times New Roman" panose="02020603050405020304" pitchFamily="18" charset="0"/>
                          <a:ea typeface="+mn-ea"/>
                          <a:cs typeface="Times New Roman" panose="02020603050405020304" pitchFamily="18" charset="0"/>
                        </a:rPr>
                        <a:t>TSS =(Total suspended solids ) </a:t>
                      </a:r>
                      <a:endParaRPr lang="en-US" sz="2000" b="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marL="0" marR="0" algn="ctr" rtl="0">
                        <a:lnSpc>
                          <a:spcPct val="115000"/>
                        </a:lnSpc>
                        <a:spcBef>
                          <a:spcPts val="0"/>
                        </a:spcBef>
                        <a:spcAft>
                          <a:spcPts val="0"/>
                        </a:spcAft>
                      </a:pPr>
                      <a:endParaRPr lang="en-US" sz="2000" b="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406006">
                <a:tc>
                  <a:txBody>
                    <a:bodyPr/>
                    <a:lstStyle/>
                    <a:p>
                      <a:pPr marL="0" marR="0" algn="ctr" rtl="0">
                        <a:lnSpc>
                          <a:spcPct val="115000"/>
                        </a:lnSpc>
                        <a:spcBef>
                          <a:spcPts val="0"/>
                        </a:spcBef>
                        <a:spcAft>
                          <a:spcPts val="0"/>
                        </a:spcAft>
                      </a:pPr>
                      <a:r>
                        <a:rPr lang="en-US" sz="1600">
                          <a:effectLst/>
                        </a:rPr>
                        <a:t>3</a:t>
                      </a:r>
                      <a:endParaRPr lang="en-US" sz="1600">
                        <a:effectLst/>
                        <a:latin typeface="Calibri"/>
                        <a:ea typeface="Calibri"/>
                        <a:cs typeface="Arial"/>
                      </a:endParaRPr>
                    </a:p>
                  </a:txBody>
                  <a:tcPr marL="68580" marR="68580" marT="0" marB="0"/>
                </a:tc>
                <a:tc>
                  <a:txBody>
                    <a:bodyPr/>
                    <a:lstStyle/>
                    <a:p>
                      <a:pPr marL="0" marR="0" algn="ctr" rtl="0">
                        <a:lnSpc>
                          <a:spcPct val="115000"/>
                        </a:lnSpc>
                        <a:spcBef>
                          <a:spcPts val="0"/>
                        </a:spcBef>
                        <a:spcAft>
                          <a:spcPts val="0"/>
                        </a:spcAft>
                      </a:pP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Kd</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 decay</a:t>
                      </a:r>
                      <a:r>
                        <a:rPr lang="en-US" sz="2000" b="0" kern="1200" baseline="0" dirty="0">
                          <a:solidFill>
                            <a:schemeClr val="dk1"/>
                          </a:solidFill>
                          <a:effectLst/>
                          <a:latin typeface="Times New Roman" panose="02020603050405020304" pitchFamily="18" charset="0"/>
                          <a:ea typeface="+mn-ea"/>
                          <a:cs typeface="Times New Roman" panose="02020603050405020304" pitchFamily="18" charset="0"/>
                        </a:rPr>
                        <a:t> rate of bacteria )</a:t>
                      </a:r>
                      <a:endParaRPr lang="en-US" sz="2000" b="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marL="0" marR="0" algn="ctr" rtl="0">
                        <a:lnSpc>
                          <a:spcPct val="115000"/>
                        </a:lnSpc>
                        <a:spcBef>
                          <a:spcPts val="0"/>
                        </a:spcBef>
                        <a:spcAft>
                          <a:spcPts val="0"/>
                        </a:spcAft>
                      </a:pPr>
                      <a:r>
                        <a:rPr lang="en-US" sz="2000" b="0" kern="1200" dirty="0">
                          <a:solidFill>
                            <a:schemeClr val="dk1"/>
                          </a:solidFill>
                          <a:effectLst/>
                          <a:latin typeface="Times New Roman" panose="02020603050405020304" pitchFamily="18" charset="0"/>
                          <a:ea typeface="+mn-ea"/>
                          <a:cs typeface="Times New Roman" panose="02020603050405020304" pitchFamily="18" charset="0"/>
                        </a:rPr>
                        <a:t>Kd</a:t>
                      </a:r>
                      <a:endParaRPr lang="en-US" sz="2000" b="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394180">
                <a:tc>
                  <a:txBody>
                    <a:bodyPr/>
                    <a:lstStyle/>
                    <a:p>
                      <a:pPr marL="0" marR="0" algn="ctr" rtl="0">
                        <a:lnSpc>
                          <a:spcPct val="115000"/>
                        </a:lnSpc>
                        <a:spcBef>
                          <a:spcPts val="0"/>
                        </a:spcBef>
                        <a:spcAft>
                          <a:spcPts val="0"/>
                        </a:spcAft>
                      </a:pPr>
                      <a:r>
                        <a:rPr lang="en-US" sz="1600">
                          <a:effectLst/>
                        </a:rPr>
                        <a:t>4</a:t>
                      </a:r>
                      <a:endParaRPr lang="en-US" sz="1600">
                        <a:effectLst/>
                        <a:latin typeface="Calibri"/>
                        <a:ea typeface="Calibri"/>
                        <a:cs typeface="Arial"/>
                      </a:endParaRPr>
                    </a:p>
                  </a:txBody>
                  <a:tcPr marL="68580" marR="68580" marT="0" marB="0"/>
                </a:tc>
                <a:tc>
                  <a:txBody>
                    <a:bodyPr/>
                    <a:lstStyle/>
                    <a:p>
                      <a:pPr marL="0" marR="0" algn="ctr" rtl="0">
                        <a:lnSpc>
                          <a:spcPct val="115000"/>
                        </a:lnSpc>
                        <a:spcBef>
                          <a:spcPts val="0"/>
                        </a:spcBef>
                        <a:spcAft>
                          <a:spcPts val="0"/>
                        </a:spcAft>
                      </a:pPr>
                      <a:r>
                        <a:rPr lang="en-US" sz="2000" b="0" dirty="0">
                          <a:effectLst/>
                          <a:latin typeface="Times New Roman" panose="02020603050405020304" pitchFamily="18" charset="0"/>
                          <a:cs typeface="Times New Roman" panose="02020603050405020304" pitchFamily="18" charset="0"/>
                        </a:rPr>
                        <a:t>Y = Growth</a:t>
                      </a:r>
                      <a:r>
                        <a:rPr lang="en-US" sz="2000" b="0" baseline="0" dirty="0">
                          <a:effectLst/>
                          <a:latin typeface="Times New Roman" panose="02020603050405020304" pitchFamily="18" charset="0"/>
                          <a:cs typeface="Times New Roman" panose="02020603050405020304" pitchFamily="18" charset="0"/>
                        </a:rPr>
                        <a:t> rate of bacteria </a:t>
                      </a:r>
                      <a:endParaRPr lang="en-US" sz="2000" b="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marL="0" marR="0" algn="ctr" rtl="0">
                        <a:lnSpc>
                          <a:spcPct val="115000"/>
                        </a:lnSpc>
                        <a:spcBef>
                          <a:spcPts val="0"/>
                        </a:spcBef>
                        <a:spcAft>
                          <a:spcPts val="0"/>
                        </a:spcAft>
                      </a:pPr>
                      <a:r>
                        <a:rPr lang="en-US" sz="2000" b="0" kern="1200" dirty="0">
                          <a:solidFill>
                            <a:schemeClr val="dk1"/>
                          </a:solidFill>
                          <a:effectLst/>
                          <a:latin typeface="Times New Roman" panose="02020603050405020304" pitchFamily="18" charset="0"/>
                          <a:ea typeface="+mn-ea"/>
                          <a:cs typeface="Times New Roman" panose="02020603050405020304" pitchFamily="18" charset="0"/>
                        </a:rPr>
                        <a:t>Y= 0.5</a:t>
                      </a:r>
                      <a:endParaRPr lang="en-US" sz="2000" b="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427654">
                <a:tc>
                  <a:txBody>
                    <a:bodyPr/>
                    <a:lstStyle/>
                    <a:p>
                      <a:pPr marL="0" marR="0" algn="ctr" rtl="0">
                        <a:lnSpc>
                          <a:spcPct val="115000"/>
                        </a:lnSpc>
                        <a:spcBef>
                          <a:spcPts val="0"/>
                        </a:spcBef>
                        <a:spcAft>
                          <a:spcPts val="0"/>
                        </a:spcAft>
                      </a:pPr>
                      <a:r>
                        <a:rPr lang="en-US" sz="1600">
                          <a:effectLst/>
                        </a:rPr>
                        <a:t>5</a:t>
                      </a:r>
                      <a:endParaRPr lang="en-US" sz="1600">
                        <a:effectLst/>
                        <a:latin typeface="Calibri"/>
                        <a:ea typeface="Calibri"/>
                        <a:cs typeface="Arial"/>
                      </a:endParaRPr>
                    </a:p>
                  </a:txBody>
                  <a:tcPr marL="68580" marR="68580" marT="0" marB="0"/>
                </a:tc>
                <a:tc>
                  <a:txBody>
                    <a:bodyPr/>
                    <a:lstStyle/>
                    <a:p>
                      <a:pPr lvl="0" algn="ctr" rtl="0"/>
                      <a:r>
                        <a:rPr lang="en-US" sz="2000" b="0" kern="1200" dirty="0">
                          <a:solidFill>
                            <a:schemeClr val="dk1"/>
                          </a:solidFill>
                          <a:effectLst/>
                          <a:latin typeface="Times New Roman" panose="02020603050405020304" pitchFamily="18" charset="0"/>
                          <a:ea typeface="+mn-ea"/>
                          <a:cs typeface="Times New Roman" panose="02020603050405020304" pitchFamily="18" charset="0"/>
                        </a:rPr>
                        <a:t>S =Required cleaning 70% of TSS</a:t>
                      </a:r>
                    </a:p>
                  </a:txBody>
                  <a:tcPr marL="68580" marR="68580" marT="0" marB="0"/>
                </a:tc>
                <a:tc>
                  <a:txBody>
                    <a:bodyPr/>
                    <a:lstStyle/>
                    <a:p>
                      <a:pPr marL="0" marR="0" algn="ctr" rtl="0">
                        <a:lnSpc>
                          <a:spcPct val="115000"/>
                        </a:lnSpc>
                        <a:spcBef>
                          <a:spcPts val="0"/>
                        </a:spcBef>
                        <a:spcAft>
                          <a:spcPts val="0"/>
                        </a:spcAft>
                      </a:pPr>
                      <a:r>
                        <a:rPr lang="en-US" sz="2000" b="0" kern="1200" dirty="0">
                          <a:solidFill>
                            <a:schemeClr val="dk1"/>
                          </a:solidFill>
                          <a:effectLst/>
                          <a:latin typeface="Times New Roman" panose="02020603050405020304" pitchFamily="18" charset="0"/>
                          <a:ea typeface="+mn-ea"/>
                          <a:cs typeface="Times New Roman" panose="02020603050405020304" pitchFamily="18" charset="0"/>
                        </a:rPr>
                        <a:t>S= 0.3x50=15</a:t>
                      </a:r>
                      <a:endParaRPr lang="en-US" sz="2000" b="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418500">
                <a:tc>
                  <a:txBody>
                    <a:bodyPr/>
                    <a:lstStyle/>
                    <a:p>
                      <a:pPr marL="0" marR="0" algn="ctr" rtl="0">
                        <a:lnSpc>
                          <a:spcPct val="115000"/>
                        </a:lnSpc>
                        <a:spcBef>
                          <a:spcPts val="0"/>
                        </a:spcBef>
                        <a:spcAft>
                          <a:spcPts val="0"/>
                        </a:spcAft>
                      </a:pPr>
                      <a:endParaRPr lang="en-US" sz="1600">
                        <a:effectLst/>
                        <a:latin typeface="Calibri"/>
                        <a:ea typeface="Calibri"/>
                        <a:cs typeface="Arial"/>
                      </a:endParaRPr>
                    </a:p>
                  </a:txBody>
                  <a:tcPr marL="68580" marR="68580" marT="0" marB="0"/>
                </a:tc>
                <a:tc>
                  <a:txBody>
                    <a:bodyPr/>
                    <a:lstStyle/>
                    <a:p>
                      <a:pPr algn="ctr"/>
                      <a:r>
                        <a:rPr lang="en-US" sz="2400" b="0" kern="1200" dirty="0">
                          <a:solidFill>
                            <a:schemeClr val="dk1"/>
                          </a:solidFill>
                          <a:effectLst/>
                          <a:latin typeface="Times New Roman" panose="02020603050405020304" pitchFamily="18" charset="0"/>
                          <a:ea typeface="+mn-ea"/>
                          <a:cs typeface="Times New Roman" panose="02020603050405020304" pitchFamily="18" charset="0"/>
                        </a:rPr>
                        <a:t>Volume of the tank</a:t>
                      </a:r>
                      <a:endParaRPr lang="en-US" sz="2400" b="0" dirty="0">
                        <a:latin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2000" b="0" kern="1200" dirty="0">
                          <a:solidFill>
                            <a:schemeClr val="dk1"/>
                          </a:solidFill>
                          <a:effectLst/>
                          <a:latin typeface="Times New Roman" panose="02020603050405020304" pitchFamily="18" charset="0"/>
                          <a:ea typeface="+mn-ea"/>
                          <a:cs typeface="Times New Roman" panose="02020603050405020304" pitchFamily="18" charset="0"/>
                        </a:rPr>
                        <a:t>8000 </a:t>
                      </a:r>
                      <a:endParaRPr lang="en-US" sz="2000" b="0" dirty="0">
                        <a:latin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418500">
                <a:tc>
                  <a:txBody>
                    <a:bodyPr/>
                    <a:lstStyle/>
                    <a:p>
                      <a:pPr marL="0" marR="0" algn="ctr" rtl="0">
                        <a:lnSpc>
                          <a:spcPct val="115000"/>
                        </a:lnSpc>
                        <a:spcBef>
                          <a:spcPts val="0"/>
                        </a:spcBef>
                        <a:spcAft>
                          <a:spcPts val="0"/>
                        </a:spcAft>
                      </a:pPr>
                      <a:r>
                        <a:rPr lang="en-US" sz="1600">
                          <a:effectLst/>
                        </a:rPr>
                        <a:t>6</a:t>
                      </a:r>
                      <a:endParaRPr lang="en-US" sz="1600">
                        <a:effectLst/>
                        <a:latin typeface="Calibri"/>
                        <a:ea typeface="Calibri"/>
                        <a:cs typeface="Arial"/>
                      </a:endParaRPr>
                    </a:p>
                  </a:txBody>
                  <a:tcPr marL="68580" marR="68580" marT="0" marB="0"/>
                </a:tc>
                <a:tc>
                  <a:txBody>
                    <a:bodyPr/>
                    <a:lstStyle/>
                    <a:p>
                      <a:pPr lvl="0" algn="ctr" rtl="0"/>
                      <a:r>
                        <a:rPr lang="en-US" sz="2400" b="0" kern="1200" dirty="0">
                          <a:solidFill>
                            <a:schemeClr val="dk1"/>
                          </a:solidFill>
                          <a:effectLst/>
                          <a:latin typeface="Times New Roman" panose="02020603050405020304" pitchFamily="18" charset="0"/>
                          <a:ea typeface="+mn-ea"/>
                          <a:cs typeface="Times New Roman" panose="02020603050405020304" pitchFamily="18" charset="0"/>
                        </a:rPr>
                        <a:t>2 curricular tanks</a:t>
                      </a:r>
                    </a:p>
                  </a:txBody>
                  <a:tcPr marL="68580" marR="68580" marT="0" marB="0"/>
                </a:tc>
                <a:tc>
                  <a:txBody>
                    <a:bodyPr/>
                    <a:lstStyle/>
                    <a:p>
                      <a:pPr marL="0" marR="0" algn="ctr" rtl="0">
                        <a:lnSpc>
                          <a:spcPct val="115000"/>
                        </a:lnSpc>
                        <a:spcBef>
                          <a:spcPts val="0"/>
                        </a:spcBef>
                        <a:spcAft>
                          <a:spcPts val="0"/>
                        </a:spcAft>
                      </a:pPr>
                      <a:r>
                        <a:rPr lang="en-US" sz="2000" b="0" kern="1200" dirty="0" smtClean="0">
                          <a:solidFill>
                            <a:schemeClr val="dk1"/>
                          </a:solidFill>
                          <a:effectLst/>
                          <a:latin typeface="Times New Roman" panose="02020603050405020304" pitchFamily="18" charset="0"/>
                          <a:ea typeface="+mn-ea"/>
                          <a:cs typeface="Times New Roman" panose="02020603050405020304" pitchFamily="18" charset="0"/>
                        </a:rPr>
                        <a:t>42 m </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Diameter</a:t>
                      </a:r>
                      <a:endParaRPr lang="en-US" sz="2000" b="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r h="368876">
                <a:tc>
                  <a:txBody>
                    <a:bodyPr/>
                    <a:lstStyle/>
                    <a:p>
                      <a:pPr marL="0" marR="0" algn="ctr" rtl="0">
                        <a:lnSpc>
                          <a:spcPct val="115000"/>
                        </a:lnSpc>
                        <a:spcBef>
                          <a:spcPts val="0"/>
                        </a:spcBef>
                        <a:spcAft>
                          <a:spcPts val="0"/>
                        </a:spcAft>
                      </a:pPr>
                      <a:r>
                        <a:rPr lang="en-US" sz="1600">
                          <a:effectLst/>
                        </a:rPr>
                        <a:t>7</a:t>
                      </a:r>
                      <a:endParaRPr lang="en-US" sz="1600">
                        <a:effectLst/>
                        <a:latin typeface="Calibri"/>
                        <a:ea typeface="Calibri"/>
                        <a:cs typeface="Arial"/>
                      </a:endParaRPr>
                    </a:p>
                  </a:txBody>
                  <a:tcPr marL="68580" marR="68580" marT="0" marB="0"/>
                </a:tc>
                <a:tc>
                  <a:txBody>
                    <a:bodyPr/>
                    <a:lstStyle/>
                    <a:p>
                      <a:pPr marL="0" marR="0" algn="ctr" rtl="0">
                        <a:lnSpc>
                          <a:spcPct val="115000"/>
                        </a:lnSpc>
                        <a:spcBef>
                          <a:spcPts val="0"/>
                        </a:spcBef>
                        <a:spcAft>
                          <a:spcPts val="0"/>
                        </a:spcAft>
                      </a:pPr>
                      <a:r>
                        <a:rPr lang="en-US" sz="2000" b="0" kern="1200" dirty="0">
                          <a:solidFill>
                            <a:schemeClr val="dk1"/>
                          </a:solidFill>
                          <a:effectLst/>
                          <a:latin typeface="Times New Roman" panose="02020603050405020304" pitchFamily="18" charset="0"/>
                          <a:ea typeface="+mn-ea"/>
                          <a:cs typeface="Times New Roman" panose="02020603050405020304" pitchFamily="18" charset="0"/>
                        </a:rPr>
                        <a:t>depth of the tanks </a:t>
                      </a:r>
                      <a:endParaRPr lang="en-US" sz="2000" b="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marL="0" marR="0" algn="ctr" rtl="0">
                        <a:lnSpc>
                          <a:spcPct val="115000"/>
                        </a:lnSpc>
                        <a:spcBef>
                          <a:spcPts val="0"/>
                        </a:spcBef>
                        <a:spcAft>
                          <a:spcPts val="0"/>
                        </a:spcAft>
                      </a:pPr>
                      <a:r>
                        <a:rPr lang="en-US" sz="2000" b="0" kern="1200" dirty="0" smtClean="0">
                          <a:solidFill>
                            <a:schemeClr val="dk1"/>
                          </a:solidFill>
                          <a:effectLst/>
                          <a:latin typeface="Times New Roman" panose="02020603050405020304" pitchFamily="18" charset="0"/>
                          <a:ea typeface="+mn-ea"/>
                          <a:cs typeface="Times New Roman" panose="02020603050405020304" pitchFamily="18" charset="0"/>
                        </a:rPr>
                        <a:t>6 m </a:t>
                      </a:r>
                      <a:endParaRPr lang="en-US" sz="2000" b="0" dirty="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8"/>
                  </a:ext>
                </a:extLst>
              </a:tr>
              <a:tr h="769938">
                <a:tc>
                  <a:txBody>
                    <a:bodyPr/>
                    <a:lstStyle/>
                    <a:p>
                      <a:pPr marL="0" marR="0" algn="ctr" rtl="0">
                        <a:lnSpc>
                          <a:spcPct val="115000"/>
                        </a:lnSpc>
                        <a:spcBef>
                          <a:spcPts val="0"/>
                        </a:spcBef>
                        <a:spcAft>
                          <a:spcPts val="0"/>
                        </a:spcAft>
                      </a:pPr>
                      <a:r>
                        <a:rPr lang="en-US" sz="1600" dirty="0">
                          <a:effectLst/>
                          <a:latin typeface="Calibri"/>
                          <a:ea typeface="Calibri"/>
                          <a:cs typeface="Arial"/>
                        </a:rPr>
                        <a:t>8</a:t>
                      </a:r>
                    </a:p>
                  </a:txBody>
                  <a:tcPr marL="68580" marR="68580" marT="0" marB="0"/>
                </a:tc>
                <a:tc gridSpan="2">
                  <a:txBody>
                    <a:bodyPr/>
                    <a:lstStyle/>
                    <a:p>
                      <a:pPr marL="0" marR="0" algn="ctr" rtl="0">
                        <a:lnSpc>
                          <a:spcPct val="115000"/>
                        </a:lnSpc>
                        <a:spcBef>
                          <a:spcPts val="0"/>
                        </a:spcBef>
                        <a:spcAft>
                          <a:spcPts val="0"/>
                        </a:spcAft>
                      </a:pPr>
                      <a:r>
                        <a:rPr lang="en-US" sz="2000" b="0" dirty="0">
                          <a:effectLst/>
                          <a:latin typeface="Times New Roman" panose="02020603050405020304" pitchFamily="18" charset="0"/>
                          <a:ea typeface="Calibri"/>
                          <a:cs typeface="Times New Roman" panose="02020603050405020304" pitchFamily="18" charset="0"/>
                        </a:rPr>
                        <a:t>Mechanical</a:t>
                      </a:r>
                      <a:r>
                        <a:rPr lang="en-US" sz="2000" b="0" baseline="0" dirty="0">
                          <a:effectLst/>
                          <a:latin typeface="Times New Roman" panose="02020603050405020304" pitchFamily="18" charset="0"/>
                          <a:ea typeface="Calibri"/>
                          <a:cs typeface="Times New Roman" panose="02020603050405020304" pitchFamily="18" charset="0"/>
                        </a:rPr>
                        <a:t> </a:t>
                      </a:r>
                      <a:r>
                        <a:rPr lang="en-US" sz="2000" b="0" dirty="0">
                          <a:effectLst/>
                          <a:latin typeface="Times New Roman" panose="02020603050405020304" pitchFamily="18" charset="0"/>
                          <a:ea typeface="Calibri"/>
                          <a:cs typeface="Times New Roman" panose="02020603050405020304" pitchFamily="18" charset="0"/>
                        </a:rPr>
                        <a:t>Air mixers</a:t>
                      </a:r>
                      <a:r>
                        <a:rPr lang="en-US" sz="2000" b="0" baseline="0" dirty="0">
                          <a:effectLst/>
                          <a:latin typeface="Times New Roman" panose="02020603050405020304" pitchFamily="18" charset="0"/>
                          <a:ea typeface="Calibri"/>
                          <a:cs typeface="Times New Roman" panose="02020603050405020304" pitchFamily="18" charset="0"/>
                        </a:rPr>
                        <a:t> will be proposed based on oxygen demand </a:t>
                      </a:r>
                      <a:endParaRPr lang="en-US" sz="2000" b="0" dirty="0">
                        <a:effectLst/>
                        <a:latin typeface="Times New Roman" panose="02020603050405020304" pitchFamily="18" charset="0"/>
                        <a:ea typeface="Calibri"/>
                        <a:cs typeface="Times New Roman" panose="02020603050405020304" pitchFamily="18" charset="0"/>
                      </a:endParaRPr>
                    </a:p>
                  </a:txBody>
                  <a:tcPr marL="68580" marR="68580" marT="0" marB="0"/>
                </a:tc>
                <a:tc hMerge="1">
                  <a:txBody>
                    <a:bodyPr/>
                    <a:lstStyle/>
                    <a:p>
                      <a:pPr marL="0" marR="0" algn="ctr" rtl="0">
                        <a:lnSpc>
                          <a:spcPct val="115000"/>
                        </a:lnSpc>
                        <a:spcBef>
                          <a:spcPts val="0"/>
                        </a:spcBef>
                        <a:spcAft>
                          <a:spcPts val="0"/>
                        </a:spcAft>
                      </a:pPr>
                      <a:endParaRPr lang="en-US" sz="1600" b="1" dirty="0">
                        <a:effectLst/>
                        <a:latin typeface="Calibri"/>
                        <a:ea typeface="Calibri"/>
                        <a:cs typeface="Arial"/>
                      </a:endParaRPr>
                    </a:p>
                  </a:txBody>
                  <a:tcPr marL="68580" marR="68580" marT="0" marB="0"/>
                </a:tc>
                <a:extLst>
                  <a:ext uri="{0D108BD9-81ED-4DB2-BD59-A6C34878D82A}">
                    <a16:rowId xmlns:a16="http://schemas.microsoft.com/office/drawing/2014/main" val="10009"/>
                  </a:ext>
                </a:extLst>
              </a:tr>
            </a:tbl>
          </a:graphicData>
        </a:graphic>
      </p:graphicFrame>
      <p:sp>
        <p:nvSpPr>
          <p:cNvPr id="5" name="TextBox 4"/>
          <p:cNvSpPr txBox="1"/>
          <p:nvPr/>
        </p:nvSpPr>
        <p:spPr>
          <a:xfrm>
            <a:off x="506380" y="909489"/>
            <a:ext cx="2451312" cy="523220"/>
          </a:xfrm>
          <a:prstGeom prst="rect">
            <a:avLst/>
          </a:prstGeom>
          <a:noFill/>
        </p:spPr>
        <p:txBody>
          <a:bodyPr wrap="none" rtlCol="0">
            <a:spAutoFit/>
          </a:bodyPr>
          <a:lstStyle/>
          <a:p>
            <a:r>
              <a:rPr lang="en-US" sz="2800" b="1" dirty="0">
                <a:latin typeface="Times New Roman" pitchFamily="18" charset="0"/>
                <a:cs typeface="Times New Roman" pitchFamily="18" charset="0"/>
              </a:rPr>
              <a:t>Aeration tank:</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8662" y="2127399"/>
            <a:ext cx="5436986" cy="394819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74433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Users\201602736\Desktop\Captur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3852" y="518264"/>
            <a:ext cx="5648539" cy="2828179"/>
          </a:xfrm>
          <a:prstGeom prst="rect">
            <a:avLst/>
          </a:prstGeom>
          <a:noFill/>
          <a:effectLst>
            <a:softEdge rad="444500"/>
          </a:effectLst>
        </p:spPr>
      </p:pic>
      <p:graphicFrame>
        <p:nvGraphicFramePr>
          <p:cNvPr id="4" name="Table 3"/>
          <p:cNvGraphicFramePr>
            <a:graphicFrameLocks noGrp="1"/>
          </p:cNvGraphicFramePr>
          <p:nvPr>
            <p:extLst>
              <p:ext uri="{D42A27DB-BD31-4B8C-83A1-F6EECF244321}">
                <p14:modId xmlns:p14="http://schemas.microsoft.com/office/powerpoint/2010/main" val="3143145828"/>
              </p:ext>
            </p:extLst>
          </p:nvPr>
        </p:nvGraphicFramePr>
        <p:xfrm>
          <a:off x="428834" y="2240360"/>
          <a:ext cx="6449637" cy="4266486"/>
        </p:xfrm>
        <a:graphic>
          <a:graphicData uri="http://schemas.openxmlformats.org/drawingml/2006/table">
            <a:tbl>
              <a:tblPr firstRow="1" firstCol="1" bandRow="1">
                <a:tableStyleId>{5C22544A-7EE6-4342-B048-85BDC9FD1C3A}</a:tableStyleId>
              </a:tblPr>
              <a:tblGrid>
                <a:gridCol w="492179">
                  <a:extLst>
                    <a:ext uri="{9D8B030D-6E8A-4147-A177-3AD203B41FA5}">
                      <a16:colId xmlns:a16="http://schemas.microsoft.com/office/drawing/2014/main" val="20000"/>
                    </a:ext>
                  </a:extLst>
                </a:gridCol>
                <a:gridCol w="3924186">
                  <a:extLst>
                    <a:ext uri="{9D8B030D-6E8A-4147-A177-3AD203B41FA5}">
                      <a16:colId xmlns:a16="http://schemas.microsoft.com/office/drawing/2014/main" val="20001"/>
                    </a:ext>
                  </a:extLst>
                </a:gridCol>
                <a:gridCol w="2033272">
                  <a:extLst>
                    <a:ext uri="{9D8B030D-6E8A-4147-A177-3AD203B41FA5}">
                      <a16:colId xmlns:a16="http://schemas.microsoft.com/office/drawing/2014/main" val="20002"/>
                    </a:ext>
                  </a:extLst>
                </a:gridCol>
              </a:tblGrid>
              <a:tr h="391295">
                <a:tc>
                  <a:txBody>
                    <a:bodyPr/>
                    <a:lstStyle/>
                    <a:p>
                      <a:pPr marL="0" marR="0" algn="ctr" rtl="0">
                        <a:lnSpc>
                          <a:spcPct val="115000"/>
                        </a:lnSpc>
                        <a:spcBef>
                          <a:spcPts val="0"/>
                        </a:spcBef>
                        <a:spcAft>
                          <a:spcPts val="0"/>
                        </a:spcAft>
                      </a:pPr>
                      <a:r>
                        <a:rPr lang="en-US" sz="1600" dirty="0">
                          <a:effectLst/>
                        </a:rPr>
                        <a:t>No.</a:t>
                      </a:r>
                      <a:endParaRPr lang="en-US" sz="1600" dirty="0">
                        <a:effectLst/>
                        <a:latin typeface="Calibri"/>
                        <a:ea typeface="Calibri"/>
                        <a:cs typeface="Arial"/>
                      </a:endParaRPr>
                    </a:p>
                  </a:txBody>
                  <a:tcPr marL="68580" marR="68580" marT="0" marB="0"/>
                </a:tc>
                <a:tc>
                  <a:txBody>
                    <a:bodyPr/>
                    <a:lstStyle/>
                    <a:p>
                      <a:pPr marL="0" marR="0" algn="ctr" rtl="0">
                        <a:lnSpc>
                          <a:spcPct val="115000"/>
                        </a:lnSpc>
                        <a:spcBef>
                          <a:spcPts val="0"/>
                        </a:spcBef>
                        <a:spcAft>
                          <a:spcPts val="0"/>
                        </a:spcAft>
                      </a:pPr>
                      <a:r>
                        <a:rPr lang="en-US" sz="2000" dirty="0">
                          <a:effectLst/>
                        </a:rPr>
                        <a:t>Design Parameter</a:t>
                      </a:r>
                      <a:endParaRPr lang="en-US" sz="2000" dirty="0">
                        <a:effectLst/>
                        <a:latin typeface="Calibri"/>
                        <a:ea typeface="Calibri"/>
                        <a:cs typeface="Arial"/>
                      </a:endParaRPr>
                    </a:p>
                  </a:txBody>
                  <a:tcPr marL="68580" marR="68580" marT="0" marB="0"/>
                </a:tc>
                <a:tc>
                  <a:txBody>
                    <a:bodyPr/>
                    <a:lstStyle/>
                    <a:p>
                      <a:pPr marL="0" marR="0" algn="ctr" rtl="0">
                        <a:lnSpc>
                          <a:spcPct val="115000"/>
                        </a:lnSpc>
                        <a:spcBef>
                          <a:spcPts val="0"/>
                        </a:spcBef>
                        <a:spcAft>
                          <a:spcPts val="0"/>
                        </a:spcAft>
                      </a:pPr>
                      <a:r>
                        <a:rPr lang="en-US" sz="2000" dirty="0">
                          <a:effectLst/>
                        </a:rPr>
                        <a:t>Value</a:t>
                      </a:r>
                      <a:endParaRPr lang="en-US" sz="2000" dirty="0">
                        <a:effectLst/>
                        <a:latin typeface="Calibri"/>
                        <a:ea typeface="Calibri"/>
                        <a:cs typeface="Arial"/>
                      </a:endParaRPr>
                    </a:p>
                  </a:txBody>
                  <a:tcPr marL="68580" marR="68580" marT="0" marB="0"/>
                </a:tc>
                <a:extLst>
                  <a:ext uri="{0D108BD9-81ED-4DB2-BD59-A6C34878D82A}">
                    <a16:rowId xmlns:a16="http://schemas.microsoft.com/office/drawing/2014/main" val="10000"/>
                  </a:ext>
                </a:extLst>
              </a:tr>
              <a:tr h="391295">
                <a:tc>
                  <a:txBody>
                    <a:bodyPr/>
                    <a:lstStyle/>
                    <a:p>
                      <a:pPr marL="0" marR="0" algn="ctr" rtl="0">
                        <a:lnSpc>
                          <a:spcPct val="115000"/>
                        </a:lnSpc>
                        <a:spcBef>
                          <a:spcPts val="0"/>
                        </a:spcBef>
                        <a:spcAft>
                          <a:spcPts val="0"/>
                        </a:spcAft>
                      </a:pPr>
                      <a:r>
                        <a:rPr lang="en-US" sz="1600" dirty="0">
                          <a:effectLst/>
                        </a:rPr>
                        <a:t>1</a:t>
                      </a:r>
                      <a:endParaRPr lang="en-US" sz="1600" dirty="0">
                        <a:effectLst/>
                        <a:latin typeface="Calibri"/>
                        <a:ea typeface="Calibri"/>
                        <a:cs typeface="Arial"/>
                      </a:endParaRPr>
                    </a:p>
                  </a:txBody>
                  <a:tcPr marL="68580" marR="68580" marT="0" marB="0"/>
                </a:tc>
                <a:tc>
                  <a:txBody>
                    <a:bodyPr/>
                    <a:lstStyle/>
                    <a:p>
                      <a:pPr marL="0" marR="0" algn="ctr" rtl="0">
                        <a:lnSpc>
                          <a:spcPct val="115000"/>
                        </a:lnSpc>
                        <a:spcBef>
                          <a:spcPts val="0"/>
                        </a:spcBef>
                        <a:spcAft>
                          <a:spcPts val="0"/>
                        </a:spcAft>
                      </a:pPr>
                      <a:r>
                        <a:rPr lang="en-US" sz="2000" b="0" dirty="0">
                          <a:effectLst/>
                          <a:latin typeface="Times New Roman" panose="02020603050405020304" pitchFamily="18" charset="0"/>
                          <a:cs typeface="Times New Roman" panose="02020603050405020304" pitchFamily="18" charset="0"/>
                        </a:rPr>
                        <a:t>Sludge volume </a:t>
                      </a:r>
                      <a:endParaRPr lang="en-US" sz="2000" b="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marL="0" marR="0" algn="ctr" rtl="0">
                        <a:lnSpc>
                          <a:spcPct val="115000"/>
                        </a:lnSpc>
                        <a:spcBef>
                          <a:spcPts val="0"/>
                        </a:spcBef>
                        <a:spcAft>
                          <a:spcPts val="0"/>
                        </a:spcAft>
                      </a:pPr>
                      <a:endParaRPr lang="en-US" sz="2000" dirty="0">
                        <a:effectLst/>
                        <a:latin typeface="Calibri"/>
                        <a:ea typeface="Calibri"/>
                        <a:cs typeface="Arial"/>
                      </a:endParaRPr>
                    </a:p>
                  </a:txBody>
                  <a:tcPr marL="68580" marR="68580" marT="0" marB="0"/>
                </a:tc>
                <a:extLst>
                  <a:ext uri="{0D108BD9-81ED-4DB2-BD59-A6C34878D82A}">
                    <a16:rowId xmlns:a16="http://schemas.microsoft.com/office/drawing/2014/main" val="10001"/>
                  </a:ext>
                </a:extLst>
              </a:tr>
              <a:tr h="391295">
                <a:tc>
                  <a:txBody>
                    <a:bodyPr/>
                    <a:lstStyle/>
                    <a:p>
                      <a:pPr marL="0" marR="0" algn="ctr" rtl="0">
                        <a:lnSpc>
                          <a:spcPct val="115000"/>
                        </a:lnSpc>
                        <a:spcBef>
                          <a:spcPts val="0"/>
                        </a:spcBef>
                        <a:spcAft>
                          <a:spcPts val="0"/>
                        </a:spcAft>
                      </a:pPr>
                      <a:r>
                        <a:rPr lang="en-US" sz="1600" dirty="0">
                          <a:effectLst/>
                        </a:rPr>
                        <a:t>2</a:t>
                      </a:r>
                      <a:endParaRPr lang="en-US" sz="1600" dirty="0">
                        <a:effectLst/>
                        <a:latin typeface="Calibri"/>
                        <a:ea typeface="Calibri"/>
                        <a:cs typeface="Arial"/>
                      </a:endParaRPr>
                    </a:p>
                  </a:txBody>
                  <a:tcPr marL="68580" marR="68580" marT="0" marB="0"/>
                </a:tc>
                <a:tc>
                  <a:txBody>
                    <a:bodyPr/>
                    <a:lstStyle/>
                    <a:p>
                      <a:pPr marL="0" marR="0" algn="ctr" rtl="0">
                        <a:lnSpc>
                          <a:spcPct val="115000"/>
                        </a:lnSpc>
                        <a:spcBef>
                          <a:spcPts val="0"/>
                        </a:spcBef>
                        <a:spcAft>
                          <a:spcPts val="0"/>
                        </a:spcAft>
                      </a:pPr>
                      <a:r>
                        <a:rPr lang="en-US" sz="2000" b="0" dirty="0">
                          <a:effectLst/>
                          <a:latin typeface="Times New Roman" panose="02020603050405020304" pitchFamily="18" charset="0"/>
                          <a:cs typeface="Times New Roman" panose="02020603050405020304" pitchFamily="18" charset="0"/>
                        </a:rPr>
                        <a:t>Sludge area</a:t>
                      </a:r>
                      <a:endParaRPr lang="en-US" sz="2000" b="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marL="0" marR="0" algn="ctr" rtl="0">
                        <a:lnSpc>
                          <a:spcPct val="115000"/>
                        </a:lnSpc>
                        <a:spcBef>
                          <a:spcPts val="0"/>
                        </a:spcBef>
                        <a:spcAft>
                          <a:spcPts val="0"/>
                        </a:spcAft>
                      </a:pPr>
                      <a:endParaRPr lang="en-US" sz="2000" dirty="0">
                        <a:effectLst/>
                        <a:latin typeface="Calibri"/>
                        <a:ea typeface="Calibri"/>
                        <a:cs typeface="Arial"/>
                      </a:endParaRPr>
                    </a:p>
                  </a:txBody>
                  <a:tcPr marL="68580" marR="68580" marT="0" marB="0"/>
                </a:tc>
                <a:extLst>
                  <a:ext uri="{0D108BD9-81ED-4DB2-BD59-A6C34878D82A}">
                    <a16:rowId xmlns:a16="http://schemas.microsoft.com/office/drawing/2014/main" val="10002"/>
                  </a:ext>
                </a:extLst>
              </a:tr>
              <a:tr h="455632">
                <a:tc>
                  <a:txBody>
                    <a:bodyPr/>
                    <a:lstStyle/>
                    <a:p>
                      <a:pPr marL="0" marR="0" algn="ctr" rtl="0">
                        <a:lnSpc>
                          <a:spcPct val="115000"/>
                        </a:lnSpc>
                        <a:spcBef>
                          <a:spcPts val="0"/>
                        </a:spcBef>
                        <a:spcAft>
                          <a:spcPts val="0"/>
                        </a:spcAft>
                      </a:pPr>
                      <a:r>
                        <a:rPr lang="en-US" sz="1600" dirty="0">
                          <a:effectLst/>
                        </a:rPr>
                        <a:t>3</a:t>
                      </a:r>
                      <a:endParaRPr lang="en-US" sz="1600" dirty="0">
                        <a:effectLst/>
                        <a:latin typeface="Calibri"/>
                        <a:ea typeface="Calibri"/>
                        <a:cs typeface="Arial"/>
                      </a:endParaRPr>
                    </a:p>
                  </a:txBody>
                  <a:tcPr marL="68580" marR="68580" marT="0" marB="0"/>
                </a:tc>
                <a:tc>
                  <a:txBody>
                    <a:bodyPr/>
                    <a:lstStyle/>
                    <a:p>
                      <a:pPr marL="0" marR="0" algn="ctr" rtl="0">
                        <a:lnSpc>
                          <a:spcPct val="115000"/>
                        </a:lnSpc>
                        <a:spcBef>
                          <a:spcPts val="0"/>
                        </a:spcBef>
                        <a:spcAft>
                          <a:spcPts val="0"/>
                        </a:spcAft>
                      </a:pPr>
                      <a:r>
                        <a:rPr lang="en-US" sz="2000" b="0" dirty="0">
                          <a:effectLst/>
                          <a:latin typeface="Times New Roman" panose="02020603050405020304" pitchFamily="18" charset="0"/>
                          <a:ea typeface="Calibri"/>
                          <a:cs typeface="Times New Roman" panose="02020603050405020304" pitchFamily="18" charset="0"/>
                        </a:rPr>
                        <a:t>Sludge</a:t>
                      </a:r>
                      <a:r>
                        <a:rPr lang="en-US" sz="2000" b="0" baseline="0" dirty="0">
                          <a:effectLst/>
                          <a:latin typeface="Times New Roman" panose="02020603050405020304" pitchFamily="18" charset="0"/>
                          <a:ea typeface="Calibri"/>
                          <a:cs typeface="Times New Roman" panose="02020603050405020304" pitchFamily="18" charset="0"/>
                        </a:rPr>
                        <a:t> depth</a:t>
                      </a:r>
                      <a:endParaRPr lang="en-US" sz="2000" b="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marL="0" marR="0" algn="ctr" rtl="0">
                        <a:lnSpc>
                          <a:spcPct val="115000"/>
                        </a:lnSpc>
                        <a:spcBef>
                          <a:spcPts val="0"/>
                        </a:spcBef>
                        <a:spcAft>
                          <a:spcPts val="0"/>
                        </a:spcAft>
                      </a:pPr>
                      <a:r>
                        <a:rPr lang="en-US" sz="2000" dirty="0">
                          <a:effectLst/>
                        </a:rPr>
                        <a:t>5m</a:t>
                      </a:r>
                      <a:endParaRPr lang="en-US" sz="2000" dirty="0">
                        <a:effectLst/>
                        <a:latin typeface="Calibri"/>
                        <a:ea typeface="Calibri"/>
                        <a:cs typeface="Arial"/>
                      </a:endParaRPr>
                    </a:p>
                  </a:txBody>
                  <a:tcPr marL="68580" marR="68580" marT="0" marB="0"/>
                </a:tc>
                <a:extLst>
                  <a:ext uri="{0D108BD9-81ED-4DB2-BD59-A6C34878D82A}">
                    <a16:rowId xmlns:a16="http://schemas.microsoft.com/office/drawing/2014/main" val="10003"/>
                  </a:ext>
                </a:extLst>
              </a:tr>
              <a:tr h="391295">
                <a:tc>
                  <a:txBody>
                    <a:bodyPr/>
                    <a:lstStyle/>
                    <a:p>
                      <a:pPr marL="0" marR="0" algn="ctr" rtl="0">
                        <a:lnSpc>
                          <a:spcPct val="115000"/>
                        </a:lnSpc>
                        <a:spcBef>
                          <a:spcPts val="0"/>
                        </a:spcBef>
                        <a:spcAft>
                          <a:spcPts val="0"/>
                        </a:spcAft>
                      </a:pPr>
                      <a:r>
                        <a:rPr lang="en-US" sz="1600" dirty="0">
                          <a:effectLst/>
                        </a:rPr>
                        <a:t>4</a:t>
                      </a:r>
                      <a:endParaRPr lang="en-US" sz="1600" dirty="0">
                        <a:effectLst/>
                        <a:latin typeface="Calibri"/>
                        <a:ea typeface="Calibri"/>
                        <a:cs typeface="Arial"/>
                      </a:endParaRPr>
                    </a:p>
                  </a:txBody>
                  <a:tcPr marL="68580" marR="68580" marT="0" marB="0"/>
                </a:tc>
                <a:tc>
                  <a:txBody>
                    <a:bodyPr/>
                    <a:lstStyle/>
                    <a:p>
                      <a:pPr marL="0" marR="0" algn="ctr" rtl="0">
                        <a:lnSpc>
                          <a:spcPct val="115000"/>
                        </a:lnSpc>
                        <a:spcBef>
                          <a:spcPts val="0"/>
                        </a:spcBef>
                        <a:spcAft>
                          <a:spcPts val="0"/>
                        </a:spcAft>
                      </a:pPr>
                      <a:endParaRPr lang="en-US" sz="2000" b="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ctr" rtl="0"/>
                      <a:endParaRPr lang="en-US" sz="2000" kern="1200" dirty="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10004"/>
                  </a:ext>
                </a:extLst>
              </a:tr>
              <a:tr h="391295">
                <a:tc>
                  <a:txBody>
                    <a:bodyPr/>
                    <a:lstStyle/>
                    <a:p>
                      <a:pPr marL="0" marR="0" algn="ctr" rtl="0">
                        <a:lnSpc>
                          <a:spcPct val="115000"/>
                        </a:lnSpc>
                        <a:spcBef>
                          <a:spcPts val="0"/>
                        </a:spcBef>
                        <a:spcAft>
                          <a:spcPts val="0"/>
                        </a:spcAft>
                      </a:pPr>
                      <a:r>
                        <a:rPr lang="en-US" sz="1600" dirty="0">
                          <a:effectLst/>
                        </a:rPr>
                        <a:t>5</a:t>
                      </a:r>
                      <a:endParaRPr lang="en-US" sz="1600" dirty="0">
                        <a:effectLst/>
                        <a:latin typeface="Calibri"/>
                        <a:ea typeface="Calibri"/>
                        <a:cs typeface="Arial"/>
                      </a:endParaRPr>
                    </a:p>
                  </a:txBody>
                  <a:tcPr marL="68580" marR="68580" marT="0" marB="0"/>
                </a:tc>
                <a:tc>
                  <a:txBody>
                    <a:bodyPr/>
                    <a:lstStyle/>
                    <a:p>
                      <a:pPr marL="0" marR="0" algn="ctr" rtl="0">
                        <a:lnSpc>
                          <a:spcPct val="115000"/>
                        </a:lnSpc>
                        <a:spcBef>
                          <a:spcPts val="0"/>
                        </a:spcBef>
                        <a:spcAft>
                          <a:spcPts val="0"/>
                        </a:spcAft>
                      </a:pPr>
                      <a:endParaRPr lang="en-US" sz="2000" b="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marL="0" marR="0" algn="ctr" rtl="0">
                        <a:lnSpc>
                          <a:spcPct val="115000"/>
                        </a:lnSpc>
                        <a:spcBef>
                          <a:spcPts val="0"/>
                        </a:spcBef>
                        <a:spcAft>
                          <a:spcPts val="0"/>
                        </a:spcAft>
                      </a:pPr>
                      <a:endParaRPr lang="en-US" sz="2000" dirty="0">
                        <a:effectLst/>
                        <a:latin typeface="Calibri"/>
                        <a:ea typeface="Calibri"/>
                        <a:cs typeface="Arial"/>
                      </a:endParaRPr>
                    </a:p>
                  </a:txBody>
                  <a:tcPr marL="68580" marR="68580" marT="0" marB="0"/>
                </a:tc>
                <a:extLst>
                  <a:ext uri="{0D108BD9-81ED-4DB2-BD59-A6C34878D82A}">
                    <a16:rowId xmlns:a16="http://schemas.microsoft.com/office/drawing/2014/main" val="10005"/>
                  </a:ext>
                </a:extLst>
              </a:tr>
              <a:tr h="391295">
                <a:tc>
                  <a:txBody>
                    <a:bodyPr/>
                    <a:lstStyle/>
                    <a:p>
                      <a:pPr marL="0" marR="0" algn="ctr" rtl="0">
                        <a:lnSpc>
                          <a:spcPct val="115000"/>
                        </a:lnSpc>
                        <a:spcBef>
                          <a:spcPts val="0"/>
                        </a:spcBef>
                        <a:spcAft>
                          <a:spcPts val="0"/>
                        </a:spcAft>
                      </a:pPr>
                      <a:r>
                        <a:rPr lang="en-US" sz="1600" dirty="0">
                          <a:effectLst/>
                        </a:rPr>
                        <a:t>6</a:t>
                      </a:r>
                      <a:endParaRPr lang="en-US" sz="1600" dirty="0">
                        <a:effectLst/>
                        <a:latin typeface="Calibri"/>
                        <a:ea typeface="Calibri"/>
                        <a:cs typeface="Arial"/>
                      </a:endParaRPr>
                    </a:p>
                  </a:txBody>
                  <a:tcPr marL="68580" marR="68580" marT="0" marB="0"/>
                </a:tc>
                <a:tc>
                  <a:txBody>
                    <a:bodyPr/>
                    <a:lstStyle/>
                    <a:p>
                      <a:pPr marL="0" marR="0" algn="ctr" rtl="0">
                        <a:lnSpc>
                          <a:spcPct val="115000"/>
                        </a:lnSpc>
                        <a:spcBef>
                          <a:spcPts val="0"/>
                        </a:spcBef>
                        <a:spcAft>
                          <a:spcPts val="0"/>
                        </a:spcAft>
                      </a:pPr>
                      <a:r>
                        <a:rPr lang="en-US" sz="2000" b="0" dirty="0">
                          <a:effectLst/>
                          <a:latin typeface="Times New Roman" panose="02020603050405020304" pitchFamily="18" charset="0"/>
                          <a:ea typeface="Calibri"/>
                          <a:cs typeface="Times New Roman" panose="02020603050405020304" pitchFamily="18" charset="0"/>
                        </a:rPr>
                        <a:t>= time</a:t>
                      </a:r>
                      <a:r>
                        <a:rPr lang="en-US" sz="2000" b="0" baseline="0" dirty="0">
                          <a:effectLst/>
                          <a:latin typeface="Times New Roman" panose="02020603050405020304" pitchFamily="18" charset="0"/>
                          <a:ea typeface="Calibri"/>
                          <a:cs typeface="Times New Roman" panose="02020603050405020304" pitchFamily="18" charset="0"/>
                        </a:rPr>
                        <a:t> to flow to settle in sludge </a:t>
                      </a:r>
                      <a:endParaRPr lang="en-US" sz="2000" b="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marL="0" marR="0" algn="ctr" rtl="0">
                        <a:lnSpc>
                          <a:spcPct val="115000"/>
                        </a:lnSpc>
                        <a:spcBef>
                          <a:spcPts val="0"/>
                        </a:spcBef>
                        <a:spcAft>
                          <a:spcPts val="0"/>
                        </a:spcAft>
                      </a:pPr>
                      <a:r>
                        <a:rPr lang="en-US" sz="2000" dirty="0">
                          <a:effectLst/>
                        </a:rPr>
                        <a:t>2.4 hour</a:t>
                      </a:r>
                      <a:endParaRPr lang="en-US" sz="2000" dirty="0">
                        <a:effectLst/>
                        <a:latin typeface="Calibri"/>
                        <a:ea typeface="Calibri"/>
                        <a:cs typeface="Arial"/>
                      </a:endParaRPr>
                    </a:p>
                  </a:txBody>
                  <a:tcPr marL="68580" marR="68580" marT="0" marB="0"/>
                </a:tc>
                <a:extLst>
                  <a:ext uri="{0D108BD9-81ED-4DB2-BD59-A6C34878D82A}">
                    <a16:rowId xmlns:a16="http://schemas.microsoft.com/office/drawing/2014/main" val="10006"/>
                  </a:ext>
                </a:extLst>
              </a:tr>
              <a:tr h="680494">
                <a:tc>
                  <a:txBody>
                    <a:bodyPr/>
                    <a:lstStyle/>
                    <a:p>
                      <a:pPr marL="0" marR="0" algn="ctr" rtl="0">
                        <a:lnSpc>
                          <a:spcPct val="115000"/>
                        </a:lnSpc>
                        <a:spcBef>
                          <a:spcPts val="0"/>
                        </a:spcBef>
                        <a:spcAft>
                          <a:spcPts val="0"/>
                        </a:spcAft>
                      </a:pPr>
                      <a:r>
                        <a:rPr lang="en-US" sz="1600" dirty="0">
                          <a:effectLst/>
                        </a:rPr>
                        <a:t>7</a:t>
                      </a:r>
                      <a:endParaRPr lang="en-US" sz="1600" dirty="0">
                        <a:effectLst/>
                        <a:latin typeface="Calibri"/>
                        <a:ea typeface="Calibri"/>
                        <a:cs typeface="Arial"/>
                      </a:endParaRPr>
                    </a:p>
                  </a:txBody>
                  <a:tcPr marL="68580" marR="68580" marT="0" marB="0"/>
                </a:tc>
                <a:tc>
                  <a:txBody>
                    <a:bodyPr/>
                    <a:lstStyle/>
                    <a:p>
                      <a:pPr marL="0" marR="0" algn="ctr" rtl="0">
                        <a:lnSpc>
                          <a:spcPct val="115000"/>
                        </a:lnSpc>
                        <a:spcBef>
                          <a:spcPts val="0"/>
                        </a:spcBef>
                        <a:spcAft>
                          <a:spcPts val="0"/>
                        </a:spcAft>
                      </a:pPr>
                      <a:endParaRPr lang="en-US" sz="2000" b="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marL="0" marR="0" lvl="0" algn="ctr" rtl="0">
                        <a:lnSpc>
                          <a:spcPct val="115000"/>
                        </a:lnSpc>
                        <a:spcBef>
                          <a:spcPts val="0"/>
                        </a:spcBef>
                        <a:spcAft>
                          <a:spcPts val="0"/>
                        </a:spcAft>
                      </a:pPr>
                      <a:r>
                        <a:rPr lang="en-US" sz="2000" dirty="0">
                          <a:effectLst/>
                        </a:rPr>
                        <a:t>70%</a:t>
                      </a:r>
                      <a:endParaRPr lang="en-US" sz="2000" dirty="0">
                        <a:effectLst/>
                        <a:latin typeface="Calibri"/>
                        <a:ea typeface="Calibri"/>
                        <a:cs typeface="Arial"/>
                      </a:endParaRPr>
                    </a:p>
                  </a:txBody>
                  <a:tcPr marL="68580" marR="68580" marT="0" marB="0"/>
                </a:tc>
                <a:extLst>
                  <a:ext uri="{0D108BD9-81ED-4DB2-BD59-A6C34878D82A}">
                    <a16:rowId xmlns:a16="http://schemas.microsoft.com/office/drawing/2014/main" val="10007"/>
                  </a:ext>
                </a:extLst>
              </a:tr>
              <a:tr h="391295">
                <a:tc>
                  <a:txBody>
                    <a:bodyPr/>
                    <a:lstStyle/>
                    <a:p>
                      <a:pPr marL="0" marR="0" algn="ctr" rtl="0">
                        <a:lnSpc>
                          <a:spcPct val="115000"/>
                        </a:lnSpc>
                        <a:spcBef>
                          <a:spcPts val="0"/>
                        </a:spcBef>
                        <a:spcAft>
                          <a:spcPts val="0"/>
                        </a:spcAft>
                      </a:pPr>
                      <a:r>
                        <a:rPr lang="en-US" sz="1600" dirty="0">
                          <a:effectLst/>
                        </a:rPr>
                        <a:t>8</a:t>
                      </a:r>
                      <a:endParaRPr lang="en-US" sz="1600" dirty="0">
                        <a:effectLst/>
                        <a:latin typeface="Calibri"/>
                        <a:ea typeface="Calibri"/>
                        <a:cs typeface="Arial"/>
                      </a:endParaRPr>
                    </a:p>
                  </a:txBody>
                  <a:tcPr marL="68580" marR="68580" marT="0" marB="0"/>
                </a:tc>
                <a:tc>
                  <a:txBody>
                    <a:bodyPr/>
                    <a:lstStyle/>
                    <a:p>
                      <a:pPr marL="0" marR="0" algn="ctr" rtl="0">
                        <a:lnSpc>
                          <a:spcPct val="115000"/>
                        </a:lnSpc>
                        <a:spcBef>
                          <a:spcPts val="0"/>
                        </a:spcBef>
                        <a:spcAft>
                          <a:spcPts val="0"/>
                        </a:spcAft>
                      </a:pPr>
                      <a:endParaRPr lang="en-US" sz="2000" b="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marL="0" marR="0" algn="ctr" rtl="0">
                        <a:lnSpc>
                          <a:spcPct val="115000"/>
                        </a:lnSpc>
                        <a:spcBef>
                          <a:spcPts val="0"/>
                        </a:spcBef>
                        <a:spcAft>
                          <a:spcPts val="0"/>
                        </a:spcAft>
                      </a:pPr>
                      <a:endParaRPr lang="en-US" sz="2000" dirty="0">
                        <a:effectLst/>
                        <a:latin typeface="Calibri"/>
                        <a:ea typeface="Calibri"/>
                        <a:cs typeface="Arial"/>
                      </a:endParaRPr>
                    </a:p>
                  </a:txBody>
                  <a:tcPr marL="68580" marR="68580" marT="0" marB="0"/>
                </a:tc>
                <a:extLst>
                  <a:ext uri="{0D108BD9-81ED-4DB2-BD59-A6C34878D82A}">
                    <a16:rowId xmlns:a16="http://schemas.microsoft.com/office/drawing/2014/main" val="10008"/>
                  </a:ext>
                </a:extLst>
              </a:tr>
              <a:tr h="391295">
                <a:tc>
                  <a:txBody>
                    <a:bodyPr/>
                    <a:lstStyle/>
                    <a:p>
                      <a:pPr marL="0" marR="0" algn="ctr" rtl="0">
                        <a:lnSpc>
                          <a:spcPct val="115000"/>
                        </a:lnSpc>
                        <a:spcBef>
                          <a:spcPts val="0"/>
                        </a:spcBef>
                        <a:spcAft>
                          <a:spcPts val="0"/>
                        </a:spcAft>
                      </a:pPr>
                      <a:r>
                        <a:rPr lang="en-US" sz="1600" dirty="0">
                          <a:effectLst/>
                          <a:latin typeface="Calibri"/>
                          <a:ea typeface="Calibri"/>
                          <a:cs typeface="Arial"/>
                        </a:rPr>
                        <a:t>9</a:t>
                      </a:r>
                    </a:p>
                  </a:txBody>
                  <a:tcPr marL="68580" marR="68580" marT="0" marB="0"/>
                </a:tc>
                <a:tc>
                  <a:txBody>
                    <a:bodyPr/>
                    <a:lstStyle/>
                    <a:p>
                      <a:pPr marL="0" marR="0" algn="ctr" rtl="0">
                        <a:lnSpc>
                          <a:spcPct val="115000"/>
                        </a:lnSpc>
                        <a:spcBef>
                          <a:spcPts val="0"/>
                        </a:spcBef>
                        <a:spcAft>
                          <a:spcPts val="0"/>
                        </a:spcAft>
                      </a:pP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Food To microorganism ratio </a:t>
                      </a:r>
                      <a:endParaRPr lang="en-US" sz="2000" b="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marL="0" marR="0" algn="ctr" rtl="0">
                        <a:lnSpc>
                          <a:spcPct val="115000"/>
                        </a:lnSpc>
                        <a:spcBef>
                          <a:spcPts val="0"/>
                        </a:spcBef>
                        <a:spcAft>
                          <a:spcPts val="0"/>
                        </a:spcAft>
                      </a:pPr>
                      <a:endParaRPr lang="en-US" sz="2000" dirty="0">
                        <a:effectLst/>
                        <a:latin typeface="Calibri"/>
                        <a:ea typeface="Calibri"/>
                        <a:cs typeface="Arial"/>
                      </a:endParaRPr>
                    </a:p>
                  </a:txBody>
                  <a:tcPr marL="68580" marR="68580" marT="0" marB="0"/>
                </a:tc>
                <a:extLst>
                  <a:ext uri="{0D108BD9-81ED-4DB2-BD59-A6C34878D82A}">
                    <a16:rowId xmlns:a16="http://schemas.microsoft.com/office/drawing/2014/main" val="10009"/>
                  </a:ext>
                </a:extLst>
              </a:tr>
            </a:tbl>
          </a:graphicData>
        </a:graphic>
      </p:graphicFrame>
      <p:sp>
        <p:nvSpPr>
          <p:cNvPr id="5" name="TextBox 4"/>
          <p:cNvSpPr txBox="1"/>
          <p:nvPr/>
        </p:nvSpPr>
        <p:spPr>
          <a:xfrm>
            <a:off x="0" y="1409134"/>
            <a:ext cx="6878471" cy="523220"/>
          </a:xfrm>
          <a:prstGeom prst="rect">
            <a:avLst/>
          </a:prstGeom>
          <a:noFill/>
        </p:spPr>
        <p:txBody>
          <a:bodyPr wrap="square" rtlCol="0">
            <a:spAutoFit/>
          </a:bodyPr>
          <a:lstStyle/>
          <a:p>
            <a:r>
              <a:rPr lang="en-US" sz="2800" dirty="0">
                <a:latin typeface="Times New Roman" pitchFamily="18" charset="0"/>
                <a:cs typeface="Times New Roman" pitchFamily="18" charset="0"/>
              </a:rPr>
              <a:t>Activated sludge design :</a:t>
            </a:r>
          </a:p>
        </p:txBody>
      </p:sp>
      <p:pic>
        <p:nvPicPr>
          <p:cNvPr id="1027" name="Picture 3" descr="d:\Users\201602736\Desktop\Capture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7121" y="2874251"/>
            <a:ext cx="3944203" cy="3552825"/>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itle 2"/>
          <p:cNvSpPr>
            <a:spLocks noGrp="1"/>
          </p:cNvSpPr>
          <p:nvPr>
            <p:ph type="title"/>
          </p:nvPr>
        </p:nvSpPr>
        <p:spPr>
          <a:xfrm>
            <a:off x="682172" y="0"/>
            <a:ext cx="10959152" cy="1409134"/>
          </a:xfrm>
        </p:spPr>
        <p:txBody>
          <a:bodyPr>
            <a:noAutofit/>
          </a:bodyPr>
          <a:lstStyle/>
          <a:p>
            <a:r>
              <a:rPr lang="en-US" sz="3200" b="1" dirty="0">
                <a:latin typeface="Times New Roman" panose="02020603050405020304" pitchFamily="18" charset="0"/>
                <a:cs typeface="Times New Roman" panose="02020603050405020304" pitchFamily="18" charset="0"/>
              </a:rPr>
              <a:t>Design of Dimensions  (secondary treatment) </a:t>
            </a:r>
            <a:endParaRPr lang="en-US" sz="3200" dirty="0"/>
          </a:p>
        </p:txBody>
      </p:sp>
      <p:sp>
        <p:nvSpPr>
          <p:cNvPr id="6" name="TextBox 5"/>
          <p:cNvSpPr txBox="1"/>
          <p:nvPr/>
        </p:nvSpPr>
        <p:spPr>
          <a:xfrm>
            <a:off x="10363200" y="1196348"/>
            <a:ext cx="809297" cy="693683"/>
          </a:xfrm>
          <a:prstGeom prst="rect">
            <a:avLst/>
          </a:prstGeom>
          <a:solidFill>
            <a:schemeClr val="bg1"/>
          </a:solidFill>
        </p:spPr>
        <p:txBody>
          <a:bodyPr wrap="square" rtlCol="0">
            <a:spAutoFit/>
          </a:bodyPr>
          <a:lstStyle/>
          <a:p>
            <a:endParaRPr lang="en-US" dirty="0"/>
          </a:p>
        </p:txBody>
      </p:sp>
      <p:sp>
        <p:nvSpPr>
          <p:cNvPr id="2" name="TextBox 1"/>
          <p:cNvSpPr txBox="1"/>
          <p:nvPr/>
        </p:nvSpPr>
        <p:spPr>
          <a:xfrm>
            <a:off x="10126717" y="1147209"/>
            <a:ext cx="1282262" cy="646331"/>
          </a:xfrm>
          <a:prstGeom prst="rect">
            <a:avLst/>
          </a:prstGeom>
          <a:noFill/>
        </p:spPr>
        <p:txBody>
          <a:bodyPr wrap="square" rtlCol="0">
            <a:spAutoFit/>
          </a:bodyPr>
          <a:lstStyle/>
          <a:p>
            <a:pPr algn="ctr"/>
            <a:r>
              <a:rPr lang="en-US" sz="1200" b="1" dirty="0" smtClean="0">
                <a:latin typeface="Arial" panose="020B0604020202020204" pitchFamily="34" charset="0"/>
                <a:cs typeface="Arial" panose="020B0604020202020204" pitchFamily="34" charset="0"/>
              </a:rPr>
              <a:t>Secondary Sedimentation tank</a:t>
            </a:r>
            <a:endParaRPr lang="en-US"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76523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304801"/>
            <a:ext cx="8636000" cy="532301"/>
          </a:xfrm>
        </p:spPr>
        <p:txBody>
          <a:bodyPr>
            <a:normAutofit fontScale="90000"/>
          </a:bodyPr>
          <a:lstStyle/>
          <a:p>
            <a:r>
              <a:rPr lang="en-US" sz="2800" dirty="0">
                <a:latin typeface="Times New Roman" pitchFamily="18" charset="0"/>
                <a:cs typeface="Times New Roman" pitchFamily="18" charset="0"/>
              </a:rPr>
              <a:t> </a:t>
            </a:r>
            <a:r>
              <a:rPr lang="en-US" b="1" dirty="0">
                <a:latin typeface="Times New Roman" pitchFamily="18" charset="0"/>
                <a:cs typeface="Times New Roman" pitchFamily="18" charset="0"/>
              </a:rPr>
              <a:t>Design of Secondary Sedimentation Tanks </a:t>
            </a:r>
          </a:p>
        </p:txBody>
      </p:sp>
      <p:sp>
        <p:nvSpPr>
          <p:cNvPr id="6" name="TextBox 5"/>
          <p:cNvSpPr txBox="1"/>
          <p:nvPr/>
        </p:nvSpPr>
        <p:spPr>
          <a:xfrm>
            <a:off x="659350" y="980271"/>
            <a:ext cx="8904879" cy="1015663"/>
          </a:xfrm>
          <a:prstGeom prst="rect">
            <a:avLst/>
          </a:prstGeom>
          <a:noFill/>
        </p:spPr>
        <p:txBody>
          <a:bodyPr wrap="square" rtlCol="0">
            <a:spAutoFit/>
          </a:bodyPr>
          <a:lstStyle/>
          <a:p>
            <a:pPr defTabSz="457200"/>
            <a:r>
              <a:rPr lang="en-US" sz="2000" dirty="0">
                <a:solidFill>
                  <a:srgbClr val="000000"/>
                </a:solidFill>
                <a:latin typeface="Times New Roman"/>
              </a:rPr>
              <a:t>The secondary sedimentation tanks </a:t>
            </a:r>
            <a:r>
              <a:rPr lang="en-US" sz="2000" dirty="0" smtClean="0">
                <a:solidFill>
                  <a:srgbClr val="000000"/>
                </a:solidFill>
                <a:latin typeface="Times New Roman"/>
              </a:rPr>
              <a:t>allows the mechanism to settle down. </a:t>
            </a:r>
            <a:r>
              <a:rPr lang="en-US" sz="2000" dirty="0">
                <a:solidFill>
                  <a:srgbClr val="000000"/>
                </a:solidFill>
                <a:latin typeface="Times New Roman"/>
              </a:rPr>
              <a:t>This sludge is pumped back into the inlet end of the primary sedimentation </a:t>
            </a:r>
            <a:r>
              <a:rPr lang="en-US" sz="2000" dirty="0" smtClean="0">
                <a:solidFill>
                  <a:srgbClr val="000000"/>
                </a:solidFill>
                <a:latin typeface="Times New Roman"/>
              </a:rPr>
              <a:t>tanks. </a:t>
            </a:r>
            <a:r>
              <a:rPr lang="en-US" sz="2000" dirty="0">
                <a:solidFill>
                  <a:srgbClr val="000000"/>
                </a:solidFill>
                <a:latin typeface="Times New Roman"/>
              </a:rPr>
              <a:t>T</a:t>
            </a:r>
            <a:r>
              <a:rPr lang="en-US" sz="2000" dirty="0" smtClean="0">
                <a:solidFill>
                  <a:srgbClr val="000000"/>
                </a:solidFill>
                <a:latin typeface="Times New Roman"/>
              </a:rPr>
              <a:t>he </a:t>
            </a:r>
            <a:r>
              <a:rPr lang="en-US" sz="2000" dirty="0">
                <a:solidFill>
                  <a:srgbClr val="000000"/>
                </a:solidFill>
                <a:latin typeface="Times New Roman"/>
              </a:rPr>
              <a:t>BOD may be reduced to </a:t>
            </a:r>
            <a:r>
              <a:rPr lang="en-US" sz="2000" b="1" dirty="0" smtClean="0">
                <a:solidFill>
                  <a:srgbClr val="000000"/>
                </a:solidFill>
                <a:latin typeface="Times New Roman"/>
              </a:rPr>
              <a:t>75 </a:t>
            </a:r>
            <a:r>
              <a:rPr lang="mr-IN" sz="2000" b="1" dirty="0" smtClean="0">
                <a:solidFill>
                  <a:srgbClr val="000000"/>
                </a:solidFill>
                <a:latin typeface="Times New Roman"/>
              </a:rPr>
              <a:t>–</a:t>
            </a:r>
            <a:r>
              <a:rPr lang="en-US" sz="2000" b="1" dirty="0" smtClean="0">
                <a:solidFill>
                  <a:srgbClr val="000000"/>
                </a:solidFill>
                <a:latin typeface="Times New Roman"/>
              </a:rPr>
              <a:t> </a:t>
            </a:r>
            <a:r>
              <a:rPr lang="en-US" sz="2000" b="1" dirty="0">
                <a:solidFill>
                  <a:srgbClr val="000000"/>
                </a:solidFill>
                <a:latin typeface="Times New Roman"/>
              </a:rPr>
              <a:t>80</a:t>
            </a:r>
            <a:r>
              <a:rPr lang="en-US" sz="2000" b="1" dirty="0" smtClean="0">
                <a:solidFill>
                  <a:srgbClr val="000000"/>
                </a:solidFill>
                <a:latin typeface="Times New Roman"/>
              </a:rPr>
              <a:t>%</a:t>
            </a:r>
            <a:r>
              <a:rPr lang="en-US" sz="2000" dirty="0" smtClean="0">
                <a:solidFill>
                  <a:srgbClr val="000000"/>
                </a:solidFill>
                <a:latin typeface="Times New Roman"/>
              </a:rPr>
              <a:t>.</a:t>
            </a:r>
            <a:endParaRPr lang="en-US" sz="2000" dirty="0">
              <a:solidFill>
                <a:prstClr val="black"/>
              </a:solidFill>
            </a:endParaRPr>
          </a:p>
        </p:txBody>
      </p:sp>
      <p:sp>
        <p:nvSpPr>
          <p:cNvPr id="7" name="TextBox 6"/>
          <p:cNvSpPr txBox="1"/>
          <p:nvPr/>
        </p:nvSpPr>
        <p:spPr>
          <a:xfrm>
            <a:off x="791570" y="2139104"/>
            <a:ext cx="4467365" cy="461665"/>
          </a:xfrm>
          <a:prstGeom prst="rect">
            <a:avLst/>
          </a:prstGeom>
          <a:noFill/>
        </p:spPr>
        <p:txBody>
          <a:bodyPr wrap="square" rtlCol="0">
            <a:spAutoFit/>
          </a:bodyPr>
          <a:lstStyle/>
          <a:p>
            <a:pPr defTabSz="457200"/>
            <a:r>
              <a:rPr lang="en-US" sz="2400" b="1" dirty="0">
                <a:solidFill>
                  <a:prstClr val="black"/>
                </a:solidFill>
                <a:latin typeface="Times New Roman" pitchFamily="18" charset="0"/>
                <a:cs typeface="Times New Roman" pitchFamily="18" charset="0"/>
              </a:rPr>
              <a:t>Sedimentation Tank (Clarifier):</a:t>
            </a:r>
          </a:p>
        </p:txBody>
      </p:sp>
      <p:pic>
        <p:nvPicPr>
          <p:cNvPr id="1026" name="Picture 2" descr="d:\Users\201602736\Desktop\Capturea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335" y="2760598"/>
            <a:ext cx="10022811" cy="370660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026469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304801"/>
            <a:ext cx="8636000" cy="532301"/>
          </a:xfrm>
        </p:spPr>
        <p:txBody>
          <a:bodyPr>
            <a:normAutofit/>
          </a:bodyPr>
          <a:lstStyle/>
          <a:p>
            <a:r>
              <a:rPr lang="en-US" sz="2800" dirty="0">
                <a:latin typeface="Times New Roman" pitchFamily="18" charset="0"/>
                <a:cs typeface="Times New Roman" pitchFamily="18" charset="0"/>
              </a:rPr>
              <a:t> Design of Secondary Sedimentation Tanks </a:t>
            </a:r>
          </a:p>
        </p:txBody>
      </p:sp>
      <p:graphicFrame>
        <p:nvGraphicFramePr>
          <p:cNvPr id="4" name="Table 3"/>
          <p:cNvGraphicFramePr>
            <a:graphicFrameLocks noGrp="1"/>
          </p:cNvGraphicFramePr>
          <p:nvPr>
            <p:extLst>
              <p:ext uri="{D42A27DB-BD31-4B8C-83A1-F6EECF244321}">
                <p14:modId xmlns:p14="http://schemas.microsoft.com/office/powerpoint/2010/main" val="3390408595"/>
              </p:ext>
            </p:extLst>
          </p:nvPr>
        </p:nvGraphicFramePr>
        <p:xfrm>
          <a:off x="1486423" y="2099707"/>
          <a:ext cx="6921915" cy="3209006"/>
        </p:xfrm>
        <a:graphic>
          <a:graphicData uri="http://schemas.openxmlformats.org/drawingml/2006/table">
            <a:tbl>
              <a:tblPr firstRow="1" firstCol="1" bandRow="1">
                <a:tableStyleId>{5C22544A-7EE6-4342-B048-85BDC9FD1C3A}</a:tableStyleId>
              </a:tblPr>
              <a:tblGrid>
                <a:gridCol w="595802">
                  <a:extLst>
                    <a:ext uri="{9D8B030D-6E8A-4147-A177-3AD203B41FA5}">
                      <a16:colId xmlns:a16="http://schemas.microsoft.com/office/drawing/2014/main" val="20000"/>
                    </a:ext>
                  </a:extLst>
                </a:gridCol>
                <a:gridCol w="4470013">
                  <a:extLst>
                    <a:ext uri="{9D8B030D-6E8A-4147-A177-3AD203B41FA5}">
                      <a16:colId xmlns:a16="http://schemas.microsoft.com/office/drawing/2014/main" val="20001"/>
                    </a:ext>
                  </a:extLst>
                </a:gridCol>
                <a:gridCol w="1856100">
                  <a:extLst>
                    <a:ext uri="{9D8B030D-6E8A-4147-A177-3AD203B41FA5}">
                      <a16:colId xmlns:a16="http://schemas.microsoft.com/office/drawing/2014/main" val="20002"/>
                    </a:ext>
                  </a:extLst>
                </a:gridCol>
              </a:tblGrid>
              <a:tr h="351016">
                <a:tc>
                  <a:txBody>
                    <a:bodyPr/>
                    <a:lstStyle/>
                    <a:p>
                      <a:pPr marL="0" marR="0" algn="ctr" rtl="0">
                        <a:lnSpc>
                          <a:spcPct val="115000"/>
                        </a:lnSpc>
                        <a:spcBef>
                          <a:spcPts val="0"/>
                        </a:spcBef>
                        <a:spcAft>
                          <a:spcPts val="0"/>
                        </a:spcAft>
                      </a:pPr>
                      <a:r>
                        <a:rPr lang="en-US" sz="1800" dirty="0">
                          <a:effectLst/>
                          <a:latin typeface="Times New Roman" pitchFamily="18" charset="0"/>
                          <a:cs typeface="Times New Roman" pitchFamily="18" charset="0"/>
                        </a:rPr>
                        <a:t>No.</a:t>
                      </a:r>
                      <a:endParaRPr lang="en-US" sz="1800" dirty="0">
                        <a:effectLst/>
                        <a:latin typeface="Times New Roman" pitchFamily="18" charset="0"/>
                        <a:ea typeface="Calibri"/>
                        <a:cs typeface="Times New Roman" pitchFamily="18" charset="0"/>
                      </a:endParaRPr>
                    </a:p>
                  </a:txBody>
                  <a:tcPr marL="68580" marR="68580" marT="0" marB="0"/>
                </a:tc>
                <a:tc>
                  <a:txBody>
                    <a:bodyPr/>
                    <a:lstStyle/>
                    <a:p>
                      <a:pPr marL="0" marR="0" algn="ctr" rtl="0">
                        <a:lnSpc>
                          <a:spcPct val="115000"/>
                        </a:lnSpc>
                        <a:spcBef>
                          <a:spcPts val="0"/>
                        </a:spcBef>
                        <a:spcAft>
                          <a:spcPts val="0"/>
                        </a:spcAft>
                      </a:pPr>
                      <a:r>
                        <a:rPr lang="en-US" sz="2000" dirty="0">
                          <a:effectLst/>
                          <a:latin typeface="Times New Roman" pitchFamily="18" charset="0"/>
                          <a:cs typeface="Times New Roman" pitchFamily="18" charset="0"/>
                        </a:rPr>
                        <a:t>Design Parameter</a:t>
                      </a:r>
                      <a:endParaRPr lang="en-US" sz="2000" dirty="0">
                        <a:effectLst/>
                        <a:latin typeface="Times New Roman" pitchFamily="18" charset="0"/>
                        <a:ea typeface="Calibri"/>
                        <a:cs typeface="Times New Roman" pitchFamily="18" charset="0"/>
                      </a:endParaRPr>
                    </a:p>
                  </a:txBody>
                  <a:tcPr marL="68580" marR="68580" marT="0" marB="0"/>
                </a:tc>
                <a:tc>
                  <a:txBody>
                    <a:bodyPr/>
                    <a:lstStyle/>
                    <a:p>
                      <a:pPr marL="0" marR="0" algn="ctr" rtl="0">
                        <a:lnSpc>
                          <a:spcPct val="115000"/>
                        </a:lnSpc>
                        <a:spcBef>
                          <a:spcPts val="0"/>
                        </a:spcBef>
                        <a:spcAft>
                          <a:spcPts val="0"/>
                        </a:spcAft>
                      </a:pPr>
                      <a:r>
                        <a:rPr lang="en-US" sz="2000" dirty="0">
                          <a:effectLst/>
                          <a:latin typeface="Times New Roman" pitchFamily="18" charset="0"/>
                          <a:cs typeface="Times New Roman" pitchFamily="18" charset="0"/>
                        </a:rPr>
                        <a:t>Value</a:t>
                      </a:r>
                      <a:endParaRPr lang="en-US" sz="2000" dirty="0">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0"/>
                  </a:ext>
                </a:extLst>
              </a:tr>
              <a:tr h="351016">
                <a:tc>
                  <a:txBody>
                    <a:bodyPr/>
                    <a:lstStyle/>
                    <a:p>
                      <a:pPr marL="0" marR="0" algn="ctr" rtl="0">
                        <a:lnSpc>
                          <a:spcPct val="115000"/>
                        </a:lnSpc>
                        <a:spcBef>
                          <a:spcPts val="0"/>
                        </a:spcBef>
                        <a:spcAft>
                          <a:spcPts val="0"/>
                        </a:spcAft>
                      </a:pPr>
                      <a:r>
                        <a:rPr lang="en-US" sz="1800">
                          <a:effectLst/>
                          <a:latin typeface="Times New Roman" pitchFamily="18" charset="0"/>
                          <a:cs typeface="Times New Roman" pitchFamily="18" charset="0"/>
                        </a:rPr>
                        <a:t>1</a:t>
                      </a:r>
                      <a:endParaRPr lang="en-US" sz="1800">
                        <a:effectLst/>
                        <a:latin typeface="Times New Roman" pitchFamily="18" charset="0"/>
                        <a:ea typeface="Calibri"/>
                        <a:cs typeface="Times New Roman" pitchFamily="18" charset="0"/>
                      </a:endParaRPr>
                    </a:p>
                  </a:txBody>
                  <a:tcPr marL="68580" marR="68580" marT="0" marB="0"/>
                </a:tc>
                <a:tc>
                  <a:txBody>
                    <a:bodyPr/>
                    <a:lstStyle/>
                    <a:p>
                      <a:pPr marL="0" marR="0" algn="l" rtl="0">
                        <a:lnSpc>
                          <a:spcPct val="115000"/>
                        </a:lnSpc>
                        <a:spcBef>
                          <a:spcPts val="0"/>
                        </a:spcBef>
                        <a:spcAft>
                          <a:spcPts val="0"/>
                        </a:spcAft>
                      </a:pPr>
                      <a:r>
                        <a:rPr lang="en-US" sz="2000" dirty="0">
                          <a:effectLst/>
                          <a:latin typeface="Times New Roman" pitchFamily="18" charset="0"/>
                          <a:cs typeface="Times New Roman" pitchFamily="18" charset="0"/>
                        </a:rPr>
                        <a:t>Quantity of wastewater</a:t>
                      </a:r>
                      <a:endParaRPr lang="en-US" sz="2000" dirty="0">
                        <a:effectLst/>
                        <a:latin typeface="Times New Roman" pitchFamily="18" charset="0"/>
                        <a:ea typeface="Calibri"/>
                        <a:cs typeface="Times New Roman" pitchFamily="18" charset="0"/>
                      </a:endParaRPr>
                    </a:p>
                  </a:txBody>
                  <a:tcPr marL="68580" marR="68580" marT="0" marB="0"/>
                </a:tc>
                <a:tc>
                  <a:txBody>
                    <a:bodyPr/>
                    <a:lstStyle/>
                    <a:p>
                      <a:pPr marL="0" marR="0" algn="ctr" rtl="0">
                        <a:lnSpc>
                          <a:spcPct val="115000"/>
                        </a:lnSpc>
                        <a:spcBef>
                          <a:spcPts val="0"/>
                        </a:spcBef>
                        <a:spcAft>
                          <a:spcPts val="0"/>
                        </a:spcAft>
                      </a:pPr>
                      <a:r>
                        <a:rPr lang="en-US" sz="2000" i="0" dirty="0">
                          <a:effectLst/>
                          <a:latin typeface="Times New Roman"/>
                          <a:cs typeface="Times New Roman"/>
                        </a:rPr>
                        <a:t>40,000 m³/day</a:t>
                      </a:r>
                      <a:endParaRPr lang="en-US" sz="2000" i="0" dirty="0">
                        <a:effectLst/>
                        <a:latin typeface="Times New Roman"/>
                        <a:ea typeface="Calibri"/>
                        <a:cs typeface="Times New Roman"/>
                      </a:endParaRPr>
                    </a:p>
                  </a:txBody>
                  <a:tcPr marL="68580" marR="68580" marT="0" marB="0"/>
                </a:tc>
                <a:extLst>
                  <a:ext uri="{0D108BD9-81ED-4DB2-BD59-A6C34878D82A}">
                    <a16:rowId xmlns:a16="http://schemas.microsoft.com/office/drawing/2014/main" val="10001"/>
                  </a:ext>
                </a:extLst>
              </a:tr>
              <a:tr h="401870">
                <a:tc>
                  <a:txBody>
                    <a:bodyPr/>
                    <a:lstStyle/>
                    <a:p>
                      <a:pPr marL="0" marR="0" algn="ctr" rtl="0">
                        <a:lnSpc>
                          <a:spcPct val="115000"/>
                        </a:lnSpc>
                        <a:spcBef>
                          <a:spcPts val="0"/>
                        </a:spcBef>
                        <a:spcAft>
                          <a:spcPts val="0"/>
                        </a:spcAft>
                      </a:pPr>
                      <a:r>
                        <a:rPr lang="en-US" sz="1800">
                          <a:effectLst/>
                          <a:latin typeface="Times New Roman" pitchFamily="18" charset="0"/>
                          <a:cs typeface="Times New Roman" pitchFamily="18" charset="0"/>
                        </a:rPr>
                        <a:t>2</a:t>
                      </a:r>
                      <a:endParaRPr lang="en-US" sz="1800">
                        <a:effectLst/>
                        <a:latin typeface="Times New Roman" pitchFamily="18" charset="0"/>
                        <a:ea typeface="Calibri"/>
                        <a:cs typeface="Times New Roman" pitchFamily="18" charset="0"/>
                      </a:endParaRPr>
                    </a:p>
                  </a:txBody>
                  <a:tcPr marL="68580" marR="68580" marT="0" marB="0"/>
                </a:tc>
                <a:tc>
                  <a:txBody>
                    <a:bodyPr/>
                    <a:lstStyle/>
                    <a:p>
                      <a:pPr marL="0" marR="0" algn="l" rtl="0">
                        <a:lnSpc>
                          <a:spcPct val="115000"/>
                        </a:lnSpc>
                        <a:spcBef>
                          <a:spcPts val="0"/>
                        </a:spcBef>
                        <a:spcAft>
                          <a:spcPts val="0"/>
                        </a:spcAft>
                      </a:pPr>
                      <a:r>
                        <a:rPr lang="en-US" sz="2000" dirty="0">
                          <a:effectLst/>
                          <a:latin typeface="Times New Roman" pitchFamily="18" charset="0"/>
                          <a:cs typeface="Times New Roman" pitchFamily="18" charset="0"/>
                        </a:rPr>
                        <a:t>Volume of wastewater(two tanks)</a:t>
                      </a:r>
                      <a:endParaRPr lang="en-US" sz="2000" dirty="0">
                        <a:effectLst/>
                        <a:latin typeface="Times New Roman" pitchFamily="18" charset="0"/>
                        <a:ea typeface="Calibri"/>
                        <a:cs typeface="Times New Roman" pitchFamily="18" charset="0"/>
                      </a:endParaRPr>
                    </a:p>
                  </a:txBody>
                  <a:tcPr marL="68580" marR="68580" marT="0" marB="0"/>
                </a:tc>
                <a:tc>
                  <a:txBody>
                    <a:bodyPr/>
                    <a:lstStyle/>
                    <a:p>
                      <a:pPr marL="0" marR="0" algn="ctr" rtl="0">
                        <a:lnSpc>
                          <a:spcPct val="115000"/>
                        </a:lnSpc>
                        <a:spcBef>
                          <a:spcPts val="0"/>
                        </a:spcBef>
                        <a:spcAft>
                          <a:spcPts val="0"/>
                        </a:spcAft>
                      </a:pPr>
                      <a:r>
                        <a:rPr lang="en-US" sz="2000" i="0" kern="1200" dirty="0" smtClean="0">
                          <a:solidFill>
                            <a:schemeClr val="dk1"/>
                          </a:solidFill>
                          <a:effectLst/>
                          <a:latin typeface="Times New Roman"/>
                          <a:ea typeface="+mn-ea"/>
                          <a:cs typeface="Times New Roman"/>
                        </a:rPr>
                        <a:t>526</a:t>
                      </a:r>
                      <a:r>
                        <a:rPr lang="en-US" sz="2000" i="0" dirty="0" smtClean="0">
                          <a:effectLst/>
                          <a:latin typeface="Times New Roman"/>
                          <a:cs typeface="Times New Roman"/>
                        </a:rPr>
                        <a:t>m³</a:t>
                      </a:r>
                      <a:endParaRPr lang="en-US" sz="2000" i="0" dirty="0">
                        <a:effectLst/>
                        <a:latin typeface="Times New Roman"/>
                        <a:ea typeface="Calibri"/>
                        <a:cs typeface="Times New Roman"/>
                      </a:endParaRPr>
                    </a:p>
                  </a:txBody>
                  <a:tcPr marL="68580" marR="68580" marT="0" marB="0"/>
                </a:tc>
                <a:extLst>
                  <a:ext uri="{0D108BD9-81ED-4DB2-BD59-A6C34878D82A}">
                    <a16:rowId xmlns:a16="http://schemas.microsoft.com/office/drawing/2014/main" val="10002"/>
                  </a:ext>
                </a:extLst>
              </a:tr>
              <a:tr h="351016">
                <a:tc>
                  <a:txBody>
                    <a:bodyPr/>
                    <a:lstStyle/>
                    <a:p>
                      <a:pPr marL="0" marR="0" algn="ctr" rtl="0">
                        <a:lnSpc>
                          <a:spcPct val="115000"/>
                        </a:lnSpc>
                        <a:spcBef>
                          <a:spcPts val="0"/>
                        </a:spcBef>
                        <a:spcAft>
                          <a:spcPts val="0"/>
                        </a:spcAft>
                      </a:pPr>
                      <a:r>
                        <a:rPr lang="en-US" sz="1800" dirty="0">
                          <a:effectLst/>
                          <a:latin typeface="Times New Roman" pitchFamily="18" charset="0"/>
                          <a:cs typeface="Times New Roman" pitchFamily="18" charset="0"/>
                        </a:rPr>
                        <a:t>3</a:t>
                      </a:r>
                      <a:endParaRPr lang="en-US" sz="1800" dirty="0">
                        <a:effectLst/>
                        <a:latin typeface="Times New Roman" pitchFamily="18" charset="0"/>
                        <a:ea typeface="Calibri"/>
                        <a:cs typeface="Times New Roman" pitchFamily="18" charset="0"/>
                      </a:endParaRPr>
                    </a:p>
                  </a:txBody>
                  <a:tcPr marL="68580" marR="68580" marT="0" marB="0"/>
                </a:tc>
                <a:tc>
                  <a:txBody>
                    <a:bodyPr/>
                    <a:lstStyle/>
                    <a:p>
                      <a:pPr marL="0" marR="0" algn="l" rtl="0">
                        <a:lnSpc>
                          <a:spcPct val="115000"/>
                        </a:lnSpc>
                        <a:spcBef>
                          <a:spcPts val="0"/>
                        </a:spcBef>
                        <a:spcAft>
                          <a:spcPts val="0"/>
                        </a:spcAft>
                      </a:pPr>
                      <a:r>
                        <a:rPr lang="en-US" sz="2000" dirty="0">
                          <a:effectLst/>
                          <a:latin typeface="Times New Roman" pitchFamily="18" charset="0"/>
                          <a:cs typeface="Times New Roman" pitchFamily="18" charset="0"/>
                        </a:rPr>
                        <a:t>Detention period (time) </a:t>
                      </a:r>
                      <a:endParaRPr lang="en-US" sz="2000" dirty="0">
                        <a:effectLst/>
                        <a:latin typeface="Times New Roman" pitchFamily="18" charset="0"/>
                        <a:ea typeface="Calibri"/>
                        <a:cs typeface="Times New Roman" pitchFamily="18" charset="0"/>
                      </a:endParaRPr>
                    </a:p>
                  </a:txBody>
                  <a:tcPr marL="68580" marR="68580" marT="0" marB="0"/>
                </a:tc>
                <a:tc>
                  <a:txBody>
                    <a:bodyPr/>
                    <a:lstStyle/>
                    <a:p>
                      <a:pPr marL="0" marR="0" algn="ctr" rtl="0">
                        <a:lnSpc>
                          <a:spcPct val="115000"/>
                        </a:lnSpc>
                        <a:spcBef>
                          <a:spcPts val="0"/>
                        </a:spcBef>
                        <a:spcAft>
                          <a:spcPts val="0"/>
                        </a:spcAft>
                      </a:pPr>
                      <a:r>
                        <a:rPr lang="en-US" sz="2000" i="0" dirty="0" smtClean="0">
                          <a:effectLst/>
                          <a:latin typeface="Times New Roman"/>
                          <a:ea typeface="+mn-ea"/>
                          <a:cs typeface="Times New Roman"/>
                        </a:rPr>
                        <a:t>2</a:t>
                      </a:r>
                      <a:r>
                        <a:rPr lang="en-US" sz="2000" i="0" baseline="0" dirty="0" smtClean="0">
                          <a:effectLst/>
                          <a:latin typeface="Times New Roman"/>
                          <a:ea typeface="+mn-ea"/>
                          <a:cs typeface="Times New Roman"/>
                        </a:rPr>
                        <a:t> </a:t>
                      </a:r>
                      <a:r>
                        <a:rPr lang="en-US" sz="2000" i="0" baseline="0" dirty="0">
                          <a:effectLst/>
                          <a:latin typeface="Times New Roman"/>
                          <a:ea typeface="+mn-ea"/>
                          <a:cs typeface="Times New Roman"/>
                        </a:rPr>
                        <a:t>hours</a:t>
                      </a:r>
                      <a:endParaRPr lang="en-US" sz="2000" i="0" dirty="0">
                        <a:effectLst/>
                        <a:latin typeface="Times New Roman"/>
                        <a:ea typeface="Calibri"/>
                        <a:cs typeface="Times New Roman"/>
                      </a:endParaRPr>
                    </a:p>
                  </a:txBody>
                  <a:tcPr marL="68580" marR="68580" marT="0" marB="0"/>
                </a:tc>
                <a:extLst>
                  <a:ext uri="{0D108BD9-81ED-4DB2-BD59-A6C34878D82A}">
                    <a16:rowId xmlns:a16="http://schemas.microsoft.com/office/drawing/2014/main" val="10003"/>
                  </a:ext>
                </a:extLst>
              </a:tr>
              <a:tr h="394892">
                <a:tc>
                  <a:txBody>
                    <a:bodyPr/>
                    <a:lstStyle/>
                    <a:p>
                      <a:pPr marL="0" marR="0" algn="ctr" rtl="0">
                        <a:lnSpc>
                          <a:spcPct val="115000"/>
                        </a:lnSpc>
                        <a:spcBef>
                          <a:spcPts val="0"/>
                        </a:spcBef>
                        <a:spcAft>
                          <a:spcPts val="0"/>
                        </a:spcAft>
                      </a:pPr>
                      <a:r>
                        <a:rPr lang="en-US" sz="1800" dirty="0">
                          <a:effectLst/>
                          <a:latin typeface="Times New Roman" pitchFamily="18" charset="0"/>
                          <a:cs typeface="Times New Roman" pitchFamily="18" charset="0"/>
                        </a:rPr>
                        <a:t>4</a:t>
                      </a:r>
                      <a:endParaRPr lang="en-US" sz="1800" dirty="0">
                        <a:effectLst/>
                        <a:latin typeface="Times New Roman" pitchFamily="18" charset="0"/>
                        <a:ea typeface="Calibri"/>
                        <a:cs typeface="Times New Roman" pitchFamily="18" charset="0"/>
                      </a:endParaRPr>
                    </a:p>
                  </a:txBody>
                  <a:tcPr marL="68580" marR="68580" marT="0" marB="0"/>
                </a:tc>
                <a:tc>
                  <a:txBody>
                    <a:bodyPr/>
                    <a:lstStyle/>
                    <a:p>
                      <a:pPr marL="0" marR="0" algn="l" rtl="0">
                        <a:lnSpc>
                          <a:spcPct val="115000"/>
                        </a:lnSpc>
                        <a:spcBef>
                          <a:spcPts val="0"/>
                        </a:spcBef>
                        <a:spcAft>
                          <a:spcPts val="0"/>
                        </a:spcAft>
                      </a:pPr>
                      <a:r>
                        <a:rPr lang="en-US" sz="2000" dirty="0">
                          <a:effectLst/>
                          <a:latin typeface="Times New Roman" pitchFamily="18" charset="0"/>
                          <a:cs typeface="Times New Roman" pitchFamily="18" charset="0"/>
                        </a:rPr>
                        <a:t>Area of primary sedimentation tank(each tank)</a:t>
                      </a:r>
                      <a:endParaRPr lang="en-US" sz="2000" dirty="0">
                        <a:effectLst/>
                        <a:latin typeface="Times New Roman" pitchFamily="18" charset="0"/>
                        <a:ea typeface="Calibri"/>
                        <a:cs typeface="Times New Roman" pitchFamily="18" charset="0"/>
                      </a:endParaRPr>
                    </a:p>
                  </a:txBody>
                  <a:tcPr marL="68580" marR="68580" marT="0" marB="0"/>
                </a:tc>
                <a:tc>
                  <a:txBody>
                    <a:bodyPr/>
                    <a:lstStyle/>
                    <a:p>
                      <a:pPr marL="0" marR="0" indent="0" algn="ctr" defTabSz="457200" rtl="0" eaLnBrk="1" fontAlgn="auto" latinLnBrk="0" hangingPunct="1">
                        <a:lnSpc>
                          <a:spcPct val="115000"/>
                        </a:lnSpc>
                        <a:spcBef>
                          <a:spcPts val="0"/>
                        </a:spcBef>
                        <a:spcAft>
                          <a:spcPts val="0"/>
                        </a:spcAft>
                        <a:buClrTx/>
                        <a:buSzTx/>
                        <a:buFontTx/>
                        <a:buNone/>
                        <a:tabLst/>
                        <a:defRPr/>
                      </a:pPr>
                      <a:r>
                        <a:rPr lang="en-US" sz="2000" i="0" kern="1200" dirty="0" smtClean="0">
                          <a:solidFill>
                            <a:schemeClr val="dk1"/>
                          </a:solidFill>
                          <a:effectLst/>
                          <a:latin typeface="Times New Roman"/>
                          <a:ea typeface="+mn-ea"/>
                          <a:cs typeface="Times New Roman"/>
                        </a:rPr>
                        <a:t>526</a:t>
                      </a:r>
                      <a:r>
                        <a:rPr lang="en-US" sz="2000" i="0" dirty="0" smtClean="0">
                          <a:effectLst/>
                          <a:latin typeface="Times New Roman"/>
                          <a:cs typeface="Times New Roman"/>
                        </a:rPr>
                        <a:t>m² </a:t>
                      </a:r>
                      <a:endParaRPr lang="en-US" sz="2000" i="0" dirty="0">
                        <a:effectLst/>
                        <a:latin typeface="Times New Roman"/>
                        <a:ea typeface="Calibri"/>
                        <a:cs typeface="Times New Roman"/>
                      </a:endParaRPr>
                    </a:p>
                  </a:txBody>
                  <a:tcPr marL="68580" marR="68580" marT="0" marB="0"/>
                </a:tc>
                <a:extLst>
                  <a:ext uri="{0D108BD9-81ED-4DB2-BD59-A6C34878D82A}">
                    <a16:rowId xmlns:a16="http://schemas.microsoft.com/office/drawing/2014/main" val="10004"/>
                  </a:ext>
                </a:extLst>
              </a:tr>
              <a:tr h="351016">
                <a:tc>
                  <a:txBody>
                    <a:bodyPr/>
                    <a:lstStyle/>
                    <a:p>
                      <a:pPr marL="0" marR="0" algn="ctr" rtl="0">
                        <a:lnSpc>
                          <a:spcPct val="115000"/>
                        </a:lnSpc>
                        <a:spcBef>
                          <a:spcPts val="0"/>
                        </a:spcBef>
                        <a:spcAft>
                          <a:spcPts val="0"/>
                        </a:spcAft>
                      </a:pPr>
                      <a:r>
                        <a:rPr lang="en-US" sz="1800">
                          <a:effectLst/>
                          <a:latin typeface="Times New Roman" pitchFamily="18" charset="0"/>
                          <a:cs typeface="Times New Roman" pitchFamily="18" charset="0"/>
                        </a:rPr>
                        <a:t>5</a:t>
                      </a:r>
                      <a:endParaRPr lang="en-US" sz="1800">
                        <a:effectLst/>
                        <a:latin typeface="Times New Roman" pitchFamily="18" charset="0"/>
                        <a:ea typeface="Calibri"/>
                        <a:cs typeface="Times New Roman" pitchFamily="18" charset="0"/>
                      </a:endParaRPr>
                    </a:p>
                  </a:txBody>
                  <a:tcPr marL="68580" marR="68580" marT="0" marB="0"/>
                </a:tc>
                <a:tc>
                  <a:txBody>
                    <a:bodyPr/>
                    <a:lstStyle/>
                    <a:p>
                      <a:pPr marL="0" marR="0" algn="l" rtl="0">
                        <a:lnSpc>
                          <a:spcPct val="115000"/>
                        </a:lnSpc>
                        <a:spcBef>
                          <a:spcPts val="0"/>
                        </a:spcBef>
                        <a:spcAft>
                          <a:spcPts val="0"/>
                        </a:spcAft>
                      </a:pPr>
                      <a:r>
                        <a:rPr lang="en-US" sz="2000" dirty="0">
                          <a:effectLst/>
                          <a:latin typeface="Times New Roman" pitchFamily="18" charset="0"/>
                          <a:cs typeface="Times New Roman" pitchFamily="18" charset="0"/>
                        </a:rPr>
                        <a:t>Depth of primary sedimentation tank</a:t>
                      </a:r>
                      <a:endParaRPr lang="en-US" sz="2000" dirty="0">
                        <a:effectLst/>
                        <a:latin typeface="Times New Roman" pitchFamily="18" charset="0"/>
                        <a:ea typeface="Calibri"/>
                        <a:cs typeface="Times New Roman" pitchFamily="18" charset="0"/>
                      </a:endParaRPr>
                    </a:p>
                  </a:txBody>
                  <a:tcPr marL="68580" marR="68580" marT="0" marB="0"/>
                </a:tc>
                <a:tc>
                  <a:txBody>
                    <a:bodyPr/>
                    <a:lstStyle/>
                    <a:p>
                      <a:pPr marL="0" marR="0" algn="ctr" rtl="0">
                        <a:lnSpc>
                          <a:spcPct val="115000"/>
                        </a:lnSpc>
                        <a:spcBef>
                          <a:spcPts val="0"/>
                        </a:spcBef>
                        <a:spcAft>
                          <a:spcPts val="0"/>
                        </a:spcAft>
                      </a:pPr>
                      <a:r>
                        <a:rPr lang="en-US" sz="2000" i="0" dirty="0">
                          <a:effectLst/>
                          <a:latin typeface="Times New Roman"/>
                          <a:cs typeface="Times New Roman"/>
                        </a:rPr>
                        <a:t>4 m</a:t>
                      </a:r>
                      <a:endParaRPr lang="en-US" sz="2000" i="0" dirty="0">
                        <a:effectLst/>
                        <a:latin typeface="Times New Roman"/>
                        <a:ea typeface="Calibri"/>
                        <a:cs typeface="Times New Roman"/>
                      </a:endParaRPr>
                    </a:p>
                  </a:txBody>
                  <a:tcPr marL="68580" marR="68580" marT="0" marB="0"/>
                </a:tc>
                <a:extLst>
                  <a:ext uri="{0D108BD9-81ED-4DB2-BD59-A6C34878D82A}">
                    <a16:rowId xmlns:a16="http://schemas.microsoft.com/office/drawing/2014/main" val="10005"/>
                  </a:ext>
                </a:extLst>
              </a:tr>
              <a:tr h="351016">
                <a:tc>
                  <a:txBody>
                    <a:bodyPr/>
                    <a:lstStyle/>
                    <a:p>
                      <a:pPr marL="0" marR="0" algn="ctr" rtl="0">
                        <a:lnSpc>
                          <a:spcPct val="115000"/>
                        </a:lnSpc>
                        <a:spcBef>
                          <a:spcPts val="0"/>
                        </a:spcBef>
                        <a:spcAft>
                          <a:spcPts val="0"/>
                        </a:spcAft>
                      </a:pPr>
                      <a:r>
                        <a:rPr lang="en-US" sz="1800">
                          <a:effectLst/>
                          <a:latin typeface="Times New Roman" pitchFamily="18" charset="0"/>
                          <a:cs typeface="Times New Roman" pitchFamily="18" charset="0"/>
                        </a:rPr>
                        <a:t>6</a:t>
                      </a:r>
                      <a:endParaRPr lang="en-US" sz="1800">
                        <a:effectLst/>
                        <a:latin typeface="Times New Roman" pitchFamily="18" charset="0"/>
                        <a:ea typeface="Calibri"/>
                        <a:cs typeface="Times New Roman" pitchFamily="18" charset="0"/>
                      </a:endParaRPr>
                    </a:p>
                  </a:txBody>
                  <a:tcPr marL="68580" marR="68580" marT="0" marB="0"/>
                </a:tc>
                <a:tc>
                  <a:txBody>
                    <a:bodyPr/>
                    <a:lstStyle/>
                    <a:p>
                      <a:pPr marL="0" marR="0" algn="l" rtl="0">
                        <a:lnSpc>
                          <a:spcPct val="115000"/>
                        </a:lnSpc>
                        <a:spcBef>
                          <a:spcPts val="0"/>
                        </a:spcBef>
                        <a:spcAft>
                          <a:spcPts val="0"/>
                        </a:spcAft>
                      </a:pPr>
                      <a:r>
                        <a:rPr lang="en-US" sz="2000">
                          <a:effectLst/>
                          <a:latin typeface="Times New Roman" pitchFamily="18" charset="0"/>
                          <a:cs typeface="Times New Roman" pitchFamily="18" charset="0"/>
                        </a:rPr>
                        <a:t>Width of primary sedimentation tank</a:t>
                      </a:r>
                      <a:endParaRPr lang="en-US" sz="2000">
                        <a:effectLst/>
                        <a:latin typeface="Times New Roman" pitchFamily="18" charset="0"/>
                        <a:ea typeface="Calibri"/>
                        <a:cs typeface="Times New Roman" pitchFamily="18" charset="0"/>
                      </a:endParaRPr>
                    </a:p>
                  </a:txBody>
                  <a:tcPr marL="68580" marR="68580" marT="0" marB="0"/>
                </a:tc>
                <a:tc>
                  <a:txBody>
                    <a:bodyPr/>
                    <a:lstStyle/>
                    <a:p>
                      <a:pPr marL="0" marR="0" algn="ctr" rtl="0">
                        <a:lnSpc>
                          <a:spcPct val="115000"/>
                        </a:lnSpc>
                        <a:spcBef>
                          <a:spcPts val="0"/>
                        </a:spcBef>
                        <a:spcAft>
                          <a:spcPts val="0"/>
                        </a:spcAft>
                      </a:pPr>
                      <a:r>
                        <a:rPr lang="en-US" sz="2000" i="0" dirty="0">
                          <a:effectLst/>
                          <a:latin typeface="Times New Roman"/>
                          <a:cs typeface="Times New Roman"/>
                        </a:rPr>
                        <a:t>17 m</a:t>
                      </a:r>
                      <a:endParaRPr lang="en-US" sz="2000" i="0" dirty="0">
                        <a:effectLst/>
                        <a:latin typeface="Times New Roman"/>
                        <a:ea typeface="Calibri"/>
                        <a:cs typeface="Times New Roman"/>
                      </a:endParaRPr>
                    </a:p>
                  </a:txBody>
                  <a:tcPr marL="68580" marR="68580" marT="0" marB="0"/>
                </a:tc>
                <a:extLst>
                  <a:ext uri="{0D108BD9-81ED-4DB2-BD59-A6C34878D82A}">
                    <a16:rowId xmlns:a16="http://schemas.microsoft.com/office/drawing/2014/main" val="10006"/>
                  </a:ext>
                </a:extLst>
              </a:tr>
              <a:tr h="351016">
                <a:tc>
                  <a:txBody>
                    <a:bodyPr/>
                    <a:lstStyle/>
                    <a:p>
                      <a:pPr marL="0" marR="0" algn="ctr" rtl="0">
                        <a:lnSpc>
                          <a:spcPct val="115000"/>
                        </a:lnSpc>
                        <a:spcBef>
                          <a:spcPts val="0"/>
                        </a:spcBef>
                        <a:spcAft>
                          <a:spcPts val="0"/>
                        </a:spcAft>
                      </a:pPr>
                      <a:r>
                        <a:rPr lang="en-US" sz="1800">
                          <a:effectLst/>
                          <a:latin typeface="Times New Roman" pitchFamily="18" charset="0"/>
                          <a:cs typeface="Times New Roman" pitchFamily="18" charset="0"/>
                        </a:rPr>
                        <a:t>7</a:t>
                      </a:r>
                      <a:endParaRPr lang="en-US" sz="1800">
                        <a:effectLst/>
                        <a:latin typeface="Times New Roman" pitchFamily="18" charset="0"/>
                        <a:ea typeface="Calibri"/>
                        <a:cs typeface="Times New Roman" pitchFamily="18" charset="0"/>
                      </a:endParaRPr>
                    </a:p>
                  </a:txBody>
                  <a:tcPr marL="68580" marR="68580" marT="0" marB="0"/>
                </a:tc>
                <a:tc>
                  <a:txBody>
                    <a:bodyPr/>
                    <a:lstStyle/>
                    <a:p>
                      <a:pPr marL="0" marR="0" algn="l" rtl="0">
                        <a:lnSpc>
                          <a:spcPct val="115000"/>
                        </a:lnSpc>
                        <a:spcBef>
                          <a:spcPts val="0"/>
                        </a:spcBef>
                        <a:spcAft>
                          <a:spcPts val="0"/>
                        </a:spcAft>
                      </a:pPr>
                      <a:r>
                        <a:rPr lang="en-US" sz="2000" dirty="0">
                          <a:effectLst/>
                          <a:latin typeface="Times New Roman" pitchFamily="18" charset="0"/>
                          <a:cs typeface="Times New Roman" pitchFamily="18" charset="0"/>
                        </a:rPr>
                        <a:t>Length primary sedimentation tank</a:t>
                      </a:r>
                      <a:endParaRPr lang="en-US" sz="2000" dirty="0">
                        <a:effectLst/>
                        <a:latin typeface="Times New Roman" pitchFamily="18" charset="0"/>
                        <a:ea typeface="Calibri"/>
                        <a:cs typeface="Times New Roman" pitchFamily="18" charset="0"/>
                      </a:endParaRPr>
                    </a:p>
                  </a:txBody>
                  <a:tcPr marL="68580" marR="68580" marT="0" marB="0"/>
                </a:tc>
                <a:tc>
                  <a:txBody>
                    <a:bodyPr/>
                    <a:lstStyle/>
                    <a:p>
                      <a:pPr marL="0" marR="0" algn="ctr" rtl="0">
                        <a:lnSpc>
                          <a:spcPct val="115000"/>
                        </a:lnSpc>
                        <a:spcBef>
                          <a:spcPts val="0"/>
                        </a:spcBef>
                        <a:spcAft>
                          <a:spcPts val="0"/>
                        </a:spcAft>
                      </a:pPr>
                      <a:r>
                        <a:rPr lang="en-US" sz="2000" i="0" dirty="0" smtClean="0">
                          <a:effectLst/>
                          <a:latin typeface="Times New Roman"/>
                          <a:cs typeface="Times New Roman"/>
                        </a:rPr>
                        <a:t>31 </a:t>
                      </a:r>
                      <a:r>
                        <a:rPr lang="en-US" sz="2000" i="0" dirty="0">
                          <a:effectLst/>
                          <a:latin typeface="Times New Roman"/>
                          <a:cs typeface="Times New Roman"/>
                        </a:rPr>
                        <a:t>m</a:t>
                      </a:r>
                      <a:endParaRPr lang="en-US" sz="2000" i="0" dirty="0">
                        <a:effectLst/>
                        <a:latin typeface="Times New Roman"/>
                        <a:ea typeface="Calibri"/>
                        <a:cs typeface="Times New Roman"/>
                      </a:endParaRPr>
                    </a:p>
                  </a:txBody>
                  <a:tcPr marL="68580" marR="68580" marT="0" marB="0"/>
                </a:tc>
                <a:extLst>
                  <a:ext uri="{0D108BD9-81ED-4DB2-BD59-A6C34878D82A}">
                    <a16:rowId xmlns:a16="http://schemas.microsoft.com/office/drawing/2014/main" val="10007"/>
                  </a:ext>
                </a:extLst>
              </a:tr>
            </a:tbl>
          </a:graphicData>
        </a:graphic>
      </p:graphicFrame>
      <p:sp>
        <p:nvSpPr>
          <p:cNvPr id="7" name="TextBox 6"/>
          <p:cNvSpPr txBox="1"/>
          <p:nvPr/>
        </p:nvSpPr>
        <p:spPr>
          <a:xfrm>
            <a:off x="745447" y="1129850"/>
            <a:ext cx="4467365" cy="400110"/>
          </a:xfrm>
          <a:prstGeom prst="rect">
            <a:avLst/>
          </a:prstGeom>
          <a:noFill/>
        </p:spPr>
        <p:txBody>
          <a:bodyPr wrap="square" rtlCol="0">
            <a:spAutoFit/>
          </a:bodyPr>
          <a:lstStyle/>
          <a:p>
            <a:pPr defTabSz="457200"/>
            <a:r>
              <a:rPr lang="en-US" sz="2000" b="1" dirty="0">
                <a:solidFill>
                  <a:prstClr val="black"/>
                </a:solidFill>
                <a:latin typeface="Times New Roman" pitchFamily="18" charset="0"/>
                <a:cs typeface="Times New Roman" pitchFamily="18" charset="0"/>
              </a:rPr>
              <a:t>Sedimentation Tank (Clarifier):</a:t>
            </a:r>
          </a:p>
        </p:txBody>
      </p:sp>
    </p:spTree>
    <p:extLst>
      <p:ext uri="{BB962C8B-B14F-4D97-AF65-F5344CB8AC3E}">
        <p14:creationId xmlns:p14="http://schemas.microsoft.com/office/powerpoint/2010/main" val="352798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445" y="0"/>
            <a:ext cx="8596668" cy="767255"/>
          </a:xfrm>
        </p:spPr>
        <p:txBody>
          <a:bodyPr>
            <a:normAutofit fontScale="90000"/>
          </a:bodyPr>
          <a:lstStyle/>
          <a:p>
            <a:pPr algn="ctr"/>
            <a:r>
              <a:rPr lang="en-US" sz="5300" dirty="0">
                <a:latin typeface="Times New Roman"/>
                <a:cs typeface="Times New Roman"/>
              </a:rPr>
              <a:t>Introduction</a:t>
            </a:r>
            <a:endParaRPr lang="en-US" sz="4800" dirty="0">
              <a:latin typeface="Times New Roman"/>
              <a:cs typeface="Times New Roman"/>
            </a:endParaRPr>
          </a:p>
        </p:txBody>
      </p:sp>
      <p:sp>
        <p:nvSpPr>
          <p:cNvPr id="3" name="Content Placeholder 2"/>
          <p:cNvSpPr>
            <a:spLocks noGrp="1"/>
          </p:cNvSpPr>
          <p:nvPr>
            <p:ph idx="1"/>
          </p:nvPr>
        </p:nvSpPr>
        <p:spPr>
          <a:xfrm>
            <a:off x="183444" y="963765"/>
            <a:ext cx="12008556" cy="5171090"/>
          </a:xfrm>
        </p:spPr>
        <p:txBody>
          <a:bodyPr>
            <a:noAutofit/>
          </a:bodyPr>
          <a:lstStyle/>
          <a:p>
            <a:pPr algn="just" rtl="0">
              <a:lnSpc>
                <a:spcPct val="160000"/>
              </a:lnSpc>
            </a:pPr>
            <a:r>
              <a:rPr lang="en-US" sz="2400" dirty="0">
                <a:latin typeface="Times New Roman" pitchFamily="18" charset="0"/>
                <a:cs typeface="Times New Roman" pitchFamily="18" charset="0"/>
              </a:rPr>
              <a:t>A design project is prepared for the treatment of wastewater generated in the new district in </a:t>
            </a:r>
            <a:r>
              <a:rPr lang="en-US" sz="2400" dirty="0" err="1">
                <a:latin typeface="Times New Roman" pitchFamily="18" charset="0"/>
                <a:cs typeface="Times New Roman" pitchFamily="18" charset="0"/>
              </a:rPr>
              <a:t>Jubail</a:t>
            </a:r>
            <a:r>
              <a:rPr lang="en-US" sz="2400" dirty="0">
                <a:latin typeface="Times New Roman" pitchFamily="18" charset="0"/>
                <a:cs typeface="Times New Roman" pitchFamily="18" charset="0"/>
              </a:rPr>
              <a:t> area.</a:t>
            </a:r>
          </a:p>
          <a:p>
            <a:pPr algn="just" rtl="0">
              <a:lnSpc>
                <a:spcPct val="160000"/>
              </a:lnSpc>
            </a:pPr>
            <a:r>
              <a:rPr lang="en-US" sz="2400" dirty="0">
                <a:latin typeface="Times New Roman" pitchFamily="18" charset="0"/>
                <a:cs typeface="Times New Roman" pitchFamily="18" charset="0"/>
              </a:rPr>
              <a:t>The objective was to reduce the pressure on the existing WWTP of </a:t>
            </a:r>
            <a:r>
              <a:rPr lang="en-US" sz="2400" dirty="0" err="1">
                <a:latin typeface="Times New Roman" pitchFamily="18" charset="0"/>
                <a:cs typeface="Times New Roman" pitchFamily="18" charset="0"/>
              </a:rPr>
              <a:t>Jubail</a:t>
            </a:r>
            <a:r>
              <a:rPr lang="en-US" sz="2400" dirty="0">
                <a:latin typeface="Times New Roman" pitchFamily="18" charset="0"/>
                <a:cs typeface="Times New Roman" pitchFamily="18" charset="0"/>
              </a:rPr>
              <a:t> Industrial city. </a:t>
            </a:r>
          </a:p>
          <a:p>
            <a:pPr algn="just" rtl="0">
              <a:lnSpc>
                <a:spcPct val="160000"/>
              </a:lnSpc>
            </a:pPr>
            <a:r>
              <a:rPr lang="en-US" sz="2400" dirty="0">
                <a:latin typeface="Times New Roman" pitchFamily="18" charset="0"/>
                <a:cs typeface="Times New Roman" pitchFamily="18" charset="0"/>
              </a:rPr>
              <a:t>Various components of primary WWTP </a:t>
            </a:r>
            <a:r>
              <a:rPr lang="en-US" sz="2400" dirty="0" smtClean="0">
                <a:latin typeface="Times New Roman" pitchFamily="18" charset="0"/>
                <a:cs typeface="Times New Roman" pitchFamily="18" charset="0"/>
              </a:rPr>
              <a:t>designed </a:t>
            </a:r>
            <a:r>
              <a:rPr lang="en-US" sz="2400" dirty="0">
                <a:latin typeface="Times New Roman" pitchFamily="18" charset="0"/>
                <a:cs typeface="Times New Roman" pitchFamily="18" charset="0"/>
              </a:rPr>
              <a:t>by considering the various standards and permissible limits. </a:t>
            </a:r>
          </a:p>
          <a:p>
            <a:pPr algn="just" rtl="0">
              <a:lnSpc>
                <a:spcPct val="160000"/>
              </a:lnSpc>
            </a:pPr>
            <a:r>
              <a:rPr lang="en-US" sz="2400" dirty="0">
                <a:latin typeface="Times New Roman" pitchFamily="18" charset="0"/>
                <a:cs typeface="Times New Roman" pitchFamily="18" charset="0"/>
              </a:rPr>
              <a:t>The design period of the plant is 25years to serve </a:t>
            </a:r>
            <a:r>
              <a:rPr lang="en-US" sz="2400" dirty="0" smtClean="0">
                <a:latin typeface="Times New Roman" pitchFamily="18" charset="0"/>
                <a:cs typeface="Times New Roman" pitchFamily="18" charset="0"/>
              </a:rPr>
              <a:t>the population </a:t>
            </a:r>
            <a:r>
              <a:rPr lang="en-US" sz="2400" dirty="0">
                <a:latin typeface="Times New Roman" pitchFamily="18" charset="0"/>
                <a:cs typeface="Times New Roman" pitchFamily="18" charset="0"/>
              </a:rPr>
              <a:t>of 82030 dwellers who will generate about </a:t>
            </a:r>
            <a:r>
              <a:rPr lang="en-US" sz="2400" i="1" dirty="0">
                <a:latin typeface="Times New Roman" pitchFamily="18" charset="0"/>
                <a:cs typeface="Times New Roman" pitchFamily="18" charset="0"/>
              </a:rPr>
              <a:t>16,406 m</a:t>
            </a:r>
            <a:r>
              <a:rPr lang="en-US" sz="2400" i="1" baseline="30000" dirty="0">
                <a:latin typeface="Times New Roman" pitchFamily="18" charset="0"/>
                <a:cs typeface="Times New Roman" pitchFamily="18" charset="0"/>
              </a:rPr>
              <a:t>3</a:t>
            </a:r>
            <a:r>
              <a:rPr lang="en-US" sz="2400" i="1" dirty="0">
                <a:latin typeface="Times New Roman" pitchFamily="18" charset="0"/>
                <a:cs typeface="Times New Roman" pitchFamily="18" charset="0"/>
              </a:rPr>
              <a:t>/day </a:t>
            </a:r>
            <a:r>
              <a:rPr lang="en-US" sz="2400" dirty="0">
                <a:latin typeface="Times New Roman" pitchFamily="18" charset="0"/>
                <a:cs typeface="Times New Roman" pitchFamily="18" charset="0"/>
              </a:rPr>
              <a:t>of wastewater.</a:t>
            </a:r>
          </a:p>
          <a:p>
            <a:pPr algn="just" rtl="0">
              <a:lnSpc>
                <a:spcPct val="160000"/>
              </a:lnSpc>
            </a:pPr>
            <a:r>
              <a:rPr lang="en-US" sz="2400" dirty="0">
                <a:latin typeface="Times New Roman" pitchFamily="18" charset="0"/>
                <a:cs typeface="Times New Roman" pitchFamily="18" charset="0"/>
              </a:rPr>
              <a:t>In order to protect the environment, small scale Environmental Impact Assessment (EIA) was carried out. </a:t>
            </a:r>
          </a:p>
        </p:txBody>
      </p:sp>
      <p:sp>
        <p:nvSpPr>
          <p:cNvPr id="5" name="Slide Number Placeholder 4"/>
          <p:cNvSpPr>
            <a:spLocks noGrp="1"/>
          </p:cNvSpPr>
          <p:nvPr>
            <p:ph type="sldNum" sz="quarter" idx="12"/>
          </p:nvPr>
        </p:nvSpPr>
        <p:spPr/>
        <p:txBody>
          <a:bodyPr/>
          <a:lstStyle/>
          <a:p>
            <a:fld id="{D57F1E4F-1CFF-5643-939E-217C01CDF565}" type="slidenum">
              <a:rPr lang="en-US" smtClean="0"/>
              <a:pPr/>
              <a:t>3</a:t>
            </a:fld>
            <a:endParaRPr lang="en-US" dirty="0"/>
          </a:p>
        </p:txBody>
      </p:sp>
    </p:spTree>
    <p:extLst>
      <p:ext uri="{BB962C8B-B14F-4D97-AF65-F5344CB8AC3E}">
        <p14:creationId xmlns:p14="http://schemas.microsoft.com/office/powerpoint/2010/main" val="21013362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131" y="0"/>
            <a:ext cx="8829718" cy="1320800"/>
          </a:xfrm>
        </p:spPr>
        <p:txBody>
          <a:bodyPr>
            <a:normAutofit fontScale="90000"/>
          </a:bodyPr>
          <a:lstStyle/>
          <a:p>
            <a:r>
              <a:rPr lang="en-US" sz="4800" dirty="0" smtClean="0">
                <a:latin typeface="Times New Roman"/>
                <a:cs typeface="Times New Roman"/>
              </a:rPr>
              <a:t>Environment Impact </a:t>
            </a:r>
            <a:r>
              <a:rPr lang="en-US" sz="4800" dirty="0">
                <a:latin typeface="Times New Roman"/>
                <a:cs typeface="Times New Roman"/>
              </a:rPr>
              <a:t>A</a:t>
            </a:r>
            <a:r>
              <a:rPr lang="en-US" sz="4800" dirty="0" smtClean="0">
                <a:latin typeface="Times New Roman"/>
                <a:cs typeface="Times New Roman"/>
              </a:rPr>
              <a:t>ssessment (EIA)</a:t>
            </a:r>
            <a:endParaRPr lang="en-US" sz="4800" dirty="0">
              <a:latin typeface="Times New Roman"/>
              <a:cs typeface="Times New Roman"/>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pPr/>
              <a:t>30</a:t>
            </a:fld>
            <a:endParaRPr lang="en-US" dirty="0"/>
          </a:p>
        </p:txBody>
      </p:sp>
      <p:sp>
        <p:nvSpPr>
          <p:cNvPr id="6" name="TextBox 5"/>
          <p:cNvSpPr txBox="1"/>
          <p:nvPr/>
        </p:nvSpPr>
        <p:spPr>
          <a:xfrm>
            <a:off x="298846" y="1083088"/>
            <a:ext cx="11729722" cy="5693866"/>
          </a:xfrm>
          <a:prstGeom prst="rect">
            <a:avLst/>
          </a:prstGeom>
          <a:noFill/>
        </p:spPr>
        <p:txBody>
          <a:bodyPr wrap="square" rtlCol="0">
            <a:spAutoFit/>
          </a:bodyPr>
          <a:lstStyle/>
          <a:p>
            <a:pPr marL="342900" indent="-342900">
              <a:buFont typeface="Wingdings" charset="2"/>
              <a:buChar char="v"/>
            </a:pPr>
            <a:r>
              <a:rPr lang="en-US" sz="2800" dirty="0">
                <a:latin typeface="Times New Roman"/>
                <a:cs typeface="Times New Roman"/>
              </a:rPr>
              <a:t>Environmental Impact Assessment (EIA) can identify the short term or long-term </a:t>
            </a:r>
            <a:r>
              <a:rPr lang="en-US" sz="2800" dirty="0" smtClean="0">
                <a:latin typeface="Times New Roman"/>
                <a:cs typeface="Times New Roman"/>
              </a:rPr>
              <a:t>effects</a:t>
            </a:r>
            <a:endParaRPr lang="ar-sa" sz="2800" dirty="0" smtClean="0">
              <a:latin typeface="Times New Roman"/>
              <a:cs typeface="Times New Roman"/>
            </a:endParaRPr>
          </a:p>
          <a:p>
            <a:pPr marL="342900" indent="-342900">
              <a:buFont typeface="Wingdings" charset="2"/>
              <a:buChar char="v"/>
            </a:pPr>
            <a:r>
              <a:rPr lang="en-US" sz="2800" dirty="0" smtClean="0">
                <a:latin typeface="Times New Roman"/>
                <a:cs typeface="Times New Roman"/>
              </a:rPr>
              <a:t> </a:t>
            </a:r>
            <a:r>
              <a:rPr lang="en-US" sz="2800" dirty="0">
                <a:latin typeface="Times New Roman"/>
                <a:cs typeface="Times New Roman"/>
              </a:rPr>
              <a:t>wastewater treatment plant baseline study was carried out for project location, climate</a:t>
            </a:r>
            <a:r>
              <a:rPr lang="en-US" sz="2800" dirty="0" smtClean="0">
                <a:latin typeface="Times New Roman"/>
                <a:cs typeface="Times New Roman"/>
              </a:rPr>
              <a:t>, </a:t>
            </a:r>
            <a:r>
              <a:rPr lang="en-US" sz="2800" dirty="0">
                <a:latin typeface="Times New Roman"/>
                <a:cs typeface="Times New Roman"/>
              </a:rPr>
              <a:t>effluent discharge, and ecology. Identification of possible environmental impacts of the project done </a:t>
            </a:r>
            <a:endParaRPr lang="ar-sa" sz="2800" dirty="0" smtClean="0">
              <a:latin typeface="Times New Roman"/>
              <a:cs typeface="Times New Roman"/>
            </a:endParaRPr>
          </a:p>
          <a:p>
            <a:pPr marL="342900" indent="-342900">
              <a:buFont typeface="Wingdings" charset="2"/>
              <a:buChar char="v"/>
            </a:pPr>
            <a:r>
              <a:rPr lang="en-US" sz="2800" dirty="0">
                <a:latin typeface="Times New Roman"/>
                <a:cs typeface="Times New Roman"/>
              </a:rPr>
              <a:t>The main objective of EIA for this project is to protect individuals, society and the environment from harm by establishing proper design and </a:t>
            </a:r>
            <a:r>
              <a:rPr lang="en-US" sz="2800" dirty="0" smtClean="0">
                <a:latin typeface="Times New Roman"/>
                <a:cs typeface="Times New Roman"/>
              </a:rPr>
              <a:t>maintaining proper operation </a:t>
            </a:r>
            <a:endParaRPr lang="ar-sa" sz="2800" dirty="0" smtClean="0">
              <a:latin typeface="Times New Roman"/>
              <a:cs typeface="Times New Roman"/>
            </a:endParaRPr>
          </a:p>
          <a:p>
            <a:pPr marL="342900" indent="-342900">
              <a:buFont typeface="Wingdings" charset="2"/>
              <a:buChar char="v"/>
            </a:pPr>
            <a:r>
              <a:rPr lang="en-US" sz="2800" dirty="0" smtClean="0">
                <a:latin typeface="Times New Roman"/>
                <a:cs typeface="Times New Roman"/>
              </a:rPr>
              <a:t>Different parameters was checked and found to be within KSA regulation </a:t>
            </a:r>
          </a:p>
          <a:p>
            <a:r>
              <a:rPr lang="en-US" sz="2800" dirty="0">
                <a:latin typeface="Times New Roman"/>
                <a:cs typeface="Times New Roman"/>
              </a:rPr>
              <a:t>s</a:t>
            </a:r>
            <a:r>
              <a:rPr lang="en-US" sz="2800" dirty="0" smtClean="0">
                <a:latin typeface="Times New Roman"/>
                <a:cs typeface="Times New Roman"/>
              </a:rPr>
              <a:t>uch as :</a:t>
            </a:r>
            <a:r>
              <a:rPr lang="en-US" sz="2800" dirty="0">
                <a:latin typeface="Times New Roman"/>
                <a:cs typeface="Times New Roman"/>
              </a:rPr>
              <a:t>Discharged </a:t>
            </a:r>
            <a:r>
              <a:rPr lang="en-US" sz="2800" dirty="0" smtClean="0">
                <a:latin typeface="Times New Roman"/>
                <a:cs typeface="Times New Roman"/>
              </a:rPr>
              <a:t>Point</a:t>
            </a:r>
            <a:r>
              <a:rPr lang="en-US" sz="2800" dirty="0">
                <a:latin typeface="Times New Roman"/>
                <a:cs typeface="Times New Roman"/>
              </a:rPr>
              <a:t> </a:t>
            </a:r>
            <a:r>
              <a:rPr lang="en-US" sz="2800" dirty="0" smtClean="0">
                <a:latin typeface="Times New Roman"/>
                <a:cs typeface="Times New Roman"/>
              </a:rPr>
              <a:t>, Performance </a:t>
            </a:r>
            <a:r>
              <a:rPr lang="en-US" sz="2800" dirty="0">
                <a:latin typeface="Times New Roman"/>
                <a:cs typeface="Times New Roman"/>
              </a:rPr>
              <a:t>Standards for Discharge </a:t>
            </a:r>
            <a:r>
              <a:rPr lang="en-US" sz="2800" dirty="0" smtClean="0">
                <a:latin typeface="Times New Roman"/>
                <a:cs typeface="Times New Roman"/>
              </a:rPr>
              <a:t>and </a:t>
            </a:r>
            <a:r>
              <a:rPr lang="en-US" sz="2800" dirty="0">
                <a:latin typeface="Times New Roman"/>
                <a:cs typeface="Times New Roman"/>
              </a:rPr>
              <a:t>Hydro-geologic Condition </a:t>
            </a:r>
            <a:r>
              <a:rPr lang="en-US" sz="2800" dirty="0" smtClean="0">
                <a:latin typeface="Times New Roman"/>
                <a:cs typeface="Times New Roman"/>
              </a:rPr>
              <a:t> </a:t>
            </a:r>
          </a:p>
          <a:p>
            <a:endParaRPr lang="ar-sa" sz="2800" dirty="0" smtClean="0">
              <a:latin typeface="Times New Roman"/>
              <a:cs typeface="Times New Roman"/>
            </a:endParaRPr>
          </a:p>
          <a:p>
            <a:pPr marL="285750" indent="-285750">
              <a:buFont typeface="Arial"/>
              <a:buChar char="•"/>
            </a:pPr>
            <a:endParaRPr lang="ar-sa" sz="2800" dirty="0">
              <a:latin typeface="Times New Roman"/>
              <a:cs typeface="Times New Roman"/>
            </a:endParaRPr>
          </a:p>
        </p:txBody>
      </p:sp>
    </p:spTree>
    <p:extLst>
      <p:ext uri="{BB962C8B-B14F-4D97-AF65-F5344CB8AC3E}">
        <p14:creationId xmlns:p14="http://schemas.microsoft.com/office/powerpoint/2010/main" val="40754489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96668" cy="1320800"/>
          </a:xfrm>
        </p:spPr>
        <p:txBody>
          <a:bodyPr>
            <a:normAutofit/>
          </a:bodyPr>
          <a:lstStyle/>
          <a:p>
            <a:r>
              <a:rPr lang="en-US" sz="4800" dirty="0" smtClean="0">
                <a:latin typeface="Times New Roman" pitchFamily="18" charset="0"/>
                <a:cs typeface="Times New Roman" pitchFamily="18" charset="0"/>
              </a:rPr>
              <a:t>Cost Estimation </a:t>
            </a:r>
            <a:endParaRPr lang="en-US" sz="4800" dirty="0">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pPr/>
              <a:t>31</a:t>
            </a:fld>
            <a:endParaRPr lang="en-US" dirty="0"/>
          </a:p>
        </p:txBody>
      </p:sp>
      <p:sp>
        <p:nvSpPr>
          <p:cNvPr id="4" name="Rectangle 3"/>
          <p:cNvSpPr/>
          <p:nvPr/>
        </p:nvSpPr>
        <p:spPr>
          <a:xfrm>
            <a:off x="734568" y="1961495"/>
            <a:ext cx="6096000" cy="646331"/>
          </a:xfrm>
          <a:prstGeom prst="rect">
            <a:avLst/>
          </a:prstGeom>
        </p:spPr>
        <p:txBody>
          <a:bodyPr>
            <a:spAutoFit/>
          </a:bodyPr>
          <a:lstStyle/>
          <a:p>
            <a:pPr marL="285750" indent="-285750">
              <a:buFont typeface="Wingdings" pitchFamily="2" charset="2"/>
              <a:buChar char="v"/>
            </a:pPr>
            <a:endParaRPr lang="en-US" dirty="0" smtClean="0"/>
          </a:p>
          <a:p>
            <a:pPr marL="285750" indent="-285750">
              <a:buFont typeface="Wingdings" pitchFamily="2" charset="2"/>
              <a:buChar char="v"/>
            </a:pPr>
            <a:endParaRPr lang="en-US" dirty="0"/>
          </a:p>
        </p:txBody>
      </p:sp>
      <p:sp>
        <p:nvSpPr>
          <p:cNvPr id="7" name="TextBox 6"/>
          <p:cNvSpPr txBox="1"/>
          <p:nvPr/>
        </p:nvSpPr>
        <p:spPr>
          <a:xfrm>
            <a:off x="224118" y="971177"/>
            <a:ext cx="5425424" cy="6555640"/>
          </a:xfrm>
          <a:prstGeom prst="rect">
            <a:avLst/>
          </a:prstGeom>
          <a:noFill/>
        </p:spPr>
        <p:txBody>
          <a:bodyPr wrap="square" rtlCol="0">
            <a:spAutoFit/>
          </a:bodyPr>
          <a:lstStyle/>
          <a:p>
            <a:pPr marL="342900" lvl="0" indent="-342900">
              <a:buFont typeface="Wingdings" charset="2"/>
              <a:buChar char="v"/>
            </a:pPr>
            <a:r>
              <a:rPr lang="en-US" sz="2400" b="1" dirty="0">
                <a:latin typeface="Times New Roman"/>
                <a:cs typeface="Times New Roman"/>
              </a:rPr>
              <a:t>Machines:</a:t>
            </a:r>
            <a:endParaRPr lang="en-US" sz="2400" dirty="0">
              <a:latin typeface="Times New Roman"/>
              <a:cs typeface="Times New Roman"/>
            </a:endParaRPr>
          </a:p>
          <a:p>
            <a:pPr marL="914400" lvl="1" indent="-457200">
              <a:buFont typeface="+mj-lt"/>
              <a:buAutoNum type="arabicPeriod"/>
            </a:pPr>
            <a:r>
              <a:rPr lang="en-US" sz="2400" dirty="0">
                <a:latin typeface="Times New Roman"/>
                <a:cs typeface="Times New Roman"/>
              </a:rPr>
              <a:t>Treatment plant</a:t>
            </a:r>
          </a:p>
          <a:p>
            <a:pPr marL="914400" lvl="1" indent="-457200">
              <a:buFont typeface="+mj-lt"/>
              <a:buAutoNum type="arabicPeriod"/>
            </a:pPr>
            <a:r>
              <a:rPr lang="en-US" sz="2400" dirty="0">
                <a:latin typeface="Times New Roman"/>
                <a:cs typeface="Times New Roman"/>
              </a:rPr>
              <a:t>6 Fiber glass tanks </a:t>
            </a:r>
          </a:p>
          <a:p>
            <a:pPr marL="914400" lvl="1" indent="-457200">
              <a:buFont typeface="+mj-lt"/>
              <a:buAutoNum type="arabicPeriod"/>
            </a:pPr>
            <a:r>
              <a:rPr lang="en-US" sz="2400" dirty="0">
                <a:latin typeface="Times New Roman"/>
                <a:cs typeface="Times New Roman"/>
              </a:rPr>
              <a:t>10 Chlorine test machine</a:t>
            </a:r>
          </a:p>
          <a:p>
            <a:pPr marL="914400" lvl="1" indent="-457200">
              <a:buFont typeface="+mj-lt"/>
              <a:buAutoNum type="arabicPeriod"/>
            </a:pPr>
            <a:r>
              <a:rPr lang="en-US" sz="2400" dirty="0">
                <a:latin typeface="Times New Roman"/>
                <a:cs typeface="Times New Roman"/>
              </a:rPr>
              <a:t>6 Tanks </a:t>
            </a:r>
          </a:p>
          <a:p>
            <a:pPr marL="914400" lvl="1" indent="-457200">
              <a:buFont typeface="+mj-lt"/>
              <a:buAutoNum type="arabicPeriod"/>
            </a:pPr>
            <a:r>
              <a:rPr lang="en-US" sz="2400" dirty="0">
                <a:latin typeface="Times New Roman"/>
                <a:cs typeface="Times New Roman"/>
              </a:rPr>
              <a:t>Air conditioner </a:t>
            </a:r>
          </a:p>
          <a:p>
            <a:pPr marL="342900" lvl="0" indent="-342900">
              <a:buFont typeface="Wingdings" charset="2"/>
              <a:buChar char="v"/>
            </a:pPr>
            <a:r>
              <a:rPr lang="en-US" sz="2400" b="1" dirty="0">
                <a:latin typeface="Times New Roman"/>
                <a:cs typeface="Times New Roman"/>
              </a:rPr>
              <a:t>Man power (salaries): </a:t>
            </a:r>
            <a:endParaRPr lang="en-US" sz="2400" dirty="0">
              <a:latin typeface="Times New Roman"/>
              <a:cs typeface="Times New Roman"/>
            </a:endParaRPr>
          </a:p>
          <a:p>
            <a:pPr marL="914400" lvl="1" indent="-457200">
              <a:buFont typeface="+mj-lt"/>
              <a:buAutoNum type="arabicPeriod"/>
            </a:pPr>
            <a:r>
              <a:rPr lang="en-US" sz="2400" dirty="0">
                <a:latin typeface="Times New Roman"/>
                <a:cs typeface="Times New Roman"/>
              </a:rPr>
              <a:t>Project CEO</a:t>
            </a:r>
          </a:p>
          <a:p>
            <a:pPr marL="914400" lvl="1" indent="-457200">
              <a:buFont typeface="+mj-lt"/>
              <a:buAutoNum type="arabicPeriod"/>
            </a:pPr>
            <a:r>
              <a:rPr lang="en-US" sz="2400" dirty="0">
                <a:latin typeface="Times New Roman"/>
                <a:cs typeface="Times New Roman"/>
              </a:rPr>
              <a:t>Executive director </a:t>
            </a:r>
          </a:p>
          <a:p>
            <a:pPr marL="914400" lvl="1" indent="-457200">
              <a:buFont typeface="+mj-lt"/>
              <a:buAutoNum type="arabicPeriod"/>
            </a:pPr>
            <a:r>
              <a:rPr lang="en-US" sz="2400" dirty="0">
                <a:latin typeface="Times New Roman"/>
                <a:cs typeface="Times New Roman"/>
              </a:rPr>
              <a:t>Sales manager </a:t>
            </a:r>
          </a:p>
          <a:p>
            <a:pPr marL="914400" lvl="1" indent="-457200">
              <a:buFont typeface="+mj-lt"/>
              <a:buAutoNum type="arabicPeriod"/>
            </a:pPr>
            <a:r>
              <a:rPr lang="en-US" sz="2400" dirty="0">
                <a:latin typeface="Times New Roman"/>
                <a:cs typeface="Times New Roman"/>
              </a:rPr>
              <a:t>2 Chemical engineering</a:t>
            </a:r>
          </a:p>
          <a:p>
            <a:pPr marL="914400" lvl="1" indent="-457200">
              <a:buFont typeface="+mj-lt"/>
              <a:buAutoNum type="arabicPeriod"/>
            </a:pPr>
            <a:r>
              <a:rPr lang="en-US" sz="2400" dirty="0">
                <a:latin typeface="Times New Roman"/>
                <a:cs typeface="Times New Roman"/>
              </a:rPr>
              <a:t>2 Hydraulic engineering </a:t>
            </a:r>
          </a:p>
          <a:p>
            <a:pPr marL="914400" lvl="1" indent="-457200">
              <a:buFont typeface="+mj-lt"/>
              <a:buAutoNum type="arabicPeriod"/>
            </a:pPr>
            <a:r>
              <a:rPr lang="en-US" sz="2400" dirty="0">
                <a:latin typeface="Times New Roman"/>
                <a:cs typeface="Times New Roman"/>
              </a:rPr>
              <a:t>1 Civil engineering</a:t>
            </a:r>
          </a:p>
          <a:p>
            <a:pPr marL="914400" lvl="1" indent="-457200">
              <a:buFont typeface="+mj-lt"/>
              <a:buAutoNum type="arabicPeriod"/>
            </a:pPr>
            <a:r>
              <a:rPr lang="en-US" sz="2400" dirty="0">
                <a:latin typeface="Times New Roman"/>
                <a:cs typeface="Times New Roman"/>
              </a:rPr>
              <a:t>1 Sewage treatment engineering </a:t>
            </a:r>
          </a:p>
          <a:p>
            <a:pPr marL="914400" lvl="1" indent="-457200">
              <a:buFont typeface="+mj-lt"/>
              <a:buAutoNum type="arabicPeriod"/>
            </a:pPr>
            <a:r>
              <a:rPr lang="en-US" sz="2400" dirty="0">
                <a:latin typeface="Times New Roman"/>
                <a:cs typeface="Times New Roman"/>
              </a:rPr>
              <a:t>16 plant technicians </a:t>
            </a:r>
          </a:p>
          <a:p>
            <a:pPr marL="914400" lvl="1" indent="-457200">
              <a:buFont typeface="+mj-lt"/>
              <a:buAutoNum type="arabicPeriod"/>
            </a:pPr>
            <a:r>
              <a:rPr lang="en-US" sz="2400" dirty="0">
                <a:latin typeface="Times New Roman"/>
                <a:cs typeface="Times New Roman"/>
              </a:rPr>
              <a:t>150 workers </a:t>
            </a:r>
          </a:p>
          <a:p>
            <a:r>
              <a:rPr lang="en-US" b="1" dirty="0"/>
              <a:t> </a:t>
            </a:r>
            <a:endParaRPr lang="en-US" dirty="0"/>
          </a:p>
          <a:p>
            <a:endParaRPr lang="en-US" dirty="0"/>
          </a:p>
        </p:txBody>
      </p:sp>
      <p:sp>
        <p:nvSpPr>
          <p:cNvPr id="8" name="TextBox 7"/>
          <p:cNvSpPr txBox="1"/>
          <p:nvPr/>
        </p:nvSpPr>
        <p:spPr>
          <a:xfrm>
            <a:off x="5289176" y="0"/>
            <a:ext cx="5968301" cy="7109637"/>
          </a:xfrm>
          <a:prstGeom prst="rect">
            <a:avLst/>
          </a:prstGeom>
          <a:noFill/>
        </p:spPr>
        <p:txBody>
          <a:bodyPr wrap="none" rtlCol="0">
            <a:spAutoFit/>
          </a:bodyPr>
          <a:lstStyle/>
          <a:p>
            <a:pPr marL="342900" lvl="0" indent="-342900">
              <a:buFont typeface="Wingdings" charset="2"/>
              <a:buChar char="v"/>
            </a:pPr>
            <a:r>
              <a:rPr lang="en-US" sz="2400" b="1" dirty="0">
                <a:latin typeface="Times New Roman"/>
                <a:cs typeface="Times New Roman"/>
              </a:rPr>
              <a:t>Purchases:</a:t>
            </a:r>
            <a:endParaRPr lang="en-US" sz="2400" dirty="0">
              <a:latin typeface="Times New Roman"/>
              <a:cs typeface="Times New Roman"/>
            </a:endParaRPr>
          </a:p>
          <a:p>
            <a:pPr marL="914400" lvl="1" indent="-457200">
              <a:buFont typeface="+mj-lt"/>
              <a:buAutoNum type="arabicPeriod"/>
            </a:pPr>
            <a:r>
              <a:rPr lang="en-US" sz="2400" dirty="0">
                <a:latin typeface="Times New Roman"/>
                <a:cs typeface="Times New Roman"/>
              </a:rPr>
              <a:t>5 liters of </a:t>
            </a:r>
            <a:r>
              <a:rPr lang="en-US" sz="2400" u="sng" dirty="0">
                <a:latin typeface="Times New Roman"/>
                <a:cs typeface="Times New Roman"/>
              </a:rPr>
              <a:t>chlorine</a:t>
            </a:r>
            <a:r>
              <a:rPr lang="en-US" sz="2400" dirty="0">
                <a:latin typeface="Times New Roman"/>
                <a:cs typeface="Times New Roman"/>
              </a:rPr>
              <a:t> </a:t>
            </a:r>
            <a:r>
              <a:rPr lang="en-US" sz="2400" u="sng" dirty="0">
                <a:latin typeface="Times New Roman"/>
                <a:cs typeface="Times New Roman"/>
              </a:rPr>
              <a:t>gallons</a:t>
            </a:r>
            <a:r>
              <a:rPr lang="en-US" sz="2400" dirty="0">
                <a:latin typeface="Times New Roman"/>
                <a:cs typeface="Times New Roman"/>
              </a:rPr>
              <a:t> </a:t>
            </a:r>
          </a:p>
          <a:p>
            <a:pPr marL="914400" lvl="1" indent="-457200">
              <a:buFont typeface="+mj-lt"/>
              <a:buAutoNum type="arabicPeriod"/>
            </a:pPr>
            <a:r>
              <a:rPr lang="en-US" sz="2400" dirty="0">
                <a:latin typeface="Times New Roman"/>
                <a:cs typeface="Times New Roman"/>
              </a:rPr>
              <a:t>19 tons of water </a:t>
            </a:r>
          </a:p>
          <a:p>
            <a:pPr marL="914400" lvl="1" indent="-457200">
              <a:buFont typeface="+mj-lt"/>
              <a:buAutoNum type="arabicPeriod"/>
            </a:pPr>
            <a:r>
              <a:rPr lang="en-US" sz="2400" dirty="0">
                <a:latin typeface="Times New Roman"/>
                <a:cs typeface="Times New Roman"/>
              </a:rPr>
              <a:t>11 tons of water trucks </a:t>
            </a:r>
          </a:p>
          <a:p>
            <a:pPr marL="342900" lvl="0" indent="-342900">
              <a:buFont typeface="Wingdings" charset="2"/>
              <a:buChar char="v"/>
            </a:pPr>
            <a:r>
              <a:rPr lang="en-US" sz="2400" b="1" dirty="0">
                <a:latin typeface="Times New Roman"/>
                <a:cs typeface="Times New Roman"/>
              </a:rPr>
              <a:t>WWTP construction </a:t>
            </a:r>
            <a:endParaRPr lang="en-US" sz="2400" dirty="0">
              <a:latin typeface="Times New Roman"/>
              <a:cs typeface="Times New Roman"/>
            </a:endParaRPr>
          </a:p>
          <a:p>
            <a:pPr marL="342900" lvl="0" indent="-342900">
              <a:buFont typeface="Wingdings" charset="2"/>
              <a:buChar char="v"/>
            </a:pPr>
            <a:r>
              <a:rPr lang="en-US" sz="2400" b="1" dirty="0">
                <a:latin typeface="Times New Roman"/>
                <a:cs typeface="Times New Roman"/>
              </a:rPr>
              <a:t>Administration coasts </a:t>
            </a:r>
            <a:endParaRPr lang="en-US" sz="2400" dirty="0">
              <a:latin typeface="Times New Roman"/>
              <a:cs typeface="Times New Roman"/>
            </a:endParaRPr>
          </a:p>
          <a:p>
            <a:pPr marL="914400" lvl="1" indent="-457200">
              <a:buFont typeface="+mj-lt"/>
              <a:buAutoNum type="arabicPeriod"/>
            </a:pPr>
            <a:r>
              <a:rPr lang="en-US" sz="2400" dirty="0">
                <a:latin typeface="Times New Roman"/>
                <a:cs typeface="Times New Roman"/>
              </a:rPr>
              <a:t>Licenses costs </a:t>
            </a:r>
          </a:p>
          <a:p>
            <a:pPr marL="914400" lvl="1" indent="-457200">
              <a:buFont typeface="+mj-lt"/>
              <a:buAutoNum type="arabicPeriod"/>
            </a:pPr>
            <a:r>
              <a:rPr lang="en-US" sz="2400" dirty="0">
                <a:latin typeface="Times New Roman"/>
                <a:cs typeface="Times New Roman"/>
              </a:rPr>
              <a:t>Chamber of commerce membership fee </a:t>
            </a:r>
          </a:p>
          <a:p>
            <a:pPr marL="914400" lvl="1" indent="-457200">
              <a:buFont typeface="+mj-lt"/>
              <a:buAutoNum type="arabicPeriod"/>
            </a:pPr>
            <a:r>
              <a:rPr lang="en-US" sz="2400" dirty="0">
                <a:latin typeface="Times New Roman"/>
                <a:cs typeface="Times New Roman"/>
              </a:rPr>
              <a:t>Purchasing </a:t>
            </a:r>
          </a:p>
          <a:p>
            <a:pPr marL="914400" lvl="1" indent="-457200">
              <a:buFont typeface="+mj-lt"/>
              <a:buAutoNum type="arabicPeriod"/>
            </a:pPr>
            <a:r>
              <a:rPr lang="en-US" sz="2400" dirty="0">
                <a:latin typeface="Times New Roman"/>
                <a:cs typeface="Times New Roman"/>
              </a:rPr>
              <a:t>Office papers and preparing </a:t>
            </a:r>
          </a:p>
          <a:p>
            <a:pPr marL="914400" lvl="1" indent="-457200">
              <a:buFont typeface="+mj-lt"/>
              <a:buAutoNum type="arabicPeriod"/>
            </a:pPr>
            <a:r>
              <a:rPr lang="en-US" sz="2400" dirty="0">
                <a:latin typeface="Times New Roman"/>
                <a:cs typeface="Times New Roman"/>
              </a:rPr>
              <a:t>Phones and internet</a:t>
            </a:r>
          </a:p>
          <a:p>
            <a:pPr marL="342900" lvl="0" indent="-342900">
              <a:buFont typeface="Wingdings" charset="2"/>
              <a:buChar char="v"/>
            </a:pPr>
            <a:r>
              <a:rPr lang="en-US" sz="2400" b="1" dirty="0">
                <a:latin typeface="Times New Roman"/>
                <a:cs typeface="Times New Roman"/>
              </a:rPr>
              <a:t>Energy cost </a:t>
            </a:r>
            <a:endParaRPr lang="en-US" sz="2400" dirty="0">
              <a:latin typeface="Times New Roman"/>
              <a:cs typeface="Times New Roman"/>
            </a:endParaRPr>
          </a:p>
          <a:p>
            <a:pPr marL="342900" lvl="0" indent="-342900">
              <a:buFont typeface="Wingdings" charset="2"/>
              <a:buChar char="v"/>
            </a:pPr>
            <a:r>
              <a:rPr lang="en-US" sz="2400" b="1" dirty="0">
                <a:latin typeface="Times New Roman"/>
                <a:cs typeface="Times New Roman"/>
              </a:rPr>
              <a:t>Maintenance </a:t>
            </a:r>
            <a:r>
              <a:rPr lang="en-US" sz="2400" b="1" dirty="0" smtClean="0">
                <a:latin typeface="Times New Roman"/>
                <a:cs typeface="Times New Roman"/>
              </a:rPr>
              <a:t>cost</a:t>
            </a:r>
            <a:endParaRPr lang="en-US" sz="2400" dirty="0">
              <a:latin typeface="Times New Roman"/>
              <a:cs typeface="Times New Roman"/>
            </a:endParaRPr>
          </a:p>
          <a:p>
            <a:pPr marL="342900" lvl="0" indent="-342900">
              <a:buFont typeface="Wingdings" charset="2"/>
              <a:buChar char="v"/>
            </a:pPr>
            <a:r>
              <a:rPr lang="en-US" sz="2400" b="1" dirty="0">
                <a:latin typeface="Times New Roman"/>
                <a:cs typeface="Times New Roman"/>
              </a:rPr>
              <a:t>Installation cost </a:t>
            </a:r>
            <a:endParaRPr lang="en-US" sz="2400" dirty="0">
              <a:latin typeface="Times New Roman"/>
              <a:cs typeface="Times New Roman"/>
            </a:endParaRPr>
          </a:p>
          <a:p>
            <a:pPr marL="914400" lvl="1" indent="-457200">
              <a:buFont typeface="+mj-lt"/>
              <a:buAutoNum type="arabicPeriod"/>
            </a:pPr>
            <a:r>
              <a:rPr lang="en-US" sz="2400" dirty="0">
                <a:latin typeface="Times New Roman"/>
                <a:cs typeface="Times New Roman"/>
              </a:rPr>
              <a:t>Researches </a:t>
            </a:r>
          </a:p>
          <a:p>
            <a:pPr marL="914400" lvl="1" indent="-457200">
              <a:buFont typeface="+mj-lt"/>
              <a:buAutoNum type="arabicPeriod"/>
            </a:pPr>
            <a:r>
              <a:rPr lang="en-US" sz="2400" dirty="0">
                <a:latin typeface="Times New Roman"/>
                <a:cs typeface="Times New Roman"/>
              </a:rPr>
              <a:t>Employment </a:t>
            </a:r>
          </a:p>
          <a:p>
            <a:pPr marL="914400" lvl="1" indent="-457200">
              <a:buFont typeface="+mj-lt"/>
              <a:buAutoNum type="arabicPeriod"/>
            </a:pPr>
            <a:r>
              <a:rPr lang="en-US" sz="2400" dirty="0">
                <a:latin typeface="Times New Roman"/>
                <a:cs typeface="Times New Roman"/>
              </a:rPr>
              <a:t>Other operational costs </a:t>
            </a:r>
          </a:p>
          <a:p>
            <a:pPr marL="342900" lvl="0" indent="-342900">
              <a:buFont typeface="Wingdings" charset="2"/>
              <a:buChar char="v"/>
            </a:pPr>
            <a:r>
              <a:rPr lang="en-US" sz="2400" b="1" dirty="0">
                <a:latin typeface="Times New Roman"/>
                <a:cs typeface="Times New Roman"/>
              </a:rPr>
              <a:t>Construction cost </a:t>
            </a:r>
            <a:endParaRPr lang="en-US" sz="2400" dirty="0">
              <a:latin typeface="Times New Roman"/>
              <a:cs typeface="Times New Roman"/>
            </a:endParaRPr>
          </a:p>
          <a:p>
            <a:endParaRPr lang="en-US" sz="2400" dirty="0">
              <a:latin typeface="Times New Roman"/>
              <a:cs typeface="Times New Roman"/>
            </a:endParaRPr>
          </a:p>
        </p:txBody>
      </p:sp>
    </p:spTree>
    <p:extLst>
      <p:ext uri="{BB962C8B-B14F-4D97-AF65-F5344CB8AC3E}">
        <p14:creationId xmlns:p14="http://schemas.microsoft.com/office/powerpoint/2010/main" val="13782248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922" y="0"/>
            <a:ext cx="8596668" cy="1320800"/>
          </a:xfrm>
        </p:spPr>
        <p:txBody>
          <a:bodyPr>
            <a:normAutofit/>
          </a:bodyPr>
          <a:lstStyle/>
          <a:p>
            <a:r>
              <a:rPr lang="en-US" sz="4000" dirty="0" smtClean="0">
                <a:latin typeface="Times New Roman"/>
                <a:cs typeface="Times New Roman"/>
              </a:rPr>
              <a:t>Costs :</a:t>
            </a:r>
            <a:endParaRPr lang="en-US" sz="4000" dirty="0">
              <a:latin typeface="Times New Roman"/>
              <a:cs typeface="Times New Roman"/>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305266696"/>
              </p:ext>
            </p:extLst>
          </p:nvPr>
        </p:nvGraphicFramePr>
        <p:xfrm>
          <a:off x="1749331" y="215779"/>
          <a:ext cx="8486780" cy="6995160"/>
        </p:xfrm>
        <a:graphic>
          <a:graphicData uri="http://schemas.openxmlformats.org/drawingml/2006/table">
            <a:tbl>
              <a:tblPr firstRow="1" bandRow="1">
                <a:tableStyleId>{5C22544A-7EE6-4342-B048-85BDC9FD1C3A}</a:tableStyleId>
              </a:tblPr>
              <a:tblGrid>
                <a:gridCol w="4243390">
                  <a:extLst>
                    <a:ext uri="{9D8B030D-6E8A-4147-A177-3AD203B41FA5}">
                      <a16:colId xmlns:a16="http://schemas.microsoft.com/office/drawing/2014/main" val="20000"/>
                    </a:ext>
                  </a:extLst>
                </a:gridCol>
                <a:gridCol w="4243390">
                  <a:extLst>
                    <a:ext uri="{9D8B030D-6E8A-4147-A177-3AD203B41FA5}">
                      <a16:colId xmlns:a16="http://schemas.microsoft.com/office/drawing/2014/main" val="20001"/>
                    </a:ext>
                  </a:extLst>
                </a:gridCol>
              </a:tblGrid>
              <a:tr h="294049">
                <a:tc>
                  <a:txBody>
                    <a:bodyPr/>
                    <a:lstStyle/>
                    <a:p>
                      <a:pPr algn="ctr">
                        <a:lnSpc>
                          <a:spcPct val="150000"/>
                        </a:lnSpc>
                        <a:spcAft>
                          <a:spcPts val="0"/>
                        </a:spcAft>
                      </a:pPr>
                      <a:r>
                        <a:rPr lang="en-US" sz="1800" b="1" dirty="0">
                          <a:solidFill>
                            <a:srgbClr val="7030A0"/>
                          </a:solidFill>
                          <a:effectLst/>
                          <a:latin typeface="Times New Roman" panose="02020603050405020304" pitchFamily="18" charset="0"/>
                          <a:ea typeface="MS Mincho"/>
                          <a:cs typeface="Times New Roman" panose="02020603050405020304" pitchFamily="18" charset="0"/>
                        </a:rPr>
                        <a:t>Operational cost:</a:t>
                      </a:r>
                      <a:endParaRPr lang="en-US" sz="1800" dirty="0">
                        <a:solidFill>
                          <a:srgbClr val="7030A0"/>
                        </a:solidFill>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ctr">
                        <a:lnSpc>
                          <a:spcPct val="150000"/>
                        </a:lnSpc>
                        <a:spcAft>
                          <a:spcPts val="0"/>
                        </a:spcAft>
                      </a:pPr>
                      <a:r>
                        <a:rPr lang="en-US" sz="1800" b="1" dirty="0">
                          <a:solidFill>
                            <a:srgbClr val="365F91"/>
                          </a:solidFill>
                          <a:effectLst/>
                          <a:latin typeface="Times New Roman" panose="02020603050405020304" pitchFamily="18" charset="0"/>
                          <a:ea typeface="MS Mincho"/>
                          <a:cs typeface="Times New Roman" panose="02020603050405020304" pitchFamily="18" charset="0"/>
                        </a:rPr>
                        <a:t>In Saudi riyals</a:t>
                      </a:r>
                      <a:endParaRPr lang="en-US" sz="1800" dirty="0">
                        <a:solidFill>
                          <a:srgbClr val="365F91"/>
                        </a:solidFill>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374448">
                <a:tc>
                  <a:txBody>
                    <a:bodyPr/>
                    <a:lstStyle/>
                    <a:p>
                      <a:pPr algn="ctr">
                        <a:lnSpc>
                          <a:spcPct val="150000"/>
                        </a:lnSpc>
                        <a:spcAft>
                          <a:spcPts val="0"/>
                        </a:spcAft>
                      </a:pPr>
                      <a:r>
                        <a:rPr lang="en-US" sz="1800" b="1" dirty="0">
                          <a:solidFill>
                            <a:srgbClr val="365F91"/>
                          </a:solidFill>
                          <a:effectLst/>
                          <a:latin typeface="Times New Roman" panose="02020603050405020304" pitchFamily="18" charset="0"/>
                          <a:ea typeface="MS Mincho"/>
                          <a:cs typeface="Times New Roman" panose="02020603050405020304" pitchFamily="18" charset="0"/>
                        </a:rPr>
                        <a:t>Purchasing and row material cost</a:t>
                      </a:r>
                      <a:endParaRPr lang="en-US" sz="1800" dirty="0">
                        <a:solidFill>
                          <a:srgbClr val="365F91"/>
                        </a:solidFill>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ctr">
                        <a:lnSpc>
                          <a:spcPct val="150000"/>
                        </a:lnSpc>
                        <a:spcAft>
                          <a:spcPts val="0"/>
                        </a:spcAft>
                      </a:pPr>
                      <a:r>
                        <a:rPr lang="x-none" sz="1800" dirty="0">
                          <a:solidFill>
                            <a:srgbClr val="365F91"/>
                          </a:solidFill>
                          <a:effectLst/>
                          <a:latin typeface="Times New Roman" panose="02020603050405020304" pitchFamily="18" charset="0"/>
                          <a:ea typeface="MS Mincho"/>
                          <a:cs typeface="Times New Roman" panose="02020603050405020304" pitchFamily="18" charset="0"/>
                        </a:rPr>
                        <a:t>5014420.8</a:t>
                      </a:r>
                      <a:endParaRPr lang="en-US" sz="1800" dirty="0">
                        <a:solidFill>
                          <a:srgbClr val="365F91"/>
                        </a:solidFill>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374448">
                <a:tc>
                  <a:txBody>
                    <a:bodyPr/>
                    <a:lstStyle/>
                    <a:p>
                      <a:pPr algn="ctr">
                        <a:lnSpc>
                          <a:spcPct val="150000"/>
                        </a:lnSpc>
                        <a:spcAft>
                          <a:spcPts val="0"/>
                        </a:spcAft>
                      </a:pPr>
                      <a:r>
                        <a:rPr lang="en-US" sz="1800" b="1" dirty="0">
                          <a:solidFill>
                            <a:srgbClr val="365F91"/>
                          </a:solidFill>
                          <a:effectLst/>
                          <a:latin typeface="Times New Roman" panose="02020603050405020304" pitchFamily="18" charset="0"/>
                          <a:ea typeface="MS Mincho"/>
                          <a:cs typeface="Times New Roman" panose="02020603050405020304" pitchFamily="18" charset="0"/>
                        </a:rPr>
                        <a:t>Salaries</a:t>
                      </a:r>
                      <a:endParaRPr lang="en-US" sz="1800" dirty="0">
                        <a:solidFill>
                          <a:srgbClr val="365F91"/>
                        </a:solidFill>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ctr">
                        <a:lnSpc>
                          <a:spcPct val="150000"/>
                        </a:lnSpc>
                        <a:spcAft>
                          <a:spcPts val="0"/>
                        </a:spcAft>
                      </a:pPr>
                      <a:r>
                        <a:rPr lang="x-none" sz="1800" dirty="0">
                          <a:solidFill>
                            <a:srgbClr val="365F91"/>
                          </a:solidFill>
                          <a:effectLst/>
                          <a:latin typeface="Times New Roman" panose="02020603050405020304" pitchFamily="18" charset="0"/>
                          <a:ea typeface="MS Mincho"/>
                          <a:cs typeface="Times New Roman" panose="02020603050405020304" pitchFamily="18" charset="0"/>
                        </a:rPr>
                        <a:t>6018000</a:t>
                      </a:r>
                      <a:endParaRPr lang="en-US" sz="1800" dirty="0">
                        <a:solidFill>
                          <a:srgbClr val="365F91"/>
                        </a:solidFill>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374448">
                <a:tc>
                  <a:txBody>
                    <a:bodyPr/>
                    <a:lstStyle/>
                    <a:p>
                      <a:pPr algn="ctr">
                        <a:lnSpc>
                          <a:spcPct val="150000"/>
                        </a:lnSpc>
                        <a:spcAft>
                          <a:spcPts val="0"/>
                        </a:spcAft>
                      </a:pPr>
                      <a:r>
                        <a:rPr lang="en-US" sz="1800" b="1" dirty="0">
                          <a:solidFill>
                            <a:srgbClr val="365F91"/>
                          </a:solidFill>
                          <a:effectLst/>
                          <a:latin typeface="Times New Roman" panose="02020603050405020304" pitchFamily="18" charset="0"/>
                          <a:ea typeface="MS Mincho"/>
                          <a:cs typeface="Times New Roman" panose="02020603050405020304" pitchFamily="18" charset="0"/>
                        </a:rPr>
                        <a:t>Rentals</a:t>
                      </a:r>
                      <a:endParaRPr lang="en-US" sz="1800" dirty="0">
                        <a:solidFill>
                          <a:srgbClr val="365F91"/>
                        </a:solidFill>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ctr">
                        <a:lnSpc>
                          <a:spcPct val="150000"/>
                        </a:lnSpc>
                        <a:spcAft>
                          <a:spcPts val="0"/>
                        </a:spcAft>
                      </a:pPr>
                      <a:r>
                        <a:rPr lang="x-none" sz="1800">
                          <a:solidFill>
                            <a:srgbClr val="365F91"/>
                          </a:solidFill>
                          <a:effectLst/>
                          <a:latin typeface="Times New Roman" panose="02020603050405020304" pitchFamily="18" charset="0"/>
                          <a:ea typeface="MS Mincho"/>
                          <a:cs typeface="Times New Roman" panose="02020603050405020304" pitchFamily="18" charset="0"/>
                        </a:rPr>
                        <a:t>650000</a:t>
                      </a:r>
                      <a:endParaRPr lang="en-US" sz="1800">
                        <a:solidFill>
                          <a:srgbClr val="365F91"/>
                        </a:solidFill>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374448">
                <a:tc>
                  <a:txBody>
                    <a:bodyPr/>
                    <a:lstStyle/>
                    <a:p>
                      <a:pPr algn="ctr">
                        <a:lnSpc>
                          <a:spcPct val="150000"/>
                        </a:lnSpc>
                        <a:spcAft>
                          <a:spcPts val="0"/>
                        </a:spcAft>
                      </a:pPr>
                      <a:r>
                        <a:rPr lang="en-US" sz="1800" b="1" dirty="0">
                          <a:solidFill>
                            <a:srgbClr val="365F91"/>
                          </a:solidFill>
                          <a:effectLst/>
                          <a:latin typeface="Times New Roman" panose="02020603050405020304" pitchFamily="18" charset="0"/>
                          <a:ea typeface="MS Mincho"/>
                          <a:cs typeface="Times New Roman" panose="02020603050405020304" pitchFamily="18" charset="0"/>
                        </a:rPr>
                        <a:t>Energy costs</a:t>
                      </a:r>
                      <a:endParaRPr lang="en-US" sz="1800" dirty="0">
                        <a:solidFill>
                          <a:srgbClr val="365F91"/>
                        </a:solidFill>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marL="38100" marR="28575" algn="ctr">
                        <a:lnSpc>
                          <a:spcPct val="150000"/>
                        </a:lnSpc>
                        <a:spcBef>
                          <a:spcPts val="75"/>
                        </a:spcBef>
                        <a:spcAft>
                          <a:spcPts val="0"/>
                        </a:spcAft>
                      </a:pPr>
                      <a:r>
                        <a:rPr lang="x-none" sz="1800" dirty="0">
                          <a:solidFill>
                            <a:srgbClr val="365F91"/>
                          </a:solidFill>
                          <a:effectLst/>
                          <a:latin typeface="Times New Roman" panose="02020603050405020304" pitchFamily="18" charset="0"/>
                          <a:ea typeface="MS Mincho"/>
                          <a:cs typeface="Times New Roman" panose="02020603050405020304" pitchFamily="18" charset="0"/>
                        </a:rPr>
                        <a:t>144000</a:t>
                      </a:r>
                      <a:endParaRPr lang="en-US" sz="1800" dirty="0">
                        <a:solidFill>
                          <a:srgbClr val="365F91"/>
                        </a:solidFill>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374448">
                <a:tc>
                  <a:txBody>
                    <a:bodyPr/>
                    <a:lstStyle/>
                    <a:p>
                      <a:pPr algn="ctr">
                        <a:lnSpc>
                          <a:spcPct val="150000"/>
                        </a:lnSpc>
                        <a:spcAft>
                          <a:spcPts val="0"/>
                        </a:spcAft>
                      </a:pPr>
                      <a:r>
                        <a:rPr lang="en-US" sz="1800" b="1" dirty="0">
                          <a:solidFill>
                            <a:srgbClr val="365F91"/>
                          </a:solidFill>
                          <a:effectLst/>
                          <a:latin typeface="Times New Roman" panose="02020603050405020304" pitchFamily="18" charset="0"/>
                          <a:ea typeface="MS Mincho"/>
                          <a:cs typeface="Times New Roman" panose="02020603050405020304" pitchFamily="18" charset="0"/>
                        </a:rPr>
                        <a:t>Maintenance and spare parts</a:t>
                      </a:r>
                      <a:endParaRPr lang="en-US" sz="1800" dirty="0">
                        <a:solidFill>
                          <a:srgbClr val="365F91"/>
                        </a:solidFill>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ctr">
                        <a:lnSpc>
                          <a:spcPct val="150000"/>
                        </a:lnSpc>
                        <a:spcAft>
                          <a:spcPts val="0"/>
                        </a:spcAft>
                      </a:pPr>
                      <a:r>
                        <a:rPr lang="x-none" sz="1800">
                          <a:solidFill>
                            <a:srgbClr val="365F91"/>
                          </a:solidFill>
                          <a:effectLst/>
                          <a:latin typeface="Times New Roman" panose="02020603050405020304" pitchFamily="18" charset="0"/>
                          <a:ea typeface="MS Mincho"/>
                          <a:cs typeface="Times New Roman" panose="02020603050405020304" pitchFamily="18" charset="0"/>
                        </a:rPr>
                        <a:t>65000</a:t>
                      </a:r>
                      <a:endParaRPr lang="en-US" sz="1800">
                        <a:solidFill>
                          <a:srgbClr val="365F91"/>
                        </a:solidFill>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374448">
                <a:tc>
                  <a:txBody>
                    <a:bodyPr/>
                    <a:lstStyle/>
                    <a:p>
                      <a:pPr algn="ctr">
                        <a:lnSpc>
                          <a:spcPct val="150000"/>
                        </a:lnSpc>
                        <a:spcAft>
                          <a:spcPts val="0"/>
                        </a:spcAft>
                      </a:pPr>
                      <a:r>
                        <a:rPr lang="en-US" sz="1800" b="1" dirty="0">
                          <a:solidFill>
                            <a:srgbClr val="365F91"/>
                          </a:solidFill>
                          <a:effectLst/>
                          <a:latin typeface="Times New Roman" panose="02020603050405020304" pitchFamily="18" charset="0"/>
                          <a:ea typeface="MS Mincho"/>
                          <a:cs typeface="Times New Roman" panose="02020603050405020304" pitchFamily="18" charset="0"/>
                        </a:rPr>
                        <a:t>Administration cost</a:t>
                      </a:r>
                      <a:endParaRPr lang="en-US" sz="1800" dirty="0">
                        <a:solidFill>
                          <a:srgbClr val="365F91"/>
                        </a:solidFill>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ctr">
                        <a:lnSpc>
                          <a:spcPct val="150000"/>
                        </a:lnSpc>
                        <a:spcAft>
                          <a:spcPts val="0"/>
                        </a:spcAft>
                      </a:pPr>
                      <a:r>
                        <a:rPr lang="x-none" sz="1800" dirty="0">
                          <a:solidFill>
                            <a:srgbClr val="365F91"/>
                          </a:solidFill>
                          <a:effectLst/>
                          <a:latin typeface="Times New Roman" panose="02020603050405020304" pitchFamily="18" charset="0"/>
                          <a:ea typeface="MS Mincho"/>
                          <a:cs typeface="Times New Roman" panose="02020603050405020304" pitchFamily="18" charset="0"/>
                        </a:rPr>
                        <a:t>57400</a:t>
                      </a:r>
                      <a:endParaRPr lang="en-US" sz="1800" dirty="0">
                        <a:solidFill>
                          <a:srgbClr val="365F91"/>
                        </a:solidFill>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374448">
                <a:tc>
                  <a:txBody>
                    <a:bodyPr/>
                    <a:lstStyle/>
                    <a:p>
                      <a:pPr algn="ctr">
                        <a:lnSpc>
                          <a:spcPct val="150000"/>
                        </a:lnSpc>
                        <a:spcAft>
                          <a:spcPts val="0"/>
                        </a:spcAft>
                      </a:pPr>
                      <a:r>
                        <a:rPr lang="en-US" sz="1800" b="1" dirty="0">
                          <a:solidFill>
                            <a:srgbClr val="365F91"/>
                          </a:solidFill>
                          <a:effectLst/>
                          <a:latin typeface="Times New Roman" panose="02020603050405020304" pitchFamily="18" charset="0"/>
                          <a:ea typeface="MS Mincho"/>
                          <a:cs typeface="Times New Roman" panose="02020603050405020304" pitchFamily="18" charset="0"/>
                        </a:rPr>
                        <a:t>Total</a:t>
                      </a:r>
                      <a:endParaRPr lang="en-US" sz="1800" dirty="0">
                        <a:solidFill>
                          <a:srgbClr val="365F91"/>
                        </a:solidFill>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ctr">
                        <a:lnSpc>
                          <a:spcPct val="150000"/>
                        </a:lnSpc>
                        <a:spcAft>
                          <a:spcPts val="0"/>
                        </a:spcAft>
                      </a:pPr>
                      <a:r>
                        <a:rPr lang="x-none" sz="1800" dirty="0">
                          <a:solidFill>
                            <a:srgbClr val="365F91"/>
                          </a:solidFill>
                          <a:effectLst/>
                          <a:latin typeface="Times New Roman" panose="02020603050405020304" pitchFamily="18" charset="0"/>
                          <a:ea typeface="MS Mincho"/>
                          <a:cs typeface="Times New Roman" panose="02020603050405020304" pitchFamily="18" charset="0"/>
                        </a:rPr>
                        <a:t>11948820.6</a:t>
                      </a:r>
                      <a:endParaRPr lang="en-US" sz="1800" dirty="0">
                        <a:solidFill>
                          <a:srgbClr val="365F91"/>
                        </a:solidFill>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r h="374448">
                <a:tc>
                  <a:txBody>
                    <a:bodyPr/>
                    <a:lstStyle/>
                    <a:p>
                      <a:pPr algn="ctr">
                        <a:lnSpc>
                          <a:spcPct val="150000"/>
                        </a:lnSpc>
                        <a:spcAft>
                          <a:spcPts val="0"/>
                        </a:spcAft>
                      </a:pPr>
                      <a:r>
                        <a:rPr lang="en-US" sz="1800" b="1" dirty="0">
                          <a:solidFill>
                            <a:srgbClr val="365F91"/>
                          </a:solidFill>
                          <a:effectLst/>
                          <a:latin typeface="Times New Roman" panose="02020603050405020304" pitchFamily="18" charset="0"/>
                          <a:ea typeface="MS Mincho"/>
                          <a:cs typeface="Times New Roman" panose="02020603050405020304" pitchFamily="18" charset="0"/>
                        </a:rPr>
                        <a:t>Total + 5% from Total (spare money)</a:t>
                      </a:r>
                      <a:endParaRPr lang="en-US" sz="1800" dirty="0">
                        <a:solidFill>
                          <a:srgbClr val="365F91"/>
                        </a:solidFill>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indent="457200" algn="ctr">
                        <a:lnSpc>
                          <a:spcPct val="150000"/>
                        </a:lnSpc>
                        <a:spcAft>
                          <a:spcPts val="0"/>
                        </a:spcAft>
                      </a:pPr>
                      <a:r>
                        <a:rPr lang="x-none" sz="1800" dirty="0">
                          <a:solidFill>
                            <a:srgbClr val="365F91"/>
                          </a:solidFill>
                          <a:effectLst/>
                          <a:latin typeface="Times New Roman" panose="02020603050405020304" pitchFamily="18" charset="0"/>
                          <a:ea typeface="MS Mincho"/>
                          <a:cs typeface="Times New Roman" panose="02020603050405020304" pitchFamily="18" charset="0"/>
                        </a:rPr>
                        <a:t>12546261.7</a:t>
                      </a:r>
                      <a:endParaRPr lang="en-US" sz="1800" dirty="0">
                        <a:solidFill>
                          <a:srgbClr val="365F91"/>
                        </a:solidFill>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8"/>
                  </a:ext>
                </a:extLst>
              </a:tr>
              <a:tr h="327642">
                <a:tc gridSpan="2">
                  <a:txBody>
                    <a:bodyPr/>
                    <a:lstStyle/>
                    <a:p>
                      <a:pPr indent="457200" algn="ctr">
                        <a:lnSpc>
                          <a:spcPct val="150000"/>
                        </a:lnSpc>
                        <a:spcAft>
                          <a:spcPts val="0"/>
                        </a:spcAft>
                      </a:pPr>
                      <a:endParaRPr lang="en-US" sz="1800" dirty="0">
                        <a:solidFill>
                          <a:srgbClr val="365F91"/>
                        </a:solidFill>
                        <a:effectLst/>
                        <a:latin typeface="Times New Roman" panose="02020603050405020304" pitchFamily="18" charset="0"/>
                        <a:ea typeface="Calibri"/>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10009"/>
                  </a:ext>
                </a:extLst>
              </a:tr>
              <a:tr h="374448">
                <a:tc>
                  <a:txBody>
                    <a:bodyPr/>
                    <a:lstStyle/>
                    <a:p>
                      <a:pPr algn="ctr">
                        <a:lnSpc>
                          <a:spcPct val="150000"/>
                        </a:lnSpc>
                        <a:spcAft>
                          <a:spcPts val="0"/>
                        </a:spcAft>
                      </a:pPr>
                      <a:r>
                        <a:rPr lang="en-US" sz="1800" b="1" dirty="0">
                          <a:solidFill>
                            <a:srgbClr val="7030A0"/>
                          </a:solidFill>
                          <a:effectLst/>
                          <a:latin typeface="Times New Roman" panose="02020603050405020304" pitchFamily="18" charset="0"/>
                          <a:ea typeface="MS Mincho"/>
                          <a:cs typeface="Times New Roman" panose="02020603050405020304" pitchFamily="18" charset="0"/>
                        </a:rPr>
                        <a:t>Fixed Assets:</a:t>
                      </a:r>
                      <a:endParaRPr lang="en-US" sz="1800" dirty="0">
                        <a:solidFill>
                          <a:srgbClr val="7030A0"/>
                        </a:solidFill>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indent="457200" algn="ctr">
                        <a:lnSpc>
                          <a:spcPct val="150000"/>
                        </a:lnSpc>
                        <a:spcAft>
                          <a:spcPts val="0"/>
                        </a:spcAft>
                      </a:pPr>
                      <a:r>
                        <a:rPr lang="x-none" sz="1800" dirty="0">
                          <a:solidFill>
                            <a:srgbClr val="365F91"/>
                          </a:solidFill>
                          <a:effectLst/>
                          <a:latin typeface="Times New Roman" panose="02020603050405020304" pitchFamily="18" charset="0"/>
                          <a:ea typeface="MS Mincho"/>
                          <a:cs typeface="Times New Roman" panose="02020603050405020304" pitchFamily="18" charset="0"/>
                        </a:rPr>
                        <a:t> </a:t>
                      </a:r>
                      <a:endParaRPr lang="en-US" sz="1800" dirty="0">
                        <a:solidFill>
                          <a:srgbClr val="365F91"/>
                        </a:solidFill>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10"/>
                  </a:ext>
                </a:extLst>
              </a:tr>
              <a:tr h="374448">
                <a:tc>
                  <a:txBody>
                    <a:bodyPr/>
                    <a:lstStyle/>
                    <a:p>
                      <a:pPr algn="ctr">
                        <a:lnSpc>
                          <a:spcPct val="150000"/>
                        </a:lnSpc>
                        <a:spcAft>
                          <a:spcPts val="0"/>
                        </a:spcAft>
                      </a:pPr>
                      <a:r>
                        <a:rPr lang="en-US" sz="1800" b="1">
                          <a:solidFill>
                            <a:srgbClr val="365F91"/>
                          </a:solidFill>
                          <a:effectLst/>
                          <a:latin typeface="Times New Roman" panose="02020603050405020304" pitchFamily="18" charset="0"/>
                          <a:ea typeface="MS Mincho"/>
                          <a:cs typeface="Times New Roman" panose="02020603050405020304" pitchFamily="18" charset="0"/>
                        </a:rPr>
                        <a:t>Buildings</a:t>
                      </a:r>
                      <a:endParaRPr lang="en-US" sz="1800">
                        <a:solidFill>
                          <a:srgbClr val="365F91"/>
                        </a:solidFill>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indent="457200" algn="ctr">
                        <a:lnSpc>
                          <a:spcPct val="150000"/>
                        </a:lnSpc>
                        <a:spcAft>
                          <a:spcPts val="0"/>
                        </a:spcAft>
                      </a:pPr>
                      <a:r>
                        <a:rPr lang="x-none" sz="1800" dirty="0">
                          <a:solidFill>
                            <a:srgbClr val="365F91"/>
                          </a:solidFill>
                          <a:effectLst/>
                          <a:latin typeface="Times New Roman" panose="02020603050405020304" pitchFamily="18" charset="0"/>
                          <a:ea typeface="MS Mincho"/>
                          <a:cs typeface="Times New Roman" panose="02020603050405020304" pitchFamily="18" charset="0"/>
                        </a:rPr>
                        <a:t>1260000</a:t>
                      </a:r>
                      <a:endParaRPr lang="en-US" sz="1800" dirty="0">
                        <a:solidFill>
                          <a:srgbClr val="365F91"/>
                        </a:solidFill>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11"/>
                  </a:ext>
                </a:extLst>
              </a:tr>
              <a:tr h="374448">
                <a:tc>
                  <a:txBody>
                    <a:bodyPr/>
                    <a:lstStyle/>
                    <a:p>
                      <a:pPr algn="ctr">
                        <a:lnSpc>
                          <a:spcPct val="150000"/>
                        </a:lnSpc>
                        <a:spcAft>
                          <a:spcPts val="0"/>
                        </a:spcAft>
                      </a:pPr>
                      <a:r>
                        <a:rPr lang="en-US" sz="1800" b="1">
                          <a:solidFill>
                            <a:srgbClr val="365F91"/>
                          </a:solidFill>
                          <a:effectLst/>
                          <a:latin typeface="Times New Roman" panose="02020603050405020304" pitchFamily="18" charset="0"/>
                          <a:ea typeface="MS Mincho"/>
                          <a:cs typeface="Times New Roman" panose="02020603050405020304" pitchFamily="18" charset="0"/>
                        </a:rPr>
                        <a:t>Machines</a:t>
                      </a:r>
                      <a:endParaRPr lang="en-US" sz="1800">
                        <a:solidFill>
                          <a:srgbClr val="365F91"/>
                        </a:solidFill>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indent="457200" algn="ctr">
                        <a:lnSpc>
                          <a:spcPct val="150000"/>
                        </a:lnSpc>
                        <a:spcAft>
                          <a:spcPts val="0"/>
                        </a:spcAft>
                      </a:pPr>
                      <a:r>
                        <a:rPr lang="x-none" sz="1800" dirty="0">
                          <a:solidFill>
                            <a:srgbClr val="365F91"/>
                          </a:solidFill>
                          <a:effectLst/>
                          <a:latin typeface="Times New Roman" panose="02020603050405020304" pitchFamily="18" charset="0"/>
                          <a:ea typeface="MS Mincho"/>
                          <a:cs typeface="Times New Roman" panose="02020603050405020304" pitchFamily="18" charset="0"/>
                        </a:rPr>
                        <a:t>8133200</a:t>
                      </a:r>
                      <a:endParaRPr lang="en-US" sz="1800" dirty="0">
                        <a:solidFill>
                          <a:srgbClr val="365F91"/>
                        </a:solidFill>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12"/>
                  </a:ext>
                </a:extLst>
              </a:tr>
              <a:tr h="374448">
                <a:tc>
                  <a:txBody>
                    <a:bodyPr/>
                    <a:lstStyle/>
                    <a:p>
                      <a:pPr algn="ctr">
                        <a:lnSpc>
                          <a:spcPct val="150000"/>
                        </a:lnSpc>
                        <a:spcAft>
                          <a:spcPts val="0"/>
                        </a:spcAft>
                      </a:pPr>
                      <a:r>
                        <a:rPr lang="en-US" sz="1800" b="1">
                          <a:solidFill>
                            <a:srgbClr val="365F91"/>
                          </a:solidFill>
                          <a:effectLst/>
                          <a:latin typeface="Times New Roman" panose="02020603050405020304" pitchFamily="18" charset="0"/>
                          <a:ea typeface="MS Mincho"/>
                          <a:cs typeface="Times New Roman" panose="02020603050405020304" pitchFamily="18" charset="0"/>
                        </a:rPr>
                        <a:t>Furnishers</a:t>
                      </a:r>
                      <a:endParaRPr lang="en-US" sz="1800">
                        <a:solidFill>
                          <a:srgbClr val="365F91"/>
                        </a:solidFill>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indent="457200" algn="ctr">
                        <a:lnSpc>
                          <a:spcPct val="150000"/>
                        </a:lnSpc>
                        <a:spcAft>
                          <a:spcPts val="0"/>
                        </a:spcAft>
                      </a:pPr>
                      <a:r>
                        <a:rPr lang="x-none" sz="1800" dirty="0">
                          <a:solidFill>
                            <a:srgbClr val="365F91"/>
                          </a:solidFill>
                          <a:effectLst/>
                          <a:latin typeface="Times New Roman" panose="02020603050405020304" pitchFamily="18" charset="0"/>
                          <a:ea typeface="MS Mincho"/>
                          <a:cs typeface="Times New Roman" panose="02020603050405020304" pitchFamily="18" charset="0"/>
                        </a:rPr>
                        <a:t>13600</a:t>
                      </a:r>
                      <a:endParaRPr lang="en-US" sz="1800" dirty="0">
                        <a:solidFill>
                          <a:srgbClr val="365F91"/>
                        </a:solidFill>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13"/>
                  </a:ext>
                </a:extLst>
              </a:tr>
              <a:tr h="374448">
                <a:tc>
                  <a:txBody>
                    <a:bodyPr/>
                    <a:lstStyle/>
                    <a:p>
                      <a:pPr algn="ctr">
                        <a:lnSpc>
                          <a:spcPct val="150000"/>
                        </a:lnSpc>
                        <a:spcAft>
                          <a:spcPts val="0"/>
                        </a:spcAft>
                      </a:pPr>
                      <a:r>
                        <a:rPr lang="en-US" sz="1800" b="1">
                          <a:solidFill>
                            <a:srgbClr val="365F91"/>
                          </a:solidFill>
                          <a:effectLst/>
                          <a:latin typeface="Times New Roman" panose="02020603050405020304" pitchFamily="18" charset="0"/>
                          <a:ea typeface="MS Mincho"/>
                          <a:cs typeface="Times New Roman" panose="02020603050405020304" pitchFamily="18" charset="0"/>
                        </a:rPr>
                        <a:t>Installation cost</a:t>
                      </a:r>
                      <a:endParaRPr lang="en-US" sz="1800">
                        <a:solidFill>
                          <a:srgbClr val="365F91"/>
                        </a:solidFill>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indent="457200" algn="ctr">
                        <a:lnSpc>
                          <a:spcPct val="150000"/>
                        </a:lnSpc>
                        <a:spcAft>
                          <a:spcPts val="0"/>
                        </a:spcAft>
                      </a:pPr>
                      <a:r>
                        <a:rPr lang="en-US" sz="1800" dirty="0">
                          <a:solidFill>
                            <a:srgbClr val="365F91"/>
                          </a:solidFill>
                          <a:effectLst/>
                          <a:latin typeface="Times New Roman" panose="02020603050405020304" pitchFamily="18" charset="0"/>
                          <a:ea typeface="MS Mincho"/>
                          <a:cs typeface="Times New Roman" panose="02020603050405020304" pitchFamily="18" charset="0"/>
                        </a:rPr>
                        <a:t>54200</a:t>
                      </a:r>
                      <a:endParaRPr lang="en-US" sz="1800" dirty="0">
                        <a:solidFill>
                          <a:srgbClr val="365F91"/>
                        </a:solidFill>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14"/>
                  </a:ext>
                </a:extLst>
              </a:tr>
              <a:tr h="374448">
                <a:tc>
                  <a:txBody>
                    <a:bodyPr/>
                    <a:lstStyle/>
                    <a:p>
                      <a:pPr algn="ctr">
                        <a:lnSpc>
                          <a:spcPct val="150000"/>
                        </a:lnSpc>
                        <a:spcAft>
                          <a:spcPts val="0"/>
                        </a:spcAft>
                      </a:pPr>
                      <a:r>
                        <a:rPr lang="en-US" sz="1800" b="1">
                          <a:solidFill>
                            <a:srgbClr val="365F91"/>
                          </a:solidFill>
                          <a:effectLst/>
                          <a:latin typeface="Times New Roman" panose="02020603050405020304" pitchFamily="18" charset="0"/>
                          <a:ea typeface="MS Mincho"/>
                          <a:cs typeface="Times New Roman" panose="02020603050405020304" pitchFamily="18" charset="0"/>
                        </a:rPr>
                        <a:t>Assets %5 of total operational costs</a:t>
                      </a:r>
                      <a:endParaRPr lang="en-US" sz="1800">
                        <a:solidFill>
                          <a:srgbClr val="365F91"/>
                        </a:solidFill>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indent="457200" algn="ctr">
                        <a:lnSpc>
                          <a:spcPct val="150000"/>
                        </a:lnSpc>
                        <a:spcAft>
                          <a:spcPts val="0"/>
                        </a:spcAft>
                      </a:pPr>
                      <a:r>
                        <a:rPr lang="x-none" sz="1800" dirty="0">
                          <a:solidFill>
                            <a:srgbClr val="365F91"/>
                          </a:solidFill>
                          <a:effectLst/>
                          <a:latin typeface="Times New Roman" panose="02020603050405020304" pitchFamily="18" charset="0"/>
                          <a:ea typeface="MS Mincho"/>
                          <a:cs typeface="Times New Roman" panose="02020603050405020304" pitchFamily="18" charset="0"/>
                        </a:rPr>
                        <a:t>627313</a:t>
                      </a:r>
                      <a:endParaRPr lang="en-US" sz="1800" dirty="0">
                        <a:solidFill>
                          <a:srgbClr val="365F91"/>
                        </a:solidFill>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15"/>
                  </a:ext>
                </a:extLst>
              </a:tr>
              <a:tr h="374448">
                <a:tc>
                  <a:txBody>
                    <a:bodyPr/>
                    <a:lstStyle/>
                    <a:p>
                      <a:pPr algn="ctr">
                        <a:lnSpc>
                          <a:spcPct val="150000"/>
                        </a:lnSpc>
                        <a:spcAft>
                          <a:spcPts val="0"/>
                        </a:spcAft>
                      </a:pPr>
                      <a:r>
                        <a:rPr lang="en-US" sz="1800" b="1">
                          <a:solidFill>
                            <a:srgbClr val="365F91"/>
                          </a:solidFill>
                          <a:effectLst/>
                          <a:latin typeface="Times New Roman" panose="02020603050405020304" pitchFamily="18" charset="0"/>
                          <a:ea typeface="MS Mincho"/>
                          <a:cs typeface="Times New Roman" panose="02020603050405020304" pitchFamily="18" charset="0"/>
                        </a:rPr>
                        <a:t>Total</a:t>
                      </a:r>
                      <a:endParaRPr lang="en-US" sz="1800">
                        <a:solidFill>
                          <a:srgbClr val="365F91"/>
                        </a:solidFill>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indent="457200" algn="ctr">
                        <a:lnSpc>
                          <a:spcPct val="150000"/>
                        </a:lnSpc>
                        <a:spcAft>
                          <a:spcPts val="0"/>
                        </a:spcAft>
                      </a:pPr>
                      <a:r>
                        <a:rPr lang="x-none" sz="1800" dirty="0">
                          <a:solidFill>
                            <a:srgbClr val="365F91"/>
                          </a:solidFill>
                          <a:effectLst/>
                          <a:latin typeface="Times New Roman" panose="02020603050405020304" pitchFamily="18" charset="0"/>
                          <a:ea typeface="MS Mincho"/>
                          <a:cs typeface="Times New Roman" panose="02020603050405020304" pitchFamily="18" charset="0"/>
                        </a:rPr>
                        <a:t>10088313</a:t>
                      </a:r>
                      <a:endParaRPr lang="en-US" sz="1800" dirty="0">
                        <a:solidFill>
                          <a:srgbClr val="365F91"/>
                        </a:solidFill>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16"/>
                  </a:ext>
                </a:extLst>
              </a:tr>
            </a:tbl>
          </a:graphicData>
        </a:graphic>
      </p:graphicFrame>
      <p:sp>
        <p:nvSpPr>
          <p:cNvPr id="4" name="Slide Number Placeholder 3"/>
          <p:cNvSpPr>
            <a:spLocks noGrp="1"/>
          </p:cNvSpPr>
          <p:nvPr>
            <p:ph type="sldNum" sz="quarter" idx="12"/>
          </p:nvPr>
        </p:nvSpPr>
        <p:spPr/>
        <p:txBody>
          <a:bodyPr/>
          <a:lstStyle/>
          <a:p>
            <a:fld id="{D57F1E4F-1CFF-5643-939E-217C01CDF565}" type="slidenum">
              <a:rPr lang="en-US" smtClean="0"/>
              <a:pPr/>
              <a:t>32</a:t>
            </a:fld>
            <a:endParaRPr lang="en-US" dirty="0"/>
          </a:p>
        </p:txBody>
      </p:sp>
    </p:spTree>
    <p:extLst>
      <p:ext uri="{BB962C8B-B14F-4D97-AF65-F5344CB8AC3E}">
        <p14:creationId xmlns:p14="http://schemas.microsoft.com/office/powerpoint/2010/main" val="34889094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571" y="0"/>
            <a:ext cx="8596668" cy="1320800"/>
          </a:xfrm>
        </p:spPr>
        <p:txBody>
          <a:bodyPr/>
          <a:lstStyle/>
          <a:p>
            <a:r>
              <a:rPr lang="en-US" dirty="0" smtClean="0"/>
              <a:t>Revenue :</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33</a:t>
            </a:fld>
            <a:endParaRPr lang="en-US"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1944913272"/>
              </p:ext>
            </p:extLst>
          </p:nvPr>
        </p:nvGraphicFramePr>
        <p:xfrm>
          <a:off x="398571" y="660400"/>
          <a:ext cx="8832219" cy="2468880"/>
        </p:xfrm>
        <a:graphic>
          <a:graphicData uri="http://schemas.openxmlformats.org/drawingml/2006/table">
            <a:tbl>
              <a:tblPr firstRow="1" bandRow="1">
                <a:tableStyleId>{5C22544A-7EE6-4342-B048-85BDC9FD1C3A}</a:tableStyleId>
              </a:tblPr>
              <a:tblGrid>
                <a:gridCol w="2511668">
                  <a:extLst>
                    <a:ext uri="{9D8B030D-6E8A-4147-A177-3AD203B41FA5}">
                      <a16:colId xmlns:a16="http://schemas.microsoft.com/office/drawing/2014/main" val="20000"/>
                    </a:ext>
                  </a:extLst>
                </a:gridCol>
                <a:gridCol w="2511668">
                  <a:extLst>
                    <a:ext uri="{9D8B030D-6E8A-4147-A177-3AD203B41FA5}">
                      <a16:colId xmlns:a16="http://schemas.microsoft.com/office/drawing/2014/main" val="20001"/>
                    </a:ext>
                  </a:extLst>
                </a:gridCol>
                <a:gridCol w="1297215">
                  <a:extLst>
                    <a:ext uri="{9D8B030D-6E8A-4147-A177-3AD203B41FA5}">
                      <a16:colId xmlns:a16="http://schemas.microsoft.com/office/drawing/2014/main" val="20002"/>
                    </a:ext>
                  </a:extLst>
                </a:gridCol>
                <a:gridCol w="2511668">
                  <a:extLst>
                    <a:ext uri="{9D8B030D-6E8A-4147-A177-3AD203B41FA5}">
                      <a16:colId xmlns:a16="http://schemas.microsoft.com/office/drawing/2014/main" val="20003"/>
                    </a:ext>
                  </a:extLst>
                </a:gridCol>
              </a:tblGrid>
              <a:tr h="378089">
                <a:tc>
                  <a:txBody>
                    <a:bodyPr/>
                    <a:lstStyle/>
                    <a:p>
                      <a:pPr algn="ctr">
                        <a:lnSpc>
                          <a:spcPct val="150000"/>
                        </a:lnSpc>
                        <a:spcAft>
                          <a:spcPts val="0"/>
                        </a:spcAft>
                      </a:pPr>
                      <a:r>
                        <a:rPr lang="en-US" sz="1800" dirty="0">
                          <a:effectLst/>
                        </a:rPr>
                        <a:t>Items </a:t>
                      </a:r>
                      <a:endParaRPr lang="en-US" sz="1800" dirty="0">
                        <a:solidFill>
                          <a:srgbClr val="365F91"/>
                        </a:solidFill>
                        <a:effectLst/>
                        <a:latin typeface="Calibri"/>
                        <a:ea typeface="Calibri"/>
                        <a:cs typeface="Arial"/>
                      </a:endParaRPr>
                    </a:p>
                  </a:txBody>
                  <a:tcPr marL="68580" marR="68580" marT="0" marB="0"/>
                </a:tc>
                <a:tc>
                  <a:txBody>
                    <a:bodyPr/>
                    <a:lstStyle/>
                    <a:p>
                      <a:pPr algn="ctr">
                        <a:lnSpc>
                          <a:spcPct val="150000"/>
                        </a:lnSpc>
                        <a:spcAft>
                          <a:spcPts val="0"/>
                        </a:spcAft>
                      </a:pPr>
                      <a:r>
                        <a:rPr lang="en-US" sz="1800" dirty="0">
                          <a:effectLst/>
                        </a:rPr>
                        <a:t>Amount</a:t>
                      </a:r>
                      <a:endParaRPr lang="en-US" sz="1800" dirty="0">
                        <a:solidFill>
                          <a:srgbClr val="365F91"/>
                        </a:solidFill>
                        <a:effectLst/>
                        <a:latin typeface="Calibri"/>
                        <a:ea typeface="Calibri"/>
                        <a:cs typeface="Arial"/>
                      </a:endParaRPr>
                    </a:p>
                  </a:txBody>
                  <a:tcPr marL="68580" marR="68580" marT="0" marB="0"/>
                </a:tc>
                <a:tc>
                  <a:txBody>
                    <a:bodyPr/>
                    <a:lstStyle/>
                    <a:p>
                      <a:pPr algn="ctr">
                        <a:lnSpc>
                          <a:spcPct val="150000"/>
                        </a:lnSpc>
                        <a:spcAft>
                          <a:spcPts val="0"/>
                        </a:spcAft>
                      </a:pPr>
                      <a:r>
                        <a:rPr lang="en-US" sz="1800" dirty="0">
                          <a:effectLst/>
                        </a:rPr>
                        <a:t>Unit price</a:t>
                      </a:r>
                      <a:endParaRPr lang="en-US" sz="1800" dirty="0">
                        <a:solidFill>
                          <a:srgbClr val="365F91"/>
                        </a:solidFill>
                        <a:effectLst/>
                        <a:latin typeface="Calibri"/>
                        <a:ea typeface="Calibri"/>
                        <a:cs typeface="Arial"/>
                      </a:endParaRPr>
                    </a:p>
                  </a:txBody>
                  <a:tcPr marL="68580" marR="68580" marT="0" marB="0"/>
                </a:tc>
                <a:tc>
                  <a:txBody>
                    <a:bodyPr/>
                    <a:lstStyle/>
                    <a:p>
                      <a:pPr algn="ctr">
                        <a:lnSpc>
                          <a:spcPct val="150000"/>
                        </a:lnSpc>
                        <a:spcAft>
                          <a:spcPts val="0"/>
                        </a:spcAft>
                      </a:pPr>
                      <a:r>
                        <a:rPr lang="en-US" sz="1800" dirty="0">
                          <a:effectLst/>
                        </a:rPr>
                        <a:t>Cost (yearly) SR</a:t>
                      </a:r>
                      <a:endParaRPr lang="en-US" sz="1800" dirty="0">
                        <a:solidFill>
                          <a:srgbClr val="365F91"/>
                        </a:solidFill>
                        <a:effectLst/>
                        <a:latin typeface="Calibri"/>
                        <a:ea typeface="Calibri"/>
                        <a:cs typeface="Arial"/>
                      </a:endParaRPr>
                    </a:p>
                  </a:txBody>
                  <a:tcPr marL="68580" marR="68580" marT="0" marB="0"/>
                </a:tc>
                <a:extLst>
                  <a:ext uri="{0D108BD9-81ED-4DB2-BD59-A6C34878D82A}">
                    <a16:rowId xmlns:a16="http://schemas.microsoft.com/office/drawing/2014/main" val="10000"/>
                  </a:ext>
                </a:extLst>
              </a:tr>
              <a:tr h="378089">
                <a:tc>
                  <a:txBody>
                    <a:bodyPr/>
                    <a:lstStyle/>
                    <a:p>
                      <a:pPr algn="ctr">
                        <a:lnSpc>
                          <a:spcPct val="150000"/>
                        </a:lnSpc>
                        <a:spcAft>
                          <a:spcPts val="0"/>
                        </a:spcAft>
                      </a:pPr>
                      <a:r>
                        <a:rPr lang="en-US" sz="1800">
                          <a:effectLst/>
                        </a:rPr>
                        <a:t>Filling Water trucks</a:t>
                      </a:r>
                      <a:endParaRPr lang="en-US" sz="1800">
                        <a:solidFill>
                          <a:srgbClr val="365F91"/>
                        </a:solidFill>
                        <a:effectLst/>
                        <a:latin typeface="Calibri"/>
                        <a:ea typeface="Calibri"/>
                        <a:cs typeface="Arial"/>
                      </a:endParaRPr>
                    </a:p>
                  </a:txBody>
                  <a:tcPr marL="68580" marR="68580" marT="0" marB="0"/>
                </a:tc>
                <a:tc>
                  <a:txBody>
                    <a:bodyPr/>
                    <a:lstStyle/>
                    <a:p>
                      <a:pPr algn="ctr">
                        <a:lnSpc>
                          <a:spcPct val="150000"/>
                        </a:lnSpc>
                        <a:spcAft>
                          <a:spcPts val="0"/>
                        </a:spcAft>
                      </a:pPr>
                      <a:r>
                        <a:rPr lang="en-US" sz="1800" dirty="0">
                          <a:effectLst/>
                        </a:rPr>
                        <a:t>2181.8 tons</a:t>
                      </a:r>
                      <a:endParaRPr lang="en-US" sz="1800" dirty="0">
                        <a:solidFill>
                          <a:srgbClr val="365F91"/>
                        </a:solidFill>
                        <a:effectLst/>
                        <a:latin typeface="Calibri"/>
                        <a:ea typeface="Calibri"/>
                        <a:cs typeface="Arial"/>
                      </a:endParaRPr>
                    </a:p>
                  </a:txBody>
                  <a:tcPr marL="68580" marR="68580" marT="0" marB="0"/>
                </a:tc>
                <a:tc>
                  <a:txBody>
                    <a:bodyPr/>
                    <a:lstStyle/>
                    <a:p>
                      <a:pPr algn="ctr">
                        <a:lnSpc>
                          <a:spcPct val="150000"/>
                        </a:lnSpc>
                        <a:spcAft>
                          <a:spcPts val="0"/>
                        </a:spcAft>
                      </a:pPr>
                      <a:r>
                        <a:rPr lang="x-none" sz="1800">
                          <a:effectLst/>
                        </a:rPr>
                        <a:t>30</a:t>
                      </a:r>
                      <a:endParaRPr lang="en-US" sz="1800">
                        <a:solidFill>
                          <a:srgbClr val="365F91"/>
                        </a:solidFill>
                        <a:effectLst/>
                        <a:latin typeface="Calibri"/>
                        <a:ea typeface="Calibri"/>
                        <a:cs typeface="Arial"/>
                      </a:endParaRPr>
                    </a:p>
                  </a:txBody>
                  <a:tcPr marL="68580" marR="68580" marT="0" marB="0"/>
                </a:tc>
                <a:tc>
                  <a:txBody>
                    <a:bodyPr/>
                    <a:lstStyle/>
                    <a:p>
                      <a:pPr marL="114300" marR="104775" algn="ctr">
                        <a:lnSpc>
                          <a:spcPct val="150000"/>
                        </a:lnSpc>
                        <a:spcBef>
                          <a:spcPts val="75"/>
                        </a:spcBef>
                        <a:spcAft>
                          <a:spcPts val="0"/>
                        </a:spcAft>
                      </a:pPr>
                      <a:r>
                        <a:rPr lang="x-none" sz="1800">
                          <a:effectLst/>
                        </a:rPr>
                        <a:t>785454.5</a:t>
                      </a:r>
                      <a:endParaRPr lang="en-US" sz="1800">
                        <a:solidFill>
                          <a:srgbClr val="365F91"/>
                        </a:solidFill>
                        <a:effectLst/>
                        <a:latin typeface="Calibri"/>
                        <a:ea typeface="Calibri"/>
                        <a:cs typeface="Arial"/>
                      </a:endParaRPr>
                    </a:p>
                  </a:txBody>
                  <a:tcPr marL="68580" marR="68580" marT="0" marB="0"/>
                </a:tc>
                <a:extLst>
                  <a:ext uri="{0D108BD9-81ED-4DB2-BD59-A6C34878D82A}">
                    <a16:rowId xmlns:a16="http://schemas.microsoft.com/office/drawing/2014/main" val="10001"/>
                  </a:ext>
                </a:extLst>
              </a:tr>
              <a:tr h="378089">
                <a:tc>
                  <a:txBody>
                    <a:bodyPr/>
                    <a:lstStyle/>
                    <a:p>
                      <a:pPr algn="ctr">
                        <a:lnSpc>
                          <a:spcPct val="150000"/>
                        </a:lnSpc>
                        <a:spcAft>
                          <a:spcPts val="0"/>
                        </a:spcAft>
                      </a:pPr>
                      <a:r>
                        <a:rPr lang="en-US" sz="1800">
                          <a:effectLst/>
                        </a:rPr>
                        <a:t>Water for agriculture</a:t>
                      </a:r>
                      <a:endParaRPr lang="en-US" sz="1800">
                        <a:solidFill>
                          <a:srgbClr val="365F91"/>
                        </a:solidFill>
                        <a:effectLst/>
                        <a:latin typeface="Calibri"/>
                        <a:ea typeface="Calibri"/>
                        <a:cs typeface="Arial"/>
                      </a:endParaRPr>
                    </a:p>
                  </a:txBody>
                  <a:tcPr marL="68580" marR="68580" marT="0" marB="0"/>
                </a:tc>
                <a:tc>
                  <a:txBody>
                    <a:bodyPr/>
                    <a:lstStyle/>
                    <a:p>
                      <a:pPr algn="ctr">
                        <a:lnSpc>
                          <a:spcPct val="150000"/>
                        </a:lnSpc>
                        <a:spcAft>
                          <a:spcPts val="0"/>
                        </a:spcAft>
                      </a:pPr>
                      <a:r>
                        <a:rPr lang="en-US" sz="1800">
                          <a:effectLst/>
                        </a:rPr>
                        <a:t>24000 m3/day</a:t>
                      </a:r>
                      <a:endParaRPr lang="en-US" sz="1800">
                        <a:solidFill>
                          <a:srgbClr val="365F91"/>
                        </a:solidFill>
                        <a:effectLst/>
                        <a:latin typeface="Calibri"/>
                        <a:ea typeface="Calibri"/>
                        <a:cs typeface="Arial"/>
                      </a:endParaRPr>
                    </a:p>
                  </a:txBody>
                  <a:tcPr marL="68580" marR="68580" marT="0" marB="0"/>
                </a:tc>
                <a:tc>
                  <a:txBody>
                    <a:bodyPr/>
                    <a:lstStyle/>
                    <a:p>
                      <a:pPr algn="ctr">
                        <a:lnSpc>
                          <a:spcPct val="150000"/>
                        </a:lnSpc>
                        <a:spcAft>
                          <a:spcPts val="0"/>
                        </a:spcAft>
                      </a:pPr>
                      <a:r>
                        <a:rPr lang="x-none" sz="1800">
                          <a:effectLst/>
                        </a:rPr>
                        <a:t>1.5</a:t>
                      </a:r>
                      <a:endParaRPr lang="en-US" sz="1800">
                        <a:solidFill>
                          <a:srgbClr val="365F91"/>
                        </a:solidFill>
                        <a:effectLst/>
                        <a:latin typeface="Calibri"/>
                        <a:ea typeface="Calibri"/>
                        <a:cs typeface="Arial"/>
                      </a:endParaRPr>
                    </a:p>
                  </a:txBody>
                  <a:tcPr marL="68580" marR="68580" marT="0" marB="0"/>
                </a:tc>
                <a:tc>
                  <a:txBody>
                    <a:bodyPr/>
                    <a:lstStyle/>
                    <a:p>
                      <a:pPr algn="ctr">
                        <a:lnSpc>
                          <a:spcPct val="150000"/>
                        </a:lnSpc>
                        <a:spcAft>
                          <a:spcPts val="0"/>
                        </a:spcAft>
                      </a:pPr>
                      <a:r>
                        <a:rPr lang="x-none" sz="1800" dirty="0">
                          <a:effectLst/>
                        </a:rPr>
                        <a:t>432000</a:t>
                      </a:r>
                      <a:endParaRPr lang="en-US" sz="1800" dirty="0">
                        <a:solidFill>
                          <a:srgbClr val="365F91"/>
                        </a:solidFill>
                        <a:effectLst/>
                        <a:latin typeface="Calibri"/>
                        <a:ea typeface="Calibri"/>
                        <a:cs typeface="Arial"/>
                      </a:endParaRPr>
                    </a:p>
                  </a:txBody>
                  <a:tcPr marL="68580" marR="68580" marT="0" marB="0"/>
                </a:tc>
                <a:extLst>
                  <a:ext uri="{0D108BD9-81ED-4DB2-BD59-A6C34878D82A}">
                    <a16:rowId xmlns:a16="http://schemas.microsoft.com/office/drawing/2014/main" val="10002"/>
                  </a:ext>
                </a:extLst>
              </a:tr>
              <a:tr h="801673">
                <a:tc>
                  <a:txBody>
                    <a:bodyPr/>
                    <a:lstStyle/>
                    <a:p>
                      <a:pPr algn="ctr">
                        <a:lnSpc>
                          <a:spcPct val="150000"/>
                        </a:lnSpc>
                        <a:spcAft>
                          <a:spcPts val="0"/>
                        </a:spcAft>
                      </a:pPr>
                      <a:r>
                        <a:rPr lang="en-US" sz="1800">
                          <a:effectLst/>
                        </a:rPr>
                        <a:t>Water for disposal in the see</a:t>
                      </a:r>
                      <a:endParaRPr lang="en-US" sz="1800">
                        <a:solidFill>
                          <a:srgbClr val="365F91"/>
                        </a:solidFill>
                        <a:effectLst/>
                        <a:latin typeface="Calibri"/>
                        <a:ea typeface="Calibri"/>
                        <a:cs typeface="Arial"/>
                      </a:endParaRPr>
                    </a:p>
                  </a:txBody>
                  <a:tcPr marL="68580" marR="68580" marT="0" marB="0"/>
                </a:tc>
                <a:tc>
                  <a:txBody>
                    <a:bodyPr/>
                    <a:lstStyle/>
                    <a:p>
                      <a:pPr algn="ctr">
                        <a:lnSpc>
                          <a:spcPct val="150000"/>
                        </a:lnSpc>
                        <a:spcAft>
                          <a:spcPts val="0"/>
                        </a:spcAft>
                      </a:pPr>
                      <a:r>
                        <a:rPr lang="x-none" sz="1800">
                          <a:effectLst/>
                        </a:rPr>
                        <a:t>870000</a:t>
                      </a:r>
                      <a:r>
                        <a:rPr lang="en-US" sz="1800">
                          <a:effectLst/>
                        </a:rPr>
                        <a:t> m3/day</a:t>
                      </a:r>
                      <a:endParaRPr lang="en-US" sz="1800">
                        <a:solidFill>
                          <a:srgbClr val="365F91"/>
                        </a:solidFill>
                        <a:effectLst/>
                        <a:latin typeface="Calibri"/>
                        <a:ea typeface="Calibri"/>
                        <a:cs typeface="Arial"/>
                      </a:endParaRPr>
                    </a:p>
                  </a:txBody>
                  <a:tcPr marL="68580" marR="68580" marT="0" marB="0"/>
                </a:tc>
                <a:tc>
                  <a:txBody>
                    <a:bodyPr/>
                    <a:lstStyle/>
                    <a:p>
                      <a:pPr marL="9525" marR="9525" algn="ctr">
                        <a:lnSpc>
                          <a:spcPct val="150000"/>
                        </a:lnSpc>
                        <a:spcBef>
                          <a:spcPts val="75"/>
                        </a:spcBef>
                        <a:spcAft>
                          <a:spcPts val="0"/>
                        </a:spcAft>
                      </a:pPr>
                      <a:r>
                        <a:rPr lang="x-none" sz="1800" dirty="0">
                          <a:effectLst/>
                        </a:rPr>
                        <a:t>0.2</a:t>
                      </a:r>
                      <a:endParaRPr lang="en-US" sz="1800" dirty="0">
                        <a:solidFill>
                          <a:srgbClr val="365F91"/>
                        </a:solidFill>
                        <a:effectLst/>
                        <a:latin typeface="Calibri"/>
                        <a:ea typeface="Calibri"/>
                        <a:cs typeface="Arial"/>
                      </a:endParaRPr>
                    </a:p>
                  </a:txBody>
                  <a:tcPr marL="68580" marR="68580" marT="0" marB="0"/>
                </a:tc>
                <a:tc>
                  <a:txBody>
                    <a:bodyPr/>
                    <a:lstStyle/>
                    <a:p>
                      <a:pPr marL="19050" marR="19050" algn="ctr">
                        <a:lnSpc>
                          <a:spcPct val="150000"/>
                        </a:lnSpc>
                        <a:spcBef>
                          <a:spcPts val="75"/>
                        </a:spcBef>
                        <a:spcAft>
                          <a:spcPts val="0"/>
                        </a:spcAft>
                      </a:pPr>
                      <a:r>
                        <a:rPr lang="en-US" sz="1800" dirty="0" smtClean="0">
                          <a:effectLst/>
                        </a:rPr>
                        <a:t>2088000</a:t>
                      </a:r>
                      <a:endParaRPr lang="en-US" sz="1800" dirty="0">
                        <a:solidFill>
                          <a:srgbClr val="365F91"/>
                        </a:solidFill>
                        <a:effectLst/>
                        <a:latin typeface="Calibri"/>
                        <a:ea typeface="Calibri"/>
                        <a:cs typeface="Arial"/>
                      </a:endParaRPr>
                    </a:p>
                  </a:txBody>
                  <a:tcPr marL="68580" marR="68580" marT="0" marB="0"/>
                </a:tc>
                <a:extLst>
                  <a:ext uri="{0D108BD9-81ED-4DB2-BD59-A6C34878D82A}">
                    <a16:rowId xmlns:a16="http://schemas.microsoft.com/office/drawing/2014/main" val="10003"/>
                  </a:ext>
                </a:extLst>
              </a:tr>
              <a:tr h="378089">
                <a:tc>
                  <a:txBody>
                    <a:bodyPr/>
                    <a:lstStyle/>
                    <a:p>
                      <a:pPr algn="ctr">
                        <a:lnSpc>
                          <a:spcPct val="150000"/>
                        </a:lnSpc>
                        <a:spcAft>
                          <a:spcPts val="0"/>
                        </a:spcAft>
                      </a:pPr>
                      <a:r>
                        <a:rPr lang="en-US" sz="1800" dirty="0">
                          <a:effectLst/>
                        </a:rPr>
                        <a:t>Total revenue</a:t>
                      </a:r>
                      <a:endParaRPr lang="en-US" sz="1800" dirty="0">
                        <a:solidFill>
                          <a:srgbClr val="365F91"/>
                        </a:solidFill>
                        <a:effectLst/>
                        <a:latin typeface="Calibri"/>
                        <a:ea typeface="Calibri"/>
                        <a:cs typeface="Arial"/>
                      </a:endParaRPr>
                    </a:p>
                  </a:txBody>
                  <a:tcPr marL="68580" marR="68580" marT="0" marB="0"/>
                </a:tc>
                <a:tc gridSpan="3">
                  <a:txBody>
                    <a:bodyPr/>
                    <a:lstStyle/>
                    <a:p>
                      <a:pPr algn="ctr">
                        <a:lnSpc>
                          <a:spcPct val="150000"/>
                        </a:lnSpc>
                        <a:spcAft>
                          <a:spcPts val="0"/>
                        </a:spcAft>
                      </a:pPr>
                      <a:r>
                        <a:rPr lang="en-US" sz="1800" dirty="0" smtClean="0">
                          <a:effectLst/>
                        </a:rPr>
                        <a:t>3305454.5 Saudi </a:t>
                      </a:r>
                      <a:r>
                        <a:rPr lang="en-US" sz="1800" dirty="0">
                          <a:effectLst/>
                        </a:rPr>
                        <a:t>Riyals</a:t>
                      </a:r>
                      <a:endParaRPr lang="en-US" sz="1800" dirty="0">
                        <a:solidFill>
                          <a:srgbClr val="365F91"/>
                        </a:solidFill>
                        <a:effectLst/>
                        <a:latin typeface="Calibri"/>
                        <a:ea typeface="Calibri"/>
                        <a:cs typeface="Arial"/>
                      </a:endParaRPr>
                    </a:p>
                  </a:txBody>
                  <a:tcPr marL="68580" marR="68580" marT="0" marB="0"/>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4"/>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1897019100"/>
              </p:ext>
            </p:extLst>
          </p:nvPr>
        </p:nvGraphicFramePr>
        <p:xfrm>
          <a:off x="340711" y="3349306"/>
          <a:ext cx="8890080" cy="3291840"/>
        </p:xfrm>
        <a:graphic>
          <a:graphicData uri="http://schemas.openxmlformats.org/drawingml/2006/table">
            <a:tbl>
              <a:tblPr firstRow="1" bandRow="1">
                <a:tableStyleId>{5C22544A-7EE6-4342-B048-85BDC9FD1C3A}</a:tableStyleId>
              </a:tblPr>
              <a:tblGrid>
                <a:gridCol w="4445040">
                  <a:extLst>
                    <a:ext uri="{9D8B030D-6E8A-4147-A177-3AD203B41FA5}">
                      <a16:colId xmlns:a16="http://schemas.microsoft.com/office/drawing/2014/main" val="20000"/>
                    </a:ext>
                  </a:extLst>
                </a:gridCol>
                <a:gridCol w="4445040">
                  <a:extLst>
                    <a:ext uri="{9D8B030D-6E8A-4147-A177-3AD203B41FA5}">
                      <a16:colId xmlns:a16="http://schemas.microsoft.com/office/drawing/2014/main" val="20001"/>
                    </a:ext>
                  </a:extLst>
                </a:gridCol>
              </a:tblGrid>
              <a:tr h="311969">
                <a:tc gridSpan="2">
                  <a:txBody>
                    <a:bodyPr/>
                    <a:lstStyle/>
                    <a:p>
                      <a:pPr algn="ctr">
                        <a:lnSpc>
                          <a:spcPct val="150000"/>
                        </a:lnSpc>
                        <a:spcAft>
                          <a:spcPts val="0"/>
                        </a:spcAft>
                      </a:pPr>
                      <a:r>
                        <a:rPr lang="en-US" sz="2400" dirty="0">
                          <a:effectLst/>
                        </a:rPr>
                        <a:t>Total cost</a:t>
                      </a:r>
                      <a:endParaRPr lang="en-US" sz="2000" dirty="0">
                        <a:effectLst/>
                        <a:latin typeface="Calibri"/>
                        <a:ea typeface="Calibri"/>
                        <a:cs typeface="Arial"/>
                      </a:endParaRPr>
                    </a:p>
                  </a:txBody>
                  <a:tcPr marL="68580" marR="68580" marT="0" marB="0"/>
                </a:tc>
                <a:tc hMerge="1">
                  <a:txBody>
                    <a:bodyPr/>
                    <a:lstStyle/>
                    <a:p>
                      <a:endParaRPr lang="en-US"/>
                    </a:p>
                  </a:txBody>
                  <a:tcPr/>
                </a:tc>
                <a:extLst>
                  <a:ext uri="{0D108BD9-81ED-4DB2-BD59-A6C34878D82A}">
                    <a16:rowId xmlns:a16="http://schemas.microsoft.com/office/drawing/2014/main" val="10000"/>
                  </a:ext>
                </a:extLst>
              </a:tr>
              <a:tr h="421735">
                <a:tc>
                  <a:txBody>
                    <a:bodyPr/>
                    <a:lstStyle/>
                    <a:p>
                      <a:pPr algn="ctr">
                        <a:lnSpc>
                          <a:spcPct val="150000"/>
                        </a:lnSpc>
                        <a:spcAft>
                          <a:spcPts val="0"/>
                        </a:spcAft>
                      </a:pPr>
                      <a:r>
                        <a:rPr lang="en-US" sz="2400">
                          <a:effectLst/>
                        </a:rPr>
                        <a:t>Operational cost</a:t>
                      </a:r>
                      <a:endParaRPr lang="en-US" sz="2000">
                        <a:effectLst/>
                        <a:latin typeface="Calibri"/>
                        <a:ea typeface="Calibri"/>
                        <a:cs typeface="Arial"/>
                      </a:endParaRPr>
                    </a:p>
                  </a:txBody>
                  <a:tcPr marL="68580" marR="68580" marT="0" marB="0"/>
                </a:tc>
                <a:tc>
                  <a:txBody>
                    <a:bodyPr/>
                    <a:lstStyle/>
                    <a:p>
                      <a:pPr algn="ctr">
                        <a:lnSpc>
                          <a:spcPct val="150000"/>
                        </a:lnSpc>
                        <a:spcAft>
                          <a:spcPts val="0"/>
                        </a:spcAft>
                      </a:pPr>
                      <a:r>
                        <a:rPr lang="x-none" sz="2400">
                          <a:effectLst/>
                        </a:rPr>
                        <a:t>12546261.7</a:t>
                      </a:r>
                      <a:endParaRPr lang="en-US" sz="2000">
                        <a:effectLst/>
                        <a:latin typeface="Calibri"/>
                        <a:ea typeface="Calibri"/>
                        <a:cs typeface="Arial"/>
                      </a:endParaRPr>
                    </a:p>
                  </a:txBody>
                  <a:tcPr marL="68580" marR="68580" marT="0" marB="0"/>
                </a:tc>
                <a:extLst>
                  <a:ext uri="{0D108BD9-81ED-4DB2-BD59-A6C34878D82A}">
                    <a16:rowId xmlns:a16="http://schemas.microsoft.com/office/drawing/2014/main" val="10001"/>
                  </a:ext>
                </a:extLst>
              </a:tr>
              <a:tr h="421735">
                <a:tc>
                  <a:txBody>
                    <a:bodyPr/>
                    <a:lstStyle/>
                    <a:p>
                      <a:pPr algn="ctr">
                        <a:lnSpc>
                          <a:spcPct val="150000"/>
                        </a:lnSpc>
                        <a:spcAft>
                          <a:spcPts val="0"/>
                        </a:spcAft>
                      </a:pPr>
                      <a:r>
                        <a:rPr lang="en-US" sz="2400">
                          <a:effectLst/>
                        </a:rPr>
                        <a:t>Fixed Assets:</a:t>
                      </a:r>
                      <a:endParaRPr lang="en-US" sz="2000">
                        <a:effectLst/>
                        <a:latin typeface="Calibri"/>
                        <a:ea typeface="Calibri"/>
                        <a:cs typeface="Arial"/>
                      </a:endParaRPr>
                    </a:p>
                  </a:txBody>
                  <a:tcPr marL="68580" marR="68580" marT="0" marB="0"/>
                </a:tc>
                <a:tc>
                  <a:txBody>
                    <a:bodyPr/>
                    <a:lstStyle/>
                    <a:p>
                      <a:pPr algn="ctr">
                        <a:lnSpc>
                          <a:spcPct val="150000"/>
                        </a:lnSpc>
                        <a:spcAft>
                          <a:spcPts val="0"/>
                        </a:spcAft>
                      </a:pPr>
                      <a:r>
                        <a:rPr lang="x-none" sz="2400" dirty="0">
                          <a:effectLst/>
                        </a:rPr>
                        <a:t>10088313</a:t>
                      </a:r>
                      <a:endParaRPr lang="en-US" sz="2000" dirty="0">
                        <a:effectLst/>
                        <a:latin typeface="Calibri"/>
                        <a:ea typeface="Calibri"/>
                        <a:cs typeface="Arial"/>
                      </a:endParaRPr>
                    </a:p>
                  </a:txBody>
                  <a:tcPr marL="68580" marR="68580" marT="0" marB="0"/>
                </a:tc>
                <a:extLst>
                  <a:ext uri="{0D108BD9-81ED-4DB2-BD59-A6C34878D82A}">
                    <a16:rowId xmlns:a16="http://schemas.microsoft.com/office/drawing/2014/main" val="10002"/>
                  </a:ext>
                </a:extLst>
              </a:tr>
              <a:tr h="421735">
                <a:tc>
                  <a:txBody>
                    <a:bodyPr/>
                    <a:lstStyle/>
                    <a:p>
                      <a:pPr algn="ctr">
                        <a:lnSpc>
                          <a:spcPct val="150000"/>
                        </a:lnSpc>
                        <a:spcAft>
                          <a:spcPts val="0"/>
                        </a:spcAft>
                      </a:pPr>
                      <a:r>
                        <a:rPr lang="en-US" sz="2400">
                          <a:effectLst/>
                        </a:rPr>
                        <a:t>Total</a:t>
                      </a:r>
                      <a:endParaRPr lang="en-US" sz="2000">
                        <a:effectLst/>
                        <a:latin typeface="Calibri"/>
                        <a:ea typeface="Calibri"/>
                        <a:cs typeface="Arial"/>
                      </a:endParaRPr>
                    </a:p>
                  </a:txBody>
                  <a:tcPr marL="68580" marR="68580" marT="0" marB="0"/>
                </a:tc>
                <a:tc>
                  <a:txBody>
                    <a:bodyPr/>
                    <a:lstStyle/>
                    <a:p>
                      <a:pPr algn="ctr">
                        <a:lnSpc>
                          <a:spcPct val="150000"/>
                        </a:lnSpc>
                        <a:spcAft>
                          <a:spcPts val="0"/>
                        </a:spcAft>
                      </a:pPr>
                      <a:r>
                        <a:rPr lang="en-US" sz="2400" dirty="0">
                          <a:effectLst/>
                        </a:rPr>
                        <a:t>22634574.7 Saudi Riyals</a:t>
                      </a:r>
                      <a:endParaRPr lang="en-US" sz="2000" dirty="0">
                        <a:effectLst/>
                        <a:latin typeface="Calibri"/>
                        <a:ea typeface="Calibri"/>
                        <a:cs typeface="Arial"/>
                      </a:endParaRPr>
                    </a:p>
                  </a:txBody>
                  <a:tcPr marL="68580" marR="68580" marT="0" marB="0"/>
                </a:tc>
                <a:extLst>
                  <a:ext uri="{0D108BD9-81ED-4DB2-BD59-A6C34878D82A}">
                    <a16:rowId xmlns:a16="http://schemas.microsoft.com/office/drawing/2014/main" val="10003"/>
                  </a:ext>
                </a:extLst>
              </a:tr>
              <a:tr h="0">
                <a:tc gridSpan="2">
                  <a:txBody>
                    <a:bodyPr/>
                    <a:lstStyle/>
                    <a:p>
                      <a:pPr algn="ctr">
                        <a:lnSpc>
                          <a:spcPct val="150000"/>
                        </a:lnSpc>
                        <a:spcAft>
                          <a:spcPts val="0"/>
                        </a:spcAft>
                      </a:pPr>
                      <a:r>
                        <a:rPr lang="en-US" sz="2400">
                          <a:effectLst/>
                        </a:rPr>
                        <a:t>Total Revenue</a:t>
                      </a:r>
                      <a:endParaRPr lang="en-US" sz="2000">
                        <a:effectLst/>
                        <a:latin typeface="Calibri"/>
                        <a:ea typeface="Calibri"/>
                        <a:cs typeface="Arial"/>
                      </a:endParaRPr>
                    </a:p>
                  </a:txBody>
                  <a:tcPr marL="68580" marR="68580" marT="0" marB="0"/>
                </a:tc>
                <a:tc hMerge="1">
                  <a:txBody>
                    <a:bodyPr/>
                    <a:lstStyle/>
                    <a:p>
                      <a:endParaRPr lang="en-US"/>
                    </a:p>
                  </a:txBody>
                  <a:tcPr/>
                </a:tc>
                <a:extLst>
                  <a:ext uri="{0D108BD9-81ED-4DB2-BD59-A6C34878D82A}">
                    <a16:rowId xmlns:a16="http://schemas.microsoft.com/office/drawing/2014/main" val="10004"/>
                  </a:ext>
                </a:extLst>
              </a:tr>
              <a:tr h="421735">
                <a:tc>
                  <a:txBody>
                    <a:bodyPr/>
                    <a:lstStyle/>
                    <a:p>
                      <a:pPr algn="ctr">
                        <a:lnSpc>
                          <a:spcPct val="150000"/>
                        </a:lnSpc>
                        <a:spcAft>
                          <a:spcPts val="0"/>
                        </a:spcAft>
                      </a:pPr>
                      <a:r>
                        <a:rPr lang="en-US" sz="2400">
                          <a:effectLst/>
                        </a:rPr>
                        <a:t>Revenue</a:t>
                      </a:r>
                      <a:endParaRPr lang="en-US" sz="2000">
                        <a:effectLst/>
                        <a:latin typeface="Calibri"/>
                        <a:ea typeface="Calibri"/>
                        <a:cs typeface="Arial"/>
                      </a:endParaRPr>
                    </a:p>
                  </a:txBody>
                  <a:tcPr marL="68580" marR="68580" marT="0" marB="0"/>
                </a:tc>
                <a:tc>
                  <a:txBody>
                    <a:bodyPr/>
                    <a:lstStyle/>
                    <a:p>
                      <a:pPr algn="ctr">
                        <a:lnSpc>
                          <a:spcPct val="150000"/>
                        </a:lnSpc>
                        <a:spcAft>
                          <a:spcPts val="0"/>
                        </a:spcAft>
                      </a:pPr>
                      <a:r>
                        <a:rPr lang="en-US" sz="2400" dirty="0" smtClean="0">
                          <a:effectLst/>
                        </a:rPr>
                        <a:t>3305454.5 Saudi </a:t>
                      </a:r>
                      <a:r>
                        <a:rPr lang="en-US" sz="2400" dirty="0">
                          <a:effectLst/>
                        </a:rPr>
                        <a:t>Riyals</a:t>
                      </a:r>
                      <a:endParaRPr lang="en-US" sz="2000" dirty="0">
                        <a:effectLst/>
                        <a:latin typeface="Calibri"/>
                        <a:ea typeface="Calibri"/>
                        <a:cs typeface="Arial"/>
                      </a:endParaRPr>
                    </a:p>
                  </a:txBody>
                  <a:tcPr marL="68580" marR="68580" marT="0" marB="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3733689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223" y="158044"/>
            <a:ext cx="10117666" cy="1320800"/>
          </a:xfrm>
        </p:spPr>
        <p:txBody>
          <a:bodyPr>
            <a:noAutofit/>
          </a:bodyPr>
          <a:lstStyle/>
          <a:p>
            <a:r>
              <a:rPr lang="en-US" sz="4400" dirty="0" smtClean="0">
                <a:latin typeface="Times New Roman"/>
                <a:cs typeface="Times New Roman"/>
              </a:rPr>
              <a:t>3D-max design of the purposed  WWTP</a:t>
            </a:r>
            <a:endParaRPr lang="en-US" sz="4400" dirty="0">
              <a:latin typeface="Times New Roman"/>
              <a:cs typeface="Times New Roman"/>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pPr/>
              <a:t>34</a:t>
            </a:fld>
            <a:endParaRPr lang="en-US" dirty="0"/>
          </a:p>
        </p:txBody>
      </p:sp>
      <p:pic>
        <p:nvPicPr>
          <p:cNvPr id="9" name="IMG_5242.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73526" y="1679222"/>
            <a:ext cx="8512807" cy="4791393"/>
          </a:xfrm>
        </p:spPr>
      </p:pic>
    </p:spTree>
    <p:extLst>
      <p:ext uri="{BB962C8B-B14F-4D97-AF65-F5344CB8AC3E}">
        <p14:creationId xmlns:p14="http://schemas.microsoft.com/office/powerpoint/2010/main" val="8565323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smtClean="0">
                <a:latin typeface="Times New Roman" pitchFamily="18" charset="0"/>
                <a:cs typeface="Times New Roman" pitchFamily="18" charset="0"/>
              </a:rPr>
              <a:t>References </a:t>
            </a:r>
            <a:endParaRPr lang="en-US" sz="4000"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pPr/>
              <a:t>35</a:t>
            </a:fld>
            <a:endParaRPr lang="en-US" dirty="0"/>
          </a:p>
        </p:txBody>
      </p:sp>
      <p:sp>
        <p:nvSpPr>
          <p:cNvPr id="7" name="Rectangle 6"/>
          <p:cNvSpPr/>
          <p:nvPr/>
        </p:nvSpPr>
        <p:spPr>
          <a:xfrm>
            <a:off x="825330" y="1611921"/>
            <a:ext cx="9041046" cy="5324535"/>
          </a:xfrm>
          <a:prstGeom prst="rect">
            <a:avLst/>
          </a:prstGeom>
        </p:spPr>
        <p:txBody>
          <a:bodyPr wrap="square">
            <a:spAutoFit/>
          </a:bodyPr>
          <a:lstStyle/>
          <a:p>
            <a:pPr marL="285750" indent="-285750">
              <a:buFont typeface="Arial"/>
              <a:buChar char="•"/>
            </a:pPr>
            <a:r>
              <a:rPr lang="en-US" sz="2000" dirty="0">
                <a:latin typeface="Times New Roman" pitchFamily="18" charset="0"/>
                <a:cs typeface="Times New Roman" pitchFamily="18" charset="0"/>
              </a:rPr>
              <a:t>Water and Wastewater Technology (7th Edition), Prentice Hall, 2011 </a:t>
            </a:r>
          </a:p>
          <a:p>
            <a:pPr marL="285750" indent="-285750">
              <a:buFont typeface="Arial"/>
              <a:buChar char="•"/>
            </a:pPr>
            <a:r>
              <a:rPr lang="en-US" sz="2000" dirty="0" smtClean="0">
                <a:latin typeface="Times New Roman" pitchFamily="18" charset="0"/>
                <a:cs typeface="Times New Roman" pitchFamily="18" charset="0"/>
              </a:rPr>
              <a:t>Omar Malik, 2014. Case Study.  Primary vs. Secondary: Types of Wastewater Treatment. Environmental Performance Index, Yale University 2015 </a:t>
            </a:r>
          </a:p>
          <a:p>
            <a:pPr marL="285750" indent="-285750">
              <a:buFont typeface="Arial"/>
              <a:buChar char="•"/>
            </a:pPr>
            <a:r>
              <a:rPr lang="en-US" sz="2000" dirty="0">
                <a:latin typeface="Times New Roman" pitchFamily="18" charset="0"/>
                <a:cs typeface="Times New Roman" pitchFamily="18" charset="0"/>
              </a:rPr>
              <a:t>Holden, J. (2013). Water resources: an integrated approach. </a:t>
            </a:r>
            <a:r>
              <a:rPr lang="en-US" sz="2000" dirty="0" err="1">
                <a:latin typeface="Times New Roman" pitchFamily="18" charset="0"/>
                <a:cs typeface="Times New Roman" pitchFamily="18" charset="0"/>
              </a:rPr>
              <a:t>Routledge</a:t>
            </a:r>
            <a:r>
              <a:rPr lang="en-US" sz="2000" dirty="0">
                <a:latin typeface="Times New Roman" pitchFamily="18" charset="0"/>
                <a:cs typeface="Times New Roman" pitchFamily="18" charset="0"/>
              </a:rPr>
              <a:t>. </a:t>
            </a:r>
            <a:endParaRPr lang="en-US" sz="2000" dirty="0" smtClean="0">
              <a:latin typeface="Times New Roman" pitchFamily="18" charset="0"/>
              <a:cs typeface="Times New Roman" pitchFamily="18" charset="0"/>
            </a:endParaRPr>
          </a:p>
          <a:p>
            <a:pPr marL="285750" indent="-285750">
              <a:buFont typeface="Arial"/>
              <a:buChar char="•"/>
            </a:pPr>
            <a:r>
              <a:rPr lang="en-US" sz="2000" dirty="0" smtClean="0">
                <a:latin typeface="Times New Roman" pitchFamily="18" charset="0"/>
                <a:cs typeface="Times New Roman" pitchFamily="18" charset="0"/>
              </a:rPr>
              <a:t>Wastewater </a:t>
            </a:r>
            <a:r>
              <a:rPr lang="en-US" sz="2000" dirty="0">
                <a:latin typeface="Times New Roman" pitchFamily="18" charset="0"/>
                <a:cs typeface="Times New Roman" pitchFamily="18" charset="0"/>
              </a:rPr>
              <a:t>Engineering: Treatment and Resource </a:t>
            </a:r>
            <a:r>
              <a:rPr lang="en-US" sz="2000" dirty="0" smtClean="0">
                <a:latin typeface="Times New Roman" pitchFamily="18" charset="0"/>
                <a:cs typeface="Times New Roman" pitchFamily="18" charset="0"/>
              </a:rPr>
              <a:t>Recovery</a:t>
            </a:r>
            <a:r>
              <a:rPr lang="en-US" sz="2000" dirty="0">
                <a:latin typeface="Times New Roman" pitchFamily="18" charset="0"/>
                <a:cs typeface="Times New Roman" pitchFamily="18" charset="0"/>
              </a:rPr>
              <a:t> (7th Edition</a:t>
            </a:r>
            <a:r>
              <a:rPr lang="en-US" sz="2000" dirty="0" smtClean="0">
                <a:latin typeface="Times New Roman" pitchFamily="18" charset="0"/>
                <a:cs typeface="Times New Roman" pitchFamily="18" charset="0"/>
              </a:rPr>
              <a:t>),H. David </a:t>
            </a:r>
            <a:r>
              <a:rPr lang="en-US" sz="2000" dirty="0" err="1" smtClean="0">
                <a:latin typeface="Times New Roman" pitchFamily="18" charset="0"/>
                <a:cs typeface="Times New Roman" pitchFamily="18" charset="0"/>
              </a:rPr>
              <a:t>stensel</a:t>
            </a:r>
            <a:r>
              <a:rPr lang="en-US" sz="2000" dirty="0" smtClean="0">
                <a:latin typeface="Times New Roman" pitchFamily="18" charset="0"/>
                <a:cs typeface="Times New Roman" pitchFamily="18" charset="0"/>
              </a:rPr>
              <a:t> , 2013</a:t>
            </a:r>
            <a:endParaRPr lang="en-US" sz="2000" dirty="0">
              <a:latin typeface="Times New Roman" pitchFamily="18" charset="0"/>
              <a:cs typeface="Times New Roman" pitchFamily="18" charset="0"/>
            </a:endParaRPr>
          </a:p>
          <a:p>
            <a:pPr marL="285750" indent="-285750">
              <a:buFont typeface="Arial"/>
              <a:buChar char="•"/>
            </a:pPr>
            <a:r>
              <a:rPr lang="en-US" sz="2000" dirty="0">
                <a:latin typeface="Times New Roman" pitchFamily="18" charset="0"/>
                <a:cs typeface="Times New Roman" pitchFamily="18" charset="0"/>
              </a:rPr>
              <a:t>Site.iugaza.edu.ps. (2019). [online] Available at: http://site.iugaza.edu.ps/frabah/files/2011/09/2.-Preliminiary-treatment-.</a:t>
            </a:r>
            <a:r>
              <a:rPr lang="en-US" sz="2000" dirty="0" smtClean="0">
                <a:latin typeface="Times New Roman" pitchFamily="18" charset="0"/>
                <a:cs typeface="Times New Roman" pitchFamily="18" charset="0"/>
              </a:rPr>
              <a:t>pdf</a:t>
            </a:r>
          </a:p>
          <a:p>
            <a:pPr marL="285750" indent="-285750">
              <a:buFont typeface="Arial"/>
              <a:buChar char="•"/>
            </a:pPr>
            <a:r>
              <a:rPr lang="en-US" sz="2000" dirty="0">
                <a:latin typeface="Times New Roman" pitchFamily="18" charset="0"/>
                <a:cs typeface="Times New Roman" pitchFamily="18" charset="0"/>
              </a:rPr>
              <a:t>Syed </a:t>
            </a:r>
            <a:r>
              <a:rPr lang="en-US" sz="2000" dirty="0" err="1">
                <a:latin typeface="Times New Roman" pitchFamily="18" charset="0"/>
                <a:cs typeface="Times New Roman" pitchFamily="18" charset="0"/>
              </a:rPr>
              <a:t>R.Qasim</a:t>
            </a:r>
            <a:r>
              <a:rPr lang="en-US" sz="2000" dirty="0">
                <a:latin typeface="Times New Roman" pitchFamily="18" charset="0"/>
                <a:cs typeface="Times New Roman" pitchFamily="18" charset="0"/>
              </a:rPr>
              <a:t>. "Wastewater Treatment Plants: Planning, Design, and Operation". 1998</a:t>
            </a:r>
            <a:r>
              <a:rPr lang="en-US" sz="2000" dirty="0" smtClean="0">
                <a:latin typeface="Times New Roman" pitchFamily="18" charset="0"/>
                <a:cs typeface="Times New Roman" pitchFamily="18" charset="0"/>
              </a:rPr>
              <a:t>.</a:t>
            </a:r>
          </a:p>
          <a:p>
            <a:pPr marL="285750" indent="-285750">
              <a:buFont typeface="Arial"/>
              <a:buChar char="•"/>
            </a:pPr>
            <a:r>
              <a:rPr lang="en-US" sz="2000" dirty="0">
                <a:latin typeface="Times New Roman" pitchFamily="18" charset="0"/>
                <a:cs typeface="Times New Roman" pitchFamily="18" charset="0"/>
              </a:rPr>
              <a:t>Concrete.org. (2019). </a:t>
            </a:r>
            <a:r>
              <a:rPr lang="en-US" sz="2000" i="1" dirty="0">
                <a:latin typeface="Times New Roman" pitchFamily="18" charset="0"/>
                <a:cs typeface="Times New Roman" pitchFamily="18" charset="0"/>
              </a:rPr>
              <a:t>350.4R-04: Design Considerations for Environmental Engineering Concrete Structures</a:t>
            </a:r>
            <a:r>
              <a:rPr lang="en-US" sz="2000" dirty="0">
                <a:latin typeface="Times New Roman" pitchFamily="18" charset="0"/>
                <a:cs typeface="Times New Roman" pitchFamily="18" charset="0"/>
              </a:rPr>
              <a:t>. [online] Available at: https://</a:t>
            </a:r>
            <a:r>
              <a:rPr lang="en-US" sz="2000" dirty="0" smtClean="0">
                <a:latin typeface="Times New Roman" pitchFamily="18" charset="0"/>
                <a:cs typeface="Times New Roman" pitchFamily="18" charset="0"/>
              </a:rPr>
              <a:t>www.concrete.org/store/productdetail.aspx?ItemID=350404&amp;Format=DOWNLOAD&amp;Language=English&amp;Units=US_AND_METRIC</a:t>
            </a:r>
          </a:p>
          <a:p>
            <a:pPr marL="285750" indent="-285750">
              <a:buFont typeface="Arial"/>
              <a:buChar char="•"/>
            </a:pPr>
            <a:endParaRPr lang="en-US" sz="2000" dirty="0" smtClean="0">
              <a:latin typeface="Times New Roman" pitchFamily="18" charset="0"/>
              <a:cs typeface="Times New Roman" pitchFamily="18" charset="0"/>
            </a:endParaRPr>
          </a:p>
          <a:p>
            <a:pPr marL="285750" indent="-285750">
              <a:buFont typeface="Arial"/>
              <a:buChar char="•"/>
            </a:pPr>
            <a:endParaRPr lang="en-US" sz="2000" dirty="0">
              <a:latin typeface="Times New Roman" pitchFamily="18" charset="0"/>
              <a:cs typeface="Times New Roman" pitchFamily="18" charset="0"/>
            </a:endParaRPr>
          </a:p>
        </p:txBody>
      </p:sp>
    </p:spTree>
    <p:extLst>
      <p:ext uri="{BB962C8B-B14F-4D97-AF65-F5344CB8AC3E}">
        <p14:creationId xmlns:p14="http://schemas.microsoft.com/office/powerpoint/2010/main" val="209443030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26142" y="2277291"/>
            <a:ext cx="10232571" cy="1754327"/>
          </a:xfrm>
          <a:prstGeom prst="rect">
            <a:avLst/>
          </a:prstGeom>
          <a:noFill/>
        </p:spPr>
        <p:txBody>
          <a:bodyPr wrap="square" rtlCol="0">
            <a:spAutoFit/>
          </a:bodyPr>
          <a:lstStyle/>
          <a:p>
            <a:pPr algn="ctr"/>
            <a:r>
              <a:rPr lang="en-US" sz="5400" b="1" dirty="0">
                <a:solidFill>
                  <a:schemeClr val="accent1">
                    <a:lumMod val="75000"/>
                  </a:schemeClr>
                </a:solidFill>
                <a:latin typeface="Times New Roman" panose="02020603050405020304" pitchFamily="18" charset="0"/>
                <a:cs typeface="Times New Roman" panose="02020603050405020304" pitchFamily="18" charset="0"/>
              </a:rPr>
              <a:t>We </a:t>
            </a:r>
            <a:r>
              <a:rPr lang="en-US" sz="5400" b="1" dirty="0" smtClean="0">
                <a:solidFill>
                  <a:schemeClr val="accent1">
                    <a:lumMod val="75000"/>
                  </a:schemeClr>
                </a:solidFill>
                <a:latin typeface="Times New Roman" panose="02020603050405020304" pitchFamily="18" charset="0"/>
                <a:cs typeface="Times New Roman" panose="02020603050405020304" pitchFamily="18" charset="0"/>
              </a:rPr>
              <a:t>appreciate </a:t>
            </a:r>
            <a:r>
              <a:rPr lang="en-US" sz="5400" b="1" dirty="0">
                <a:solidFill>
                  <a:schemeClr val="accent1">
                    <a:lumMod val="75000"/>
                  </a:schemeClr>
                </a:solidFill>
                <a:latin typeface="Times New Roman" panose="02020603050405020304" pitchFamily="18" charset="0"/>
                <a:cs typeface="Times New Roman" panose="02020603050405020304" pitchFamily="18" charset="0"/>
              </a:rPr>
              <a:t>your listening</a:t>
            </a:r>
          </a:p>
          <a:p>
            <a:pPr algn="ctr"/>
            <a:r>
              <a:rPr lang="en-US" sz="5400" b="1" dirty="0">
                <a:solidFill>
                  <a:schemeClr val="accent1">
                    <a:lumMod val="75000"/>
                  </a:schemeClr>
                </a:solidFill>
                <a:latin typeface="Times New Roman" panose="02020603050405020304" pitchFamily="18" charset="0"/>
                <a:cs typeface="Times New Roman" panose="02020603050405020304" pitchFamily="18" charset="0"/>
              </a:rPr>
              <a:t>and thank you for the attention.</a:t>
            </a:r>
          </a:p>
        </p:txBody>
      </p:sp>
      <p:sp>
        <p:nvSpPr>
          <p:cNvPr id="3" name="Slide Number Placeholder 2"/>
          <p:cNvSpPr>
            <a:spLocks noGrp="1"/>
          </p:cNvSpPr>
          <p:nvPr>
            <p:ph type="sldNum" sz="quarter" idx="12"/>
          </p:nvPr>
        </p:nvSpPr>
        <p:spPr/>
        <p:txBody>
          <a:bodyPr/>
          <a:lstStyle/>
          <a:p>
            <a:fld id="{D57F1E4F-1CFF-5643-939E-217C01CDF565}" type="slidenum">
              <a:rPr lang="en-US" smtClean="0"/>
              <a:pPr/>
              <a:t>36</a:t>
            </a:fld>
            <a:endParaRPr lang="en-US" dirty="0"/>
          </a:p>
        </p:txBody>
      </p:sp>
    </p:spTree>
    <p:extLst>
      <p:ext uri="{BB962C8B-B14F-4D97-AF65-F5344CB8AC3E}">
        <p14:creationId xmlns:p14="http://schemas.microsoft.com/office/powerpoint/2010/main" val="32726911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5142" y="0"/>
            <a:ext cx="8596668" cy="1562538"/>
          </a:xfrm>
        </p:spPr>
        <p:txBody>
          <a:bodyPr>
            <a:normAutofit/>
          </a:bodyPr>
          <a:lstStyle/>
          <a:p>
            <a:pPr algn="ctr"/>
            <a:r>
              <a:rPr lang="en-US" sz="4800" dirty="0">
                <a:latin typeface="Times New Roman"/>
                <a:cs typeface="Times New Roman"/>
              </a:rPr>
              <a:t>Aim and Objective</a:t>
            </a:r>
          </a:p>
        </p:txBody>
      </p:sp>
      <p:sp>
        <p:nvSpPr>
          <p:cNvPr id="3" name="Content Placeholder 2"/>
          <p:cNvSpPr>
            <a:spLocks noGrp="1"/>
          </p:cNvSpPr>
          <p:nvPr>
            <p:ph idx="1"/>
          </p:nvPr>
        </p:nvSpPr>
        <p:spPr>
          <a:xfrm>
            <a:off x="334817" y="1083133"/>
            <a:ext cx="11490293" cy="4958796"/>
          </a:xfrm>
        </p:spPr>
        <p:txBody>
          <a:bodyPr>
            <a:noAutofit/>
          </a:bodyPr>
          <a:lstStyle/>
          <a:p>
            <a:pPr lvl="0" algn="just" rtl="0">
              <a:lnSpc>
                <a:spcPct val="150000"/>
              </a:lnSpc>
            </a:pPr>
            <a:r>
              <a:rPr lang="en-US" sz="2700" dirty="0">
                <a:latin typeface="Times New Roman" pitchFamily="18" charset="0"/>
                <a:cs typeface="Times New Roman" pitchFamily="18" charset="0"/>
              </a:rPr>
              <a:t>To select a suitable location for the proposed wastewater treatment plant near </a:t>
            </a:r>
            <a:r>
              <a:rPr lang="en-US" sz="2700" dirty="0" smtClean="0">
                <a:latin typeface="Times New Roman" pitchFamily="18" charset="0"/>
                <a:cs typeface="Times New Roman" pitchFamily="18" charset="0"/>
              </a:rPr>
              <a:t>new Al-</a:t>
            </a:r>
            <a:r>
              <a:rPr lang="en-US" sz="2700" dirty="0" err="1" smtClean="0">
                <a:latin typeface="Times New Roman" pitchFamily="18" charset="0"/>
                <a:cs typeface="Times New Roman" pitchFamily="18" charset="0"/>
              </a:rPr>
              <a:t>jubail</a:t>
            </a:r>
            <a:r>
              <a:rPr lang="en-US" sz="2700" dirty="0" smtClean="0">
                <a:latin typeface="Times New Roman" pitchFamily="18" charset="0"/>
                <a:cs typeface="Times New Roman" pitchFamily="18" charset="0"/>
              </a:rPr>
              <a:t> district </a:t>
            </a:r>
            <a:r>
              <a:rPr lang="mr-IN" sz="2700" dirty="0">
                <a:latin typeface="Times New Roman" pitchFamily="18" charset="0"/>
              </a:rPr>
              <a:t>–</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Alfurdous</a:t>
            </a:r>
            <a:r>
              <a:rPr lang="en-US" sz="2700" dirty="0">
                <a:latin typeface="Times New Roman" pitchFamily="18" charset="0"/>
                <a:cs typeface="Times New Roman" pitchFamily="18" charset="0"/>
              </a:rPr>
              <a:t> .</a:t>
            </a:r>
          </a:p>
          <a:p>
            <a:pPr lvl="0" algn="just" rtl="0">
              <a:lnSpc>
                <a:spcPct val="150000"/>
              </a:lnSpc>
            </a:pPr>
            <a:r>
              <a:rPr lang="en-US" sz="2700" dirty="0">
                <a:latin typeface="Times New Roman" pitchFamily="18" charset="0"/>
                <a:cs typeface="Times New Roman" pitchFamily="18" charset="0"/>
              </a:rPr>
              <a:t>To decide about a typical wastewater characteristics based on literature review.</a:t>
            </a:r>
          </a:p>
          <a:p>
            <a:pPr lvl="0" algn="just" rtl="0">
              <a:lnSpc>
                <a:spcPct val="150000"/>
              </a:lnSpc>
            </a:pPr>
            <a:r>
              <a:rPr lang="en-US" sz="2700" dirty="0">
                <a:latin typeface="Times New Roman" pitchFamily="18" charset="0"/>
                <a:cs typeface="Times New Roman" pitchFamily="18" charset="0"/>
              </a:rPr>
              <a:t>To estimate the volume of wastewater generated from the new </a:t>
            </a:r>
            <a:r>
              <a:rPr lang="en-US" sz="2700" dirty="0" err="1">
                <a:latin typeface="Times New Roman" pitchFamily="18" charset="0"/>
                <a:cs typeface="Times New Roman" pitchFamily="18" charset="0"/>
              </a:rPr>
              <a:t>jubail</a:t>
            </a:r>
            <a:r>
              <a:rPr lang="en-US" sz="2700" dirty="0">
                <a:latin typeface="Times New Roman" pitchFamily="18" charset="0"/>
                <a:cs typeface="Times New Roman" pitchFamily="18" charset="0"/>
              </a:rPr>
              <a:t> district </a:t>
            </a:r>
          </a:p>
          <a:p>
            <a:pPr lvl="0" algn="just" rtl="0">
              <a:lnSpc>
                <a:spcPct val="150000"/>
              </a:lnSpc>
            </a:pPr>
            <a:r>
              <a:rPr lang="en-US" sz="2700" dirty="0">
                <a:latin typeface="Times New Roman" pitchFamily="18" charset="0"/>
                <a:cs typeface="Times New Roman" pitchFamily="18" charset="0"/>
              </a:rPr>
              <a:t>To estimate the volume of wastewater to be generated during the design period of 25 years.</a:t>
            </a:r>
          </a:p>
          <a:p>
            <a:pPr lvl="0" algn="just" rtl="0">
              <a:lnSpc>
                <a:spcPct val="150000"/>
              </a:lnSpc>
            </a:pPr>
            <a:r>
              <a:rPr lang="en-US" sz="2700" dirty="0">
                <a:latin typeface="Times New Roman" pitchFamily="18" charset="0"/>
                <a:cs typeface="Times New Roman" pitchFamily="18" charset="0"/>
              </a:rPr>
              <a:t>To design the primary wastewater treatment units for the estimated wastewater.</a:t>
            </a:r>
          </a:p>
          <a:p>
            <a:pPr marL="0" indent="0" algn="just" rtl="0">
              <a:lnSpc>
                <a:spcPct val="150000"/>
              </a:lnSpc>
              <a:buNone/>
            </a:pPr>
            <a:endParaRPr lang="en-US" sz="2700" dirty="0">
              <a:latin typeface="Times New Roman" pitchFamily="18" charset="0"/>
              <a:cs typeface="Times New Roman" pitchFamily="18" charset="0"/>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pPr/>
              <a:t>4</a:t>
            </a:fld>
            <a:endParaRPr lang="en-US" dirty="0"/>
          </a:p>
        </p:txBody>
      </p:sp>
    </p:spTree>
    <p:extLst>
      <p:ext uri="{BB962C8B-B14F-4D97-AF65-F5344CB8AC3E}">
        <p14:creationId xmlns:p14="http://schemas.microsoft.com/office/powerpoint/2010/main" val="41712100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0620" y="283028"/>
            <a:ext cx="8596668" cy="1320800"/>
          </a:xfrm>
        </p:spPr>
        <p:txBody>
          <a:bodyPr>
            <a:normAutofit/>
          </a:bodyPr>
          <a:lstStyle/>
          <a:p>
            <a:pPr algn="ctr"/>
            <a:r>
              <a:rPr lang="en-US" sz="6000" dirty="0" smtClean="0">
                <a:latin typeface="Times New Roman" pitchFamily="18" charset="0"/>
                <a:cs typeface="Times New Roman" pitchFamily="18" charset="0"/>
              </a:rPr>
              <a:t>Proposed location</a:t>
            </a:r>
            <a:endParaRPr lang="en-US" sz="6000" dirty="0">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71766878-3199-4EAB-94E7-2D6D11070E14}" type="slidenum">
              <a:rPr lang="en-US" smtClean="0"/>
              <a:t>5</a:t>
            </a:fld>
            <a:endParaRPr lang="en-US" dirty="0"/>
          </a:p>
        </p:txBody>
      </p:sp>
      <p:pic>
        <p:nvPicPr>
          <p:cNvPr id="4" name="Picture 3"/>
          <p:cNvPicPr>
            <a:picLocks noChangeAspect="1"/>
          </p:cNvPicPr>
          <p:nvPr/>
        </p:nvPicPr>
        <p:blipFill>
          <a:blip r:embed="rId2"/>
          <a:stretch>
            <a:fillRect/>
          </a:stretch>
        </p:blipFill>
        <p:spPr>
          <a:xfrm>
            <a:off x="1585972" y="1744770"/>
            <a:ext cx="3100634" cy="4366713"/>
          </a:xfrm>
          <a:prstGeom prst="rect">
            <a:avLst/>
          </a:prstGeom>
        </p:spPr>
      </p:pic>
      <p:sp>
        <p:nvSpPr>
          <p:cNvPr id="5" name="Rectangle 4"/>
          <p:cNvSpPr/>
          <p:nvPr/>
        </p:nvSpPr>
        <p:spPr>
          <a:xfrm>
            <a:off x="1190171" y="6115691"/>
            <a:ext cx="9811658" cy="490199"/>
          </a:xfrm>
          <a:prstGeom prst="rect">
            <a:avLst/>
          </a:prstGeom>
        </p:spPr>
        <p:txBody>
          <a:bodyPr wrap="square">
            <a:spAutoFit/>
          </a:bodyPr>
          <a:lstStyle/>
          <a:p>
            <a:pPr>
              <a:lnSpc>
                <a:spcPct val="115000"/>
              </a:lnSpc>
              <a:spcAft>
                <a:spcPts val="1000"/>
              </a:spcAft>
            </a:pPr>
            <a:r>
              <a:rPr lang="en-US" sz="2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Figure: Proposed </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location in Aljubail industrial city \ Al-Firdous District</a:t>
            </a:r>
            <a:endParaRPr lang="en-US" sz="2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9" name="Straight Connector 8"/>
          <p:cNvCxnSpPr>
            <a:endCxn id="10" idx="1"/>
          </p:cNvCxnSpPr>
          <p:nvPr/>
        </p:nvCxnSpPr>
        <p:spPr>
          <a:xfrm flipV="1">
            <a:off x="6737490" y="3431424"/>
            <a:ext cx="1481958" cy="1653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4244333" y="1921584"/>
            <a:ext cx="266403" cy="46242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116598" y="1736918"/>
            <a:ext cx="394138" cy="369332"/>
          </a:xfrm>
          <a:prstGeom prst="rect">
            <a:avLst/>
          </a:prstGeom>
          <a:noFill/>
        </p:spPr>
        <p:txBody>
          <a:bodyPr wrap="square" rtlCol="0">
            <a:spAutoFit/>
          </a:bodyPr>
          <a:lstStyle/>
          <a:p>
            <a:r>
              <a:rPr lang="en-US" dirty="0" smtClean="0"/>
              <a:t>N</a:t>
            </a:r>
            <a:endParaRPr lang="en-US" dirty="0"/>
          </a:p>
        </p:txBody>
      </p:sp>
      <p:grpSp>
        <p:nvGrpSpPr>
          <p:cNvPr id="7" name="Group 6"/>
          <p:cNvGrpSpPr/>
          <p:nvPr/>
        </p:nvGrpSpPr>
        <p:grpSpPr>
          <a:xfrm>
            <a:off x="5337022" y="1407752"/>
            <a:ext cx="4531950" cy="4703731"/>
            <a:chOff x="5337022" y="1407752"/>
            <a:chExt cx="4531950" cy="4703731"/>
          </a:xfrm>
        </p:grpSpPr>
        <p:pic>
          <p:nvPicPr>
            <p:cNvPr id="1026" name="Picture 2" descr="d:\Users\201602736\Desktop\Captur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7022" y="1407752"/>
              <a:ext cx="3881534" cy="4703731"/>
            </a:xfrm>
            <a:prstGeom prst="rect">
              <a:avLst/>
            </a:prstGeom>
            <a:noFill/>
            <a:extLst>
              <a:ext uri="{909E8E84-426E-40dd-AFC4-6F175D3DCCD1}">
                <a14:hiddenFill xmlns="" xmlns:a14="http://schemas.microsoft.com/office/drawing/2010/main">
                  <a:solidFill>
                    <a:srgbClr val="FFFFFF"/>
                  </a:solidFill>
                </a14:hiddenFill>
              </a:ext>
            </a:extLst>
          </p:spPr>
        </p:pic>
        <p:sp>
          <p:nvSpPr>
            <p:cNvPr id="3" name="Rectangle 2"/>
            <p:cNvSpPr/>
            <p:nvPr/>
          </p:nvSpPr>
          <p:spPr>
            <a:xfrm rot="18940336">
              <a:off x="7382425" y="2859315"/>
              <a:ext cx="416166" cy="6531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8219448" y="3169814"/>
              <a:ext cx="1649524" cy="523220"/>
            </a:xfrm>
            <a:prstGeom prst="rect">
              <a:avLst/>
            </a:prstGeom>
            <a:solidFill>
              <a:schemeClr val="bg2"/>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b="1" dirty="0" smtClean="0"/>
                <a:t>Proposed plant Location</a:t>
              </a:r>
              <a:endParaRPr lang="en-US" sz="1400" b="1" dirty="0"/>
            </a:p>
          </p:txBody>
        </p:sp>
        <p:cxnSp>
          <p:nvCxnSpPr>
            <p:cNvPr id="15" name="Straight Arrow Connector 14"/>
            <p:cNvCxnSpPr/>
            <p:nvPr/>
          </p:nvCxnSpPr>
          <p:spPr>
            <a:xfrm flipH="1" flipV="1">
              <a:off x="5531869" y="1694666"/>
              <a:ext cx="605406" cy="11345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3" name="Rectangle 12"/>
          <p:cNvSpPr/>
          <p:nvPr/>
        </p:nvSpPr>
        <p:spPr>
          <a:xfrm>
            <a:off x="5248700" y="1407751"/>
            <a:ext cx="364202" cy="369332"/>
          </a:xfrm>
          <a:prstGeom prst="rect">
            <a:avLst/>
          </a:prstGeom>
        </p:spPr>
        <p:txBody>
          <a:bodyPr wrap="none">
            <a:spAutoFit/>
          </a:bodyPr>
          <a:lstStyle/>
          <a:p>
            <a:r>
              <a:rPr lang="en-US" dirty="0"/>
              <a:t>N</a:t>
            </a:r>
          </a:p>
        </p:txBody>
      </p:sp>
      <p:cxnSp>
        <p:nvCxnSpPr>
          <p:cNvPr id="12" name="Straight Arrow Connector 11"/>
          <p:cNvCxnSpPr/>
          <p:nvPr/>
        </p:nvCxnSpPr>
        <p:spPr>
          <a:xfrm>
            <a:off x="7851228" y="3111062"/>
            <a:ext cx="336331" cy="1891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14701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445" y="0"/>
            <a:ext cx="8596668" cy="1320800"/>
          </a:xfrm>
        </p:spPr>
        <p:txBody>
          <a:bodyPr>
            <a:normAutofit/>
          </a:bodyPr>
          <a:lstStyle/>
          <a:p>
            <a:pPr algn="ctr"/>
            <a:r>
              <a:rPr lang="en-US" sz="4800" dirty="0">
                <a:latin typeface="Times New Roman" pitchFamily="18" charset="0"/>
                <a:cs typeface="Times New Roman" pitchFamily="18" charset="0"/>
              </a:rPr>
              <a:t>Scope and Limitations</a:t>
            </a:r>
          </a:p>
        </p:txBody>
      </p:sp>
      <p:sp>
        <p:nvSpPr>
          <p:cNvPr id="3" name="Content Placeholder 2"/>
          <p:cNvSpPr>
            <a:spLocks noGrp="1"/>
          </p:cNvSpPr>
          <p:nvPr>
            <p:ph idx="1"/>
          </p:nvPr>
        </p:nvSpPr>
        <p:spPr>
          <a:xfrm>
            <a:off x="39901" y="1076337"/>
            <a:ext cx="12267713" cy="5471608"/>
          </a:xfrm>
        </p:spPr>
        <p:txBody>
          <a:bodyPr>
            <a:noAutofit/>
          </a:bodyPr>
          <a:lstStyle/>
          <a:p>
            <a:pPr algn="l" rtl="0">
              <a:lnSpc>
                <a:spcPct val="160000"/>
              </a:lnSpc>
            </a:pPr>
            <a:r>
              <a:rPr lang="en-US" sz="3000" dirty="0">
                <a:latin typeface="Times New Roman" pitchFamily="18" charset="0"/>
                <a:cs typeface="Times New Roman" pitchFamily="18" charset="0"/>
              </a:rPr>
              <a:t>Basic design of receiving chamber, bar screen, grit chamber, </a:t>
            </a:r>
            <a:r>
              <a:rPr lang="en-US" sz="3000" dirty="0" smtClean="0">
                <a:latin typeface="Times New Roman" pitchFamily="18" charset="0"/>
                <a:cs typeface="Times New Roman" pitchFamily="18" charset="0"/>
              </a:rPr>
              <a:t>sedimentation, Aeration</a:t>
            </a:r>
            <a:r>
              <a:rPr lang="en-US" sz="3000" dirty="0">
                <a:latin typeface="Times New Roman" pitchFamily="18" charset="0"/>
                <a:cs typeface="Times New Roman" pitchFamily="18" charset="0"/>
              </a:rPr>
              <a:t>, sludge process and secondary sedimentation tank </a:t>
            </a:r>
          </a:p>
          <a:p>
            <a:pPr algn="l" rtl="0">
              <a:lnSpc>
                <a:spcPct val="160000"/>
              </a:lnSpc>
            </a:pPr>
            <a:r>
              <a:rPr lang="en-US" sz="3000" dirty="0">
                <a:latin typeface="Times New Roman" pitchFamily="18" charset="0"/>
                <a:cs typeface="Times New Roman" pitchFamily="18" charset="0"/>
              </a:rPr>
              <a:t>Basic hydraulic design within the treatment plant.</a:t>
            </a:r>
          </a:p>
          <a:p>
            <a:pPr lvl="0" algn="l" rtl="0">
              <a:lnSpc>
                <a:spcPct val="160000"/>
              </a:lnSpc>
            </a:pPr>
            <a:r>
              <a:rPr lang="en-US" sz="3000" dirty="0">
                <a:latin typeface="Times New Roman" pitchFamily="18" charset="0"/>
                <a:cs typeface="Times New Roman" pitchFamily="18" charset="0"/>
              </a:rPr>
              <a:t>Considering most of the pipelines and controllers  are open channel in which the flow moves due to gravity.</a:t>
            </a:r>
          </a:p>
          <a:p>
            <a:pPr lvl="0" algn="l" rtl="0">
              <a:lnSpc>
                <a:spcPct val="160000"/>
              </a:lnSpc>
            </a:pPr>
            <a:r>
              <a:rPr lang="en-US" sz="3000" dirty="0">
                <a:latin typeface="Times New Roman" pitchFamily="18" charset="0"/>
                <a:cs typeface="Times New Roman" pitchFamily="18" charset="0"/>
              </a:rPr>
              <a:t>Project doesn’t include any structural, foundation , and mechanical design</a:t>
            </a:r>
          </a:p>
        </p:txBody>
      </p:sp>
      <p:sp>
        <p:nvSpPr>
          <p:cNvPr id="5" name="Slide Number Placeholder 4"/>
          <p:cNvSpPr>
            <a:spLocks noGrp="1"/>
          </p:cNvSpPr>
          <p:nvPr>
            <p:ph type="sldNum" sz="quarter" idx="12"/>
          </p:nvPr>
        </p:nvSpPr>
        <p:spPr/>
        <p:txBody>
          <a:bodyPr/>
          <a:lstStyle/>
          <a:p>
            <a:fld id="{D57F1E4F-1CFF-5643-939E-217C01CDF565}" type="slidenum">
              <a:rPr lang="en-US" smtClean="0"/>
              <a:pPr/>
              <a:t>6</a:t>
            </a:fld>
            <a:endParaRPr lang="en-US" dirty="0"/>
          </a:p>
        </p:txBody>
      </p:sp>
    </p:spTree>
    <p:extLst>
      <p:ext uri="{BB962C8B-B14F-4D97-AF65-F5344CB8AC3E}">
        <p14:creationId xmlns:p14="http://schemas.microsoft.com/office/powerpoint/2010/main" val="26036714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3223" y="-180622"/>
            <a:ext cx="8596668" cy="777766"/>
          </a:xfrm>
        </p:spPr>
        <p:txBody>
          <a:bodyPr>
            <a:noAutofit/>
          </a:bodyPr>
          <a:lstStyle/>
          <a:p>
            <a:pPr algn="ctr"/>
            <a:r>
              <a:rPr lang="en-US" sz="4800" dirty="0">
                <a:latin typeface="Times New Roman" pitchFamily="18" charset="0"/>
                <a:cs typeface="Times New Roman" pitchFamily="18" charset="0"/>
              </a:rPr>
              <a:t>Scope and Limitations</a:t>
            </a:r>
            <a:endParaRPr lang="en-US" sz="4800" dirty="0"/>
          </a:p>
        </p:txBody>
      </p:sp>
      <p:sp>
        <p:nvSpPr>
          <p:cNvPr id="3" name="Content Placeholder 2"/>
          <p:cNvSpPr>
            <a:spLocks noGrp="1"/>
          </p:cNvSpPr>
          <p:nvPr>
            <p:ph idx="1"/>
          </p:nvPr>
        </p:nvSpPr>
        <p:spPr>
          <a:xfrm>
            <a:off x="183444" y="846667"/>
            <a:ext cx="11641667" cy="5616222"/>
          </a:xfrm>
        </p:spPr>
        <p:txBody>
          <a:bodyPr>
            <a:noAutofit/>
          </a:bodyPr>
          <a:lstStyle/>
          <a:p>
            <a:pPr lvl="0" algn="l" rtl="0">
              <a:lnSpc>
                <a:spcPct val="160000"/>
              </a:lnSpc>
            </a:pPr>
            <a:r>
              <a:rPr lang="en-US" sz="3200" dirty="0">
                <a:latin typeface="Times New Roman" pitchFamily="18" charset="0"/>
                <a:cs typeface="Times New Roman" pitchFamily="18" charset="0"/>
              </a:rPr>
              <a:t>Design of pumping station is not in the scope.</a:t>
            </a:r>
          </a:p>
          <a:p>
            <a:pPr lvl="0" algn="l" rtl="0">
              <a:lnSpc>
                <a:spcPct val="160000"/>
              </a:lnSpc>
            </a:pPr>
            <a:r>
              <a:rPr lang="en-US" sz="3200" dirty="0">
                <a:latin typeface="Times New Roman" pitchFamily="18" charset="0"/>
                <a:cs typeface="Times New Roman" pitchFamily="18" charset="0"/>
              </a:rPr>
              <a:t>Design of other parts such as control room, visitors' room and parking also not included.</a:t>
            </a:r>
          </a:p>
          <a:p>
            <a:pPr lvl="0" algn="l" rtl="0">
              <a:lnSpc>
                <a:spcPct val="160000"/>
              </a:lnSpc>
            </a:pPr>
            <a:r>
              <a:rPr lang="en-US" sz="3200" dirty="0">
                <a:latin typeface="Times New Roman" pitchFamily="18" charset="0"/>
                <a:cs typeface="Times New Roman" pitchFamily="18" charset="0"/>
              </a:rPr>
              <a:t>Any electrical and plumbing system is not included.</a:t>
            </a:r>
          </a:p>
          <a:p>
            <a:pPr lvl="0" algn="l" rtl="0">
              <a:lnSpc>
                <a:spcPct val="160000"/>
              </a:lnSpc>
            </a:pPr>
            <a:r>
              <a:rPr lang="en-US" sz="3200" dirty="0">
                <a:latin typeface="Times New Roman" pitchFamily="18" charset="0"/>
                <a:cs typeface="Times New Roman" pitchFamily="18" charset="0"/>
              </a:rPr>
              <a:t>It's assumed that the effluent will be discharged from the wastewater treatment plant and maybe supplied </a:t>
            </a:r>
            <a:r>
              <a:rPr lang="en-US" sz="3200" dirty="0" smtClean="0">
                <a:latin typeface="Times New Roman" pitchFamily="18" charset="0"/>
                <a:cs typeface="Times New Roman" pitchFamily="18" charset="0"/>
              </a:rPr>
              <a:t>to the sea or agriculture use or to </a:t>
            </a:r>
            <a:r>
              <a:rPr lang="en-US" sz="3200" dirty="0">
                <a:latin typeface="Times New Roman" pitchFamily="18" charset="0"/>
                <a:cs typeface="Times New Roman" pitchFamily="18" charset="0"/>
              </a:rPr>
              <a:t>the existing tertiary WWTP for the treatment.</a:t>
            </a:r>
          </a:p>
          <a:p>
            <a:pPr algn="l" rtl="0"/>
            <a:endParaRPr lang="en-US" sz="3200" dirty="0">
              <a:latin typeface="Times New Roman" pitchFamily="18" charset="0"/>
              <a:cs typeface="Times New Roman" pitchFamily="18" charset="0"/>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pPr/>
              <a:t>7</a:t>
            </a:fld>
            <a:endParaRPr lang="en-US" dirty="0"/>
          </a:p>
        </p:txBody>
      </p:sp>
    </p:spTree>
    <p:extLst>
      <p:ext uri="{BB962C8B-B14F-4D97-AF65-F5344CB8AC3E}">
        <p14:creationId xmlns:p14="http://schemas.microsoft.com/office/powerpoint/2010/main" val="10395673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7863" y="-149390"/>
            <a:ext cx="8596668" cy="1320800"/>
          </a:xfrm>
        </p:spPr>
        <p:txBody>
          <a:bodyPr>
            <a:normAutofit/>
          </a:bodyPr>
          <a:lstStyle/>
          <a:p>
            <a:pPr algn="ctr"/>
            <a:r>
              <a:rPr lang="en-US" sz="4400" dirty="0" smtClean="0">
                <a:latin typeface="Times New Roman" pitchFamily="18" charset="0"/>
                <a:cs typeface="Times New Roman" pitchFamily="18" charset="0"/>
              </a:rPr>
              <a:t>Design constraints </a:t>
            </a:r>
            <a:endParaRPr lang="en-US" sz="4000" dirty="0">
              <a:latin typeface="Times New Roman" pitchFamily="18" charset="0"/>
              <a:cs typeface="Times New Roman" pitchFamily="18" charset="0"/>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pPr/>
              <a:t>8</a:t>
            </a:fld>
            <a:endParaRPr lang="en-US" dirty="0"/>
          </a:p>
        </p:txBody>
      </p:sp>
      <p:sp>
        <p:nvSpPr>
          <p:cNvPr id="4" name="Rectangle 3"/>
          <p:cNvSpPr/>
          <p:nvPr/>
        </p:nvSpPr>
        <p:spPr>
          <a:xfrm>
            <a:off x="726792" y="768173"/>
            <a:ext cx="11318809" cy="5676426"/>
          </a:xfrm>
          <a:prstGeom prst="rect">
            <a:avLst/>
          </a:prstGeom>
        </p:spPr>
        <p:txBody>
          <a:bodyPr wrap="square">
            <a:spAutoFit/>
          </a:bodyPr>
          <a:lstStyle/>
          <a:p>
            <a:pPr marL="342900" indent="-342900" rtl="1">
              <a:spcBef>
                <a:spcPts val="1000"/>
              </a:spcBef>
              <a:buClr>
                <a:schemeClr val="accent1"/>
              </a:buClr>
              <a:buSzPct val="80000"/>
              <a:buFont typeface="Wingdings" pitchFamily="2" charset="2"/>
              <a:buChar char="v"/>
            </a:pPr>
            <a:r>
              <a:rPr lang="en-US" sz="2800" u="sng" dirty="0">
                <a:solidFill>
                  <a:schemeClr val="tx1">
                    <a:lumMod val="75000"/>
                    <a:lumOff val="25000"/>
                  </a:schemeClr>
                </a:solidFill>
                <a:latin typeface="Times New Roman"/>
                <a:cs typeface="Times New Roman"/>
              </a:rPr>
              <a:t>Economical constraints:</a:t>
            </a:r>
          </a:p>
          <a:p>
            <a:pPr marL="342900" lvl="0" indent="-342900" rtl="1">
              <a:spcBef>
                <a:spcPts val="1000"/>
              </a:spcBef>
              <a:buClr>
                <a:schemeClr val="accent1"/>
              </a:buClr>
              <a:buSzPct val="80000"/>
              <a:buFont typeface="Arial"/>
              <a:buChar char="•"/>
            </a:pPr>
            <a:r>
              <a:rPr lang="en-US" sz="2800" dirty="0">
                <a:solidFill>
                  <a:schemeClr val="tx1">
                    <a:lumMod val="75000"/>
                    <a:lumOff val="25000"/>
                  </a:schemeClr>
                </a:solidFill>
                <a:latin typeface="Times New Roman"/>
                <a:cs typeface="Times New Roman"/>
              </a:rPr>
              <a:t>Capital Cost</a:t>
            </a:r>
          </a:p>
          <a:p>
            <a:pPr marL="342900" lvl="0" indent="-342900" rtl="1">
              <a:lnSpc>
                <a:spcPct val="70000"/>
              </a:lnSpc>
              <a:spcBef>
                <a:spcPts val="1000"/>
              </a:spcBef>
              <a:buClr>
                <a:schemeClr val="accent1"/>
              </a:buClr>
              <a:buSzPct val="80000"/>
              <a:buFont typeface="Arial"/>
              <a:buChar char="•"/>
            </a:pPr>
            <a:r>
              <a:rPr lang="en-US" sz="2800" dirty="0">
                <a:solidFill>
                  <a:schemeClr val="tx1">
                    <a:lumMod val="75000"/>
                    <a:lumOff val="25000"/>
                  </a:schemeClr>
                </a:solidFill>
                <a:latin typeface="Times New Roman"/>
                <a:cs typeface="Times New Roman"/>
              </a:rPr>
              <a:t>Operational </a:t>
            </a:r>
            <a:r>
              <a:rPr lang="en-US" sz="2800" dirty="0" smtClean="0">
                <a:solidFill>
                  <a:schemeClr val="tx1">
                    <a:lumMod val="75000"/>
                    <a:lumOff val="25000"/>
                  </a:schemeClr>
                </a:solidFill>
                <a:latin typeface="Times New Roman"/>
                <a:cs typeface="Times New Roman"/>
              </a:rPr>
              <a:t>Cost</a:t>
            </a:r>
          </a:p>
          <a:p>
            <a:pPr marL="342900" lvl="0" indent="-342900" rtl="1">
              <a:lnSpc>
                <a:spcPct val="70000"/>
              </a:lnSpc>
              <a:spcBef>
                <a:spcPts val="1000"/>
              </a:spcBef>
              <a:buClr>
                <a:schemeClr val="accent1"/>
              </a:buClr>
              <a:buSzPct val="80000"/>
              <a:buFont typeface="Arial"/>
              <a:buChar char="•"/>
            </a:pPr>
            <a:r>
              <a:rPr lang="en-US" sz="2800" dirty="0" smtClean="0">
                <a:solidFill>
                  <a:schemeClr val="tx1">
                    <a:lumMod val="75000"/>
                    <a:lumOff val="25000"/>
                  </a:schemeClr>
                </a:solidFill>
                <a:latin typeface="Times New Roman"/>
                <a:cs typeface="Times New Roman"/>
              </a:rPr>
              <a:t>Maintenance </a:t>
            </a:r>
            <a:r>
              <a:rPr lang="en-US" sz="2800" dirty="0">
                <a:solidFill>
                  <a:schemeClr val="tx1">
                    <a:lumMod val="75000"/>
                    <a:lumOff val="25000"/>
                  </a:schemeClr>
                </a:solidFill>
                <a:latin typeface="Times New Roman"/>
                <a:cs typeface="Times New Roman"/>
              </a:rPr>
              <a:t>Cost</a:t>
            </a:r>
          </a:p>
          <a:p>
            <a:pPr marL="342900" indent="-342900" rtl="1">
              <a:spcBef>
                <a:spcPts val="1000"/>
              </a:spcBef>
              <a:buClr>
                <a:schemeClr val="accent1"/>
              </a:buClr>
              <a:buSzPct val="80000"/>
              <a:buFont typeface="Wingdings" charset="2"/>
              <a:buChar char="v"/>
            </a:pPr>
            <a:r>
              <a:rPr lang="en-US" sz="2800" u="sng" dirty="0">
                <a:solidFill>
                  <a:schemeClr val="tx1">
                    <a:lumMod val="75000"/>
                    <a:lumOff val="25000"/>
                  </a:schemeClr>
                </a:solidFill>
                <a:latin typeface="Times New Roman"/>
                <a:cs typeface="Times New Roman"/>
              </a:rPr>
              <a:t>Land constraints: </a:t>
            </a:r>
          </a:p>
          <a:p>
            <a:pPr marL="342900" lvl="0" indent="-342900" rtl="1">
              <a:spcBef>
                <a:spcPts val="1000"/>
              </a:spcBef>
              <a:buClr>
                <a:schemeClr val="accent1"/>
              </a:buClr>
              <a:buSzPct val="80000"/>
              <a:buFont typeface="Arial"/>
              <a:buChar char="•"/>
            </a:pPr>
            <a:r>
              <a:rPr lang="en-US" sz="2800" dirty="0">
                <a:solidFill>
                  <a:schemeClr val="tx1">
                    <a:lumMod val="75000"/>
                    <a:lumOff val="25000"/>
                  </a:schemeClr>
                </a:solidFill>
                <a:latin typeface="Times New Roman"/>
                <a:cs typeface="Times New Roman"/>
              </a:rPr>
              <a:t>Enough space for future expansion and sludge disposal/utilization</a:t>
            </a:r>
          </a:p>
          <a:p>
            <a:pPr marL="342900" lvl="0" indent="-342900" rtl="1">
              <a:lnSpc>
                <a:spcPct val="70000"/>
              </a:lnSpc>
              <a:spcBef>
                <a:spcPts val="1000"/>
              </a:spcBef>
              <a:buClr>
                <a:schemeClr val="accent1"/>
              </a:buClr>
              <a:buSzPct val="80000"/>
              <a:buFont typeface="Arial"/>
              <a:buChar char="•"/>
            </a:pPr>
            <a:r>
              <a:rPr lang="en-US" sz="2800" dirty="0">
                <a:solidFill>
                  <a:schemeClr val="tx1">
                    <a:lumMod val="75000"/>
                    <a:lumOff val="25000"/>
                  </a:schemeClr>
                </a:solidFill>
                <a:latin typeface="Times New Roman"/>
                <a:cs typeface="Times New Roman"/>
              </a:rPr>
              <a:t>Adequacy of isolation from residential areas</a:t>
            </a:r>
          </a:p>
          <a:p>
            <a:pPr marL="342900" lvl="0" indent="-342900" rtl="1">
              <a:lnSpc>
                <a:spcPct val="70000"/>
              </a:lnSpc>
              <a:spcBef>
                <a:spcPts val="1000"/>
              </a:spcBef>
              <a:buClr>
                <a:schemeClr val="accent1"/>
              </a:buClr>
              <a:buSzPct val="80000"/>
              <a:buFont typeface="Arial"/>
              <a:buChar char="•"/>
            </a:pPr>
            <a:r>
              <a:rPr lang="en-US" sz="2800" dirty="0">
                <a:solidFill>
                  <a:schemeClr val="tx1">
                    <a:lumMod val="75000"/>
                    <a:lumOff val="25000"/>
                  </a:schemeClr>
                </a:solidFill>
                <a:latin typeface="Times New Roman"/>
                <a:cs typeface="Times New Roman"/>
              </a:rPr>
              <a:t>Location of drinking water sources</a:t>
            </a:r>
          </a:p>
          <a:p>
            <a:pPr marL="342900" lvl="0" indent="-342900" rtl="1">
              <a:lnSpc>
                <a:spcPct val="70000"/>
              </a:lnSpc>
              <a:spcBef>
                <a:spcPts val="1000"/>
              </a:spcBef>
              <a:buClr>
                <a:schemeClr val="accent1"/>
              </a:buClr>
              <a:buSzPct val="80000"/>
              <a:buFont typeface="Arial"/>
              <a:buChar char="•"/>
            </a:pPr>
            <a:r>
              <a:rPr lang="en-US" sz="2800" dirty="0">
                <a:solidFill>
                  <a:schemeClr val="tx1">
                    <a:lumMod val="75000"/>
                    <a:lumOff val="25000"/>
                  </a:schemeClr>
                </a:solidFill>
                <a:latin typeface="Times New Roman"/>
                <a:cs typeface="Times New Roman"/>
              </a:rPr>
              <a:t>Close to dumping location</a:t>
            </a:r>
          </a:p>
          <a:p>
            <a:pPr marL="342900" lvl="0" indent="-342900" rtl="1">
              <a:lnSpc>
                <a:spcPct val="70000"/>
              </a:lnSpc>
              <a:spcBef>
                <a:spcPts val="1000"/>
              </a:spcBef>
              <a:buClr>
                <a:schemeClr val="accent1"/>
              </a:buClr>
              <a:buSzPct val="80000"/>
              <a:buFont typeface="Arial"/>
              <a:buChar char="•"/>
            </a:pPr>
            <a:r>
              <a:rPr lang="en-US" sz="2800" dirty="0">
                <a:solidFill>
                  <a:schemeClr val="tx1">
                    <a:lumMod val="75000"/>
                    <a:lumOff val="25000"/>
                  </a:schemeClr>
                </a:solidFill>
                <a:latin typeface="Times New Roman"/>
                <a:cs typeface="Times New Roman"/>
              </a:rPr>
              <a:t>Plant size extension in the near future</a:t>
            </a:r>
          </a:p>
          <a:p>
            <a:pPr marL="342900" lvl="0" indent="-342900" rtl="1">
              <a:lnSpc>
                <a:spcPct val="70000"/>
              </a:lnSpc>
              <a:spcBef>
                <a:spcPts val="1000"/>
              </a:spcBef>
              <a:buClr>
                <a:schemeClr val="accent1"/>
              </a:buClr>
              <a:buSzPct val="80000"/>
              <a:buFont typeface="Arial"/>
              <a:buChar char="•"/>
            </a:pPr>
            <a:r>
              <a:rPr lang="en-US" sz="2800" dirty="0">
                <a:solidFill>
                  <a:schemeClr val="tx1">
                    <a:lumMod val="75000"/>
                    <a:lumOff val="25000"/>
                  </a:schemeClr>
                </a:solidFill>
                <a:latin typeface="Times New Roman"/>
                <a:cs typeface="Times New Roman"/>
              </a:rPr>
              <a:t>Accessibility into the site </a:t>
            </a:r>
          </a:p>
          <a:p>
            <a:pPr marL="342900" indent="-342900" rtl="1">
              <a:spcBef>
                <a:spcPts val="1000"/>
              </a:spcBef>
              <a:buClr>
                <a:schemeClr val="accent1"/>
              </a:buClr>
              <a:buSzPct val="80000"/>
              <a:buFont typeface="Wingdings" charset="2"/>
              <a:buChar char="v"/>
            </a:pPr>
            <a:r>
              <a:rPr lang="en-US" sz="2200" dirty="0" smtClean="0">
                <a:solidFill>
                  <a:schemeClr val="tx1">
                    <a:lumMod val="75000"/>
                    <a:lumOff val="25000"/>
                  </a:schemeClr>
                </a:solidFill>
                <a:latin typeface="Times New Roman"/>
                <a:cs typeface="Times New Roman"/>
              </a:rPr>
              <a:t> </a:t>
            </a:r>
            <a:endParaRPr lang="en-US" sz="2200" dirty="0">
              <a:solidFill>
                <a:schemeClr val="tx1">
                  <a:lumMod val="75000"/>
                  <a:lumOff val="25000"/>
                </a:schemeClr>
              </a:solidFill>
              <a:latin typeface="Times New Roman"/>
              <a:cs typeface="Times New Roman"/>
            </a:endParaRPr>
          </a:p>
        </p:txBody>
      </p:sp>
    </p:spTree>
    <p:extLst>
      <p:ext uri="{BB962C8B-B14F-4D97-AF65-F5344CB8AC3E}">
        <p14:creationId xmlns:p14="http://schemas.microsoft.com/office/powerpoint/2010/main" val="35058287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9</a:t>
            </a:fld>
            <a:endParaRPr lang="en-US" dirty="0"/>
          </a:p>
        </p:txBody>
      </p:sp>
      <p:sp>
        <p:nvSpPr>
          <p:cNvPr id="4" name="Rectangle 3"/>
          <p:cNvSpPr/>
          <p:nvPr/>
        </p:nvSpPr>
        <p:spPr>
          <a:xfrm>
            <a:off x="504495" y="1177157"/>
            <a:ext cx="9953297" cy="3362972"/>
          </a:xfrm>
          <a:prstGeom prst="rect">
            <a:avLst/>
          </a:prstGeom>
        </p:spPr>
        <p:txBody>
          <a:bodyPr wrap="square">
            <a:spAutoFit/>
          </a:bodyPr>
          <a:lstStyle/>
          <a:p>
            <a:pPr marL="342900" indent="-342900" rtl="1">
              <a:spcBef>
                <a:spcPts val="1000"/>
              </a:spcBef>
              <a:buClr>
                <a:schemeClr val="accent1"/>
              </a:buClr>
              <a:buSzPct val="80000"/>
              <a:buFont typeface="Wingdings" charset="2"/>
              <a:buChar char="v"/>
            </a:pPr>
            <a:r>
              <a:rPr lang="en-US" sz="2800" u="sng" dirty="0">
                <a:solidFill>
                  <a:schemeClr val="tx1">
                    <a:lumMod val="75000"/>
                    <a:lumOff val="25000"/>
                  </a:schemeClr>
                </a:solidFill>
                <a:latin typeface="Times New Roman"/>
                <a:cs typeface="Times New Roman"/>
              </a:rPr>
              <a:t>Assimilation capacity of receiving water body</a:t>
            </a:r>
          </a:p>
          <a:p>
            <a:pPr marL="342900" indent="-342900" rtl="1">
              <a:spcBef>
                <a:spcPts val="1000"/>
              </a:spcBef>
              <a:buClr>
                <a:schemeClr val="accent1"/>
              </a:buClr>
              <a:buSzPct val="80000"/>
              <a:buFont typeface="Arial"/>
              <a:buChar char="•"/>
            </a:pPr>
            <a:r>
              <a:rPr lang="en-US" sz="2800" dirty="0">
                <a:solidFill>
                  <a:schemeClr val="tx1">
                    <a:lumMod val="75000"/>
                    <a:lumOff val="25000"/>
                  </a:schemeClr>
                </a:solidFill>
                <a:latin typeface="Times New Roman"/>
                <a:cs typeface="Times New Roman"/>
              </a:rPr>
              <a:t>ability of a body of water to cleanse itself </a:t>
            </a:r>
          </a:p>
          <a:p>
            <a:pPr marL="342900" indent="-342900" rtl="1">
              <a:lnSpc>
                <a:spcPct val="70000"/>
              </a:lnSpc>
              <a:spcBef>
                <a:spcPts val="1000"/>
              </a:spcBef>
              <a:buClr>
                <a:schemeClr val="accent1"/>
              </a:buClr>
              <a:buSzPct val="80000"/>
              <a:buFont typeface="Arial"/>
              <a:buChar char="•"/>
            </a:pPr>
            <a:r>
              <a:rPr lang="en-US" sz="2800" dirty="0">
                <a:solidFill>
                  <a:schemeClr val="tx1">
                    <a:lumMod val="75000"/>
                    <a:lumOff val="25000"/>
                  </a:schemeClr>
                </a:solidFill>
                <a:latin typeface="Times New Roman"/>
                <a:cs typeface="Times New Roman"/>
              </a:rPr>
              <a:t>Different amount of water receiving is major constraint because during rush days </a:t>
            </a:r>
          </a:p>
          <a:p>
            <a:pPr marL="342900" indent="-342900" rtl="1">
              <a:spcBef>
                <a:spcPts val="1000"/>
              </a:spcBef>
              <a:buClr>
                <a:schemeClr val="accent1"/>
              </a:buClr>
              <a:buSzPct val="80000"/>
              <a:buFont typeface="Wingdings" charset="2"/>
              <a:buChar char="v"/>
            </a:pPr>
            <a:r>
              <a:rPr lang="en-US" sz="2800" u="sng" dirty="0">
                <a:solidFill>
                  <a:schemeClr val="tx1">
                    <a:lumMod val="75000"/>
                    <a:lumOff val="25000"/>
                  </a:schemeClr>
                </a:solidFill>
                <a:latin typeface="Times New Roman"/>
                <a:cs typeface="Times New Roman"/>
              </a:rPr>
              <a:t>Prevailing wind direction</a:t>
            </a:r>
          </a:p>
          <a:p>
            <a:pPr marL="342900" indent="-342900" rtl="1">
              <a:spcBef>
                <a:spcPts val="1000"/>
              </a:spcBef>
              <a:buClr>
                <a:schemeClr val="accent1"/>
              </a:buClr>
              <a:buSzPct val="80000"/>
              <a:buFont typeface="Arial"/>
              <a:buChar char="•"/>
            </a:pPr>
            <a:r>
              <a:rPr lang="en-US" sz="2800" dirty="0">
                <a:solidFill>
                  <a:schemeClr val="tx1">
                    <a:lumMod val="75000"/>
                    <a:lumOff val="25000"/>
                  </a:schemeClr>
                </a:solidFill>
                <a:latin typeface="Times New Roman"/>
                <a:cs typeface="Times New Roman"/>
              </a:rPr>
              <a:t>Houses and district need to be prevented from wind that coming from Wastewater plant</a:t>
            </a:r>
            <a:endParaRPr lang="en-US" sz="2800" dirty="0"/>
          </a:p>
        </p:txBody>
      </p:sp>
      <p:pic>
        <p:nvPicPr>
          <p:cNvPr id="5" name="Picture 4"/>
          <p:cNvPicPr>
            <a:picLocks noChangeAspect="1"/>
          </p:cNvPicPr>
          <p:nvPr/>
        </p:nvPicPr>
        <p:blipFill>
          <a:blip r:embed="rId2"/>
          <a:stretch>
            <a:fillRect/>
          </a:stretch>
        </p:blipFill>
        <p:spPr>
          <a:xfrm>
            <a:off x="2500617" y="213099"/>
            <a:ext cx="4962574" cy="1176630"/>
          </a:xfrm>
          <a:prstGeom prst="rect">
            <a:avLst/>
          </a:prstGeom>
        </p:spPr>
      </p:pic>
      <p:sp>
        <p:nvSpPr>
          <p:cNvPr id="6" name="Rectangle 5"/>
          <p:cNvSpPr/>
          <p:nvPr/>
        </p:nvSpPr>
        <p:spPr>
          <a:xfrm>
            <a:off x="504495" y="4656367"/>
            <a:ext cx="10079422" cy="1384995"/>
          </a:xfrm>
          <a:prstGeom prst="rect">
            <a:avLst/>
          </a:prstGeom>
        </p:spPr>
        <p:txBody>
          <a:bodyPr wrap="square">
            <a:spAutoFit/>
          </a:bodyPr>
          <a:lstStyle/>
          <a:p>
            <a:r>
              <a:rPr lang="en-US" sz="2800" u="sng" dirty="0" smtClean="0">
                <a:latin typeface="Times New Roman"/>
                <a:cs typeface="Times New Roman"/>
              </a:rPr>
              <a:t> Design </a:t>
            </a:r>
            <a:r>
              <a:rPr lang="en-US" sz="2800" u="sng" dirty="0">
                <a:latin typeface="Times New Roman"/>
                <a:cs typeface="Times New Roman"/>
              </a:rPr>
              <a:t>capacity</a:t>
            </a:r>
            <a:endParaRPr lang="en-US" sz="2800" dirty="0">
              <a:latin typeface="Times New Roman"/>
              <a:cs typeface="Times New Roman"/>
            </a:endParaRPr>
          </a:p>
          <a:p>
            <a:r>
              <a:rPr lang="en-US" sz="2800" dirty="0">
                <a:latin typeface="Times New Roman"/>
                <a:cs typeface="Times New Roman"/>
              </a:rPr>
              <a:t>The design capacity should be such that the treated effluent would continuously meet established quality criteria </a:t>
            </a:r>
          </a:p>
        </p:txBody>
      </p:sp>
    </p:spTree>
    <p:extLst>
      <p:ext uri="{BB962C8B-B14F-4D97-AF65-F5344CB8AC3E}">
        <p14:creationId xmlns:p14="http://schemas.microsoft.com/office/powerpoint/2010/main" val="2989977601"/>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3284</TotalTime>
  <Words>2392</Words>
  <Application>Microsoft Office PowerPoint</Application>
  <PresentationFormat>Widescreen</PresentationFormat>
  <Paragraphs>616</Paragraphs>
  <Slides>36</Slides>
  <Notes>1</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Arial</vt:lpstr>
      <vt:lpstr>Calibri</vt:lpstr>
      <vt:lpstr>Cambria Math</vt:lpstr>
      <vt:lpstr>Mangal</vt:lpstr>
      <vt:lpstr>MS Mincho</vt:lpstr>
      <vt:lpstr>MS Mincho</vt:lpstr>
      <vt:lpstr>Times New Roman</vt:lpstr>
      <vt:lpstr>Trebuchet MS</vt:lpstr>
      <vt:lpstr>Wingdings</vt:lpstr>
      <vt:lpstr>Wingdings 3</vt:lpstr>
      <vt:lpstr>Facet</vt:lpstr>
      <vt:lpstr>Design of Municipal Wastewater Treatment Plant in Aljubail</vt:lpstr>
      <vt:lpstr>Table of Contents</vt:lpstr>
      <vt:lpstr>Introduction</vt:lpstr>
      <vt:lpstr>Aim and Objective</vt:lpstr>
      <vt:lpstr>Proposed location</vt:lpstr>
      <vt:lpstr>Scope and Limitations</vt:lpstr>
      <vt:lpstr>Scope and Limitations</vt:lpstr>
      <vt:lpstr>Design constraints </vt:lpstr>
      <vt:lpstr>PowerPoint Presentation</vt:lpstr>
      <vt:lpstr>Design Constraints </vt:lpstr>
      <vt:lpstr>Estimation of Flow Rate</vt:lpstr>
      <vt:lpstr>Estimation of Flow Rate</vt:lpstr>
      <vt:lpstr>Design of Receiving Chamber</vt:lpstr>
      <vt:lpstr>Design of Dimensions</vt:lpstr>
      <vt:lpstr>Design of Dimensions</vt:lpstr>
      <vt:lpstr>Design of Dimensions</vt:lpstr>
      <vt:lpstr>Standard Used for Bar Screen</vt:lpstr>
      <vt:lpstr>Head Loss </vt:lpstr>
      <vt:lpstr>The controller</vt:lpstr>
      <vt:lpstr>The controller</vt:lpstr>
      <vt:lpstr>Design of Dimensions</vt:lpstr>
      <vt:lpstr>Standard Used for Grit Chamber</vt:lpstr>
      <vt:lpstr>primary sedimentation</vt:lpstr>
      <vt:lpstr>Design of Dimensions</vt:lpstr>
      <vt:lpstr>Standard Used for Sedimentation Tank</vt:lpstr>
      <vt:lpstr>Design of Dimensions (secondary treatment) </vt:lpstr>
      <vt:lpstr>Design of Dimensions  (secondary treatment) </vt:lpstr>
      <vt:lpstr> Design of Secondary Sedimentation Tanks </vt:lpstr>
      <vt:lpstr> Design of Secondary Sedimentation Tanks </vt:lpstr>
      <vt:lpstr>Environment Impact Assessment (EIA)</vt:lpstr>
      <vt:lpstr>Cost Estimation </vt:lpstr>
      <vt:lpstr>Costs :</vt:lpstr>
      <vt:lpstr>Revenue :</vt:lpstr>
      <vt:lpstr>3D-max design of the purposed  WWTP</vt:lpstr>
      <vt:lpstr>References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Domestic Primary Treatment Plant</dc:title>
  <dc:creator>Abdulaziz Alnahhas</dc:creator>
  <cp:lastModifiedBy>Dr. Saidur Chowdhury</cp:lastModifiedBy>
  <cp:revision>191</cp:revision>
  <dcterms:created xsi:type="dcterms:W3CDTF">2015-10-25T16:45:36Z</dcterms:created>
  <dcterms:modified xsi:type="dcterms:W3CDTF">2020-02-07T12:51:48Z</dcterms:modified>
</cp:coreProperties>
</file>