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media/image14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99" r:id="rId2"/>
    <p:sldId id="297" r:id="rId3"/>
    <p:sldId id="287" r:id="rId4"/>
    <p:sldId id="327" r:id="rId5"/>
    <p:sldId id="352" r:id="rId6"/>
    <p:sldId id="268" r:id="rId7"/>
    <p:sldId id="328" r:id="rId8"/>
    <p:sldId id="306" r:id="rId9"/>
    <p:sldId id="275" r:id="rId10"/>
    <p:sldId id="269" r:id="rId11"/>
    <p:sldId id="303" r:id="rId12"/>
    <p:sldId id="350" r:id="rId13"/>
    <p:sldId id="304" r:id="rId14"/>
    <p:sldId id="351" r:id="rId15"/>
    <p:sldId id="305" r:id="rId16"/>
    <p:sldId id="371" r:id="rId17"/>
    <p:sldId id="272" r:id="rId18"/>
    <p:sldId id="331" r:id="rId19"/>
    <p:sldId id="372" r:id="rId20"/>
    <p:sldId id="332" r:id="rId21"/>
    <p:sldId id="333" r:id="rId22"/>
    <p:sldId id="334" r:id="rId23"/>
    <p:sldId id="335" r:id="rId24"/>
    <p:sldId id="336" r:id="rId25"/>
    <p:sldId id="308" r:id="rId26"/>
    <p:sldId id="309" r:id="rId27"/>
    <p:sldId id="310" r:id="rId28"/>
    <p:sldId id="311" r:id="rId29"/>
    <p:sldId id="317" r:id="rId30"/>
    <p:sldId id="313" r:id="rId31"/>
    <p:sldId id="316" r:id="rId32"/>
    <p:sldId id="378" r:id="rId33"/>
    <p:sldId id="339" r:id="rId34"/>
    <p:sldId id="340" r:id="rId35"/>
    <p:sldId id="337" r:id="rId36"/>
    <p:sldId id="318" r:id="rId37"/>
    <p:sldId id="322" r:id="rId38"/>
    <p:sldId id="320" r:id="rId39"/>
    <p:sldId id="321" r:id="rId40"/>
    <p:sldId id="326" r:id="rId41"/>
    <p:sldId id="323" r:id="rId42"/>
    <p:sldId id="324" r:id="rId43"/>
    <p:sldId id="343" r:id="rId44"/>
    <p:sldId id="377" r:id="rId45"/>
    <p:sldId id="315" r:id="rId46"/>
    <p:sldId id="365" r:id="rId47"/>
    <p:sldId id="360" r:id="rId48"/>
    <p:sldId id="374" r:id="rId49"/>
    <p:sldId id="366" r:id="rId50"/>
    <p:sldId id="375" r:id="rId51"/>
    <p:sldId id="361" r:id="rId52"/>
    <p:sldId id="364" r:id="rId53"/>
    <p:sldId id="368" r:id="rId54"/>
    <p:sldId id="367" r:id="rId55"/>
    <p:sldId id="373" r:id="rId56"/>
    <p:sldId id="404" r:id="rId57"/>
    <p:sldId id="405" r:id="rId58"/>
    <p:sldId id="380" r:id="rId59"/>
    <p:sldId id="406" r:id="rId60"/>
    <p:sldId id="381" r:id="rId61"/>
    <p:sldId id="407" r:id="rId62"/>
    <p:sldId id="382" r:id="rId63"/>
    <p:sldId id="408" r:id="rId64"/>
    <p:sldId id="379" r:id="rId65"/>
    <p:sldId id="354" r:id="rId66"/>
    <p:sldId id="355" r:id="rId67"/>
    <p:sldId id="356" r:id="rId68"/>
    <p:sldId id="392" r:id="rId69"/>
    <p:sldId id="357" r:id="rId70"/>
    <p:sldId id="362" r:id="rId71"/>
    <p:sldId id="358" r:id="rId72"/>
    <p:sldId id="394" r:id="rId73"/>
    <p:sldId id="395" r:id="rId74"/>
    <p:sldId id="388" r:id="rId75"/>
    <p:sldId id="398" r:id="rId76"/>
    <p:sldId id="399" r:id="rId77"/>
    <p:sldId id="400" r:id="rId78"/>
    <p:sldId id="401" r:id="rId79"/>
    <p:sldId id="402" r:id="rId80"/>
    <p:sldId id="403" r:id="rId81"/>
    <p:sldId id="396" r:id="rId82"/>
    <p:sldId id="384" r:id="rId83"/>
    <p:sldId id="385" r:id="rId84"/>
    <p:sldId id="386" r:id="rId85"/>
    <p:sldId id="387" r:id="rId86"/>
    <p:sldId id="397" r:id="rId87"/>
    <p:sldId id="341" r:id="rId88"/>
    <p:sldId id="390" r:id="rId89"/>
    <p:sldId id="391" r:id="rId90"/>
    <p:sldId id="338" r:id="rId91"/>
    <p:sldId id="389" r:id="rId92"/>
    <p:sldId id="342" r:id="rId93"/>
    <p:sldId id="283" r:id="rId94"/>
    <p:sldId id="289" r:id="rId95"/>
    <p:sldId id="277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72AF"/>
    <a:srgbClr val="4472C4"/>
    <a:srgbClr val="5597D3"/>
    <a:srgbClr val="2C6FAD"/>
    <a:srgbClr val="BFBFBF"/>
    <a:srgbClr val="58AEBD"/>
    <a:srgbClr val="58AFBF"/>
    <a:srgbClr val="5EB6C3"/>
    <a:srgbClr val="7BC2C7"/>
    <a:srgbClr val="489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1" autoAdjust="0"/>
    <p:restoredTop sz="95147" autoAdjust="0"/>
  </p:normalViewPr>
  <p:slideViewPr>
    <p:cSldViewPr snapToGrid="0">
      <p:cViewPr varScale="1">
        <p:scale>
          <a:sx n="65" d="100"/>
          <a:sy n="65" d="100"/>
        </p:scale>
        <p:origin x="7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Series1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elete val="1"/>
          </c:dLbls>
          <c:val>
            <c:numRef>
              <c:f>Sheet1!$A$2:$A$7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8C-4CD6-B831-B5EC837B17E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42430143"/>
        <c:axId val="1006976639"/>
      </c:barChart>
      <c:catAx>
        <c:axId val="242430143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6976639"/>
        <c:crosses val="autoZero"/>
        <c:auto val="0"/>
        <c:lblAlgn val="ctr"/>
        <c:lblOffset val="100"/>
        <c:tickMarkSkip val="1"/>
        <c:noMultiLvlLbl val="0"/>
      </c:catAx>
      <c:valAx>
        <c:axId val="1006976639"/>
        <c:scaling>
          <c:orientation val="minMax"/>
          <c:max val="100"/>
        </c:scaling>
        <c:delete val="1"/>
        <c:axPos val="l"/>
        <c:numFmt formatCode="General" sourceLinked="1"/>
        <c:majorTickMark val="none"/>
        <c:minorTickMark val="none"/>
        <c:tickLblPos val="nextTo"/>
        <c:crossAx val="242430143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0.45652</cdr:x>
      <cdr:y>0.39493</cdr:y>
    </cdr:from>
    <cdr:to>
      <cdr:x>0.54348</cdr:x>
      <cdr:y>0.60507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AE0FA8D-F6B4-4641-A737-41C2ABE111C5}"/>
            </a:ext>
          </a:extLst>
        </cdr:cNvPr>
        <cdr:cNvSpPr txBox="1"/>
      </cdr:nvSpPr>
      <cdr:spPr>
        <a:xfrm xmlns:a="http://schemas.openxmlformats.org/drawingml/2006/main">
          <a:off x="4800600" y="171846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0.50634</cdr:x>
      <cdr:y>0.30719</cdr:y>
    </cdr:from>
    <cdr:to>
      <cdr:x>0.5933</cdr:x>
      <cdr:y>0.51733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49A7EFB-0F49-4D6D-AD7C-C2561FFA1ECE}"/>
            </a:ext>
          </a:extLst>
        </cdr:cNvPr>
        <cdr:cNvSpPr txBox="1"/>
      </cdr:nvSpPr>
      <cdr:spPr>
        <a:xfrm xmlns:a="http://schemas.openxmlformats.org/drawingml/2006/main">
          <a:off x="5324475" y="13366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307B7-F3B0-47F8-B0D6-8BD44777DB6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CEDD4-1520-4E30-8E42-3B94398F9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98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84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6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5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47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3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21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needed to be changed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91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52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47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3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67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21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needed to be changed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91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37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28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30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36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89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69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39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9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9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Referring to our story division, pick up the codes from SBC</a:t>
            </a:r>
          </a:p>
          <a:p>
            <a:r>
              <a:rPr lang="en-US" dirty="0"/>
              <a:t>Preliminary design for the structural members</a:t>
            </a:r>
          </a:p>
          <a:p>
            <a:r>
              <a:rPr lang="en-US" dirty="0"/>
              <a:t>Modeling and analyzing using ETABS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DFE-F0F8-4C62-8598-B3BB3A01B36D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6203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8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56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34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EDD4-1520-4E30-8E42-3B94398F9F3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1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1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58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1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8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91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2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7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A03A0-84E2-4896-A03E-324BC0CC1A2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650A6-A9BF-4428-9007-32DCC41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8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svg"/><Relationship Id="rId1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22.sv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2.svg"/><Relationship Id="rId5" Type="http://schemas.openxmlformats.org/officeDocument/2006/relationships/image" Target="../media/image8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0.sv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0" Type="http://schemas.openxmlformats.org/officeDocument/2006/relationships/image" Target="../media/image32.sv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1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7.png"/><Relationship Id="rId7" Type="http://schemas.openxmlformats.org/officeDocument/2006/relationships/image" Target="../media/image3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openxmlformats.org/officeDocument/2006/relationships/image" Target="../media/image50.png"/><Relationship Id="rId4" Type="http://schemas.openxmlformats.org/officeDocument/2006/relationships/image" Target="../media/image8.png"/><Relationship Id="rId9" Type="http://schemas.openxmlformats.org/officeDocument/2006/relationships/image" Target="../media/image49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6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6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55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8.png"/><Relationship Id="rId9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71.png"/><Relationship Id="rId4" Type="http://schemas.openxmlformats.org/officeDocument/2006/relationships/image" Target="../media/image8.pn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png"/><Relationship Id="rId7" Type="http://schemas.openxmlformats.org/officeDocument/2006/relationships/image" Target="../media/image97.png"/><Relationship Id="rId12" Type="http://schemas.openxmlformats.org/officeDocument/2006/relationships/image" Target="../media/image7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openxmlformats.org/officeDocument/2006/relationships/image" Target="../media/image85.png"/><Relationship Id="rId4" Type="http://schemas.openxmlformats.org/officeDocument/2006/relationships/image" Target="../media/image8.png"/><Relationship Id="rId9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5.png"/><Relationship Id="rId3" Type="http://schemas.openxmlformats.org/officeDocument/2006/relationships/image" Target="../media/image2.png"/><Relationship Id="rId7" Type="http://schemas.openxmlformats.org/officeDocument/2006/relationships/image" Target="../media/image97.png"/><Relationship Id="rId12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0.png"/><Relationship Id="rId5" Type="http://schemas.openxmlformats.org/officeDocument/2006/relationships/image" Target="../media/image730.png"/><Relationship Id="rId10" Type="http://schemas.openxmlformats.org/officeDocument/2006/relationships/image" Target="../media/image85.png"/><Relationship Id="rId4" Type="http://schemas.openxmlformats.org/officeDocument/2006/relationships/image" Target="../media/image8.png"/><Relationship Id="rId9" Type="http://schemas.openxmlformats.org/officeDocument/2006/relationships/image" Target="../media/image99.png"/><Relationship Id="rId1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7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68.png"/><Relationship Id="rId5" Type="http://schemas.openxmlformats.org/officeDocument/2006/relationships/image" Target="../media/image8.png"/><Relationship Id="rId10" Type="http://schemas.openxmlformats.org/officeDocument/2006/relationships/image" Target="../media/image111.png"/><Relationship Id="rId4" Type="http://schemas.openxmlformats.org/officeDocument/2006/relationships/image" Target="../media/image2.png"/><Relationship Id="rId9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88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8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93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0.png"/><Relationship Id="rId5" Type="http://schemas.openxmlformats.org/officeDocument/2006/relationships/image" Target="../media/image94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0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2.png"/><Relationship Id="rId7" Type="http://schemas.openxmlformats.org/officeDocument/2006/relationships/image" Target="../media/image11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5" Type="http://schemas.openxmlformats.org/officeDocument/2006/relationships/image" Target="../media/image121.png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80.png"/><Relationship Id="rId3" Type="http://schemas.openxmlformats.org/officeDocument/2006/relationships/image" Target="../media/image7.png"/><Relationship Id="rId7" Type="http://schemas.openxmlformats.org/officeDocument/2006/relationships/image" Target="../media/image125.png"/><Relationship Id="rId12" Type="http://schemas.openxmlformats.org/officeDocument/2006/relationships/image" Target="../media/image128.jpeg"/><Relationship Id="rId17" Type="http://schemas.openxmlformats.org/officeDocument/2006/relationships/image" Target="../media/image12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7.jpeg"/><Relationship Id="rId5" Type="http://schemas.openxmlformats.org/officeDocument/2006/relationships/image" Target="../media/image8.png"/><Relationship Id="rId15" Type="http://schemas.openxmlformats.org/officeDocument/2006/relationships/image" Target="../media/image1200.png"/><Relationship Id="rId10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openxmlformats.org/officeDocument/2006/relationships/image" Target="../media/image126.png"/><Relationship Id="rId14" Type="http://schemas.openxmlformats.org/officeDocument/2006/relationships/image" Target="../media/image119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260.png"/><Relationship Id="rId3" Type="http://schemas.openxmlformats.org/officeDocument/2006/relationships/image" Target="../media/image7.png"/><Relationship Id="rId7" Type="http://schemas.openxmlformats.org/officeDocument/2006/relationships/image" Target="../media/image129.jpg"/><Relationship Id="rId12" Type="http://schemas.openxmlformats.org/officeDocument/2006/relationships/image" Target="../media/image12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40.png"/><Relationship Id="rId5" Type="http://schemas.openxmlformats.org/officeDocument/2006/relationships/image" Target="../media/image8.png"/><Relationship Id="rId10" Type="http://schemas.openxmlformats.org/officeDocument/2006/relationships/image" Target="../media/image127.jpeg"/><Relationship Id="rId4" Type="http://schemas.openxmlformats.org/officeDocument/2006/relationships/image" Target="../media/image2.png"/><Relationship Id="rId9" Type="http://schemas.microsoft.com/office/2007/relationships/hdphoto" Target="../media/hdphoto6.wdp"/><Relationship Id="rId14" Type="http://schemas.openxmlformats.org/officeDocument/2006/relationships/image" Target="../media/image12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7.png"/><Relationship Id="rId7" Type="http://schemas.openxmlformats.org/officeDocument/2006/relationships/image" Target="../media/image1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8.png"/><Relationship Id="rId10" Type="http://schemas.openxmlformats.org/officeDocument/2006/relationships/image" Target="../media/image127.jpeg"/><Relationship Id="rId4" Type="http://schemas.openxmlformats.org/officeDocument/2006/relationships/image" Target="../media/image2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0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5.emf"/><Relationship Id="rId3" Type="http://schemas.openxmlformats.org/officeDocument/2006/relationships/image" Target="../media/image7.png"/><Relationship Id="rId7" Type="http://schemas.openxmlformats.org/officeDocument/2006/relationships/image" Target="../media/image129.jpg"/><Relationship Id="rId12" Type="http://schemas.openxmlformats.org/officeDocument/2006/relationships/image" Target="../media/image1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33.emf"/><Relationship Id="rId5" Type="http://schemas.openxmlformats.org/officeDocument/2006/relationships/image" Target="../media/image8.png"/><Relationship Id="rId10" Type="http://schemas.openxmlformats.org/officeDocument/2006/relationships/image" Target="../media/image127.jpeg"/><Relationship Id="rId4" Type="http://schemas.openxmlformats.org/officeDocument/2006/relationships/image" Target="../media/image2.png"/><Relationship Id="rId9" Type="http://schemas.microsoft.com/office/2007/relationships/hdphoto" Target="../media/hdphoto6.wdp"/><Relationship Id="rId14" Type="http://schemas.openxmlformats.org/officeDocument/2006/relationships/image" Target="../media/image13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3" Type="http://schemas.openxmlformats.org/officeDocument/2006/relationships/image" Target="../media/image7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0.png"/><Relationship Id="rId11" Type="http://schemas.openxmlformats.org/officeDocument/2006/relationships/image" Target="../media/image127.jpe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openxmlformats.org/officeDocument/2006/relationships/image" Target="../media/image1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7.png"/><Relationship Id="rId7" Type="http://schemas.openxmlformats.org/officeDocument/2006/relationships/image" Target="../media/image1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8.png"/><Relationship Id="rId10" Type="http://schemas.openxmlformats.org/officeDocument/2006/relationships/image" Target="../media/image127.jpeg"/><Relationship Id="rId4" Type="http://schemas.openxmlformats.org/officeDocument/2006/relationships/image" Target="../media/image2.png"/><Relationship Id="rId9" Type="http://schemas.microsoft.com/office/2007/relationships/hdphoto" Target="../media/hdphoto6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0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5.emf"/><Relationship Id="rId3" Type="http://schemas.openxmlformats.org/officeDocument/2006/relationships/image" Target="../media/image7.png"/><Relationship Id="rId7" Type="http://schemas.openxmlformats.org/officeDocument/2006/relationships/image" Target="../media/image129.jpg"/><Relationship Id="rId12" Type="http://schemas.openxmlformats.org/officeDocument/2006/relationships/image" Target="../media/image13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33.emf"/><Relationship Id="rId5" Type="http://schemas.openxmlformats.org/officeDocument/2006/relationships/image" Target="../media/image8.png"/><Relationship Id="rId10" Type="http://schemas.openxmlformats.org/officeDocument/2006/relationships/image" Target="../media/image127.jpeg"/><Relationship Id="rId4" Type="http://schemas.openxmlformats.org/officeDocument/2006/relationships/image" Target="../media/image2.png"/><Relationship Id="rId9" Type="http://schemas.microsoft.com/office/2007/relationships/hdphoto" Target="../media/hdphoto6.wdp"/><Relationship Id="rId14" Type="http://schemas.openxmlformats.org/officeDocument/2006/relationships/image" Target="../media/image13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3" Type="http://schemas.openxmlformats.org/officeDocument/2006/relationships/image" Target="../media/image7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27.jpe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8.png"/><Relationship Id="rId5" Type="http://schemas.openxmlformats.org/officeDocument/2006/relationships/image" Target="../media/image142.png"/><Relationship Id="rId10" Type="http://schemas.openxmlformats.org/officeDocument/2006/relationships/image" Target="../media/image2.png"/><Relationship Id="rId4" Type="http://schemas.openxmlformats.org/officeDocument/2006/relationships/image" Target="../media/image141.jpg"/><Relationship Id="rId9" Type="http://schemas.openxmlformats.org/officeDocument/2006/relationships/image" Target="../media/image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Rectangle 32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Rectangle 21"/>
          <p:cNvSpPr/>
          <p:nvPr/>
        </p:nvSpPr>
        <p:spPr>
          <a:xfrm>
            <a:off x="770593" y="3903818"/>
            <a:ext cx="2822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C4C8F"/>
                </a:solidFill>
                <a:latin typeface="Arial Black" panose="020B0A04020102020204" pitchFamily="34" charset="0"/>
              </a:rPr>
              <a:t>Engr. Danish Ahmed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C4C8F"/>
                </a:solidFill>
                <a:latin typeface="Arial Black" panose="020B0A04020102020204" pitchFamily="34" charset="0"/>
              </a:rPr>
              <a:t>Dr. </a:t>
            </a:r>
            <a:r>
              <a:rPr lang="en-US" sz="1600" dirty="0" err="1">
                <a:solidFill>
                  <a:srgbClr val="3C4C8F"/>
                </a:solidFill>
                <a:latin typeface="Arial Black" panose="020B0A04020102020204" pitchFamily="34" charset="0"/>
              </a:rPr>
              <a:t>Tahar</a:t>
            </a:r>
            <a:r>
              <a:rPr lang="en-US" sz="1600" dirty="0">
                <a:solidFill>
                  <a:srgbClr val="3C4C8F"/>
                </a:solidFill>
                <a:latin typeface="Arial Black" panose="020B0A04020102020204" pitchFamily="34" charset="0"/>
              </a:rPr>
              <a:t> </a:t>
            </a:r>
            <a:r>
              <a:rPr lang="en-US" sz="1600" dirty="0" err="1">
                <a:solidFill>
                  <a:srgbClr val="3C4C8F"/>
                </a:solidFill>
                <a:latin typeface="Arial Black" panose="020B0A04020102020204" pitchFamily="34" charset="0"/>
              </a:rPr>
              <a:t>Ayadat</a:t>
            </a:r>
            <a:endParaRPr lang="en-US" sz="1600" dirty="0">
              <a:solidFill>
                <a:srgbClr val="3C4C8F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0593" y="5807153"/>
            <a:ext cx="1954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C4C8F"/>
                </a:solidFill>
                <a:latin typeface="Arial Black" panose="020B0A04020102020204" pitchFamily="34" charset="0"/>
              </a:rPr>
              <a:t>Dr. Andi </a:t>
            </a:r>
            <a:r>
              <a:rPr lang="en-US" sz="1600" dirty="0" err="1">
                <a:solidFill>
                  <a:srgbClr val="3C4C8F"/>
                </a:solidFill>
                <a:latin typeface="Arial Black" panose="020B0A04020102020204" pitchFamily="34" charset="0"/>
              </a:rPr>
              <a:t>Asiz</a:t>
            </a:r>
            <a:r>
              <a:rPr lang="en-US" sz="1600" dirty="0">
                <a:solidFill>
                  <a:srgbClr val="3C4C8F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5" name="Flowchart: Terminator 24"/>
          <p:cNvSpPr/>
          <p:nvPr/>
        </p:nvSpPr>
        <p:spPr>
          <a:xfrm>
            <a:off x="505289" y="2882706"/>
            <a:ext cx="2761363" cy="858617"/>
          </a:xfrm>
          <a:prstGeom prst="flowChartTerminator">
            <a:avLst/>
          </a:prstGeom>
          <a:solidFill>
            <a:srgbClr val="3C4C8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26003" y="3048919"/>
            <a:ext cx="1925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  <a:latin typeface="Avant_G-Bold" panose="020B0500000000000000" pitchFamily="34" charset="0"/>
              </a:rPr>
              <a:t>Advisors:</a:t>
            </a:r>
          </a:p>
        </p:txBody>
      </p:sp>
      <p:sp>
        <p:nvSpPr>
          <p:cNvPr id="7" name="Oval 6"/>
          <p:cNvSpPr/>
          <p:nvPr/>
        </p:nvSpPr>
        <p:spPr>
          <a:xfrm>
            <a:off x="600661" y="2958005"/>
            <a:ext cx="729343" cy="7184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60" y="2967299"/>
            <a:ext cx="507566" cy="6249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40278" y="2336326"/>
            <a:ext cx="6771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chemeClr val="bg1"/>
              </a:solidFill>
              <a:latin typeface="Avant_G-Bold" panose="020B0500000000000000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705" y="760177"/>
            <a:ext cx="1319335" cy="124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23246FF-83A2-4AE7-AE38-8524C5421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8" y="779724"/>
            <a:ext cx="1294077" cy="1253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Flowchart: Terminator 33"/>
          <p:cNvSpPr/>
          <p:nvPr/>
        </p:nvSpPr>
        <p:spPr>
          <a:xfrm>
            <a:off x="505289" y="4779455"/>
            <a:ext cx="2761363" cy="858617"/>
          </a:xfrm>
          <a:prstGeom prst="flowChartTerminator">
            <a:avLst/>
          </a:prstGeom>
          <a:solidFill>
            <a:srgbClr val="3C4C8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85771" y="4847558"/>
            <a:ext cx="729343" cy="7184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7" y="4940987"/>
            <a:ext cx="601490" cy="53159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09835" y="4975953"/>
            <a:ext cx="1956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" indent="0">
              <a:buNone/>
            </a:pPr>
            <a:r>
              <a:rPr lang="en-US" sz="2400" u="sng" dirty="0">
                <a:solidFill>
                  <a:schemeClr val="bg1"/>
                </a:solidFill>
                <a:latin typeface="Avant_G-Bold" panose="020B0500000000000000" pitchFamily="34" charset="0"/>
              </a:rPr>
              <a:t>Coordinator</a:t>
            </a:r>
            <a:r>
              <a:rPr lang="en-US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5" name="Flowchart: Terminator 34"/>
          <p:cNvSpPr/>
          <p:nvPr/>
        </p:nvSpPr>
        <p:spPr>
          <a:xfrm>
            <a:off x="8540581" y="2843695"/>
            <a:ext cx="2928395" cy="858617"/>
          </a:xfrm>
          <a:prstGeom prst="flowChartTerminator">
            <a:avLst/>
          </a:prstGeom>
          <a:solidFill>
            <a:srgbClr val="3C4C8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662392" y="3059477"/>
            <a:ext cx="29818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latin typeface="Avant_G-Bold" panose="020B0500000000000000" pitchFamily="34" charset="0"/>
              </a:rPr>
              <a:t>Students Names &amp; ID’s: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804108" y="682869"/>
            <a:ext cx="8572353" cy="1376007"/>
          </a:xfrm>
          <a:prstGeom prst="roundRect">
            <a:avLst/>
          </a:prstGeom>
          <a:solidFill>
            <a:srgbClr val="3C4C8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14240" y="1339612"/>
            <a:ext cx="8899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ant_G-Bold" panose="020B0500000000000000" pitchFamily="34" charset="0"/>
              </a:rPr>
              <a:t>Commercial and Residential Triple Towers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85970" y="717594"/>
            <a:ext cx="9624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ant_G-Bold" panose="020B0500000000000000" pitchFamily="34" charset="0"/>
              </a:rPr>
              <a:t>Structural &amp; Geotechnical Design of RCC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307356" y="3903818"/>
            <a:ext cx="38588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C4C8F"/>
                </a:solidFill>
                <a:latin typeface="Arial Black" panose="020B0A04020102020204" pitchFamily="34" charset="0"/>
              </a:rPr>
              <a:t>Tarek Chami,        201503124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C4C8F"/>
                </a:solidFill>
                <a:latin typeface="Arial Black" panose="020B0A04020102020204" pitchFamily="34" charset="0"/>
              </a:rPr>
              <a:t>Habib </a:t>
            </a:r>
            <a:r>
              <a:rPr lang="en-US" sz="1600" dirty="0" err="1">
                <a:solidFill>
                  <a:srgbClr val="3C4C8F"/>
                </a:solidFill>
                <a:latin typeface="Arial Black" panose="020B0A04020102020204" pitchFamily="34" charset="0"/>
              </a:rPr>
              <a:t>Aldokmak</a:t>
            </a:r>
            <a:r>
              <a:rPr lang="en-US" sz="1600" dirty="0">
                <a:solidFill>
                  <a:srgbClr val="3C4C8F"/>
                </a:solidFill>
                <a:latin typeface="Arial Black" panose="020B0A04020102020204" pitchFamily="34" charset="0"/>
              </a:rPr>
              <a:t>,  201503106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C4C8F"/>
                </a:solidFill>
                <a:latin typeface="Arial Black" panose="020B0A04020102020204" pitchFamily="34" charset="0"/>
                <a:sym typeface="Arial"/>
              </a:rPr>
              <a:t>Rami Choker,        201503128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C4C8F"/>
                </a:solidFill>
                <a:latin typeface="Arial Black" panose="020B0A04020102020204" pitchFamily="34" charset="0"/>
                <a:sym typeface="Arial"/>
              </a:rPr>
              <a:t>Youssef Moussa,  201600217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600" dirty="0">
              <a:solidFill>
                <a:srgbClr val="3C4C8F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27322" y="509286"/>
            <a:ext cx="12419636" cy="1713053"/>
          </a:xfrm>
          <a:prstGeom prst="rect">
            <a:avLst/>
          </a:prstGeom>
          <a:noFill/>
          <a:ln w="76200">
            <a:solidFill>
              <a:srgbClr val="3C4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/>
          <a:srcRect b="3217"/>
          <a:stretch/>
        </p:blipFill>
        <p:spPr>
          <a:xfrm>
            <a:off x="3803560" y="2892517"/>
            <a:ext cx="4573448" cy="2215423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137377" y="5184119"/>
            <a:ext cx="4008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C4C8F"/>
                </a:solidFill>
                <a:latin typeface="Arial Black" panose="020B0A04020102020204" pitchFamily="34" charset="0"/>
              </a:rPr>
              <a:t>Learning outcome assessment III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6185" y="5566015"/>
            <a:ext cx="1088198" cy="106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7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69" name="Group 268"/>
          <p:cNvGrpSpPr/>
          <p:nvPr/>
        </p:nvGrpSpPr>
        <p:grpSpPr>
          <a:xfrm>
            <a:off x="2454131" y="1983544"/>
            <a:ext cx="1467989" cy="4014996"/>
            <a:chOff x="2362072" y="1934391"/>
            <a:chExt cx="1754951" cy="3849860"/>
          </a:xfrm>
        </p:grpSpPr>
        <p:sp>
          <p:nvSpPr>
            <p:cNvPr id="270" name="Rectangle 269"/>
            <p:cNvSpPr/>
            <p:nvPr/>
          </p:nvSpPr>
          <p:spPr>
            <a:xfrm>
              <a:off x="2362072" y="1937657"/>
              <a:ext cx="1752505" cy="3831772"/>
            </a:xfrm>
            <a:prstGeom prst="rect">
              <a:avLst/>
            </a:prstGeom>
            <a:gradFill>
              <a:gsLst>
                <a:gs pos="83000">
                  <a:schemeClr val="accent1">
                    <a:lumMod val="60000"/>
                    <a:lumOff val="40000"/>
                  </a:schemeClr>
                </a:gs>
                <a:gs pos="24000">
                  <a:schemeClr val="accent1">
                    <a:lumMod val="75000"/>
                  </a:schemeClr>
                </a:gs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1" name="Group 270"/>
            <p:cNvGrpSpPr/>
            <p:nvPr/>
          </p:nvGrpSpPr>
          <p:grpSpPr>
            <a:xfrm>
              <a:off x="2362072" y="1937657"/>
              <a:ext cx="1752505" cy="3684400"/>
              <a:chOff x="2362200" y="1937657"/>
              <a:chExt cx="1752600" cy="3684400"/>
            </a:xfrm>
          </p:grpSpPr>
          <p:cxnSp>
            <p:nvCxnSpPr>
              <p:cNvPr id="279" name="Straight Connector 278"/>
              <p:cNvCxnSpPr/>
              <p:nvPr/>
            </p:nvCxnSpPr>
            <p:spPr>
              <a:xfrm>
                <a:off x="2362200" y="193765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2362200" y="208503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2362200" y="223240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2362200" y="237978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2362200" y="252716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>
                <a:off x="2362200" y="267453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362200" y="282191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2362200" y="296928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2362200" y="311666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2362200" y="326404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2362200" y="341141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>
                <a:off x="2362200" y="355879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362200" y="370616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2362200" y="385354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>
                <a:off x="2362200" y="400092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>
                <a:off x="2362200" y="414829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>
                <a:off x="2362200" y="429567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>
                <a:off x="2362200" y="444304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>
                <a:off x="2362200" y="459042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>
                <a:off x="2362200" y="473780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2362200" y="488517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>
                <a:off x="2362200" y="503255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>
                <a:off x="2362200" y="517992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>
                <a:off x="2362200" y="532730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>
                <a:off x="2362200" y="547468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>
                <a:off x="2362200" y="562205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72" name="Straight Connector 271"/>
            <p:cNvCxnSpPr/>
            <p:nvPr/>
          </p:nvCxnSpPr>
          <p:spPr>
            <a:xfrm flipH="1" flipV="1">
              <a:off x="2362073" y="1937658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H="1" flipV="1">
              <a:off x="2652885" y="1934391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 flipV="1">
              <a:off x="2943699" y="1952480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H="1" flipV="1">
              <a:off x="3234514" y="1952480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 flipV="1">
              <a:off x="3525331" y="1945069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H="1" flipV="1">
              <a:off x="3816148" y="1945069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 flipV="1">
              <a:off x="4109403" y="1934391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1" name="Group 320"/>
          <p:cNvGrpSpPr/>
          <p:nvPr/>
        </p:nvGrpSpPr>
        <p:grpSpPr>
          <a:xfrm>
            <a:off x="3915432" y="1981728"/>
            <a:ext cx="739978" cy="317344"/>
            <a:chOff x="4995166" y="1934391"/>
            <a:chExt cx="882068" cy="303095"/>
          </a:xfrm>
        </p:grpSpPr>
        <p:sp>
          <p:nvSpPr>
            <p:cNvPr id="322" name="Rectangle 321"/>
            <p:cNvSpPr/>
            <p:nvPr/>
          </p:nvSpPr>
          <p:spPr>
            <a:xfrm>
              <a:off x="5000032" y="1945064"/>
              <a:ext cx="877199" cy="29242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4996220" y="1942069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5000035" y="2087971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5000033" y="2232403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 flipV="1">
              <a:off x="5865750" y="1942073"/>
              <a:ext cx="430" cy="29357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H="1" flipV="1">
              <a:off x="5585887" y="1934391"/>
              <a:ext cx="533" cy="30125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V="1">
              <a:off x="5291216" y="1934391"/>
              <a:ext cx="1748" cy="294094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H="1" flipV="1">
              <a:off x="4995166" y="1939731"/>
              <a:ext cx="3451" cy="29591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628405" y="1980535"/>
            <a:ext cx="2945583" cy="4017757"/>
            <a:chOff x="4628405" y="1980535"/>
            <a:chExt cx="2945583" cy="4017757"/>
          </a:xfrm>
        </p:grpSpPr>
        <p:grpSp>
          <p:nvGrpSpPr>
            <p:cNvPr id="330" name="Group 329"/>
            <p:cNvGrpSpPr/>
            <p:nvPr/>
          </p:nvGrpSpPr>
          <p:grpSpPr>
            <a:xfrm>
              <a:off x="5369714" y="1983296"/>
              <a:ext cx="1467989" cy="4014996"/>
              <a:chOff x="2362072" y="1934391"/>
              <a:chExt cx="1754951" cy="3849860"/>
            </a:xfrm>
          </p:grpSpPr>
          <p:sp>
            <p:nvSpPr>
              <p:cNvPr id="331" name="Rectangle 330"/>
              <p:cNvSpPr/>
              <p:nvPr/>
            </p:nvSpPr>
            <p:spPr>
              <a:xfrm>
                <a:off x="2362072" y="1937657"/>
                <a:ext cx="1752505" cy="3831772"/>
              </a:xfrm>
              <a:prstGeom prst="rect">
                <a:avLst/>
              </a:prstGeom>
              <a:gradFill>
                <a:gsLst>
                  <a:gs pos="83000">
                    <a:schemeClr val="accent1">
                      <a:lumMod val="60000"/>
                      <a:lumOff val="40000"/>
                    </a:schemeClr>
                  </a:gs>
                  <a:gs pos="24000">
                    <a:schemeClr val="accent1">
                      <a:lumMod val="75000"/>
                    </a:schemeClr>
                  </a:gs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2" name="Group 331"/>
              <p:cNvGrpSpPr/>
              <p:nvPr/>
            </p:nvGrpSpPr>
            <p:grpSpPr>
              <a:xfrm>
                <a:off x="2362072" y="1937657"/>
                <a:ext cx="1752505" cy="3684400"/>
                <a:chOff x="2362200" y="1937657"/>
                <a:chExt cx="1752600" cy="3684400"/>
              </a:xfrm>
            </p:grpSpPr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2362200" y="19376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2362200" y="208503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/>
                <p:nvPr/>
              </p:nvCxnSpPr>
              <p:spPr>
                <a:xfrm>
                  <a:off x="2362200" y="223240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2362200" y="237978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2362200" y="252716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/>
                <p:nvPr/>
              </p:nvCxnSpPr>
              <p:spPr>
                <a:xfrm>
                  <a:off x="2362200" y="267453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/>
                <p:nvPr/>
              </p:nvCxnSpPr>
              <p:spPr>
                <a:xfrm>
                  <a:off x="2362200" y="282191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/>
                <p:nvPr/>
              </p:nvCxnSpPr>
              <p:spPr>
                <a:xfrm>
                  <a:off x="2362200" y="296928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/>
                <p:nvPr/>
              </p:nvCxnSpPr>
              <p:spPr>
                <a:xfrm>
                  <a:off x="2362200" y="311666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/>
                <p:cNvCxnSpPr/>
                <p:nvPr/>
              </p:nvCxnSpPr>
              <p:spPr>
                <a:xfrm>
                  <a:off x="2362200" y="326404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2362200" y="341141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/>
                <p:nvPr/>
              </p:nvCxnSpPr>
              <p:spPr>
                <a:xfrm>
                  <a:off x="2362200" y="355879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/>
                <p:nvPr/>
              </p:nvCxnSpPr>
              <p:spPr>
                <a:xfrm>
                  <a:off x="2362200" y="370616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/>
                <p:nvPr/>
              </p:nvCxnSpPr>
              <p:spPr>
                <a:xfrm>
                  <a:off x="2362200" y="385354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>
                  <a:off x="2362200" y="400092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>
                  <a:off x="2362200" y="414829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>
                  <a:off x="2362200" y="429567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>
                  <a:off x="2362200" y="444304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2362200" y="459042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>
                  <a:off x="2362200" y="473780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>
                  <a:off x="2362200" y="488517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/>
                <p:cNvCxnSpPr/>
                <p:nvPr/>
              </p:nvCxnSpPr>
              <p:spPr>
                <a:xfrm>
                  <a:off x="2362200" y="503255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>
                  <a:off x="2362200" y="517992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>
                  <a:off x="2362200" y="532730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2362200" y="547468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2362200" y="56220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3" name="Straight Connector 332"/>
              <p:cNvCxnSpPr/>
              <p:nvPr/>
            </p:nvCxnSpPr>
            <p:spPr>
              <a:xfrm flipH="1" flipV="1">
                <a:off x="2362073" y="1937658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 flipH="1" flipV="1">
                <a:off x="2652885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/>
              <p:nvPr/>
            </p:nvCxnSpPr>
            <p:spPr>
              <a:xfrm flipH="1" flipV="1">
                <a:off x="2943699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 flipH="1" flipV="1">
                <a:off x="3234514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/>
              <p:cNvCxnSpPr/>
              <p:nvPr/>
            </p:nvCxnSpPr>
            <p:spPr>
              <a:xfrm flipH="1" flipV="1">
                <a:off x="3525331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/>
              <p:nvPr/>
            </p:nvCxnSpPr>
            <p:spPr>
              <a:xfrm flipH="1" flipV="1">
                <a:off x="3816148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/>
              <p:nvPr/>
            </p:nvCxnSpPr>
            <p:spPr>
              <a:xfrm flipH="1" flipV="1">
                <a:off x="4109403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6" name="Group 365"/>
            <p:cNvGrpSpPr/>
            <p:nvPr/>
          </p:nvGrpSpPr>
          <p:grpSpPr>
            <a:xfrm>
              <a:off x="4628405" y="1981651"/>
              <a:ext cx="743788" cy="317344"/>
              <a:chOff x="4990624" y="1934391"/>
              <a:chExt cx="886610" cy="303095"/>
            </a:xfrm>
          </p:grpSpPr>
          <p:sp>
            <p:nvSpPr>
              <p:cNvPr id="367" name="Rectangle 366"/>
              <p:cNvSpPr/>
              <p:nvPr/>
            </p:nvSpPr>
            <p:spPr>
              <a:xfrm>
                <a:off x="5000032" y="1945064"/>
                <a:ext cx="877199" cy="29242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8" name="Straight Connector 367"/>
              <p:cNvCxnSpPr/>
              <p:nvPr/>
            </p:nvCxnSpPr>
            <p:spPr>
              <a:xfrm>
                <a:off x="4996220" y="1942069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>
                <a:off x="5000035" y="2087971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>
                <a:off x="5000033" y="2232403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 flipH="1" flipV="1">
                <a:off x="5872562" y="1942073"/>
                <a:ext cx="430" cy="29357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 flipH="1" flipV="1">
                <a:off x="5585887" y="1934391"/>
                <a:ext cx="533" cy="30125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 flipV="1">
                <a:off x="5291216" y="1934391"/>
                <a:ext cx="1748" cy="29409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 flipH="1" flipV="1">
                <a:off x="4990624" y="1939731"/>
                <a:ext cx="3451" cy="29591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5" name="Group 374"/>
            <p:cNvGrpSpPr/>
            <p:nvPr/>
          </p:nvGrpSpPr>
          <p:grpSpPr>
            <a:xfrm>
              <a:off x="6834010" y="1980535"/>
              <a:ext cx="739978" cy="317344"/>
              <a:chOff x="4995166" y="1934391"/>
              <a:chExt cx="882068" cy="303095"/>
            </a:xfrm>
          </p:grpSpPr>
          <p:sp>
            <p:nvSpPr>
              <p:cNvPr id="376" name="Rectangle 375"/>
              <p:cNvSpPr/>
              <p:nvPr/>
            </p:nvSpPr>
            <p:spPr>
              <a:xfrm>
                <a:off x="5000032" y="1945064"/>
                <a:ext cx="877199" cy="29242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7" name="Straight Connector 376"/>
              <p:cNvCxnSpPr/>
              <p:nvPr/>
            </p:nvCxnSpPr>
            <p:spPr>
              <a:xfrm>
                <a:off x="4996220" y="1942069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/>
              <p:cNvCxnSpPr/>
              <p:nvPr/>
            </p:nvCxnSpPr>
            <p:spPr>
              <a:xfrm>
                <a:off x="5000035" y="2087971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/>
              <p:cNvCxnSpPr/>
              <p:nvPr/>
            </p:nvCxnSpPr>
            <p:spPr>
              <a:xfrm>
                <a:off x="5000033" y="2232403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 flipH="1" flipV="1">
                <a:off x="5865750" y="1942073"/>
                <a:ext cx="430" cy="29357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 flipH="1" flipV="1">
                <a:off x="5585887" y="1934391"/>
                <a:ext cx="533" cy="30125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 flipV="1">
                <a:off x="5291216" y="1934391"/>
                <a:ext cx="1748" cy="29409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 flipH="1" flipV="1">
                <a:off x="4995166" y="1939731"/>
                <a:ext cx="3451" cy="29591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7546983" y="1980458"/>
            <a:ext cx="2937607" cy="4019808"/>
            <a:chOff x="7546983" y="1980458"/>
            <a:chExt cx="2937607" cy="4019808"/>
          </a:xfrm>
        </p:grpSpPr>
        <p:grpSp>
          <p:nvGrpSpPr>
            <p:cNvPr id="384" name="Group 383"/>
            <p:cNvGrpSpPr/>
            <p:nvPr/>
          </p:nvGrpSpPr>
          <p:grpSpPr>
            <a:xfrm>
              <a:off x="8283197" y="1985270"/>
              <a:ext cx="1467989" cy="4014996"/>
              <a:chOff x="2362072" y="1934391"/>
              <a:chExt cx="1754951" cy="3849860"/>
            </a:xfrm>
          </p:grpSpPr>
          <p:sp>
            <p:nvSpPr>
              <p:cNvPr id="385" name="Rectangle 384"/>
              <p:cNvSpPr/>
              <p:nvPr/>
            </p:nvSpPr>
            <p:spPr>
              <a:xfrm>
                <a:off x="2362072" y="1937657"/>
                <a:ext cx="1752505" cy="3831772"/>
              </a:xfrm>
              <a:prstGeom prst="rect">
                <a:avLst/>
              </a:prstGeom>
              <a:gradFill>
                <a:gsLst>
                  <a:gs pos="83000">
                    <a:schemeClr val="accent1">
                      <a:lumMod val="60000"/>
                      <a:lumOff val="40000"/>
                    </a:schemeClr>
                  </a:gs>
                  <a:gs pos="24000">
                    <a:schemeClr val="accent1">
                      <a:lumMod val="75000"/>
                    </a:schemeClr>
                  </a:gs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6" name="Group 385"/>
              <p:cNvGrpSpPr/>
              <p:nvPr/>
            </p:nvGrpSpPr>
            <p:grpSpPr>
              <a:xfrm>
                <a:off x="2362072" y="1937657"/>
                <a:ext cx="1752505" cy="3684400"/>
                <a:chOff x="2362200" y="1937657"/>
                <a:chExt cx="1752600" cy="3684400"/>
              </a:xfrm>
            </p:grpSpPr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2362200" y="19376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/>
                <p:nvPr/>
              </p:nvCxnSpPr>
              <p:spPr>
                <a:xfrm>
                  <a:off x="2362200" y="208503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/>
                <p:nvPr/>
              </p:nvCxnSpPr>
              <p:spPr>
                <a:xfrm>
                  <a:off x="2362200" y="223240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/>
                <p:cNvCxnSpPr/>
                <p:nvPr/>
              </p:nvCxnSpPr>
              <p:spPr>
                <a:xfrm>
                  <a:off x="2362200" y="237978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/>
                <p:cNvCxnSpPr/>
                <p:nvPr/>
              </p:nvCxnSpPr>
              <p:spPr>
                <a:xfrm>
                  <a:off x="2362200" y="252716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>
                  <a:off x="2362200" y="267453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/>
                <p:cNvCxnSpPr/>
                <p:nvPr/>
              </p:nvCxnSpPr>
              <p:spPr>
                <a:xfrm>
                  <a:off x="2362200" y="282191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/>
                <p:cNvCxnSpPr/>
                <p:nvPr/>
              </p:nvCxnSpPr>
              <p:spPr>
                <a:xfrm>
                  <a:off x="2362200" y="296928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/>
                <p:cNvCxnSpPr/>
                <p:nvPr/>
              </p:nvCxnSpPr>
              <p:spPr>
                <a:xfrm>
                  <a:off x="2362200" y="311666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Connector 402"/>
                <p:cNvCxnSpPr/>
                <p:nvPr/>
              </p:nvCxnSpPr>
              <p:spPr>
                <a:xfrm>
                  <a:off x="2362200" y="326404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/>
                <p:nvPr/>
              </p:nvCxnSpPr>
              <p:spPr>
                <a:xfrm>
                  <a:off x="2362200" y="341141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/>
                <p:cNvCxnSpPr/>
                <p:nvPr/>
              </p:nvCxnSpPr>
              <p:spPr>
                <a:xfrm>
                  <a:off x="2362200" y="355879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2362200" y="370616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2362200" y="385354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>
                  <a:off x="2362200" y="400092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/>
                <p:cNvCxnSpPr/>
                <p:nvPr/>
              </p:nvCxnSpPr>
              <p:spPr>
                <a:xfrm>
                  <a:off x="2362200" y="414829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/>
                <p:cNvCxnSpPr/>
                <p:nvPr/>
              </p:nvCxnSpPr>
              <p:spPr>
                <a:xfrm>
                  <a:off x="2362200" y="429567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/>
                <p:cNvCxnSpPr/>
                <p:nvPr/>
              </p:nvCxnSpPr>
              <p:spPr>
                <a:xfrm>
                  <a:off x="2362200" y="444304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Connector 411"/>
                <p:cNvCxnSpPr/>
                <p:nvPr/>
              </p:nvCxnSpPr>
              <p:spPr>
                <a:xfrm>
                  <a:off x="2362200" y="459042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/>
                <p:cNvCxnSpPr/>
                <p:nvPr/>
              </p:nvCxnSpPr>
              <p:spPr>
                <a:xfrm>
                  <a:off x="2362200" y="473780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/>
                <p:cNvCxnSpPr/>
                <p:nvPr/>
              </p:nvCxnSpPr>
              <p:spPr>
                <a:xfrm>
                  <a:off x="2362200" y="488517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/>
                <p:cNvCxnSpPr/>
                <p:nvPr/>
              </p:nvCxnSpPr>
              <p:spPr>
                <a:xfrm>
                  <a:off x="2362200" y="503255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/>
                <p:cNvCxnSpPr/>
                <p:nvPr/>
              </p:nvCxnSpPr>
              <p:spPr>
                <a:xfrm>
                  <a:off x="2362200" y="517992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/>
                <p:cNvCxnSpPr/>
                <p:nvPr/>
              </p:nvCxnSpPr>
              <p:spPr>
                <a:xfrm>
                  <a:off x="2362200" y="532730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Connector 417"/>
                <p:cNvCxnSpPr/>
                <p:nvPr/>
              </p:nvCxnSpPr>
              <p:spPr>
                <a:xfrm>
                  <a:off x="2362200" y="547468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/>
                <p:cNvCxnSpPr/>
                <p:nvPr/>
              </p:nvCxnSpPr>
              <p:spPr>
                <a:xfrm>
                  <a:off x="2362200" y="56220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7" name="Straight Connector 386"/>
              <p:cNvCxnSpPr/>
              <p:nvPr/>
            </p:nvCxnSpPr>
            <p:spPr>
              <a:xfrm flipH="1" flipV="1">
                <a:off x="2362073" y="1937658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 flipH="1" flipV="1">
                <a:off x="2652885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/>
              <p:cNvCxnSpPr/>
              <p:nvPr/>
            </p:nvCxnSpPr>
            <p:spPr>
              <a:xfrm flipH="1" flipV="1">
                <a:off x="2943699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/>
              <p:cNvCxnSpPr/>
              <p:nvPr/>
            </p:nvCxnSpPr>
            <p:spPr>
              <a:xfrm flipH="1" flipV="1">
                <a:off x="3234514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/>
              <p:cNvCxnSpPr/>
              <p:nvPr/>
            </p:nvCxnSpPr>
            <p:spPr>
              <a:xfrm flipH="1" flipV="1">
                <a:off x="3525331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/>
              <p:cNvCxnSpPr/>
              <p:nvPr/>
            </p:nvCxnSpPr>
            <p:spPr>
              <a:xfrm flipH="1" flipV="1">
                <a:off x="3816148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/>
              <p:nvPr/>
            </p:nvCxnSpPr>
            <p:spPr>
              <a:xfrm flipH="1" flipV="1">
                <a:off x="4109403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0" name="Group 419"/>
            <p:cNvGrpSpPr/>
            <p:nvPr/>
          </p:nvGrpSpPr>
          <p:grpSpPr>
            <a:xfrm>
              <a:off x="9740085" y="2143017"/>
              <a:ext cx="742851" cy="164869"/>
              <a:chOff x="4986294" y="2226403"/>
              <a:chExt cx="884526" cy="158407"/>
            </a:xfrm>
          </p:grpSpPr>
          <p:sp>
            <p:nvSpPr>
              <p:cNvPr id="421" name="Rectangle 420"/>
              <p:cNvSpPr/>
              <p:nvPr/>
            </p:nvSpPr>
            <p:spPr>
              <a:xfrm>
                <a:off x="4994574" y="2229082"/>
                <a:ext cx="876241" cy="15070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2" name="Straight Connector 421"/>
              <p:cNvCxnSpPr/>
              <p:nvPr/>
            </p:nvCxnSpPr>
            <p:spPr>
              <a:xfrm>
                <a:off x="4994574" y="2232411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>
                <a:off x="4994578" y="2379786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 flipV="1">
                <a:off x="5576409" y="2229081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/>
              <p:cNvCxnSpPr/>
              <p:nvPr/>
            </p:nvCxnSpPr>
            <p:spPr>
              <a:xfrm flipH="1" flipV="1">
                <a:off x="5284539" y="2229081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flipH="1" flipV="1">
                <a:off x="4986294" y="2229083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8" name="Group 427"/>
            <p:cNvGrpSpPr/>
            <p:nvPr/>
          </p:nvGrpSpPr>
          <p:grpSpPr>
            <a:xfrm>
              <a:off x="9741739" y="1981486"/>
              <a:ext cx="742851" cy="164869"/>
              <a:chOff x="4986294" y="2226403"/>
              <a:chExt cx="884526" cy="158407"/>
            </a:xfrm>
          </p:grpSpPr>
          <p:sp>
            <p:nvSpPr>
              <p:cNvPr id="429" name="Rectangle 428"/>
              <p:cNvSpPr/>
              <p:nvPr/>
            </p:nvSpPr>
            <p:spPr>
              <a:xfrm>
                <a:off x="4994574" y="2229082"/>
                <a:ext cx="876241" cy="15070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0" name="Straight Connector 429"/>
              <p:cNvCxnSpPr/>
              <p:nvPr/>
            </p:nvCxnSpPr>
            <p:spPr>
              <a:xfrm>
                <a:off x="4994574" y="2232411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4994578" y="2379786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/>
              <p:nvPr/>
            </p:nvCxnSpPr>
            <p:spPr>
              <a:xfrm flipV="1">
                <a:off x="5576409" y="2229081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 flipH="1" flipV="1">
                <a:off x="5284539" y="2229081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flipH="1" flipV="1">
                <a:off x="4986294" y="2229083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36" name="Group 435"/>
            <p:cNvGrpSpPr/>
            <p:nvPr/>
          </p:nvGrpSpPr>
          <p:grpSpPr>
            <a:xfrm>
              <a:off x="7546983" y="1980458"/>
              <a:ext cx="743788" cy="317344"/>
              <a:chOff x="4990624" y="1934391"/>
              <a:chExt cx="886610" cy="303095"/>
            </a:xfrm>
          </p:grpSpPr>
          <p:sp>
            <p:nvSpPr>
              <p:cNvPr id="437" name="Rectangle 436"/>
              <p:cNvSpPr/>
              <p:nvPr/>
            </p:nvSpPr>
            <p:spPr>
              <a:xfrm>
                <a:off x="5000032" y="1945064"/>
                <a:ext cx="877199" cy="29242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8" name="Straight Connector 437"/>
              <p:cNvCxnSpPr/>
              <p:nvPr/>
            </p:nvCxnSpPr>
            <p:spPr>
              <a:xfrm>
                <a:off x="4996220" y="1942069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/>
              <p:nvPr/>
            </p:nvCxnSpPr>
            <p:spPr>
              <a:xfrm>
                <a:off x="5000035" y="2087971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>
                <a:off x="5000033" y="2232403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/>
              <p:nvPr/>
            </p:nvCxnSpPr>
            <p:spPr>
              <a:xfrm flipH="1" flipV="1">
                <a:off x="5872562" y="1942073"/>
                <a:ext cx="430" cy="29357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flipH="1" flipV="1">
                <a:off x="5585887" y="1934391"/>
                <a:ext cx="533" cy="30125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 flipV="1">
                <a:off x="5291216" y="1934391"/>
                <a:ext cx="1748" cy="29409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flipH="1" flipV="1">
                <a:off x="4990624" y="1939731"/>
                <a:ext cx="3451" cy="29591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5" name="Group 194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198" name="Rounded Rectangle 19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1" name="Rectangle 200"/>
            <p:cNvSpPr/>
            <p:nvPr/>
          </p:nvSpPr>
          <p:spPr>
            <a:xfrm>
              <a:off x="113995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4" name="Rectangle 20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1715209" y="1975746"/>
            <a:ext cx="739978" cy="317344"/>
            <a:chOff x="4995166" y="1934391"/>
            <a:chExt cx="882068" cy="303095"/>
          </a:xfrm>
        </p:grpSpPr>
        <p:sp>
          <p:nvSpPr>
            <p:cNvPr id="264" name="Rectangle 263"/>
            <p:cNvSpPr/>
            <p:nvPr/>
          </p:nvSpPr>
          <p:spPr>
            <a:xfrm>
              <a:off x="5000032" y="1945064"/>
              <a:ext cx="877199" cy="29242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5" name="Straight Connector 264"/>
            <p:cNvCxnSpPr/>
            <p:nvPr/>
          </p:nvCxnSpPr>
          <p:spPr>
            <a:xfrm>
              <a:off x="4996220" y="1942069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5000035" y="2087971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5000033" y="2232403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H="1" flipV="1">
              <a:off x="5865750" y="1942073"/>
              <a:ext cx="430" cy="29357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 flipH="1" flipV="1">
              <a:off x="5585887" y="1934391"/>
              <a:ext cx="533" cy="30125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V="1">
              <a:off x="5291216" y="1934391"/>
              <a:ext cx="1748" cy="294094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7" name="Straight Connector 446"/>
            <p:cNvCxnSpPr/>
            <p:nvPr/>
          </p:nvCxnSpPr>
          <p:spPr>
            <a:xfrm flipH="1" flipV="1">
              <a:off x="4995166" y="1939731"/>
              <a:ext cx="3451" cy="29591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8" name="Right Brace 447"/>
          <p:cNvSpPr/>
          <p:nvPr/>
        </p:nvSpPr>
        <p:spPr>
          <a:xfrm>
            <a:off x="9892244" y="5600700"/>
            <a:ext cx="340976" cy="385621"/>
          </a:xfrm>
          <a:prstGeom prst="rightBrace">
            <a:avLst/>
          </a:prstGeom>
          <a:ln w="412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Right Brace 448"/>
          <p:cNvSpPr/>
          <p:nvPr/>
        </p:nvSpPr>
        <p:spPr>
          <a:xfrm flipH="1">
            <a:off x="1884091" y="5623560"/>
            <a:ext cx="441617" cy="374732"/>
          </a:xfrm>
          <a:prstGeom prst="rightBrace">
            <a:avLst>
              <a:gd name="adj1" fmla="val 8333"/>
              <a:gd name="adj2" fmla="val 54970"/>
            </a:avLst>
          </a:prstGeom>
          <a:ln w="412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Rectangle 449"/>
          <p:cNvSpPr/>
          <p:nvPr/>
        </p:nvSpPr>
        <p:spPr>
          <a:xfrm>
            <a:off x="10507202" y="5536627"/>
            <a:ext cx="1533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C00000"/>
                </a:solidFill>
              </a:rPr>
              <a:t>Basement </a:t>
            </a:r>
          </a:p>
        </p:txBody>
      </p:sp>
      <p:grpSp>
        <p:nvGrpSpPr>
          <p:cNvPr id="451" name="Group 450"/>
          <p:cNvGrpSpPr/>
          <p:nvPr/>
        </p:nvGrpSpPr>
        <p:grpSpPr>
          <a:xfrm>
            <a:off x="4460239" y="1035655"/>
            <a:ext cx="3281682" cy="605457"/>
            <a:chOff x="176255" y="2994424"/>
            <a:chExt cx="3592723" cy="605457"/>
          </a:xfrm>
        </p:grpSpPr>
        <p:sp>
          <p:nvSpPr>
            <p:cNvPr id="45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319634" y="2994424"/>
              <a:ext cx="34330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3200" b="1" kern="0" dirty="0">
                  <a:solidFill>
                    <a:schemeClr val="accent5"/>
                  </a:solidFill>
                  <a:sym typeface="Roboto"/>
                </a:rPr>
                <a:t>Basement Layout</a:t>
              </a:r>
              <a:endParaRPr lang="en-US" b="1" kern="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454" name="Rectangle 453"/>
          <p:cNvSpPr/>
          <p:nvPr/>
        </p:nvSpPr>
        <p:spPr>
          <a:xfrm>
            <a:off x="525552" y="5580093"/>
            <a:ext cx="995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C00000"/>
                </a:solidFill>
              </a:rPr>
              <a:t>B1_B3</a:t>
            </a:r>
          </a:p>
        </p:txBody>
      </p:sp>
      <p:grpSp>
        <p:nvGrpSpPr>
          <p:cNvPr id="499" name="Group 498"/>
          <p:cNvGrpSpPr/>
          <p:nvPr/>
        </p:nvGrpSpPr>
        <p:grpSpPr>
          <a:xfrm>
            <a:off x="3919118" y="5510742"/>
            <a:ext cx="742849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500" name="Straight Connector 499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501" name="Group 500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502" name="Rectangle 501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3" name="Straight Connector 502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8" name="Group 507"/>
          <p:cNvGrpSpPr/>
          <p:nvPr/>
        </p:nvGrpSpPr>
        <p:grpSpPr>
          <a:xfrm>
            <a:off x="6831034" y="5513141"/>
            <a:ext cx="742849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509" name="Straight Connector 508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510" name="Group 509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511" name="Rectangle 510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2" name="Straight Connector 511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7" name="Group 516"/>
          <p:cNvGrpSpPr/>
          <p:nvPr/>
        </p:nvGrpSpPr>
        <p:grpSpPr>
          <a:xfrm>
            <a:off x="7548199" y="5514461"/>
            <a:ext cx="742849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518" name="Straight Connector 517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519" name="Group 518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520" name="Rectangle 519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1" name="Straight Connector 520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/>
          <p:cNvGrpSpPr/>
          <p:nvPr/>
        </p:nvGrpSpPr>
        <p:grpSpPr>
          <a:xfrm>
            <a:off x="3927836" y="5665652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05" name="Group 304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3" name="Group 312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314" name="Rectangle 313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5" name="Straight Connector 314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8" name="Group 257"/>
          <p:cNvGrpSpPr/>
          <p:nvPr/>
        </p:nvGrpSpPr>
        <p:grpSpPr>
          <a:xfrm>
            <a:off x="4620059" y="5511973"/>
            <a:ext cx="742849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464" name="Straight Connector 463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55" name="Group 454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456" name="Rectangle 455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7" name="Straight Connector 456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5" name="Group 204"/>
          <p:cNvGrpSpPr/>
          <p:nvPr/>
        </p:nvGrpSpPr>
        <p:grpSpPr>
          <a:xfrm>
            <a:off x="4623867" y="5667626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06" name="Group 205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215" name="Rectangle 214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6" name="Straight Connector 215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7" name="Group 206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208" name="Rectangle 207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9" name="Straight Connector 208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2" name="Group 221"/>
          <p:cNvGrpSpPr/>
          <p:nvPr/>
        </p:nvGrpSpPr>
        <p:grpSpPr>
          <a:xfrm>
            <a:off x="6825851" y="5681183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23" name="Group 222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233" name="Rectangle 232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 223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225" name="Rectangle 224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6" name="Straight Connector 225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5" name="Group 244"/>
          <p:cNvGrpSpPr/>
          <p:nvPr/>
        </p:nvGrpSpPr>
        <p:grpSpPr>
          <a:xfrm>
            <a:off x="7536386" y="5679818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46" name="Group 245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256" name="Rectangle 255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7" name="Straight Connector 256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Group 246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249" name="Rectangle 248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0" name="Straight Connector 249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015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7" name="Rounded Rectangle 246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49" name="Picture 2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0" name="Rectangle 249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2" name="Picture 251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3" name="Rectangle 252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4460239" y="1096615"/>
            <a:ext cx="3281681" cy="605457"/>
            <a:chOff x="176255" y="2994424"/>
            <a:chExt cx="3592723" cy="605457"/>
          </a:xfrm>
        </p:grpSpPr>
        <p:sp>
          <p:nvSpPr>
            <p:cNvPr id="255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319634" y="2994424"/>
              <a:ext cx="34330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3200" b="1" kern="0" dirty="0">
                  <a:solidFill>
                    <a:schemeClr val="accent5"/>
                  </a:solidFill>
                  <a:sym typeface="Roboto"/>
                </a:rPr>
                <a:t>Basement Layout</a:t>
              </a:r>
              <a:endParaRPr lang="en-US" b="1" kern="0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7" t="38519" r="11978" b="23771"/>
          <a:stretch/>
        </p:blipFill>
        <p:spPr>
          <a:xfrm>
            <a:off x="1463041" y="2241759"/>
            <a:ext cx="9006840" cy="3324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795561" y="5767170"/>
            <a:ext cx="2558706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C72AF"/>
                </a:solidFill>
              </a:rPr>
              <a:t>Floor: B1_B3</a:t>
            </a:r>
          </a:p>
          <a:p>
            <a:r>
              <a:rPr lang="en-US" sz="2000" b="1" dirty="0">
                <a:solidFill>
                  <a:srgbClr val="2C72AF"/>
                </a:solidFill>
              </a:rPr>
              <a:t>    Area = 12,000 </a:t>
            </a:r>
            <a:r>
              <a:rPr lang="en-US" sz="2000" b="1" dirty="0">
                <a:solidFill>
                  <a:schemeClr val="accent5"/>
                </a:solidFill>
              </a:rPr>
              <a:t>m</a:t>
            </a:r>
            <a:r>
              <a:rPr lang="en-US" sz="2000" b="1" baseline="30000" dirty="0">
                <a:solidFill>
                  <a:schemeClr val="accent5"/>
                </a:solidFill>
              </a:rPr>
              <a:t>2</a:t>
            </a:r>
          </a:p>
          <a:p>
            <a:endParaRPr lang="en-US" sz="2000" b="1" baseline="30000" dirty="0">
              <a:solidFill>
                <a:schemeClr val="accent5"/>
              </a:solidFill>
            </a:endParaRPr>
          </a:p>
          <a:p>
            <a:endParaRPr lang="en-US" sz="2000" b="1" dirty="0">
              <a:solidFill>
                <a:schemeClr val="accent5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050788" y="5247428"/>
            <a:ext cx="8048252" cy="26054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853758" y="2633781"/>
            <a:ext cx="12700" cy="2509520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712991" y="5226478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200 m</a:t>
            </a:r>
          </a:p>
        </p:txBody>
      </p:sp>
      <p:sp>
        <p:nvSpPr>
          <p:cNvPr id="33" name="Rectangle 32"/>
          <p:cNvSpPr/>
          <p:nvPr/>
        </p:nvSpPr>
        <p:spPr>
          <a:xfrm rot="16200000">
            <a:off x="1335550" y="3703874"/>
            <a:ext cx="659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60 m</a:t>
            </a:r>
          </a:p>
        </p:txBody>
      </p:sp>
    </p:spTree>
    <p:extLst>
      <p:ext uri="{BB962C8B-B14F-4D97-AF65-F5344CB8AC3E}">
        <p14:creationId xmlns:p14="http://schemas.microsoft.com/office/powerpoint/2010/main" val="924786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69" name="Group 268"/>
          <p:cNvGrpSpPr/>
          <p:nvPr/>
        </p:nvGrpSpPr>
        <p:grpSpPr>
          <a:xfrm>
            <a:off x="2454131" y="1983544"/>
            <a:ext cx="1467989" cy="4014996"/>
            <a:chOff x="2362072" y="1934391"/>
            <a:chExt cx="1754951" cy="3849860"/>
          </a:xfrm>
        </p:grpSpPr>
        <p:sp>
          <p:nvSpPr>
            <p:cNvPr id="270" name="Rectangle 269"/>
            <p:cNvSpPr/>
            <p:nvPr/>
          </p:nvSpPr>
          <p:spPr>
            <a:xfrm>
              <a:off x="2362072" y="1937657"/>
              <a:ext cx="1752505" cy="3831772"/>
            </a:xfrm>
            <a:prstGeom prst="rect">
              <a:avLst/>
            </a:prstGeom>
            <a:gradFill>
              <a:gsLst>
                <a:gs pos="83000">
                  <a:schemeClr val="accent1">
                    <a:lumMod val="60000"/>
                    <a:lumOff val="40000"/>
                  </a:schemeClr>
                </a:gs>
                <a:gs pos="24000">
                  <a:schemeClr val="accent1">
                    <a:lumMod val="75000"/>
                  </a:schemeClr>
                </a:gs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1" name="Group 270"/>
            <p:cNvGrpSpPr/>
            <p:nvPr/>
          </p:nvGrpSpPr>
          <p:grpSpPr>
            <a:xfrm>
              <a:off x="2362072" y="1937657"/>
              <a:ext cx="1752505" cy="3684400"/>
              <a:chOff x="2362200" y="1937657"/>
              <a:chExt cx="1752600" cy="3684400"/>
            </a:xfrm>
          </p:grpSpPr>
          <p:cxnSp>
            <p:nvCxnSpPr>
              <p:cNvPr id="279" name="Straight Connector 278"/>
              <p:cNvCxnSpPr/>
              <p:nvPr/>
            </p:nvCxnSpPr>
            <p:spPr>
              <a:xfrm>
                <a:off x="2362200" y="193765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2362200" y="208503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2362200" y="223240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2362200" y="237978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2362200" y="252716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>
                <a:off x="2362200" y="267453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362200" y="282191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2362200" y="296928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2362200" y="311666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2362200" y="326404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2362200" y="341141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>
                <a:off x="2362200" y="355879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362200" y="370616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2362200" y="385354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>
                <a:off x="2362200" y="400092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>
                <a:off x="2362200" y="414829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>
                <a:off x="2362200" y="429567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>
                <a:off x="2362200" y="444304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>
                <a:off x="2362200" y="459042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>
                <a:off x="2362200" y="473780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2362200" y="488517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>
                <a:off x="2362200" y="503255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>
                <a:off x="2362200" y="517992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>
                <a:off x="2362200" y="532730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>
                <a:off x="2362200" y="547468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>
                <a:off x="2362200" y="562205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72" name="Straight Connector 271"/>
            <p:cNvCxnSpPr/>
            <p:nvPr/>
          </p:nvCxnSpPr>
          <p:spPr>
            <a:xfrm flipH="1" flipV="1">
              <a:off x="2362073" y="1937658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H="1" flipV="1">
              <a:off x="2652885" y="1934391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 flipV="1">
              <a:off x="2943699" y="1952480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H="1" flipV="1">
              <a:off x="3234514" y="1952480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 flipV="1">
              <a:off x="3525331" y="1945069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H="1" flipV="1">
              <a:off x="3816148" y="1945069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 flipV="1">
              <a:off x="4109403" y="1934391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1" name="Group 320"/>
          <p:cNvGrpSpPr/>
          <p:nvPr/>
        </p:nvGrpSpPr>
        <p:grpSpPr>
          <a:xfrm>
            <a:off x="3915432" y="1981728"/>
            <a:ext cx="739978" cy="317344"/>
            <a:chOff x="4995166" y="1934391"/>
            <a:chExt cx="882068" cy="303095"/>
          </a:xfrm>
        </p:grpSpPr>
        <p:sp>
          <p:nvSpPr>
            <p:cNvPr id="322" name="Rectangle 321"/>
            <p:cNvSpPr/>
            <p:nvPr/>
          </p:nvSpPr>
          <p:spPr>
            <a:xfrm>
              <a:off x="5000032" y="1945064"/>
              <a:ext cx="877199" cy="29242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4996220" y="1942069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5000035" y="2087971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5000033" y="2232403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 flipV="1">
              <a:off x="5865750" y="1942073"/>
              <a:ext cx="430" cy="29357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H="1" flipV="1">
              <a:off x="5585887" y="1934391"/>
              <a:ext cx="533" cy="30125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V="1">
              <a:off x="5291216" y="1934391"/>
              <a:ext cx="1748" cy="294094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H="1" flipV="1">
              <a:off x="4995166" y="1939731"/>
              <a:ext cx="3451" cy="29591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628405" y="1980535"/>
            <a:ext cx="2945583" cy="4017757"/>
            <a:chOff x="4628405" y="1980535"/>
            <a:chExt cx="2945583" cy="4017757"/>
          </a:xfrm>
        </p:grpSpPr>
        <p:grpSp>
          <p:nvGrpSpPr>
            <p:cNvPr id="330" name="Group 329"/>
            <p:cNvGrpSpPr/>
            <p:nvPr/>
          </p:nvGrpSpPr>
          <p:grpSpPr>
            <a:xfrm>
              <a:off x="5369714" y="1983296"/>
              <a:ext cx="1467989" cy="4014996"/>
              <a:chOff x="2362072" y="1934391"/>
              <a:chExt cx="1754951" cy="3849860"/>
            </a:xfrm>
          </p:grpSpPr>
          <p:sp>
            <p:nvSpPr>
              <p:cNvPr id="331" name="Rectangle 330"/>
              <p:cNvSpPr/>
              <p:nvPr/>
            </p:nvSpPr>
            <p:spPr>
              <a:xfrm>
                <a:off x="2362072" y="1937657"/>
                <a:ext cx="1752505" cy="3831772"/>
              </a:xfrm>
              <a:prstGeom prst="rect">
                <a:avLst/>
              </a:prstGeom>
              <a:gradFill>
                <a:gsLst>
                  <a:gs pos="83000">
                    <a:schemeClr val="accent1">
                      <a:lumMod val="60000"/>
                      <a:lumOff val="40000"/>
                    </a:schemeClr>
                  </a:gs>
                  <a:gs pos="24000">
                    <a:schemeClr val="accent1">
                      <a:lumMod val="75000"/>
                    </a:schemeClr>
                  </a:gs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2" name="Group 331"/>
              <p:cNvGrpSpPr/>
              <p:nvPr/>
            </p:nvGrpSpPr>
            <p:grpSpPr>
              <a:xfrm>
                <a:off x="2362072" y="1937657"/>
                <a:ext cx="1752505" cy="3684400"/>
                <a:chOff x="2362200" y="1937657"/>
                <a:chExt cx="1752600" cy="3684400"/>
              </a:xfrm>
            </p:grpSpPr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2362200" y="19376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2362200" y="208503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/>
                <p:nvPr/>
              </p:nvCxnSpPr>
              <p:spPr>
                <a:xfrm>
                  <a:off x="2362200" y="223240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2362200" y="237978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2362200" y="252716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/>
                <p:nvPr/>
              </p:nvCxnSpPr>
              <p:spPr>
                <a:xfrm>
                  <a:off x="2362200" y="267453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/>
                <p:nvPr/>
              </p:nvCxnSpPr>
              <p:spPr>
                <a:xfrm>
                  <a:off x="2362200" y="282191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/>
                <p:nvPr/>
              </p:nvCxnSpPr>
              <p:spPr>
                <a:xfrm>
                  <a:off x="2362200" y="296928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/>
                <p:nvPr/>
              </p:nvCxnSpPr>
              <p:spPr>
                <a:xfrm>
                  <a:off x="2362200" y="311666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/>
                <p:cNvCxnSpPr/>
                <p:nvPr/>
              </p:nvCxnSpPr>
              <p:spPr>
                <a:xfrm>
                  <a:off x="2362200" y="326404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2362200" y="341141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/>
                <p:nvPr/>
              </p:nvCxnSpPr>
              <p:spPr>
                <a:xfrm>
                  <a:off x="2362200" y="355879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/>
                <p:nvPr/>
              </p:nvCxnSpPr>
              <p:spPr>
                <a:xfrm>
                  <a:off x="2362200" y="370616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/>
                <p:nvPr/>
              </p:nvCxnSpPr>
              <p:spPr>
                <a:xfrm>
                  <a:off x="2362200" y="385354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>
                  <a:off x="2362200" y="400092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>
                  <a:off x="2362200" y="414829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>
                  <a:off x="2362200" y="429567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>
                  <a:off x="2362200" y="444304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2362200" y="459042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>
                  <a:off x="2362200" y="473780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>
                  <a:off x="2362200" y="488517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/>
                <p:cNvCxnSpPr/>
                <p:nvPr/>
              </p:nvCxnSpPr>
              <p:spPr>
                <a:xfrm>
                  <a:off x="2362200" y="503255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>
                  <a:off x="2362200" y="517992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>
                  <a:off x="2362200" y="532730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2362200" y="547468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2362200" y="56220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3" name="Straight Connector 332"/>
              <p:cNvCxnSpPr/>
              <p:nvPr/>
            </p:nvCxnSpPr>
            <p:spPr>
              <a:xfrm flipH="1" flipV="1">
                <a:off x="2362073" y="1937658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 flipH="1" flipV="1">
                <a:off x="2652885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/>
              <p:nvPr/>
            </p:nvCxnSpPr>
            <p:spPr>
              <a:xfrm flipH="1" flipV="1">
                <a:off x="2943699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 flipH="1" flipV="1">
                <a:off x="3234514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/>
              <p:cNvCxnSpPr/>
              <p:nvPr/>
            </p:nvCxnSpPr>
            <p:spPr>
              <a:xfrm flipH="1" flipV="1">
                <a:off x="3525331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/>
              <p:nvPr/>
            </p:nvCxnSpPr>
            <p:spPr>
              <a:xfrm flipH="1" flipV="1">
                <a:off x="3816148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/>
              <p:nvPr/>
            </p:nvCxnSpPr>
            <p:spPr>
              <a:xfrm flipH="1" flipV="1">
                <a:off x="4109403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6" name="Group 365"/>
            <p:cNvGrpSpPr/>
            <p:nvPr/>
          </p:nvGrpSpPr>
          <p:grpSpPr>
            <a:xfrm>
              <a:off x="4628405" y="1981651"/>
              <a:ext cx="743788" cy="317344"/>
              <a:chOff x="4990624" y="1934391"/>
              <a:chExt cx="886610" cy="303095"/>
            </a:xfrm>
          </p:grpSpPr>
          <p:sp>
            <p:nvSpPr>
              <p:cNvPr id="367" name="Rectangle 366"/>
              <p:cNvSpPr/>
              <p:nvPr/>
            </p:nvSpPr>
            <p:spPr>
              <a:xfrm>
                <a:off x="5000032" y="1945064"/>
                <a:ext cx="877199" cy="29242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8" name="Straight Connector 367"/>
              <p:cNvCxnSpPr/>
              <p:nvPr/>
            </p:nvCxnSpPr>
            <p:spPr>
              <a:xfrm>
                <a:off x="4996220" y="1942069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>
                <a:off x="5000035" y="2087971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>
                <a:off x="5000033" y="2232403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 flipH="1" flipV="1">
                <a:off x="5872562" y="1942073"/>
                <a:ext cx="430" cy="29357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 flipH="1" flipV="1">
                <a:off x="5585887" y="1934391"/>
                <a:ext cx="533" cy="30125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 flipV="1">
                <a:off x="5291216" y="1934391"/>
                <a:ext cx="1748" cy="29409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 flipH="1" flipV="1">
                <a:off x="4990624" y="1939731"/>
                <a:ext cx="3451" cy="29591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5" name="Group 374"/>
            <p:cNvGrpSpPr/>
            <p:nvPr/>
          </p:nvGrpSpPr>
          <p:grpSpPr>
            <a:xfrm>
              <a:off x="6834010" y="1980535"/>
              <a:ext cx="739978" cy="317344"/>
              <a:chOff x="4995166" y="1934391"/>
              <a:chExt cx="882068" cy="303095"/>
            </a:xfrm>
          </p:grpSpPr>
          <p:sp>
            <p:nvSpPr>
              <p:cNvPr id="376" name="Rectangle 375"/>
              <p:cNvSpPr/>
              <p:nvPr/>
            </p:nvSpPr>
            <p:spPr>
              <a:xfrm>
                <a:off x="5000032" y="1945064"/>
                <a:ext cx="877199" cy="29242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7" name="Straight Connector 376"/>
              <p:cNvCxnSpPr/>
              <p:nvPr/>
            </p:nvCxnSpPr>
            <p:spPr>
              <a:xfrm>
                <a:off x="4996220" y="1942069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/>
              <p:cNvCxnSpPr/>
              <p:nvPr/>
            </p:nvCxnSpPr>
            <p:spPr>
              <a:xfrm>
                <a:off x="5000035" y="2087971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/>
              <p:cNvCxnSpPr/>
              <p:nvPr/>
            </p:nvCxnSpPr>
            <p:spPr>
              <a:xfrm>
                <a:off x="5000033" y="2232403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 flipH="1" flipV="1">
                <a:off x="5865750" y="1942073"/>
                <a:ext cx="430" cy="29357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 flipH="1" flipV="1">
                <a:off x="5585887" y="1934391"/>
                <a:ext cx="533" cy="30125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 flipV="1">
                <a:off x="5291216" y="1934391"/>
                <a:ext cx="1748" cy="29409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 flipH="1" flipV="1">
                <a:off x="4995166" y="1939731"/>
                <a:ext cx="3451" cy="29591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7546983" y="1980458"/>
            <a:ext cx="2937607" cy="4019808"/>
            <a:chOff x="7546983" y="1980458"/>
            <a:chExt cx="2937607" cy="4019808"/>
          </a:xfrm>
        </p:grpSpPr>
        <p:grpSp>
          <p:nvGrpSpPr>
            <p:cNvPr id="384" name="Group 383"/>
            <p:cNvGrpSpPr/>
            <p:nvPr/>
          </p:nvGrpSpPr>
          <p:grpSpPr>
            <a:xfrm>
              <a:off x="8283197" y="1985270"/>
              <a:ext cx="1467989" cy="4014996"/>
              <a:chOff x="2362072" y="1934391"/>
              <a:chExt cx="1754951" cy="3849860"/>
            </a:xfrm>
          </p:grpSpPr>
          <p:sp>
            <p:nvSpPr>
              <p:cNvPr id="385" name="Rectangle 384"/>
              <p:cNvSpPr/>
              <p:nvPr/>
            </p:nvSpPr>
            <p:spPr>
              <a:xfrm>
                <a:off x="2362072" y="1937657"/>
                <a:ext cx="1752505" cy="3831772"/>
              </a:xfrm>
              <a:prstGeom prst="rect">
                <a:avLst/>
              </a:prstGeom>
              <a:gradFill>
                <a:gsLst>
                  <a:gs pos="83000">
                    <a:schemeClr val="accent1">
                      <a:lumMod val="60000"/>
                      <a:lumOff val="40000"/>
                    </a:schemeClr>
                  </a:gs>
                  <a:gs pos="24000">
                    <a:schemeClr val="accent1">
                      <a:lumMod val="75000"/>
                    </a:schemeClr>
                  </a:gs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6" name="Group 385"/>
              <p:cNvGrpSpPr/>
              <p:nvPr/>
            </p:nvGrpSpPr>
            <p:grpSpPr>
              <a:xfrm>
                <a:off x="2362072" y="1937657"/>
                <a:ext cx="1752505" cy="3684400"/>
                <a:chOff x="2362200" y="1937657"/>
                <a:chExt cx="1752600" cy="3684400"/>
              </a:xfrm>
            </p:grpSpPr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2362200" y="19376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/>
                <p:nvPr/>
              </p:nvCxnSpPr>
              <p:spPr>
                <a:xfrm>
                  <a:off x="2362200" y="208503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/>
                <p:nvPr/>
              </p:nvCxnSpPr>
              <p:spPr>
                <a:xfrm>
                  <a:off x="2362200" y="223240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/>
                <p:cNvCxnSpPr/>
                <p:nvPr/>
              </p:nvCxnSpPr>
              <p:spPr>
                <a:xfrm>
                  <a:off x="2362200" y="237978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/>
                <p:cNvCxnSpPr/>
                <p:nvPr/>
              </p:nvCxnSpPr>
              <p:spPr>
                <a:xfrm>
                  <a:off x="2362200" y="252716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>
                  <a:off x="2362200" y="267453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/>
                <p:cNvCxnSpPr/>
                <p:nvPr/>
              </p:nvCxnSpPr>
              <p:spPr>
                <a:xfrm>
                  <a:off x="2362200" y="282191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/>
                <p:cNvCxnSpPr/>
                <p:nvPr/>
              </p:nvCxnSpPr>
              <p:spPr>
                <a:xfrm>
                  <a:off x="2362200" y="296928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/>
                <p:cNvCxnSpPr/>
                <p:nvPr/>
              </p:nvCxnSpPr>
              <p:spPr>
                <a:xfrm>
                  <a:off x="2362200" y="311666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Connector 402"/>
                <p:cNvCxnSpPr/>
                <p:nvPr/>
              </p:nvCxnSpPr>
              <p:spPr>
                <a:xfrm>
                  <a:off x="2362200" y="326404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/>
                <p:nvPr/>
              </p:nvCxnSpPr>
              <p:spPr>
                <a:xfrm>
                  <a:off x="2362200" y="341141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/>
                <p:cNvCxnSpPr/>
                <p:nvPr/>
              </p:nvCxnSpPr>
              <p:spPr>
                <a:xfrm>
                  <a:off x="2362200" y="355879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2362200" y="370616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2362200" y="385354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>
                  <a:off x="2362200" y="400092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/>
                <p:cNvCxnSpPr/>
                <p:nvPr/>
              </p:nvCxnSpPr>
              <p:spPr>
                <a:xfrm>
                  <a:off x="2362200" y="414829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/>
                <p:cNvCxnSpPr/>
                <p:nvPr/>
              </p:nvCxnSpPr>
              <p:spPr>
                <a:xfrm>
                  <a:off x="2362200" y="429567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/>
                <p:cNvCxnSpPr/>
                <p:nvPr/>
              </p:nvCxnSpPr>
              <p:spPr>
                <a:xfrm>
                  <a:off x="2362200" y="444304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Connector 411"/>
                <p:cNvCxnSpPr/>
                <p:nvPr/>
              </p:nvCxnSpPr>
              <p:spPr>
                <a:xfrm>
                  <a:off x="2362200" y="459042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/>
                <p:cNvCxnSpPr/>
                <p:nvPr/>
              </p:nvCxnSpPr>
              <p:spPr>
                <a:xfrm>
                  <a:off x="2362200" y="473780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/>
                <p:cNvCxnSpPr/>
                <p:nvPr/>
              </p:nvCxnSpPr>
              <p:spPr>
                <a:xfrm>
                  <a:off x="2362200" y="488517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/>
                <p:cNvCxnSpPr/>
                <p:nvPr/>
              </p:nvCxnSpPr>
              <p:spPr>
                <a:xfrm>
                  <a:off x="2362200" y="503255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/>
                <p:cNvCxnSpPr/>
                <p:nvPr/>
              </p:nvCxnSpPr>
              <p:spPr>
                <a:xfrm>
                  <a:off x="2362200" y="517992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/>
                <p:cNvCxnSpPr/>
                <p:nvPr/>
              </p:nvCxnSpPr>
              <p:spPr>
                <a:xfrm>
                  <a:off x="2362200" y="532730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Connector 417"/>
                <p:cNvCxnSpPr/>
                <p:nvPr/>
              </p:nvCxnSpPr>
              <p:spPr>
                <a:xfrm>
                  <a:off x="2362200" y="547468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/>
                <p:cNvCxnSpPr/>
                <p:nvPr/>
              </p:nvCxnSpPr>
              <p:spPr>
                <a:xfrm>
                  <a:off x="2362200" y="56220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7" name="Straight Connector 386"/>
              <p:cNvCxnSpPr/>
              <p:nvPr/>
            </p:nvCxnSpPr>
            <p:spPr>
              <a:xfrm flipH="1" flipV="1">
                <a:off x="2362073" y="1937658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 flipH="1" flipV="1">
                <a:off x="2652885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/>
              <p:cNvCxnSpPr/>
              <p:nvPr/>
            </p:nvCxnSpPr>
            <p:spPr>
              <a:xfrm flipH="1" flipV="1">
                <a:off x="2943699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/>
              <p:cNvCxnSpPr/>
              <p:nvPr/>
            </p:nvCxnSpPr>
            <p:spPr>
              <a:xfrm flipH="1" flipV="1">
                <a:off x="3234514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/>
              <p:cNvCxnSpPr/>
              <p:nvPr/>
            </p:nvCxnSpPr>
            <p:spPr>
              <a:xfrm flipH="1" flipV="1">
                <a:off x="3525331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/>
              <p:cNvCxnSpPr/>
              <p:nvPr/>
            </p:nvCxnSpPr>
            <p:spPr>
              <a:xfrm flipH="1" flipV="1">
                <a:off x="3816148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/>
              <p:nvPr/>
            </p:nvCxnSpPr>
            <p:spPr>
              <a:xfrm flipH="1" flipV="1">
                <a:off x="4109403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0" name="Group 419"/>
            <p:cNvGrpSpPr/>
            <p:nvPr/>
          </p:nvGrpSpPr>
          <p:grpSpPr>
            <a:xfrm>
              <a:off x="9740085" y="2143017"/>
              <a:ext cx="742851" cy="164869"/>
              <a:chOff x="4986294" y="2226403"/>
              <a:chExt cx="884526" cy="158407"/>
            </a:xfrm>
          </p:grpSpPr>
          <p:sp>
            <p:nvSpPr>
              <p:cNvPr id="421" name="Rectangle 420"/>
              <p:cNvSpPr/>
              <p:nvPr/>
            </p:nvSpPr>
            <p:spPr>
              <a:xfrm>
                <a:off x="4994574" y="2229082"/>
                <a:ext cx="876241" cy="15070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2" name="Straight Connector 421"/>
              <p:cNvCxnSpPr/>
              <p:nvPr/>
            </p:nvCxnSpPr>
            <p:spPr>
              <a:xfrm>
                <a:off x="4994574" y="2232411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>
                <a:off x="4994578" y="2379786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 flipV="1">
                <a:off x="5576409" y="2229081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/>
              <p:cNvCxnSpPr/>
              <p:nvPr/>
            </p:nvCxnSpPr>
            <p:spPr>
              <a:xfrm flipH="1" flipV="1">
                <a:off x="5284539" y="2229081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flipH="1" flipV="1">
                <a:off x="4986294" y="2229083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8" name="Group 427"/>
            <p:cNvGrpSpPr/>
            <p:nvPr/>
          </p:nvGrpSpPr>
          <p:grpSpPr>
            <a:xfrm>
              <a:off x="9741739" y="1981486"/>
              <a:ext cx="742851" cy="164869"/>
              <a:chOff x="4986294" y="2226403"/>
              <a:chExt cx="884526" cy="158407"/>
            </a:xfrm>
          </p:grpSpPr>
          <p:sp>
            <p:nvSpPr>
              <p:cNvPr id="429" name="Rectangle 428"/>
              <p:cNvSpPr/>
              <p:nvPr/>
            </p:nvSpPr>
            <p:spPr>
              <a:xfrm>
                <a:off x="4994574" y="2229082"/>
                <a:ext cx="876241" cy="15070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0" name="Straight Connector 429"/>
              <p:cNvCxnSpPr/>
              <p:nvPr/>
            </p:nvCxnSpPr>
            <p:spPr>
              <a:xfrm>
                <a:off x="4994574" y="2232411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4994578" y="2379786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/>
              <p:nvPr/>
            </p:nvCxnSpPr>
            <p:spPr>
              <a:xfrm flipV="1">
                <a:off x="5576409" y="2229081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 flipH="1" flipV="1">
                <a:off x="5284539" y="2229081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flipH="1" flipV="1">
                <a:off x="4986294" y="2229083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36" name="Group 435"/>
            <p:cNvGrpSpPr/>
            <p:nvPr/>
          </p:nvGrpSpPr>
          <p:grpSpPr>
            <a:xfrm>
              <a:off x="7546983" y="1980458"/>
              <a:ext cx="743788" cy="317344"/>
              <a:chOff x="4990624" y="1934391"/>
              <a:chExt cx="886610" cy="303095"/>
            </a:xfrm>
          </p:grpSpPr>
          <p:sp>
            <p:nvSpPr>
              <p:cNvPr id="437" name="Rectangle 436"/>
              <p:cNvSpPr/>
              <p:nvPr/>
            </p:nvSpPr>
            <p:spPr>
              <a:xfrm>
                <a:off x="5000032" y="1945064"/>
                <a:ext cx="877199" cy="29242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8" name="Straight Connector 437"/>
              <p:cNvCxnSpPr/>
              <p:nvPr/>
            </p:nvCxnSpPr>
            <p:spPr>
              <a:xfrm>
                <a:off x="4996220" y="1942069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/>
              <p:nvPr/>
            </p:nvCxnSpPr>
            <p:spPr>
              <a:xfrm>
                <a:off x="5000035" y="2087971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>
                <a:off x="5000033" y="2232403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/>
              <p:nvPr/>
            </p:nvCxnSpPr>
            <p:spPr>
              <a:xfrm flipH="1" flipV="1">
                <a:off x="5872562" y="1942073"/>
                <a:ext cx="430" cy="29357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flipH="1" flipV="1">
                <a:off x="5585887" y="1934391"/>
                <a:ext cx="533" cy="30125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 flipV="1">
                <a:off x="5291216" y="1934391"/>
                <a:ext cx="1748" cy="29409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flipH="1" flipV="1">
                <a:off x="4990624" y="1939731"/>
                <a:ext cx="3451" cy="29591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5" name="Group 194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198" name="Rounded Rectangle 19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1" name="Rectangle 200"/>
            <p:cNvSpPr/>
            <p:nvPr/>
          </p:nvSpPr>
          <p:spPr>
            <a:xfrm>
              <a:off x="11394771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4" name="Rectangle 20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1715209" y="1975746"/>
            <a:ext cx="739978" cy="317344"/>
            <a:chOff x="4995166" y="1934391"/>
            <a:chExt cx="882068" cy="303095"/>
          </a:xfrm>
        </p:grpSpPr>
        <p:sp>
          <p:nvSpPr>
            <p:cNvPr id="264" name="Rectangle 263"/>
            <p:cNvSpPr/>
            <p:nvPr/>
          </p:nvSpPr>
          <p:spPr>
            <a:xfrm>
              <a:off x="5000032" y="1945064"/>
              <a:ext cx="877199" cy="29242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5" name="Straight Connector 264"/>
            <p:cNvCxnSpPr/>
            <p:nvPr/>
          </p:nvCxnSpPr>
          <p:spPr>
            <a:xfrm>
              <a:off x="4996220" y="1942069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5000035" y="2087971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5000033" y="2232403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H="1" flipV="1">
              <a:off x="5865750" y="1942073"/>
              <a:ext cx="430" cy="29357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 flipH="1" flipV="1">
              <a:off x="5585887" y="1934391"/>
              <a:ext cx="533" cy="30125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V="1">
              <a:off x="5291216" y="1934391"/>
              <a:ext cx="1748" cy="294094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7" name="Straight Connector 446"/>
            <p:cNvCxnSpPr/>
            <p:nvPr/>
          </p:nvCxnSpPr>
          <p:spPr>
            <a:xfrm flipH="1" flipV="1">
              <a:off x="4995166" y="1939731"/>
              <a:ext cx="3451" cy="29591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8" name="Right Brace 447"/>
          <p:cNvSpPr/>
          <p:nvPr/>
        </p:nvSpPr>
        <p:spPr>
          <a:xfrm>
            <a:off x="9872691" y="2362113"/>
            <a:ext cx="340976" cy="3217979"/>
          </a:xfrm>
          <a:prstGeom prst="rightBrace">
            <a:avLst/>
          </a:prstGeom>
          <a:ln w="412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Right Brace 448"/>
          <p:cNvSpPr/>
          <p:nvPr/>
        </p:nvSpPr>
        <p:spPr>
          <a:xfrm flipH="1">
            <a:off x="1898821" y="2344488"/>
            <a:ext cx="441617" cy="3256212"/>
          </a:xfrm>
          <a:prstGeom prst="rightBrace">
            <a:avLst>
              <a:gd name="adj1" fmla="val 8333"/>
              <a:gd name="adj2" fmla="val 54970"/>
            </a:avLst>
          </a:prstGeom>
          <a:ln w="412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Rectangle 449"/>
          <p:cNvSpPr/>
          <p:nvPr/>
        </p:nvSpPr>
        <p:spPr>
          <a:xfrm>
            <a:off x="10484083" y="3740269"/>
            <a:ext cx="1004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C00000"/>
                </a:solidFill>
              </a:rPr>
              <a:t>Storey</a:t>
            </a:r>
          </a:p>
        </p:txBody>
      </p:sp>
      <p:sp>
        <p:nvSpPr>
          <p:cNvPr id="258" name="Rectangle 257"/>
          <p:cNvSpPr/>
          <p:nvPr/>
        </p:nvSpPr>
        <p:spPr>
          <a:xfrm>
            <a:off x="563051" y="3907635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C00000"/>
                </a:solidFill>
              </a:rPr>
              <a:t>F1_F25</a:t>
            </a:r>
          </a:p>
        </p:txBody>
      </p:sp>
      <p:grpSp>
        <p:nvGrpSpPr>
          <p:cNvPr id="308" name="Group 307"/>
          <p:cNvGrpSpPr/>
          <p:nvPr/>
        </p:nvGrpSpPr>
        <p:grpSpPr>
          <a:xfrm>
            <a:off x="4293920" y="1085499"/>
            <a:ext cx="3592723" cy="586093"/>
            <a:chOff x="176255" y="3013788"/>
            <a:chExt cx="3592723" cy="586093"/>
          </a:xfrm>
        </p:grpSpPr>
        <p:sp>
          <p:nvSpPr>
            <p:cNvPr id="451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516323" y="3045224"/>
              <a:ext cx="29125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Storey Layout</a:t>
              </a:r>
            </a:p>
          </p:txBody>
        </p:sp>
      </p:grpSp>
      <p:grpSp>
        <p:nvGrpSpPr>
          <p:cNvPr id="453" name="Group 452"/>
          <p:cNvGrpSpPr/>
          <p:nvPr/>
        </p:nvGrpSpPr>
        <p:grpSpPr>
          <a:xfrm>
            <a:off x="3927032" y="5514713"/>
            <a:ext cx="742849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454" name="Straight Connector 453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55" name="Group 454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456" name="Rectangle 455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7" name="Straight Connector 456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2" name="Group 461"/>
          <p:cNvGrpSpPr/>
          <p:nvPr/>
        </p:nvGrpSpPr>
        <p:grpSpPr>
          <a:xfrm>
            <a:off x="7539966" y="5522347"/>
            <a:ext cx="742849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463" name="Straight Connector 462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64" name="Group 463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465" name="Rectangle 464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6" name="Straight Connector 465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1" name="Group 470"/>
          <p:cNvGrpSpPr/>
          <p:nvPr/>
        </p:nvGrpSpPr>
        <p:grpSpPr>
          <a:xfrm>
            <a:off x="6823147" y="5521792"/>
            <a:ext cx="724427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472" name="Straight Connector 471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73" name="Group 472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474" name="Rectangle 473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5" name="Straight Connector 474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0" name="Group 479"/>
          <p:cNvGrpSpPr/>
          <p:nvPr/>
        </p:nvGrpSpPr>
        <p:grpSpPr>
          <a:xfrm>
            <a:off x="4627812" y="5514342"/>
            <a:ext cx="742849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481" name="Straight Connector 480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82" name="Group 481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483" name="Rectangle 482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4" name="Straight Connector 483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/>
          <p:cNvGrpSpPr/>
          <p:nvPr/>
        </p:nvGrpSpPr>
        <p:grpSpPr>
          <a:xfrm>
            <a:off x="3927836" y="5665652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05" name="Group 304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3" name="Group 312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314" name="Rectangle 313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5" name="Straight Connector 314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5" name="Group 204"/>
          <p:cNvGrpSpPr/>
          <p:nvPr/>
        </p:nvGrpSpPr>
        <p:grpSpPr>
          <a:xfrm>
            <a:off x="4623867" y="5667626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06" name="Group 205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215" name="Rectangle 214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6" name="Straight Connector 215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7" name="Group 206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208" name="Rectangle 207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9" name="Straight Connector 208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2" name="Group 221"/>
          <p:cNvGrpSpPr/>
          <p:nvPr/>
        </p:nvGrpSpPr>
        <p:grpSpPr>
          <a:xfrm>
            <a:off x="6825851" y="5681183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23" name="Group 222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233" name="Rectangle 232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 223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225" name="Rectangle 224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6" name="Straight Connector 225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5" name="Group 244"/>
          <p:cNvGrpSpPr/>
          <p:nvPr/>
        </p:nvGrpSpPr>
        <p:grpSpPr>
          <a:xfrm>
            <a:off x="7536386" y="5679818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46" name="Group 245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256" name="Rectangle 255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7" name="Straight Connector 256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Group 246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249" name="Rectangle 248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0" name="Straight Connector 249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965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7" name="Rounded Rectangle 246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49" name="Picture 2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0" name="Rectangle 249"/>
            <p:cNvSpPr/>
            <p:nvPr/>
          </p:nvSpPr>
          <p:spPr>
            <a:xfrm>
              <a:off x="11415566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2" name="Picture 251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3" name="Rectangle 252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4293920" y="1085499"/>
            <a:ext cx="3592723" cy="586093"/>
            <a:chOff x="176255" y="3013788"/>
            <a:chExt cx="3592723" cy="586093"/>
          </a:xfrm>
        </p:grpSpPr>
        <p:sp>
          <p:nvSpPr>
            <p:cNvPr id="255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516324" y="3045224"/>
              <a:ext cx="29125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Storey Layout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8" t="40404" r="11061" b="23438"/>
          <a:stretch/>
        </p:blipFill>
        <p:spPr>
          <a:xfrm>
            <a:off x="1249681" y="2280382"/>
            <a:ext cx="9544766" cy="3297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4306507" y="5842337"/>
            <a:ext cx="34887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C72AF"/>
                </a:solidFill>
              </a:rPr>
              <a:t>Floor: 1_25</a:t>
            </a:r>
          </a:p>
          <a:p>
            <a:pPr algn="ctr"/>
            <a:r>
              <a:rPr lang="en-US" sz="2000" b="1" dirty="0">
                <a:solidFill>
                  <a:srgbClr val="2C72AF"/>
                </a:solidFill>
              </a:rPr>
              <a:t>Area = 2,400 </a:t>
            </a:r>
            <a:r>
              <a:rPr lang="en-US" sz="2000" b="1" dirty="0">
                <a:solidFill>
                  <a:schemeClr val="accent5"/>
                </a:solidFill>
              </a:rPr>
              <a:t>m</a:t>
            </a:r>
            <a:r>
              <a:rPr lang="en-US" sz="2000" b="1" baseline="30000" dirty="0">
                <a:solidFill>
                  <a:schemeClr val="accent5"/>
                </a:solidFill>
              </a:rPr>
              <a:t>2</a:t>
            </a:r>
          </a:p>
          <a:p>
            <a:r>
              <a:rPr lang="en-US" sz="2000" b="1" dirty="0">
                <a:solidFill>
                  <a:srgbClr val="2C72AF"/>
                </a:solidFill>
              </a:rPr>
              <a:t>Area = 3 X 2,400 </a:t>
            </a:r>
            <a:r>
              <a:rPr lang="en-US" sz="2000" b="1" dirty="0">
                <a:solidFill>
                  <a:schemeClr val="accent5"/>
                </a:solidFill>
              </a:rPr>
              <a:t>m</a:t>
            </a:r>
            <a:r>
              <a:rPr lang="en-US" sz="2000" b="1" baseline="30000" dirty="0">
                <a:solidFill>
                  <a:schemeClr val="accent5"/>
                </a:solidFill>
              </a:rPr>
              <a:t>2</a:t>
            </a:r>
            <a:r>
              <a:rPr lang="en-US" sz="2000" b="1" dirty="0">
                <a:solidFill>
                  <a:schemeClr val="accent5"/>
                </a:solidFill>
              </a:rPr>
              <a:t> </a:t>
            </a:r>
            <a:r>
              <a:rPr lang="en-US" sz="2000" b="1" dirty="0">
                <a:solidFill>
                  <a:srgbClr val="2C72AF"/>
                </a:solidFill>
              </a:rPr>
              <a:t>= 7,200 </a:t>
            </a:r>
            <a:r>
              <a:rPr lang="en-US" sz="2000" b="1" dirty="0">
                <a:solidFill>
                  <a:schemeClr val="accent5"/>
                </a:solidFill>
              </a:rPr>
              <a:t>m</a:t>
            </a:r>
            <a:r>
              <a:rPr lang="en-US" sz="2000" b="1" baseline="30000" dirty="0">
                <a:solidFill>
                  <a:schemeClr val="accent5"/>
                </a:solidFill>
              </a:rPr>
              <a:t>2</a:t>
            </a:r>
            <a:endParaRPr lang="en-US" sz="2000" b="1" dirty="0">
              <a:solidFill>
                <a:schemeClr val="accent5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747531" y="2562189"/>
            <a:ext cx="12700" cy="2509520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rot="16200000">
            <a:off x="1229323" y="3632282"/>
            <a:ext cx="659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60 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912631" y="5212080"/>
            <a:ext cx="1729729" cy="12029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447917" y="5224109"/>
            <a:ext cx="65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40 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236271" y="5231325"/>
            <a:ext cx="1729729" cy="12029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771557" y="5243354"/>
            <a:ext cx="65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40 m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559911" y="5250570"/>
            <a:ext cx="1729729" cy="12029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095197" y="5262599"/>
            <a:ext cx="65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40 m</a:t>
            </a:r>
          </a:p>
        </p:txBody>
      </p:sp>
    </p:spTree>
    <p:extLst>
      <p:ext uri="{BB962C8B-B14F-4D97-AF65-F5344CB8AC3E}">
        <p14:creationId xmlns:p14="http://schemas.microsoft.com/office/powerpoint/2010/main" val="126931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69" name="Group 268"/>
          <p:cNvGrpSpPr/>
          <p:nvPr/>
        </p:nvGrpSpPr>
        <p:grpSpPr>
          <a:xfrm>
            <a:off x="2454131" y="1983544"/>
            <a:ext cx="1467989" cy="4014996"/>
            <a:chOff x="2362072" y="1934391"/>
            <a:chExt cx="1754951" cy="3849860"/>
          </a:xfrm>
        </p:grpSpPr>
        <p:sp>
          <p:nvSpPr>
            <p:cNvPr id="270" name="Rectangle 269"/>
            <p:cNvSpPr/>
            <p:nvPr/>
          </p:nvSpPr>
          <p:spPr>
            <a:xfrm>
              <a:off x="2362072" y="1937657"/>
              <a:ext cx="1752505" cy="3831772"/>
            </a:xfrm>
            <a:prstGeom prst="rect">
              <a:avLst/>
            </a:prstGeom>
            <a:gradFill>
              <a:gsLst>
                <a:gs pos="83000">
                  <a:schemeClr val="accent1">
                    <a:lumMod val="60000"/>
                    <a:lumOff val="40000"/>
                  </a:schemeClr>
                </a:gs>
                <a:gs pos="24000">
                  <a:schemeClr val="accent1">
                    <a:lumMod val="75000"/>
                  </a:schemeClr>
                </a:gs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1" name="Group 270"/>
            <p:cNvGrpSpPr/>
            <p:nvPr/>
          </p:nvGrpSpPr>
          <p:grpSpPr>
            <a:xfrm>
              <a:off x="2362072" y="1937657"/>
              <a:ext cx="1752505" cy="3684400"/>
              <a:chOff x="2362200" y="1937657"/>
              <a:chExt cx="1752600" cy="3684400"/>
            </a:xfrm>
          </p:grpSpPr>
          <p:cxnSp>
            <p:nvCxnSpPr>
              <p:cNvPr id="279" name="Straight Connector 278"/>
              <p:cNvCxnSpPr/>
              <p:nvPr/>
            </p:nvCxnSpPr>
            <p:spPr>
              <a:xfrm>
                <a:off x="2362200" y="193765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2362200" y="208503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2362200" y="223240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2362200" y="237978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2362200" y="252716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>
                <a:off x="2362200" y="267453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362200" y="282191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2362200" y="296928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2362200" y="311666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2362200" y="326404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2362200" y="341141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>
                <a:off x="2362200" y="355879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362200" y="370616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2362200" y="385354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>
                <a:off x="2362200" y="400092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>
                <a:off x="2362200" y="414829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>
                <a:off x="2362200" y="429567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>
                <a:off x="2362200" y="444304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>
                <a:off x="2362200" y="459042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>
                <a:off x="2362200" y="473780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2362200" y="488517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>
                <a:off x="2362200" y="5032553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>
                <a:off x="2362200" y="5179929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>
                <a:off x="2362200" y="5327305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>
                <a:off x="2362200" y="5474681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>
                <a:off x="2362200" y="5622057"/>
                <a:ext cx="17526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72" name="Straight Connector 271"/>
            <p:cNvCxnSpPr/>
            <p:nvPr/>
          </p:nvCxnSpPr>
          <p:spPr>
            <a:xfrm flipH="1" flipV="1">
              <a:off x="2362073" y="1937658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H="1" flipV="1">
              <a:off x="2652885" y="1934391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 flipV="1">
              <a:off x="2943699" y="1952480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H="1" flipV="1">
              <a:off x="3234514" y="1952480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 flipV="1">
              <a:off x="3525331" y="1945069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H="1" flipV="1">
              <a:off x="3816148" y="1945069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 flipV="1">
              <a:off x="4109403" y="1934391"/>
              <a:ext cx="7620" cy="383177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1" name="Group 320"/>
          <p:cNvGrpSpPr/>
          <p:nvPr/>
        </p:nvGrpSpPr>
        <p:grpSpPr>
          <a:xfrm>
            <a:off x="3915432" y="1981728"/>
            <a:ext cx="739978" cy="317344"/>
            <a:chOff x="4995166" y="1934391"/>
            <a:chExt cx="882068" cy="303095"/>
          </a:xfrm>
        </p:grpSpPr>
        <p:sp>
          <p:nvSpPr>
            <p:cNvPr id="322" name="Rectangle 321"/>
            <p:cNvSpPr/>
            <p:nvPr/>
          </p:nvSpPr>
          <p:spPr>
            <a:xfrm>
              <a:off x="5000032" y="1945064"/>
              <a:ext cx="877199" cy="29242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4996220" y="1942069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5000035" y="2087971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5000033" y="2232403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 flipV="1">
              <a:off x="5865750" y="1942073"/>
              <a:ext cx="430" cy="29357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H="1" flipV="1">
              <a:off x="5585887" y="1934391"/>
              <a:ext cx="533" cy="30125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V="1">
              <a:off x="5291216" y="1934391"/>
              <a:ext cx="1748" cy="294094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H="1" flipV="1">
              <a:off x="4995166" y="1939731"/>
              <a:ext cx="3451" cy="29591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628405" y="1980535"/>
            <a:ext cx="2945583" cy="4017757"/>
            <a:chOff x="4628405" y="1980535"/>
            <a:chExt cx="2945583" cy="4017757"/>
          </a:xfrm>
        </p:grpSpPr>
        <p:grpSp>
          <p:nvGrpSpPr>
            <p:cNvPr id="330" name="Group 329"/>
            <p:cNvGrpSpPr/>
            <p:nvPr/>
          </p:nvGrpSpPr>
          <p:grpSpPr>
            <a:xfrm>
              <a:off x="5369714" y="1983296"/>
              <a:ext cx="1467989" cy="4014996"/>
              <a:chOff x="2362072" y="1934391"/>
              <a:chExt cx="1754951" cy="3849860"/>
            </a:xfrm>
          </p:grpSpPr>
          <p:sp>
            <p:nvSpPr>
              <p:cNvPr id="331" name="Rectangle 330"/>
              <p:cNvSpPr/>
              <p:nvPr/>
            </p:nvSpPr>
            <p:spPr>
              <a:xfrm>
                <a:off x="2362072" y="1937657"/>
                <a:ext cx="1752505" cy="3831772"/>
              </a:xfrm>
              <a:prstGeom prst="rect">
                <a:avLst/>
              </a:prstGeom>
              <a:gradFill>
                <a:gsLst>
                  <a:gs pos="83000">
                    <a:schemeClr val="accent1">
                      <a:lumMod val="60000"/>
                      <a:lumOff val="40000"/>
                    </a:schemeClr>
                  </a:gs>
                  <a:gs pos="24000">
                    <a:schemeClr val="accent1">
                      <a:lumMod val="75000"/>
                    </a:schemeClr>
                  </a:gs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2" name="Group 331"/>
              <p:cNvGrpSpPr/>
              <p:nvPr/>
            </p:nvGrpSpPr>
            <p:grpSpPr>
              <a:xfrm>
                <a:off x="2362072" y="1937657"/>
                <a:ext cx="1752505" cy="3684400"/>
                <a:chOff x="2362200" y="1937657"/>
                <a:chExt cx="1752600" cy="3684400"/>
              </a:xfrm>
            </p:grpSpPr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2362200" y="19376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2362200" y="208503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/>
                <p:nvPr/>
              </p:nvCxnSpPr>
              <p:spPr>
                <a:xfrm>
                  <a:off x="2362200" y="223240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2362200" y="237978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2362200" y="252716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/>
                <p:nvPr/>
              </p:nvCxnSpPr>
              <p:spPr>
                <a:xfrm>
                  <a:off x="2362200" y="267453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/>
                <p:nvPr/>
              </p:nvCxnSpPr>
              <p:spPr>
                <a:xfrm>
                  <a:off x="2362200" y="282191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/>
                <p:nvPr/>
              </p:nvCxnSpPr>
              <p:spPr>
                <a:xfrm>
                  <a:off x="2362200" y="296928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/>
                <p:nvPr/>
              </p:nvCxnSpPr>
              <p:spPr>
                <a:xfrm>
                  <a:off x="2362200" y="311666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/>
                <p:cNvCxnSpPr/>
                <p:nvPr/>
              </p:nvCxnSpPr>
              <p:spPr>
                <a:xfrm>
                  <a:off x="2362200" y="326404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2362200" y="341141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/>
                <p:nvPr/>
              </p:nvCxnSpPr>
              <p:spPr>
                <a:xfrm>
                  <a:off x="2362200" y="355879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/>
                <p:nvPr/>
              </p:nvCxnSpPr>
              <p:spPr>
                <a:xfrm>
                  <a:off x="2362200" y="370616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/>
                <p:nvPr/>
              </p:nvCxnSpPr>
              <p:spPr>
                <a:xfrm>
                  <a:off x="2362200" y="385354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>
                  <a:off x="2362200" y="400092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>
                  <a:off x="2362200" y="414829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>
                  <a:off x="2362200" y="429567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>
                  <a:off x="2362200" y="444304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2362200" y="459042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>
                  <a:off x="2362200" y="473780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>
                  <a:off x="2362200" y="488517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/>
                <p:cNvCxnSpPr/>
                <p:nvPr/>
              </p:nvCxnSpPr>
              <p:spPr>
                <a:xfrm>
                  <a:off x="2362200" y="503255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>
                  <a:off x="2362200" y="517992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>
                  <a:off x="2362200" y="532730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2362200" y="547468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2362200" y="56220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3" name="Straight Connector 332"/>
              <p:cNvCxnSpPr/>
              <p:nvPr/>
            </p:nvCxnSpPr>
            <p:spPr>
              <a:xfrm flipH="1" flipV="1">
                <a:off x="2362073" y="1937658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 flipH="1" flipV="1">
                <a:off x="2652885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/>
              <p:nvPr/>
            </p:nvCxnSpPr>
            <p:spPr>
              <a:xfrm flipH="1" flipV="1">
                <a:off x="2943699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 flipH="1" flipV="1">
                <a:off x="3234514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/>
              <p:cNvCxnSpPr/>
              <p:nvPr/>
            </p:nvCxnSpPr>
            <p:spPr>
              <a:xfrm flipH="1" flipV="1">
                <a:off x="3525331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/>
              <p:nvPr/>
            </p:nvCxnSpPr>
            <p:spPr>
              <a:xfrm flipH="1" flipV="1">
                <a:off x="3816148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/>
              <p:nvPr/>
            </p:nvCxnSpPr>
            <p:spPr>
              <a:xfrm flipH="1" flipV="1">
                <a:off x="4109403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6" name="Group 365"/>
            <p:cNvGrpSpPr/>
            <p:nvPr/>
          </p:nvGrpSpPr>
          <p:grpSpPr>
            <a:xfrm>
              <a:off x="4628405" y="1981651"/>
              <a:ext cx="743788" cy="317344"/>
              <a:chOff x="4990624" y="1934391"/>
              <a:chExt cx="886610" cy="303095"/>
            </a:xfrm>
          </p:grpSpPr>
          <p:sp>
            <p:nvSpPr>
              <p:cNvPr id="367" name="Rectangle 366"/>
              <p:cNvSpPr/>
              <p:nvPr/>
            </p:nvSpPr>
            <p:spPr>
              <a:xfrm>
                <a:off x="5000032" y="1945064"/>
                <a:ext cx="877199" cy="29242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8" name="Straight Connector 367"/>
              <p:cNvCxnSpPr/>
              <p:nvPr/>
            </p:nvCxnSpPr>
            <p:spPr>
              <a:xfrm>
                <a:off x="4996220" y="1942069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>
                <a:off x="5000035" y="2087971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>
                <a:off x="5000033" y="2232403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 flipH="1" flipV="1">
                <a:off x="5872562" y="1942073"/>
                <a:ext cx="430" cy="29357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 flipH="1" flipV="1">
                <a:off x="5585887" y="1934391"/>
                <a:ext cx="533" cy="30125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 flipV="1">
                <a:off x="5291216" y="1934391"/>
                <a:ext cx="1748" cy="29409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 flipH="1" flipV="1">
                <a:off x="4990624" y="1939731"/>
                <a:ext cx="3451" cy="29591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5" name="Group 374"/>
            <p:cNvGrpSpPr/>
            <p:nvPr/>
          </p:nvGrpSpPr>
          <p:grpSpPr>
            <a:xfrm>
              <a:off x="6834010" y="1980535"/>
              <a:ext cx="739978" cy="317344"/>
              <a:chOff x="4995166" y="1934391"/>
              <a:chExt cx="882068" cy="303095"/>
            </a:xfrm>
          </p:grpSpPr>
          <p:sp>
            <p:nvSpPr>
              <p:cNvPr id="376" name="Rectangle 375"/>
              <p:cNvSpPr/>
              <p:nvPr/>
            </p:nvSpPr>
            <p:spPr>
              <a:xfrm>
                <a:off x="5000032" y="1945064"/>
                <a:ext cx="877199" cy="29242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7" name="Straight Connector 376"/>
              <p:cNvCxnSpPr/>
              <p:nvPr/>
            </p:nvCxnSpPr>
            <p:spPr>
              <a:xfrm>
                <a:off x="4996220" y="1942069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/>
              <p:cNvCxnSpPr/>
              <p:nvPr/>
            </p:nvCxnSpPr>
            <p:spPr>
              <a:xfrm>
                <a:off x="5000035" y="2087971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/>
              <p:cNvCxnSpPr/>
              <p:nvPr/>
            </p:nvCxnSpPr>
            <p:spPr>
              <a:xfrm>
                <a:off x="5000033" y="2232403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 flipH="1" flipV="1">
                <a:off x="5865750" y="1942073"/>
                <a:ext cx="430" cy="29357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 flipH="1" flipV="1">
                <a:off x="5585887" y="1934391"/>
                <a:ext cx="533" cy="30125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 flipV="1">
                <a:off x="5291216" y="1934391"/>
                <a:ext cx="1748" cy="29409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 flipH="1" flipV="1">
                <a:off x="4995166" y="1939731"/>
                <a:ext cx="3451" cy="29591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7546983" y="1980458"/>
            <a:ext cx="2937607" cy="4019808"/>
            <a:chOff x="7546983" y="1980458"/>
            <a:chExt cx="2937607" cy="4019808"/>
          </a:xfrm>
        </p:grpSpPr>
        <p:grpSp>
          <p:nvGrpSpPr>
            <p:cNvPr id="384" name="Group 383"/>
            <p:cNvGrpSpPr/>
            <p:nvPr/>
          </p:nvGrpSpPr>
          <p:grpSpPr>
            <a:xfrm>
              <a:off x="8283197" y="1985270"/>
              <a:ext cx="1467989" cy="4014996"/>
              <a:chOff x="2362072" y="1934391"/>
              <a:chExt cx="1754951" cy="3849860"/>
            </a:xfrm>
          </p:grpSpPr>
          <p:sp>
            <p:nvSpPr>
              <p:cNvPr id="385" name="Rectangle 384"/>
              <p:cNvSpPr/>
              <p:nvPr/>
            </p:nvSpPr>
            <p:spPr>
              <a:xfrm>
                <a:off x="2362072" y="1937657"/>
                <a:ext cx="1752505" cy="3831772"/>
              </a:xfrm>
              <a:prstGeom prst="rect">
                <a:avLst/>
              </a:prstGeom>
              <a:gradFill>
                <a:gsLst>
                  <a:gs pos="83000">
                    <a:schemeClr val="accent1">
                      <a:lumMod val="60000"/>
                      <a:lumOff val="40000"/>
                    </a:schemeClr>
                  </a:gs>
                  <a:gs pos="24000">
                    <a:schemeClr val="accent1">
                      <a:lumMod val="75000"/>
                    </a:schemeClr>
                  </a:gs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6" name="Group 385"/>
              <p:cNvGrpSpPr/>
              <p:nvPr/>
            </p:nvGrpSpPr>
            <p:grpSpPr>
              <a:xfrm>
                <a:off x="2362072" y="1937657"/>
                <a:ext cx="1752505" cy="3684400"/>
                <a:chOff x="2362200" y="1937657"/>
                <a:chExt cx="1752600" cy="3684400"/>
              </a:xfrm>
            </p:grpSpPr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2362200" y="19376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/>
                <p:nvPr/>
              </p:nvCxnSpPr>
              <p:spPr>
                <a:xfrm>
                  <a:off x="2362200" y="208503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/>
                <p:nvPr/>
              </p:nvCxnSpPr>
              <p:spPr>
                <a:xfrm>
                  <a:off x="2362200" y="223240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/>
                <p:cNvCxnSpPr/>
                <p:nvPr/>
              </p:nvCxnSpPr>
              <p:spPr>
                <a:xfrm>
                  <a:off x="2362200" y="237978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/>
                <p:cNvCxnSpPr/>
                <p:nvPr/>
              </p:nvCxnSpPr>
              <p:spPr>
                <a:xfrm>
                  <a:off x="2362200" y="252716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>
                  <a:off x="2362200" y="267453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/>
                <p:cNvCxnSpPr/>
                <p:nvPr/>
              </p:nvCxnSpPr>
              <p:spPr>
                <a:xfrm>
                  <a:off x="2362200" y="282191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/>
                <p:cNvCxnSpPr/>
                <p:nvPr/>
              </p:nvCxnSpPr>
              <p:spPr>
                <a:xfrm>
                  <a:off x="2362200" y="296928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/>
                <p:cNvCxnSpPr/>
                <p:nvPr/>
              </p:nvCxnSpPr>
              <p:spPr>
                <a:xfrm>
                  <a:off x="2362200" y="311666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Connector 402"/>
                <p:cNvCxnSpPr/>
                <p:nvPr/>
              </p:nvCxnSpPr>
              <p:spPr>
                <a:xfrm>
                  <a:off x="2362200" y="326404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/>
                <p:nvPr/>
              </p:nvCxnSpPr>
              <p:spPr>
                <a:xfrm>
                  <a:off x="2362200" y="341141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/>
                <p:cNvCxnSpPr/>
                <p:nvPr/>
              </p:nvCxnSpPr>
              <p:spPr>
                <a:xfrm>
                  <a:off x="2362200" y="355879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2362200" y="370616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2362200" y="385354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>
                  <a:off x="2362200" y="400092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/>
                <p:cNvCxnSpPr/>
                <p:nvPr/>
              </p:nvCxnSpPr>
              <p:spPr>
                <a:xfrm>
                  <a:off x="2362200" y="414829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/>
                <p:cNvCxnSpPr/>
                <p:nvPr/>
              </p:nvCxnSpPr>
              <p:spPr>
                <a:xfrm>
                  <a:off x="2362200" y="429567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/>
                <p:cNvCxnSpPr/>
                <p:nvPr/>
              </p:nvCxnSpPr>
              <p:spPr>
                <a:xfrm>
                  <a:off x="2362200" y="444304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Connector 411"/>
                <p:cNvCxnSpPr/>
                <p:nvPr/>
              </p:nvCxnSpPr>
              <p:spPr>
                <a:xfrm>
                  <a:off x="2362200" y="459042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/>
                <p:cNvCxnSpPr/>
                <p:nvPr/>
              </p:nvCxnSpPr>
              <p:spPr>
                <a:xfrm>
                  <a:off x="2362200" y="473780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/>
                <p:cNvCxnSpPr/>
                <p:nvPr/>
              </p:nvCxnSpPr>
              <p:spPr>
                <a:xfrm>
                  <a:off x="2362200" y="488517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/>
                <p:cNvCxnSpPr/>
                <p:nvPr/>
              </p:nvCxnSpPr>
              <p:spPr>
                <a:xfrm>
                  <a:off x="2362200" y="503255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/>
                <p:cNvCxnSpPr/>
                <p:nvPr/>
              </p:nvCxnSpPr>
              <p:spPr>
                <a:xfrm>
                  <a:off x="2362200" y="517992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/>
                <p:cNvCxnSpPr/>
                <p:nvPr/>
              </p:nvCxnSpPr>
              <p:spPr>
                <a:xfrm>
                  <a:off x="2362200" y="532730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Connector 417"/>
                <p:cNvCxnSpPr/>
                <p:nvPr/>
              </p:nvCxnSpPr>
              <p:spPr>
                <a:xfrm>
                  <a:off x="2362200" y="547468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/>
                <p:cNvCxnSpPr/>
                <p:nvPr/>
              </p:nvCxnSpPr>
              <p:spPr>
                <a:xfrm>
                  <a:off x="2362200" y="56220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7" name="Straight Connector 386"/>
              <p:cNvCxnSpPr/>
              <p:nvPr/>
            </p:nvCxnSpPr>
            <p:spPr>
              <a:xfrm flipH="1" flipV="1">
                <a:off x="2362073" y="1937658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 flipH="1" flipV="1">
                <a:off x="2652885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/>
              <p:cNvCxnSpPr/>
              <p:nvPr/>
            </p:nvCxnSpPr>
            <p:spPr>
              <a:xfrm flipH="1" flipV="1">
                <a:off x="2943699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/>
              <p:cNvCxnSpPr/>
              <p:nvPr/>
            </p:nvCxnSpPr>
            <p:spPr>
              <a:xfrm flipH="1" flipV="1">
                <a:off x="3234514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/>
              <p:cNvCxnSpPr/>
              <p:nvPr/>
            </p:nvCxnSpPr>
            <p:spPr>
              <a:xfrm flipH="1" flipV="1">
                <a:off x="3525331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/>
              <p:cNvCxnSpPr/>
              <p:nvPr/>
            </p:nvCxnSpPr>
            <p:spPr>
              <a:xfrm flipH="1" flipV="1">
                <a:off x="3816148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/>
              <p:nvPr/>
            </p:nvCxnSpPr>
            <p:spPr>
              <a:xfrm flipH="1" flipV="1">
                <a:off x="4109403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0" name="Group 419"/>
            <p:cNvGrpSpPr/>
            <p:nvPr/>
          </p:nvGrpSpPr>
          <p:grpSpPr>
            <a:xfrm>
              <a:off x="9740085" y="2143017"/>
              <a:ext cx="742851" cy="164869"/>
              <a:chOff x="4986294" y="2226403"/>
              <a:chExt cx="884526" cy="158407"/>
            </a:xfrm>
          </p:grpSpPr>
          <p:sp>
            <p:nvSpPr>
              <p:cNvPr id="421" name="Rectangle 420"/>
              <p:cNvSpPr/>
              <p:nvPr/>
            </p:nvSpPr>
            <p:spPr>
              <a:xfrm>
                <a:off x="4994574" y="2229082"/>
                <a:ext cx="876241" cy="15070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2" name="Straight Connector 421"/>
              <p:cNvCxnSpPr/>
              <p:nvPr/>
            </p:nvCxnSpPr>
            <p:spPr>
              <a:xfrm>
                <a:off x="4994574" y="2232411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>
                <a:off x="4994578" y="2379786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 flipV="1">
                <a:off x="5576409" y="2229081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/>
              <p:cNvCxnSpPr/>
              <p:nvPr/>
            </p:nvCxnSpPr>
            <p:spPr>
              <a:xfrm flipH="1" flipV="1">
                <a:off x="5284539" y="2229081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flipH="1" flipV="1">
                <a:off x="4986294" y="2229083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8" name="Group 427"/>
            <p:cNvGrpSpPr/>
            <p:nvPr/>
          </p:nvGrpSpPr>
          <p:grpSpPr>
            <a:xfrm>
              <a:off x="9741739" y="1981486"/>
              <a:ext cx="742851" cy="164869"/>
              <a:chOff x="4986294" y="2226403"/>
              <a:chExt cx="884526" cy="158407"/>
            </a:xfrm>
          </p:grpSpPr>
          <p:sp>
            <p:nvSpPr>
              <p:cNvPr id="429" name="Rectangle 428"/>
              <p:cNvSpPr/>
              <p:nvPr/>
            </p:nvSpPr>
            <p:spPr>
              <a:xfrm>
                <a:off x="4994574" y="2229082"/>
                <a:ext cx="876241" cy="15070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0" name="Straight Connector 429"/>
              <p:cNvCxnSpPr/>
              <p:nvPr/>
            </p:nvCxnSpPr>
            <p:spPr>
              <a:xfrm>
                <a:off x="4994574" y="2232411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4994578" y="2379786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/>
              <p:nvPr/>
            </p:nvCxnSpPr>
            <p:spPr>
              <a:xfrm flipV="1">
                <a:off x="5576409" y="2229081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 flipH="1" flipV="1">
                <a:off x="5284539" y="2229081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flipH="1" flipV="1">
                <a:off x="4986294" y="2229083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36" name="Group 435"/>
            <p:cNvGrpSpPr/>
            <p:nvPr/>
          </p:nvGrpSpPr>
          <p:grpSpPr>
            <a:xfrm>
              <a:off x="7546983" y="1980458"/>
              <a:ext cx="743788" cy="317344"/>
              <a:chOff x="4990624" y="1934391"/>
              <a:chExt cx="886610" cy="303095"/>
            </a:xfrm>
          </p:grpSpPr>
          <p:sp>
            <p:nvSpPr>
              <p:cNvPr id="437" name="Rectangle 436"/>
              <p:cNvSpPr/>
              <p:nvPr/>
            </p:nvSpPr>
            <p:spPr>
              <a:xfrm>
                <a:off x="5000032" y="1945064"/>
                <a:ext cx="877199" cy="29242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8" name="Straight Connector 437"/>
              <p:cNvCxnSpPr/>
              <p:nvPr/>
            </p:nvCxnSpPr>
            <p:spPr>
              <a:xfrm>
                <a:off x="4996220" y="1942069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/>
              <p:nvPr/>
            </p:nvCxnSpPr>
            <p:spPr>
              <a:xfrm>
                <a:off x="5000035" y="2087971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>
                <a:off x="5000033" y="2232403"/>
                <a:ext cx="87719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/>
              <p:nvPr/>
            </p:nvCxnSpPr>
            <p:spPr>
              <a:xfrm flipH="1" flipV="1">
                <a:off x="5872562" y="1942073"/>
                <a:ext cx="430" cy="29357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flipH="1" flipV="1">
                <a:off x="5585887" y="1934391"/>
                <a:ext cx="533" cy="30125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 flipV="1">
                <a:off x="5291216" y="1934391"/>
                <a:ext cx="1748" cy="29409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flipH="1" flipV="1">
                <a:off x="4990624" y="1939731"/>
                <a:ext cx="3451" cy="295919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5" name="Group 194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198" name="Rounded Rectangle 19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1" name="Rectangle 200"/>
            <p:cNvSpPr/>
            <p:nvPr/>
          </p:nvSpPr>
          <p:spPr>
            <a:xfrm>
              <a:off x="11418424" y="137870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4" name="Rectangle 20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1715209" y="1975746"/>
            <a:ext cx="739978" cy="317344"/>
            <a:chOff x="4995166" y="1934391"/>
            <a:chExt cx="882068" cy="303095"/>
          </a:xfrm>
        </p:grpSpPr>
        <p:sp>
          <p:nvSpPr>
            <p:cNvPr id="264" name="Rectangle 263"/>
            <p:cNvSpPr/>
            <p:nvPr/>
          </p:nvSpPr>
          <p:spPr>
            <a:xfrm>
              <a:off x="5000032" y="1945064"/>
              <a:ext cx="877199" cy="29242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5" name="Straight Connector 264"/>
            <p:cNvCxnSpPr/>
            <p:nvPr/>
          </p:nvCxnSpPr>
          <p:spPr>
            <a:xfrm>
              <a:off x="4996220" y="1942069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5000035" y="2087971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5000033" y="2232403"/>
              <a:ext cx="87719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H="1" flipV="1">
              <a:off x="5865750" y="1942073"/>
              <a:ext cx="430" cy="29357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 flipH="1" flipV="1">
              <a:off x="5585887" y="1934391"/>
              <a:ext cx="533" cy="30125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V="1">
              <a:off x="5291216" y="1934391"/>
              <a:ext cx="1748" cy="294094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7" name="Straight Connector 446"/>
            <p:cNvCxnSpPr/>
            <p:nvPr/>
          </p:nvCxnSpPr>
          <p:spPr>
            <a:xfrm flipH="1" flipV="1">
              <a:off x="4995166" y="1939731"/>
              <a:ext cx="3451" cy="29591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8" name="Right Brace 447"/>
          <p:cNvSpPr/>
          <p:nvPr/>
        </p:nvSpPr>
        <p:spPr>
          <a:xfrm>
            <a:off x="10673023" y="1943441"/>
            <a:ext cx="340976" cy="385621"/>
          </a:xfrm>
          <a:prstGeom prst="rightBrace">
            <a:avLst/>
          </a:prstGeom>
          <a:ln w="412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Right Brace 448"/>
          <p:cNvSpPr/>
          <p:nvPr/>
        </p:nvSpPr>
        <p:spPr>
          <a:xfrm flipH="1">
            <a:off x="1124580" y="1934202"/>
            <a:ext cx="441617" cy="374732"/>
          </a:xfrm>
          <a:prstGeom prst="rightBrace">
            <a:avLst>
              <a:gd name="adj1" fmla="val 8333"/>
              <a:gd name="adj2" fmla="val 54970"/>
            </a:avLst>
          </a:prstGeom>
          <a:ln w="412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Rectangle 449"/>
          <p:cNvSpPr/>
          <p:nvPr/>
        </p:nvSpPr>
        <p:spPr>
          <a:xfrm>
            <a:off x="10343505" y="2556028"/>
            <a:ext cx="1528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C00000"/>
                </a:solidFill>
              </a:rPr>
              <a:t>Top Storey</a:t>
            </a:r>
          </a:p>
        </p:txBody>
      </p:sp>
      <p:grpSp>
        <p:nvGrpSpPr>
          <p:cNvPr id="451" name="Group 450"/>
          <p:cNvGrpSpPr/>
          <p:nvPr/>
        </p:nvGrpSpPr>
        <p:grpSpPr>
          <a:xfrm>
            <a:off x="4460239" y="1055019"/>
            <a:ext cx="3281680" cy="586093"/>
            <a:chOff x="176255" y="3013788"/>
            <a:chExt cx="3592723" cy="586093"/>
          </a:xfrm>
        </p:grpSpPr>
        <p:sp>
          <p:nvSpPr>
            <p:cNvPr id="45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373692" y="3042102"/>
              <a:ext cx="31609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800" b="1" kern="0" dirty="0">
                  <a:solidFill>
                    <a:schemeClr val="accent5"/>
                  </a:solidFill>
                  <a:sym typeface="Roboto"/>
                </a:rPr>
                <a:t>Top Storey Layout</a:t>
              </a:r>
              <a:endParaRPr lang="en-US" sz="1600" b="1" kern="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258" name="Rectangle 257"/>
          <p:cNvSpPr/>
          <p:nvPr/>
        </p:nvSpPr>
        <p:spPr>
          <a:xfrm>
            <a:off x="240050" y="2491414"/>
            <a:ext cx="1101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C00000"/>
                </a:solidFill>
              </a:rPr>
              <a:t>F26_27</a:t>
            </a:r>
          </a:p>
        </p:txBody>
      </p:sp>
      <p:grpSp>
        <p:nvGrpSpPr>
          <p:cNvPr id="308" name="Group 307"/>
          <p:cNvGrpSpPr/>
          <p:nvPr/>
        </p:nvGrpSpPr>
        <p:grpSpPr>
          <a:xfrm>
            <a:off x="7539966" y="5532046"/>
            <a:ext cx="742849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454" name="Straight Connector 453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55" name="Group 454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456" name="Rectangle 455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7" name="Straight Connector 456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2" name="Group 461"/>
          <p:cNvGrpSpPr/>
          <p:nvPr/>
        </p:nvGrpSpPr>
        <p:grpSpPr>
          <a:xfrm>
            <a:off x="6838730" y="5532561"/>
            <a:ext cx="709661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463" name="Straight Connector 462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64" name="Group 463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465" name="Rectangle 464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6" name="Straight Connector 465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1" name="Group 470"/>
          <p:cNvGrpSpPr/>
          <p:nvPr/>
        </p:nvGrpSpPr>
        <p:grpSpPr>
          <a:xfrm>
            <a:off x="4631210" y="5529927"/>
            <a:ext cx="742849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472" name="Straight Connector 471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73" name="Group 472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474" name="Rectangle 473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5" name="Straight Connector 474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0" name="Group 479"/>
          <p:cNvGrpSpPr/>
          <p:nvPr/>
        </p:nvGrpSpPr>
        <p:grpSpPr>
          <a:xfrm>
            <a:off x="3921798" y="5523973"/>
            <a:ext cx="717077" cy="158404"/>
            <a:chOff x="1717339" y="1980639"/>
            <a:chExt cx="742847" cy="1584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481" name="Straight Connector 480"/>
            <p:cNvCxnSpPr/>
            <p:nvPr/>
          </p:nvCxnSpPr>
          <p:spPr>
            <a:xfrm>
              <a:off x="1723638" y="2136497"/>
              <a:ext cx="73589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82" name="Group 481"/>
            <p:cNvGrpSpPr/>
            <p:nvPr/>
          </p:nvGrpSpPr>
          <p:grpSpPr>
            <a:xfrm>
              <a:off x="1717339" y="1980639"/>
              <a:ext cx="742847" cy="158404"/>
              <a:chOff x="4986294" y="2226403"/>
              <a:chExt cx="884521" cy="158404"/>
            </a:xfrm>
          </p:grpSpPr>
          <p:sp>
            <p:nvSpPr>
              <p:cNvPr id="483" name="Rectangle 482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4" name="Straight Connector 483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/>
          <p:cNvGrpSpPr/>
          <p:nvPr/>
        </p:nvGrpSpPr>
        <p:grpSpPr>
          <a:xfrm>
            <a:off x="3927836" y="5665652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05" name="Group 304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3" name="Group 312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314" name="Rectangle 313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5" name="Straight Connector 314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5" name="Group 204"/>
          <p:cNvGrpSpPr/>
          <p:nvPr/>
        </p:nvGrpSpPr>
        <p:grpSpPr>
          <a:xfrm>
            <a:off x="4623867" y="5667626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06" name="Group 205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215" name="Rectangle 214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6" name="Straight Connector 215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7" name="Group 206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208" name="Rectangle 207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9" name="Straight Connector 208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2" name="Group 221"/>
          <p:cNvGrpSpPr/>
          <p:nvPr/>
        </p:nvGrpSpPr>
        <p:grpSpPr>
          <a:xfrm>
            <a:off x="6825851" y="5681183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23" name="Group 222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233" name="Rectangle 232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 223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225" name="Rectangle 224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6" name="Straight Connector 225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5" name="Group 244"/>
          <p:cNvGrpSpPr/>
          <p:nvPr/>
        </p:nvGrpSpPr>
        <p:grpSpPr>
          <a:xfrm>
            <a:off x="7536386" y="5679818"/>
            <a:ext cx="743504" cy="308256"/>
            <a:chOff x="1716685" y="1980639"/>
            <a:chExt cx="743504" cy="308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46" name="Group 245"/>
            <p:cNvGrpSpPr/>
            <p:nvPr/>
          </p:nvGrpSpPr>
          <p:grpSpPr>
            <a:xfrm>
              <a:off x="1716685" y="2130491"/>
              <a:ext cx="742847" cy="158404"/>
              <a:chOff x="4986294" y="2226403"/>
              <a:chExt cx="884521" cy="158404"/>
            </a:xfrm>
          </p:grpSpPr>
          <p:sp>
            <p:nvSpPr>
              <p:cNvPr id="256" name="Rectangle 255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7" name="Straight Connector 256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Group 246"/>
            <p:cNvGrpSpPr/>
            <p:nvPr/>
          </p:nvGrpSpPr>
          <p:grpSpPr>
            <a:xfrm>
              <a:off x="1717338" y="1980639"/>
              <a:ext cx="742851" cy="158404"/>
              <a:chOff x="4986294" y="2226403"/>
              <a:chExt cx="884526" cy="158404"/>
            </a:xfrm>
          </p:grpSpPr>
          <p:sp>
            <p:nvSpPr>
              <p:cNvPr id="249" name="Rectangle 248"/>
              <p:cNvSpPr/>
              <p:nvPr/>
            </p:nvSpPr>
            <p:spPr>
              <a:xfrm>
                <a:off x="4994574" y="2229080"/>
                <a:ext cx="876241" cy="150704"/>
              </a:xfrm>
              <a:prstGeom prst="rect">
                <a:avLst/>
              </a:prstGeom>
              <a:solidFill>
                <a:srgbClr val="BE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0" name="Straight Connector 249"/>
              <p:cNvCxnSpPr/>
              <p:nvPr/>
            </p:nvCxnSpPr>
            <p:spPr>
              <a:xfrm>
                <a:off x="4994574" y="2232409"/>
                <a:ext cx="87624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4994578" y="2379784"/>
                <a:ext cx="87624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5576409" y="2229079"/>
                <a:ext cx="3710" cy="147713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H="1" flipV="1">
                <a:off x="5284539" y="2229079"/>
                <a:ext cx="849" cy="14836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flipH="1" flipV="1">
                <a:off x="4986294" y="2229080"/>
                <a:ext cx="4238" cy="155727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5863762" y="2226403"/>
                <a:ext cx="3746" cy="15637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221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7" name="Rounded Rectangle 246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49" name="Picture 2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0" name="Rectangle 249"/>
            <p:cNvSpPr/>
            <p:nvPr/>
          </p:nvSpPr>
          <p:spPr>
            <a:xfrm>
              <a:off x="11415566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2" name="Picture 251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3" name="Rectangle 252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4293920" y="1115979"/>
            <a:ext cx="3592723" cy="586093"/>
            <a:chOff x="176255" y="3013788"/>
            <a:chExt cx="3592723" cy="586093"/>
          </a:xfrm>
        </p:grpSpPr>
        <p:sp>
          <p:nvSpPr>
            <p:cNvPr id="255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352819" y="3045224"/>
              <a:ext cx="32396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Top Storey Layout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6" t="37913" r="6514" b="23390"/>
          <a:stretch/>
        </p:blipFill>
        <p:spPr>
          <a:xfrm>
            <a:off x="454188" y="2164080"/>
            <a:ext cx="11276415" cy="3613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5078625" y="5873742"/>
            <a:ext cx="2388975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C72AF"/>
                </a:solidFill>
              </a:rPr>
              <a:t>Floor: 26_27</a:t>
            </a:r>
          </a:p>
          <a:p>
            <a:pPr algn="ctr"/>
            <a:r>
              <a:rPr lang="en-US" sz="2000" b="1" dirty="0">
                <a:solidFill>
                  <a:srgbClr val="2C72AF"/>
                </a:solidFill>
              </a:rPr>
              <a:t>Area = 14,400 m</a:t>
            </a:r>
            <a:r>
              <a:rPr lang="en-US" sz="2000" b="1" baseline="30000" dirty="0">
                <a:solidFill>
                  <a:srgbClr val="2C72AF"/>
                </a:solidFill>
              </a:rPr>
              <a:t>2</a:t>
            </a:r>
          </a:p>
          <a:p>
            <a:pPr algn="ctr"/>
            <a:r>
              <a:rPr lang="en-US" sz="2000" b="1" dirty="0">
                <a:solidFill>
                  <a:srgbClr val="2C72AF"/>
                </a:solidFill>
              </a:rPr>
              <a:t>2 X 14,400 = 2800 m</a:t>
            </a:r>
            <a:r>
              <a:rPr lang="en-US" sz="2000" b="1" baseline="30000" dirty="0">
                <a:solidFill>
                  <a:srgbClr val="2C72AF"/>
                </a:solidFill>
              </a:rPr>
              <a:t>2</a:t>
            </a:r>
          </a:p>
          <a:p>
            <a:pPr algn="ctr"/>
            <a:endParaRPr lang="en-US" sz="2000" b="1" baseline="30000" dirty="0">
              <a:solidFill>
                <a:srgbClr val="2C72A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66800" y="5409358"/>
            <a:ext cx="10226040" cy="0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78398" y="2725221"/>
            <a:ext cx="12700" cy="2509520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712991" y="5409358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240 m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360190" y="3795314"/>
            <a:ext cx="659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60 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66800" y="2725221"/>
            <a:ext cx="865245" cy="2559558"/>
          </a:xfrm>
          <a:prstGeom prst="rect">
            <a:avLst/>
          </a:prstGeom>
          <a:solidFill>
            <a:srgbClr val="2C72A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427595" y="2698789"/>
            <a:ext cx="865245" cy="2536721"/>
          </a:xfrm>
          <a:prstGeom prst="rect">
            <a:avLst/>
          </a:prstGeom>
          <a:solidFill>
            <a:srgbClr val="2C72A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622813" y="2704155"/>
            <a:ext cx="1711187" cy="2561836"/>
          </a:xfrm>
          <a:prstGeom prst="rect">
            <a:avLst/>
          </a:prstGeom>
          <a:solidFill>
            <a:srgbClr val="2C72A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024768" y="2704155"/>
            <a:ext cx="1711187" cy="2546596"/>
          </a:xfrm>
          <a:prstGeom prst="rect">
            <a:avLst/>
          </a:prstGeom>
          <a:solidFill>
            <a:srgbClr val="2C72A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047265" y="2571544"/>
            <a:ext cx="884780" cy="0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191019" y="2231310"/>
            <a:ext cx="65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20 m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3589298" y="2571544"/>
            <a:ext cx="1744702" cy="8032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132071" y="2210244"/>
            <a:ext cx="65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40 m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994414" y="2580206"/>
            <a:ext cx="1744702" cy="8032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537187" y="2218906"/>
            <a:ext cx="65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40 m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10408060" y="2600642"/>
            <a:ext cx="884780" cy="0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0531947" y="2242533"/>
            <a:ext cx="65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20 m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1872603" y="2571544"/>
            <a:ext cx="1744702" cy="8032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5301829" y="2580206"/>
            <a:ext cx="1744702" cy="8032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8685508" y="2589258"/>
            <a:ext cx="1744702" cy="8032"/>
          </a:xfrm>
          <a:prstGeom prst="straightConnector1">
            <a:avLst/>
          </a:prstGeom>
          <a:ln w="38100">
            <a:solidFill>
              <a:srgbClr val="2C72A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838368" y="2210244"/>
            <a:ext cx="65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40 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390158" y="2201658"/>
            <a:ext cx="65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40 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247762" y="2227958"/>
            <a:ext cx="65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72AF"/>
                </a:solidFill>
              </a:rPr>
              <a:t>40 m</a:t>
            </a:r>
          </a:p>
        </p:txBody>
      </p:sp>
    </p:spTree>
    <p:extLst>
      <p:ext uri="{BB962C8B-B14F-4D97-AF65-F5344CB8AC3E}">
        <p14:creationId xmlns:p14="http://schemas.microsoft.com/office/powerpoint/2010/main" val="2430517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4392045" y="950242"/>
            <a:ext cx="3742035" cy="801251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4505400" y="1022900"/>
            <a:ext cx="3467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</a:rPr>
              <a:t>Structural Design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15565" y="130015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77794" y="2071661"/>
            <a:ext cx="11569814" cy="4089363"/>
            <a:chOff x="-751584" y="1875612"/>
            <a:chExt cx="14009957" cy="4793098"/>
          </a:xfrm>
        </p:grpSpPr>
        <p:grpSp>
          <p:nvGrpSpPr>
            <p:cNvPr id="23" name="Group 22"/>
            <p:cNvGrpSpPr/>
            <p:nvPr/>
          </p:nvGrpSpPr>
          <p:grpSpPr>
            <a:xfrm>
              <a:off x="3447389" y="2188406"/>
              <a:ext cx="5274038" cy="4241224"/>
              <a:chOff x="3068143" y="1111826"/>
              <a:chExt cx="6149524" cy="4945264"/>
            </a:xfrm>
          </p:grpSpPr>
          <p:sp>
            <p:nvSpPr>
              <p:cNvPr id="24" name="Circle: Hollow 18"/>
              <p:cNvSpPr/>
              <p:nvPr/>
            </p:nvSpPr>
            <p:spPr>
              <a:xfrm>
                <a:off x="3790195" y="1111826"/>
                <a:ext cx="4675897" cy="4675897"/>
              </a:xfrm>
              <a:prstGeom prst="donut">
                <a:avLst>
                  <a:gd name="adj" fmla="val 23154"/>
                </a:avLst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" name="Straight Connector 24"/>
              <p:cNvCxnSpPr>
                <a:cxnSpLocks/>
                <a:stCxn id="24" idx="0"/>
                <a:endCxn id="24" idx="4"/>
              </p:cNvCxnSpPr>
              <p:nvPr/>
            </p:nvCxnSpPr>
            <p:spPr>
              <a:xfrm>
                <a:off x="6128144" y="1111826"/>
                <a:ext cx="0" cy="4675897"/>
              </a:xfrm>
              <a:prstGeom prst="line">
                <a:avLst/>
              </a:prstGeom>
              <a:ln>
                <a:solidFill>
                  <a:srgbClr val="CDCD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cxnSpLocks/>
                <a:stCxn id="24" idx="3"/>
                <a:endCxn id="24" idx="7"/>
              </p:cNvCxnSpPr>
              <p:nvPr/>
            </p:nvCxnSpPr>
            <p:spPr>
              <a:xfrm flipV="1">
                <a:off x="4474964" y="1796595"/>
                <a:ext cx="3306359" cy="3306359"/>
              </a:xfrm>
              <a:prstGeom prst="line">
                <a:avLst/>
              </a:prstGeom>
              <a:ln>
                <a:solidFill>
                  <a:srgbClr val="CDCD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cxnSpLocks/>
                <a:stCxn id="24" idx="1"/>
                <a:endCxn id="24" idx="5"/>
              </p:cNvCxnSpPr>
              <p:nvPr/>
            </p:nvCxnSpPr>
            <p:spPr>
              <a:xfrm>
                <a:off x="4474964" y="1796595"/>
                <a:ext cx="3306359" cy="3306359"/>
              </a:xfrm>
              <a:prstGeom prst="line">
                <a:avLst/>
              </a:prstGeom>
              <a:ln>
                <a:solidFill>
                  <a:srgbClr val="CDCD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cxnSpLocks/>
                <a:stCxn id="24" idx="2"/>
                <a:endCxn id="24" idx="6"/>
              </p:cNvCxnSpPr>
              <p:nvPr/>
            </p:nvCxnSpPr>
            <p:spPr>
              <a:xfrm>
                <a:off x="3790195" y="3449775"/>
                <a:ext cx="4675897" cy="0"/>
              </a:xfrm>
              <a:prstGeom prst="line">
                <a:avLst/>
              </a:prstGeom>
              <a:ln>
                <a:solidFill>
                  <a:srgbClr val="CDCD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Freeform: Shape 51"/>
              <p:cNvSpPr/>
              <p:nvPr/>
            </p:nvSpPr>
            <p:spPr>
              <a:xfrm rot="1320000">
                <a:off x="5693069" y="3891308"/>
                <a:ext cx="2709863" cy="1813725"/>
              </a:xfrm>
              <a:custGeom>
                <a:avLst/>
                <a:gdLst>
                  <a:gd name="connsiteX0" fmla="*/ 0 w 2709863"/>
                  <a:gd name="connsiteY0" fmla="*/ 0 h 1813725"/>
                  <a:gd name="connsiteX1" fmla="*/ 2709863 w 2709863"/>
                  <a:gd name="connsiteY1" fmla="*/ 242632 h 1813725"/>
                  <a:gd name="connsiteX2" fmla="*/ 2707112 w 2709863"/>
                  <a:gd name="connsiteY2" fmla="*/ 297111 h 1813725"/>
                  <a:gd name="connsiteX3" fmla="*/ 2104504 w 2709863"/>
                  <a:gd name="connsiteY3" fmla="*/ 1738503 h 1813725"/>
                  <a:gd name="connsiteX4" fmla="*/ 2036137 w 2709863"/>
                  <a:gd name="connsiteY4" fmla="*/ 1813725 h 1813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9863" h="1813725">
                    <a:moveTo>
                      <a:pt x="0" y="0"/>
                    </a:moveTo>
                    <a:lnTo>
                      <a:pt x="2709863" y="242632"/>
                    </a:lnTo>
                    <a:lnTo>
                      <a:pt x="2707112" y="297111"/>
                    </a:lnTo>
                    <a:cubicBezTo>
                      <a:pt x="2651805" y="841708"/>
                      <a:pt x="2434650" y="1338458"/>
                      <a:pt x="2104504" y="1738503"/>
                    </a:cubicBezTo>
                    <a:lnTo>
                      <a:pt x="2036137" y="1813725"/>
                    </a:lnTo>
                    <a:close/>
                  </a:path>
                </a:pathLst>
              </a:custGeom>
              <a:solidFill>
                <a:srgbClr val="3EAABD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0" name="Freeform: Shape 49"/>
              <p:cNvSpPr/>
              <p:nvPr/>
            </p:nvSpPr>
            <p:spPr>
              <a:xfrm rot="300000">
                <a:off x="6128356" y="2209713"/>
                <a:ext cx="3089311" cy="2697028"/>
              </a:xfrm>
              <a:custGeom>
                <a:avLst/>
                <a:gdLst>
                  <a:gd name="connsiteX0" fmla="*/ 2763589 w 3089311"/>
                  <a:gd name="connsiteY0" fmla="*/ 0 h 2697028"/>
                  <a:gd name="connsiteX1" fmla="*/ 2846538 w 3089311"/>
                  <a:gd name="connsiteY1" fmla="*/ 172191 h 2697028"/>
                  <a:gd name="connsiteX2" fmla="*/ 3089311 w 3089311"/>
                  <a:gd name="connsiteY2" fmla="*/ 1374690 h 2697028"/>
                  <a:gd name="connsiteX3" fmla="*/ 2846538 w 3089311"/>
                  <a:gd name="connsiteY3" fmla="*/ 2577189 h 2697028"/>
                  <a:gd name="connsiteX4" fmla="*/ 2788808 w 3089311"/>
                  <a:gd name="connsiteY4" fmla="*/ 2697028 h 2697028"/>
                  <a:gd name="connsiteX5" fmla="*/ 0 w 3089311"/>
                  <a:gd name="connsiteY5" fmla="*/ 1374690 h 269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9311" h="2697028">
                    <a:moveTo>
                      <a:pt x="2763589" y="0"/>
                    </a:moveTo>
                    <a:lnTo>
                      <a:pt x="2846538" y="172191"/>
                    </a:lnTo>
                    <a:cubicBezTo>
                      <a:pt x="3002865" y="541791"/>
                      <a:pt x="3089311" y="948145"/>
                      <a:pt x="3089311" y="1374690"/>
                    </a:cubicBezTo>
                    <a:cubicBezTo>
                      <a:pt x="3089311" y="1801235"/>
                      <a:pt x="3002865" y="2207589"/>
                      <a:pt x="2846538" y="2577189"/>
                    </a:cubicBezTo>
                    <a:lnTo>
                      <a:pt x="2788808" y="2697028"/>
                    </a:lnTo>
                    <a:lnTo>
                      <a:pt x="0" y="1374690"/>
                    </a:lnTo>
                    <a:close/>
                  </a:path>
                </a:pathLst>
              </a:custGeom>
              <a:solidFill>
                <a:srgbClr val="3EABB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1" name="Freeform: Shape 47"/>
              <p:cNvSpPr/>
              <p:nvPr/>
            </p:nvSpPr>
            <p:spPr>
              <a:xfrm rot="-180000">
                <a:off x="6062791" y="1279906"/>
                <a:ext cx="2657505" cy="2101767"/>
              </a:xfrm>
              <a:custGeom>
                <a:avLst/>
                <a:gdLst>
                  <a:gd name="connsiteX0" fmla="*/ 1692957 w 2657505"/>
                  <a:gd name="connsiteY0" fmla="*/ 0 h 2101767"/>
                  <a:gd name="connsiteX1" fmla="*/ 1717451 w 2657505"/>
                  <a:gd name="connsiteY1" fmla="*/ 18316 h 2101767"/>
                  <a:gd name="connsiteX2" fmla="*/ 2645146 w 2657505"/>
                  <a:gd name="connsiteY2" fmla="*/ 1557623 h 2101767"/>
                  <a:gd name="connsiteX3" fmla="*/ 2657505 w 2657505"/>
                  <a:gd name="connsiteY3" fmla="*/ 1638605 h 2101767"/>
                  <a:gd name="connsiteX4" fmla="*/ 0 w 2657505"/>
                  <a:gd name="connsiteY4" fmla="*/ 2101767 h 210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7505" h="2101767">
                    <a:moveTo>
                      <a:pt x="1692957" y="0"/>
                    </a:moveTo>
                    <a:lnTo>
                      <a:pt x="1717451" y="18316"/>
                    </a:lnTo>
                    <a:cubicBezTo>
                      <a:pt x="2184170" y="403487"/>
                      <a:pt x="2519263" y="942451"/>
                      <a:pt x="2645146" y="1557623"/>
                    </a:cubicBezTo>
                    <a:lnTo>
                      <a:pt x="2657505" y="1638605"/>
                    </a:lnTo>
                    <a:lnTo>
                      <a:pt x="0" y="2101767"/>
                    </a:lnTo>
                    <a:close/>
                  </a:path>
                </a:pathLst>
              </a:custGeom>
              <a:solidFill>
                <a:srgbClr val="69C2C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2" name="Freeform: Shape 86"/>
              <p:cNvSpPr/>
              <p:nvPr/>
            </p:nvSpPr>
            <p:spPr>
              <a:xfrm>
                <a:off x="3475659" y="3449774"/>
                <a:ext cx="2652484" cy="2607316"/>
              </a:xfrm>
              <a:custGeom>
                <a:avLst/>
                <a:gdLst>
                  <a:gd name="connsiteX0" fmla="*/ 2652484 w 2652484"/>
                  <a:gd name="connsiteY0" fmla="*/ 0 h 2607316"/>
                  <a:gd name="connsiteX1" fmla="*/ 1961216 w 2652484"/>
                  <a:gd name="connsiteY1" fmla="*/ 2607316 h 2607316"/>
                  <a:gd name="connsiteX2" fmla="*/ 1849587 w 2652484"/>
                  <a:gd name="connsiteY2" fmla="*/ 2578614 h 2607316"/>
                  <a:gd name="connsiteX3" fmla="*/ 7339 w 2652484"/>
                  <a:gd name="connsiteY3" fmla="*/ 544144 h 2607316"/>
                  <a:gd name="connsiteX4" fmla="*/ 0 w 2652484"/>
                  <a:gd name="connsiteY4" fmla="*/ 496058 h 2607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484" h="2607316">
                    <a:moveTo>
                      <a:pt x="2652484" y="0"/>
                    </a:moveTo>
                    <a:lnTo>
                      <a:pt x="1961216" y="2607316"/>
                    </a:lnTo>
                    <a:lnTo>
                      <a:pt x="1849587" y="2578614"/>
                    </a:lnTo>
                    <a:cubicBezTo>
                      <a:pt x="919592" y="2289355"/>
                      <a:pt x="205154" y="1510844"/>
                      <a:pt x="7339" y="544144"/>
                    </a:cubicBezTo>
                    <a:lnTo>
                      <a:pt x="0" y="496058"/>
                    </a:lnTo>
                    <a:close/>
                  </a:path>
                </a:pathLst>
              </a:custGeom>
              <a:solidFill>
                <a:srgbClr val="2A93B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3" name="Freeform: Shape 88"/>
              <p:cNvSpPr/>
              <p:nvPr/>
            </p:nvSpPr>
            <p:spPr>
              <a:xfrm rot="2400000">
                <a:off x="3649064" y="1784287"/>
                <a:ext cx="2700000" cy="1800842"/>
              </a:xfrm>
              <a:custGeom>
                <a:avLst/>
                <a:gdLst>
                  <a:gd name="connsiteX0" fmla="*/ 105128 w 2700000"/>
                  <a:gd name="connsiteY0" fmla="*/ 0 h 1800842"/>
                  <a:gd name="connsiteX1" fmla="*/ 2700000 w 2700000"/>
                  <a:gd name="connsiteY1" fmla="*/ 739664 h 1800842"/>
                  <a:gd name="connsiteX2" fmla="*/ 217101 w 2700000"/>
                  <a:gd name="connsiteY2" fmla="*/ 1800842 h 1800842"/>
                  <a:gd name="connsiteX3" fmla="*/ 212180 w 2700000"/>
                  <a:gd name="connsiteY3" fmla="*/ 1790626 h 1800842"/>
                  <a:gd name="connsiteX4" fmla="*/ 0 w 2700000"/>
                  <a:gd name="connsiteY4" fmla="*/ 739664 h 1800842"/>
                  <a:gd name="connsiteX5" fmla="*/ 54855 w 2700000"/>
                  <a:gd name="connsiteY5" fmla="*/ 195520 h 180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0000" h="1800842">
                    <a:moveTo>
                      <a:pt x="105128" y="0"/>
                    </a:moveTo>
                    <a:lnTo>
                      <a:pt x="2700000" y="739664"/>
                    </a:lnTo>
                    <a:lnTo>
                      <a:pt x="217101" y="1800842"/>
                    </a:lnTo>
                    <a:lnTo>
                      <a:pt x="212180" y="1790626"/>
                    </a:lnTo>
                    <a:cubicBezTo>
                      <a:pt x="75552" y="1467603"/>
                      <a:pt x="0" y="1112456"/>
                      <a:pt x="0" y="739664"/>
                    </a:cubicBezTo>
                    <a:cubicBezTo>
                      <a:pt x="0" y="553268"/>
                      <a:pt x="18888" y="371284"/>
                      <a:pt x="54855" y="195520"/>
                    </a:cubicBezTo>
                    <a:close/>
                  </a:path>
                </a:pathLst>
              </a:custGeom>
              <a:solidFill>
                <a:srgbClr val="416D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4" name="Freeform: Shape 90"/>
              <p:cNvSpPr/>
              <p:nvPr/>
            </p:nvSpPr>
            <p:spPr>
              <a:xfrm>
                <a:off x="3068143" y="2784290"/>
                <a:ext cx="3060000" cy="2119359"/>
              </a:xfrm>
              <a:custGeom>
                <a:avLst/>
                <a:gdLst>
                  <a:gd name="connsiteX0" fmla="*/ 74713 w 3060000"/>
                  <a:gd name="connsiteY0" fmla="*/ 0 h 2119359"/>
                  <a:gd name="connsiteX1" fmla="*/ 3060000 w 3060000"/>
                  <a:gd name="connsiteY1" fmla="*/ 665485 h 2119359"/>
                  <a:gd name="connsiteX2" fmla="*/ 367060 w 3060000"/>
                  <a:gd name="connsiteY2" fmla="*/ 2119359 h 2119359"/>
                  <a:gd name="connsiteX3" fmla="*/ 240470 w 3060000"/>
                  <a:gd name="connsiteY3" fmla="*/ 1856575 h 2119359"/>
                  <a:gd name="connsiteX4" fmla="*/ 0 w 3060000"/>
                  <a:gd name="connsiteY4" fmla="*/ 665485 h 2119359"/>
                  <a:gd name="connsiteX5" fmla="*/ 62169 w 3060000"/>
                  <a:gd name="connsiteY5" fmla="*/ 48789 h 2119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0000" h="2119359">
                    <a:moveTo>
                      <a:pt x="74713" y="0"/>
                    </a:moveTo>
                    <a:lnTo>
                      <a:pt x="3060000" y="665485"/>
                    </a:lnTo>
                    <a:lnTo>
                      <a:pt x="367060" y="2119359"/>
                    </a:lnTo>
                    <a:lnTo>
                      <a:pt x="240470" y="1856575"/>
                    </a:lnTo>
                    <a:cubicBezTo>
                      <a:pt x="85626" y="1490482"/>
                      <a:pt x="0" y="1087983"/>
                      <a:pt x="0" y="665485"/>
                    </a:cubicBezTo>
                    <a:cubicBezTo>
                      <a:pt x="0" y="454236"/>
                      <a:pt x="21407" y="247987"/>
                      <a:pt x="62169" y="48789"/>
                    </a:cubicBezTo>
                    <a:close/>
                  </a:path>
                </a:pathLst>
              </a:custGeom>
              <a:solidFill>
                <a:srgbClr val="2B85A7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796704" y="2124115"/>
                <a:ext cx="2662877" cy="26628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54709" y="1875612"/>
              <a:ext cx="2813484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b="1" dirty="0">
                  <a:solidFill>
                    <a:srgbClr val="4472C4"/>
                  </a:solidFill>
                </a:rPr>
                <a:t>Methodology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63509" y="5550410"/>
              <a:ext cx="2378007" cy="111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b="1" dirty="0">
                  <a:solidFill>
                    <a:srgbClr val="4472C4"/>
                  </a:solidFill>
                </a:rPr>
                <a:t>Structure breakdown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640987" y="3860828"/>
              <a:ext cx="3000397" cy="613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b="1" dirty="0">
                  <a:solidFill>
                    <a:srgbClr val="4472C4"/>
                  </a:solidFill>
                </a:rPr>
                <a:t>Structure loads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751584" y="5525688"/>
              <a:ext cx="3868898" cy="1118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b="1" dirty="0">
                  <a:solidFill>
                    <a:srgbClr val="4472C4"/>
                  </a:solidFill>
                </a:rPr>
                <a:t>Concrete structure elements design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34339" y="1963069"/>
              <a:ext cx="3924034" cy="1118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b="1" dirty="0">
                  <a:solidFill>
                    <a:srgbClr val="4472C4"/>
                  </a:solidFill>
                </a:rPr>
                <a:t>Steel structure elements design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442722" y="4184530"/>
              <a:ext cx="3345646" cy="613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b="1" dirty="0">
                  <a:solidFill>
                    <a:srgbClr val="4472C4"/>
                  </a:solidFill>
                </a:rPr>
                <a:t>Etabs Modeling  </a:t>
              </a:r>
            </a:p>
          </p:txBody>
        </p:sp>
        <p:cxnSp>
          <p:nvCxnSpPr>
            <p:cNvPr id="42" name="Straight Connector 41"/>
            <p:cNvCxnSpPr>
              <a:cxnSpLocks/>
              <a:stCxn id="33" idx="4"/>
            </p:cNvCxnSpPr>
            <p:nvPr/>
          </p:nvCxnSpPr>
          <p:spPr>
            <a:xfrm flipH="1" flipV="1">
              <a:off x="2710093" y="2361206"/>
              <a:ext cx="1595010" cy="326318"/>
            </a:xfrm>
            <a:prstGeom prst="line">
              <a:avLst/>
            </a:prstGeom>
            <a:ln>
              <a:solidFill>
                <a:srgbClr val="CDC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cxnSpLocks/>
            </p:cNvCxnSpPr>
            <p:nvPr/>
          </p:nvCxnSpPr>
          <p:spPr>
            <a:xfrm flipH="1">
              <a:off x="2655003" y="5794460"/>
              <a:ext cx="1694990" cy="290378"/>
            </a:xfrm>
            <a:prstGeom prst="line">
              <a:avLst/>
            </a:prstGeom>
            <a:ln>
              <a:solidFill>
                <a:srgbClr val="CDC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cxnSpLocks/>
              <a:stCxn id="34" idx="4"/>
            </p:cNvCxnSpPr>
            <p:nvPr/>
          </p:nvCxnSpPr>
          <p:spPr>
            <a:xfrm flipH="1" flipV="1">
              <a:off x="2269094" y="4080100"/>
              <a:ext cx="1178295" cy="113409"/>
            </a:xfrm>
            <a:prstGeom prst="line">
              <a:avLst/>
            </a:prstGeom>
            <a:ln>
              <a:solidFill>
                <a:srgbClr val="CDC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cxnSpLocks/>
              <a:stCxn id="40" idx="1"/>
            </p:cNvCxnSpPr>
            <p:nvPr/>
          </p:nvCxnSpPr>
          <p:spPr>
            <a:xfrm flipH="1">
              <a:off x="7937730" y="2522219"/>
              <a:ext cx="1396609" cy="374069"/>
            </a:xfrm>
            <a:prstGeom prst="line">
              <a:avLst/>
            </a:prstGeom>
            <a:ln>
              <a:solidFill>
                <a:srgbClr val="CDC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cxnSpLocks/>
              <a:stCxn id="41" idx="1"/>
              <a:endCxn id="30" idx="2"/>
            </p:cNvCxnSpPr>
            <p:nvPr/>
          </p:nvCxnSpPr>
          <p:spPr>
            <a:xfrm flipH="1" flipV="1">
              <a:off x="8714365" y="4420644"/>
              <a:ext cx="728358" cy="70516"/>
            </a:xfrm>
            <a:prstGeom prst="line">
              <a:avLst/>
            </a:prstGeom>
            <a:ln>
              <a:solidFill>
                <a:srgbClr val="CDC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/>
              <a:stCxn id="37" idx="1"/>
            </p:cNvCxnSpPr>
            <p:nvPr/>
          </p:nvCxnSpPr>
          <p:spPr>
            <a:xfrm flipH="1" flipV="1">
              <a:off x="7793781" y="5757293"/>
              <a:ext cx="1269728" cy="352267"/>
            </a:xfrm>
            <a:prstGeom prst="line">
              <a:avLst/>
            </a:prstGeom>
            <a:ln>
              <a:solidFill>
                <a:srgbClr val="CDC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Graphic 80" descr="Single gear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71563" y="2345231"/>
            <a:ext cx="667070" cy="654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61" y="3754710"/>
            <a:ext cx="590950" cy="557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3631" y="4895606"/>
            <a:ext cx="644676" cy="3944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249" y="2920859"/>
            <a:ext cx="466340" cy="479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7065" y="3933591"/>
            <a:ext cx="472742" cy="459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7D2D1-2252-44A6-8EB0-B7CDC0C63D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6" b="100000" l="0" r="100000">
                        <a14:foregroundMark x1="50217" y1="9074" x2="50217" y2="9074"/>
                        <a14:foregroundMark x1="36304" y1="29259" x2="36304" y2="29259"/>
                        <a14:foregroundMark x1="40870" y1="28148" x2="40870" y2="28148"/>
                        <a14:foregroundMark x1="45870" y1="28148" x2="45870" y2="28148"/>
                        <a14:foregroundMark x1="50543" y1="28148" x2="50543" y2="28148"/>
                        <a14:foregroundMark x1="54674" y1="28148" x2="54674" y2="28148"/>
                        <a14:foregroundMark x1="59348" y1="28704" x2="59348" y2="28704"/>
                        <a14:foregroundMark x1="63587" y1="28704" x2="63587" y2="28704"/>
                        <a14:foregroundMark x1="51413" y1="57593" x2="51413" y2="57593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59" r="25577"/>
          <a:stretch/>
        </p:blipFill>
        <p:spPr>
          <a:xfrm>
            <a:off x="4534922" y="2891843"/>
            <a:ext cx="452032" cy="542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118F4B-C08E-4C11-82AC-FF96D6F1B2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51276" y="4778249"/>
            <a:ext cx="561918" cy="56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90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6" name="Group 9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97" name="Rounded Rectangle 96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0" name="Rectangle 99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3" name="Rectangle 102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10" name="Bent Arrow 9"/>
          <p:cNvSpPr/>
          <p:nvPr/>
        </p:nvSpPr>
        <p:spPr>
          <a:xfrm rot="16200000">
            <a:off x="2358469" y="1681099"/>
            <a:ext cx="2078994" cy="2698488"/>
          </a:xfrm>
          <a:prstGeom prst="bentArrow">
            <a:avLst>
              <a:gd name="adj1" fmla="val 15428"/>
              <a:gd name="adj2" fmla="val 20214"/>
              <a:gd name="adj3" fmla="val 35768"/>
              <a:gd name="adj4" fmla="val 34178"/>
            </a:avLst>
          </a:prstGeom>
          <a:solidFill>
            <a:srgbClr val="2C7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4651762" y="2509018"/>
            <a:ext cx="2881763" cy="2829150"/>
            <a:chOff x="965200" y="1329477"/>
            <a:chExt cx="4330658" cy="4294069"/>
          </a:xfrm>
        </p:grpSpPr>
        <p:grpSp>
          <p:nvGrpSpPr>
            <p:cNvPr id="106" name="Group 105"/>
            <p:cNvGrpSpPr/>
            <p:nvPr/>
          </p:nvGrpSpPr>
          <p:grpSpPr>
            <a:xfrm>
              <a:off x="965200" y="1329477"/>
              <a:ext cx="4330658" cy="4294069"/>
              <a:chOff x="965200" y="1329477"/>
              <a:chExt cx="4330658" cy="4294069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965200" y="1329477"/>
                <a:ext cx="4330658" cy="4294069"/>
              </a:xfrm>
              <a:prstGeom prst="ellipse">
                <a:avLst/>
              </a:prstGeom>
              <a:pattFill prst="smGrid">
                <a:fgClr>
                  <a:schemeClr val="bg1">
                    <a:lumMod val="95000"/>
                  </a:schemeClr>
                </a:fgClr>
                <a:bgClr>
                  <a:srgbClr val="DDE1E2"/>
                </a:bgClr>
              </a:pattFill>
              <a:ln>
                <a:noFill/>
              </a:ln>
              <a:effectLst>
                <a:innerShdw blurRad="952500">
                  <a:schemeClr val="tx1">
                    <a:lumMod val="50000"/>
                    <a:lumOff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1327901" y="1689113"/>
                <a:ext cx="3605257" cy="3574795"/>
              </a:xfrm>
              <a:prstGeom prst="ellipse">
                <a:avLst/>
              </a:prstGeom>
              <a:gradFill flip="none" rotWithShape="1">
                <a:gsLst>
                  <a:gs pos="0">
                    <a:srgbClr val="DDE1E2"/>
                  </a:gs>
                  <a:gs pos="100000">
                    <a:srgbClr val="FFFFFF"/>
                  </a:gs>
                </a:gsLst>
                <a:lin ang="16200000" scaled="1"/>
                <a:tileRect/>
              </a:gradFill>
              <a:ln w="558800">
                <a:noFill/>
              </a:ln>
              <a:effectLst>
                <a:outerShdw blurRad="508000" dist="76200" dir="2700000" sx="102000" sy="102000" algn="tl" rotWithShape="0">
                  <a:schemeClr val="tx1">
                    <a:lumMod val="65000"/>
                    <a:lumOff val="3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extrusionH="152400" prstMaterial="matte">
                <a:bevelT w="101600" h="12700" prst="softRound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1438606" y="1776793"/>
                <a:ext cx="3383846" cy="3355255"/>
              </a:xfrm>
              <a:prstGeom prst="ellipse">
                <a:avLst/>
              </a:prstGeom>
              <a:noFill/>
              <a:ln w="15875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491503" y="1828419"/>
                <a:ext cx="3279714" cy="3252002"/>
              </a:xfrm>
              <a:prstGeom prst="ellipse">
                <a:avLst/>
              </a:prstGeom>
              <a:noFill/>
              <a:ln w="15875">
                <a:solidFill>
                  <a:schemeClr val="bg1">
                    <a:lumMod val="75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115" name="Graphic 80" descr="Single gear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024484" y="4305960"/>
                <a:ext cx="350648" cy="347685"/>
              </a:xfrm>
              <a:prstGeom prst="rect">
                <a:avLst/>
              </a:prstGeom>
            </p:spPr>
          </p:pic>
          <p:pic>
            <p:nvPicPr>
              <p:cNvPr id="116" name="Graphic 82" descr="Stopwatch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1675402" y="3915415"/>
                <a:ext cx="350648" cy="347685"/>
              </a:xfrm>
              <a:prstGeom prst="rect">
                <a:avLst/>
              </a:prstGeom>
            </p:spPr>
          </p:pic>
          <p:pic>
            <p:nvPicPr>
              <p:cNvPr id="117" name="Graphic 84" descr="Lightbulb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2954362" y="4636334"/>
                <a:ext cx="350648" cy="347685"/>
              </a:xfrm>
              <a:prstGeom prst="rect">
                <a:avLst/>
              </a:prstGeom>
            </p:spPr>
          </p:pic>
          <p:pic>
            <p:nvPicPr>
              <p:cNvPr id="118" name="Graphic 86" descr="Head with Gears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2457959" y="4571256"/>
                <a:ext cx="350648" cy="347685"/>
              </a:xfrm>
              <a:prstGeom prst="rect">
                <a:avLst/>
              </a:prstGeom>
            </p:spPr>
          </p:pic>
          <p:sp>
            <p:nvSpPr>
              <p:cNvPr id="119" name="Oval 118"/>
              <p:cNvSpPr/>
              <p:nvPr/>
            </p:nvSpPr>
            <p:spPr>
              <a:xfrm>
                <a:off x="3461360" y="4757625"/>
                <a:ext cx="109190" cy="1082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3745854" y="4644428"/>
                <a:ext cx="109190" cy="1082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3997496" y="4485995"/>
                <a:ext cx="109190" cy="1082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649605" y="3214457"/>
                <a:ext cx="2968432" cy="607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Methodology</a:t>
                </a:r>
                <a:endParaRPr lang="en-IN" sz="2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07" name="Oval 106"/>
            <p:cNvSpPr/>
            <p:nvPr/>
          </p:nvSpPr>
          <p:spPr>
            <a:xfrm>
              <a:off x="3076662" y="1745559"/>
              <a:ext cx="112102" cy="11210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8" name="Oval 107"/>
            <p:cNvSpPr/>
            <p:nvPr/>
          </p:nvSpPr>
          <p:spPr>
            <a:xfrm>
              <a:off x="3076256" y="5054042"/>
              <a:ext cx="112102" cy="11210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9" name="Oval 108"/>
            <p:cNvSpPr/>
            <p:nvPr/>
          </p:nvSpPr>
          <p:spPr>
            <a:xfrm>
              <a:off x="4742840" y="3420644"/>
              <a:ext cx="112102" cy="11210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0" name="Oval 109"/>
            <p:cNvSpPr/>
            <p:nvPr/>
          </p:nvSpPr>
          <p:spPr>
            <a:xfrm>
              <a:off x="1408893" y="3420016"/>
              <a:ext cx="112102" cy="11210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4247173" y="1241301"/>
            <a:ext cx="3345289" cy="636397"/>
          </a:xfrm>
          <a:prstGeom prst="rightArrow">
            <a:avLst>
              <a:gd name="adj1" fmla="val 41662"/>
              <a:gd name="adj2" fmla="val 131434"/>
            </a:avLst>
          </a:prstGeom>
          <a:solidFill>
            <a:srgbClr val="2C7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18603" y="1211768"/>
            <a:ext cx="3814938" cy="696109"/>
            <a:chOff x="6762246" y="1655733"/>
            <a:chExt cx="3814938" cy="696109"/>
          </a:xfrm>
        </p:grpSpPr>
        <p:grpSp>
          <p:nvGrpSpPr>
            <p:cNvPr id="127" name="Group 126"/>
            <p:cNvGrpSpPr/>
            <p:nvPr/>
          </p:nvGrpSpPr>
          <p:grpSpPr>
            <a:xfrm>
              <a:off x="6762246" y="1655733"/>
              <a:ext cx="3814938" cy="696109"/>
              <a:chOff x="5352422" y="274359"/>
              <a:chExt cx="4120761" cy="756446"/>
            </a:xfrm>
          </p:grpSpPr>
          <p:sp>
            <p:nvSpPr>
              <p:cNvPr id="129" name="Rectangle: Rounded Corners 19"/>
              <p:cNvSpPr/>
              <p:nvPr/>
            </p:nvSpPr>
            <p:spPr>
              <a:xfrm>
                <a:off x="5352422" y="274359"/>
                <a:ext cx="4120761" cy="7564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innerShdw blurRad="254000" dist="381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5431197" y="358137"/>
                <a:ext cx="662118" cy="606148"/>
              </a:xfrm>
              <a:prstGeom prst="ellipse">
                <a:avLst/>
              </a:prstGeom>
              <a:gradFill flip="none" rotWithShape="1">
                <a:gsLst>
                  <a:gs pos="0">
                    <a:srgbClr val="DDE1E2"/>
                  </a:gs>
                  <a:gs pos="100000">
                    <a:srgbClr val="FFFFFF"/>
                  </a:gs>
                </a:gsLst>
                <a:lin ang="16200000" scaled="1"/>
                <a:tileRect/>
              </a:gradFill>
              <a:ln w="558800">
                <a:noFill/>
              </a:ln>
              <a:effectLst>
                <a:outerShdw blurRad="330200" dist="63500" dir="2700000" sx="106000" sy="106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extrusionH="152400" prstMaterial="matte">
                <a:bevelT w="101600" h="12700" prst="softRound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7774317" y="1772633"/>
              <a:ext cx="21207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Floors’ Clusters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63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742" y="1726393"/>
              <a:ext cx="425086" cy="539912"/>
            </a:xfrm>
            <a:prstGeom prst="rect">
              <a:avLst/>
            </a:prstGeom>
          </p:spPr>
        </p:pic>
      </p:grpSp>
      <p:sp>
        <p:nvSpPr>
          <p:cNvPr id="123" name="Right Arrow 122"/>
          <p:cNvSpPr/>
          <p:nvPr/>
        </p:nvSpPr>
        <p:spPr>
          <a:xfrm rot="5400000">
            <a:off x="8816541" y="2280242"/>
            <a:ext cx="1691605" cy="636397"/>
          </a:xfrm>
          <a:prstGeom prst="rightArrow">
            <a:avLst>
              <a:gd name="adj1" fmla="val 41662"/>
              <a:gd name="adj2" fmla="val 131434"/>
            </a:avLst>
          </a:prstGeom>
          <a:solidFill>
            <a:srgbClr val="2C7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754876" y="1219708"/>
            <a:ext cx="3814938" cy="696109"/>
            <a:chOff x="7284900" y="2497291"/>
            <a:chExt cx="3814938" cy="696109"/>
          </a:xfrm>
        </p:grpSpPr>
        <p:grpSp>
          <p:nvGrpSpPr>
            <p:cNvPr id="134" name="Group 133"/>
            <p:cNvGrpSpPr/>
            <p:nvPr/>
          </p:nvGrpSpPr>
          <p:grpSpPr>
            <a:xfrm>
              <a:off x="7284900" y="2497291"/>
              <a:ext cx="3814938" cy="696109"/>
              <a:chOff x="5352422" y="274359"/>
              <a:chExt cx="4120761" cy="756446"/>
            </a:xfrm>
          </p:grpSpPr>
          <p:sp>
            <p:nvSpPr>
              <p:cNvPr id="136" name="Rectangle: Rounded Corners 19"/>
              <p:cNvSpPr/>
              <p:nvPr/>
            </p:nvSpPr>
            <p:spPr>
              <a:xfrm>
                <a:off x="5352422" y="274359"/>
                <a:ext cx="4120761" cy="7564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innerShdw blurRad="254000" dist="381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5431197" y="358137"/>
                <a:ext cx="662118" cy="606148"/>
              </a:xfrm>
              <a:prstGeom prst="ellipse">
                <a:avLst/>
              </a:prstGeom>
              <a:gradFill flip="none" rotWithShape="1">
                <a:gsLst>
                  <a:gs pos="0">
                    <a:srgbClr val="DDE1E2"/>
                  </a:gs>
                  <a:gs pos="100000">
                    <a:srgbClr val="FFFFFF"/>
                  </a:gs>
                </a:gsLst>
                <a:lin ang="16200000" scaled="1"/>
                <a:tileRect/>
              </a:gradFill>
              <a:ln w="558800">
                <a:noFill/>
              </a:ln>
              <a:effectLst>
                <a:outerShdw blurRad="330200" dist="63500" dir="2700000" sx="106000" sy="106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extrusionH="152400" prstMaterial="matte">
                <a:bevelT w="101600" h="12700" prst="softRound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8154753" y="2614512"/>
              <a:ext cx="27158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Saudi Building Code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50915" y="2692966"/>
              <a:ext cx="407495" cy="330570"/>
            </a:xfrm>
            <a:prstGeom prst="rect">
              <a:avLst/>
            </a:prstGeom>
          </p:spPr>
        </p:pic>
      </p:grpSp>
      <p:sp>
        <p:nvSpPr>
          <p:cNvPr id="124" name="Right Arrow 123"/>
          <p:cNvSpPr/>
          <p:nvPr/>
        </p:nvSpPr>
        <p:spPr>
          <a:xfrm rot="10800000">
            <a:off x="4681715" y="5571855"/>
            <a:ext cx="3345289" cy="636397"/>
          </a:xfrm>
          <a:prstGeom prst="rightArrow">
            <a:avLst>
              <a:gd name="adj1" fmla="val 41662"/>
              <a:gd name="adj2" fmla="val 131434"/>
            </a:avLst>
          </a:prstGeom>
          <a:solidFill>
            <a:srgbClr val="2C7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/>
          <p:cNvSpPr/>
          <p:nvPr/>
        </p:nvSpPr>
        <p:spPr>
          <a:xfrm rot="5400000">
            <a:off x="8854646" y="4391901"/>
            <a:ext cx="1615394" cy="636397"/>
          </a:xfrm>
          <a:prstGeom prst="rightArrow">
            <a:avLst>
              <a:gd name="adj1" fmla="val 41662"/>
              <a:gd name="adj2" fmla="val 131434"/>
            </a:avLst>
          </a:prstGeom>
          <a:solidFill>
            <a:srgbClr val="2C7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827805" y="3541938"/>
            <a:ext cx="3814938" cy="696109"/>
            <a:chOff x="7435309" y="3338850"/>
            <a:chExt cx="3814938" cy="696109"/>
          </a:xfrm>
        </p:grpSpPr>
        <p:grpSp>
          <p:nvGrpSpPr>
            <p:cNvPr id="141" name="Group 140"/>
            <p:cNvGrpSpPr/>
            <p:nvPr/>
          </p:nvGrpSpPr>
          <p:grpSpPr>
            <a:xfrm>
              <a:off x="7435309" y="3338850"/>
              <a:ext cx="3814938" cy="696109"/>
              <a:chOff x="5352422" y="274359"/>
              <a:chExt cx="4120761" cy="756446"/>
            </a:xfrm>
          </p:grpSpPr>
          <p:sp>
            <p:nvSpPr>
              <p:cNvPr id="143" name="Rectangle: Rounded Corners 19"/>
              <p:cNvSpPr/>
              <p:nvPr/>
            </p:nvSpPr>
            <p:spPr>
              <a:xfrm>
                <a:off x="5352422" y="274359"/>
                <a:ext cx="4120761" cy="7564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innerShdw blurRad="254000" dist="381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5431197" y="358137"/>
                <a:ext cx="662118" cy="606148"/>
              </a:xfrm>
              <a:prstGeom prst="ellipse">
                <a:avLst/>
              </a:prstGeom>
              <a:gradFill flip="none" rotWithShape="1">
                <a:gsLst>
                  <a:gs pos="0">
                    <a:srgbClr val="DDE1E2"/>
                  </a:gs>
                  <a:gs pos="100000">
                    <a:srgbClr val="FFFFFF"/>
                  </a:gs>
                </a:gsLst>
                <a:lin ang="16200000" scaled="1"/>
                <a:tileRect/>
              </a:gradFill>
              <a:ln w="558800">
                <a:noFill/>
              </a:ln>
              <a:effectLst>
                <a:outerShdw blurRad="330200" dist="63500" dir="2700000" sx="106000" sy="106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extrusionH="152400" prstMaterial="matte">
                <a:bevelT w="101600" h="12700" prst="softRound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79" name="Rectangle 178"/>
            <p:cNvSpPr/>
            <p:nvPr/>
          </p:nvSpPr>
          <p:spPr>
            <a:xfrm>
              <a:off x="8379693" y="3464012"/>
              <a:ext cx="25870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Preliminary Design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591962" y="3488400"/>
              <a:ext cx="459691" cy="491147"/>
            </a:xfrm>
            <a:prstGeom prst="rect">
              <a:avLst/>
            </a:prstGeom>
          </p:spPr>
        </p:pic>
      </p:grpSp>
      <p:grpSp>
        <p:nvGrpSpPr>
          <p:cNvPr id="126" name="Group 125"/>
          <p:cNvGrpSpPr/>
          <p:nvPr/>
        </p:nvGrpSpPr>
        <p:grpSpPr>
          <a:xfrm>
            <a:off x="591532" y="5561417"/>
            <a:ext cx="3814938" cy="696109"/>
            <a:chOff x="7267698" y="4180408"/>
            <a:chExt cx="3814938" cy="696109"/>
          </a:xfrm>
        </p:grpSpPr>
        <p:grpSp>
          <p:nvGrpSpPr>
            <p:cNvPr id="128" name="Group 127"/>
            <p:cNvGrpSpPr/>
            <p:nvPr/>
          </p:nvGrpSpPr>
          <p:grpSpPr>
            <a:xfrm>
              <a:off x="7267698" y="4180408"/>
              <a:ext cx="3814938" cy="696109"/>
              <a:chOff x="5352422" y="274359"/>
              <a:chExt cx="4120761" cy="756446"/>
            </a:xfrm>
          </p:grpSpPr>
          <p:sp>
            <p:nvSpPr>
              <p:cNvPr id="140" name="Rectangle: Rounded Corners 19"/>
              <p:cNvSpPr/>
              <p:nvPr/>
            </p:nvSpPr>
            <p:spPr>
              <a:xfrm>
                <a:off x="5352422" y="274359"/>
                <a:ext cx="4120761" cy="7564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innerShdw blurRad="254000" dist="381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431197" y="358137"/>
                <a:ext cx="662118" cy="606148"/>
              </a:xfrm>
              <a:prstGeom prst="ellipse">
                <a:avLst/>
              </a:prstGeom>
              <a:gradFill flip="none" rotWithShape="1">
                <a:gsLst>
                  <a:gs pos="0">
                    <a:srgbClr val="DDE1E2"/>
                  </a:gs>
                  <a:gs pos="100000">
                    <a:srgbClr val="FFFFFF"/>
                  </a:gs>
                </a:gsLst>
                <a:lin ang="16200000" scaled="1"/>
                <a:tileRect/>
              </a:gradFill>
              <a:ln w="558800">
                <a:noFill/>
              </a:ln>
              <a:effectLst>
                <a:outerShdw blurRad="330200" dist="63500" dir="2700000" sx="106000" sy="106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extrusionH="152400" prstMaterial="matte">
                <a:bevelT w="101600" h="12700" prst="softRound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33" name="Rectangle 132"/>
            <p:cNvSpPr/>
            <p:nvPr/>
          </p:nvSpPr>
          <p:spPr>
            <a:xfrm>
              <a:off x="8418988" y="4349224"/>
              <a:ext cx="17219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Final Design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922437" y="5553477"/>
            <a:ext cx="3814938" cy="696109"/>
            <a:chOff x="7267698" y="4180408"/>
            <a:chExt cx="3814938" cy="696109"/>
          </a:xfrm>
        </p:grpSpPr>
        <p:grpSp>
          <p:nvGrpSpPr>
            <p:cNvPr id="148" name="Group 147"/>
            <p:cNvGrpSpPr/>
            <p:nvPr/>
          </p:nvGrpSpPr>
          <p:grpSpPr>
            <a:xfrm>
              <a:off x="7267698" y="4180408"/>
              <a:ext cx="3814938" cy="696109"/>
              <a:chOff x="5352422" y="274359"/>
              <a:chExt cx="4120761" cy="756446"/>
            </a:xfrm>
          </p:grpSpPr>
          <p:sp>
            <p:nvSpPr>
              <p:cNvPr id="150" name="Rectangle: Rounded Corners 19"/>
              <p:cNvSpPr/>
              <p:nvPr/>
            </p:nvSpPr>
            <p:spPr>
              <a:xfrm>
                <a:off x="5352422" y="274359"/>
                <a:ext cx="4120761" cy="7564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innerShdw blurRad="254000" dist="381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431197" y="358137"/>
                <a:ext cx="662118" cy="606148"/>
              </a:xfrm>
              <a:prstGeom prst="ellipse">
                <a:avLst/>
              </a:prstGeom>
              <a:gradFill flip="none" rotWithShape="1">
                <a:gsLst>
                  <a:gs pos="0">
                    <a:srgbClr val="DDE1E2"/>
                  </a:gs>
                  <a:gs pos="100000">
                    <a:srgbClr val="FFFFFF"/>
                  </a:gs>
                </a:gsLst>
                <a:lin ang="16200000" scaled="1"/>
                <a:tileRect/>
              </a:gradFill>
              <a:ln w="558800">
                <a:noFill/>
              </a:ln>
              <a:effectLst>
                <a:outerShdw blurRad="330200" dist="63500" dir="2700000" sx="106000" sy="106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extrusionH="152400" prstMaterial="matte">
                <a:bevelT w="101600" h="12700" prst="softRound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76" name="Rectangle 175"/>
            <p:cNvSpPr/>
            <p:nvPr/>
          </p:nvSpPr>
          <p:spPr>
            <a:xfrm>
              <a:off x="8254715" y="4302092"/>
              <a:ext cx="22540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ETABS Modeling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604" y="4351283"/>
              <a:ext cx="364390" cy="36439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2" y="5718220"/>
            <a:ext cx="385399" cy="38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88610" y="1707337"/>
            <a:ext cx="2487169" cy="696109"/>
            <a:chOff x="6762246" y="1655733"/>
            <a:chExt cx="3023010" cy="696109"/>
          </a:xfrm>
        </p:grpSpPr>
        <p:sp>
          <p:nvSpPr>
            <p:cNvPr id="21" name="Rectangle: Rounded Corners 19"/>
            <p:cNvSpPr/>
            <p:nvPr/>
          </p:nvSpPr>
          <p:spPr>
            <a:xfrm>
              <a:off x="6762246" y="1655733"/>
              <a:ext cx="3023010" cy="69610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63021" y="1765706"/>
              <a:ext cx="22643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Design loads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519052" y="1707337"/>
            <a:ext cx="2042162" cy="696109"/>
            <a:chOff x="6762247" y="1655733"/>
            <a:chExt cx="2482130" cy="696109"/>
          </a:xfrm>
        </p:grpSpPr>
        <p:sp>
          <p:nvSpPr>
            <p:cNvPr id="24" name="Rectangle: Rounded Corners 19"/>
            <p:cNvSpPr/>
            <p:nvPr/>
          </p:nvSpPr>
          <p:spPr>
            <a:xfrm>
              <a:off x="6762247" y="1655733"/>
              <a:ext cx="2482130" cy="69610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63021" y="1765706"/>
              <a:ext cx="18844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Wind Load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30570" y="5130198"/>
            <a:ext cx="2042162" cy="696109"/>
            <a:chOff x="6762247" y="1655733"/>
            <a:chExt cx="2482130" cy="696109"/>
          </a:xfrm>
        </p:grpSpPr>
        <p:sp>
          <p:nvSpPr>
            <p:cNvPr id="27" name="Rectangle: Rounded Corners 19"/>
            <p:cNvSpPr/>
            <p:nvPr/>
          </p:nvSpPr>
          <p:spPr>
            <a:xfrm>
              <a:off x="6762247" y="1655733"/>
              <a:ext cx="2482130" cy="69610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063022" y="1765706"/>
              <a:ext cx="21455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Seismic load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423557" y="5108634"/>
            <a:ext cx="2849301" cy="696109"/>
            <a:chOff x="6762246" y="1655733"/>
            <a:chExt cx="3463160" cy="696109"/>
          </a:xfrm>
        </p:grpSpPr>
        <p:sp>
          <p:nvSpPr>
            <p:cNvPr id="30" name="Rectangle: Rounded Corners 19"/>
            <p:cNvSpPr/>
            <p:nvPr/>
          </p:nvSpPr>
          <p:spPr>
            <a:xfrm>
              <a:off x="6762246" y="1655733"/>
              <a:ext cx="3463160" cy="69610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063022" y="1765706"/>
              <a:ext cx="29876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Combination load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16671" y="1832048"/>
            <a:ext cx="3758818" cy="3777592"/>
            <a:chOff x="965200" y="1329477"/>
            <a:chExt cx="4330658" cy="4294069"/>
          </a:xfrm>
        </p:grpSpPr>
        <p:grpSp>
          <p:nvGrpSpPr>
            <p:cNvPr id="33" name="Group 32"/>
            <p:cNvGrpSpPr/>
            <p:nvPr/>
          </p:nvGrpSpPr>
          <p:grpSpPr>
            <a:xfrm>
              <a:off x="965200" y="1329477"/>
              <a:ext cx="4330658" cy="4294069"/>
              <a:chOff x="965200" y="1329477"/>
              <a:chExt cx="4330658" cy="4294069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965200" y="1329477"/>
                <a:ext cx="4330658" cy="4294069"/>
              </a:xfrm>
              <a:prstGeom prst="ellipse">
                <a:avLst/>
              </a:prstGeom>
              <a:pattFill prst="smGrid">
                <a:fgClr>
                  <a:schemeClr val="bg1">
                    <a:lumMod val="95000"/>
                  </a:schemeClr>
                </a:fgClr>
                <a:bgClr>
                  <a:srgbClr val="DDE1E2"/>
                </a:bgClr>
              </a:pattFill>
              <a:ln>
                <a:noFill/>
              </a:ln>
              <a:effectLst>
                <a:innerShdw blurRad="952500">
                  <a:schemeClr val="tx1">
                    <a:lumMod val="50000"/>
                    <a:lumOff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327901" y="1689113"/>
                <a:ext cx="3605257" cy="3574795"/>
              </a:xfrm>
              <a:prstGeom prst="ellipse">
                <a:avLst/>
              </a:prstGeom>
              <a:gradFill flip="none" rotWithShape="1">
                <a:gsLst>
                  <a:gs pos="0">
                    <a:srgbClr val="DDE1E2"/>
                  </a:gs>
                  <a:gs pos="100000">
                    <a:srgbClr val="FFFFFF"/>
                  </a:gs>
                </a:gsLst>
                <a:lin ang="16200000" scaled="1"/>
                <a:tileRect/>
              </a:gradFill>
              <a:ln w="558800">
                <a:noFill/>
              </a:ln>
              <a:effectLst>
                <a:outerShdw blurRad="508000" dist="76200" dir="2700000" sx="102000" sy="102000" algn="tl" rotWithShape="0">
                  <a:schemeClr val="tx1">
                    <a:lumMod val="65000"/>
                    <a:lumOff val="3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extrusionH="152400" prstMaterial="matte">
                <a:bevelT w="101600" h="12700" prst="softRound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438606" y="1776793"/>
                <a:ext cx="3383846" cy="3355255"/>
              </a:xfrm>
              <a:prstGeom prst="ellipse">
                <a:avLst/>
              </a:prstGeom>
              <a:noFill/>
              <a:ln w="15875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491503" y="1828419"/>
                <a:ext cx="3279714" cy="3252002"/>
              </a:xfrm>
              <a:prstGeom prst="ellipse">
                <a:avLst/>
              </a:prstGeom>
              <a:noFill/>
              <a:ln w="15875">
                <a:solidFill>
                  <a:schemeClr val="bg1">
                    <a:lumMod val="75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42" name="Graphic 80" descr="Single gear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2024484" y="4305960"/>
                <a:ext cx="350648" cy="347685"/>
              </a:xfrm>
              <a:prstGeom prst="rect">
                <a:avLst/>
              </a:prstGeom>
            </p:spPr>
          </p:pic>
          <p:pic>
            <p:nvPicPr>
              <p:cNvPr id="43" name="Graphic 82" descr="Stopwatch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1675402" y="3915415"/>
                <a:ext cx="350648" cy="347685"/>
              </a:xfrm>
              <a:prstGeom prst="rect">
                <a:avLst/>
              </a:prstGeom>
            </p:spPr>
          </p:pic>
          <p:pic>
            <p:nvPicPr>
              <p:cNvPr id="44" name="Graphic 84" descr="Lightbulb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2954362" y="4636334"/>
                <a:ext cx="350648" cy="347685"/>
              </a:xfrm>
              <a:prstGeom prst="rect">
                <a:avLst/>
              </a:prstGeom>
            </p:spPr>
          </p:pic>
          <p:pic>
            <p:nvPicPr>
              <p:cNvPr id="45" name="Graphic 86" descr="Head with Gears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2457959" y="4571256"/>
                <a:ext cx="350648" cy="347685"/>
              </a:xfrm>
              <a:prstGeom prst="rect">
                <a:avLst/>
              </a:prstGeom>
            </p:spPr>
          </p:pic>
          <p:sp>
            <p:nvSpPr>
              <p:cNvPr id="46" name="Oval 45"/>
              <p:cNvSpPr/>
              <p:nvPr/>
            </p:nvSpPr>
            <p:spPr>
              <a:xfrm>
                <a:off x="3461360" y="4757625"/>
                <a:ext cx="109190" cy="1082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745854" y="4644428"/>
                <a:ext cx="109190" cy="1082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997496" y="4485995"/>
                <a:ext cx="109190" cy="1082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645358" y="3030001"/>
                <a:ext cx="2968432" cy="944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Structural Loads</a:t>
                </a:r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3076662" y="1745559"/>
              <a:ext cx="112102" cy="11210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5" name="Oval 34"/>
            <p:cNvSpPr/>
            <p:nvPr/>
          </p:nvSpPr>
          <p:spPr>
            <a:xfrm>
              <a:off x="3076256" y="5054042"/>
              <a:ext cx="112102" cy="11210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Oval 35"/>
            <p:cNvSpPr/>
            <p:nvPr/>
          </p:nvSpPr>
          <p:spPr>
            <a:xfrm>
              <a:off x="4742840" y="3420644"/>
              <a:ext cx="112102" cy="11210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Oval 36"/>
            <p:cNvSpPr/>
            <p:nvPr/>
          </p:nvSpPr>
          <p:spPr>
            <a:xfrm>
              <a:off x="1408893" y="3420016"/>
              <a:ext cx="112102" cy="11210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7" name="Straight Arrow Connector 6"/>
          <p:cNvCxnSpPr>
            <a:stCxn id="38" idx="7"/>
            <a:endCxn id="24" idx="1"/>
          </p:cNvCxnSpPr>
          <p:nvPr/>
        </p:nvCxnSpPr>
        <p:spPr>
          <a:xfrm flipV="1">
            <a:off x="7425023" y="2055392"/>
            <a:ext cx="1094029" cy="329872"/>
          </a:xfrm>
          <a:prstGeom prst="straightConnector1">
            <a:avLst/>
          </a:prstGeom>
          <a:ln w="66675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38" idx="5"/>
            <a:endCxn id="30" idx="1"/>
          </p:cNvCxnSpPr>
          <p:nvPr/>
        </p:nvCxnSpPr>
        <p:spPr>
          <a:xfrm>
            <a:off x="7425023" y="5056424"/>
            <a:ext cx="998534" cy="400265"/>
          </a:xfrm>
          <a:prstGeom prst="straightConnector1">
            <a:avLst/>
          </a:prstGeom>
          <a:ln w="66675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8" idx="3"/>
            <a:endCxn id="27" idx="3"/>
          </p:cNvCxnSpPr>
          <p:nvPr/>
        </p:nvCxnSpPr>
        <p:spPr>
          <a:xfrm flipH="1">
            <a:off x="3772732" y="5056424"/>
            <a:ext cx="994405" cy="421829"/>
          </a:xfrm>
          <a:prstGeom prst="straightConnector1">
            <a:avLst/>
          </a:prstGeom>
          <a:ln w="66675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38" idx="1"/>
            <a:endCxn id="21" idx="3"/>
          </p:cNvCxnSpPr>
          <p:nvPr/>
        </p:nvCxnSpPr>
        <p:spPr>
          <a:xfrm flipH="1" flipV="1">
            <a:off x="3775779" y="2055392"/>
            <a:ext cx="991358" cy="329872"/>
          </a:xfrm>
          <a:prstGeom prst="straightConnector1">
            <a:avLst/>
          </a:prstGeom>
          <a:ln w="66675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651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6">
                <a:extLst>
                  <a:ext uri="{FF2B5EF4-FFF2-40B4-BE49-F238E27FC236}">
                    <a16:creationId xmlns:a16="http://schemas.microsoft.com/office/drawing/2014/main" id="{55847592-9181-46A3-86EB-9BFEB323EC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1453771"/>
                  </p:ext>
                </p:extLst>
              </p:nvPr>
            </p:nvGraphicFramePr>
            <p:xfrm>
              <a:off x="43443" y="2133600"/>
              <a:ext cx="8538584" cy="4533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4646">
                      <a:extLst>
                        <a:ext uri="{9D8B030D-6E8A-4147-A177-3AD203B41FA5}">
                          <a16:colId xmlns:a16="http://schemas.microsoft.com/office/drawing/2014/main" val="2502304951"/>
                        </a:ext>
                      </a:extLst>
                    </a:gridCol>
                    <a:gridCol w="2134646">
                      <a:extLst>
                        <a:ext uri="{9D8B030D-6E8A-4147-A177-3AD203B41FA5}">
                          <a16:colId xmlns:a16="http://schemas.microsoft.com/office/drawing/2014/main" val="1294745590"/>
                        </a:ext>
                      </a:extLst>
                    </a:gridCol>
                    <a:gridCol w="2134646">
                      <a:extLst>
                        <a:ext uri="{9D8B030D-6E8A-4147-A177-3AD203B41FA5}">
                          <a16:colId xmlns:a16="http://schemas.microsoft.com/office/drawing/2014/main" val="4093721990"/>
                        </a:ext>
                      </a:extLst>
                    </a:gridCol>
                    <a:gridCol w="2134646">
                      <a:extLst>
                        <a:ext uri="{9D8B030D-6E8A-4147-A177-3AD203B41FA5}">
                          <a16:colId xmlns:a16="http://schemas.microsoft.com/office/drawing/2014/main" val="203085334"/>
                        </a:ext>
                      </a:extLst>
                    </a:gridCol>
                  </a:tblGrid>
                  <a:tr h="47282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Density 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𝒌𝑵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b="1" i="1" baseline="30000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Thickness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Load 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𝒌𝑵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b="1" i="1" baseline="3000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116156"/>
                      </a:ext>
                    </a:extLst>
                  </a:tr>
                  <a:tr h="472821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Ceramic Tile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23.5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0.26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2188615"/>
                      </a:ext>
                    </a:extLst>
                  </a:tr>
                  <a:tr h="472821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Mortar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20.5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0.54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3647685"/>
                      </a:ext>
                    </a:extLst>
                  </a:tr>
                  <a:tr h="472821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Plaster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13.9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0.25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818817"/>
                      </a:ext>
                    </a:extLst>
                  </a:tr>
                  <a:tr h="1165859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Suspended Metal lath and Cement Plaster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/>
                          <a:r>
                            <a:rPr lang="en-US" sz="32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_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/>
                          <a:r>
                            <a:rPr lang="en-US" sz="32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_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0.75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9486587"/>
                      </a:ext>
                    </a:extLst>
                  </a:tr>
                  <a:tr h="816102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Mechanical Duct Allowance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_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_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0.2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001913"/>
                      </a:ext>
                    </a:extLst>
                  </a:tr>
                  <a:tr h="660654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rgbClr val="FF0000"/>
                              </a:solidFill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20455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6">
                <a:extLst>
                  <a:ext uri="{FF2B5EF4-FFF2-40B4-BE49-F238E27FC236}">
                    <a16:creationId xmlns:a16="http://schemas.microsoft.com/office/drawing/2014/main" id="{55847592-9181-46A3-86EB-9BFEB323EC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1453771"/>
                  </p:ext>
                </p:extLst>
              </p:nvPr>
            </p:nvGraphicFramePr>
            <p:xfrm>
              <a:off x="43443" y="2133600"/>
              <a:ext cx="8538584" cy="4533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4646">
                      <a:extLst>
                        <a:ext uri="{9D8B030D-6E8A-4147-A177-3AD203B41FA5}">
                          <a16:colId xmlns:a16="http://schemas.microsoft.com/office/drawing/2014/main" val="2502304951"/>
                        </a:ext>
                      </a:extLst>
                    </a:gridCol>
                    <a:gridCol w="2134646">
                      <a:extLst>
                        <a:ext uri="{9D8B030D-6E8A-4147-A177-3AD203B41FA5}">
                          <a16:colId xmlns:a16="http://schemas.microsoft.com/office/drawing/2014/main" val="1294745590"/>
                        </a:ext>
                      </a:extLst>
                    </a:gridCol>
                    <a:gridCol w="2134646">
                      <a:extLst>
                        <a:ext uri="{9D8B030D-6E8A-4147-A177-3AD203B41FA5}">
                          <a16:colId xmlns:a16="http://schemas.microsoft.com/office/drawing/2014/main" val="4093721990"/>
                        </a:ext>
                      </a:extLst>
                    </a:gridCol>
                    <a:gridCol w="2134646">
                      <a:extLst>
                        <a:ext uri="{9D8B030D-6E8A-4147-A177-3AD203B41FA5}">
                          <a16:colId xmlns:a16="http://schemas.microsoft.com/office/drawing/2014/main" val="203085334"/>
                        </a:ext>
                      </a:extLst>
                    </a:gridCol>
                  </a:tblGrid>
                  <a:tr h="47282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93590" r="-200570" b="-86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Thickness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0571" t="-93590" r="-1143" b="-8602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5116156"/>
                      </a:ext>
                    </a:extLst>
                  </a:tr>
                  <a:tr h="472821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Ceramic Tile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23.5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0.26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2188615"/>
                      </a:ext>
                    </a:extLst>
                  </a:tr>
                  <a:tr h="472821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Mortar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20.5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0.54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3647685"/>
                      </a:ext>
                    </a:extLst>
                  </a:tr>
                  <a:tr h="472821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Plaster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13.9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0.25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818817"/>
                      </a:ext>
                    </a:extLst>
                  </a:tr>
                  <a:tr h="1165859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Suspended Metal lath and Cement Plaster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/>
                          <a:r>
                            <a:rPr lang="en-US" sz="32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_</a:t>
                          </a:r>
                          <a:endParaRPr lang="en-US" sz="32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/>
                          <a:r>
                            <a:rPr lang="en-US" sz="32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_</a:t>
                          </a:r>
                          <a:endParaRPr lang="en-US" sz="32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0.75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9486587"/>
                      </a:ext>
                    </a:extLst>
                  </a:tr>
                  <a:tr h="816102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Mechanical Duct Allowance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_</a:t>
                          </a:r>
                          <a:endParaRPr lang="en-US" sz="32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_</a:t>
                          </a:r>
                          <a:endParaRPr lang="en-US" sz="32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0.2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001913"/>
                      </a:ext>
                    </a:extLst>
                  </a:tr>
                  <a:tr h="660654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rgbClr val="FF0000"/>
                              </a:solidFill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20455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1" name="TextBox 50"/>
          <p:cNvSpPr txBox="1"/>
          <p:nvPr/>
        </p:nvSpPr>
        <p:spPr>
          <a:xfrm>
            <a:off x="9288186" y="2496635"/>
            <a:ext cx="258690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According to ACI, SBC and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Rak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for tiles the book Ceramics 2020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305530" y="3797639"/>
            <a:ext cx="2335615" cy="1929721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915600" y="4023514"/>
                <a:ext cx="1332077" cy="1477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The TOTAL dead load on the floors is </a:t>
                </a:r>
              </a:p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2 (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𝒌𝑵</m:t>
                        </m:r>
                      </m:num>
                      <m:den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b="1" i="1" baseline="30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600" y="4023514"/>
                <a:ext cx="1332077" cy="1477969"/>
              </a:xfrm>
              <a:prstGeom prst="rect">
                <a:avLst/>
              </a:prstGeom>
              <a:blipFill>
                <a:blip r:embed="rId6"/>
                <a:stretch>
                  <a:fillRect l="-4128" t="-2066" r="-5505" b="-42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4114877" y="1170517"/>
            <a:ext cx="4308680" cy="801251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4114877" y="1222164"/>
            <a:ext cx="4308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</a:rPr>
              <a:t>Finishing’s Dead Load</a:t>
            </a:r>
          </a:p>
        </p:txBody>
      </p:sp>
    </p:spTree>
    <p:extLst>
      <p:ext uri="{BB962C8B-B14F-4D97-AF65-F5344CB8AC3E}">
        <p14:creationId xmlns:p14="http://schemas.microsoft.com/office/powerpoint/2010/main" val="90377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39" name="Group 38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40" name="Rounded Rectangle 39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4" name="Rectangle 43"/>
            <p:cNvSpPr/>
            <p:nvPr/>
          </p:nvSpPr>
          <p:spPr>
            <a:xfrm>
              <a:off x="11539326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8" name="Rectangle 47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175337" y="2647544"/>
            <a:ext cx="2882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2C72AF"/>
                </a:solidFill>
              </a:rPr>
              <a:t>Project Objectives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75337" y="4042491"/>
            <a:ext cx="3027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2C72AF"/>
                </a:solidFill>
              </a:rPr>
              <a:t>Project Description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75337" y="5339567"/>
            <a:ext cx="2736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2C72AF"/>
                </a:solidFill>
              </a:rPr>
              <a:t>Structural Design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40676" y="2445873"/>
            <a:ext cx="43654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C72AF"/>
                </a:solidFill>
              </a:rPr>
              <a:t>Geotechnical and Foundation System Design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55104" y="4042491"/>
            <a:ext cx="300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2C72AF"/>
                </a:solidFill>
              </a:rPr>
              <a:t>Project Constraints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60476" y="5358616"/>
            <a:ext cx="2930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2C72AF"/>
                </a:solidFill>
              </a:rPr>
              <a:t>Work Distribution 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864913" y="2396577"/>
            <a:ext cx="1156364" cy="1107718"/>
            <a:chOff x="4640531" y="2075518"/>
            <a:chExt cx="1499387" cy="149938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0" name="Oval 69"/>
            <p:cNvSpPr/>
            <p:nvPr/>
          </p:nvSpPr>
          <p:spPr>
            <a:xfrm>
              <a:off x="4640531" y="2075518"/>
              <a:ext cx="1499387" cy="1499387"/>
            </a:xfrm>
            <a:prstGeom prst="ellipse">
              <a:avLst/>
            </a:prstGeom>
            <a:solidFill>
              <a:srgbClr val="2E75B6">
                <a:alpha val="69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1" name="Oval 70"/>
            <p:cNvSpPr/>
            <p:nvPr/>
          </p:nvSpPr>
          <p:spPr>
            <a:xfrm>
              <a:off x="4775183" y="2210171"/>
              <a:ext cx="1230081" cy="1230081"/>
            </a:xfrm>
            <a:prstGeom prst="ellipse">
              <a:avLst/>
            </a:prstGeom>
            <a:solidFill>
              <a:srgbClr val="2E75B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0" y="2635239"/>
            <a:ext cx="634827" cy="63482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97229" y="3750923"/>
            <a:ext cx="1156364" cy="1107718"/>
            <a:chOff x="4640531" y="2075518"/>
            <a:chExt cx="1499387" cy="149938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7" name="Oval 56"/>
            <p:cNvSpPr/>
            <p:nvPr/>
          </p:nvSpPr>
          <p:spPr>
            <a:xfrm>
              <a:off x="4640531" y="2075518"/>
              <a:ext cx="1499387" cy="1499387"/>
            </a:xfrm>
            <a:prstGeom prst="ellipse">
              <a:avLst/>
            </a:prstGeom>
            <a:solidFill>
              <a:srgbClr val="2E75B6">
                <a:alpha val="69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4" name="Oval 83"/>
            <p:cNvSpPr/>
            <p:nvPr/>
          </p:nvSpPr>
          <p:spPr>
            <a:xfrm>
              <a:off x="4775183" y="2210171"/>
              <a:ext cx="1230081" cy="1230081"/>
            </a:xfrm>
            <a:prstGeom prst="ellipse">
              <a:avLst/>
            </a:prstGeom>
            <a:solidFill>
              <a:srgbClr val="2E75B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43" y="3900245"/>
            <a:ext cx="957102" cy="762691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929455" y="5066368"/>
            <a:ext cx="1156364" cy="1107718"/>
            <a:chOff x="4640531" y="2075518"/>
            <a:chExt cx="1499387" cy="149938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86" name="Oval 85"/>
            <p:cNvSpPr/>
            <p:nvPr/>
          </p:nvSpPr>
          <p:spPr>
            <a:xfrm>
              <a:off x="4640531" y="2075518"/>
              <a:ext cx="1499387" cy="1499387"/>
            </a:xfrm>
            <a:prstGeom prst="ellipse">
              <a:avLst/>
            </a:prstGeom>
            <a:solidFill>
              <a:srgbClr val="2E75B6">
                <a:alpha val="69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7" name="Oval 86"/>
            <p:cNvSpPr/>
            <p:nvPr/>
          </p:nvSpPr>
          <p:spPr>
            <a:xfrm>
              <a:off x="4775183" y="2210171"/>
              <a:ext cx="1230081" cy="1230081"/>
            </a:xfrm>
            <a:prstGeom prst="ellipse">
              <a:avLst/>
            </a:prstGeom>
            <a:solidFill>
              <a:srgbClr val="2E75B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232" y="5280617"/>
            <a:ext cx="458125" cy="631470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6355820" y="5066368"/>
            <a:ext cx="1156364" cy="1107718"/>
            <a:chOff x="4640531" y="2075518"/>
            <a:chExt cx="1499387" cy="149938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89" name="Oval 88"/>
            <p:cNvSpPr/>
            <p:nvPr/>
          </p:nvSpPr>
          <p:spPr>
            <a:xfrm>
              <a:off x="4640531" y="2075518"/>
              <a:ext cx="1499387" cy="1499387"/>
            </a:xfrm>
            <a:prstGeom prst="ellipse">
              <a:avLst/>
            </a:prstGeom>
            <a:solidFill>
              <a:srgbClr val="2E75B6">
                <a:alpha val="69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0" name="Oval 89"/>
            <p:cNvSpPr/>
            <p:nvPr/>
          </p:nvSpPr>
          <p:spPr>
            <a:xfrm>
              <a:off x="4775183" y="2210171"/>
              <a:ext cx="1230081" cy="1230081"/>
            </a:xfrm>
            <a:prstGeom prst="ellipse">
              <a:avLst/>
            </a:prstGeom>
            <a:solidFill>
              <a:srgbClr val="2E75B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355820" y="3750923"/>
            <a:ext cx="1156364" cy="1107718"/>
            <a:chOff x="4640531" y="2075518"/>
            <a:chExt cx="1499387" cy="149938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92" name="Oval 91"/>
            <p:cNvSpPr/>
            <p:nvPr/>
          </p:nvSpPr>
          <p:spPr>
            <a:xfrm>
              <a:off x="4640531" y="2075518"/>
              <a:ext cx="1499387" cy="1499387"/>
            </a:xfrm>
            <a:prstGeom prst="ellipse">
              <a:avLst/>
            </a:prstGeom>
            <a:solidFill>
              <a:srgbClr val="2E75B6">
                <a:alpha val="69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3" name="Oval 92"/>
            <p:cNvSpPr/>
            <p:nvPr/>
          </p:nvSpPr>
          <p:spPr>
            <a:xfrm>
              <a:off x="4775183" y="2210171"/>
              <a:ext cx="1230081" cy="1230081"/>
            </a:xfrm>
            <a:prstGeom prst="ellipse">
              <a:avLst/>
            </a:prstGeom>
            <a:solidFill>
              <a:srgbClr val="2E75B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355820" y="2389678"/>
            <a:ext cx="1156364" cy="1107718"/>
            <a:chOff x="4640531" y="2075518"/>
            <a:chExt cx="1499387" cy="149938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95" name="Oval 94"/>
            <p:cNvSpPr/>
            <p:nvPr/>
          </p:nvSpPr>
          <p:spPr>
            <a:xfrm>
              <a:off x="4640531" y="2075518"/>
              <a:ext cx="1499387" cy="1499387"/>
            </a:xfrm>
            <a:prstGeom prst="ellipse">
              <a:avLst/>
            </a:prstGeom>
            <a:solidFill>
              <a:srgbClr val="2E75B6">
                <a:alpha val="69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6" name="Oval 95"/>
            <p:cNvSpPr/>
            <p:nvPr/>
          </p:nvSpPr>
          <p:spPr>
            <a:xfrm>
              <a:off x="4775183" y="2210171"/>
              <a:ext cx="1230081" cy="1230081"/>
            </a:xfrm>
            <a:prstGeom prst="ellipse">
              <a:avLst/>
            </a:prstGeom>
            <a:solidFill>
              <a:srgbClr val="2E75B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9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4981562" y="1112714"/>
            <a:ext cx="2229468" cy="801251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5117471" y="1172018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2C72AF"/>
                </a:solidFill>
                <a:latin typeface="Arial Black" panose="020B0A04020102020204" pitchFamily="34" charset="0"/>
              </a:rPr>
              <a:t>Outline</a:t>
            </a:r>
            <a:endParaRPr lang="en-US" dirty="0">
              <a:solidFill>
                <a:srgbClr val="2C72AF"/>
              </a:solidFill>
              <a:latin typeface="Arial Black" panose="020B0A04020102020204" pitchFamily="34" charset="0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30" y="7158950"/>
            <a:ext cx="634827" cy="634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7049" y="5302813"/>
            <a:ext cx="583981" cy="634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6825" y="4009393"/>
            <a:ext cx="744428" cy="638602"/>
          </a:xfrm>
          <a:prstGeom prst="rect">
            <a:avLst/>
          </a:prstGeom>
          <a:effectLst>
            <a:glow rad="342900">
              <a:schemeClr val="accent1">
                <a:alpha val="40000"/>
              </a:schemeClr>
            </a:glow>
            <a:outerShdw blurRad="9906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4588" y="2633022"/>
            <a:ext cx="634827" cy="63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17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4612717" y="1170517"/>
            <a:ext cx="3281155" cy="801251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4612717" y="1222164"/>
            <a:ext cx="32811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</a:rPr>
              <a:t>Structural Loads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4">
                <a:extLst>
                  <a:ext uri="{FF2B5EF4-FFF2-40B4-BE49-F238E27FC236}">
                    <a16:creationId xmlns:a16="http://schemas.microsoft.com/office/drawing/2014/main" id="{1CB9EF07-F9F1-4BB6-B010-A9C17890A1A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87299269"/>
                  </p:ext>
                </p:extLst>
              </p:nvPr>
            </p:nvGraphicFramePr>
            <p:xfrm>
              <a:off x="299085" y="2379633"/>
              <a:ext cx="9283066" cy="41499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1892">
                      <a:extLst>
                        <a:ext uri="{9D8B030D-6E8A-4147-A177-3AD203B41FA5}">
                          <a16:colId xmlns:a16="http://schemas.microsoft.com/office/drawing/2014/main" val="3092169245"/>
                        </a:ext>
                      </a:extLst>
                    </a:gridCol>
                    <a:gridCol w="2577272">
                      <a:extLst>
                        <a:ext uri="{9D8B030D-6E8A-4147-A177-3AD203B41FA5}">
                          <a16:colId xmlns:a16="http://schemas.microsoft.com/office/drawing/2014/main" val="1901629155"/>
                        </a:ext>
                      </a:extLst>
                    </a:gridCol>
                    <a:gridCol w="2413902">
                      <a:extLst>
                        <a:ext uri="{9D8B030D-6E8A-4147-A177-3AD203B41FA5}">
                          <a16:colId xmlns:a16="http://schemas.microsoft.com/office/drawing/2014/main" val="3917733076"/>
                        </a:ext>
                      </a:extLst>
                    </a:gridCol>
                  </a:tblGrid>
                  <a:tr h="658091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Cluster Division</a:t>
                          </a:r>
                        </a:p>
                      </a:txBody>
                      <a:tcPr>
                        <a:solidFill>
                          <a:srgbClr val="2C6FA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Dead Load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𝒌𝑵</m:t>
                                  </m:r>
                                </m:num>
                                <m:den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sz="2400" b="1" i="1" baseline="3000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endParaRPr lang="en-US" dirty="0"/>
                        </a:p>
                      </a:txBody>
                      <a:tcPr>
                        <a:solidFill>
                          <a:srgbClr val="2C6FA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Live Load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𝒌𝑵</m:t>
                                  </m:r>
                                </m:num>
                                <m:den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sz="2400" b="1" i="1" baseline="3000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endParaRPr lang="en-US" sz="2400" dirty="0"/>
                        </a:p>
                      </a:txBody>
                      <a:tcPr>
                        <a:solidFill>
                          <a:srgbClr val="2C6FA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9036877"/>
                      </a:ext>
                    </a:extLst>
                  </a:tr>
                  <a:tr h="53378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Parking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4785484"/>
                      </a:ext>
                    </a:extLst>
                  </a:tr>
                  <a:tr h="53378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Mall and Brands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3327208"/>
                      </a:ext>
                    </a:extLst>
                  </a:tr>
                  <a:tr h="53378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Offices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8841707"/>
                      </a:ext>
                    </a:extLst>
                  </a:tr>
                  <a:tr h="53378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Mechanical Floor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3691688"/>
                      </a:ext>
                    </a:extLst>
                  </a:tr>
                  <a:tr h="53378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Studio and Super deluxe apartments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8687183"/>
                      </a:ext>
                    </a:extLst>
                  </a:tr>
                  <a:tr h="53378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Hotel and decks( patio and roof)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4493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4">
                <a:extLst>
                  <a:ext uri="{FF2B5EF4-FFF2-40B4-BE49-F238E27FC236}">
                    <a16:creationId xmlns:a16="http://schemas.microsoft.com/office/drawing/2014/main" id="{1CB9EF07-F9F1-4BB6-B010-A9C17890A1A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87299269"/>
                  </p:ext>
                </p:extLst>
              </p:nvPr>
            </p:nvGraphicFramePr>
            <p:xfrm>
              <a:off x="299085" y="2379633"/>
              <a:ext cx="9283066" cy="41499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1892">
                      <a:extLst>
                        <a:ext uri="{9D8B030D-6E8A-4147-A177-3AD203B41FA5}">
                          <a16:colId xmlns:a16="http://schemas.microsoft.com/office/drawing/2014/main" val="3092169245"/>
                        </a:ext>
                      </a:extLst>
                    </a:gridCol>
                    <a:gridCol w="2577272">
                      <a:extLst>
                        <a:ext uri="{9D8B030D-6E8A-4147-A177-3AD203B41FA5}">
                          <a16:colId xmlns:a16="http://schemas.microsoft.com/office/drawing/2014/main" val="1901629155"/>
                        </a:ext>
                      </a:extLst>
                    </a:gridCol>
                    <a:gridCol w="2413902">
                      <a:extLst>
                        <a:ext uri="{9D8B030D-6E8A-4147-A177-3AD203B41FA5}">
                          <a16:colId xmlns:a16="http://schemas.microsoft.com/office/drawing/2014/main" val="3917733076"/>
                        </a:ext>
                      </a:extLst>
                    </a:gridCol>
                  </a:tblGrid>
                  <a:tr h="658091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Cluster Division</a:t>
                          </a:r>
                        </a:p>
                      </a:txBody>
                      <a:tcPr>
                        <a:solidFill>
                          <a:srgbClr val="2C6FA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66667" t="-90741" r="-94799" b="-5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84848" t="-90741" r="-1263" b="-5407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9036877"/>
                      </a:ext>
                    </a:extLst>
                  </a:tr>
                  <a:tr h="53378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Parking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4785484"/>
                      </a:ext>
                    </a:extLst>
                  </a:tr>
                  <a:tr h="53378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Mall and Brands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3327208"/>
                      </a:ext>
                    </a:extLst>
                  </a:tr>
                  <a:tr h="53378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Offices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8841707"/>
                      </a:ext>
                    </a:extLst>
                  </a:tr>
                  <a:tr h="53378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Mechanical Floor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3691688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Studio and Super deluxe </a:t>
                          </a:r>
                          <a:r>
                            <a:rPr lang="en-US" sz="2400" b="1" dirty="0" smtClean="0">
                              <a:solidFill>
                                <a:srgbClr val="2C6FAD"/>
                              </a:solidFill>
                            </a:rPr>
                            <a:t>apartments </a:t>
                          </a:r>
                          <a:endParaRPr lang="en-US" sz="2400" b="1" dirty="0">
                            <a:solidFill>
                              <a:srgbClr val="2C6FAD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8687183"/>
                      </a:ext>
                    </a:extLst>
                  </a:tr>
                  <a:tr h="533785"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2C6FAD"/>
                              </a:solidFill>
                            </a:rPr>
                            <a:t>Hotel and decks( patio and roof)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rgbClr val="2C6FAD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4493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Rounded Rectangle 14"/>
          <p:cNvSpPr/>
          <p:nvPr/>
        </p:nvSpPr>
        <p:spPr>
          <a:xfrm>
            <a:off x="9716410" y="4186264"/>
            <a:ext cx="2335615" cy="536713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828639" y="4300842"/>
            <a:ext cx="21111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C72AF"/>
                </a:solidFill>
              </a:rPr>
              <a:t>Saudi Building Code</a:t>
            </a:r>
          </a:p>
        </p:txBody>
      </p:sp>
    </p:spTree>
    <p:extLst>
      <p:ext uri="{BB962C8B-B14F-4D97-AF65-F5344CB8AC3E}">
        <p14:creationId xmlns:p14="http://schemas.microsoft.com/office/powerpoint/2010/main" val="283092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1911241" y="3051511"/>
            <a:ext cx="1037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5"/>
              </a:solidFill>
            </a:endParaRPr>
          </a:p>
        </p:txBody>
      </p:sp>
      <p:pic>
        <p:nvPicPr>
          <p:cNvPr id="1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EC78501-5F09-4BE0-AC44-D444BF127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4" t="20211" r="25127" b="33459"/>
          <a:stretch/>
        </p:blipFill>
        <p:spPr>
          <a:xfrm>
            <a:off x="7312" y="795087"/>
            <a:ext cx="9815915" cy="6009755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888277" y="1613972"/>
            <a:ext cx="218168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C72AF"/>
                </a:solidFill>
              </a:rPr>
              <a:t>ASCE,</a:t>
            </a:r>
          </a:p>
          <a:p>
            <a:pPr algn="ctr"/>
            <a:r>
              <a:rPr lang="en-US" sz="2000" b="1" dirty="0">
                <a:solidFill>
                  <a:srgbClr val="2C72AF"/>
                </a:solidFill>
              </a:rPr>
              <a:t>Saudi Building Code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888277" y="2413590"/>
            <a:ext cx="2255476" cy="2732567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812448" y="2560871"/>
                <a:ext cx="2407134" cy="560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𝑾𝒊𝒏𝒅</m:t>
                      </m:r>
                      <m:r>
                        <a:rPr lang="en-US" sz="16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𝑺𝒑𝒆𝒆𝒅</m:t>
                      </m:r>
                      <m:r>
                        <a:rPr lang="en-US" sz="16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𝟏𝟓𝟐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𝒌𝒎</m:t>
                          </m:r>
                        </m:num>
                        <m:den>
                          <m:r>
                            <a:rPr lang="en-US" sz="16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2448" y="2560871"/>
                <a:ext cx="2407134" cy="5600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818235" y="3458010"/>
                <a:ext cx="21579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𝑬𝒙𝒑𝒐𝒔𝒖𝒓𝒆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𝑻𝒚𝒑𝒆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235" y="3458010"/>
                <a:ext cx="2157962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854980" y="3856438"/>
                <a:ext cx="10197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𝒛𝒕</m:t>
                          </m:r>
                        </m:sub>
                      </m:sSub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980" y="3856438"/>
                <a:ext cx="10197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888277" y="4605098"/>
                <a:ext cx="13339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𝟖𝟓</m:t>
                      </m:r>
                    </m:oMath>
                  </m:oMathPara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277" y="4605098"/>
                <a:ext cx="133395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844849" y="4215480"/>
                <a:ext cx="23663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𝑮𝒖𝒔𝒕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𝑭𝒂𝒄𝒕𝒐𝒓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𝟖𝟓</m:t>
                      </m:r>
                    </m:oMath>
                  </m:oMathPara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4849" y="4215480"/>
                <a:ext cx="236635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393146" y="3065112"/>
                <a:ext cx="175060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𝟗𝟒</m:t>
                      </m:r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𝟒𝟒𝟖𝟒</m:t>
                      </m:r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𝒎𝒑𝒉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146" y="3065112"/>
                <a:ext cx="1750607" cy="338554"/>
              </a:xfrm>
              <a:prstGeom prst="rect">
                <a:avLst/>
              </a:prstGeom>
              <a:blipFill>
                <a:blip r:embed="rId11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039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11241" y="3051511"/>
            <a:ext cx="1037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5"/>
              </a:solidFill>
            </a:endParaRPr>
          </a:p>
        </p:txBody>
      </p:sp>
      <p:pic>
        <p:nvPicPr>
          <p:cNvPr id="16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81B5CBC-65E8-4D22-8AED-EE890D5984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9" t="15833" r="23243" b="20905"/>
          <a:stretch/>
        </p:blipFill>
        <p:spPr>
          <a:xfrm>
            <a:off x="63764" y="877243"/>
            <a:ext cx="9674895" cy="58823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888277" y="1613972"/>
            <a:ext cx="218168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C72AF"/>
                </a:solidFill>
              </a:rPr>
              <a:t>ASCE,</a:t>
            </a:r>
          </a:p>
          <a:p>
            <a:pPr algn="ctr"/>
            <a:r>
              <a:rPr lang="en-US" sz="2000" b="1" dirty="0">
                <a:solidFill>
                  <a:srgbClr val="2C72AF"/>
                </a:solidFill>
              </a:rPr>
              <a:t>Saudi Building Code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808138" y="2442254"/>
            <a:ext cx="2335615" cy="3750198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784102" y="2602381"/>
                <a:ext cx="92361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102" y="2602381"/>
                <a:ext cx="92361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714060" y="3180213"/>
                <a:ext cx="21579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𝑬𝒙𝒑𝒐𝒔𝒖𝒓𝒆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𝑻𝒚𝒑𝒆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060" y="3180213"/>
                <a:ext cx="2157962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750805" y="3578641"/>
                <a:ext cx="11640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805" y="3578641"/>
                <a:ext cx="11640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784102" y="4223114"/>
                <a:ext cx="12842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𝟑𝟑</m:t>
                      </m:r>
                    </m:oMath>
                  </m:oMathPara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102" y="4223114"/>
                <a:ext cx="128426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762795" y="3938756"/>
                <a:ext cx="11400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795" y="3938756"/>
                <a:ext cx="114005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9726298" y="2913448"/>
                <a:ext cx="13438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𝑶𝒎𝒆𝒈𝒂</m:t>
                      </m:r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6298" y="2913448"/>
                <a:ext cx="1343829" cy="338554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9784102" y="4618764"/>
                <a:ext cx="13083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</m:oMath>
                  </m:oMathPara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102" y="4618764"/>
                <a:ext cx="13083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784102" y="4990152"/>
                <a:ext cx="9460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102" y="4990152"/>
                <a:ext cx="94609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784002" y="5432880"/>
                <a:ext cx="16033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𝑺𝒊𝒕𝒆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𝑪𝒍𝒂𝒔𝒔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002" y="5432880"/>
                <a:ext cx="160332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6281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4043680" y="1376947"/>
            <a:ext cx="3920429" cy="801251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4017901" y="1449605"/>
            <a:ext cx="3865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</a:rPr>
              <a:t>Combination Loads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1CB9EF07-F9F1-4BB6-B010-A9C17890A1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223340"/>
              </p:ext>
            </p:extLst>
          </p:nvPr>
        </p:nvGraphicFramePr>
        <p:xfrm>
          <a:off x="1637424" y="2788389"/>
          <a:ext cx="8905721" cy="2797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6851">
                  <a:extLst>
                    <a:ext uri="{9D8B030D-6E8A-4147-A177-3AD203B41FA5}">
                      <a16:colId xmlns:a16="http://schemas.microsoft.com/office/drawing/2014/main" val="3092169245"/>
                    </a:ext>
                  </a:extLst>
                </a:gridCol>
                <a:gridCol w="2969435">
                  <a:extLst>
                    <a:ext uri="{9D8B030D-6E8A-4147-A177-3AD203B41FA5}">
                      <a16:colId xmlns:a16="http://schemas.microsoft.com/office/drawing/2014/main" val="1901629155"/>
                    </a:ext>
                  </a:extLst>
                </a:gridCol>
                <a:gridCol w="2969435">
                  <a:extLst>
                    <a:ext uri="{9D8B030D-6E8A-4147-A177-3AD203B41FA5}">
                      <a16:colId xmlns:a16="http://schemas.microsoft.com/office/drawing/2014/main" val="1067016581"/>
                    </a:ext>
                  </a:extLst>
                </a:gridCol>
              </a:tblGrid>
              <a:tr h="735935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Type</a:t>
                      </a:r>
                    </a:p>
                  </a:txBody>
                  <a:tcPr>
                    <a:solidFill>
                      <a:srgbClr val="2C6FA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Combination</a:t>
                      </a:r>
                      <a:endParaRPr lang="en-US" sz="2400" dirty="0"/>
                    </a:p>
                  </a:txBody>
                  <a:tcPr>
                    <a:solidFill>
                      <a:srgbClr val="2C6F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Reference</a:t>
                      </a:r>
                      <a:endParaRPr lang="en-US" sz="2000" dirty="0"/>
                    </a:p>
                  </a:txBody>
                  <a:tcPr>
                    <a:solidFill>
                      <a:srgbClr val="2C6F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036877"/>
                  </a:ext>
                </a:extLst>
              </a:tr>
              <a:tr h="68708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C6FAD"/>
                          </a:solidFill>
                        </a:rPr>
                        <a:t>Dead and</a:t>
                      </a:r>
                      <a:r>
                        <a:rPr lang="en-US" b="1" baseline="0" dirty="0">
                          <a:solidFill>
                            <a:srgbClr val="2C6FAD"/>
                          </a:solidFill>
                        </a:rPr>
                        <a:t> Live Load</a:t>
                      </a:r>
                      <a:endParaRPr lang="en-US" b="1" dirty="0">
                        <a:solidFill>
                          <a:srgbClr val="2C6FA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C6FAD"/>
                          </a:solidFill>
                        </a:rPr>
                        <a:t>1.2(DL)</a:t>
                      </a:r>
                      <a:r>
                        <a:rPr lang="en-US" b="1" baseline="0" dirty="0">
                          <a:solidFill>
                            <a:srgbClr val="2C6FAD"/>
                          </a:solidFill>
                        </a:rPr>
                        <a:t> + 1.6(LL)</a:t>
                      </a:r>
                      <a:endParaRPr lang="en-US" b="1" dirty="0">
                        <a:solidFill>
                          <a:srgbClr val="2C6FAD"/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rgbClr val="2C6FAD"/>
                        </a:solidFill>
                      </a:endParaRPr>
                    </a:p>
                    <a:p>
                      <a:pPr algn="l"/>
                      <a:endParaRPr lang="en-US" b="1" dirty="0">
                        <a:solidFill>
                          <a:srgbClr val="2C6FAD"/>
                        </a:solidFill>
                      </a:endParaRPr>
                    </a:p>
                    <a:p>
                      <a:pPr algn="l"/>
                      <a:endParaRPr lang="en-US" b="1" dirty="0">
                        <a:solidFill>
                          <a:srgbClr val="2C6FAD"/>
                        </a:solidFill>
                      </a:endParaRPr>
                    </a:p>
                    <a:p>
                      <a:pPr algn="l"/>
                      <a:r>
                        <a:rPr lang="en-US" b="1" dirty="0">
                          <a:solidFill>
                            <a:srgbClr val="2C6FAD"/>
                          </a:solidFill>
                        </a:rPr>
                        <a:t>ASCE &amp; Saudi Building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785484"/>
                  </a:ext>
                </a:extLst>
              </a:tr>
              <a:tr h="68708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C6FAD"/>
                          </a:solidFill>
                        </a:rPr>
                        <a:t>Dead</a:t>
                      </a:r>
                      <a:r>
                        <a:rPr lang="en-US" b="1" baseline="0" dirty="0">
                          <a:solidFill>
                            <a:srgbClr val="2C6FAD"/>
                          </a:solidFill>
                        </a:rPr>
                        <a:t> and Wind Load</a:t>
                      </a:r>
                      <a:endParaRPr lang="en-US" b="1" dirty="0">
                        <a:solidFill>
                          <a:srgbClr val="2C6FA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C6FAD"/>
                          </a:solidFill>
                        </a:rPr>
                        <a:t>0.9(DL)</a:t>
                      </a:r>
                      <a:r>
                        <a:rPr lang="en-US" b="1" baseline="0" dirty="0">
                          <a:solidFill>
                            <a:srgbClr val="2C6FAD"/>
                          </a:solidFill>
                        </a:rPr>
                        <a:t> + 1(WL)</a:t>
                      </a:r>
                      <a:endParaRPr lang="en-US" b="1" dirty="0">
                        <a:solidFill>
                          <a:srgbClr val="2C6FAD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C6FA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327208"/>
                  </a:ext>
                </a:extLst>
              </a:tr>
              <a:tr h="68708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C6FAD"/>
                          </a:solidFill>
                        </a:rPr>
                        <a:t>Dead</a:t>
                      </a:r>
                      <a:r>
                        <a:rPr lang="en-US" b="1" baseline="0" dirty="0">
                          <a:solidFill>
                            <a:srgbClr val="2C6FAD"/>
                          </a:solidFill>
                        </a:rPr>
                        <a:t> and</a:t>
                      </a:r>
                      <a:r>
                        <a:rPr lang="en-US" b="1" dirty="0">
                          <a:solidFill>
                            <a:srgbClr val="2C6FAD"/>
                          </a:solidFill>
                        </a:rPr>
                        <a:t> Seismic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C6FAD"/>
                          </a:solidFill>
                        </a:rPr>
                        <a:t>1(DL)</a:t>
                      </a:r>
                      <a:r>
                        <a:rPr lang="en-US" b="1" baseline="0" dirty="0">
                          <a:solidFill>
                            <a:srgbClr val="2C6FAD"/>
                          </a:solidFill>
                        </a:rPr>
                        <a:t> + 1(EL)</a:t>
                      </a:r>
                      <a:endParaRPr lang="en-US" b="1" dirty="0">
                        <a:solidFill>
                          <a:srgbClr val="2C6FAD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C6FA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841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052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483" y="1753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" name="Group 1"/>
          <p:cNvGrpSpPr/>
          <p:nvPr/>
        </p:nvGrpSpPr>
        <p:grpSpPr>
          <a:xfrm>
            <a:off x="2511373" y="1027326"/>
            <a:ext cx="7078974" cy="801251"/>
            <a:chOff x="2837699" y="843621"/>
            <a:chExt cx="7078974" cy="801251"/>
          </a:xfrm>
        </p:grpSpPr>
        <p:sp>
          <p:nvSpPr>
            <p:cNvPr id="118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2837699" y="843621"/>
              <a:ext cx="7050447" cy="801251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68974" y="921080"/>
              <a:ext cx="704769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accent5"/>
                  </a:solidFill>
                </a:rPr>
                <a:t>Concrete Structure Elements Design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cxnSp>
        <p:nvCxnSpPr>
          <p:cNvPr id="7" name="Elbow Connector 6"/>
          <p:cNvCxnSpPr>
            <a:stCxn id="118" idx="2"/>
          </p:cNvCxnSpPr>
          <p:nvPr/>
        </p:nvCxnSpPr>
        <p:spPr>
          <a:xfrm rot="5400000">
            <a:off x="3428841" y="1992797"/>
            <a:ext cx="2771977" cy="2443536"/>
          </a:xfrm>
          <a:prstGeom prst="bentConnector3">
            <a:avLst/>
          </a:prstGeom>
          <a:ln w="53975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6200000" flipH="1">
            <a:off x="5833002" y="2030341"/>
            <a:ext cx="2771977" cy="2368448"/>
          </a:xfrm>
          <a:prstGeom prst="bentConnector3">
            <a:avLst/>
          </a:prstGeom>
          <a:ln w="57150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72556" y="4477687"/>
            <a:ext cx="1895071" cy="83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2800" b="1" dirty="0">
                <a:solidFill>
                  <a:srgbClr val="2C6FAD"/>
                </a:solidFill>
              </a:rPr>
              <a:t>Slab Design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71922" y="4476017"/>
            <a:ext cx="2119491" cy="83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2800" b="1" dirty="0">
                <a:solidFill>
                  <a:srgbClr val="2C6FAD"/>
                </a:solidFill>
              </a:rPr>
              <a:t>Beam Design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08953" y="4481732"/>
            <a:ext cx="2557110" cy="83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2800" b="1" dirty="0">
                <a:solidFill>
                  <a:srgbClr val="2C6FAD"/>
                </a:solidFill>
              </a:rPr>
              <a:t>Columns Design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031840" y="3137290"/>
            <a:ext cx="2926" cy="1463264"/>
          </a:xfrm>
          <a:prstGeom prst="straightConnector1">
            <a:avLst/>
          </a:prstGeom>
          <a:ln w="57150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2511373" y="4751795"/>
            <a:ext cx="1956254" cy="559325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4965724" y="4751795"/>
            <a:ext cx="2073976" cy="559325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330939" y="4751795"/>
            <a:ext cx="2535123" cy="559325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-53458" y="5294257"/>
            <a:ext cx="12208635" cy="1572106"/>
            <a:chOff x="-16783" y="5171724"/>
            <a:chExt cx="12208635" cy="157210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3396ABD-F5E5-4CC2-8C4C-AF27AFF020E1}"/>
                </a:ext>
              </a:extLst>
            </p:cNvPr>
            <p:cNvGrpSpPr/>
            <p:nvPr/>
          </p:nvGrpSpPr>
          <p:grpSpPr>
            <a:xfrm>
              <a:off x="-16783" y="5756116"/>
              <a:ext cx="12208635" cy="987714"/>
              <a:chOff x="-16783" y="5884452"/>
              <a:chExt cx="12208635" cy="987714"/>
            </a:xfrm>
          </p:grpSpPr>
          <p:sp>
            <p:nvSpPr>
              <p:cNvPr id="181" name="Freeform: Shape 23">
                <a:extLst>
                  <a:ext uri="{FF2B5EF4-FFF2-40B4-BE49-F238E27FC236}">
                    <a16:creationId xmlns:a16="http://schemas.microsoft.com/office/drawing/2014/main" id="{FE1DDDF7-62DD-49AF-9E24-4BAB23B64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783" y="5884452"/>
                <a:ext cx="6112783" cy="973548"/>
              </a:xfrm>
              <a:custGeom>
                <a:avLst/>
                <a:gdLst>
                  <a:gd name="connsiteX0" fmla="*/ 5307865 w 12192148"/>
                  <a:gd name="connsiteY0" fmla="*/ 0 h 1941773"/>
                  <a:gd name="connsiteX1" fmla="*/ 5817217 w 12192148"/>
                  <a:gd name="connsiteY1" fmla="*/ 0 h 1941773"/>
                  <a:gd name="connsiteX2" fmla="*/ 5817217 w 12192148"/>
                  <a:gd name="connsiteY2" fmla="*/ 697113 h 1941773"/>
                  <a:gd name="connsiteX3" fmla="*/ 6190042 w 12192148"/>
                  <a:gd name="connsiteY3" fmla="*/ 697113 h 1941773"/>
                  <a:gd name="connsiteX4" fmla="*/ 6190042 w 12192148"/>
                  <a:gd name="connsiteY4" fmla="*/ 1325570 h 1941773"/>
                  <a:gd name="connsiteX5" fmla="*/ 6489353 w 12192148"/>
                  <a:gd name="connsiteY5" fmla="*/ 1325570 h 1941773"/>
                  <a:gd name="connsiteX6" fmla="*/ 6489353 w 12192148"/>
                  <a:gd name="connsiteY6" fmla="*/ 1114324 h 1941773"/>
                  <a:gd name="connsiteX7" fmla="*/ 6898935 w 12192148"/>
                  <a:gd name="connsiteY7" fmla="*/ 1114324 h 1941773"/>
                  <a:gd name="connsiteX8" fmla="*/ 6898935 w 12192148"/>
                  <a:gd name="connsiteY8" fmla="*/ 348556 h 1941773"/>
                  <a:gd name="connsiteX9" fmla="*/ 7219249 w 12192148"/>
                  <a:gd name="connsiteY9" fmla="*/ 348556 h 1941773"/>
                  <a:gd name="connsiteX10" fmla="*/ 7219249 w 12192148"/>
                  <a:gd name="connsiteY10" fmla="*/ 1093199 h 1941773"/>
                  <a:gd name="connsiteX11" fmla="*/ 7413539 w 12192148"/>
                  <a:gd name="connsiteY11" fmla="*/ 1093199 h 1941773"/>
                  <a:gd name="connsiteX12" fmla="*/ 7413539 w 12192148"/>
                  <a:gd name="connsiteY12" fmla="*/ 517553 h 1941773"/>
                  <a:gd name="connsiteX13" fmla="*/ 7875631 w 12192148"/>
                  <a:gd name="connsiteY13" fmla="*/ 517553 h 1941773"/>
                  <a:gd name="connsiteX14" fmla="*/ 7875631 w 12192148"/>
                  <a:gd name="connsiteY14" fmla="*/ 1103761 h 1941773"/>
                  <a:gd name="connsiteX15" fmla="*/ 8342975 w 12192148"/>
                  <a:gd name="connsiteY15" fmla="*/ 1103761 h 1941773"/>
                  <a:gd name="connsiteX16" fmla="*/ 8342975 w 12192148"/>
                  <a:gd name="connsiteY16" fmla="*/ 739362 h 1941773"/>
                  <a:gd name="connsiteX17" fmla="*/ 8852328 w 12192148"/>
                  <a:gd name="connsiteY17" fmla="*/ 739362 h 1941773"/>
                  <a:gd name="connsiteX18" fmla="*/ 8852328 w 12192148"/>
                  <a:gd name="connsiteY18" fmla="*/ 1093199 h 1941773"/>
                  <a:gd name="connsiteX19" fmla="*/ 9240906 w 12192148"/>
                  <a:gd name="connsiteY19" fmla="*/ 1093199 h 1941773"/>
                  <a:gd name="connsiteX20" fmla="*/ 9240906 w 12192148"/>
                  <a:gd name="connsiteY20" fmla="*/ 924202 h 1941773"/>
                  <a:gd name="connsiteX21" fmla="*/ 9503459 w 12192148"/>
                  <a:gd name="connsiteY21" fmla="*/ 929483 h 1941773"/>
                  <a:gd name="connsiteX22" fmla="*/ 9503459 w 12192148"/>
                  <a:gd name="connsiteY22" fmla="*/ 781611 h 1941773"/>
                  <a:gd name="connsiteX23" fmla="*/ 9771263 w 12192148"/>
                  <a:gd name="connsiteY23" fmla="*/ 781611 h 1941773"/>
                  <a:gd name="connsiteX24" fmla="*/ 9771263 w 12192148"/>
                  <a:gd name="connsiteY24" fmla="*/ 918921 h 1941773"/>
                  <a:gd name="connsiteX25" fmla="*/ 10028565 w 12192148"/>
                  <a:gd name="connsiteY25" fmla="*/ 918921 h 1941773"/>
                  <a:gd name="connsiteX26" fmla="*/ 10028565 w 12192148"/>
                  <a:gd name="connsiteY26" fmla="*/ 765768 h 1941773"/>
                  <a:gd name="connsiteX27" fmla="*/ 10280615 w 12192148"/>
                  <a:gd name="connsiteY27" fmla="*/ 771049 h 1941773"/>
                  <a:gd name="connsiteX28" fmla="*/ 10280615 w 12192148"/>
                  <a:gd name="connsiteY28" fmla="*/ 190122 h 1941773"/>
                  <a:gd name="connsiteX29" fmla="*/ 10789968 w 12192148"/>
                  <a:gd name="connsiteY29" fmla="*/ 190122 h 1941773"/>
                  <a:gd name="connsiteX30" fmla="*/ 10789968 w 12192148"/>
                  <a:gd name="connsiteY30" fmla="*/ 697113 h 1941773"/>
                  <a:gd name="connsiteX31" fmla="*/ 11168044 w 12192148"/>
                  <a:gd name="connsiteY31" fmla="*/ 697113 h 1941773"/>
                  <a:gd name="connsiteX32" fmla="*/ 11168044 w 12192148"/>
                  <a:gd name="connsiteY32" fmla="*/ 1621315 h 1941773"/>
                  <a:gd name="connsiteX33" fmla="*/ 11467354 w 12192148"/>
                  <a:gd name="connsiteY33" fmla="*/ 1621315 h 1941773"/>
                  <a:gd name="connsiteX34" fmla="*/ 11467354 w 12192148"/>
                  <a:gd name="connsiteY34" fmla="*/ 1114324 h 1941773"/>
                  <a:gd name="connsiteX35" fmla="*/ 11871686 w 12192148"/>
                  <a:gd name="connsiteY35" fmla="*/ 1114324 h 1941773"/>
                  <a:gd name="connsiteX36" fmla="*/ 11871686 w 12192148"/>
                  <a:gd name="connsiteY36" fmla="*/ 348556 h 1941773"/>
                  <a:gd name="connsiteX37" fmla="*/ 12192000 w 12192148"/>
                  <a:gd name="connsiteY37" fmla="*/ 348556 h 1941773"/>
                  <a:gd name="connsiteX38" fmla="*/ 12192000 w 12192148"/>
                  <a:gd name="connsiteY38" fmla="*/ 1754103 h 1941773"/>
                  <a:gd name="connsiteX39" fmla="*/ 12192000 w 12192148"/>
                  <a:gd name="connsiteY39" fmla="*/ 1896676 h 1941773"/>
                  <a:gd name="connsiteX40" fmla="*/ 12192148 w 12192148"/>
                  <a:gd name="connsiteY40" fmla="*/ 1896676 h 1941773"/>
                  <a:gd name="connsiteX41" fmla="*/ 12192148 w 12192148"/>
                  <a:gd name="connsiteY41" fmla="*/ 1941773 h 1941773"/>
                  <a:gd name="connsiteX42" fmla="*/ 0 w 12192148"/>
                  <a:gd name="connsiteY42" fmla="*/ 1941773 h 1941773"/>
                  <a:gd name="connsiteX43" fmla="*/ 0 w 12192148"/>
                  <a:gd name="connsiteY43" fmla="*/ 1896676 h 1941773"/>
                  <a:gd name="connsiteX44" fmla="*/ 0 w 12192148"/>
                  <a:gd name="connsiteY44" fmla="*/ 1573784 h 1941773"/>
                  <a:gd name="connsiteX45" fmla="*/ 112847 w 12192148"/>
                  <a:gd name="connsiteY45" fmla="*/ 1573784 h 1941773"/>
                  <a:gd name="connsiteX46" fmla="*/ 293106 w 12192148"/>
                  <a:gd name="connsiteY46" fmla="*/ 1573784 h 1941773"/>
                  <a:gd name="connsiteX47" fmla="*/ 293106 w 12192148"/>
                  <a:gd name="connsiteY47" fmla="*/ 411930 h 1941773"/>
                  <a:gd name="connsiteX48" fmla="*/ 655428 w 12192148"/>
                  <a:gd name="connsiteY48" fmla="*/ 411930 h 1941773"/>
                  <a:gd name="connsiteX49" fmla="*/ 655428 w 12192148"/>
                  <a:gd name="connsiteY49" fmla="*/ 1373100 h 1941773"/>
                  <a:gd name="connsiteX50" fmla="*/ 791956 w 12192148"/>
                  <a:gd name="connsiteY50" fmla="*/ 1188260 h 1941773"/>
                  <a:gd name="connsiteX51" fmla="*/ 954739 w 12192148"/>
                  <a:gd name="connsiteY51" fmla="*/ 1399506 h 1941773"/>
                  <a:gd name="connsiteX52" fmla="*/ 1101768 w 12192148"/>
                  <a:gd name="connsiteY52" fmla="*/ 1188260 h 1941773"/>
                  <a:gd name="connsiteX53" fmla="*/ 1264551 w 12192148"/>
                  <a:gd name="connsiteY53" fmla="*/ 1399506 h 1941773"/>
                  <a:gd name="connsiteX54" fmla="*/ 1411580 w 12192148"/>
                  <a:gd name="connsiteY54" fmla="*/ 1188260 h 1941773"/>
                  <a:gd name="connsiteX55" fmla="*/ 1574363 w 12192148"/>
                  <a:gd name="connsiteY55" fmla="*/ 1399506 h 1941773"/>
                  <a:gd name="connsiteX56" fmla="*/ 1574363 w 12192148"/>
                  <a:gd name="connsiteY56" fmla="*/ 1447036 h 1941773"/>
                  <a:gd name="connsiteX57" fmla="*/ 1721393 w 12192148"/>
                  <a:gd name="connsiteY57" fmla="*/ 1447036 h 1941773"/>
                  <a:gd name="connsiteX58" fmla="*/ 1721393 w 12192148"/>
                  <a:gd name="connsiteY58" fmla="*/ 1299164 h 1941773"/>
                  <a:gd name="connsiteX59" fmla="*/ 1537606 w 12192148"/>
                  <a:gd name="connsiteY59" fmla="*/ 1072074 h 1941773"/>
                  <a:gd name="connsiteX60" fmla="*/ 1721393 w 12192148"/>
                  <a:gd name="connsiteY60" fmla="*/ 844985 h 1941773"/>
                  <a:gd name="connsiteX61" fmla="*/ 1721393 w 12192148"/>
                  <a:gd name="connsiteY61" fmla="*/ 586208 h 1941773"/>
                  <a:gd name="connsiteX62" fmla="*/ 1815912 w 12192148"/>
                  <a:gd name="connsiteY62" fmla="*/ 586208 h 1941773"/>
                  <a:gd name="connsiteX63" fmla="*/ 1815912 w 12192148"/>
                  <a:gd name="connsiteY63" fmla="*/ 844985 h 1941773"/>
                  <a:gd name="connsiteX64" fmla="*/ 1999699 w 12192148"/>
                  <a:gd name="connsiteY64" fmla="*/ 1072074 h 1941773"/>
                  <a:gd name="connsiteX65" fmla="*/ 1815912 w 12192148"/>
                  <a:gd name="connsiteY65" fmla="*/ 1299164 h 1941773"/>
                  <a:gd name="connsiteX66" fmla="*/ 1815912 w 12192148"/>
                  <a:gd name="connsiteY66" fmla="*/ 1447036 h 1941773"/>
                  <a:gd name="connsiteX67" fmla="*/ 1941937 w 12192148"/>
                  <a:gd name="connsiteY67" fmla="*/ 1447036 h 1941773"/>
                  <a:gd name="connsiteX68" fmla="*/ 1941937 w 12192148"/>
                  <a:gd name="connsiteY68" fmla="*/ 1293883 h 1941773"/>
                  <a:gd name="connsiteX69" fmla="*/ 2099469 w 12192148"/>
                  <a:gd name="connsiteY69" fmla="*/ 1293883 h 1941773"/>
                  <a:gd name="connsiteX70" fmla="*/ 2099469 w 12192148"/>
                  <a:gd name="connsiteY70" fmla="*/ 1093199 h 1941773"/>
                  <a:gd name="connsiteX71" fmla="*/ 2440788 w 12192148"/>
                  <a:gd name="connsiteY71" fmla="*/ 1093199 h 1941773"/>
                  <a:gd name="connsiteX72" fmla="*/ 2440788 w 12192148"/>
                  <a:gd name="connsiteY72" fmla="*/ 517553 h 1941773"/>
                  <a:gd name="connsiteX73" fmla="*/ 2897630 w 12192148"/>
                  <a:gd name="connsiteY73" fmla="*/ 517553 h 1941773"/>
                  <a:gd name="connsiteX74" fmla="*/ 2897630 w 12192148"/>
                  <a:gd name="connsiteY74" fmla="*/ 1103761 h 1941773"/>
                  <a:gd name="connsiteX75" fmla="*/ 3364974 w 12192148"/>
                  <a:gd name="connsiteY75" fmla="*/ 1103761 h 1941773"/>
                  <a:gd name="connsiteX76" fmla="*/ 3364974 w 12192148"/>
                  <a:gd name="connsiteY76" fmla="*/ 739362 h 1941773"/>
                  <a:gd name="connsiteX77" fmla="*/ 3879577 w 12192148"/>
                  <a:gd name="connsiteY77" fmla="*/ 739362 h 1941773"/>
                  <a:gd name="connsiteX78" fmla="*/ 3879577 w 12192148"/>
                  <a:gd name="connsiteY78" fmla="*/ 1093199 h 1941773"/>
                  <a:gd name="connsiteX79" fmla="*/ 4268157 w 12192148"/>
                  <a:gd name="connsiteY79" fmla="*/ 1093199 h 1941773"/>
                  <a:gd name="connsiteX80" fmla="*/ 4268157 w 12192148"/>
                  <a:gd name="connsiteY80" fmla="*/ 924202 h 1941773"/>
                  <a:gd name="connsiteX81" fmla="*/ 4530710 w 12192148"/>
                  <a:gd name="connsiteY81" fmla="*/ 929483 h 1941773"/>
                  <a:gd name="connsiteX82" fmla="*/ 4530710 w 12192148"/>
                  <a:gd name="connsiteY82" fmla="*/ 781611 h 1941773"/>
                  <a:gd name="connsiteX83" fmla="*/ 4798513 w 12192148"/>
                  <a:gd name="connsiteY83" fmla="*/ 781611 h 1941773"/>
                  <a:gd name="connsiteX84" fmla="*/ 4798513 w 12192148"/>
                  <a:gd name="connsiteY84" fmla="*/ 918921 h 1941773"/>
                  <a:gd name="connsiteX85" fmla="*/ 5055815 w 12192148"/>
                  <a:gd name="connsiteY85" fmla="*/ 918921 h 1941773"/>
                  <a:gd name="connsiteX86" fmla="*/ 5055815 w 12192148"/>
                  <a:gd name="connsiteY86" fmla="*/ 765768 h 1941773"/>
                  <a:gd name="connsiteX87" fmla="*/ 5307865 w 12192148"/>
                  <a:gd name="connsiteY87" fmla="*/ 771049 h 1941773"/>
                  <a:gd name="connsiteX88" fmla="*/ 5307865 w 12192148"/>
                  <a:gd name="connsiteY88" fmla="*/ 0 h 1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2192148" h="1941773">
                    <a:moveTo>
                      <a:pt x="5307865" y="0"/>
                    </a:moveTo>
                    <a:cubicBezTo>
                      <a:pt x="5307865" y="0"/>
                      <a:pt x="5307865" y="0"/>
                      <a:pt x="5817217" y="0"/>
                    </a:cubicBezTo>
                    <a:cubicBezTo>
                      <a:pt x="5817217" y="0"/>
                      <a:pt x="5817217" y="0"/>
                      <a:pt x="5817217" y="697113"/>
                    </a:cubicBezTo>
                    <a:cubicBezTo>
                      <a:pt x="5817217" y="697113"/>
                      <a:pt x="5817217" y="697113"/>
                      <a:pt x="6190042" y="697113"/>
                    </a:cubicBezTo>
                    <a:cubicBezTo>
                      <a:pt x="6190042" y="697113"/>
                      <a:pt x="6190042" y="697113"/>
                      <a:pt x="6190042" y="1325570"/>
                    </a:cubicBezTo>
                    <a:cubicBezTo>
                      <a:pt x="6190042" y="1325570"/>
                      <a:pt x="6190042" y="1325570"/>
                      <a:pt x="6489353" y="1325570"/>
                    </a:cubicBezTo>
                    <a:cubicBezTo>
                      <a:pt x="6489353" y="1325570"/>
                      <a:pt x="6489353" y="1325570"/>
                      <a:pt x="6489353" y="1114324"/>
                    </a:cubicBezTo>
                    <a:cubicBezTo>
                      <a:pt x="6489353" y="1114324"/>
                      <a:pt x="6489353" y="1114324"/>
                      <a:pt x="6898935" y="1114324"/>
                    </a:cubicBezTo>
                    <a:cubicBezTo>
                      <a:pt x="6898935" y="1114324"/>
                      <a:pt x="6898935" y="1114324"/>
                      <a:pt x="6898935" y="348556"/>
                    </a:cubicBezTo>
                    <a:cubicBezTo>
                      <a:pt x="6898935" y="348556"/>
                      <a:pt x="6898935" y="348556"/>
                      <a:pt x="7219249" y="348556"/>
                    </a:cubicBezTo>
                    <a:cubicBezTo>
                      <a:pt x="7219249" y="348556"/>
                      <a:pt x="7219249" y="348556"/>
                      <a:pt x="7219249" y="1093199"/>
                    </a:cubicBezTo>
                    <a:cubicBezTo>
                      <a:pt x="7219249" y="1093199"/>
                      <a:pt x="7219249" y="1093199"/>
                      <a:pt x="7413539" y="1093199"/>
                    </a:cubicBezTo>
                    <a:cubicBezTo>
                      <a:pt x="7413539" y="1093199"/>
                      <a:pt x="7413539" y="1093199"/>
                      <a:pt x="7413539" y="517553"/>
                    </a:cubicBezTo>
                    <a:cubicBezTo>
                      <a:pt x="7413539" y="517553"/>
                      <a:pt x="7413539" y="517553"/>
                      <a:pt x="7875631" y="517553"/>
                    </a:cubicBezTo>
                    <a:cubicBezTo>
                      <a:pt x="7875631" y="517553"/>
                      <a:pt x="7875631" y="517553"/>
                      <a:pt x="7875631" y="1103761"/>
                    </a:cubicBezTo>
                    <a:cubicBezTo>
                      <a:pt x="7875631" y="1103761"/>
                      <a:pt x="7875631" y="1103761"/>
                      <a:pt x="8342975" y="1103761"/>
                    </a:cubicBezTo>
                    <a:cubicBezTo>
                      <a:pt x="8342975" y="1103761"/>
                      <a:pt x="8342975" y="1103761"/>
                      <a:pt x="8342975" y="739362"/>
                    </a:cubicBezTo>
                    <a:cubicBezTo>
                      <a:pt x="8342975" y="739362"/>
                      <a:pt x="8342975" y="739362"/>
                      <a:pt x="8852328" y="739362"/>
                    </a:cubicBezTo>
                    <a:cubicBezTo>
                      <a:pt x="8852328" y="739362"/>
                      <a:pt x="8852328" y="739362"/>
                      <a:pt x="8852328" y="1093199"/>
                    </a:cubicBezTo>
                    <a:cubicBezTo>
                      <a:pt x="8852328" y="1093199"/>
                      <a:pt x="8852328" y="1093199"/>
                      <a:pt x="9240906" y="1093199"/>
                    </a:cubicBezTo>
                    <a:cubicBezTo>
                      <a:pt x="9240906" y="1093199"/>
                      <a:pt x="9240906" y="1093199"/>
                      <a:pt x="9240906" y="924202"/>
                    </a:cubicBezTo>
                    <a:cubicBezTo>
                      <a:pt x="9240906" y="924202"/>
                      <a:pt x="9240906" y="924202"/>
                      <a:pt x="9503459" y="929483"/>
                    </a:cubicBezTo>
                    <a:cubicBezTo>
                      <a:pt x="9503459" y="929483"/>
                      <a:pt x="9503459" y="929483"/>
                      <a:pt x="9503459" y="781611"/>
                    </a:cubicBezTo>
                    <a:cubicBezTo>
                      <a:pt x="9503459" y="781611"/>
                      <a:pt x="9503459" y="781611"/>
                      <a:pt x="9771263" y="781611"/>
                    </a:cubicBezTo>
                    <a:cubicBezTo>
                      <a:pt x="9771263" y="781611"/>
                      <a:pt x="9771263" y="781611"/>
                      <a:pt x="9771263" y="918921"/>
                    </a:cubicBezTo>
                    <a:cubicBezTo>
                      <a:pt x="9771263" y="918921"/>
                      <a:pt x="9771263" y="918921"/>
                      <a:pt x="10028565" y="918921"/>
                    </a:cubicBezTo>
                    <a:cubicBezTo>
                      <a:pt x="10028565" y="918921"/>
                      <a:pt x="10028565" y="918921"/>
                      <a:pt x="10028565" y="765768"/>
                    </a:cubicBezTo>
                    <a:cubicBezTo>
                      <a:pt x="10028565" y="765768"/>
                      <a:pt x="10028565" y="765768"/>
                      <a:pt x="10280615" y="771049"/>
                    </a:cubicBezTo>
                    <a:cubicBezTo>
                      <a:pt x="10280615" y="771049"/>
                      <a:pt x="10280615" y="771049"/>
                      <a:pt x="10280615" y="190122"/>
                    </a:cubicBezTo>
                    <a:cubicBezTo>
                      <a:pt x="10280615" y="190122"/>
                      <a:pt x="10280615" y="190122"/>
                      <a:pt x="10789968" y="190122"/>
                    </a:cubicBezTo>
                    <a:cubicBezTo>
                      <a:pt x="10789968" y="190122"/>
                      <a:pt x="10789968" y="190122"/>
                      <a:pt x="10789968" y="697113"/>
                    </a:cubicBezTo>
                    <a:cubicBezTo>
                      <a:pt x="10789968" y="697113"/>
                      <a:pt x="10789968" y="697113"/>
                      <a:pt x="11168044" y="697113"/>
                    </a:cubicBezTo>
                    <a:cubicBezTo>
                      <a:pt x="11168044" y="697113"/>
                      <a:pt x="11168044" y="697113"/>
                      <a:pt x="11168044" y="1621315"/>
                    </a:cubicBezTo>
                    <a:cubicBezTo>
                      <a:pt x="11168044" y="1621315"/>
                      <a:pt x="11168044" y="1621315"/>
                      <a:pt x="11467354" y="1621315"/>
                    </a:cubicBezTo>
                    <a:cubicBezTo>
                      <a:pt x="11467354" y="1621315"/>
                      <a:pt x="11467354" y="1621315"/>
                      <a:pt x="11467354" y="1114324"/>
                    </a:cubicBezTo>
                    <a:cubicBezTo>
                      <a:pt x="11467354" y="1114324"/>
                      <a:pt x="11467354" y="1114324"/>
                      <a:pt x="11871686" y="1114324"/>
                    </a:cubicBezTo>
                    <a:cubicBezTo>
                      <a:pt x="11871686" y="1114324"/>
                      <a:pt x="11871686" y="1114324"/>
                      <a:pt x="11871686" y="348556"/>
                    </a:cubicBezTo>
                    <a:cubicBezTo>
                      <a:pt x="11871686" y="348556"/>
                      <a:pt x="11871686" y="348556"/>
                      <a:pt x="12192000" y="348556"/>
                    </a:cubicBezTo>
                    <a:cubicBezTo>
                      <a:pt x="12192000" y="348556"/>
                      <a:pt x="12192000" y="348556"/>
                      <a:pt x="12192000" y="1754103"/>
                    </a:cubicBezTo>
                    <a:lnTo>
                      <a:pt x="12192000" y="1896676"/>
                    </a:lnTo>
                    <a:lnTo>
                      <a:pt x="12192148" y="1896676"/>
                    </a:lnTo>
                    <a:lnTo>
                      <a:pt x="12192148" y="1941773"/>
                    </a:lnTo>
                    <a:lnTo>
                      <a:pt x="0" y="1941773"/>
                    </a:lnTo>
                    <a:lnTo>
                      <a:pt x="0" y="1896676"/>
                    </a:lnTo>
                    <a:lnTo>
                      <a:pt x="0" y="1573784"/>
                    </a:lnTo>
                    <a:lnTo>
                      <a:pt x="112847" y="1573784"/>
                    </a:lnTo>
                    <a:cubicBezTo>
                      <a:pt x="165111" y="1573784"/>
                      <a:pt x="224842" y="1573784"/>
                      <a:pt x="293106" y="1573784"/>
                    </a:cubicBezTo>
                    <a:cubicBezTo>
                      <a:pt x="293106" y="1573784"/>
                      <a:pt x="293106" y="1573784"/>
                      <a:pt x="293106" y="411930"/>
                    </a:cubicBezTo>
                    <a:cubicBezTo>
                      <a:pt x="293106" y="411930"/>
                      <a:pt x="293106" y="411930"/>
                      <a:pt x="655428" y="411930"/>
                    </a:cubicBezTo>
                    <a:cubicBezTo>
                      <a:pt x="655428" y="411930"/>
                      <a:pt x="655428" y="411930"/>
                      <a:pt x="655428" y="1373100"/>
                    </a:cubicBezTo>
                    <a:cubicBezTo>
                      <a:pt x="676433" y="1315008"/>
                      <a:pt x="734194" y="1188260"/>
                      <a:pt x="791956" y="1188260"/>
                    </a:cubicBezTo>
                    <a:cubicBezTo>
                      <a:pt x="875973" y="1188260"/>
                      <a:pt x="954739" y="1399506"/>
                      <a:pt x="954739" y="1399506"/>
                    </a:cubicBezTo>
                    <a:cubicBezTo>
                      <a:pt x="954739" y="1399506"/>
                      <a:pt x="1023002" y="1188260"/>
                      <a:pt x="1101768" y="1188260"/>
                    </a:cubicBezTo>
                    <a:cubicBezTo>
                      <a:pt x="1180534" y="1188260"/>
                      <a:pt x="1264551" y="1399506"/>
                      <a:pt x="1264551" y="1399506"/>
                    </a:cubicBezTo>
                    <a:cubicBezTo>
                      <a:pt x="1264551" y="1399506"/>
                      <a:pt x="1332815" y="1188260"/>
                      <a:pt x="1411580" y="1188260"/>
                    </a:cubicBezTo>
                    <a:cubicBezTo>
                      <a:pt x="1490347" y="1188260"/>
                      <a:pt x="1574363" y="1399506"/>
                      <a:pt x="1574363" y="1399506"/>
                    </a:cubicBezTo>
                    <a:cubicBezTo>
                      <a:pt x="1574363" y="1399506"/>
                      <a:pt x="1574363" y="1399506"/>
                      <a:pt x="1574363" y="1447036"/>
                    </a:cubicBezTo>
                    <a:cubicBezTo>
                      <a:pt x="1574363" y="1447036"/>
                      <a:pt x="1574363" y="1447036"/>
                      <a:pt x="1721393" y="1447036"/>
                    </a:cubicBezTo>
                    <a:cubicBezTo>
                      <a:pt x="1721393" y="1447036"/>
                      <a:pt x="1721393" y="1447036"/>
                      <a:pt x="1721393" y="1299164"/>
                    </a:cubicBezTo>
                    <a:cubicBezTo>
                      <a:pt x="1616372" y="1278040"/>
                      <a:pt x="1537606" y="1182979"/>
                      <a:pt x="1537606" y="1072074"/>
                    </a:cubicBezTo>
                    <a:cubicBezTo>
                      <a:pt x="1537606" y="961170"/>
                      <a:pt x="1616372" y="866110"/>
                      <a:pt x="1721393" y="844985"/>
                    </a:cubicBezTo>
                    <a:cubicBezTo>
                      <a:pt x="1721393" y="844985"/>
                      <a:pt x="1721393" y="844985"/>
                      <a:pt x="1721393" y="586208"/>
                    </a:cubicBezTo>
                    <a:cubicBezTo>
                      <a:pt x="1721393" y="586208"/>
                      <a:pt x="1721393" y="586208"/>
                      <a:pt x="1815912" y="586208"/>
                    </a:cubicBezTo>
                    <a:cubicBezTo>
                      <a:pt x="1815912" y="586208"/>
                      <a:pt x="1815912" y="586208"/>
                      <a:pt x="1815912" y="844985"/>
                    </a:cubicBezTo>
                    <a:cubicBezTo>
                      <a:pt x="1920933" y="866110"/>
                      <a:pt x="1999699" y="961170"/>
                      <a:pt x="1999699" y="1072074"/>
                    </a:cubicBezTo>
                    <a:cubicBezTo>
                      <a:pt x="1999699" y="1188260"/>
                      <a:pt x="1920933" y="1278040"/>
                      <a:pt x="1815912" y="1299164"/>
                    </a:cubicBezTo>
                    <a:cubicBezTo>
                      <a:pt x="1815912" y="1299164"/>
                      <a:pt x="1815912" y="1299164"/>
                      <a:pt x="1815912" y="1447036"/>
                    </a:cubicBezTo>
                    <a:cubicBezTo>
                      <a:pt x="1815912" y="1447036"/>
                      <a:pt x="1815912" y="1447036"/>
                      <a:pt x="1941937" y="1447036"/>
                    </a:cubicBezTo>
                    <a:cubicBezTo>
                      <a:pt x="1941937" y="1447036"/>
                      <a:pt x="1941937" y="1447036"/>
                      <a:pt x="1941937" y="1293883"/>
                    </a:cubicBezTo>
                    <a:cubicBezTo>
                      <a:pt x="1941937" y="1293883"/>
                      <a:pt x="1941937" y="1293883"/>
                      <a:pt x="2099469" y="1293883"/>
                    </a:cubicBezTo>
                    <a:cubicBezTo>
                      <a:pt x="2099469" y="1293883"/>
                      <a:pt x="2099469" y="1293883"/>
                      <a:pt x="2099469" y="1093199"/>
                    </a:cubicBezTo>
                    <a:cubicBezTo>
                      <a:pt x="2099469" y="1093199"/>
                      <a:pt x="2099469" y="1093199"/>
                      <a:pt x="2440788" y="1093199"/>
                    </a:cubicBezTo>
                    <a:cubicBezTo>
                      <a:pt x="2440788" y="1093199"/>
                      <a:pt x="2440788" y="1093199"/>
                      <a:pt x="2440788" y="517553"/>
                    </a:cubicBezTo>
                    <a:cubicBezTo>
                      <a:pt x="2440788" y="517553"/>
                      <a:pt x="2440788" y="517553"/>
                      <a:pt x="2897630" y="517553"/>
                    </a:cubicBezTo>
                    <a:cubicBezTo>
                      <a:pt x="2897630" y="517553"/>
                      <a:pt x="2897630" y="517553"/>
                      <a:pt x="2897630" y="1103761"/>
                    </a:cubicBezTo>
                    <a:cubicBezTo>
                      <a:pt x="2897630" y="1103761"/>
                      <a:pt x="2897630" y="1103761"/>
                      <a:pt x="3364974" y="1103761"/>
                    </a:cubicBezTo>
                    <a:cubicBezTo>
                      <a:pt x="3364974" y="1103761"/>
                      <a:pt x="3364974" y="1103761"/>
                      <a:pt x="3364974" y="739362"/>
                    </a:cubicBezTo>
                    <a:cubicBezTo>
                      <a:pt x="3364974" y="739362"/>
                      <a:pt x="3364974" y="739362"/>
                      <a:pt x="3879577" y="739362"/>
                    </a:cubicBezTo>
                    <a:cubicBezTo>
                      <a:pt x="3879577" y="739362"/>
                      <a:pt x="3879577" y="739362"/>
                      <a:pt x="3879577" y="1093199"/>
                    </a:cubicBezTo>
                    <a:cubicBezTo>
                      <a:pt x="3879577" y="1093199"/>
                      <a:pt x="3879577" y="1093199"/>
                      <a:pt x="4268157" y="1093199"/>
                    </a:cubicBezTo>
                    <a:cubicBezTo>
                      <a:pt x="4268157" y="1093199"/>
                      <a:pt x="4268157" y="1093199"/>
                      <a:pt x="4268157" y="924202"/>
                    </a:cubicBezTo>
                    <a:cubicBezTo>
                      <a:pt x="4268157" y="924202"/>
                      <a:pt x="4268157" y="924202"/>
                      <a:pt x="4530710" y="929483"/>
                    </a:cubicBezTo>
                    <a:cubicBezTo>
                      <a:pt x="4530710" y="929483"/>
                      <a:pt x="4530710" y="929483"/>
                      <a:pt x="4530710" y="781611"/>
                    </a:cubicBezTo>
                    <a:cubicBezTo>
                      <a:pt x="4530710" y="781611"/>
                      <a:pt x="4530710" y="781611"/>
                      <a:pt x="4798513" y="781611"/>
                    </a:cubicBezTo>
                    <a:cubicBezTo>
                      <a:pt x="4798513" y="781611"/>
                      <a:pt x="4798513" y="781611"/>
                      <a:pt x="4798513" y="918921"/>
                    </a:cubicBezTo>
                    <a:cubicBezTo>
                      <a:pt x="4798513" y="918921"/>
                      <a:pt x="4798513" y="918921"/>
                      <a:pt x="5055815" y="918921"/>
                    </a:cubicBezTo>
                    <a:cubicBezTo>
                      <a:pt x="5055815" y="918921"/>
                      <a:pt x="5055815" y="918921"/>
                      <a:pt x="5055815" y="765768"/>
                    </a:cubicBezTo>
                    <a:cubicBezTo>
                      <a:pt x="5055815" y="765768"/>
                      <a:pt x="5055815" y="765768"/>
                      <a:pt x="5307865" y="771049"/>
                    </a:cubicBezTo>
                    <a:cubicBezTo>
                      <a:pt x="5307865" y="771049"/>
                      <a:pt x="5307865" y="771049"/>
                      <a:pt x="5307865" y="0"/>
                    </a:cubicBezTo>
                    <a:close/>
                  </a:path>
                </a:pathLst>
              </a:custGeom>
              <a:solidFill>
                <a:srgbClr val="BBC0C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82" name="Freeform: Shape 24">
                <a:extLst>
                  <a:ext uri="{FF2B5EF4-FFF2-40B4-BE49-F238E27FC236}">
                    <a16:creationId xmlns:a16="http://schemas.microsoft.com/office/drawing/2014/main" id="{F659574A-FD5D-45B5-9E28-672B9381E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069" y="5898618"/>
                <a:ext cx="6112783" cy="973548"/>
              </a:xfrm>
              <a:custGeom>
                <a:avLst/>
                <a:gdLst>
                  <a:gd name="connsiteX0" fmla="*/ 5307865 w 12192148"/>
                  <a:gd name="connsiteY0" fmla="*/ 0 h 1941773"/>
                  <a:gd name="connsiteX1" fmla="*/ 5817217 w 12192148"/>
                  <a:gd name="connsiteY1" fmla="*/ 0 h 1941773"/>
                  <a:gd name="connsiteX2" fmla="*/ 5817217 w 12192148"/>
                  <a:gd name="connsiteY2" fmla="*/ 697113 h 1941773"/>
                  <a:gd name="connsiteX3" fmla="*/ 6190042 w 12192148"/>
                  <a:gd name="connsiteY3" fmla="*/ 697113 h 1941773"/>
                  <a:gd name="connsiteX4" fmla="*/ 6190042 w 12192148"/>
                  <a:gd name="connsiteY4" fmla="*/ 1325570 h 1941773"/>
                  <a:gd name="connsiteX5" fmla="*/ 6489353 w 12192148"/>
                  <a:gd name="connsiteY5" fmla="*/ 1325570 h 1941773"/>
                  <a:gd name="connsiteX6" fmla="*/ 6489353 w 12192148"/>
                  <a:gd name="connsiteY6" fmla="*/ 1114324 h 1941773"/>
                  <a:gd name="connsiteX7" fmla="*/ 6898935 w 12192148"/>
                  <a:gd name="connsiteY7" fmla="*/ 1114324 h 1941773"/>
                  <a:gd name="connsiteX8" fmla="*/ 6898935 w 12192148"/>
                  <a:gd name="connsiteY8" fmla="*/ 348556 h 1941773"/>
                  <a:gd name="connsiteX9" fmla="*/ 7219249 w 12192148"/>
                  <a:gd name="connsiteY9" fmla="*/ 348556 h 1941773"/>
                  <a:gd name="connsiteX10" fmla="*/ 7219249 w 12192148"/>
                  <a:gd name="connsiteY10" fmla="*/ 1093199 h 1941773"/>
                  <a:gd name="connsiteX11" fmla="*/ 7413539 w 12192148"/>
                  <a:gd name="connsiteY11" fmla="*/ 1093199 h 1941773"/>
                  <a:gd name="connsiteX12" fmla="*/ 7413539 w 12192148"/>
                  <a:gd name="connsiteY12" fmla="*/ 517553 h 1941773"/>
                  <a:gd name="connsiteX13" fmla="*/ 7875631 w 12192148"/>
                  <a:gd name="connsiteY13" fmla="*/ 517553 h 1941773"/>
                  <a:gd name="connsiteX14" fmla="*/ 7875631 w 12192148"/>
                  <a:gd name="connsiteY14" fmla="*/ 1103761 h 1941773"/>
                  <a:gd name="connsiteX15" fmla="*/ 8342975 w 12192148"/>
                  <a:gd name="connsiteY15" fmla="*/ 1103761 h 1941773"/>
                  <a:gd name="connsiteX16" fmla="*/ 8342975 w 12192148"/>
                  <a:gd name="connsiteY16" fmla="*/ 739362 h 1941773"/>
                  <a:gd name="connsiteX17" fmla="*/ 8852328 w 12192148"/>
                  <a:gd name="connsiteY17" fmla="*/ 739362 h 1941773"/>
                  <a:gd name="connsiteX18" fmla="*/ 8852328 w 12192148"/>
                  <a:gd name="connsiteY18" fmla="*/ 1093199 h 1941773"/>
                  <a:gd name="connsiteX19" fmla="*/ 9240906 w 12192148"/>
                  <a:gd name="connsiteY19" fmla="*/ 1093199 h 1941773"/>
                  <a:gd name="connsiteX20" fmla="*/ 9240906 w 12192148"/>
                  <a:gd name="connsiteY20" fmla="*/ 924202 h 1941773"/>
                  <a:gd name="connsiteX21" fmla="*/ 9503459 w 12192148"/>
                  <a:gd name="connsiteY21" fmla="*/ 929483 h 1941773"/>
                  <a:gd name="connsiteX22" fmla="*/ 9503459 w 12192148"/>
                  <a:gd name="connsiteY22" fmla="*/ 781611 h 1941773"/>
                  <a:gd name="connsiteX23" fmla="*/ 9771263 w 12192148"/>
                  <a:gd name="connsiteY23" fmla="*/ 781611 h 1941773"/>
                  <a:gd name="connsiteX24" fmla="*/ 9771263 w 12192148"/>
                  <a:gd name="connsiteY24" fmla="*/ 918921 h 1941773"/>
                  <a:gd name="connsiteX25" fmla="*/ 10028565 w 12192148"/>
                  <a:gd name="connsiteY25" fmla="*/ 918921 h 1941773"/>
                  <a:gd name="connsiteX26" fmla="*/ 10028565 w 12192148"/>
                  <a:gd name="connsiteY26" fmla="*/ 765768 h 1941773"/>
                  <a:gd name="connsiteX27" fmla="*/ 10280615 w 12192148"/>
                  <a:gd name="connsiteY27" fmla="*/ 771049 h 1941773"/>
                  <a:gd name="connsiteX28" fmla="*/ 10280615 w 12192148"/>
                  <a:gd name="connsiteY28" fmla="*/ 190122 h 1941773"/>
                  <a:gd name="connsiteX29" fmla="*/ 10789968 w 12192148"/>
                  <a:gd name="connsiteY29" fmla="*/ 190122 h 1941773"/>
                  <a:gd name="connsiteX30" fmla="*/ 10789968 w 12192148"/>
                  <a:gd name="connsiteY30" fmla="*/ 697113 h 1941773"/>
                  <a:gd name="connsiteX31" fmla="*/ 11168044 w 12192148"/>
                  <a:gd name="connsiteY31" fmla="*/ 697113 h 1941773"/>
                  <a:gd name="connsiteX32" fmla="*/ 11168044 w 12192148"/>
                  <a:gd name="connsiteY32" fmla="*/ 1621315 h 1941773"/>
                  <a:gd name="connsiteX33" fmla="*/ 11467354 w 12192148"/>
                  <a:gd name="connsiteY33" fmla="*/ 1621315 h 1941773"/>
                  <a:gd name="connsiteX34" fmla="*/ 11467354 w 12192148"/>
                  <a:gd name="connsiteY34" fmla="*/ 1114324 h 1941773"/>
                  <a:gd name="connsiteX35" fmla="*/ 11871686 w 12192148"/>
                  <a:gd name="connsiteY35" fmla="*/ 1114324 h 1941773"/>
                  <a:gd name="connsiteX36" fmla="*/ 11871686 w 12192148"/>
                  <a:gd name="connsiteY36" fmla="*/ 348556 h 1941773"/>
                  <a:gd name="connsiteX37" fmla="*/ 12192000 w 12192148"/>
                  <a:gd name="connsiteY37" fmla="*/ 348556 h 1941773"/>
                  <a:gd name="connsiteX38" fmla="*/ 12192000 w 12192148"/>
                  <a:gd name="connsiteY38" fmla="*/ 1754103 h 1941773"/>
                  <a:gd name="connsiteX39" fmla="*/ 12192000 w 12192148"/>
                  <a:gd name="connsiteY39" fmla="*/ 1896676 h 1941773"/>
                  <a:gd name="connsiteX40" fmla="*/ 12192148 w 12192148"/>
                  <a:gd name="connsiteY40" fmla="*/ 1896676 h 1941773"/>
                  <a:gd name="connsiteX41" fmla="*/ 12192148 w 12192148"/>
                  <a:gd name="connsiteY41" fmla="*/ 1941773 h 1941773"/>
                  <a:gd name="connsiteX42" fmla="*/ 0 w 12192148"/>
                  <a:gd name="connsiteY42" fmla="*/ 1941773 h 1941773"/>
                  <a:gd name="connsiteX43" fmla="*/ 0 w 12192148"/>
                  <a:gd name="connsiteY43" fmla="*/ 1896676 h 1941773"/>
                  <a:gd name="connsiteX44" fmla="*/ 0 w 12192148"/>
                  <a:gd name="connsiteY44" fmla="*/ 1573784 h 1941773"/>
                  <a:gd name="connsiteX45" fmla="*/ 112847 w 12192148"/>
                  <a:gd name="connsiteY45" fmla="*/ 1573784 h 1941773"/>
                  <a:gd name="connsiteX46" fmla="*/ 293106 w 12192148"/>
                  <a:gd name="connsiteY46" fmla="*/ 1573784 h 1941773"/>
                  <a:gd name="connsiteX47" fmla="*/ 293106 w 12192148"/>
                  <a:gd name="connsiteY47" fmla="*/ 411930 h 1941773"/>
                  <a:gd name="connsiteX48" fmla="*/ 655428 w 12192148"/>
                  <a:gd name="connsiteY48" fmla="*/ 411930 h 1941773"/>
                  <a:gd name="connsiteX49" fmla="*/ 655428 w 12192148"/>
                  <a:gd name="connsiteY49" fmla="*/ 1373100 h 1941773"/>
                  <a:gd name="connsiteX50" fmla="*/ 791956 w 12192148"/>
                  <a:gd name="connsiteY50" fmla="*/ 1188260 h 1941773"/>
                  <a:gd name="connsiteX51" fmla="*/ 954739 w 12192148"/>
                  <a:gd name="connsiteY51" fmla="*/ 1399506 h 1941773"/>
                  <a:gd name="connsiteX52" fmla="*/ 1101768 w 12192148"/>
                  <a:gd name="connsiteY52" fmla="*/ 1188260 h 1941773"/>
                  <a:gd name="connsiteX53" fmla="*/ 1264551 w 12192148"/>
                  <a:gd name="connsiteY53" fmla="*/ 1399506 h 1941773"/>
                  <a:gd name="connsiteX54" fmla="*/ 1411580 w 12192148"/>
                  <a:gd name="connsiteY54" fmla="*/ 1188260 h 1941773"/>
                  <a:gd name="connsiteX55" fmla="*/ 1574363 w 12192148"/>
                  <a:gd name="connsiteY55" fmla="*/ 1399506 h 1941773"/>
                  <a:gd name="connsiteX56" fmla="*/ 1574363 w 12192148"/>
                  <a:gd name="connsiteY56" fmla="*/ 1447036 h 1941773"/>
                  <a:gd name="connsiteX57" fmla="*/ 1721393 w 12192148"/>
                  <a:gd name="connsiteY57" fmla="*/ 1447036 h 1941773"/>
                  <a:gd name="connsiteX58" fmla="*/ 1721393 w 12192148"/>
                  <a:gd name="connsiteY58" fmla="*/ 1299164 h 1941773"/>
                  <a:gd name="connsiteX59" fmla="*/ 1537606 w 12192148"/>
                  <a:gd name="connsiteY59" fmla="*/ 1072074 h 1941773"/>
                  <a:gd name="connsiteX60" fmla="*/ 1721393 w 12192148"/>
                  <a:gd name="connsiteY60" fmla="*/ 844985 h 1941773"/>
                  <a:gd name="connsiteX61" fmla="*/ 1721393 w 12192148"/>
                  <a:gd name="connsiteY61" fmla="*/ 586208 h 1941773"/>
                  <a:gd name="connsiteX62" fmla="*/ 1815912 w 12192148"/>
                  <a:gd name="connsiteY62" fmla="*/ 586208 h 1941773"/>
                  <a:gd name="connsiteX63" fmla="*/ 1815912 w 12192148"/>
                  <a:gd name="connsiteY63" fmla="*/ 844985 h 1941773"/>
                  <a:gd name="connsiteX64" fmla="*/ 1999699 w 12192148"/>
                  <a:gd name="connsiteY64" fmla="*/ 1072074 h 1941773"/>
                  <a:gd name="connsiteX65" fmla="*/ 1815912 w 12192148"/>
                  <a:gd name="connsiteY65" fmla="*/ 1299164 h 1941773"/>
                  <a:gd name="connsiteX66" fmla="*/ 1815912 w 12192148"/>
                  <a:gd name="connsiteY66" fmla="*/ 1447036 h 1941773"/>
                  <a:gd name="connsiteX67" fmla="*/ 1941937 w 12192148"/>
                  <a:gd name="connsiteY67" fmla="*/ 1447036 h 1941773"/>
                  <a:gd name="connsiteX68" fmla="*/ 1941937 w 12192148"/>
                  <a:gd name="connsiteY68" fmla="*/ 1293883 h 1941773"/>
                  <a:gd name="connsiteX69" fmla="*/ 2099469 w 12192148"/>
                  <a:gd name="connsiteY69" fmla="*/ 1293883 h 1941773"/>
                  <a:gd name="connsiteX70" fmla="*/ 2099469 w 12192148"/>
                  <a:gd name="connsiteY70" fmla="*/ 1093199 h 1941773"/>
                  <a:gd name="connsiteX71" fmla="*/ 2440788 w 12192148"/>
                  <a:gd name="connsiteY71" fmla="*/ 1093199 h 1941773"/>
                  <a:gd name="connsiteX72" fmla="*/ 2440788 w 12192148"/>
                  <a:gd name="connsiteY72" fmla="*/ 517553 h 1941773"/>
                  <a:gd name="connsiteX73" fmla="*/ 2897630 w 12192148"/>
                  <a:gd name="connsiteY73" fmla="*/ 517553 h 1941773"/>
                  <a:gd name="connsiteX74" fmla="*/ 2897630 w 12192148"/>
                  <a:gd name="connsiteY74" fmla="*/ 1103761 h 1941773"/>
                  <a:gd name="connsiteX75" fmla="*/ 3364974 w 12192148"/>
                  <a:gd name="connsiteY75" fmla="*/ 1103761 h 1941773"/>
                  <a:gd name="connsiteX76" fmla="*/ 3364974 w 12192148"/>
                  <a:gd name="connsiteY76" fmla="*/ 739362 h 1941773"/>
                  <a:gd name="connsiteX77" fmla="*/ 3879577 w 12192148"/>
                  <a:gd name="connsiteY77" fmla="*/ 739362 h 1941773"/>
                  <a:gd name="connsiteX78" fmla="*/ 3879577 w 12192148"/>
                  <a:gd name="connsiteY78" fmla="*/ 1093199 h 1941773"/>
                  <a:gd name="connsiteX79" fmla="*/ 4268157 w 12192148"/>
                  <a:gd name="connsiteY79" fmla="*/ 1093199 h 1941773"/>
                  <a:gd name="connsiteX80" fmla="*/ 4268157 w 12192148"/>
                  <a:gd name="connsiteY80" fmla="*/ 924202 h 1941773"/>
                  <a:gd name="connsiteX81" fmla="*/ 4530710 w 12192148"/>
                  <a:gd name="connsiteY81" fmla="*/ 929483 h 1941773"/>
                  <a:gd name="connsiteX82" fmla="*/ 4530710 w 12192148"/>
                  <a:gd name="connsiteY82" fmla="*/ 781611 h 1941773"/>
                  <a:gd name="connsiteX83" fmla="*/ 4798513 w 12192148"/>
                  <a:gd name="connsiteY83" fmla="*/ 781611 h 1941773"/>
                  <a:gd name="connsiteX84" fmla="*/ 4798513 w 12192148"/>
                  <a:gd name="connsiteY84" fmla="*/ 918921 h 1941773"/>
                  <a:gd name="connsiteX85" fmla="*/ 5055815 w 12192148"/>
                  <a:gd name="connsiteY85" fmla="*/ 918921 h 1941773"/>
                  <a:gd name="connsiteX86" fmla="*/ 5055815 w 12192148"/>
                  <a:gd name="connsiteY86" fmla="*/ 765768 h 1941773"/>
                  <a:gd name="connsiteX87" fmla="*/ 5307865 w 12192148"/>
                  <a:gd name="connsiteY87" fmla="*/ 771049 h 1941773"/>
                  <a:gd name="connsiteX88" fmla="*/ 5307865 w 12192148"/>
                  <a:gd name="connsiteY88" fmla="*/ 0 h 1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2192148" h="1941773">
                    <a:moveTo>
                      <a:pt x="5307865" y="0"/>
                    </a:moveTo>
                    <a:cubicBezTo>
                      <a:pt x="5307865" y="0"/>
                      <a:pt x="5307865" y="0"/>
                      <a:pt x="5817217" y="0"/>
                    </a:cubicBezTo>
                    <a:cubicBezTo>
                      <a:pt x="5817217" y="0"/>
                      <a:pt x="5817217" y="0"/>
                      <a:pt x="5817217" y="697113"/>
                    </a:cubicBezTo>
                    <a:cubicBezTo>
                      <a:pt x="5817217" y="697113"/>
                      <a:pt x="5817217" y="697113"/>
                      <a:pt x="6190042" y="697113"/>
                    </a:cubicBezTo>
                    <a:cubicBezTo>
                      <a:pt x="6190042" y="697113"/>
                      <a:pt x="6190042" y="697113"/>
                      <a:pt x="6190042" y="1325570"/>
                    </a:cubicBezTo>
                    <a:cubicBezTo>
                      <a:pt x="6190042" y="1325570"/>
                      <a:pt x="6190042" y="1325570"/>
                      <a:pt x="6489353" y="1325570"/>
                    </a:cubicBezTo>
                    <a:cubicBezTo>
                      <a:pt x="6489353" y="1325570"/>
                      <a:pt x="6489353" y="1325570"/>
                      <a:pt x="6489353" y="1114324"/>
                    </a:cubicBezTo>
                    <a:cubicBezTo>
                      <a:pt x="6489353" y="1114324"/>
                      <a:pt x="6489353" y="1114324"/>
                      <a:pt x="6898935" y="1114324"/>
                    </a:cubicBezTo>
                    <a:cubicBezTo>
                      <a:pt x="6898935" y="1114324"/>
                      <a:pt x="6898935" y="1114324"/>
                      <a:pt x="6898935" y="348556"/>
                    </a:cubicBezTo>
                    <a:cubicBezTo>
                      <a:pt x="6898935" y="348556"/>
                      <a:pt x="6898935" y="348556"/>
                      <a:pt x="7219249" y="348556"/>
                    </a:cubicBezTo>
                    <a:cubicBezTo>
                      <a:pt x="7219249" y="348556"/>
                      <a:pt x="7219249" y="348556"/>
                      <a:pt x="7219249" y="1093199"/>
                    </a:cubicBezTo>
                    <a:cubicBezTo>
                      <a:pt x="7219249" y="1093199"/>
                      <a:pt x="7219249" y="1093199"/>
                      <a:pt x="7413539" y="1093199"/>
                    </a:cubicBezTo>
                    <a:cubicBezTo>
                      <a:pt x="7413539" y="1093199"/>
                      <a:pt x="7413539" y="1093199"/>
                      <a:pt x="7413539" y="517553"/>
                    </a:cubicBezTo>
                    <a:cubicBezTo>
                      <a:pt x="7413539" y="517553"/>
                      <a:pt x="7413539" y="517553"/>
                      <a:pt x="7875631" y="517553"/>
                    </a:cubicBezTo>
                    <a:cubicBezTo>
                      <a:pt x="7875631" y="517553"/>
                      <a:pt x="7875631" y="517553"/>
                      <a:pt x="7875631" y="1103761"/>
                    </a:cubicBezTo>
                    <a:cubicBezTo>
                      <a:pt x="7875631" y="1103761"/>
                      <a:pt x="7875631" y="1103761"/>
                      <a:pt x="8342975" y="1103761"/>
                    </a:cubicBezTo>
                    <a:cubicBezTo>
                      <a:pt x="8342975" y="1103761"/>
                      <a:pt x="8342975" y="1103761"/>
                      <a:pt x="8342975" y="739362"/>
                    </a:cubicBezTo>
                    <a:cubicBezTo>
                      <a:pt x="8342975" y="739362"/>
                      <a:pt x="8342975" y="739362"/>
                      <a:pt x="8852328" y="739362"/>
                    </a:cubicBezTo>
                    <a:cubicBezTo>
                      <a:pt x="8852328" y="739362"/>
                      <a:pt x="8852328" y="739362"/>
                      <a:pt x="8852328" y="1093199"/>
                    </a:cubicBezTo>
                    <a:cubicBezTo>
                      <a:pt x="8852328" y="1093199"/>
                      <a:pt x="8852328" y="1093199"/>
                      <a:pt x="9240906" y="1093199"/>
                    </a:cubicBezTo>
                    <a:cubicBezTo>
                      <a:pt x="9240906" y="1093199"/>
                      <a:pt x="9240906" y="1093199"/>
                      <a:pt x="9240906" y="924202"/>
                    </a:cubicBezTo>
                    <a:cubicBezTo>
                      <a:pt x="9240906" y="924202"/>
                      <a:pt x="9240906" y="924202"/>
                      <a:pt x="9503459" y="929483"/>
                    </a:cubicBezTo>
                    <a:cubicBezTo>
                      <a:pt x="9503459" y="929483"/>
                      <a:pt x="9503459" y="929483"/>
                      <a:pt x="9503459" y="781611"/>
                    </a:cubicBezTo>
                    <a:cubicBezTo>
                      <a:pt x="9503459" y="781611"/>
                      <a:pt x="9503459" y="781611"/>
                      <a:pt x="9771263" y="781611"/>
                    </a:cubicBezTo>
                    <a:cubicBezTo>
                      <a:pt x="9771263" y="781611"/>
                      <a:pt x="9771263" y="781611"/>
                      <a:pt x="9771263" y="918921"/>
                    </a:cubicBezTo>
                    <a:cubicBezTo>
                      <a:pt x="9771263" y="918921"/>
                      <a:pt x="9771263" y="918921"/>
                      <a:pt x="10028565" y="918921"/>
                    </a:cubicBezTo>
                    <a:cubicBezTo>
                      <a:pt x="10028565" y="918921"/>
                      <a:pt x="10028565" y="918921"/>
                      <a:pt x="10028565" y="765768"/>
                    </a:cubicBezTo>
                    <a:cubicBezTo>
                      <a:pt x="10028565" y="765768"/>
                      <a:pt x="10028565" y="765768"/>
                      <a:pt x="10280615" y="771049"/>
                    </a:cubicBezTo>
                    <a:cubicBezTo>
                      <a:pt x="10280615" y="771049"/>
                      <a:pt x="10280615" y="771049"/>
                      <a:pt x="10280615" y="190122"/>
                    </a:cubicBezTo>
                    <a:cubicBezTo>
                      <a:pt x="10280615" y="190122"/>
                      <a:pt x="10280615" y="190122"/>
                      <a:pt x="10789968" y="190122"/>
                    </a:cubicBezTo>
                    <a:cubicBezTo>
                      <a:pt x="10789968" y="190122"/>
                      <a:pt x="10789968" y="190122"/>
                      <a:pt x="10789968" y="697113"/>
                    </a:cubicBezTo>
                    <a:cubicBezTo>
                      <a:pt x="10789968" y="697113"/>
                      <a:pt x="10789968" y="697113"/>
                      <a:pt x="11168044" y="697113"/>
                    </a:cubicBezTo>
                    <a:cubicBezTo>
                      <a:pt x="11168044" y="697113"/>
                      <a:pt x="11168044" y="697113"/>
                      <a:pt x="11168044" y="1621315"/>
                    </a:cubicBezTo>
                    <a:cubicBezTo>
                      <a:pt x="11168044" y="1621315"/>
                      <a:pt x="11168044" y="1621315"/>
                      <a:pt x="11467354" y="1621315"/>
                    </a:cubicBezTo>
                    <a:cubicBezTo>
                      <a:pt x="11467354" y="1621315"/>
                      <a:pt x="11467354" y="1621315"/>
                      <a:pt x="11467354" y="1114324"/>
                    </a:cubicBezTo>
                    <a:cubicBezTo>
                      <a:pt x="11467354" y="1114324"/>
                      <a:pt x="11467354" y="1114324"/>
                      <a:pt x="11871686" y="1114324"/>
                    </a:cubicBezTo>
                    <a:cubicBezTo>
                      <a:pt x="11871686" y="1114324"/>
                      <a:pt x="11871686" y="1114324"/>
                      <a:pt x="11871686" y="348556"/>
                    </a:cubicBezTo>
                    <a:cubicBezTo>
                      <a:pt x="11871686" y="348556"/>
                      <a:pt x="11871686" y="348556"/>
                      <a:pt x="12192000" y="348556"/>
                    </a:cubicBezTo>
                    <a:cubicBezTo>
                      <a:pt x="12192000" y="348556"/>
                      <a:pt x="12192000" y="348556"/>
                      <a:pt x="12192000" y="1754103"/>
                    </a:cubicBezTo>
                    <a:lnTo>
                      <a:pt x="12192000" y="1896676"/>
                    </a:lnTo>
                    <a:lnTo>
                      <a:pt x="12192148" y="1896676"/>
                    </a:lnTo>
                    <a:lnTo>
                      <a:pt x="12192148" y="1941773"/>
                    </a:lnTo>
                    <a:lnTo>
                      <a:pt x="0" y="1941773"/>
                    </a:lnTo>
                    <a:lnTo>
                      <a:pt x="0" y="1896676"/>
                    </a:lnTo>
                    <a:lnTo>
                      <a:pt x="0" y="1573784"/>
                    </a:lnTo>
                    <a:lnTo>
                      <a:pt x="112847" y="1573784"/>
                    </a:lnTo>
                    <a:cubicBezTo>
                      <a:pt x="165111" y="1573784"/>
                      <a:pt x="224842" y="1573784"/>
                      <a:pt x="293106" y="1573784"/>
                    </a:cubicBezTo>
                    <a:cubicBezTo>
                      <a:pt x="293106" y="1573784"/>
                      <a:pt x="293106" y="1573784"/>
                      <a:pt x="293106" y="411930"/>
                    </a:cubicBezTo>
                    <a:cubicBezTo>
                      <a:pt x="293106" y="411930"/>
                      <a:pt x="293106" y="411930"/>
                      <a:pt x="655428" y="411930"/>
                    </a:cubicBezTo>
                    <a:cubicBezTo>
                      <a:pt x="655428" y="411930"/>
                      <a:pt x="655428" y="411930"/>
                      <a:pt x="655428" y="1373100"/>
                    </a:cubicBezTo>
                    <a:cubicBezTo>
                      <a:pt x="676433" y="1315008"/>
                      <a:pt x="734194" y="1188260"/>
                      <a:pt x="791956" y="1188260"/>
                    </a:cubicBezTo>
                    <a:cubicBezTo>
                      <a:pt x="875973" y="1188260"/>
                      <a:pt x="954739" y="1399506"/>
                      <a:pt x="954739" y="1399506"/>
                    </a:cubicBezTo>
                    <a:cubicBezTo>
                      <a:pt x="954739" y="1399506"/>
                      <a:pt x="1023002" y="1188260"/>
                      <a:pt x="1101768" y="1188260"/>
                    </a:cubicBezTo>
                    <a:cubicBezTo>
                      <a:pt x="1180534" y="1188260"/>
                      <a:pt x="1264551" y="1399506"/>
                      <a:pt x="1264551" y="1399506"/>
                    </a:cubicBezTo>
                    <a:cubicBezTo>
                      <a:pt x="1264551" y="1399506"/>
                      <a:pt x="1332815" y="1188260"/>
                      <a:pt x="1411580" y="1188260"/>
                    </a:cubicBezTo>
                    <a:cubicBezTo>
                      <a:pt x="1490347" y="1188260"/>
                      <a:pt x="1574363" y="1399506"/>
                      <a:pt x="1574363" y="1399506"/>
                    </a:cubicBezTo>
                    <a:cubicBezTo>
                      <a:pt x="1574363" y="1399506"/>
                      <a:pt x="1574363" y="1399506"/>
                      <a:pt x="1574363" y="1447036"/>
                    </a:cubicBezTo>
                    <a:cubicBezTo>
                      <a:pt x="1574363" y="1447036"/>
                      <a:pt x="1574363" y="1447036"/>
                      <a:pt x="1721393" y="1447036"/>
                    </a:cubicBezTo>
                    <a:cubicBezTo>
                      <a:pt x="1721393" y="1447036"/>
                      <a:pt x="1721393" y="1447036"/>
                      <a:pt x="1721393" y="1299164"/>
                    </a:cubicBezTo>
                    <a:cubicBezTo>
                      <a:pt x="1616372" y="1278040"/>
                      <a:pt x="1537606" y="1182979"/>
                      <a:pt x="1537606" y="1072074"/>
                    </a:cubicBezTo>
                    <a:cubicBezTo>
                      <a:pt x="1537606" y="961170"/>
                      <a:pt x="1616372" y="866110"/>
                      <a:pt x="1721393" y="844985"/>
                    </a:cubicBezTo>
                    <a:cubicBezTo>
                      <a:pt x="1721393" y="844985"/>
                      <a:pt x="1721393" y="844985"/>
                      <a:pt x="1721393" y="586208"/>
                    </a:cubicBezTo>
                    <a:cubicBezTo>
                      <a:pt x="1721393" y="586208"/>
                      <a:pt x="1721393" y="586208"/>
                      <a:pt x="1815912" y="586208"/>
                    </a:cubicBezTo>
                    <a:cubicBezTo>
                      <a:pt x="1815912" y="586208"/>
                      <a:pt x="1815912" y="586208"/>
                      <a:pt x="1815912" y="844985"/>
                    </a:cubicBezTo>
                    <a:cubicBezTo>
                      <a:pt x="1920933" y="866110"/>
                      <a:pt x="1999699" y="961170"/>
                      <a:pt x="1999699" y="1072074"/>
                    </a:cubicBezTo>
                    <a:cubicBezTo>
                      <a:pt x="1999699" y="1188260"/>
                      <a:pt x="1920933" y="1278040"/>
                      <a:pt x="1815912" y="1299164"/>
                    </a:cubicBezTo>
                    <a:cubicBezTo>
                      <a:pt x="1815912" y="1299164"/>
                      <a:pt x="1815912" y="1299164"/>
                      <a:pt x="1815912" y="1447036"/>
                    </a:cubicBezTo>
                    <a:cubicBezTo>
                      <a:pt x="1815912" y="1447036"/>
                      <a:pt x="1815912" y="1447036"/>
                      <a:pt x="1941937" y="1447036"/>
                    </a:cubicBezTo>
                    <a:cubicBezTo>
                      <a:pt x="1941937" y="1447036"/>
                      <a:pt x="1941937" y="1447036"/>
                      <a:pt x="1941937" y="1293883"/>
                    </a:cubicBezTo>
                    <a:cubicBezTo>
                      <a:pt x="1941937" y="1293883"/>
                      <a:pt x="1941937" y="1293883"/>
                      <a:pt x="2099469" y="1293883"/>
                    </a:cubicBezTo>
                    <a:cubicBezTo>
                      <a:pt x="2099469" y="1293883"/>
                      <a:pt x="2099469" y="1293883"/>
                      <a:pt x="2099469" y="1093199"/>
                    </a:cubicBezTo>
                    <a:cubicBezTo>
                      <a:pt x="2099469" y="1093199"/>
                      <a:pt x="2099469" y="1093199"/>
                      <a:pt x="2440788" y="1093199"/>
                    </a:cubicBezTo>
                    <a:cubicBezTo>
                      <a:pt x="2440788" y="1093199"/>
                      <a:pt x="2440788" y="1093199"/>
                      <a:pt x="2440788" y="517553"/>
                    </a:cubicBezTo>
                    <a:cubicBezTo>
                      <a:pt x="2440788" y="517553"/>
                      <a:pt x="2440788" y="517553"/>
                      <a:pt x="2897630" y="517553"/>
                    </a:cubicBezTo>
                    <a:cubicBezTo>
                      <a:pt x="2897630" y="517553"/>
                      <a:pt x="2897630" y="517553"/>
                      <a:pt x="2897630" y="1103761"/>
                    </a:cubicBezTo>
                    <a:cubicBezTo>
                      <a:pt x="2897630" y="1103761"/>
                      <a:pt x="2897630" y="1103761"/>
                      <a:pt x="3364974" y="1103761"/>
                    </a:cubicBezTo>
                    <a:cubicBezTo>
                      <a:pt x="3364974" y="1103761"/>
                      <a:pt x="3364974" y="1103761"/>
                      <a:pt x="3364974" y="739362"/>
                    </a:cubicBezTo>
                    <a:cubicBezTo>
                      <a:pt x="3364974" y="739362"/>
                      <a:pt x="3364974" y="739362"/>
                      <a:pt x="3879577" y="739362"/>
                    </a:cubicBezTo>
                    <a:cubicBezTo>
                      <a:pt x="3879577" y="739362"/>
                      <a:pt x="3879577" y="739362"/>
                      <a:pt x="3879577" y="1093199"/>
                    </a:cubicBezTo>
                    <a:cubicBezTo>
                      <a:pt x="3879577" y="1093199"/>
                      <a:pt x="3879577" y="1093199"/>
                      <a:pt x="4268157" y="1093199"/>
                    </a:cubicBezTo>
                    <a:cubicBezTo>
                      <a:pt x="4268157" y="1093199"/>
                      <a:pt x="4268157" y="1093199"/>
                      <a:pt x="4268157" y="924202"/>
                    </a:cubicBezTo>
                    <a:cubicBezTo>
                      <a:pt x="4268157" y="924202"/>
                      <a:pt x="4268157" y="924202"/>
                      <a:pt x="4530710" y="929483"/>
                    </a:cubicBezTo>
                    <a:cubicBezTo>
                      <a:pt x="4530710" y="929483"/>
                      <a:pt x="4530710" y="929483"/>
                      <a:pt x="4530710" y="781611"/>
                    </a:cubicBezTo>
                    <a:cubicBezTo>
                      <a:pt x="4530710" y="781611"/>
                      <a:pt x="4530710" y="781611"/>
                      <a:pt x="4798513" y="781611"/>
                    </a:cubicBezTo>
                    <a:cubicBezTo>
                      <a:pt x="4798513" y="781611"/>
                      <a:pt x="4798513" y="781611"/>
                      <a:pt x="4798513" y="918921"/>
                    </a:cubicBezTo>
                    <a:cubicBezTo>
                      <a:pt x="4798513" y="918921"/>
                      <a:pt x="4798513" y="918921"/>
                      <a:pt x="5055815" y="918921"/>
                    </a:cubicBezTo>
                    <a:cubicBezTo>
                      <a:pt x="5055815" y="918921"/>
                      <a:pt x="5055815" y="918921"/>
                      <a:pt x="5055815" y="765768"/>
                    </a:cubicBezTo>
                    <a:cubicBezTo>
                      <a:pt x="5055815" y="765768"/>
                      <a:pt x="5055815" y="765768"/>
                      <a:pt x="5307865" y="771049"/>
                    </a:cubicBezTo>
                    <a:cubicBezTo>
                      <a:pt x="5307865" y="771049"/>
                      <a:pt x="5307865" y="771049"/>
                      <a:pt x="5307865" y="0"/>
                    </a:cubicBezTo>
                    <a:close/>
                  </a:path>
                </a:pathLst>
              </a:custGeom>
              <a:solidFill>
                <a:srgbClr val="BBC0C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D62B17A-1725-49E8-9D1D-63830501112B}"/>
                </a:ext>
              </a:extLst>
            </p:cNvPr>
            <p:cNvGrpSpPr/>
            <p:nvPr/>
          </p:nvGrpSpPr>
          <p:grpSpPr>
            <a:xfrm>
              <a:off x="9800578" y="5171724"/>
              <a:ext cx="2115323" cy="1504416"/>
              <a:chOff x="3175" y="1588"/>
              <a:chExt cx="4686300" cy="4637087"/>
            </a:xfrm>
            <a:solidFill>
              <a:srgbClr val="5E5E5E"/>
            </a:solidFill>
          </p:grpSpPr>
          <p:sp>
            <p:nvSpPr>
              <p:cNvPr id="51" name="Rectangle 5">
                <a:extLst>
                  <a:ext uri="{FF2B5EF4-FFF2-40B4-BE49-F238E27FC236}">
                    <a16:creationId xmlns:a16="http://schemas.microsoft.com/office/drawing/2014/main" id="{DE819105-5DB4-46DC-AC07-9DCB326E5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488" y="3094038"/>
                <a:ext cx="98425" cy="13366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2" name="Rectangle 6">
                <a:extLst>
                  <a:ext uri="{FF2B5EF4-FFF2-40B4-BE49-F238E27FC236}">
                    <a16:creationId xmlns:a16="http://schemas.microsoft.com/office/drawing/2014/main" id="{36DE6030-FB06-4F93-9784-7B79CD9D6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75" y="3094038"/>
                <a:ext cx="85725" cy="13366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3" name="Rectangle 7">
                <a:extLst>
                  <a:ext uri="{FF2B5EF4-FFF2-40B4-BE49-F238E27FC236}">
                    <a16:creationId xmlns:a16="http://schemas.microsoft.com/office/drawing/2014/main" id="{1176D955-10D7-4701-AAE0-C00F5ECC9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3148013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4" name="Freeform 8">
                <a:extLst>
                  <a:ext uri="{FF2B5EF4-FFF2-40B4-BE49-F238E27FC236}">
                    <a16:creationId xmlns:a16="http://schemas.microsoft.com/office/drawing/2014/main" id="{418C6D0D-4DCF-44E2-8B94-E65CF4AC6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176588"/>
                <a:ext cx="306388" cy="306387"/>
              </a:xfrm>
              <a:custGeom>
                <a:avLst/>
                <a:gdLst>
                  <a:gd name="T0" fmla="*/ 175 w 193"/>
                  <a:gd name="T1" fmla="*/ 193 h 193"/>
                  <a:gd name="T2" fmla="*/ 0 w 193"/>
                  <a:gd name="T3" fmla="*/ 18 h 193"/>
                  <a:gd name="T4" fmla="*/ 18 w 193"/>
                  <a:gd name="T5" fmla="*/ 0 h 193"/>
                  <a:gd name="T6" fmla="*/ 193 w 193"/>
                  <a:gd name="T7" fmla="*/ 175 h 193"/>
                  <a:gd name="T8" fmla="*/ 175 w 193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75" y="193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5"/>
                    </a:lnTo>
                    <a:lnTo>
                      <a:pt x="17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E0FDA524-43DC-4623-B0B1-ACAE7E075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176588"/>
                <a:ext cx="306388" cy="306387"/>
              </a:xfrm>
              <a:custGeom>
                <a:avLst/>
                <a:gdLst>
                  <a:gd name="T0" fmla="*/ 0 w 193"/>
                  <a:gd name="T1" fmla="*/ 175 h 193"/>
                  <a:gd name="T2" fmla="*/ 175 w 193"/>
                  <a:gd name="T3" fmla="*/ 0 h 193"/>
                  <a:gd name="T4" fmla="*/ 193 w 193"/>
                  <a:gd name="T5" fmla="*/ 18 h 193"/>
                  <a:gd name="T6" fmla="*/ 18 w 193"/>
                  <a:gd name="T7" fmla="*/ 193 h 193"/>
                  <a:gd name="T8" fmla="*/ 0 w 193"/>
                  <a:gd name="T9" fmla="*/ 17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0" y="175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3"/>
                    </a:lnTo>
                    <a:lnTo>
                      <a:pt x="0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6" name="Rectangle 10">
                <a:extLst>
                  <a:ext uri="{FF2B5EF4-FFF2-40B4-BE49-F238E27FC236}">
                    <a16:creationId xmlns:a16="http://schemas.microsoft.com/office/drawing/2014/main" id="{62F22C32-B45F-4588-96DE-460D2CEA2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3441700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788FE555-3550-4100-805E-DDEBC7DD9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470275"/>
                <a:ext cx="306388" cy="304800"/>
              </a:xfrm>
              <a:custGeom>
                <a:avLst/>
                <a:gdLst>
                  <a:gd name="T0" fmla="*/ 175 w 193"/>
                  <a:gd name="T1" fmla="*/ 192 h 192"/>
                  <a:gd name="T2" fmla="*/ 0 w 193"/>
                  <a:gd name="T3" fmla="*/ 18 h 192"/>
                  <a:gd name="T4" fmla="*/ 18 w 193"/>
                  <a:gd name="T5" fmla="*/ 0 h 192"/>
                  <a:gd name="T6" fmla="*/ 193 w 193"/>
                  <a:gd name="T7" fmla="*/ 174 h 192"/>
                  <a:gd name="T8" fmla="*/ 175 w 193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175" y="192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4"/>
                    </a:lnTo>
                    <a:lnTo>
                      <a:pt x="175" y="1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5AFC136C-E42D-498A-AFDB-E1453B780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470275"/>
                <a:ext cx="306388" cy="304800"/>
              </a:xfrm>
              <a:custGeom>
                <a:avLst/>
                <a:gdLst>
                  <a:gd name="T0" fmla="*/ 0 w 193"/>
                  <a:gd name="T1" fmla="*/ 174 h 192"/>
                  <a:gd name="T2" fmla="*/ 175 w 193"/>
                  <a:gd name="T3" fmla="*/ 0 h 192"/>
                  <a:gd name="T4" fmla="*/ 193 w 193"/>
                  <a:gd name="T5" fmla="*/ 18 h 192"/>
                  <a:gd name="T6" fmla="*/ 18 w 193"/>
                  <a:gd name="T7" fmla="*/ 192 h 192"/>
                  <a:gd name="T8" fmla="*/ 0 w 193"/>
                  <a:gd name="T9" fmla="*/ 17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0" y="174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2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9" name="Rectangle 13">
                <a:extLst>
                  <a:ext uri="{FF2B5EF4-FFF2-40B4-BE49-F238E27FC236}">
                    <a16:creationId xmlns:a16="http://schemas.microsoft.com/office/drawing/2014/main" id="{0EE3899C-AD24-4488-91A4-00B8CC014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3733800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0" name="Freeform 14">
                <a:extLst>
                  <a:ext uri="{FF2B5EF4-FFF2-40B4-BE49-F238E27FC236}">
                    <a16:creationId xmlns:a16="http://schemas.microsoft.com/office/drawing/2014/main" id="{C94665C3-4769-43CC-A1A3-0F3BCC0F3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762375"/>
                <a:ext cx="306388" cy="306387"/>
              </a:xfrm>
              <a:custGeom>
                <a:avLst/>
                <a:gdLst>
                  <a:gd name="T0" fmla="*/ 175 w 193"/>
                  <a:gd name="T1" fmla="*/ 193 h 193"/>
                  <a:gd name="T2" fmla="*/ 0 w 193"/>
                  <a:gd name="T3" fmla="*/ 18 h 193"/>
                  <a:gd name="T4" fmla="*/ 18 w 193"/>
                  <a:gd name="T5" fmla="*/ 0 h 193"/>
                  <a:gd name="T6" fmla="*/ 193 w 193"/>
                  <a:gd name="T7" fmla="*/ 175 h 193"/>
                  <a:gd name="T8" fmla="*/ 175 w 193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75" y="193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5"/>
                    </a:lnTo>
                    <a:lnTo>
                      <a:pt x="17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1" name="Freeform 15">
                <a:extLst>
                  <a:ext uri="{FF2B5EF4-FFF2-40B4-BE49-F238E27FC236}">
                    <a16:creationId xmlns:a16="http://schemas.microsoft.com/office/drawing/2014/main" id="{8D3DCA95-33B8-44E2-AEEE-5C19E3E47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762375"/>
                <a:ext cx="306388" cy="306387"/>
              </a:xfrm>
              <a:custGeom>
                <a:avLst/>
                <a:gdLst>
                  <a:gd name="T0" fmla="*/ 0 w 193"/>
                  <a:gd name="T1" fmla="*/ 175 h 193"/>
                  <a:gd name="T2" fmla="*/ 175 w 193"/>
                  <a:gd name="T3" fmla="*/ 0 h 193"/>
                  <a:gd name="T4" fmla="*/ 193 w 193"/>
                  <a:gd name="T5" fmla="*/ 18 h 193"/>
                  <a:gd name="T6" fmla="*/ 18 w 193"/>
                  <a:gd name="T7" fmla="*/ 193 h 193"/>
                  <a:gd name="T8" fmla="*/ 0 w 193"/>
                  <a:gd name="T9" fmla="*/ 17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0" y="175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3"/>
                    </a:lnTo>
                    <a:lnTo>
                      <a:pt x="0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3" name="Rectangle 16">
                <a:extLst>
                  <a:ext uri="{FF2B5EF4-FFF2-40B4-BE49-F238E27FC236}">
                    <a16:creationId xmlns:a16="http://schemas.microsoft.com/office/drawing/2014/main" id="{91886D56-EE96-4F53-9CD0-B0A50C56E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4027488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4" name="Freeform 17">
                <a:extLst>
                  <a:ext uri="{FF2B5EF4-FFF2-40B4-BE49-F238E27FC236}">
                    <a16:creationId xmlns:a16="http://schemas.microsoft.com/office/drawing/2014/main" id="{38E352DA-DF6A-4693-B10F-F87894A2D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4056063"/>
                <a:ext cx="306388" cy="304800"/>
              </a:xfrm>
              <a:custGeom>
                <a:avLst/>
                <a:gdLst>
                  <a:gd name="T0" fmla="*/ 175 w 193"/>
                  <a:gd name="T1" fmla="*/ 192 h 192"/>
                  <a:gd name="T2" fmla="*/ 0 w 193"/>
                  <a:gd name="T3" fmla="*/ 18 h 192"/>
                  <a:gd name="T4" fmla="*/ 18 w 193"/>
                  <a:gd name="T5" fmla="*/ 0 h 192"/>
                  <a:gd name="T6" fmla="*/ 193 w 193"/>
                  <a:gd name="T7" fmla="*/ 174 h 192"/>
                  <a:gd name="T8" fmla="*/ 175 w 193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175" y="192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4"/>
                    </a:lnTo>
                    <a:lnTo>
                      <a:pt x="175" y="1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5" name="Freeform 18">
                <a:extLst>
                  <a:ext uri="{FF2B5EF4-FFF2-40B4-BE49-F238E27FC236}">
                    <a16:creationId xmlns:a16="http://schemas.microsoft.com/office/drawing/2014/main" id="{861D65DE-C61D-4510-8D5E-B209D4E21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4056063"/>
                <a:ext cx="306388" cy="304800"/>
              </a:xfrm>
              <a:custGeom>
                <a:avLst/>
                <a:gdLst>
                  <a:gd name="T0" fmla="*/ 0 w 193"/>
                  <a:gd name="T1" fmla="*/ 174 h 192"/>
                  <a:gd name="T2" fmla="*/ 175 w 193"/>
                  <a:gd name="T3" fmla="*/ 0 h 192"/>
                  <a:gd name="T4" fmla="*/ 193 w 193"/>
                  <a:gd name="T5" fmla="*/ 18 h 192"/>
                  <a:gd name="T6" fmla="*/ 18 w 193"/>
                  <a:gd name="T7" fmla="*/ 192 h 192"/>
                  <a:gd name="T8" fmla="*/ 0 w 193"/>
                  <a:gd name="T9" fmla="*/ 17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0" y="174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2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6" name="Rectangle 19">
                <a:extLst>
                  <a:ext uri="{FF2B5EF4-FFF2-40B4-BE49-F238E27FC236}">
                    <a16:creationId xmlns:a16="http://schemas.microsoft.com/office/drawing/2014/main" id="{60B4159A-905D-48AC-B807-B563304DB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488" y="1897063"/>
                <a:ext cx="98425" cy="1282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7" name="Rectangle 20">
                <a:extLst>
                  <a:ext uri="{FF2B5EF4-FFF2-40B4-BE49-F238E27FC236}">
                    <a16:creationId xmlns:a16="http://schemas.microsoft.com/office/drawing/2014/main" id="{A2F29FED-88D3-4C7D-A344-D892BC5E7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75" y="1897063"/>
                <a:ext cx="85725" cy="1282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72" name="Rectangle 21">
                <a:extLst>
                  <a:ext uri="{FF2B5EF4-FFF2-40B4-BE49-F238E27FC236}">
                    <a16:creationId xmlns:a16="http://schemas.microsoft.com/office/drawing/2014/main" id="{A2F96EA2-99F5-4C10-A2D7-4AD146A60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1897063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73" name="Freeform 22">
                <a:extLst>
                  <a:ext uri="{FF2B5EF4-FFF2-40B4-BE49-F238E27FC236}">
                    <a16:creationId xmlns:a16="http://schemas.microsoft.com/office/drawing/2014/main" id="{1CDB6BEC-2086-4663-975D-06B72D1F1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1925638"/>
                <a:ext cx="306388" cy="304800"/>
              </a:xfrm>
              <a:custGeom>
                <a:avLst/>
                <a:gdLst>
                  <a:gd name="T0" fmla="*/ 175 w 193"/>
                  <a:gd name="T1" fmla="*/ 192 h 192"/>
                  <a:gd name="T2" fmla="*/ 0 w 193"/>
                  <a:gd name="T3" fmla="*/ 18 h 192"/>
                  <a:gd name="T4" fmla="*/ 18 w 193"/>
                  <a:gd name="T5" fmla="*/ 0 h 192"/>
                  <a:gd name="T6" fmla="*/ 193 w 193"/>
                  <a:gd name="T7" fmla="*/ 174 h 192"/>
                  <a:gd name="T8" fmla="*/ 175 w 193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175" y="192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4"/>
                    </a:lnTo>
                    <a:lnTo>
                      <a:pt x="175" y="1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75" name="Freeform 23">
                <a:extLst>
                  <a:ext uri="{FF2B5EF4-FFF2-40B4-BE49-F238E27FC236}">
                    <a16:creationId xmlns:a16="http://schemas.microsoft.com/office/drawing/2014/main" id="{CB9C93FB-FBF3-41C0-8B61-69D5A0473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1925638"/>
                <a:ext cx="306388" cy="304800"/>
              </a:xfrm>
              <a:custGeom>
                <a:avLst/>
                <a:gdLst>
                  <a:gd name="T0" fmla="*/ 0 w 193"/>
                  <a:gd name="T1" fmla="*/ 174 h 192"/>
                  <a:gd name="T2" fmla="*/ 175 w 193"/>
                  <a:gd name="T3" fmla="*/ 0 h 192"/>
                  <a:gd name="T4" fmla="*/ 193 w 193"/>
                  <a:gd name="T5" fmla="*/ 18 h 192"/>
                  <a:gd name="T6" fmla="*/ 18 w 193"/>
                  <a:gd name="T7" fmla="*/ 192 h 192"/>
                  <a:gd name="T8" fmla="*/ 0 w 193"/>
                  <a:gd name="T9" fmla="*/ 17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0" y="174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2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78" name="Rectangle 24">
                <a:extLst>
                  <a:ext uri="{FF2B5EF4-FFF2-40B4-BE49-F238E27FC236}">
                    <a16:creationId xmlns:a16="http://schemas.microsoft.com/office/drawing/2014/main" id="{95CD85C8-51E3-4D5E-8BC1-7CA4EAB8F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2189163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79" name="Freeform 25">
                <a:extLst>
                  <a:ext uri="{FF2B5EF4-FFF2-40B4-BE49-F238E27FC236}">
                    <a16:creationId xmlns:a16="http://schemas.microsoft.com/office/drawing/2014/main" id="{3BFA2418-58D9-463B-8641-192E25E85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217738"/>
                <a:ext cx="306388" cy="306387"/>
              </a:xfrm>
              <a:custGeom>
                <a:avLst/>
                <a:gdLst>
                  <a:gd name="T0" fmla="*/ 175 w 193"/>
                  <a:gd name="T1" fmla="*/ 193 h 193"/>
                  <a:gd name="T2" fmla="*/ 0 w 193"/>
                  <a:gd name="T3" fmla="*/ 18 h 193"/>
                  <a:gd name="T4" fmla="*/ 18 w 193"/>
                  <a:gd name="T5" fmla="*/ 0 h 193"/>
                  <a:gd name="T6" fmla="*/ 193 w 193"/>
                  <a:gd name="T7" fmla="*/ 175 h 193"/>
                  <a:gd name="T8" fmla="*/ 175 w 193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75" y="193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5"/>
                    </a:lnTo>
                    <a:lnTo>
                      <a:pt x="17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80" name="Freeform 26">
                <a:extLst>
                  <a:ext uri="{FF2B5EF4-FFF2-40B4-BE49-F238E27FC236}">
                    <a16:creationId xmlns:a16="http://schemas.microsoft.com/office/drawing/2014/main" id="{5EE9D6E9-0BEE-4CEF-8EDB-EF1351A60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217738"/>
                <a:ext cx="306388" cy="306387"/>
              </a:xfrm>
              <a:custGeom>
                <a:avLst/>
                <a:gdLst>
                  <a:gd name="T0" fmla="*/ 0 w 193"/>
                  <a:gd name="T1" fmla="*/ 175 h 193"/>
                  <a:gd name="T2" fmla="*/ 175 w 193"/>
                  <a:gd name="T3" fmla="*/ 0 h 193"/>
                  <a:gd name="T4" fmla="*/ 193 w 193"/>
                  <a:gd name="T5" fmla="*/ 18 h 193"/>
                  <a:gd name="T6" fmla="*/ 18 w 193"/>
                  <a:gd name="T7" fmla="*/ 193 h 193"/>
                  <a:gd name="T8" fmla="*/ 0 w 193"/>
                  <a:gd name="T9" fmla="*/ 17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0" y="175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3"/>
                    </a:lnTo>
                    <a:lnTo>
                      <a:pt x="0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81" name="Rectangle 27">
                <a:extLst>
                  <a:ext uri="{FF2B5EF4-FFF2-40B4-BE49-F238E27FC236}">
                    <a16:creationId xmlns:a16="http://schemas.microsoft.com/office/drawing/2014/main" id="{8C37EBE1-B90E-4F17-A9F9-3BD4276C2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2482850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82" name="Freeform 28">
                <a:extLst>
                  <a:ext uri="{FF2B5EF4-FFF2-40B4-BE49-F238E27FC236}">
                    <a16:creationId xmlns:a16="http://schemas.microsoft.com/office/drawing/2014/main" id="{90F50E58-71E9-43E2-9506-BAA380CDD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511425"/>
                <a:ext cx="306388" cy="304800"/>
              </a:xfrm>
              <a:custGeom>
                <a:avLst/>
                <a:gdLst>
                  <a:gd name="T0" fmla="*/ 175 w 193"/>
                  <a:gd name="T1" fmla="*/ 192 h 192"/>
                  <a:gd name="T2" fmla="*/ 0 w 193"/>
                  <a:gd name="T3" fmla="*/ 18 h 192"/>
                  <a:gd name="T4" fmla="*/ 18 w 193"/>
                  <a:gd name="T5" fmla="*/ 0 h 192"/>
                  <a:gd name="T6" fmla="*/ 193 w 193"/>
                  <a:gd name="T7" fmla="*/ 174 h 192"/>
                  <a:gd name="T8" fmla="*/ 175 w 193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175" y="192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4"/>
                    </a:lnTo>
                    <a:lnTo>
                      <a:pt x="175" y="1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83" name="Freeform 29">
                <a:extLst>
                  <a:ext uri="{FF2B5EF4-FFF2-40B4-BE49-F238E27FC236}">
                    <a16:creationId xmlns:a16="http://schemas.microsoft.com/office/drawing/2014/main" id="{4DBF3AEE-1012-43E8-9EBA-706E82A50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511425"/>
                <a:ext cx="306388" cy="304800"/>
              </a:xfrm>
              <a:custGeom>
                <a:avLst/>
                <a:gdLst>
                  <a:gd name="T0" fmla="*/ 0 w 193"/>
                  <a:gd name="T1" fmla="*/ 174 h 192"/>
                  <a:gd name="T2" fmla="*/ 175 w 193"/>
                  <a:gd name="T3" fmla="*/ 0 h 192"/>
                  <a:gd name="T4" fmla="*/ 193 w 193"/>
                  <a:gd name="T5" fmla="*/ 18 h 192"/>
                  <a:gd name="T6" fmla="*/ 18 w 193"/>
                  <a:gd name="T7" fmla="*/ 192 h 192"/>
                  <a:gd name="T8" fmla="*/ 0 w 193"/>
                  <a:gd name="T9" fmla="*/ 17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0" y="174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2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84" name="Rectangle 30">
                <a:extLst>
                  <a:ext uri="{FF2B5EF4-FFF2-40B4-BE49-F238E27FC236}">
                    <a16:creationId xmlns:a16="http://schemas.microsoft.com/office/drawing/2014/main" id="{7BEAB592-643D-4949-9BF5-0A6405E66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2774950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85" name="Freeform 31">
                <a:extLst>
                  <a:ext uri="{FF2B5EF4-FFF2-40B4-BE49-F238E27FC236}">
                    <a16:creationId xmlns:a16="http://schemas.microsoft.com/office/drawing/2014/main" id="{2555EA84-A00C-4B50-A5DE-B218CCDF8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803525"/>
                <a:ext cx="306388" cy="306387"/>
              </a:xfrm>
              <a:custGeom>
                <a:avLst/>
                <a:gdLst>
                  <a:gd name="T0" fmla="*/ 175 w 193"/>
                  <a:gd name="T1" fmla="*/ 193 h 193"/>
                  <a:gd name="T2" fmla="*/ 0 w 193"/>
                  <a:gd name="T3" fmla="*/ 18 h 193"/>
                  <a:gd name="T4" fmla="*/ 18 w 193"/>
                  <a:gd name="T5" fmla="*/ 0 h 193"/>
                  <a:gd name="T6" fmla="*/ 193 w 193"/>
                  <a:gd name="T7" fmla="*/ 175 h 193"/>
                  <a:gd name="T8" fmla="*/ 175 w 193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75" y="193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5"/>
                    </a:lnTo>
                    <a:lnTo>
                      <a:pt x="17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86" name="Freeform 32">
                <a:extLst>
                  <a:ext uri="{FF2B5EF4-FFF2-40B4-BE49-F238E27FC236}">
                    <a16:creationId xmlns:a16="http://schemas.microsoft.com/office/drawing/2014/main" id="{6D28AE3B-F03F-408C-8836-47DB0EBE5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803525"/>
                <a:ext cx="306388" cy="306387"/>
              </a:xfrm>
              <a:custGeom>
                <a:avLst/>
                <a:gdLst>
                  <a:gd name="T0" fmla="*/ 0 w 193"/>
                  <a:gd name="T1" fmla="*/ 175 h 193"/>
                  <a:gd name="T2" fmla="*/ 175 w 193"/>
                  <a:gd name="T3" fmla="*/ 0 h 193"/>
                  <a:gd name="T4" fmla="*/ 193 w 193"/>
                  <a:gd name="T5" fmla="*/ 18 h 193"/>
                  <a:gd name="T6" fmla="*/ 18 w 193"/>
                  <a:gd name="T7" fmla="*/ 193 h 193"/>
                  <a:gd name="T8" fmla="*/ 0 w 193"/>
                  <a:gd name="T9" fmla="*/ 17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0" y="175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3"/>
                    </a:lnTo>
                    <a:lnTo>
                      <a:pt x="0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87" name="Rectangle 33">
                <a:extLst>
                  <a:ext uri="{FF2B5EF4-FFF2-40B4-BE49-F238E27FC236}">
                    <a16:creationId xmlns:a16="http://schemas.microsoft.com/office/drawing/2014/main" id="{18772A9D-4ED2-46FF-B518-2243437CA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513" y="919163"/>
                <a:ext cx="44450" cy="9810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88" name="Rectangle 34">
                <a:extLst>
                  <a:ext uri="{FF2B5EF4-FFF2-40B4-BE49-F238E27FC236}">
                    <a16:creationId xmlns:a16="http://schemas.microsoft.com/office/drawing/2014/main" id="{FB7CA4FA-7DF7-48C5-9F36-FDED2E1E1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875" y="919163"/>
                <a:ext cx="53975" cy="9810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89" name="Rectangle 35">
                <a:extLst>
                  <a:ext uri="{FF2B5EF4-FFF2-40B4-BE49-F238E27FC236}">
                    <a16:creationId xmlns:a16="http://schemas.microsoft.com/office/drawing/2014/main" id="{3F87037C-2303-442A-9EC1-D7D5A7F1D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513" y="915988"/>
                <a:ext cx="274638" cy="47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0" name="Freeform 36">
                <a:extLst>
                  <a:ext uri="{FF2B5EF4-FFF2-40B4-BE49-F238E27FC236}">
                    <a16:creationId xmlns:a16="http://schemas.microsoft.com/office/drawing/2014/main" id="{86BA7F3E-E19C-4615-BBB1-1CF2CA59D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938213"/>
                <a:ext cx="236538" cy="234950"/>
              </a:xfrm>
              <a:custGeom>
                <a:avLst/>
                <a:gdLst>
                  <a:gd name="T0" fmla="*/ 135 w 149"/>
                  <a:gd name="T1" fmla="*/ 148 h 148"/>
                  <a:gd name="T2" fmla="*/ 0 w 149"/>
                  <a:gd name="T3" fmla="*/ 14 h 148"/>
                  <a:gd name="T4" fmla="*/ 14 w 149"/>
                  <a:gd name="T5" fmla="*/ 0 h 148"/>
                  <a:gd name="T6" fmla="*/ 149 w 149"/>
                  <a:gd name="T7" fmla="*/ 134 h 148"/>
                  <a:gd name="T8" fmla="*/ 135 w 149"/>
                  <a:gd name="T9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8">
                    <a:moveTo>
                      <a:pt x="135" y="148"/>
                    </a:moveTo>
                    <a:lnTo>
                      <a:pt x="0" y="14"/>
                    </a:lnTo>
                    <a:lnTo>
                      <a:pt x="14" y="0"/>
                    </a:lnTo>
                    <a:lnTo>
                      <a:pt x="149" y="134"/>
                    </a:lnTo>
                    <a:lnTo>
                      <a:pt x="135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1" name="Freeform 37">
                <a:extLst>
                  <a:ext uri="{FF2B5EF4-FFF2-40B4-BE49-F238E27FC236}">
                    <a16:creationId xmlns:a16="http://schemas.microsoft.com/office/drawing/2014/main" id="{50D48179-6FA6-4BE7-AAA0-0A623BECE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938213"/>
                <a:ext cx="236538" cy="234950"/>
              </a:xfrm>
              <a:custGeom>
                <a:avLst/>
                <a:gdLst>
                  <a:gd name="T0" fmla="*/ 0 w 149"/>
                  <a:gd name="T1" fmla="*/ 134 h 148"/>
                  <a:gd name="T2" fmla="*/ 135 w 149"/>
                  <a:gd name="T3" fmla="*/ 0 h 148"/>
                  <a:gd name="T4" fmla="*/ 149 w 149"/>
                  <a:gd name="T5" fmla="*/ 14 h 148"/>
                  <a:gd name="T6" fmla="*/ 14 w 149"/>
                  <a:gd name="T7" fmla="*/ 148 h 148"/>
                  <a:gd name="T8" fmla="*/ 0 w 149"/>
                  <a:gd name="T9" fmla="*/ 13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8">
                    <a:moveTo>
                      <a:pt x="0" y="134"/>
                    </a:moveTo>
                    <a:lnTo>
                      <a:pt x="135" y="0"/>
                    </a:lnTo>
                    <a:lnTo>
                      <a:pt x="149" y="14"/>
                    </a:lnTo>
                    <a:lnTo>
                      <a:pt x="14" y="148"/>
                    </a:lnTo>
                    <a:lnTo>
                      <a:pt x="0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2" name="Rectangle 38">
                <a:extLst>
                  <a:ext uri="{FF2B5EF4-FFF2-40B4-BE49-F238E27FC236}">
                    <a16:creationId xmlns:a16="http://schemas.microsoft.com/office/drawing/2014/main" id="{E31C3D43-36AA-4C42-A8F9-A3020C8A5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513" y="1141413"/>
                <a:ext cx="274638" cy="47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3" name="Freeform 39">
                <a:extLst>
                  <a:ext uri="{FF2B5EF4-FFF2-40B4-BE49-F238E27FC236}">
                    <a16:creationId xmlns:a16="http://schemas.microsoft.com/office/drawing/2014/main" id="{974D4C08-85C7-4F3B-A8D8-F75E90B3E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160463"/>
                <a:ext cx="236538" cy="236537"/>
              </a:xfrm>
              <a:custGeom>
                <a:avLst/>
                <a:gdLst>
                  <a:gd name="T0" fmla="*/ 135 w 149"/>
                  <a:gd name="T1" fmla="*/ 149 h 149"/>
                  <a:gd name="T2" fmla="*/ 0 w 149"/>
                  <a:gd name="T3" fmla="*/ 14 h 149"/>
                  <a:gd name="T4" fmla="*/ 14 w 149"/>
                  <a:gd name="T5" fmla="*/ 0 h 149"/>
                  <a:gd name="T6" fmla="*/ 149 w 149"/>
                  <a:gd name="T7" fmla="*/ 135 h 149"/>
                  <a:gd name="T8" fmla="*/ 135 w 149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135" y="149"/>
                    </a:moveTo>
                    <a:lnTo>
                      <a:pt x="0" y="14"/>
                    </a:lnTo>
                    <a:lnTo>
                      <a:pt x="14" y="0"/>
                    </a:lnTo>
                    <a:lnTo>
                      <a:pt x="149" y="135"/>
                    </a:lnTo>
                    <a:lnTo>
                      <a:pt x="135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4" name="Freeform 40">
                <a:extLst>
                  <a:ext uri="{FF2B5EF4-FFF2-40B4-BE49-F238E27FC236}">
                    <a16:creationId xmlns:a16="http://schemas.microsoft.com/office/drawing/2014/main" id="{40572E18-1B63-40F3-B6E9-CB022046D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160463"/>
                <a:ext cx="236538" cy="236537"/>
              </a:xfrm>
              <a:custGeom>
                <a:avLst/>
                <a:gdLst>
                  <a:gd name="T0" fmla="*/ 0 w 149"/>
                  <a:gd name="T1" fmla="*/ 135 h 149"/>
                  <a:gd name="T2" fmla="*/ 135 w 149"/>
                  <a:gd name="T3" fmla="*/ 0 h 149"/>
                  <a:gd name="T4" fmla="*/ 149 w 149"/>
                  <a:gd name="T5" fmla="*/ 14 h 149"/>
                  <a:gd name="T6" fmla="*/ 14 w 149"/>
                  <a:gd name="T7" fmla="*/ 149 h 149"/>
                  <a:gd name="T8" fmla="*/ 0 w 149"/>
                  <a:gd name="T9" fmla="*/ 1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135"/>
                    </a:moveTo>
                    <a:lnTo>
                      <a:pt x="135" y="0"/>
                    </a:lnTo>
                    <a:lnTo>
                      <a:pt x="149" y="14"/>
                    </a:lnTo>
                    <a:lnTo>
                      <a:pt x="14" y="149"/>
                    </a:lnTo>
                    <a:lnTo>
                      <a:pt x="0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5" name="Rectangle 41">
                <a:extLst>
                  <a:ext uri="{FF2B5EF4-FFF2-40B4-BE49-F238E27FC236}">
                    <a16:creationId xmlns:a16="http://schemas.microsoft.com/office/drawing/2014/main" id="{9CE2F97C-BCE4-4DA8-8524-BE509AF95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513" y="1365250"/>
                <a:ext cx="274638" cy="47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6" name="Freeform 42">
                <a:extLst>
                  <a:ext uri="{FF2B5EF4-FFF2-40B4-BE49-F238E27FC236}">
                    <a16:creationId xmlns:a16="http://schemas.microsoft.com/office/drawing/2014/main" id="{E1DA533C-6026-4AE3-A7FF-7E02ED4EC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387475"/>
                <a:ext cx="236538" cy="231775"/>
              </a:xfrm>
              <a:custGeom>
                <a:avLst/>
                <a:gdLst>
                  <a:gd name="T0" fmla="*/ 135 w 149"/>
                  <a:gd name="T1" fmla="*/ 146 h 146"/>
                  <a:gd name="T2" fmla="*/ 0 w 149"/>
                  <a:gd name="T3" fmla="*/ 12 h 146"/>
                  <a:gd name="T4" fmla="*/ 14 w 149"/>
                  <a:gd name="T5" fmla="*/ 0 h 146"/>
                  <a:gd name="T6" fmla="*/ 149 w 149"/>
                  <a:gd name="T7" fmla="*/ 134 h 146"/>
                  <a:gd name="T8" fmla="*/ 135 w 149"/>
                  <a:gd name="T9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6">
                    <a:moveTo>
                      <a:pt x="135" y="146"/>
                    </a:moveTo>
                    <a:lnTo>
                      <a:pt x="0" y="12"/>
                    </a:lnTo>
                    <a:lnTo>
                      <a:pt x="14" y="0"/>
                    </a:lnTo>
                    <a:lnTo>
                      <a:pt x="149" y="134"/>
                    </a:lnTo>
                    <a:lnTo>
                      <a:pt x="135" y="1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7" name="Freeform 43">
                <a:extLst>
                  <a:ext uri="{FF2B5EF4-FFF2-40B4-BE49-F238E27FC236}">
                    <a16:creationId xmlns:a16="http://schemas.microsoft.com/office/drawing/2014/main" id="{F680E4D9-A7EC-4ABB-826C-64FB355CC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387475"/>
                <a:ext cx="236538" cy="231775"/>
              </a:xfrm>
              <a:custGeom>
                <a:avLst/>
                <a:gdLst>
                  <a:gd name="T0" fmla="*/ 0 w 149"/>
                  <a:gd name="T1" fmla="*/ 134 h 146"/>
                  <a:gd name="T2" fmla="*/ 135 w 149"/>
                  <a:gd name="T3" fmla="*/ 0 h 146"/>
                  <a:gd name="T4" fmla="*/ 149 w 149"/>
                  <a:gd name="T5" fmla="*/ 12 h 146"/>
                  <a:gd name="T6" fmla="*/ 14 w 149"/>
                  <a:gd name="T7" fmla="*/ 146 h 146"/>
                  <a:gd name="T8" fmla="*/ 0 w 149"/>
                  <a:gd name="T9" fmla="*/ 13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6">
                    <a:moveTo>
                      <a:pt x="0" y="134"/>
                    </a:moveTo>
                    <a:lnTo>
                      <a:pt x="135" y="0"/>
                    </a:lnTo>
                    <a:lnTo>
                      <a:pt x="149" y="12"/>
                    </a:lnTo>
                    <a:lnTo>
                      <a:pt x="14" y="146"/>
                    </a:lnTo>
                    <a:lnTo>
                      <a:pt x="0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8" name="Rectangle 44">
                <a:extLst>
                  <a:ext uri="{FF2B5EF4-FFF2-40B4-BE49-F238E27FC236}">
                    <a16:creationId xmlns:a16="http://schemas.microsoft.com/office/drawing/2014/main" id="{2AFEED65-484F-49D5-B1A8-A09B408FE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513" y="1590675"/>
                <a:ext cx="274638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9" name="Freeform 45">
                <a:extLst>
                  <a:ext uri="{FF2B5EF4-FFF2-40B4-BE49-F238E27FC236}">
                    <a16:creationId xmlns:a16="http://schemas.microsoft.com/office/drawing/2014/main" id="{2B685833-FD6A-4301-B5D6-070B38008B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609725"/>
                <a:ext cx="236538" cy="236537"/>
              </a:xfrm>
              <a:custGeom>
                <a:avLst/>
                <a:gdLst>
                  <a:gd name="T0" fmla="*/ 135 w 149"/>
                  <a:gd name="T1" fmla="*/ 149 h 149"/>
                  <a:gd name="T2" fmla="*/ 0 w 149"/>
                  <a:gd name="T3" fmla="*/ 14 h 149"/>
                  <a:gd name="T4" fmla="*/ 14 w 149"/>
                  <a:gd name="T5" fmla="*/ 0 h 149"/>
                  <a:gd name="T6" fmla="*/ 149 w 149"/>
                  <a:gd name="T7" fmla="*/ 135 h 149"/>
                  <a:gd name="T8" fmla="*/ 135 w 149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135" y="149"/>
                    </a:moveTo>
                    <a:lnTo>
                      <a:pt x="0" y="14"/>
                    </a:lnTo>
                    <a:lnTo>
                      <a:pt x="14" y="0"/>
                    </a:lnTo>
                    <a:lnTo>
                      <a:pt x="149" y="135"/>
                    </a:lnTo>
                    <a:lnTo>
                      <a:pt x="135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00" name="Freeform 46">
                <a:extLst>
                  <a:ext uri="{FF2B5EF4-FFF2-40B4-BE49-F238E27FC236}">
                    <a16:creationId xmlns:a16="http://schemas.microsoft.com/office/drawing/2014/main" id="{582CF88B-AD1D-4CF8-9E08-6C2CD8042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609725"/>
                <a:ext cx="236538" cy="236537"/>
              </a:xfrm>
              <a:custGeom>
                <a:avLst/>
                <a:gdLst>
                  <a:gd name="T0" fmla="*/ 0 w 149"/>
                  <a:gd name="T1" fmla="*/ 135 h 149"/>
                  <a:gd name="T2" fmla="*/ 135 w 149"/>
                  <a:gd name="T3" fmla="*/ 0 h 149"/>
                  <a:gd name="T4" fmla="*/ 149 w 149"/>
                  <a:gd name="T5" fmla="*/ 14 h 149"/>
                  <a:gd name="T6" fmla="*/ 14 w 149"/>
                  <a:gd name="T7" fmla="*/ 149 h 149"/>
                  <a:gd name="T8" fmla="*/ 0 w 149"/>
                  <a:gd name="T9" fmla="*/ 1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135"/>
                    </a:moveTo>
                    <a:lnTo>
                      <a:pt x="135" y="0"/>
                    </a:lnTo>
                    <a:lnTo>
                      <a:pt x="149" y="14"/>
                    </a:lnTo>
                    <a:lnTo>
                      <a:pt x="14" y="149"/>
                    </a:lnTo>
                    <a:lnTo>
                      <a:pt x="0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01" name="Rectangle 47">
                <a:extLst>
                  <a:ext uri="{FF2B5EF4-FFF2-40B4-BE49-F238E27FC236}">
                    <a16:creationId xmlns:a16="http://schemas.microsoft.com/office/drawing/2014/main" id="{9E2B3AA2-E901-4120-9834-5C1CA543B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2688" y="217488"/>
                <a:ext cx="44450" cy="746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02" name="Rectangle 48">
                <a:extLst>
                  <a:ext uri="{FF2B5EF4-FFF2-40B4-BE49-F238E27FC236}">
                    <a16:creationId xmlns:a16="http://schemas.microsoft.com/office/drawing/2014/main" id="{77DB11D9-FA72-410B-A0B0-C16557E54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6050" y="217488"/>
                <a:ext cx="53975" cy="746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03" name="Freeform 49">
                <a:extLst>
                  <a:ext uri="{FF2B5EF4-FFF2-40B4-BE49-F238E27FC236}">
                    <a16:creationId xmlns:a16="http://schemas.microsoft.com/office/drawing/2014/main" id="{E8DCFB37-9013-4254-ABD1-E673DD447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688" y="65088"/>
                <a:ext cx="287338" cy="188912"/>
              </a:xfrm>
              <a:custGeom>
                <a:avLst/>
                <a:gdLst>
                  <a:gd name="T0" fmla="*/ 181 w 181"/>
                  <a:gd name="T1" fmla="*/ 119 h 119"/>
                  <a:gd name="T2" fmla="*/ 0 w 181"/>
                  <a:gd name="T3" fmla="*/ 119 h 119"/>
                  <a:gd name="T4" fmla="*/ 0 w 181"/>
                  <a:gd name="T5" fmla="*/ 80 h 119"/>
                  <a:gd name="T6" fmla="*/ 86 w 181"/>
                  <a:gd name="T7" fmla="*/ 0 h 119"/>
                  <a:gd name="T8" fmla="*/ 181 w 181"/>
                  <a:gd name="T9" fmla="*/ 26 h 119"/>
                  <a:gd name="T10" fmla="*/ 181 w 181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" h="119">
                    <a:moveTo>
                      <a:pt x="181" y="119"/>
                    </a:moveTo>
                    <a:lnTo>
                      <a:pt x="0" y="119"/>
                    </a:lnTo>
                    <a:lnTo>
                      <a:pt x="0" y="80"/>
                    </a:lnTo>
                    <a:lnTo>
                      <a:pt x="86" y="0"/>
                    </a:lnTo>
                    <a:lnTo>
                      <a:pt x="181" y="26"/>
                    </a:lnTo>
                    <a:lnTo>
                      <a:pt x="181" y="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04" name="Freeform 50">
                <a:extLst>
                  <a:ext uri="{FF2B5EF4-FFF2-40B4-BE49-F238E27FC236}">
                    <a16:creationId xmlns:a16="http://schemas.microsoft.com/office/drawing/2014/main" id="{832C7B59-365A-4334-8908-6E5A1725E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227013"/>
                <a:ext cx="236538" cy="236537"/>
              </a:xfrm>
              <a:custGeom>
                <a:avLst/>
                <a:gdLst>
                  <a:gd name="T0" fmla="*/ 135 w 149"/>
                  <a:gd name="T1" fmla="*/ 149 h 149"/>
                  <a:gd name="T2" fmla="*/ 0 w 149"/>
                  <a:gd name="T3" fmla="*/ 15 h 149"/>
                  <a:gd name="T4" fmla="*/ 14 w 149"/>
                  <a:gd name="T5" fmla="*/ 0 h 149"/>
                  <a:gd name="T6" fmla="*/ 149 w 149"/>
                  <a:gd name="T7" fmla="*/ 135 h 149"/>
                  <a:gd name="T8" fmla="*/ 135 w 149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135" y="149"/>
                    </a:moveTo>
                    <a:lnTo>
                      <a:pt x="0" y="15"/>
                    </a:lnTo>
                    <a:lnTo>
                      <a:pt x="14" y="0"/>
                    </a:lnTo>
                    <a:lnTo>
                      <a:pt x="149" y="135"/>
                    </a:lnTo>
                    <a:lnTo>
                      <a:pt x="135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05" name="Freeform 51">
                <a:extLst>
                  <a:ext uri="{FF2B5EF4-FFF2-40B4-BE49-F238E27FC236}">
                    <a16:creationId xmlns:a16="http://schemas.microsoft.com/office/drawing/2014/main" id="{06FF40E4-1030-4CF1-9429-B44117C2E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227013"/>
                <a:ext cx="236538" cy="236537"/>
              </a:xfrm>
              <a:custGeom>
                <a:avLst/>
                <a:gdLst>
                  <a:gd name="T0" fmla="*/ 0 w 149"/>
                  <a:gd name="T1" fmla="*/ 135 h 149"/>
                  <a:gd name="T2" fmla="*/ 135 w 149"/>
                  <a:gd name="T3" fmla="*/ 0 h 149"/>
                  <a:gd name="T4" fmla="*/ 149 w 149"/>
                  <a:gd name="T5" fmla="*/ 15 h 149"/>
                  <a:gd name="T6" fmla="*/ 14 w 149"/>
                  <a:gd name="T7" fmla="*/ 149 h 149"/>
                  <a:gd name="T8" fmla="*/ 0 w 149"/>
                  <a:gd name="T9" fmla="*/ 1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135"/>
                    </a:moveTo>
                    <a:lnTo>
                      <a:pt x="135" y="0"/>
                    </a:lnTo>
                    <a:lnTo>
                      <a:pt x="149" y="15"/>
                    </a:lnTo>
                    <a:lnTo>
                      <a:pt x="14" y="149"/>
                    </a:lnTo>
                    <a:lnTo>
                      <a:pt x="0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06" name="Rectangle 52">
                <a:extLst>
                  <a:ext uri="{FF2B5EF4-FFF2-40B4-BE49-F238E27FC236}">
                    <a16:creationId xmlns:a16="http://schemas.microsoft.com/office/drawing/2014/main" id="{5D48EA84-5312-4969-9CD8-9FCD8E522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2688" y="431800"/>
                <a:ext cx="274638" cy="47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07" name="Freeform 53">
                <a:extLst>
                  <a:ext uri="{FF2B5EF4-FFF2-40B4-BE49-F238E27FC236}">
                    <a16:creationId xmlns:a16="http://schemas.microsoft.com/office/drawing/2014/main" id="{D11978F5-DE12-4F3C-83A4-F8A103B3F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450850"/>
                <a:ext cx="236538" cy="234950"/>
              </a:xfrm>
              <a:custGeom>
                <a:avLst/>
                <a:gdLst>
                  <a:gd name="T0" fmla="*/ 135 w 149"/>
                  <a:gd name="T1" fmla="*/ 148 h 148"/>
                  <a:gd name="T2" fmla="*/ 0 w 149"/>
                  <a:gd name="T3" fmla="*/ 14 h 148"/>
                  <a:gd name="T4" fmla="*/ 14 w 149"/>
                  <a:gd name="T5" fmla="*/ 0 h 148"/>
                  <a:gd name="T6" fmla="*/ 149 w 149"/>
                  <a:gd name="T7" fmla="*/ 134 h 148"/>
                  <a:gd name="T8" fmla="*/ 135 w 149"/>
                  <a:gd name="T9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8">
                    <a:moveTo>
                      <a:pt x="135" y="148"/>
                    </a:moveTo>
                    <a:lnTo>
                      <a:pt x="0" y="14"/>
                    </a:lnTo>
                    <a:lnTo>
                      <a:pt x="14" y="0"/>
                    </a:lnTo>
                    <a:lnTo>
                      <a:pt x="149" y="134"/>
                    </a:lnTo>
                    <a:lnTo>
                      <a:pt x="135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08" name="Freeform 54">
                <a:extLst>
                  <a:ext uri="{FF2B5EF4-FFF2-40B4-BE49-F238E27FC236}">
                    <a16:creationId xmlns:a16="http://schemas.microsoft.com/office/drawing/2014/main" id="{06137450-B58F-4522-BAC7-E98510519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450850"/>
                <a:ext cx="236538" cy="234950"/>
              </a:xfrm>
              <a:custGeom>
                <a:avLst/>
                <a:gdLst>
                  <a:gd name="T0" fmla="*/ 0 w 149"/>
                  <a:gd name="T1" fmla="*/ 134 h 148"/>
                  <a:gd name="T2" fmla="*/ 135 w 149"/>
                  <a:gd name="T3" fmla="*/ 0 h 148"/>
                  <a:gd name="T4" fmla="*/ 149 w 149"/>
                  <a:gd name="T5" fmla="*/ 14 h 148"/>
                  <a:gd name="T6" fmla="*/ 14 w 149"/>
                  <a:gd name="T7" fmla="*/ 148 h 148"/>
                  <a:gd name="T8" fmla="*/ 0 w 149"/>
                  <a:gd name="T9" fmla="*/ 13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8">
                    <a:moveTo>
                      <a:pt x="0" y="134"/>
                    </a:moveTo>
                    <a:lnTo>
                      <a:pt x="135" y="0"/>
                    </a:lnTo>
                    <a:lnTo>
                      <a:pt x="149" y="14"/>
                    </a:lnTo>
                    <a:lnTo>
                      <a:pt x="14" y="148"/>
                    </a:lnTo>
                    <a:lnTo>
                      <a:pt x="0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09" name="Rectangle 55">
                <a:extLst>
                  <a:ext uri="{FF2B5EF4-FFF2-40B4-BE49-F238E27FC236}">
                    <a16:creationId xmlns:a16="http://schemas.microsoft.com/office/drawing/2014/main" id="{8B463AC3-9445-47D9-BF8B-C05EC146E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2688" y="654050"/>
                <a:ext cx="274638" cy="47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0" name="Freeform 56">
                <a:extLst>
                  <a:ext uri="{FF2B5EF4-FFF2-40B4-BE49-F238E27FC236}">
                    <a16:creationId xmlns:a16="http://schemas.microsoft.com/office/drawing/2014/main" id="{EAC56BBF-890E-4F2C-B54D-6A9BFBAF3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676275"/>
                <a:ext cx="236538" cy="233362"/>
              </a:xfrm>
              <a:custGeom>
                <a:avLst/>
                <a:gdLst>
                  <a:gd name="T0" fmla="*/ 135 w 149"/>
                  <a:gd name="T1" fmla="*/ 147 h 147"/>
                  <a:gd name="T2" fmla="*/ 0 w 149"/>
                  <a:gd name="T3" fmla="*/ 12 h 147"/>
                  <a:gd name="T4" fmla="*/ 14 w 149"/>
                  <a:gd name="T5" fmla="*/ 0 h 147"/>
                  <a:gd name="T6" fmla="*/ 149 w 149"/>
                  <a:gd name="T7" fmla="*/ 135 h 147"/>
                  <a:gd name="T8" fmla="*/ 135 w 149"/>
                  <a:gd name="T9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7">
                    <a:moveTo>
                      <a:pt x="135" y="147"/>
                    </a:moveTo>
                    <a:lnTo>
                      <a:pt x="0" y="12"/>
                    </a:lnTo>
                    <a:lnTo>
                      <a:pt x="14" y="0"/>
                    </a:lnTo>
                    <a:lnTo>
                      <a:pt x="149" y="135"/>
                    </a:lnTo>
                    <a:lnTo>
                      <a:pt x="135" y="1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1" name="Freeform 57">
                <a:extLst>
                  <a:ext uri="{FF2B5EF4-FFF2-40B4-BE49-F238E27FC236}">
                    <a16:creationId xmlns:a16="http://schemas.microsoft.com/office/drawing/2014/main" id="{66143911-43DE-4ACA-B9D8-266F62F9D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676275"/>
                <a:ext cx="236538" cy="233362"/>
              </a:xfrm>
              <a:custGeom>
                <a:avLst/>
                <a:gdLst>
                  <a:gd name="T0" fmla="*/ 0 w 149"/>
                  <a:gd name="T1" fmla="*/ 135 h 147"/>
                  <a:gd name="T2" fmla="*/ 135 w 149"/>
                  <a:gd name="T3" fmla="*/ 0 h 147"/>
                  <a:gd name="T4" fmla="*/ 149 w 149"/>
                  <a:gd name="T5" fmla="*/ 12 h 147"/>
                  <a:gd name="T6" fmla="*/ 14 w 149"/>
                  <a:gd name="T7" fmla="*/ 147 h 147"/>
                  <a:gd name="T8" fmla="*/ 0 w 149"/>
                  <a:gd name="T9" fmla="*/ 13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7">
                    <a:moveTo>
                      <a:pt x="0" y="135"/>
                    </a:moveTo>
                    <a:lnTo>
                      <a:pt x="135" y="0"/>
                    </a:lnTo>
                    <a:lnTo>
                      <a:pt x="149" y="12"/>
                    </a:lnTo>
                    <a:lnTo>
                      <a:pt x="14" y="147"/>
                    </a:lnTo>
                    <a:lnTo>
                      <a:pt x="0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2" name="Rectangle 58">
                <a:extLst>
                  <a:ext uri="{FF2B5EF4-FFF2-40B4-BE49-F238E27FC236}">
                    <a16:creationId xmlns:a16="http://schemas.microsoft.com/office/drawing/2014/main" id="{F10A7B96-1CB9-4E74-BEFA-97D6F261E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63" y="755650"/>
                <a:ext cx="825500" cy="396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3" name="Rectangle 59">
                <a:extLst>
                  <a:ext uri="{FF2B5EF4-FFF2-40B4-BE49-F238E27FC236}">
                    <a16:creationId xmlns:a16="http://schemas.microsoft.com/office/drawing/2014/main" id="{83E0445C-8F2F-4027-8FC2-8D4BC792F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63" y="950913"/>
                <a:ext cx="8255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4" name="Rectangle 60">
                <a:extLst>
                  <a:ext uri="{FF2B5EF4-FFF2-40B4-BE49-F238E27FC236}">
                    <a16:creationId xmlns:a16="http://schemas.microsoft.com/office/drawing/2014/main" id="{EBDA6985-5DFF-491C-B20A-30949167D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5863" y="755650"/>
                <a:ext cx="38100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5" name="Freeform 61">
                <a:extLst>
                  <a:ext uri="{FF2B5EF4-FFF2-40B4-BE49-F238E27FC236}">
                    <a16:creationId xmlns:a16="http://schemas.microsoft.com/office/drawing/2014/main" id="{6BE22C1C-E80D-44A2-A674-AD2AAE298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50" y="773113"/>
                <a:ext cx="198438" cy="196850"/>
              </a:xfrm>
              <a:custGeom>
                <a:avLst/>
                <a:gdLst>
                  <a:gd name="T0" fmla="*/ 0 w 125"/>
                  <a:gd name="T1" fmla="*/ 112 h 124"/>
                  <a:gd name="T2" fmla="*/ 113 w 125"/>
                  <a:gd name="T3" fmla="*/ 0 h 124"/>
                  <a:gd name="T4" fmla="*/ 125 w 125"/>
                  <a:gd name="T5" fmla="*/ 12 h 124"/>
                  <a:gd name="T6" fmla="*/ 11 w 125"/>
                  <a:gd name="T7" fmla="*/ 124 h 124"/>
                  <a:gd name="T8" fmla="*/ 0 w 125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0" y="112"/>
                    </a:moveTo>
                    <a:lnTo>
                      <a:pt x="113" y="0"/>
                    </a:lnTo>
                    <a:lnTo>
                      <a:pt x="125" y="12"/>
                    </a:lnTo>
                    <a:lnTo>
                      <a:pt x="11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6" name="Freeform 62">
                <a:extLst>
                  <a:ext uri="{FF2B5EF4-FFF2-40B4-BE49-F238E27FC236}">
                    <a16:creationId xmlns:a16="http://schemas.microsoft.com/office/drawing/2014/main" id="{2AB0E527-1719-48F6-8069-7D730AC89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50" y="773113"/>
                <a:ext cx="198438" cy="196850"/>
              </a:xfrm>
              <a:custGeom>
                <a:avLst/>
                <a:gdLst>
                  <a:gd name="T0" fmla="*/ 11 w 125"/>
                  <a:gd name="T1" fmla="*/ 0 h 124"/>
                  <a:gd name="T2" fmla="*/ 125 w 125"/>
                  <a:gd name="T3" fmla="*/ 112 h 124"/>
                  <a:gd name="T4" fmla="*/ 113 w 125"/>
                  <a:gd name="T5" fmla="*/ 124 h 124"/>
                  <a:gd name="T6" fmla="*/ 0 w 125"/>
                  <a:gd name="T7" fmla="*/ 12 h 124"/>
                  <a:gd name="T8" fmla="*/ 11 w 125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11" y="0"/>
                    </a:moveTo>
                    <a:lnTo>
                      <a:pt x="125" y="112"/>
                    </a:lnTo>
                    <a:lnTo>
                      <a:pt x="113" y="124"/>
                    </a:lnTo>
                    <a:lnTo>
                      <a:pt x="0" y="12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7" name="Rectangle 63">
                <a:extLst>
                  <a:ext uri="{FF2B5EF4-FFF2-40B4-BE49-F238E27FC236}">
                    <a16:creationId xmlns:a16="http://schemas.microsoft.com/office/drawing/2014/main" id="{025B8DA8-08A0-45FF-8994-554441F8B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950" y="755650"/>
                <a:ext cx="39688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9" name="Freeform 64">
                <a:extLst>
                  <a:ext uri="{FF2B5EF4-FFF2-40B4-BE49-F238E27FC236}">
                    <a16:creationId xmlns:a16="http://schemas.microsoft.com/office/drawing/2014/main" id="{C614A04A-6BF5-44BC-AA3D-D103994F3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150" y="773113"/>
                <a:ext cx="201613" cy="196850"/>
              </a:xfrm>
              <a:custGeom>
                <a:avLst/>
                <a:gdLst>
                  <a:gd name="T0" fmla="*/ 0 w 127"/>
                  <a:gd name="T1" fmla="*/ 112 h 124"/>
                  <a:gd name="T2" fmla="*/ 114 w 127"/>
                  <a:gd name="T3" fmla="*/ 0 h 124"/>
                  <a:gd name="T4" fmla="*/ 127 w 127"/>
                  <a:gd name="T5" fmla="*/ 12 h 124"/>
                  <a:gd name="T6" fmla="*/ 12 w 127"/>
                  <a:gd name="T7" fmla="*/ 124 h 124"/>
                  <a:gd name="T8" fmla="*/ 0 w 127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4">
                    <a:moveTo>
                      <a:pt x="0" y="112"/>
                    </a:moveTo>
                    <a:lnTo>
                      <a:pt x="114" y="0"/>
                    </a:lnTo>
                    <a:lnTo>
                      <a:pt x="127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0" name="Freeform 65">
                <a:extLst>
                  <a:ext uri="{FF2B5EF4-FFF2-40B4-BE49-F238E27FC236}">
                    <a16:creationId xmlns:a16="http://schemas.microsoft.com/office/drawing/2014/main" id="{473CB7AA-2239-4F3C-92D1-EEA661827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150" y="773113"/>
                <a:ext cx="201613" cy="196850"/>
              </a:xfrm>
              <a:custGeom>
                <a:avLst/>
                <a:gdLst>
                  <a:gd name="T0" fmla="*/ 12 w 127"/>
                  <a:gd name="T1" fmla="*/ 0 h 124"/>
                  <a:gd name="T2" fmla="*/ 127 w 127"/>
                  <a:gd name="T3" fmla="*/ 112 h 124"/>
                  <a:gd name="T4" fmla="*/ 114 w 127"/>
                  <a:gd name="T5" fmla="*/ 124 h 124"/>
                  <a:gd name="T6" fmla="*/ 0 w 127"/>
                  <a:gd name="T7" fmla="*/ 12 h 124"/>
                  <a:gd name="T8" fmla="*/ 12 w 127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4">
                    <a:moveTo>
                      <a:pt x="12" y="0"/>
                    </a:moveTo>
                    <a:lnTo>
                      <a:pt x="127" y="112"/>
                    </a:lnTo>
                    <a:lnTo>
                      <a:pt x="114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1" name="Rectangle 66">
                <a:extLst>
                  <a:ext uri="{FF2B5EF4-FFF2-40B4-BE49-F238E27FC236}">
                    <a16:creationId xmlns:a16="http://schemas.microsoft.com/office/drawing/2014/main" id="{326689CF-C9F2-4A33-8928-D782C4BF9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6450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2" name="Freeform 67">
                <a:extLst>
                  <a:ext uri="{FF2B5EF4-FFF2-40B4-BE49-F238E27FC236}">
                    <a16:creationId xmlns:a16="http://schemas.microsoft.com/office/drawing/2014/main" id="{D67486E1-5A31-446D-8510-8F9A95789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" y="773113"/>
                <a:ext cx="196850" cy="196850"/>
              </a:xfrm>
              <a:custGeom>
                <a:avLst/>
                <a:gdLst>
                  <a:gd name="T0" fmla="*/ 0 w 124"/>
                  <a:gd name="T1" fmla="*/ 112 h 124"/>
                  <a:gd name="T2" fmla="*/ 114 w 124"/>
                  <a:gd name="T3" fmla="*/ 0 h 124"/>
                  <a:gd name="T4" fmla="*/ 124 w 124"/>
                  <a:gd name="T5" fmla="*/ 12 h 124"/>
                  <a:gd name="T6" fmla="*/ 12 w 124"/>
                  <a:gd name="T7" fmla="*/ 124 h 124"/>
                  <a:gd name="T8" fmla="*/ 0 w 124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0" y="112"/>
                    </a:moveTo>
                    <a:lnTo>
                      <a:pt x="114" y="0"/>
                    </a:lnTo>
                    <a:lnTo>
                      <a:pt x="124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3" name="Freeform 68">
                <a:extLst>
                  <a:ext uri="{FF2B5EF4-FFF2-40B4-BE49-F238E27FC236}">
                    <a16:creationId xmlns:a16="http://schemas.microsoft.com/office/drawing/2014/main" id="{591A3D3B-DCD3-4BBA-8AFA-D6319CDCE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" y="773113"/>
                <a:ext cx="196850" cy="196850"/>
              </a:xfrm>
              <a:custGeom>
                <a:avLst/>
                <a:gdLst>
                  <a:gd name="T0" fmla="*/ 12 w 124"/>
                  <a:gd name="T1" fmla="*/ 0 h 124"/>
                  <a:gd name="T2" fmla="*/ 124 w 124"/>
                  <a:gd name="T3" fmla="*/ 112 h 124"/>
                  <a:gd name="T4" fmla="*/ 114 w 124"/>
                  <a:gd name="T5" fmla="*/ 124 h 124"/>
                  <a:gd name="T6" fmla="*/ 0 w 124"/>
                  <a:gd name="T7" fmla="*/ 12 h 124"/>
                  <a:gd name="T8" fmla="*/ 12 w 12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12" y="0"/>
                    </a:moveTo>
                    <a:lnTo>
                      <a:pt x="124" y="112"/>
                    </a:lnTo>
                    <a:lnTo>
                      <a:pt x="114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4" name="Rectangle 69">
                <a:extLst>
                  <a:ext uri="{FF2B5EF4-FFF2-40B4-BE49-F238E27FC236}">
                    <a16:creationId xmlns:a16="http://schemas.microsoft.com/office/drawing/2014/main" id="{B16FE9EB-FA11-4DE8-8051-1F672E7FB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538" y="755650"/>
                <a:ext cx="42863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5" name="Freeform 70">
                <a:extLst>
                  <a:ext uri="{FF2B5EF4-FFF2-40B4-BE49-F238E27FC236}">
                    <a16:creationId xmlns:a16="http://schemas.microsoft.com/office/drawing/2014/main" id="{D8A69B76-0966-498E-A6B9-133791937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13" y="773113"/>
                <a:ext cx="198438" cy="196850"/>
              </a:xfrm>
              <a:custGeom>
                <a:avLst/>
                <a:gdLst>
                  <a:gd name="T0" fmla="*/ 0 w 125"/>
                  <a:gd name="T1" fmla="*/ 112 h 124"/>
                  <a:gd name="T2" fmla="*/ 112 w 125"/>
                  <a:gd name="T3" fmla="*/ 0 h 124"/>
                  <a:gd name="T4" fmla="*/ 125 w 125"/>
                  <a:gd name="T5" fmla="*/ 12 h 124"/>
                  <a:gd name="T6" fmla="*/ 12 w 125"/>
                  <a:gd name="T7" fmla="*/ 124 h 124"/>
                  <a:gd name="T8" fmla="*/ 0 w 125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0" y="112"/>
                    </a:moveTo>
                    <a:lnTo>
                      <a:pt x="112" y="0"/>
                    </a:lnTo>
                    <a:lnTo>
                      <a:pt x="125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6" name="Freeform 71">
                <a:extLst>
                  <a:ext uri="{FF2B5EF4-FFF2-40B4-BE49-F238E27FC236}">
                    <a16:creationId xmlns:a16="http://schemas.microsoft.com/office/drawing/2014/main" id="{1BB2744C-1408-49B5-86B7-C127937FD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13" y="773113"/>
                <a:ext cx="198438" cy="196850"/>
              </a:xfrm>
              <a:custGeom>
                <a:avLst/>
                <a:gdLst>
                  <a:gd name="T0" fmla="*/ 12 w 125"/>
                  <a:gd name="T1" fmla="*/ 0 h 124"/>
                  <a:gd name="T2" fmla="*/ 125 w 125"/>
                  <a:gd name="T3" fmla="*/ 112 h 124"/>
                  <a:gd name="T4" fmla="*/ 112 w 125"/>
                  <a:gd name="T5" fmla="*/ 124 h 124"/>
                  <a:gd name="T6" fmla="*/ 0 w 125"/>
                  <a:gd name="T7" fmla="*/ 12 h 124"/>
                  <a:gd name="T8" fmla="*/ 12 w 125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12" y="0"/>
                    </a:moveTo>
                    <a:lnTo>
                      <a:pt x="125" y="112"/>
                    </a:lnTo>
                    <a:lnTo>
                      <a:pt x="112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7" name="Rectangle 72">
                <a:extLst>
                  <a:ext uri="{FF2B5EF4-FFF2-40B4-BE49-F238E27FC236}">
                    <a16:creationId xmlns:a16="http://schemas.microsoft.com/office/drawing/2014/main" id="{A81B684F-8D94-4A4B-AC88-6DB5D5C39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4950" y="755650"/>
                <a:ext cx="822325" cy="396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8" name="Rectangle 73">
                <a:extLst>
                  <a:ext uri="{FF2B5EF4-FFF2-40B4-BE49-F238E27FC236}">
                    <a16:creationId xmlns:a16="http://schemas.microsoft.com/office/drawing/2014/main" id="{F4D0A8A3-8EAF-44EF-A4D1-5BDB9AB49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4950" y="950913"/>
                <a:ext cx="822325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9" name="Rectangle 74">
                <a:extLst>
                  <a:ext uri="{FF2B5EF4-FFF2-40B4-BE49-F238E27FC236}">
                    <a16:creationId xmlns:a16="http://schemas.microsoft.com/office/drawing/2014/main" id="{1004FD0D-956B-44AA-8137-745DACDD1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350" y="755650"/>
                <a:ext cx="38100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0" name="Freeform 75">
                <a:extLst>
                  <a:ext uri="{FF2B5EF4-FFF2-40B4-BE49-F238E27FC236}">
                    <a16:creationId xmlns:a16="http://schemas.microsoft.com/office/drawing/2014/main" id="{9797B368-1130-489F-ADE8-187178172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138" y="773113"/>
                <a:ext cx="198438" cy="196850"/>
              </a:xfrm>
              <a:custGeom>
                <a:avLst/>
                <a:gdLst>
                  <a:gd name="T0" fmla="*/ 0 w 125"/>
                  <a:gd name="T1" fmla="*/ 112 h 124"/>
                  <a:gd name="T2" fmla="*/ 113 w 125"/>
                  <a:gd name="T3" fmla="*/ 0 h 124"/>
                  <a:gd name="T4" fmla="*/ 125 w 125"/>
                  <a:gd name="T5" fmla="*/ 12 h 124"/>
                  <a:gd name="T6" fmla="*/ 10 w 125"/>
                  <a:gd name="T7" fmla="*/ 124 h 124"/>
                  <a:gd name="T8" fmla="*/ 0 w 125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0" y="112"/>
                    </a:moveTo>
                    <a:lnTo>
                      <a:pt x="113" y="0"/>
                    </a:lnTo>
                    <a:lnTo>
                      <a:pt x="125" y="12"/>
                    </a:lnTo>
                    <a:lnTo>
                      <a:pt x="10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1" name="Freeform 76">
                <a:extLst>
                  <a:ext uri="{FF2B5EF4-FFF2-40B4-BE49-F238E27FC236}">
                    <a16:creationId xmlns:a16="http://schemas.microsoft.com/office/drawing/2014/main" id="{86E80B01-335E-419F-83D7-63973D0B2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138" y="773113"/>
                <a:ext cx="198438" cy="196850"/>
              </a:xfrm>
              <a:custGeom>
                <a:avLst/>
                <a:gdLst>
                  <a:gd name="T0" fmla="*/ 10 w 125"/>
                  <a:gd name="T1" fmla="*/ 0 h 124"/>
                  <a:gd name="T2" fmla="*/ 125 w 125"/>
                  <a:gd name="T3" fmla="*/ 112 h 124"/>
                  <a:gd name="T4" fmla="*/ 113 w 125"/>
                  <a:gd name="T5" fmla="*/ 124 h 124"/>
                  <a:gd name="T6" fmla="*/ 0 w 125"/>
                  <a:gd name="T7" fmla="*/ 12 h 124"/>
                  <a:gd name="T8" fmla="*/ 10 w 125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10" y="0"/>
                    </a:moveTo>
                    <a:lnTo>
                      <a:pt x="125" y="112"/>
                    </a:lnTo>
                    <a:lnTo>
                      <a:pt x="113" y="124"/>
                    </a:lnTo>
                    <a:lnTo>
                      <a:pt x="0" y="1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2" name="Rectangle 77">
                <a:extLst>
                  <a:ext uri="{FF2B5EF4-FFF2-40B4-BE49-F238E27FC236}">
                    <a16:creationId xmlns:a16="http://schemas.microsoft.com/office/drawing/2014/main" id="{8A36AB3D-F4F4-41FA-86AC-7582D7731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0263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3" name="Freeform 78">
                <a:extLst>
                  <a:ext uri="{FF2B5EF4-FFF2-40B4-BE49-F238E27FC236}">
                    <a16:creationId xmlns:a16="http://schemas.microsoft.com/office/drawing/2014/main" id="{D0B91DA6-62CD-4B74-BEAD-350F00A98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638" y="773113"/>
                <a:ext cx="200025" cy="196850"/>
              </a:xfrm>
              <a:custGeom>
                <a:avLst/>
                <a:gdLst>
                  <a:gd name="T0" fmla="*/ 0 w 126"/>
                  <a:gd name="T1" fmla="*/ 112 h 124"/>
                  <a:gd name="T2" fmla="*/ 114 w 126"/>
                  <a:gd name="T3" fmla="*/ 0 h 124"/>
                  <a:gd name="T4" fmla="*/ 126 w 126"/>
                  <a:gd name="T5" fmla="*/ 12 h 124"/>
                  <a:gd name="T6" fmla="*/ 12 w 126"/>
                  <a:gd name="T7" fmla="*/ 124 h 124"/>
                  <a:gd name="T8" fmla="*/ 0 w 126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24">
                    <a:moveTo>
                      <a:pt x="0" y="112"/>
                    </a:moveTo>
                    <a:lnTo>
                      <a:pt x="114" y="0"/>
                    </a:lnTo>
                    <a:lnTo>
                      <a:pt x="126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4" name="Freeform 79">
                <a:extLst>
                  <a:ext uri="{FF2B5EF4-FFF2-40B4-BE49-F238E27FC236}">
                    <a16:creationId xmlns:a16="http://schemas.microsoft.com/office/drawing/2014/main" id="{F2963009-EFDA-46D5-97E1-CED1BDED0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638" y="773113"/>
                <a:ext cx="200025" cy="196850"/>
              </a:xfrm>
              <a:custGeom>
                <a:avLst/>
                <a:gdLst>
                  <a:gd name="T0" fmla="*/ 12 w 126"/>
                  <a:gd name="T1" fmla="*/ 0 h 124"/>
                  <a:gd name="T2" fmla="*/ 126 w 126"/>
                  <a:gd name="T3" fmla="*/ 112 h 124"/>
                  <a:gd name="T4" fmla="*/ 114 w 126"/>
                  <a:gd name="T5" fmla="*/ 124 h 124"/>
                  <a:gd name="T6" fmla="*/ 0 w 126"/>
                  <a:gd name="T7" fmla="*/ 12 h 124"/>
                  <a:gd name="T8" fmla="*/ 12 w 126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24">
                    <a:moveTo>
                      <a:pt x="12" y="0"/>
                    </a:moveTo>
                    <a:lnTo>
                      <a:pt x="126" y="112"/>
                    </a:lnTo>
                    <a:lnTo>
                      <a:pt x="114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5" name="Rectangle 80">
                <a:extLst>
                  <a:ext uri="{FF2B5EF4-FFF2-40B4-BE49-F238E27FC236}">
                    <a16:creationId xmlns:a16="http://schemas.microsoft.com/office/drawing/2014/main" id="{B7D31B82-341D-42B0-B652-B356C0DCD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938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6" name="Freeform 81">
                <a:extLst>
                  <a:ext uri="{FF2B5EF4-FFF2-40B4-BE49-F238E27FC236}">
                    <a16:creationId xmlns:a16="http://schemas.microsoft.com/office/drawing/2014/main" id="{C51B6370-9A36-4609-A870-D846C694B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725" y="773113"/>
                <a:ext cx="198438" cy="196850"/>
              </a:xfrm>
              <a:custGeom>
                <a:avLst/>
                <a:gdLst>
                  <a:gd name="T0" fmla="*/ 0 w 125"/>
                  <a:gd name="T1" fmla="*/ 112 h 124"/>
                  <a:gd name="T2" fmla="*/ 113 w 125"/>
                  <a:gd name="T3" fmla="*/ 0 h 124"/>
                  <a:gd name="T4" fmla="*/ 125 w 125"/>
                  <a:gd name="T5" fmla="*/ 12 h 124"/>
                  <a:gd name="T6" fmla="*/ 12 w 125"/>
                  <a:gd name="T7" fmla="*/ 124 h 124"/>
                  <a:gd name="T8" fmla="*/ 0 w 125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0" y="112"/>
                    </a:moveTo>
                    <a:lnTo>
                      <a:pt x="113" y="0"/>
                    </a:lnTo>
                    <a:lnTo>
                      <a:pt x="125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7" name="Freeform 82">
                <a:extLst>
                  <a:ext uri="{FF2B5EF4-FFF2-40B4-BE49-F238E27FC236}">
                    <a16:creationId xmlns:a16="http://schemas.microsoft.com/office/drawing/2014/main" id="{2FEA0319-90E8-4FF0-8B66-F4745ED35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725" y="773113"/>
                <a:ext cx="198438" cy="196850"/>
              </a:xfrm>
              <a:custGeom>
                <a:avLst/>
                <a:gdLst>
                  <a:gd name="T0" fmla="*/ 12 w 125"/>
                  <a:gd name="T1" fmla="*/ 0 h 124"/>
                  <a:gd name="T2" fmla="*/ 125 w 125"/>
                  <a:gd name="T3" fmla="*/ 112 h 124"/>
                  <a:gd name="T4" fmla="*/ 113 w 125"/>
                  <a:gd name="T5" fmla="*/ 124 h 124"/>
                  <a:gd name="T6" fmla="*/ 0 w 125"/>
                  <a:gd name="T7" fmla="*/ 12 h 124"/>
                  <a:gd name="T8" fmla="*/ 12 w 125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12" y="0"/>
                    </a:moveTo>
                    <a:lnTo>
                      <a:pt x="125" y="112"/>
                    </a:lnTo>
                    <a:lnTo>
                      <a:pt x="113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8" name="Rectangle 83">
                <a:extLst>
                  <a:ext uri="{FF2B5EF4-FFF2-40B4-BE49-F238E27FC236}">
                    <a16:creationId xmlns:a16="http://schemas.microsoft.com/office/drawing/2014/main" id="{29AA625D-F1C2-4BA7-9A85-815E507F7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025" y="755650"/>
                <a:ext cx="38100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9" name="Freeform 84">
                <a:extLst>
                  <a:ext uri="{FF2B5EF4-FFF2-40B4-BE49-F238E27FC236}">
                    <a16:creationId xmlns:a16="http://schemas.microsoft.com/office/drawing/2014/main" id="{E7A83AF3-7714-40C4-9D71-F9650A97D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400" y="773113"/>
                <a:ext cx="196850" cy="196850"/>
              </a:xfrm>
              <a:custGeom>
                <a:avLst/>
                <a:gdLst>
                  <a:gd name="T0" fmla="*/ 0 w 124"/>
                  <a:gd name="T1" fmla="*/ 112 h 124"/>
                  <a:gd name="T2" fmla="*/ 112 w 124"/>
                  <a:gd name="T3" fmla="*/ 0 h 124"/>
                  <a:gd name="T4" fmla="*/ 124 w 124"/>
                  <a:gd name="T5" fmla="*/ 12 h 124"/>
                  <a:gd name="T6" fmla="*/ 12 w 124"/>
                  <a:gd name="T7" fmla="*/ 124 h 124"/>
                  <a:gd name="T8" fmla="*/ 0 w 124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0" y="112"/>
                    </a:moveTo>
                    <a:lnTo>
                      <a:pt x="112" y="0"/>
                    </a:lnTo>
                    <a:lnTo>
                      <a:pt x="124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0" name="Freeform 85">
                <a:extLst>
                  <a:ext uri="{FF2B5EF4-FFF2-40B4-BE49-F238E27FC236}">
                    <a16:creationId xmlns:a16="http://schemas.microsoft.com/office/drawing/2014/main" id="{B914F548-3C6F-4A19-9494-0DD416812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400" y="773113"/>
                <a:ext cx="196850" cy="196850"/>
              </a:xfrm>
              <a:custGeom>
                <a:avLst/>
                <a:gdLst>
                  <a:gd name="T0" fmla="*/ 12 w 124"/>
                  <a:gd name="T1" fmla="*/ 0 h 124"/>
                  <a:gd name="T2" fmla="*/ 124 w 124"/>
                  <a:gd name="T3" fmla="*/ 112 h 124"/>
                  <a:gd name="T4" fmla="*/ 112 w 124"/>
                  <a:gd name="T5" fmla="*/ 124 h 124"/>
                  <a:gd name="T6" fmla="*/ 0 w 124"/>
                  <a:gd name="T7" fmla="*/ 12 h 124"/>
                  <a:gd name="T8" fmla="*/ 12 w 12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12" y="0"/>
                    </a:moveTo>
                    <a:lnTo>
                      <a:pt x="124" y="112"/>
                    </a:lnTo>
                    <a:lnTo>
                      <a:pt x="112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1" name="Rectangle 86">
                <a:extLst>
                  <a:ext uri="{FF2B5EF4-FFF2-40B4-BE49-F238E27FC236}">
                    <a16:creationId xmlns:a16="http://schemas.microsoft.com/office/drawing/2014/main" id="{999599C1-C47D-4ECE-A21E-234B90C2E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6950" y="755650"/>
                <a:ext cx="825500" cy="396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2" name="Freeform 87">
                <a:extLst>
                  <a:ext uri="{FF2B5EF4-FFF2-40B4-BE49-F238E27FC236}">
                    <a16:creationId xmlns:a16="http://schemas.microsoft.com/office/drawing/2014/main" id="{9CCBBC56-3BE6-40FB-8761-A66D226FE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6950" y="950913"/>
                <a:ext cx="1379538" cy="44450"/>
              </a:xfrm>
              <a:custGeom>
                <a:avLst/>
                <a:gdLst>
                  <a:gd name="T0" fmla="*/ 869 w 869"/>
                  <a:gd name="T1" fmla="*/ 0 h 28"/>
                  <a:gd name="T2" fmla="*/ 869 w 869"/>
                  <a:gd name="T3" fmla="*/ 28 h 28"/>
                  <a:gd name="T4" fmla="*/ 0 w 869"/>
                  <a:gd name="T5" fmla="*/ 28 h 28"/>
                  <a:gd name="T6" fmla="*/ 0 w 869"/>
                  <a:gd name="T7" fmla="*/ 0 h 28"/>
                  <a:gd name="T8" fmla="*/ 777 w 869"/>
                  <a:gd name="T9" fmla="*/ 0 h 28"/>
                  <a:gd name="T10" fmla="*/ 869 w 869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9" h="28">
                    <a:moveTo>
                      <a:pt x="869" y="0"/>
                    </a:moveTo>
                    <a:lnTo>
                      <a:pt x="869" y="28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777" y="0"/>
                    </a:lnTo>
                    <a:lnTo>
                      <a:pt x="86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3" name="Freeform 88">
                <a:extLst>
                  <a:ext uri="{FF2B5EF4-FFF2-40B4-BE49-F238E27FC236}">
                    <a16:creationId xmlns:a16="http://schemas.microsoft.com/office/drawing/2014/main" id="{8B481B5D-1E70-45C3-AEAC-A27A0E720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6950" y="950913"/>
                <a:ext cx="1379538" cy="44450"/>
              </a:xfrm>
              <a:custGeom>
                <a:avLst/>
                <a:gdLst>
                  <a:gd name="T0" fmla="*/ 869 w 869"/>
                  <a:gd name="T1" fmla="*/ 0 h 28"/>
                  <a:gd name="T2" fmla="*/ 869 w 869"/>
                  <a:gd name="T3" fmla="*/ 28 h 28"/>
                  <a:gd name="T4" fmla="*/ 0 w 869"/>
                  <a:gd name="T5" fmla="*/ 28 h 28"/>
                  <a:gd name="T6" fmla="*/ 0 w 869"/>
                  <a:gd name="T7" fmla="*/ 0 h 28"/>
                  <a:gd name="T8" fmla="*/ 777 w 869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9" h="28">
                    <a:moveTo>
                      <a:pt x="869" y="0"/>
                    </a:moveTo>
                    <a:lnTo>
                      <a:pt x="869" y="28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77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4" name="Rectangle 89">
                <a:extLst>
                  <a:ext uri="{FF2B5EF4-FFF2-40B4-BE49-F238E27FC236}">
                    <a16:creationId xmlns:a16="http://schemas.microsoft.com/office/drawing/2014/main" id="{BA1D8568-40F5-416F-8677-897AFEE21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350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5" name="Freeform 90">
                <a:extLst>
                  <a:ext uri="{FF2B5EF4-FFF2-40B4-BE49-F238E27FC236}">
                    <a16:creationId xmlns:a16="http://schemas.microsoft.com/office/drawing/2014/main" id="{6B553A95-8E71-40B6-86F2-BBB6CEDD8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138" y="773113"/>
                <a:ext cx="198438" cy="196850"/>
              </a:xfrm>
              <a:custGeom>
                <a:avLst/>
                <a:gdLst>
                  <a:gd name="T0" fmla="*/ 0 w 125"/>
                  <a:gd name="T1" fmla="*/ 112 h 124"/>
                  <a:gd name="T2" fmla="*/ 113 w 125"/>
                  <a:gd name="T3" fmla="*/ 0 h 124"/>
                  <a:gd name="T4" fmla="*/ 125 w 125"/>
                  <a:gd name="T5" fmla="*/ 12 h 124"/>
                  <a:gd name="T6" fmla="*/ 12 w 125"/>
                  <a:gd name="T7" fmla="*/ 124 h 124"/>
                  <a:gd name="T8" fmla="*/ 0 w 125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0" y="112"/>
                    </a:moveTo>
                    <a:lnTo>
                      <a:pt x="113" y="0"/>
                    </a:lnTo>
                    <a:lnTo>
                      <a:pt x="125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6" name="Freeform 91">
                <a:extLst>
                  <a:ext uri="{FF2B5EF4-FFF2-40B4-BE49-F238E27FC236}">
                    <a16:creationId xmlns:a16="http://schemas.microsoft.com/office/drawing/2014/main" id="{D4ED0FD4-2791-431F-997B-3B45191C1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138" y="773113"/>
                <a:ext cx="198438" cy="196850"/>
              </a:xfrm>
              <a:custGeom>
                <a:avLst/>
                <a:gdLst>
                  <a:gd name="T0" fmla="*/ 12 w 125"/>
                  <a:gd name="T1" fmla="*/ 0 h 124"/>
                  <a:gd name="T2" fmla="*/ 125 w 125"/>
                  <a:gd name="T3" fmla="*/ 112 h 124"/>
                  <a:gd name="T4" fmla="*/ 113 w 125"/>
                  <a:gd name="T5" fmla="*/ 124 h 124"/>
                  <a:gd name="T6" fmla="*/ 0 w 125"/>
                  <a:gd name="T7" fmla="*/ 12 h 124"/>
                  <a:gd name="T8" fmla="*/ 12 w 125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12" y="0"/>
                    </a:moveTo>
                    <a:lnTo>
                      <a:pt x="125" y="112"/>
                    </a:lnTo>
                    <a:lnTo>
                      <a:pt x="113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7" name="Rectangle 92">
                <a:extLst>
                  <a:ext uri="{FF2B5EF4-FFF2-40B4-BE49-F238E27FC236}">
                    <a16:creationId xmlns:a16="http://schemas.microsoft.com/office/drawing/2014/main" id="{3665DE63-5009-48D7-9E2C-E927170D4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438" y="755650"/>
                <a:ext cx="38100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8" name="Freeform 93">
                <a:extLst>
                  <a:ext uri="{FF2B5EF4-FFF2-40B4-BE49-F238E27FC236}">
                    <a16:creationId xmlns:a16="http://schemas.microsoft.com/office/drawing/2014/main" id="{20F8CB5F-15A4-4101-ADD3-5516C7CFA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813" y="773113"/>
                <a:ext cx="196850" cy="196850"/>
              </a:xfrm>
              <a:custGeom>
                <a:avLst/>
                <a:gdLst>
                  <a:gd name="T0" fmla="*/ 0 w 124"/>
                  <a:gd name="T1" fmla="*/ 112 h 124"/>
                  <a:gd name="T2" fmla="*/ 112 w 124"/>
                  <a:gd name="T3" fmla="*/ 0 h 124"/>
                  <a:gd name="T4" fmla="*/ 124 w 124"/>
                  <a:gd name="T5" fmla="*/ 12 h 124"/>
                  <a:gd name="T6" fmla="*/ 10 w 124"/>
                  <a:gd name="T7" fmla="*/ 124 h 124"/>
                  <a:gd name="T8" fmla="*/ 0 w 124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0" y="112"/>
                    </a:moveTo>
                    <a:lnTo>
                      <a:pt x="112" y="0"/>
                    </a:lnTo>
                    <a:lnTo>
                      <a:pt x="124" y="12"/>
                    </a:lnTo>
                    <a:lnTo>
                      <a:pt x="10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9" name="Freeform 94">
                <a:extLst>
                  <a:ext uri="{FF2B5EF4-FFF2-40B4-BE49-F238E27FC236}">
                    <a16:creationId xmlns:a16="http://schemas.microsoft.com/office/drawing/2014/main" id="{F195254C-B7F7-4F24-9DC9-B392E12DF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813" y="773113"/>
                <a:ext cx="196850" cy="196850"/>
              </a:xfrm>
              <a:custGeom>
                <a:avLst/>
                <a:gdLst>
                  <a:gd name="T0" fmla="*/ 10 w 124"/>
                  <a:gd name="T1" fmla="*/ 0 h 124"/>
                  <a:gd name="T2" fmla="*/ 124 w 124"/>
                  <a:gd name="T3" fmla="*/ 112 h 124"/>
                  <a:gd name="T4" fmla="*/ 112 w 124"/>
                  <a:gd name="T5" fmla="*/ 124 h 124"/>
                  <a:gd name="T6" fmla="*/ 0 w 124"/>
                  <a:gd name="T7" fmla="*/ 12 h 124"/>
                  <a:gd name="T8" fmla="*/ 10 w 12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10" y="0"/>
                    </a:moveTo>
                    <a:lnTo>
                      <a:pt x="124" y="112"/>
                    </a:lnTo>
                    <a:lnTo>
                      <a:pt x="112" y="124"/>
                    </a:lnTo>
                    <a:lnTo>
                      <a:pt x="0" y="1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0" name="Rectangle 95">
                <a:extLst>
                  <a:ext uri="{FF2B5EF4-FFF2-40B4-BE49-F238E27FC236}">
                    <a16:creationId xmlns:a16="http://schemas.microsoft.com/office/drawing/2014/main" id="{EA840885-7D19-4CAB-8ED7-22AFD3EF0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4938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1" name="Freeform 96">
                <a:extLst>
                  <a:ext uri="{FF2B5EF4-FFF2-40B4-BE49-F238E27FC236}">
                    <a16:creationId xmlns:a16="http://schemas.microsoft.com/office/drawing/2014/main" id="{1AC4AD05-693F-4C88-B485-79833C997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773113"/>
                <a:ext cx="201613" cy="196850"/>
              </a:xfrm>
              <a:custGeom>
                <a:avLst/>
                <a:gdLst>
                  <a:gd name="T0" fmla="*/ 0 w 127"/>
                  <a:gd name="T1" fmla="*/ 112 h 124"/>
                  <a:gd name="T2" fmla="*/ 115 w 127"/>
                  <a:gd name="T3" fmla="*/ 0 h 124"/>
                  <a:gd name="T4" fmla="*/ 127 w 127"/>
                  <a:gd name="T5" fmla="*/ 12 h 124"/>
                  <a:gd name="T6" fmla="*/ 12 w 127"/>
                  <a:gd name="T7" fmla="*/ 124 h 124"/>
                  <a:gd name="T8" fmla="*/ 0 w 127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4">
                    <a:moveTo>
                      <a:pt x="0" y="112"/>
                    </a:moveTo>
                    <a:lnTo>
                      <a:pt x="115" y="0"/>
                    </a:lnTo>
                    <a:lnTo>
                      <a:pt x="127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2" name="Freeform 97">
                <a:extLst>
                  <a:ext uri="{FF2B5EF4-FFF2-40B4-BE49-F238E27FC236}">
                    <a16:creationId xmlns:a16="http://schemas.microsoft.com/office/drawing/2014/main" id="{666541C1-D7C6-4D5F-AF16-6A839D76F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773113"/>
                <a:ext cx="201613" cy="196850"/>
              </a:xfrm>
              <a:custGeom>
                <a:avLst/>
                <a:gdLst>
                  <a:gd name="T0" fmla="*/ 12 w 127"/>
                  <a:gd name="T1" fmla="*/ 0 h 124"/>
                  <a:gd name="T2" fmla="*/ 127 w 127"/>
                  <a:gd name="T3" fmla="*/ 112 h 124"/>
                  <a:gd name="T4" fmla="*/ 115 w 127"/>
                  <a:gd name="T5" fmla="*/ 124 h 124"/>
                  <a:gd name="T6" fmla="*/ 0 w 127"/>
                  <a:gd name="T7" fmla="*/ 12 h 124"/>
                  <a:gd name="T8" fmla="*/ 12 w 127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4">
                    <a:moveTo>
                      <a:pt x="12" y="0"/>
                    </a:moveTo>
                    <a:lnTo>
                      <a:pt x="127" y="112"/>
                    </a:lnTo>
                    <a:lnTo>
                      <a:pt x="115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3" name="Rectangle 98">
                <a:extLst>
                  <a:ext uri="{FF2B5EF4-FFF2-40B4-BE49-F238E27FC236}">
                    <a16:creationId xmlns:a16="http://schemas.microsoft.com/office/drawing/2014/main" id="{3C7CEAEE-7472-4ED9-94BF-0598489AD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6025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4" name="Freeform 99">
                <a:extLst>
                  <a:ext uri="{FF2B5EF4-FFF2-40B4-BE49-F238E27FC236}">
                    <a16:creationId xmlns:a16="http://schemas.microsoft.com/office/drawing/2014/main" id="{EC6414C8-278E-4F46-AD6D-24C0962AA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400" y="773113"/>
                <a:ext cx="196850" cy="196850"/>
              </a:xfrm>
              <a:custGeom>
                <a:avLst/>
                <a:gdLst>
                  <a:gd name="T0" fmla="*/ 0 w 124"/>
                  <a:gd name="T1" fmla="*/ 112 h 124"/>
                  <a:gd name="T2" fmla="*/ 112 w 124"/>
                  <a:gd name="T3" fmla="*/ 0 h 124"/>
                  <a:gd name="T4" fmla="*/ 124 w 124"/>
                  <a:gd name="T5" fmla="*/ 12 h 124"/>
                  <a:gd name="T6" fmla="*/ 12 w 124"/>
                  <a:gd name="T7" fmla="*/ 124 h 124"/>
                  <a:gd name="T8" fmla="*/ 0 w 124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0" y="112"/>
                    </a:moveTo>
                    <a:lnTo>
                      <a:pt x="112" y="0"/>
                    </a:lnTo>
                    <a:lnTo>
                      <a:pt x="124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5" name="Freeform 100">
                <a:extLst>
                  <a:ext uri="{FF2B5EF4-FFF2-40B4-BE49-F238E27FC236}">
                    <a16:creationId xmlns:a16="http://schemas.microsoft.com/office/drawing/2014/main" id="{4135BE9C-72D5-4576-8890-AE504690A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400" y="773113"/>
                <a:ext cx="196850" cy="196850"/>
              </a:xfrm>
              <a:custGeom>
                <a:avLst/>
                <a:gdLst>
                  <a:gd name="T0" fmla="*/ 12 w 124"/>
                  <a:gd name="T1" fmla="*/ 0 h 124"/>
                  <a:gd name="T2" fmla="*/ 124 w 124"/>
                  <a:gd name="T3" fmla="*/ 112 h 124"/>
                  <a:gd name="T4" fmla="*/ 112 w 124"/>
                  <a:gd name="T5" fmla="*/ 124 h 124"/>
                  <a:gd name="T6" fmla="*/ 0 w 124"/>
                  <a:gd name="T7" fmla="*/ 12 h 124"/>
                  <a:gd name="T8" fmla="*/ 12 w 12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12" y="0"/>
                    </a:moveTo>
                    <a:lnTo>
                      <a:pt x="124" y="112"/>
                    </a:lnTo>
                    <a:lnTo>
                      <a:pt x="112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6" name="Freeform 101">
                <a:extLst>
                  <a:ext uri="{FF2B5EF4-FFF2-40B4-BE49-F238E27FC236}">
                    <a16:creationId xmlns:a16="http://schemas.microsoft.com/office/drawing/2014/main" id="{7DFFFF19-B354-48C6-9DBC-978990455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513" y="628650"/>
                <a:ext cx="652463" cy="474662"/>
              </a:xfrm>
              <a:custGeom>
                <a:avLst/>
                <a:gdLst>
                  <a:gd name="T0" fmla="*/ 205 w 205"/>
                  <a:gd name="T1" fmla="*/ 149 h 149"/>
                  <a:gd name="T2" fmla="*/ 0 w 205"/>
                  <a:gd name="T3" fmla="*/ 149 h 149"/>
                  <a:gd name="T4" fmla="*/ 0 w 205"/>
                  <a:gd name="T5" fmla="*/ 0 h 149"/>
                  <a:gd name="T6" fmla="*/ 125 w 205"/>
                  <a:gd name="T7" fmla="*/ 0 h 149"/>
                  <a:gd name="T8" fmla="*/ 205 w 205"/>
                  <a:gd name="T9" fmla="*/ 67 h 149"/>
                  <a:gd name="T10" fmla="*/ 205 w 205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5" h="149">
                    <a:moveTo>
                      <a:pt x="205" y="149"/>
                    </a:moveTo>
                    <a:cubicBezTo>
                      <a:pt x="0" y="149"/>
                      <a:pt x="0" y="149"/>
                      <a:pt x="0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69" y="0"/>
                      <a:pt x="205" y="30"/>
                      <a:pt x="205" y="67"/>
                    </a:cubicBezTo>
                    <a:lnTo>
                      <a:pt x="205" y="149"/>
                    </a:lnTo>
                    <a:close/>
                  </a:path>
                </a:pathLst>
              </a:custGeom>
              <a:solidFill>
                <a:srgbClr val="2C7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7" name="Rectangle 102">
                <a:extLst>
                  <a:ext uri="{FF2B5EF4-FFF2-40B4-BE49-F238E27FC236}">
                    <a16:creationId xmlns:a16="http://schemas.microsoft.com/office/drawing/2014/main" id="{9DA132F7-FC04-49FE-B13F-CABFE9039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38" y="698500"/>
                <a:ext cx="219075" cy="490537"/>
              </a:xfrm>
              <a:prstGeom prst="rect">
                <a:avLst/>
              </a:prstGeom>
              <a:solidFill>
                <a:srgbClr val="2C7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8" name="Freeform 103">
                <a:extLst>
                  <a:ext uri="{FF2B5EF4-FFF2-40B4-BE49-F238E27FC236}">
                    <a16:creationId xmlns:a16="http://schemas.microsoft.com/office/drawing/2014/main" id="{F707C6BE-0D06-4FFF-941B-8141E1FB0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63" y="1588"/>
                <a:ext cx="3952875" cy="977900"/>
              </a:xfrm>
              <a:custGeom>
                <a:avLst/>
                <a:gdLst>
                  <a:gd name="T0" fmla="*/ 2474 w 2490"/>
                  <a:gd name="T1" fmla="*/ 616 h 616"/>
                  <a:gd name="T2" fmla="*/ 580 w 2490"/>
                  <a:gd name="T3" fmla="*/ 48 h 616"/>
                  <a:gd name="T4" fmla="*/ 28 w 2490"/>
                  <a:gd name="T5" fmla="*/ 469 h 616"/>
                  <a:gd name="T6" fmla="*/ 0 w 2490"/>
                  <a:gd name="T7" fmla="*/ 437 h 616"/>
                  <a:gd name="T8" fmla="*/ 572 w 2490"/>
                  <a:gd name="T9" fmla="*/ 0 h 616"/>
                  <a:gd name="T10" fmla="*/ 2490 w 2490"/>
                  <a:gd name="T11" fmla="*/ 578 h 616"/>
                  <a:gd name="T12" fmla="*/ 2474 w 2490"/>
                  <a:gd name="T13" fmla="*/ 616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90" h="616">
                    <a:moveTo>
                      <a:pt x="2474" y="616"/>
                    </a:moveTo>
                    <a:lnTo>
                      <a:pt x="580" y="48"/>
                    </a:lnTo>
                    <a:lnTo>
                      <a:pt x="28" y="469"/>
                    </a:lnTo>
                    <a:lnTo>
                      <a:pt x="0" y="437"/>
                    </a:lnTo>
                    <a:lnTo>
                      <a:pt x="572" y="0"/>
                    </a:lnTo>
                    <a:lnTo>
                      <a:pt x="2490" y="578"/>
                    </a:lnTo>
                    <a:lnTo>
                      <a:pt x="2474" y="6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9" name="Rectangle 104">
                <a:extLst>
                  <a:ext uri="{FF2B5EF4-FFF2-40B4-BE49-F238E27FC236}">
                    <a16:creationId xmlns:a16="http://schemas.microsoft.com/office/drawing/2014/main" id="{66AD34D4-D5AF-44CE-828C-70C26CA1C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188" y="966788"/>
                <a:ext cx="44450" cy="1012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0" name="Rectangle 105">
                <a:extLst>
                  <a:ext uri="{FF2B5EF4-FFF2-40B4-BE49-F238E27FC236}">
                    <a16:creationId xmlns:a16="http://schemas.microsoft.com/office/drawing/2014/main" id="{6BE6EA7D-4D6A-40A9-914C-3C8B8947A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875" y="1938338"/>
                <a:ext cx="736600" cy="241300"/>
              </a:xfrm>
              <a:prstGeom prst="rect">
                <a:avLst/>
              </a:prstGeom>
              <a:solidFill>
                <a:srgbClr val="2C7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1" name="Rectangle 106">
                <a:extLst>
                  <a:ext uri="{FF2B5EF4-FFF2-40B4-BE49-F238E27FC236}">
                    <a16:creationId xmlns:a16="http://schemas.microsoft.com/office/drawing/2014/main" id="{DF0C5101-559D-40FA-960A-D72D4EB95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338" y="1855788"/>
                <a:ext cx="187325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2" name="Rectangle 107">
                <a:extLst>
                  <a:ext uri="{FF2B5EF4-FFF2-40B4-BE49-F238E27FC236}">
                    <a16:creationId xmlns:a16="http://schemas.microsoft.com/office/drawing/2014/main" id="{F8E12AEC-DA90-401E-94A4-E0858BC03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825" y="752475"/>
                <a:ext cx="771525" cy="365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3" name="Freeform 108">
                <a:extLst>
                  <a:ext uri="{FF2B5EF4-FFF2-40B4-BE49-F238E27FC236}">
                    <a16:creationId xmlns:a16="http://schemas.microsoft.com/office/drawing/2014/main" id="{9F873FB8-662E-40F6-8787-B42B0F67E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825" y="900113"/>
                <a:ext cx="1287463" cy="88900"/>
              </a:xfrm>
              <a:custGeom>
                <a:avLst/>
                <a:gdLst>
                  <a:gd name="T0" fmla="*/ 0 w 811"/>
                  <a:gd name="T1" fmla="*/ 56 h 56"/>
                  <a:gd name="T2" fmla="*/ 0 w 811"/>
                  <a:gd name="T3" fmla="*/ 30 h 56"/>
                  <a:gd name="T4" fmla="*/ 725 w 811"/>
                  <a:gd name="T5" fmla="*/ 30 h 56"/>
                  <a:gd name="T6" fmla="*/ 735 w 811"/>
                  <a:gd name="T7" fmla="*/ 0 h 56"/>
                  <a:gd name="T8" fmla="*/ 811 w 811"/>
                  <a:gd name="T9" fmla="*/ 30 h 56"/>
                  <a:gd name="T10" fmla="*/ 811 w 811"/>
                  <a:gd name="T11" fmla="*/ 56 h 56"/>
                  <a:gd name="T12" fmla="*/ 0 w 811"/>
                  <a:gd name="T1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1" h="56">
                    <a:moveTo>
                      <a:pt x="0" y="56"/>
                    </a:moveTo>
                    <a:lnTo>
                      <a:pt x="0" y="30"/>
                    </a:lnTo>
                    <a:lnTo>
                      <a:pt x="725" y="30"/>
                    </a:lnTo>
                    <a:lnTo>
                      <a:pt x="735" y="0"/>
                    </a:lnTo>
                    <a:lnTo>
                      <a:pt x="811" y="30"/>
                    </a:lnTo>
                    <a:lnTo>
                      <a:pt x="811" y="56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4" name="Rectangle 109">
                <a:extLst>
                  <a:ext uri="{FF2B5EF4-FFF2-40B4-BE49-F238E27FC236}">
                    <a16:creationId xmlns:a16="http://schemas.microsoft.com/office/drawing/2014/main" id="{4E1F0F9F-9EBA-4F27-8CE9-9BD9A3FE2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1425" y="752475"/>
                <a:ext cx="34925" cy="2143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5" name="Rectangle 110">
                <a:extLst>
                  <a:ext uri="{FF2B5EF4-FFF2-40B4-BE49-F238E27FC236}">
                    <a16:creationId xmlns:a16="http://schemas.microsoft.com/office/drawing/2014/main" id="{710444E4-A343-4CA2-AD27-64916BBAB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9700" y="820738"/>
                <a:ext cx="38100" cy="13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6" name="Freeform 111">
                <a:extLst>
                  <a:ext uri="{FF2B5EF4-FFF2-40B4-BE49-F238E27FC236}">
                    <a16:creationId xmlns:a16="http://schemas.microsoft.com/office/drawing/2014/main" id="{8F7DBF22-F2C7-46CA-B179-8E91D54E1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738" y="768350"/>
                <a:ext cx="185738" cy="185737"/>
              </a:xfrm>
              <a:custGeom>
                <a:avLst/>
                <a:gdLst>
                  <a:gd name="T0" fmla="*/ 0 w 117"/>
                  <a:gd name="T1" fmla="*/ 105 h 117"/>
                  <a:gd name="T2" fmla="*/ 107 w 117"/>
                  <a:gd name="T3" fmla="*/ 0 h 117"/>
                  <a:gd name="T4" fmla="*/ 117 w 117"/>
                  <a:gd name="T5" fmla="*/ 11 h 117"/>
                  <a:gd name="T6" fmla="*/ 12 w 117"/>
                  <a:gd name="T7" fmla="*/ 117 h 117"/>
                  <a:gd name="T8" fmla="*/ 0 w 117"/>
                  <a:gd name="T9" fmla="*/ 10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17">
                    <a:moveTo>
                      <a:pt x="0" y="105"/>
                    </a:moveTo>
                    <a:lnTo>
                      <a:pt x="107" y="0"/>
                    </a:lnTo>
                    <a:lnTo>
                      <a:pt x="117" y="11"/>
                    </a:lnTo>
                    <a:lnTo>
                      <a:pt x="12" y="117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7" name="Freeform 112">
                <a:extLst>
                  <a:ext uri="{FF2B5EF4-FFF2-40B4-BE49-F238E27FC236}">
                    <a16:creationId xmlns:a16="http://schemas.microsoft.com/office/drawing/2014/main" id="{209BCE25-38EE-48B7-822C-79B0EE0A5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300" y="814388"/>
                <a:ext cx="142875" cy="139700"/>
              </a:xfrm>
              <a:custGeom>
                <a:avLst/>
                <a:gdLst>
                  <a:gd name="T0" fmla="*/ 0 w 90"/>
                  <a:gd name="T1" fmla="*/ 78 h 88"/>
                  <a:gd name="T2" fmla="*/ 78 w 90"/>
                  <a:gd name="T3" fmla="*/ 0 h 88"/>
                  <a:gd name="T4" fmla="*/ 90 w 90"/>
                  <a:gd name="T5" fmla="*/ 10 h 88"/>
                  <a:gd name="T6" fmla="*/ 12 w 90"/>
                  <a:gd name="T7" fmla="*/ 88 h 88"/>
                  <a:gd name="T8" fmla="*/ 0 w 90"/>
                  <a:gd name="T9" fmla="*/ 7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88">
                    <a:moveTo>
                      <a:pt x="0" y="78"/>
                    </a:moveTo>
                    <a:lnTo>
                      <a:pt x="78" y="0"/>
                    </a:lnTo>
                    <a:lnTo>
                      <a:pt x="90" y="10"/>
                    </a:lnTo>
                    <a:lnTo>
                      <a:pt x="12" y="88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8" name="Freeform 113">
                <a:extLst>
                  <a:ext uri="{FF2B5EF4-FFF2-40B4-BE49-F238E27FC236}">
                    <a16:creationId xmlns:a16="http://schemas.microsoft.com/office/drawing/2014/main" id="{425F2677-F7F1-45B4-A795-5CBB310FB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738" y="768350"/>
                <a:ext cx="185738" cy="185737"/>
              </a:xfrm>
              <a:custGeom>
                <a:avLst/>
                <a:gdLst>
                  <a:gd name="T0" fmla="*/ 12 w 117"/>
                  <a:gd name="T1" fmla="*/ 0 h 117"/>
                  <a:gd name="T2" fmla="*/ 117 w 117"/>
                  <a:gd name="T3" fmla="*/ 105 h 117"/>
                  <a:gd name="T4" fmla="*/ 107 w 117"/>
                  <a:gd name="T5" fmla="*/ 117 h 117"/>
                  <a:gd name="T6" fmla="*/ 0 w 117"/>
                  <a:gd name="T7" fmla="*/ 11 h 117"/>
                  <a:gd name="T8" fmla="*/ 12 w 117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17">
                    <a:moveTo>
                      <a:pt x="12" y="0"/>
                    </a:moveTo>
                    <a:lnTo>
                      <a:pt x="117" y="105"/>
                    </a:lnTo>
                    <a:lnTo>
                      <a:pt x="107" y="117"/>
                    </a:lnTo>
                    <a:lnTo>
                      <a:pt x="0" y="1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9" name="Rectangle 114">
                <a:extLst>
                  <a:ext uri="{FF2B5EF4-FFF2-40B4-BE49-F238E27FC236}">
                    <a16:creationId xmlns:a16="http://schemas.microsoft.com/office/drawing/2014/main" id="{6CE6152C-EB38-4D0B-93BD-B058186C4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2038" y="752475"/>
                <a:ext cx="38100" cy="2143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70" name="Freeform 115">
                <a:extLst>
                  <a:ext uri="{FF2B5EF4-FFF2-40B4-BE49-F238E27FC236}">
                    <a16:creationId xmlns:a16="http://schemas.microsoft.com/office/drawing/2014/main" id="{5E60347D-F0A9-4A58-A6CB-2361F02A2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113" y="768350"/>
                <a:ext cx="184150" cy="185737"/>
              </a:xfrm>
              <a:custGeom>
                <a:avLst/>
                <a:gdLst>
                  <a:gd name="T0" fmla="*/ 0 w 116"/>
                  <a:gd name="T1" fmla="*/ 105 h 117"/>
                  <a:gd name="T2" fmla="*/ 104 w 116"/>
                  <a:gd name="T3" fmla="*/ 0 h 117"/>
                  <a:gd name="T4" fmla="*/ 116 w 116"/>
                  <a:gd name="T5" fmla="*/ 11 h 117"/>
                  <a:gd name="T6" fmla="*/ 10 w 116"/>
                  <a:gd name="T7" fmla="*/ 117 h 117"/>
                  <a:gd name="T8" fmla="*/ 0 w 116"/>
                  <a:gd name="T9" fmla="*/ 10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7">
                    <a:moveTo>
                      <a:pt x="0" y="105"/>
                    </a:moveTo>
                    <a:lnTo>
                      <a:pt x="104" y="0"/>
                    </a:lnTo>
                    <a:lnTo>
                      <a:pt x="116" y="11"/>
                    </a:lnTo>
                    <a:lnTo>
                      <a:pt x="10" y="117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71" name="Freeform 116">
                <a:extLst>
                  <a:ext uri="{FF2B5EF4-FFF2-40B4-BE49-F238E27FC236}">
                    <a16:creationId xmlns:a16="http://schemas.microsoft.com/office/drawing/2014/main" id="{FCF93B89-6FA9-47AB-96B1-3AD268269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113" y="768350"/>
                <a:ext cx="184150" cy="185737"/>
              </a:xfrm>
              <a:custGeom>
                <a:avLst/>
                <a:gdLst>
                  <a:gd name="T0" fmla="*/ 10 w 116"/>
                  <a:gd name="T1" fmla="*/ 0 h 117"/>
                  <a:gd name="T2" fmla="*/ 116 w 116"/>
                  <a:gd name="T3" fmla="*/ 105 h 117"/>
                  <a:gd name="T4" fmla="*/ 104 w 116"/>
                  <a:gd name="T5" fmla="*/ 117 h 117"/>
                  <a:gd name="T6" fmla="*/ 0 w 116"/>
                  <a:gd name="T7" fmla="*/ 11 h 117"/>
                  <a:gd name="T8" fmla="*/ 10 w 116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7">
                    <a:moveTo>
                      <a:pt x="10" y="0"/>
                    </a:moveTo>
                    <a:lnTo>
                      <a:pt x="116" y="105"/>
                    </a:lnTo>
                    <a:lnTo>
                      <a:pt x="104" y="117"/>
                    </a:lnTo>
                    <a:lnTo>
                      <a:pt x="0" y="1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72" name="Rectangle 117">
                <a:extLst>
                  <a:ext uri="{FF2B5EF4-FFF2-40B4-BE49-F238E27FC236}">
                    <a16:creationId xmlns:a16="http://schemas.microsoft.com/office/drawing/2014/main" id="{246BFEA0-B911-43EE-A56A-7C2AA169C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7413" y="752475"/>
                <a:ext cx="38100" cy="2143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73" name="Freeform 118">
                <a:extLst>
                  <a:ext uri="{FF2B5EF4-FFF2-40B4-BE49-F238E27FC236}">
                    <a16:creationId xmlns:a16="http://schemas.microsoft.com/office/drawing/2014/main" id="{94F5F43D-1DD4-4645-9351-EBC381083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725" y="768350"/>
                <a:ext cx="188913" cy="185737"/>
              </a:xfrm>
              <a:custGeom>
                <a:avLst/>
                <a:gdLst>
                  <a:gd name="T0" fmla="*/ 0 w 119"/>
                  <a:gd name="T1" fmla="*/ 105 h 117"/>
                  <a:gd name="T2" fmla="*/ 107 w 119"/>
                  <a:gd name="T3" fmla="*/ 0 h 117"/>
                  <a:gd name="T4" fmla="*/ 119 w 119"/>
                  <a:gd name="T5" fmla="*/ 11 h 117"/>
                  <a:gd name="T6" fmla="*/ 12 w 119"/>
                  <a:gd name="T7" fmla="*/ 117 h 117"/>
                  <a:gd name="T8" fmla="*/ 0 w 119"/>
                  <a:gd name="T9" fmla="*/ 10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17">
                    <a:moveTo>
                      <a:pt x="0" y="105"/>
                    </a:moveTo>
                    <a:lnTo>
                      <a:pt x="107" y="0"/>
                    </a:lnTo>
                    <a:lnTo>
                      <a:pt x="119" y="11"/>
                    </a:lnTo>
                    <a:lnTo>
                      <a:pt x="12" y="117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74" name="Freeform 119">
                <a:extLst>
                  <a:ext uri="{FF2B5EF4-FFF2-40B4-BE49-F238E27FC236}">
                    <a16:creationId xmlns:a16="http://schemas.microsoft.com/office/drawing/2014/main" id="{C30FB6B9-A360-434A-9A35-37CA00C92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725" y="768350"/>
                <a:ext cx="188913" cy="185737"/>
              </a:xfrm>
              <a:custGeom>
                <a:avLst/>
                <a:gdLst>
                  <a:gd name="T0" fmla="*/ 12 w 119"/>
                  <a:gd name="T1" fmla="*/ 0 h 117"/>
                  <a:gd name="T2" fmla="*/ 119 w 119"/>
                  <a:gd name="T3" fmla="*/ 105 h 117"/>
                  <a:gd name="T4" fmla="*/ 107 w 119"/>
                  <a:gd name="T5" fmla="*/ 117 h 117"/>
                  <a:gd name="T6" fmla="*/ 0 w 119"/>
                  <a:gd name="T7" fmla="*/ 11 h 117"/>
                  <a:gd name="T8" fmla="*/ 12 w 119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17">
                    <a:moveTo>
                      <a:pt x="12" y="0"/>
                    </a:moveTo>
                    <a:lnTo>
                      <a:pt x="119" y="105"/>
                    </a:lnTo>
                    <a:lnTo>
                      <a:pt x="107" y="117"/>
                    </a:lnTo>
                    <a:lnTo>
                      <a:pt x="0" y="1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75" name="Rectangle 120">
                <a:extLst>
                  <a:ext uri="{FF2B5EF4-FFF2-40B4-BE49-F238E27FC236}">
                    <a16:creationId xmlns:a16="http://schemas.microsoft.com/office/drawing/2014/main" id="{270692D5-6393-459F-ADB7-A1EF3638B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1200" y="752475"/>
                <a:ext cx="34925" cy="2143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76" name="Freeform 121">
                <a:extLst>
                  <a:ext uri="{FF2B5EF4-FFF2-40B4-BE49-F238E27FC236}">
                    <a16:creationId xmlns:a16="http://schemas.microsoft.com/office/drawing/2014/main" id="{3FAAB7DC-1D26-44D1-A706-A324450B1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100" y="768350"/>
                <a:ext cx="184150" cy="185737"/>
              </a:xfrm>
              <a:custGeom>
                <a:avLst/>
                <a:gdLst>
                  <a:gd name="T0" fmla="*/ 0 w 116"/>
                  <a:gd name="T1" fmla="*/ 105 h 117"/>
                  <a:gd name="T2" fmla="*/ 106 w 116"/>
                  <a:gd name="T3" fmla="*/ 0 h 117"/>
                  <a:gd name="T4" fmla="*/ 116 w 116"/>
                  <a:gd name="T5" fmla="*/ 11 h 117"/>
                  <a:gd name="T6" fmla="*/ 12 w 116"/>
                  <a:gd name="T7" fmla="*/ 117 h 117"/>
                  <a:gd name="T8" fmla="*/ 0 w 116"/>
                  <a:gd name="T9" fmla="*/ 10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7">
                    <a:moveTo>
                      <a:pt x="0" y="105"/>
                    </a:moveTo>
                    <a:lnTo>
                      <a:pt x="106" y="0"/>
                    </a:lnTo>
                    <a:lnTo>
                      <a:pt x="116" y="11"/>
                    </a:lnTo>
                    <a:lnTo>
                      <a:pt x="12" y="117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77" name="Freeform 122">
                <a:extLst>
                  <a:ext uri="{FF2B5EF4-FFF2-40B4-BE49-F238E27FC236}">
                    <a16:creationId xmlns:a16="http://schemas.microsoft.com/office/drawing/2014/main" id="{9F904936-C691-463E-9C5E-16E122794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100" y="768350"/>
                <a:ext cx="184150" cy="185737"/>
              </a:xfrm>
              <a:custGeom>
                <a:avLst/>
                <a:gdLst>
                  <a:gd name="T0" fmla="*/ 12 w 116"/>
                  <a:gd name="T1" fmla="*/ 0 h 117"/>
                  <a:gd name="T2" fmla="*/ 116 w 116"/>
                  <a:gd name="T3" fmla="*/ 105 h 117"/>
                  <a:gd name="T4" fmla="*/ 106 w 116"/>
                  <a:gd name="T5" fmla="*/ 117 h 117"/>
                  <a:gd name="T6" fmla="*/ 0 w 116"/>
                  <a:gd name="T7" fmla="*/ 11 h 117"/>
                  <a:gd name="T8" fmla="*/ 12 w 116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7">
                    <a:moveTo>
                      <a:pt x="12" y="0"/>
                    </a:moveTo>
                    <a:lnTo>
                      <a:pt x="116" y="105"/>
                    </a:lnTo>
                    <a:lnTo>
                      <a:pt x="106" y="117"/>
                    </a:lnTo>
                    <a:lnTo>
                      <a:pt x="0" y="1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78" name="Rectangle 123">
                <a:extLst>
                  <a:ext uri="{FF2B5EF4-FFF2-40B4-BE49-F238E27FC236}">
                    <a16:creationId xmlns:a16="http://schemas.microsoft.com/office/drawing/2014/main" id="{CAE3A756-8B33-4EA7-A47F-E668268F4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875" y="2192338"/>
                <a:ext cx="736600" cy="242887"/>
              </a:xfrm>
              <a:prstGeom prst="rect">
                <a:avLst/>
              </a:prstGeom>
              <a:solidFill>
                <a:srgbClr val="2C7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79" name="Rectangle 124">
                <a:extLst>
                  <a:ext uri="{FF2B5EF4-FFF2-40B4-BE49-F238E27FC236}">
                    <a16:creationId xmlns:a16="http://schemas.microsoft.com/office/drawing/2014/main" id="{445B16B6-E8FB-4AAC-B908-419B0DF7B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" y="695325"/>
                <a:ext cx="206375" cy="676275"/>
              </a:xfrm>
              <a:prstGeom prst="rect">
                <a:avLst/>
              </a:prstGeom>
              <a:solidFill>
                <a:srgbClr val="2C7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80" name="Freeform 125">
                <a:extLst>
                  <a:ext uri="{FF2B5EF4-FFF2-40B4-BE49-F238E27FC236}">
                    <a16:creationId xmlns:a16="http://schemas.microsoft.com/office/drawing/2014/main" id="{00447FA8-67FA-4C6F-92DF-7AF0E1C96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" y="4430713"/>
                <a:ext cx="1154113" cy="207962"/>
              </a:xfrm>
              <a:custGeom>
                <a:avLst/>
                <a:gdLst>
                  <a:gd name="T0" fmla="*/ 362 w 362"/>
                  <a:gd name="T1" fmla="*/ 31 h 65"/>
                  <a:gd name="T2" fmla="*/ 362 w 362"/>
                  <a:gd name="T3" fmla="*/ 65 h 65"/>
                  <a:gd name="T4" fmla="*/ 0 w 362"/>
                  <a:gd name="T5" fmla="*/ 65 h 65"/>
                  <a:gd name="T6" fmla="*/ 0 w 362"/>
                  <a:gd name="T7" fmla="*/ 31 h 65"/>
                  <a:gd name="T8" fmla="*/ 30 w 362"/>
                  <a:gd name="T9" fmla="*/ 0 h 65"/>
                  <a:gd name="T10" fmla="*/ 332 w 362"/>
                  <a:gd name="T11" fmla="*/ 0 h 65"/>
                  <a:gd name="T12" fmla="*/ 362 w 362"/>
                  <a:gd name="T13" fmla="*/ 3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2" h="65">
                    <a:moveTo>
                      <a:pt x="362" y="31"/>
                    </a:moveTo>
                    <a:cubicBezTo>
                      <a:pt x="362" y="65"/>
                      <a:pt x="362" y="65"/>
                      <a:pt x="362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332" y="0"/>
                      <a:pt x="332" y="0"/>
                      <a:pt x="332" y="0"/>
                    </a:cubicBezTo>
                    <a:cubicBezTo>
                      <a:pt x="349" y="0"/>
                      <a:pt x="362" y="14"/>
                      <a:pt x="362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1748BF-1257-4CF4-8700-879A3130C45B}"/>
                </a:ext>
              </a:extLst>
            </p:cNvPr>
            <p:cNvGrpSpPr/>
            <p:nvPr/>
          </p:nvGrpSpPr>
          <p:grpSpPr>
            <a:xfrm>
              <a:off x="10675117" y="6401150"/>
              <a:ext cx="569844" cy="274717"/>
              <a:chOff x="2633799" y="5558352"/>
              <a:chExt cx="1343686" cy="647780"/>
            </a:xfrm>
            <a:solidFill>
              <a:srgbClr val="5E5E5E"/>
            </a:solidFill>
          </p:grpSpPr>
          <p:sp>
            <p:nvSpPr>
              <p:cNvPr id="47" name="Rectangle 129">
                <a:extLst>
                  <a:ext uri="{FF2B5EF4-FFF2-40B4-BE49-F238E27FC236}">
                    <a16:creationId xmlns:a16="http://schemas.microsoft.com/office/drawing/2014/main" id="{FCEFB22B-DE97-4828-9207-6EC4D3F3A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3799" y="5910921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8" name="Rectangle 129">
                <a:extLst>
                  <a:ext uri="{FF2B5EF4-FFF2-40B4-BE49-F238E27FC236}">
                    <a16:creationId xmlns:a16="http://schemas.microsoft.com/office/drawing/2014/main" id="{4872C328-D2A7-4786-A7DD-BA0EB89D0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944" y="5910921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9" name="Rectangle 129">
                <a:extLst>
                  <a:ext uri="{FF2B5EF4-FFF2-40B4-BE49-F238E27FC236}">
                    <a16:creationId xmlns:a16="http://schemas.microsoft.com/office/drawing/2014/main" id="{7FDDE72A-1796-4C88-B460-D1533009A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6071" y="5558352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0" name="Rectangle 129">
                <a:extLst>
                  <a:ext uri="{FF2B5EF4-FFF2-40B4-BE49-F238E27FC236}">
                    <a16:creationId xmlns:a16="http://schemas.microsoft.com/office/drawing/2014/main" id="{0E910020-B8A6-478E-A7A8-0A2E246F2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216" y="5558352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DD55919-9F02-45EA-8F4C-729A51F50631}"/>
                </a:ext>
              </a:extLst>
            </p:cNvPr>
            <p:cNvGrpSpPr/>
            <p:nvPr/>
          </p:nvGrpSpPr>
          <p:grpSpPr>
            <a:xfrm>
              <a:off x="10671930" y="6113245"/>
              <a:ext cx="568880" cy="274717"/>
              <a:chOff x="2633799" y="5558352"/>
              <a:chExt cx="1341414" cy="647780"/>
            </a:xfrm>
            <a:solidFill>
              <a:srgbClr val="5E5E5E"/>
            </a:solidFill>
          </p:grpSpPr>
          <p:sp>
            <p:nvSpPr>
              <p:cNvPr id="44" name="Rectangle 129">
                <a:extLst>
                  <a:ext uri="{FF2B5EF4-FFF2-40B4-BE49-F238E27FC236}">
                    <a16:creationId xmlns:a16="http://schemas.microsoft.com/office/drawing/2014/main" id="{FAF3C75F-ECFC-45D9-9D35-899FC7EF1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3799" y="5910921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5" name="Rectangle 129">
                <a:extLst>
                  <a:ext uri="{FF2B5EF4-FFF2-40B4-BE49-F238E27FC236}">
                    <a16:creationId xmlns:a16="http://schemas.microsoft.com/office/drawing/2014/main" id="{A5B358F7-A6DF-4234-941D-40C5C4721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944" y="5910921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6" name="Rectangle 129">
                <a:extLst>
                  <a:ext uri="{FF2B5EF4-FFF2-40B4-BE49-F238E27FC236}">
                    <a16:creationId xmlns:a16="http://schemas.microsoft.com/office/drawing/2014/main" id="{6BA38982-A80F-4404-8AF9-742E68A83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6071" y="5558352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057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8" name="Group 247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9" name="Rounded Rectangle 248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2" name="Rectangle 251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5" name="Rectangle 254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4364368" y="1094261"/>
            <a:ext cx="3451843" cy="586093"/>
            <a:chOff x="246700" y="3013788"/>
            <a:chExt cx="3451843" cy="586093"/>
          </a:xfrm>
        </p:grpSpPr>
        <p:sp>
          <p:nvSpPr>
            <p:cNvPr id="259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328602" y="3013788"/>
              <a:ext cx="3295650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246700" y="3045224"/>
              <a:ext cx="345184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RCC Slab Design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23214" y="2673324"/>
                <a:ext cx="5769625" cy="7635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𝑹𝒂𝒕𝒊𝒐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𝑳𝒐𝒏𝒈</m:t>
                          </m:r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𝑺𝒑𝒂𝒏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𝑺𝒉𝒐𝒓𝒕</m:t>
                          </m:r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𝑺𝒑𝒂𝒏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𝟗𝟖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14" y="2673324"/>
                <a:ext cx="5769625" cy="7635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6192839" y="2673324"/>
                <a:ext cx="211925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𝑻𝒘𝒐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𝑾𝒂𝒚</m:t>
                      </m:r>
                    </m:oMath>
                  </m:oMathPara>
                </a14:m>
                <a:endParaRPr lang="en-US" sz="2400" b="1" i="1" dirty="0">
                  <a:solidFill>
                    <a:srgbClr val="2C72A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𝑺𝒍𝒂𝒃</m:t>
                      </m:r>
                    </m:oMath>
                  </m:oMathPara>
                </a14:m>
                <a:endParaRPr lang="en-US" sz="2400" b="1" i="1" dirty="0">
                  <a:solidFill>
                    <a:srgbClr val="2C72A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839" y="2673324"/>
                <a:ext cx="2119259" cy="830997"/>
              </a:xfrm>
              <a:prstGeom prst="rect">
                <a:avLst/>
              </a:prstGeom>
              <a:blipFill>
                <a:blip r:embed="rId6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5" name="Rounded Rectangle 264"/>
          <p:cNvSpPr/>
          <p:nvPr/>
        </p:nvSpPr>
        <p:spPr>
          <a:xfrm>
            <a:off x="392734" y="2582982"/>
            <a:ext cx="7618995" cy="941659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387621" y="4077297"/>
                <a:ext cx="6854184" cy="7878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𝑺𝒍𝒂𝒃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𝑻𝒉𝒊𝒌𝒏𝒆𝒔𝒔</m:t>
                      </m:r>
                      <m:r>
                        <a:rPr lang="en-US" sz="24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𝑷𝒆𝒓𝒊𝒎𝒆𝒕𝒆𝒓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𝟏𝟖𝟎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𝑪𝒐𝒗𝒆𝒓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21" y="4077297"/>
                <a:ext cx="6854184" cy="787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" name="Rounded Rectangle 265"/>
          <p:cNvSpPr/>
          <p:nvPr/>
        </p:nvSpPr>
        <p:spPr>
          <a:xfrm>
            <a:off x="387622" y="4022233"/>
            <a:ext cx="6984028" cy="941659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095840" y="3061271"/>
            <a:ext cx="359519" cy="813"/>
          </a:xfrm>
          <a:prstGeom prst="straightConnector1">
            <a:avLst/>
          </a:prstGeom>
          <a:ln>
            <a:solidFill>
              <a:srgbClr val="2C72AF"/>
            </a:solidFill>
            <a:headEnd type="none"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149797" y="4181407"/>
            <a:ext cx="6095556" cy="2566283"/>
            <a:chOff x="5342077" y="4300985"/>
            <a:chExt cx="6095556" cy="25662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07451" y="4300985"/>
              <a:ext cx="4350819" cy="186866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6759948" y="6331764"/>
              <a:ext cx="2862380" cy="3127"/>
            </a:xfrm>
            <a:prstGeom prst="straightConnector1">
              <a:avLst/>
            </a:prstGeom>
            <a:ln w="66675">
              <a:solidFill>
                <a:srgbClr val="2C72AF"/>
              </a:solidFill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/>
            <p:nvPr/>
          </p:nvCxnSpPr>
          <p:spPr>
            <a:xfrm flipV="1">
              <a:off x="9488821" y="5235319"/>
              <a:ext cx="1948812" cy="768928"/>
            </a:xfrm>
            <a:prstGeom prst="straightConnector1">
              <a:avLst/>
            </a:prstGeom>
            <a:ln w="92075">
              <a:solidFill>
                <a:srgbClr val="225686"/>
              </a:solidFill>
              <a:headEnd type="triangle"/>
              <a:tailEnd type="triangle"/>
            </a:ln>
            <a:scene3d>
              <a:camera prst="isometricRightUp"/>
              <a:lightRig rig="threePt" dir="t"/>
            </a:scene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Rectangle 260"/>
            <p:cNvSpPr/>
            <p:nvPr/>
          </p:nvSpPr>
          <p:spPr>
            <a:xfrm>
              <a:off x="7705571" y="6344047"/>
              <a:ext cx="1286030" cy="523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2C72AF"/>
                  </a:solidFill>
                </a:rPr>
                <a:t>5.55 m</a:t>
              </a:r>
            </a:p>
          </p:txBody>
        </p:sp>
        <p:sp>
          <p:nvSpPr>
            <p:cNvPr id="262" name="Rectangle 261"/>
            <p:cNvSpPr/>
            <p:nvPr/>
          </p:nvSpPr>
          <p:spPr>
            <a:xfrm rot="20623795">
              <a:off x="9994769" y="5392714"/>
              <a:ext cx="1378868" cy="50403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2C72AF"/>
                  </a:solidFill>
                </a:rPr>
                <a:t>5.98 m</a:t>
              </a:r>
            </a:p>
          </p:txBody>
        </p:sp>
        <p:cxnSp>
          <p:nvCxnSpPr>
            <p:cNvPr id="267" name="Straight Arrow Connector 266"/>
            <p:cNvCxnSpPr/>
            <p:nvPr/>
          </p:nvCxnSpPr>
          <p:spPr>
            <a:xfrm flipH="1" flipV="1">
              <a:off x="6564272" y="5645357"/>
              <a:ext cx="3733" cy="524294"/>
            </a:xfrm>
            <a:prstGeom prst="straightConnector1">
              <a:avLst/>
            </a:prstGeom>
            <a:ln w="63500">
              <a:solidFill>
                <a:srgbClr val="2C72AF"/>
              </a:solidFill>
              <a:headEnd type="triangle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Rectangle 267"/>
            <p:cNvSpPr/>
            <p:nvPr/>
          </p:nvSpPr>
          <p:spPr>
            <a:xfrm>
              <a:off x="5342077" y="5631744"/>
              <a:ext cx="1243452" cy="523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2C72AF"/>
                  </a:solidFill>
                </a:rPr>
                <a:t>20 cm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t="14386" r="50845"/>
          <a:stretch/>
        </p:blipFill>
        <p:spPr>
          <a:xfrm>
            <a:off x="9192266" y="1420057"/>
            <a:ext cx="1975262" cy="220359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02115" y="1964056"/>
            <a:ext cx="720190" cy="775334"/>
          </a:xfrm>
          <a:prstGeom prst="rect">
            <a:avLst/>
          </a:prstGeom>
          <a:solidFill>
            <a:srgbClr val="5160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>
            <a:off x="10199471" y="2176142"/>
            <a:ext cx="833487" cy="242205"/>
          </a:xfrm>
          <a:prstGeom prst="leftArrow">
            <a:avLst/>
          </a:prstGeom>
          <a:solidFill>
            <a:srgbClr val="5160A6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440212" y="3244334"/>
                <a:ext cx="288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212" y="3244334"/>
                <a:ext cx="28886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04513" y="5417797"/>
            <a:ext cx="1231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C72AF"/>
                </a:solidFill>
              </a:rPr>
              <a:t>𝒇′𝒄 =10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b="1" dirty="0">
              <a:solidFill>
                <a:srgbClr val="2C72AF"/>
              </a:solidFill>
            </a:endParaRPr>
          </a:p>
          <a:p>
            <a:r>
              <a:rPr lang="en-US" b="1" dirty="0">
                <a:solidFill>
                  <a:srgbClr val="2C72AF"/>
                </a:solidFill>
              </a:rPr>
              <a:t>𝒇𝒚 =60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7621" y="5417797"/>
            <a:ext cx="1329430" cy="689023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29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8" name="Group 247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9" name="Rounded Rectangle 248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2" name="Rectangle 251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5" name="Rectangle 254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4237090" y="1094261"/>
            <a:ext cx="3706399" cy="586093"/>
            <a:chOff x="119422" y="3013788"/>
            <a:chExt cx="3706399" cy="586093"/>
          </a:xfrm>
        </p:grpSpPr>
        <p:sp>
          <p:nvSpPr>
            <p:cNvPr id="259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19422" y="3013788"/>
              <a:ext cx="3706399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119422" y="3045224"/>
              <a:ext cx="37063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RCC Beam Design</a:t>
              </a:r>
            </a:p>
          </p:txBody>
        </p:sp>
      </p:grpSp>
      <p:sp>
        <p:nvSpPr>
          <p:cNvPr id="265" name="Rounded Rectangle 264"/>
          <p:cNvSpPr/>
          <p:nvPr/>
        </p:nvSpPr>
        <p:spPr>
          <a:xfrm>
            <a:off x="1236952" y="2268818"/>
            <a:ext cx="4044568" cy="860553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ounded Rectangle 265"/>
          <p:cNvSpPr/>
          <p:nvPr/>
        </p:nvSpPr>
        <p:spPr>
          <a:xfrm>
            <a:off x="1617952" y="5042658"/>
            <a:ext cx="3152168" cy="1388460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034780" y="3399602"/>
            <a:ext cx="1780673" cy="26085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00325" y="5460029"/>
            <a:ext cx="1249581" cy="1737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97386" y="3399602"/>
            <a:ext cx="0" cy="2608539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8072120" y="6223255"/>
            <a:ext cx="1734833" cy="5080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372266" y="6223255"/>
            <a:ext cx="1434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400 mm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600094" y="4473038"/>
            <a:ext cx="1434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600 mm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0052846" y="3420277"/>
            <a:ext cx="0" cy="2126614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0089641" y="4518455"/>
            <a:ext cx="1434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530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5996" y="2346916"/>
                <a:ext cx="376647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𝑴𝒊𝒏𝒊𝒎𝒖𝒎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𝑯𝒆𝒊𝒈𝒉𝒕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996" y="2346916"/>
                <a:ext cx="3766479" cy="6914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ounded Rectangle 47"/>
          <p:cNvSpPr/>
          <p:nvPr/>
        </p:nvSpPr>
        <p:spPr>
          <a:xfrm>
            <a:off x="2046944" y="3670253"/>
            <a:ext cx="2321356" cy="860553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85988" y="3748351"/>
                <a:ext cx="2075312" cy="70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𝒕𝒐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988" y="3748351"/>
                <a:ext cx="2075312" cy="7015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1756995" y="5149932"/>
            <a:ext cx="29113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= 600 mm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= 530 mm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400 mm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7122484" y="2417945"/>
            <a:ext cx="237393" cy="332358"/>
          </a:xfrm>
          <a:prstGeom prst="triangle">
            <a:avLst/>
          </a:prstGeom>
          <a:solidFill>
            <a:srgbClr val="2C72A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068844" y="2439751"/>
            <a:ext cx="337486" cy="310552"/>
          </a:xfrm>
          <a:prstGeom prst="ellipse">
            <a:avLst/>
          </a:prstGeom>
          <a:solidFill>
            <a:srgbClr val="2C72A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158044" y="2234287"/>
            <a:ext cx="3246991" cy="2039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7239289" y="2911881"/>
            <a:ext cx="3014074" cy="0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286388" y="2490538"/>
            <a:ext cx="11292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5.98 m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11900" y="3748351"/>
            <a:ext cx="1249581" cy="1737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8601363" y="5001643"/>
                <a:ext cx="6763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BFBFBF"/>
                  </a:solidFill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1363" y="5001643"/>
                <a:ext cx="676339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8643010" y="3946460"/>
                <a:ext cx="59304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𝒔𝒕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000" b="1" dirty="0">
                  <a:solidFill>
                    <a:srgbClr val="BFBFBF"/>
                  </a:solidFill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010" y="3946460"/>
                <a:ext cx="593047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5186714" y="5351739"/>
            <a:ext cx="1231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C72AF"/>
                </a:solidFill>
              </a:rPr>
              <a:t>𝒇′𝒄 =10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b="1" dirty="0">
              <a:solidFill>
                <a:srgbClr val="2C72AF"/>
              </a:solidFill>
            </a:endParaRPr>
          </a:p>
          <a:p>
            <a:r>
              <a:rPr lang="en-US" b="1" dirty="0">
                <a:solidFill>
                  <a:srgbClr val="2C72AF"/>
                </a:solidFill>
              </a:rPr>
              <a:t>𝒇𝒚 =60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169822" y="5351739"/>
            <a:ext cx="1329430" cy="689023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07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8" name="Group 247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9" name="Rounded Rectangle 248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2" name="Rectangle 251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5" name="Rectangle 254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265" name="Rounded Rectangle 264"/>
          <p:cNvSpPr/>
          <p:nvPr/>
        </p:nvSpPr>
        <p:spPr>
          <a:xfrm>
            <a:off x="1236952" y="2268818"/>
            <a:ext cx="4044568" cy="860553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ounded Rectangle 265"/>
          <p:cNvSpPr/>
          <p:nvPr/>
        </p:nvSpPr>
        <p:spPr>
          <a:xfrm>
            <a:off x="1617952" y="5042658"/>
            <a:ext cx="3152168" cy="1388460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034780" y="3399602"/>
            <a:ext cx="1780673" cy="26085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00325" y="5460029"/>
            <a:ext cx="1249581" cy="1737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97386" y="3399602"/>
            <a:ext cx="0" cy="2608539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8072120" y="6223255"/>
            <a:ext cx="1734833" cy="5080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372266" y="6223255"/>
            <a:ext cx="1434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550 mm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600094" y="4473038"/>
            <a:ext cx="1434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950 mm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0052846" y="3420277"/>
            <a:ext cx="0" cy="2126614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0089641" y="4518455"/>
            <a:ext cx="1434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880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5996" y="2346916"/>
                <a:ext cx="376647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𝑴𝒊𝒏𝒊𝒎𝒖𝒎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𝑯𝒆𝒊𝒈𝒉𝒕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996" y="2346916"/>
                <a:ext cx="3766479" cy="6914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ounded Rectangle 47"/>
          <p:cNvSpPr/>
          <p:nvPr/>
        </p:nvSpPr>
        <p:spPr>
          <a:xfrm>
            <a:off x="2046944" y="3670253"/>
            <a:ext cx="2321356" cy="860553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85988" y="3748351"/>
                <a:ext cx="2075312" cy="70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𝒕𝒐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988" y="3748351"/>
                <a:ext cx="2075312" cy="7015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1756995" y="5149932"/>
            <a:ext cx="29113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= 950 mm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= 880 mm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550 mm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7122484" y="2417945"/>
            <a:ext cx="237393" cy="332358"/>
          </a:xfrm>
          <a:prstGeom prst="triangle">
            <a:avLst/>
          </a:prstGeom>
          <a:solidFill>
            <a:srgbClr val="2C72A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068844" y="2439751"/>
            <a:ext cx="337486" cy="310552"/>
          </a:xfrm>
          <a:prstGeom prst="ellipse">
            <a:avLst/>
          </a:prstGeom>
          <a:solidFill>
            <a:srgbClr val="2C72A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158044" y="2234287"/>
            <a:ext cx="3246991" cy="2039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7239289" y="2911881"/>
            <a:ext cx="3014074" cy="0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194948" y="2490538"/>
            <a:ext cx="1391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11.96 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314745" y="3748351"/>
            <a:ext cx="1249581" cy="1737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8601363" y="5001643"/>
                <a:ext cx="6763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BFBFBF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1363" y="5001643"/>
                <a:ext cx="676339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8643010" y="3946460"/>
                <a:ext cx="59304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𝒔𝒕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000" b="1" dirty="0">
                  <a:solidFill>
                    <a:srgbClr val="BFBFBF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010" y="3946460"/>
                <a:ext cx="593047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4237090" y="1094261"/>
            <a:ext cx="3706399" cy="586093"/>
            <a:chOff x="119422" y="3013788"/>
            <a:chExt cx="3706399" cy="586093"/>
          </a:xfrm>
        </p:grpSpPr>
        <p:sp>
          <p:nvSpPr>
            <p:cNvPr id="44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19422" y="3013788"/>
              <a:ext cx="3706399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19422" y="3045224"/>
              <a:ext cx="37063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RCC Beam Design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5186714" y="5351739"/>
            <a:ext cx="1231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C72AF"/>
                </a:solidFill>
              </a:rPr>
              <a:t>𝒇′𝒄 =10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b="1" dirty="0">
              <a:solidFill>
                <a:srgbClr val="2C72AF"/>
              </a:solidFill>
            </a:endParaRPr>
          </a:p>
          <a:p>
            <a:r>
              <a:rPr lang="en-US" b="1" dirty="0">
                <a:solidFill>
                  <a:srgbClr val="2C72AF"/>
                </a:solidFill>
              </a:rPr>
              <a:t>𝒇𝒚 =60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169822" y="5351739"/>
            <a:ext cx="1329430" cy="689023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04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8" name="Group 247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9" name="Rounded Rectangle 248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2" name="Rectangle 251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5" name="Rectangle 254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265" name="Rounded Rectangle 264"/>
          <p:cNvSpPr/>
          <p:nvPr/>
        </p:nvSpPr>
        <p:spPr>
          <a:xfrm>
            <a:off x="1236952" y="2268818"/>
            <a:ext cx="4044568" cy="860553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ounded Rectangle 265"/>
          <p:cNvSpPr/>
          <p:nvPr/>
        </p:nvSpPr>
        <p:spPr>
          <a:xfrm>
            <a:off x="1617952" y="5042658"/>
            <a:ext cx="3152168" cy="1388460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034780" y="3399602"/>
            <a:ext cx="1780673" cy="26085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00325" y="5460029"/>
            <a:ext cx="1249581" cy="1737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97386" y="3399602"/>
            <a:ext cx="0" cy="2608539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8072120" y="6223255"/>
            <a:ext cx="1734833" cy="5080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372266" y="6223255"/>
            <a:ext cx="1434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800 mm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427988" y="4473038"/>
            <a:ext cx="1606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1150 mm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0052846" y="3420277"/>
            <a:ext cx="0" cy="2126614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0089640" y="4518455"/>
            <a:ext cx="1736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1080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5996" y="2346916"/>
                <a:ext cx="376647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𝑴𝒊𝒏𝒊𝒎𝒖𝒎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𝑯𝒆𝒊𝒈𝒉𝒕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996" y="2346916"/>
                <a:ext cx="3766479" cy="6914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ounded Rectangle 47"/>
          <p:cNvSpPr/>
          <p:nvPr/>
        </p:nvSpPr>
        <p:spPr>
          <a:xfrm>
            <a:off x="2046944" y="3670253"/>
            <a:ext cx="2321356" cy="860553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85988" y="3748351"/>
                <a:ext cx="2075312" cy="70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𝒕𝒐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988" y="3748351"/>
                <a:ext cx="2075312" cy="7015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1756995" y="5149932"/>
            <a:ext cx="30600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= 1150 mm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= 1080 mm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800 mm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7122484" y="2417945"/>
            <a:ext cx="237393" cy="332358"/>
          </a:xfrm>
          <a:prstGeom prst="triangle">
            <a:avLst/>
          </a:prstGeom>
          <a:solidFill>
            <a:srgbClr val="2C72A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068844" y="2439751"/>
            <a:ext cx="337486" cy="310552"/>
          </a:xfrm>
          <a:prstGeom prst="ellipse">
            <a:avLst/>
          </a:prstGeom>
          <a:solidFill>
            <a:srgbClr val="2C72A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158044" y="2234287"/>
            <a:ext cx="3246991" cy="2039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7239289" y="2911881"/>
            <a:ext cx="3014074" cy="0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194948" y="2490538"/>
            <a:ext cx="1391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15.65 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314745" y="3748351"/>
            <a:ext cx="1249581" cy="1737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601363" y="5001643"/>
                <a:ext cx="6763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BFBFBF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1363" y="5001643"/>
                <a:ext cx="676339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643010" y="3946460"/>
                <a:ext cx="59304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𝒔𝒕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BFBFB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000" b="1" dirty="0">
                  <a:solidFill>
                    <a:srgbClr val="BFBFBF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010" y="3946460"/>
                <a:ext cx="593047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4237090" y="1094261"/>
            <a:ext cx="3706399" cy="586093"/>
            <a:chOff x="119422" y="3013788"/>
            <a:chExt cx="3706399" cy="586093"/>
          </a:xfrm>
        </p:grpSpPr>
        <p:sp>
          <p:nvSpPr>
            <p:cNvPr id="45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19422" y="3013788"/>
              <a:ext cx="3706399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9422" y="3045224"/>
              <a:ext cx="37063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RCC Beam Design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5186714" y="5351739"/>
            <a:ext cx="1231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C72AF"/>
                </a:solidFill>
              </a:rPr>
              <a:t>𝒇′𝒄 =10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b="1" dirty="0">
              <a:solidFill>
                <a:srgbClr val="2C72AF"/>
              </a:solidFill>
            </a:endParaRPr>
          </a:p>
          <a:p>
            <a:r>
              <a:rPr lang="en-US" b="1" dirty="0">
                <a:solidFill>
                  <a:srgbClr val="2C72AF"/>
                </a:solidFill>
              </a:rPr>
              <a:t>𝒇𝒚 =60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69822" y="5351739"/>
            <a:ext cx="1329430" cy="689023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44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8" name="Group 247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9" name="Rounded Rectangle 248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2" name="Rectangle 251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5" name="Rectangle 254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4532813" y="1094261"/>
            <a:ext cx="3114955" cy="586093"/>
            <a:chOff x="415145" y="3013788"/>
            <a:chExt cx="3114955" cy="586093"/>
          </a:xfrm>
        </p:grpSpPr>
        <p:sp>
          <p:nvSpPr>
            <p:cNvPr id="259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415145" y="3013788"/>
              <a:ext cx="311495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15145" y="3045224"/>
              <a:ext cx="31149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Column Design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96845" y="2881901"/>
            <a:ext cx="4658526" cy="2839443"/>
            <a:chOff x="2470785" y="2409615"/>
            <a:chExt cx="7239000" cy="3719124"/>
          </a:xfrm>
        </p:grpSpPr>
        <p:sp>
          <p:nvSpPr>
            <p:cNvPr id="2" name="Rectangle 1"/>
            <p:cNvSpPr/>
            <p:nvPr/>
          </p:nvSpPr>
          <p:spPr>
            <a:xfrm>
              <a:off x="2470785" y="2414977"/>
              <a:ext cx="7239000" cy="3708398"/>
            </a:xfrm>
            <a:prstGeom prst="rect">
              <a:avLst/>
            </a:prstGeom>
            <a:solidFill>
              <a:schemeClr val="bg1">
                <a:lumMod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521642" y="3672277"/>
              <a:ext cx="1137285" cy="1193800"/>
            </a:xfrm>
            <a:prstGeom prst="rect">
              <a:avLst/>
            </a:prstGeom>
            <a:solidFill>
              <a:srgbClr val="2C72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70785" y="3901688"/>
              <a:ext cx="7239000" cy="734977"/>
            </a:xfrm>
            <a:prstGeom prst="rect">
              <a:avLst/>
            </a:prstGeom>
            <a:solidFill>
              <a:srgbClr val="3C4C8F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805812" y="2409615"/>
              <a:ext cx="580548" cy="1491791"/>
            </a:xfrm>
            <a:prstGeom prst="rect">
              <a:avLst/>
            </a:prstGeom>
            <a:solidFill>
              <a:srgbClr val="3C4C8F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805812" y="4636665"/>
              <a:ext cx="580548" cy="1492074"/>
            </a:xfrm>
            <a:prstGeom prst="rect">
              <a:avLst/>
            </a:prstGeom>
            <a:solidFill>
              <a:srgbClr val="3C4C8F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0232914" y="3439818"/>
            <a:ext cx="7264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547238" y="3463060"/>
            <a:ext cx="579120" cy="373949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547238" y="4068913"/>
            <a:ext cx="568043" cy="366480"/>
          </a:xfrm>
          <a:prstGeom prst="rect">
            <a:avLst/>
          </a:prstGeom>
          <a:solidFill>
            <a:srgbClr val="3C4C8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553414" y="4667297"/>
            <a:ext cx="555689" cy="365778"/>
          </a:xfrm>
          <a:prstGeom prst="rect">
            <a:avLst/>
          </a:prstGeom>
          <a:solidFill>
            <a:srgbClr val="2C7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232914" y="4068913"/>
            <a:ext cx="883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899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246157" y="4636235"/>
            <a:ext cx="1140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2C7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97190" y="3159063"/>
            <a:ext cx="2529860" cy="2193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 Load:</a:t>
            </a:r>
          </a:p>
          <a:p>
            <a:pPr marL="971550" lvl="1" indent="-514350">
              <a:buAutoNum type="romanUcPeriod"/>
            </a:pPr>
            <a:r>
              <a:rPr lang="en-US" sz="2400" b="1" dirty="0">
                <a:solidFill>
                  <a:srgbClr val="2C7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 </a:t>
            </a:r>
          </a:p>
          <a:p>
            <a:pPr marL="971550" lvl="1" indent="-514350">
              <a:buAutoNum type="romanUcPeriod"/>
            </a:pPr>
            <a:r>
              <a:rPr lang="en-US" sz="2400" b="1" dirty="0">
                <a:solidFill>
                  <a:srgbClr val="2C7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  <a:p>
            <a:pPr marL="971550" lvl="1" indent="-514350">
              <a:buAutoNum type="romanUcPeriod"/>
            </a:pPr>
            <a:r>
              <a:rPr lang="en-US" sz="2400" b="1" dirty="0">
                <a:solidFill>
                  <a:srgbClr val="2C7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Finishing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2C7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Load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27078" y="3043361"/>
            <a:ext cx="2699972" cy="2488759"/>
          </a:xfrm>
          <a:prstGeom prst="roundRect">
            <a:avLst/>
          </a:prstGeom>
          <a:noFill/>
          <a:ln w="571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3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4709160" y="1376947"/>
            <a:ext cx="3037840" cy="801251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4787543" y="1449574"/>
            <a:ext cx="2865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Objectives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57360" y="2588294"/>
            <a:ext cx="5049140" cy="1839994"/>
            <a:chOff x="857360" y="2692469"/>
            <a:chExt cx="5049140" cy="18399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C3B35CA-4E28-40E7-8EB1-AF116E640FB4}"/>
                </a:ext>
              </a:extLst>
            </p:cNvPr>
            <p:cNvGrpSpPr/>
            <p:nvPr/>
          </p:nvGrpSpPr>
          <p:grpSpPr>
            <a:xfrm>
              <a:off x="857509" y="2695532"/>
              <a:ext cx="4567190" cy="1831859"/>
              <a:chOff x="1865087" y="2206883"/>
              <a:chExt cx="5704114" cy="2351314"/>
            </a:xfrm>
          </p:grpSpPr>
          <p:sp>
            <p:nvSpPr>
              <p:cNvPr id="67" name="Rectangle: Rounded Corners 33">
                <a:extLst>
                  <a:ext uri="{FF2B5EF4-FFF2-40B4-BE49-F238E27FC236}">
                    <a16:creationId xmlns:a16="http://schemas.microsoft.com/office/drawing/2014/main" id="{D69C20BB-B8B3-406E-94F4-9ECA8661042D}"/>
                  </a:ext>
                </a:extLst>
              </p:cNvPr>
              <p:cNvSpPr/>
              <p:nvPr/>
            </p:nvSpPr>
            <p:spPr>
              <a:xfrm>
                <a:off x="1865087" y="2206883"/>
                <a:ext cx="5704114" cy="2351314"/>
              </a:xfrm>
              <a:prstGeom prst="roundRect">
                <a:avLst>
                  <a:gd name="adj" fmla="val 8642"/>
                </a:avLst>
              </a:prstGeom>
              <a:gradFill flip="none" rotWithShape="1">
                <a:gsLst>
                  <a:gs pos="0">
                    <a:srgbClr val="71BAF7"/>
                  </a:gs>
                  <a:gs pos="100000">
                    <a:srgbClr val="074F8B"/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A24D64-4E36-47D3-9AB5-6747EA912C9E}"/>
                  </a:ext>
                </a:extLst>
              </p:cNvPr>
              <p:cNvSpPr/>
              <p:nvPr/>
            </p:nvSpPr>
            <p:spPr>
              <a:xfrm>
                <a:off x="2094713" y="2891045"/>
                <a:ext cx="870857" cy="870857"/>
              </a:xfrm>
              <a:prstGeom prst="ellipse">
                <a:avLst/>
              </a:prstGeom>
              <a:noFill/>
              <a:ln w="38100">
                <a:solidFill>
                  <a:schemeClr val="bg1">
                    <a:alpha val="4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2FE30D0-495A-41A6-8B71-62EADDED7E6E}"/>
                  </a:ext>
                </a:extLst>
              </p:cNvPr>
              <p:cNvSpPr/>
              <p:nvPr/>
            </p:nvSpPr>
            <p:spPr>
              <a:xfrm>
                <a:off x="2170141" y="2966472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9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65100" dist="38100" dir="5400000" algn="t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B53C31E-2EAE-43BF-BB15-BF62F3B362C8}"/>
                  </a:ext>
                </a:extLst>
              </p:cNvPr>
              <p:cNvSpPr txBox="1"/>
              <p:nvPr/>
            </p:nvSpPr>
            <p:spPr>
              <a:xfrm>
                <a:off x="1901571" y="2333145"/>
                <a:ext cx="1624107" cy="441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IN" sz="2000" dirty="0">
                  <a:solidFill>
                    <a:schemeClr val="tx1">
                      <a:alpha val="26000"/>
                    </a:schemeClr>
                  </a:solidFill>
                  <a:latin typeface="Eurostile BQ" pitchFamily="50" charset="0"/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>
            <a:xfrm>
              <a:off x="1192507" y="3241593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89788" y="3347682"/>
              <a:ext cx="40167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Modeling of the structures</a:t>
              </a:r>
            </a:p>
          </p:txBody>
        </p:sp>
        <p:sp>
          <p:nvSpPr>
            <p:cNvPr id="126" name="Freeform: Shape 34">
              <a:extLst>
                <a:ext uri="{FF2B5EF4-FFF2-40B4-BE49-F238E27FC236}">
                  <a16:creationId xmlns:a16="http://schemas.microsoft.com/office/drawing/2014/main" id="{64BF3501-33BD-49BF-9965-0A7A448123D6}"/>
                </a:ext>
              </a:extLst>
            </p:cNvPr>
            <p:cNvSpPr/>
            <p:nvPr/>
          </p:nvSpPr>
          <p:spPr>
            <a:xfrm>
              <a:off x="857360" y="2692469"/>
              <a:ext cx="4567190" cy="702921"/>
            </a:xfrm>
            <a:custGeom>
              <a:avLst/>
              <a:gdLst>
                <a:gd name="connsiteX0" fmla="*/ 203201 w 5704114"/>
                <a:gd name="connsiteY0" fmla="*/ 0 h 902247"/>
                <a:gd name="connsiteX1" fmla="*/ 5500913 w 5704114"/>
                <a:gd name="connsiteY1" fmla="*/ 0 h 902247"/>
                <a:gd name="connsiteX2" fmla="*/ 5704114 w 5704114"/>
                <a:gd name="connsiteY2" fmla="*/ 203201 h 902247"/>
                <a:gd name="connsiteX3" fmla="*/ 5704114 w 5704114"/>
                <a:gd name="connsiteY3" fmla="*/ 902247 h 902247"/>
                <a:gd name="connsiteX4" fmla="*/ 0 w 5704114"/>
                <a:gd name="connsiteY4" fmla="*/ 255562 h 902247"/>
                <a:gd name="connsiteX5" fmla="*/ 0 w 5704114"/>
                <a:gd name="connsiteY5" fmla="*/ 203201 h 902247"/>
                <a:gd name="connsiteX6" fmla="*/ 203201 w 5704114"/>
                <a:gd name="connsiteY6" fmla="*/ 0 h 90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4114" h="902247">
                  <a:moveTo>
                    <a:pt x="203201" y="0"/>
                  </a:moveTo>
                  <a:lnTo>
                    <a:pt x="5500913" y="0"/>
                  </a:lnTo>
                  <a:cubicBezTo>
                    <a:pt x="5613138" y="0"/>
                    <a:pt x="5704114" y="90976"/>
                    <a:pt x="5704114" y="203201"/>
                  </a:cubicBezTo>
                  <a:lnTo>
                    <a:pt x="5704114" y="902247"/>
                  </a:lnTo>
                  <a:lnTo>
                    <a:pt x="0" y="255562"/>
                  </a:lnTo>
                  <a:lnTo>
                    <a:pt x="0" y="203201"/>
                  </a:lnTo>
                  <a:cubicBezTo>
                    <a:pt x="0" y="90976"/>
                    <a:pt x="90976" y="0"/>
                    <a:pt x="203201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7" name="Freeform: Shape 35">
              <a:extLst>
                <a:ext uri="{FF2B5EF4-FFF2-40B4-BE49-F238E27FC236}">
                  <a16:creationId xmlns:a16="http://schemas.microsoft.com/office/drawing/2014/main" id="{3360B924-573A-4C47-A831-B3BDF1748A41}"/>
                </a:ext>
              </a:extLst>
            </p:cNvPr>
            <p:cNvSpPr/>
            <p:nvPr/>
          </p:nvSpPr>
          <p:spPr>
            <a:xfrm>
              <a:off x="857947" y="3905464"/>
              <a:ext cx="4566752" cy="620666"/>
            </a:xfrm>
            <a:custGeom>
              <a:avLst/>
              <a:gdLst>
                <a:gd name="connsiteX0" fmla="*/ 5703567 w 5703567"/>
                <a:gd name="connsiteY0" fmla="*/ 0 h 796666"/>
                <a:gd name="connsiteX1" fmla="*/ 5703567 w 5703567"/>
                <a:gd name="connsiteY1" fmla="*/ 593465 h 796666"/>
                <a:gd name="connsiteX2" fmla="*/ 5500366 w 5703567"/>
                <a:gd name="connsiteY2" fmla="*/ 796666 h 796666"/>
                <a:gd name="connsiteX3" fmla="*/ 202654 w 5703567"/>
                <a:gd name="connsiteY3" fmla="*/ 796666 h 796666"/>
                <a:gd name="connsiteX4" fmla="*/ 15422 w 5703567"/>
                <a:gd name="connsiteY4" fmla="*/ 672560 h 796666"/>
                <a:gd name="connsiteX5" fmla="*/ 0 w 5703567"/>
                <a:gd name="connsiteY5" fmla="*/ 596171 h 79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3567" h="796666">
                  <a:moveTo>
                    <a:pt x="5703567" y="0"/>
                  </a:moveTo>
                  <a:lnTo>
                    <a:pt x="5703567" y="593465"/>
                  </a:lnTo>
                  <a:cubicBezTo>
                    <a:pt x="5703567" y="705690"/>
                    <a:pt x="5612591" y="796666"/>
                    <a:pt x="5500366" y="796666"/>
                  </a:cubicBezTo>
                  <a:lnTo>
                    <a:pt x="202654" y="796666"/>
                  </a:lnTo>
                  <a:cubicBezTo>
                    <a:pt x="118485" y="796666"/>
                    <a:pt x="46269" y="745492"/>
                    <a:pt x="15422" y="672560"/>
                  </a:cubicBezTo>
                  <a:lnTo>
                    <a:pt x="0" y="596171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28" name="Freeform: Shape 36">
              <a:extLst>
                <a:ext uri="{FF2B5EF4-FFF2-40B4-BE49-F238E27FC236}">
                  <a16:creationId xmlns:a16="http://schemas.microsoft.com/office/drawing/2014/main" id="{EE5FF23E-2BA5-4729-BB36-42CB6580B168}"/>
                </a:ext>
              </a:extLst>
            </p:cNvPr>
            <p:cNvSpPr/>
            <p:nvPr/>
          </p:nvSpPr>
          <p:spPr>
            <a:xfrm>
              <a:off x="3670256" y="2700604"/>
              <a:ext cx="1766784" cy="1831859"/>
            </a:xfrm>
            <a:custGeom>
              <a:avLst/>
              <a:gdLst>
                <a:gd name="connsiteX0" fmla="*/ 0 w 2206595"/>
                <a:gd name="connsiteY0" fmla="*/ 0 h 2351314"/>
                <a:gd name="connsiteX1" fmla="*/ 2003394 w 2206595"/>
                <a:gd name="connsiteY1" fmla="*/ 0 h 2351314"/>
                <a:gd name="connsiteX2" fmla="*/ 2206595 w 2206595"/>
                <a:gd name="connsiteY2" fmla="*/ 203201 h 2351314"/>
                <a:gd name="connsiteX3" fmla="*/ 2206595 w 2206595"/>
                <a:gd name="connsiteY3" fmla="*/ 2148113 h 2351314"/>
                <a:gd name="connsiteX4" fmla="*/ 2003394 w 2206595"/>
                <a:gd name="connsiteY4" fmla="*/ 2351314 h 2351314"/>
                <a:gd name="connsiteX5" fmla="*/ 1093688 w 2206595"/>
                <a:gd name="connsiteY5" fmla="*/ 2351314 h 2351314"/>
                <a:gd name="connsiteX6" fmla="*/ 15538 w 2206595"/>
                <a:gd name="connsiteY6" fmla="*/ 63185 h 235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6595" h="2351314">
                  <a:moveTo>
                    <a:pt x="0" y="0"/>
                  </a:moveTo>
                  <a:lnTo>
                    <a:pt x="2003394" y="0"/>
                  </a:lnTo>
                  <a:cubicBezTo>
                    <a:pt x="2115619" y="0"/>
                    <a:pt x="2206595" y="90976"/>
                    <a:pt x="2206595" y="203201"/>
                  </a:cubicBezTo>
                  <a:lnTo>
                    <a:pt x="2206595" y="2148113"/>
                  </a:lnTo>
                  <a:cubicBezTo>
                    <a:pt x="2206595" y="2260338"/>
                    <a:pt x="2115619" y="2351314"/>
                    <a:pt x="2003394" y="2351314"/>
                  </a:cubicBezTo>
                  <a:lnTo>
                    <a:pt x="1093688" y="2351314"/>
                  </a:lnTo>
                  <a:lnTo>
                    <a:pt x="15538" y="63185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34352" y="4674426"/>
            <a:ext cx="4645215" cy="1839994"/>
            <a:chOff x="857360" y="2692469"/>
            <a:chExt cx="4645215" cy="183999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C3B35CA-4E28-40E7-8EB1-AF116E640FB4}"/>
                </a:ext>
              </a:extLst>
            </p:cNvPr>
            <p:cNvGrpSpPr/>
            <p:nvPr/>
          </p:nvGrpSpPr>
          <p:grpSpPr>
            <a:xfrm>
              <a:off x="857509" y="2695532"/>
              <a:ext cx="4567190" cy="1831859"/>
              <a:chOff x="1865087" y="2206883"/>
              <a:chExt cx="5704114" cy="2351314"/>
            </a:xfrm>
          </p:grpSpPr>
          <p:sp>
            <p:nvSpPr>
              <p:cNvPr id="87" name="Rectangle: Rounded Corners 33">
                <a:extLst>
                  <a:ext uri="{FF2B5EF4-FFF2-40B4-BE49-F238E27FC236}">
                    <a16:creationId xmlns:a16="http://schemas.microsoft.com/office/drawing/2014/main" id="{D69C20BB-B8B3-406E-94F4-9ECA8661042D}"/>
                  </a:ext>
                </a:extLst>
              </p:cNvPr>
              <p:cNvSpPr/>
              <p:nvPr/>
            </p:nvSpPr>
            <p:spPr>
              <a:xfrm>
                <a:off x="1865087" y="2206883"/>
                <a:ext cx="5704114" cy="2351314"/>
              </a:xfrm>
              <a:prstGeom prst="roundRect">
                <a:avLst>
                  <a:gd name="adj" fmla="val 8642"/>
                </a:avLst>
              </a:prstGeom>
              <a:gradFill flip="none" rotWithShape="1">
                <a:gsLst>
                  <a:gs pos="0">
                    <a:srgbClr val="71BAF7"/>
                  </a:gs>
                  <a:gs pos="100000">
                    <a:srgbClr val="074F8B"/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CA24D64-4E36-47D3-9AB5-6747EA912C9E}"/>
                  </a:ext>
                </a:extLst>
              </p:cNvPr>
              <p:cNvSpPr/>
              <p:nvPr/>
            </p:nvSpPr>
            <p:spPr>
              <a:xfrm>
                <a:off x="2094713" y="2891045"/>
                <a:ext cx="870857" cy="870857"/>
              </a:xfrm>
              <a:prstGeom prst="ellipse">
                <a:avLst/>
              </a:prstGeom>
              <a:noFill/>
              <a:ln w="38100">
                <a:solidFill>
                  <a:schemeClr val="bg1">
                    <a:alpha val="4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FE30D0-495A-41A6-8B71-62EADDED7E6E}"/>
                  </a:ext>
                </a:extLst>
              </p:cNvPr>
              <p:cNvSpPr/>
              <p:nvPr/>
            </p:nvSpPr>
            <p:spPr>
              <a:xfrm>
                <a:off x="2170141" y="2966472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9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65100" dist="38100" dir="5400000" algn="t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B53C31E-2EAE-43BF-BB15-BF62F3B362C8}"/>
                  </a:ext>
                </a:extLst>
              </p:cNvPr>
              <p:cNvSpPr txBox="1"/>
              <p:nvPr/>
            </p:nvSpPr>
            <p:spPr>
              <a:xfrm>
                <a:off x="1901571" y="2333145"/>
                <a:ext cx="1624107" cy="441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IN" sz="2000" dirty="0">
                  <a:solidFill>
                    <a:schemeClr val="tx1">
                      <a:alpha val="26000"/>
                    </a:schemeClr>
                  </a:solidFill>
                  <a:latin typeface="Eurostile BQ" pitchFamily="50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192507" y="3241593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90702" y="3321340"/>
              <a:ext cx="36118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400" b="1" kern="0" dirty="0">
                  <a:solidFill>
                    <a:schemeClr val="bg1"/>
                  </a:solidFill>
                  <a:sym typeface="Roboto"/>
                </a:rPr>
                <a:t>Cost Estimation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: Shape 34">
              <a:extLst>
                <a:ext uri="{FF2B5EF4-FFF2-40B4-BE49-F238E27FC236}">
                  <a16:creationId xmlns:a16="http://schemas.microsoft.com/office/drawing/2014/main" id="{64BF3501-33BD-49BF-9965-0A7A448123D6}"/>
                </a:ext>
              </a:extLst>
            </p:cNvPr>
            <p:cNvSpPr/>
            <p:nvPr/>
          </p:nvSpPr>
          <p:spPr>
            <a:xfrm>
              <a:off x="857360" y="2692469"/>
              <a:ext cx="4567190" cy="702921"/>
            </a:xfrm>
            <a:custGeom>
              <a:avLst/>
              <a:gdLst>
                <a:gd name="connsiteX0" fmla="*/ 203201 w 5704114"/>
                <a:gd name="connsiteY0" fmla="*/ 0 h 902247"/>
                <a:gd name="connsiteX1" fmla="*/ 5500913 w 5704114"/>
                <a:gd name="connsiteY1" fmla="*/ 0 h 902247"/>
                <a:gd name="connsiteX2" fmla="*/ 5704114 w 5704114"/>
                <a:gd name="connsiteY2" fmla="*/ 203201 h 902247"/>
                <a:gd name="connsiteX3" fmla="*/ 5704114 w 5704114"/>
                <a:gd name="connsiteY3" fmla="*/ 902247 h 902247"/>
                <a:gd name="connsiteX4" fmla="*/ 0 w 5704114"/>
                <a:gd name="connsiteY4" fmla="*/ 255562 h 902247"/>
                <a:gd name="connsiteX5" fmla="*/ 0 w 5704114"/>
                <a:gd name="connsiteY5" fmla="*/ 203201 h 902247"/>
                <a:gd name="connsiteX6" fmla="*/ 203201 w 5704114"/>
                <a:gd name="connsiteY6" fmla="*/ 0 h 90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4114" h="902247">
                  <a:moveTo>
                    <a:pt x="203201" y="0"/>
                  </a:moveTo>
                  <a:lnTo>
                    <a:pt x="5500913" y="0"/>
                  </a:lnTo>
                  <a:cubicBezTo>
                    <a:pt x="5613138" y="0"/>
                    <a:pt x="5704114" y="90976"/>
                    <a:pt x="5704114" y="203201"/>
                  </a:cubicBezTo>
                  <a:lnTo>
                    <a:pt x="5704114" y="902247"/>
                  </a:lnTo>
                  <a:lnTo>
                    <a:pt x="0" y="255562"/>
                  </a:lnTo>
                  <a:lnTo>
                    <a:pt x="0" y="203201"/>
                  </a:lnTo>
                  <a:cubicBezTo>
                    <a:pt x="0" y="90976"/>
                    <a:pt x="90976" y="0"/>
                    <a:pt x="203201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5" name="Freeform: Shape 35">
              <a:extLst>
                <a:ext uri="{FF2B5EF4-FFF2-40B4-BE49-F238E27FC236}">
                  <a16:creationId xmlns:a16="http://schemas.microsoft.com/office/drawing/2014/main" id="{3360B924-573A-4C47-A831-B3BDF1748A41}"/>
                </a:ext>
              </a:extLst>
            </p:cNvPr>
            <p:cNvSpPr/>
            <p:nvPr/>
          </p:nvSpPr>
          <p:spPr>
            <a:xfrm>
              <a:off x="857947" y="3905464"/>
              <a:ext cx="4566752" cy="620666"/>
            </a:xfrm>
            <a:custGeom>
              <a:avLst/>
              <a:gdLst>
                <a:gd name="connsiteX0" fmla="*/ 5703567 w 5703567"/>
                <a:gd name="connsiteY0" fmla="*/ 0 h 796666"/>
                <a:gd name="connsiteX1" fmla="*/ 5703567 w 5703567"/>
                <a:gd name="connsiteY1" fmla="*/ 593465 h 796666"/>
                <a:gd name="connsiteX2" fmla="*/ 5500366 w 5703567"/>
                <a:gd name="connsiteY2" fmla="*/ 796666 h 796666"/>
                <a:gd name="connsiteX3" fmla="*/ 202654 w 5703567"/>
                <a:gd name="connsiteY3" fmla="*/ 796666 h 796666"/>
                <a:gd name="connsiteX4" fmla="*/ 15422 w 5703567"/>
                <a:gd name="connsiteY4" fmla="*/ 672560 h 796666"/>
                <a:gd name="connsiteX5" fmla="*/ 0 w 5703567"/>
                <a:gd name="connsiteY5" fmla="*/ 596171 h 79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3567" h="796666">
                  <a:moveTo>
                    <a:pt x="5703567" y="0"/>
                  </a:moveTo>
                  <a:lnTo>
                    <a:pt x="5703567" y="593465"/>
                  </a:lnTo>
                  <a:cubicBezTo>
                    <a:pt x="5703567" y="705690"/>
                    <a:pt x="5612591" y="796666"/>
                    <a:pt x="5500366" y="796666"/>
                  </a:cubicBezTo>
                  <a:lnTo>
                    <a:pt x="202654" y="796666"/>
                  </a:lnTo>
                  <a:cubicBezTo>
                    <a:pt x="118485" y="796666"/>
                    <a:pt x="46269" y="745492"/>
                    <a:pt x="15422" y="672560"/>
                  </a:cubicBezTo>
                  <a:lnTo>
                    <a:pt x="0" y="596171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86" name="Freeform: Shape 36">
              <a:extLst>
                <a:ext uri="{FF2B5EF4-FFF2-40B4-BE49-F238E27FC236}">
                  <a16:creationId xmlns:a16="http://schemas.microsoft.com/office/drawing/2014/main" id="{EE5FF23E-2BA5-4729-BB36-42CB6580B168}"/>
                </a:ext>
              </a:extLst>
            </p:cNvPr>
            <p:cNvSpPr/>
            <p:nvPr/>
          </p:nvSpPr>
          <p:spPr>
            <a:xfrm>
              <a:off x="3670256" y="2700604"/>
              <a:ext cx="1766784" cy="1831859"/>
            </a:xfrm>
            <a:custGeom>
              <a:avLst/>
              <a:gdLst>
                <a:gd name="connsiteX0" fmla="*/ 0 w 2206595"/>
                <a:gd name="connsiteY0" fmla="*/ 0 h 2351314"/>
                <a:gd name="connsiteX1" fmla="*/ 2003394 w 2206595"/>
                <a:gd name="connsiteY1" fmla="*/ 0 h 2351314"/>
                <a:gd name="connsiteX2" fmla="*/ 2206595 w 2206595"/>
                <a:gd name="connsiteY2" fmla="*/ 203201 h 2351314"/>
                <a:gd name="connsiteX3" fmla="*/ 2206595 w 2206595"/>
                <a:gd name="connsiteY3" fmla="*/ 2148113 h 2351314"/>
                <a:gd name="connsiteX4" fmla="*/ 2003394 w 2206595"/>
                <a:gd name="connsiteY4" fmla="*/ 2351314 h 2351314"/>
                <a:gd name="connsiteX5" fmla="*/ 1093688 w 2206595"/>
                <a:gd name="connsiteY5" fmla="*/ 2351314 h 2351314"/>
                <a:gd name="connsiteX6" fmla="*/ 15538 w 2206595"/>
                <a:gd name="connsiteY6" fmla="*/ 63185 h 235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6595" h="2351314">
                  <a:moveTo>
                    <a:pt x="0" y="0"/>
                  </a:moveTo>
                  <a:lnTo>
                    <a:pt x="2003394" y="0"/>
                  </a:lnTo>
                  <a:cubicBezTo>
                    <a:pt x="2115619" y="0"/>
                    <a:pt x="2206595" y="90976"/>
                    <a:pt x="2206595" y="203201"/>
                  </a:cubicBezTo>
                  <a:lnTo>
                    <a:pt x="2206595" y="2148113"/>
                  </a:lnTo>
                  <a:cubicBezTo>
                    <a:pt x="2206595" y="2260338"/>
                    <a:pt x="2115619" y="2351314"/>
                    <a:pt x="2003394" y="2351314"/>
                  </a:cubicBezTo>
                  <a:lnTo>
                    <a:pt x="1093688" y="2351314"/>
                  </a:lnTo>
                  <a:lnTo>
                    <a:pt x="15538" y="63185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86721" y="4722134"/>
            <a:ext cx="4644301" cy="1839994"/>
            <a:chOff x="857360" y="2692469"/>
            <a:chExt cx="4644301" cy="183999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C3B35CA-4E28-40E7-8EB1-AF116E640FB4}"/>
                </a:ext>
              </a:extLst>
            </p:cNvPr>
            <p:cNvGrpSpPr/>
            <p:nvPr/>
          </p:nvGrpSpPr>
          <p:grpSpPr>
            <a:xfrm>
              <a:off x="857509" y="2695532"/>
              <a:ext cx="4567190" cy="1831859"/>
              <a:chOff x="1865087" y="2206883"/>
              <a:chExt cx="5704114" cy="2351314"/>
            </a:xfrm>
          </p:grpSpPr>
          <p:sp>
            <p:nvSpPr>
              <p:cNvPr id="98" name="Rectangle: Rounded Corners 33">
                <a:extLst>
                  <a:ext uri="{FF2B5EF4-FFF2-40B4-BE49-F238E27FC236}">
                    <a16:creationId xmlns:a16="http://schemas.microsoft.com/office/drawing/2014/main" id="{D69C20BB-B8B3-406E-94F4-9ECA8661042D}"/>
                  </a:ext>
                </a:extLst>
              </p:cNvPr>
              <p:cNvSpPr/>
              <p:nvPr/>
            </p:nvSpPr>
            <p:spPr>
              <a:xfrm>
                <a:off x="1865087" y="2206883"/>
                <a:ext cx="5704114" cy="2351314"/>
              </a:xfrm>
              <a:prstGeom prst="roundRect">
                <a:avLst>
                  <a:gd name="adj" fmla="val 8642"/>
                </a:avLst>
              </a:prstGeom>
              <a:gradFill flip="none" rotWithShape="1">
                <a:gsLst>
                  <a:gs pos="0">
                    <a:srgbClr val="71BAF7"/>
                  </a:gs>
                  <a:gs pos="100000">
                    <a:srgbClr val="074F8B"/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CA24D64-4E36-47D3-9AB5-6747EA912C9E}"/>
                  </a:ext>
                </a:extLst>
              </p:cNvPr>
              <p:cNvSpPr/>
              <p:nvPr/>
            </p:nvSpPr>
            <p:spPr>
              <a:xfrm>
                <a:off x="2094713" y="2891045"/>
                <a:ext cx="870857" cy="870857"/>
              </a:xfrm>
              <a:prstGeom prst="ellipse">
                <a:avLst/>
              </a:prstGeom>
              <a:noFill/>
              <a:ln w="38100">
                <a:solidFill>
                  <a:schemeClr val="bg1">
                    <a:alpha val="4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2FE30D0-495A-41A6-8B71-62EADDED7E6E}"/>
                  </a:ext>
                </a:extLst>
              </p:cNvPr>
              <p:cNvSpPr/>
              <p:nvPr/>
            </p:nvSpPr>
            <p:spPr>
              <a:xfrm>
                <a:off x="2170141" y="2966472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9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65100" dist="38100" dir="5400000" algn="t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B53C31E-2EAE-43BF-BB15-BF62F3B362C8}"/>
                  </a:ext>
                </a:extLst>
              </p:cNvPr>
              <p:cNvSpPr txBox="1"/>
              <p:nvPr/>
            </p:nvSpPr>
            <p:spPr>
              <a:xfrm>
                <a:off x="1901571" y="2333145"/>
                <a:ext cx="1624107" cy="441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IN" sz="2000" dirty="0">
                  <a:solidFill>
                    <a:schemeClr val="tx1">
                      <a:alpha val="26000"/>
                    </a:schemeClr>
                  </a:solidFill>
                  <a:latin typeface="Eurostile BQ" pitchFamily="50" charset="0"/>
                </a:endParaRPr>
              </a:p>
            </p:txBody>
          </p:sp>
        </p:grpSp>
        <p:sp>
          <p:nvSpPr>
            <p:cNvPr id="93" name="Rectangle 92"/>
            <p:cNvSpPr/>
            <p:nvPr/>
          </p:nvSpPr>
          <p:spPr>
            <a:xfrm>
              <a:off x="1192507" y="3241593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889788" y="3347682"/>
              <a:ext cx="361187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400" b="1" kern="0" dirty="0">
                  <a:solidFill>
                    <a:schemeClr val="bg1"/>
                  </a:solidFill>
                  <a:sym typeface="Roboto"/>
                </a:rPr>
                <a:t>Geotechnical Design of the Substructure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: Shape 34">
              <a:extLst>
                <a:ext uri="{FF2B5EF4-FFF2-40B4-BE49-F238E27FC236}">
                  <a16:creationId xmlns:a16="http://schemas.microsoft.com/office/drawing/2014/main" id="{64BF3501-33BD-49BF-9965-0A7A448123D6}"/>
                </a:ext>
              </a:extLst>
            </p:cNvPr>
            <p:cNvSpPr/>
            <p:nvPr/>
          </p:nvSpPr>
          <p:spPr>
            <a:xfrm>
              <a:off x="857360" y="2692469"/>
              <a:ext cx="4567190" cy="702921"/>
            </a:xfrm>
            <a:custGeom>
              <a:avLst/>
              <a:gdLst>
                <a:gd name="connsiteX0" fmla="*/ 203201 w 5704114"/>
                <a:gd name="connsiteY0" fmla="*/ 0 h 902247"/>
                <a:gd name="connsiteX1" fmla="*/ 5500913 w 5704114"/>
                <a:gd name="connsiteY1" fmla="*/ 0 h 902247"/>
                <a:gd name="connsiteX2" fmla="*/ 5704114 w 5704114"/>
                <a:gd name="connsiteY2" fmla="*/ 203201 h 902247"/>
                <a:gd name="connsiteX3" fmla="*/ 5704114 w 5704114"/>
                <a:gd name="connsiteY3" fmla="*/ 902247 h 902247"/>
                <a:gd name="connsiteX4" fmla="*/ 0 w 5704114"/>
                <a:gd name="connsiteY4" fmla="*/ 255562 h 902247"/>
                <a:gd name="connsiteX5" fmla="*/ 0 w 5704114"/>
                <a:gd name="connsiteY5" fmla="*/ 203201 h 902247"/>
                <a:gd name="connsiteX6" fmla="*/ 203201 w 5704114"/>
                <a:gd name="connsiteY6" fmla="*/ 0 h 90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4114" h="902247">
                  <a:moveTo>
                    <a:pt x="203201" y="0"/>
                  </a:moveTo>
                  <a:lnTo>
                    <a:pt x="5500913" y="0"/>
                  </a:lnTo>
                  <a:cubicBezTo>
                    <a:pt x="5613138" y="0"/>
                    <a:pt x="5704114" y="90976"/>
                    <a:pt x="5704114" y="203201"/>
                  </a:cubicBezTo>
                  <a:lnTo>
                    <a:pt x="5704114" y="902247"/>
                  </a:lnTo>
                  <a:lnTo>
                    <a:pt x="0" y="255562"/>
                  </a:lnTo>
                  <a:lnTo>
                    <a:pt x="0" y="203201"/>
                  </a:lnTo>
                  <a:cubicBezTo>
                    <a:pt x="0" y="90976"/>
                    <a:pt x="90976" y="0"/>
                    <a:pt x="203201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6" name="Freeform: Shape 35">
              <a:extLst>
                <a:ext uri="{FF2B5EF4-FFF2-40B4-BE49-F238E27FC236}">
                  <a16:creationId xmlns:a16="http://schemas.microsoft.com/office/drawing/2014/main" id="{3360B924-573A-4C47-A831-B3BDF1748A41}"/>
                </a:ext>
              </a:extLst>
            </p:cNvPr>
            <p:cNvSpPr/>
            <p:nvPr/>
          </p:nvSpPr>
          <p:spPr>
            <a:xfrm>
              <a:off x="857947" y="3905464"/>
              <a:ext cx="4566752" cy="620666"/>
            </a:xfrm>
            <a:custGeom>
              <a:avLst/>
              <a:gdLst>
                <a:gd name="connsiteX0" fmla="*/ 5703567 w 5703567"/>
                <a:gd name="connsiteY0" fmla="*/ 0 h 796666"/>
                <a:gd name="connsiteX1" fmla="*/ 5703567 w 5703567"/>
                <a:gd name="connsiteY1" fmla="*/ 593465 h 796666"/>
                <a:gd name="connsiteX2" fmla="*/ 5500366 w 5703567"/>
                <a:gd name="connsiteY2" fmla="*/ 796666 h 796666"/>
                <a:gd name="connsiteX3" fmla="*/ 202654 w 5703567"/>
                <a:gd name="connsiteY3" fmla="*/ 796666 h 796666"/>
                <a:gd name="connsiteX4" fmla="*/ 15422 w 5703567"/>
                <a:gd name="connsiteY4" fmla="*/ 672560 h 796666"/>
                <a:gd name="connsiteX5" fmla="*/ 0 w 5703567"/>
                <a:gd name="connsiteY5" fmla="*/ 596171 h 79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3567" h="796666">
                  <a:moveTo>
                    <a:pt x="5703567" y="0"/>
                  </a:moveTo>
                  <a:lnTo>
                    <a:pt x="5703567" y="593465"/>
                  </a:lnTo>
                  <a:cubicBezTo>
                    <a:pt x="5703567" y="705690"/>
                    <a:pt x="5612591" y="796666"/>
                    <a:pt x="5500366" y="796666"/>
                  </a:cubicBezTo>
                  <a:lnTo>
                    <a:pt x="202654" y="796666"/>
                  </a:lnTo>
                  <a:cubicBezTo>
                    <a:pt x="118485" y="796666"/>
                    <a:pt x="46269" y="745492"/>
                    <a:pt x="15422" y="672560"/>
                  </a:cubicBezTo>
                  <a:lnTo>
                    <a:pt x="0" y="596171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97" name="Freeform: Shape 36">
              <a:extLst>
                <a:ext uri="{FF2B5EF4-FFF2-40B4-BE49-F238E27FC236}">
                  <a16:creationId xmlns:a16="http://schemas.microsoft.com/office/drawing/2014/main" id="{EE5FF23E-2BA5-4729-BB36-42CB6580B168}"/>
                </a:ext>
              </a:extLst>
            </p:cNvPr>
            <p:cNvSpPr/>
            <p:nvPr/>
          </p:nvSpPr>
          <p:spPr>
            <a:xfrm>
              <a:off x="3670256" y="2700604"/>
              <a:ext cx="1766784" cy="1831859"/>
            </a:xfrm>
            <a:custGeom>
              <a:avLst/>
              <a:gdLst>
                <a:gd name="connsiteX0" fmla="*/ 0 w 2206595"/>
                <a:gd name="connsiteY0" fmla="*/ 0 h 2351314"/>
                <a:gd name="connsiteX1" fmla="*/ 2003394 w 2206595"/>
                <a:gd name="connsiteY1" fmla="*/ 0 h 2351314"/>
                <a:gd name="connsiteX2" fmla="*/ 2206595 w 2206595"/>
                <a:gd name="connsiteY2" fmla="*/ 203201 h 2351314"/>
                <a:gd name="connsiteX3" fmla="*/ 2206595 w 2206595"/>
                <a:gd name="connsiteY3" fmla="*/ 2148113 h 2351314"/>
                <a:gd name="connsiteX4" fmla="*/ 2003394 w 2206595"/>
                <a:gd name="connsiteY4" fmla="*/ 2351314 h 2351314"/>
                <a:gd name="connsiteX5" fmla="*/ 1093688 w 2206595"/>
                <a:gd name="connsiteY5" fmla="*/ 2351314 h 2351314"/>
                <a:gd name="connsiteX6" fmla="*/ 15538 w 2206595"/>
                <a:gd name="connsiteY6" fmla="*/ 63185 h 235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6595" h="2351314">
                  <a:moveTo>
                    <a:pt x="0" y="0"/>
                  </a:moveTo>
                  <a:lnTo>
                    <a:pt x="2003394" y="0"/>
                  </a:lnTo>
                  <a:cubicBezTo>
                    <a:pt x="2115619" y="0"/>
                    <a:pt x="2206595" y="90976"/>
                    <a:pt x="2206595" y="203201"/>
                  </a:cubicBezTo>
                  <a:lnTo>
                    <a:pt x="2206595" y="2148113"/>
                  </a:lnTo>
                  <a:cubicBezTo>
                    <a:pt x="2206595" y="2260338"/>
                    <a:pt x="2115619" y="2351314"/>
                    <a:pt x="2003394" y="2351314"/>
                  </a:cubicBezTo>
                  <a:lnTo>
                    <a:pt x="1093688" y="2351314"/>
                  </a:lnTo>
                  <a:lnTo>
                    <a:pt x="15538" y="63185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634352" y="2597650"/>
            <a:ext cx="4579680" cy="1839994"/>
            <a:chOff x="857360" y="2692469"/>
            <a:chExt cx="4579680" cy="1839994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C3B35CA-4E28-40E7-8EB1-AF116E640FB4}"/>
                </a:ext>
              </a:extLst>
            </p:cNvPr>
            <p:cNvGrpSpPr/>
            <p:nvPr/>
          </p:nvGrpSpPr>
          <p:grpSpPr>
            <a:xfrm>
              <a:off x="857509" y="2695532"/>
              <a:ext cx="4567190" cy="1831859"/>
              <a:chOff x="1865087" y="2206883"/>
              <a:chExt cx="5704114" cy="2351314"/>
            </a:xfrm>
          </p:grpSpPr>
          <p:sp>
            <p:nvSpPr>
              <p:cNvPr id="109" name="Rectangle: Rounded Corners 33">
                <a:extLst>
                  <a:ext uri="{FF2B5EF4-FFF2-40B4-BE49-F238E27FC236}">
                    <a16:creationId xmlns:a16="http://schemas.microsoft.com/office/drawing/2014/main" id="{D69C20BB-B8B3-406E-94F4-9ECA8661042D}"/>
                  </a:ext>
                </a:extLst>
              </p:cNvPr>
              <p:cNvSpPr/>
              <p:nvPr/>
            </p:nvSpPr>
            <p:spPr>
              <a:xfrm>
                <a:off x="1865087" y="2206883"/>
                <a:ext cx="5704114" cy="2351314"/>
              </a:xfrm>
              <a:prstGeom prst="roundRect">
                <a:avLst>
                  <a:gd name="adj" fmla="val 8642"/>
                </a:avLst>
              </a:prstGeom>
              <a:gradFill flip="none" rotWithShape="1">
                <a:gsLst>
                  <a:gs pos="0">
                    <a:srgbClr val="71BAF7"/>
                  </a:gs>
                  <a:gs pos="100000">
                    <a:srgbClr val="074F8B"/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2CA24D64-4E36-47D3-9AB5-6747EA912C9E}"/>
                  </a:ext>
                </a:extLst>
              </p:cNvPr>
              <p:cNvSpPr/>
              <p:nvPr/>
            </p:nvSpPr>
            <p:spPr>
              <a:xfrm>
                <a:off x="2094713" y="2891045"/>
                <a:ext cx="870857" cy="870857"/>
              </a:xfrm>
              <a:prstGeom prst="ellipse">
                <a:avLst/>
              </a:prstGeom>
              <a:noFill/>
              <a:ln w="38100">
                <a:solidFill>
                  <a:schemeClr val="bg1">
                    <a:alpha val="4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2FE30D0-495A-41A6-8B71-62EADDED7E6E}"/>
                  </a:ext>
                </a:extLst>
              </p:cNvPr>
              <p:cNvSpPr/>
              <p:nvPr/>
            </p:nvSpPr>
            <p:spPr>
              <a:xfrm>
                <a:off x="2170141" y="2966472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9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65100" dist="38100" dir="5400000" algn="t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53C31E-2EAE-43BF-BB15-BF62F3B362C8}"/>
                  </a:ext>
                </a:extLst>
              </p:cNvPr>
              <p:cNvSpPr txBox="1"/>
              <p:nvPr/>
            </p:nvSpPr>
            <p:spPr>
              <a:xfrm>
                <a:off x="1901571" y="2333145"/>
                <a:ext cx="1624107" cy="441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IN" sz="2000" dirty="0">
                  <a:solidFill>
                    <a:schemeClr val="tx1">
                      <a:alpha val="26000"/>
                    </a:schemeClr>
                  </a:solidFill>
                  <a:latin typeface="Eurostile BQ" pitchFamily="50" charset="0"/>
                </a:endParaRPr>
              </a:p>
            </p:txBody>
          </p:sp>
        </p:grpSp>
        <p:sp>
          <p:nvSpPr>
            <p:cNvPr id="104" name="Rectangle 103"/>
            <p:cNvSpPr/>
            <p:nvPr/>
          </p:nvSpPr>
          <p:spPr>
            <a:xfrm>
              <a:off x="1192507" y="3241593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820666" y="3300535"/>
              <a:ext cx="36118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400" b="1" kern="0" noProof="0" dirty="0">
                  <a:solidFill>
                    <a:schemeClr val="bg1"/>
                  </a:solidFill>
                  <a:sym typeface="Roboto"/>
                </a:rPr>
                <a:t>Structural Design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: Shape 34">
              <a:extLst>
                <a:ext uri="{FF2B5EF4-FFF2-40B4-BE49-F238E27FC236}">
                  <a16:creationId xmlns:a16="http://schemas.microsoft.com/office/drawing/2014/main" id="{64BF3501-33BD-49BF-9965-0A7A448123D6}"/>
                </a:ext>
              </a:extLst>
            </p:cNvPr>
            <p:cNvSpPr/>
            <p:nvPr/>
          </p:nvSpPr>
          <p:spPr>
            <a:xfrm>
              <a:off x="857360" y="2692469"/>
              <a:ext cx="4567190" cy="702921"/>
            </a:xfrm>
            <a:custGeom>
              <a:avLst/>
              <a:gdLst>
                <a:gd name="connsiteX0" fmla="*/ 203201 w 5704114"/>
                <a:gd name="connsiteY0" fmla="*/ 0 h 902247"/>
                <a:gd name="connsiteX1" fmla="*/ 5500913 w 5704114"/>
                <a:gd name="connsiteY1" fmla="*/ 0 h 902247"/>
                <a:gd name="connsiteX2" fmla="*/ 5704114 w 5704114"/>
                <a:gd name="connsiteY2" fmla="*/ 203201 h 902247"/>
                <a:gd name="connsiteX3" fmla="*/ 5704114 w 5704114"/>
                <a:gd name="connsiteY3" fmla="*/ 902247 h 902247"/>
                <a:gd name="connsiteX4" fmla="*/ 0 w 5704114"/>
                <a:gd name="connsiteY4" fmla="*/ 255562 h 902247"/>
                <a:gd name="connsiteX5" fmla="*/ 0 w 5704114"/>
                <a:gd name="connsiteY5" fmla="*/ 203201 h 902247"/>
                <a:gd name="connsiteX6" fmla="*/ 203201 w 5704114"/>
                <a:gd name="connsiteY6" fmla="*/ 0 h 90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4114" h="902247">
                  <a:moveTo>
                    <a:pt x="203201" y="0"/>
                  </a:moveTo>
                  <a:lnTo>
                    <a:pt x="5500913" y="0"/>
                  </a:lnTo>
                  <a:cubicBezTo>
                    <a:pt x="5613138" y="0"/>
                    <a:pt x="5704114" y="90976"/>
                    <a:pt x="5704114" y="203201"/>
                  </a:cubicBezTo>
                  <a:lnTo>
                    <a:pt x="5704114" y="902247"/>
                  </a:lnTo>
                  <a:lnTo>
                    <a:pt x="0" y="255562"/>
                  </a:lnTo>
                  <a:lnTo>
                    <a:pt x="0" y="203201"/>
                  </a:lnTo>
                  <a:cubicBezTo>
                    <a:pt x="0" y="90976"/>
                    <a:pt x="90976" y="0"/>
                    <a:pt x="203201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7" name="Freeform: Shape 35">
              <a:extLst>
                <a:ext uri="{FF2B5EF4-FFF2-40B4-BE49-F238E27FC236}">
                  <a16:creationId xmlns:a16="http://schemas.microsoft.com/office/drawing/2014/main" id="{3360B924-573A-4C47-A831-B3BDF1748A41}"/>
                </a:ext>
              </a:extLst>
            </p:cNvPr>
            <p:cNvSpPr/>
            <p:nvPr/>
          </p:nvSpPr>
          <p:spPr>
            <a:xfrm>
              <a:off x="857947" y="3905464"/>
              <a:ext cx="4566752" cy="620666"/>
            </a:xfrm>
            <a:custGeom>
              <a:avLst/>
              <a:gdLst>
                <a:gd name="connsiteX0" fmla="*/ 5703567 w 5703567"/>
                <a:gd name="connsiteY0" fmla="*/ 0 h 796666"/>
                <a:gd name="connsiteX1" fmla="*/ 5703567 w 5703567"/>
                <a:gd name="connsiteY1" fmla="*/ 593465 h 796666"/>
                <a:gd name="connsiteX2" fmla="*/ 5500366 w 5703567"/>
                <a:gd name="connsiteY2" fmla="*/ 796666 h 796666"/>
                <a:gd name="connsiteX3" fmla="*/ 202654 w 5703567"/>
                <a:gd name="connsiteY3" fmla="*/ 796666 h 796666"/>
                <a:gd name="connsiteX4" fmla="*/ 15422 w 5703567"/>
                <a:gd name="connsiteY4" fmla="*/ 672560 h 796666"/>
                <a:gd name="connsiteX5" fmla="*/ 0 w 5703567"/>
                <a:gd name="connsiteY5" fmla="*/ 596171 h 79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3567" h="796666">
                  <a:moveTo>
                    <a:pt x="5703567" y="0"/>
                  </a:moveTo>
                  <a:lnTo>
                    <a:pt x="5703567" y="593465"/>
                  </a:lnTo>
                  <a:cubicBezTo>
                    <a:pt x="5703567" y="705690"/>
                    <a:pt x="5612591" y="796666"/>
                    <a:pt x="5500366" y="796666"/>
                  </a:cubicBezTo>
                  <a:lnTo>
                    <a:pt x="202654" y="796666"/>
                  </a:lnTo>
                  <a:cubicBezTo>
                    <a:pt x="118485" y="796666"/>
                    <a:pt x="46269" y="745492"/>
                    <a:pt x="15422" y="672560"/>
                  </a:cubicBezTo>
                  <a:lnTo>
                    <a:pt x="0" y="596171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08" name="Freeform: Shape 36">
              <a:extLst>
                <a:ext uri="{FF2B5EF4-FFF2-40B4-BE49-F238E27FC236}">
                  <a16:creationId xmlns:a16="http://schemas.microsoft.com/office/drawing/2014/main" id="{EE5FF23E-2BA5-4729-BB36-42CB6580B168}"/>
                </a:ext>
              </a:extLst>
            </p:cNvPr>
            <p:cNvSpPr/>
            <p:nvPr/>
          </p:nvSpPr>
          <p:spPr>
            <a:xfrm>
              <a:off x="3670256" y="2700604"/>
              <a:ext cx="1766784" cy="1831859"/>
            </a:xfrm>
            <a:custGeom>
              <a:avLst/>
              <a:gdLst>
                <a:gd name="connsiteX0" fmla="*/ 0 w 2206595"/>
                <a:gd name="connsiteY0" fmla="*/ 0 h 2351314"/>
                <a:gd name="connsiteX1" fmla="*/ 2003394 w 2206595"/>
                <a:gd name="connsiteY1" fmla="*/ 0 h 2351314"/>
                <a:gd name="connsiteX2" fmla="*/ 2206595 w 2206595"/>
                <a:gd name="connsiteY2" fmla="*/ 203201 h 2351314"/>
                <a:gd name="connsiteX3" fmla="*/ 2206595 w 2206595"/>
                <a:gd name="connsiteY3" fmla="*/ 2148113 h 2351314"/>
                <a:gd name="connsiteX4" fmla="*/ 2003394 w 2206595"/>
                <a:gd name="connsiteY4" fmla="*/ 2351314 h 2351314"/>
                <a:gd name="connsiteX5" fmla="*/ 1093688 w 2206595"/>
                <a:gd name="connsiteY5" fmla="*/ 2351314 h 2351314"/>
                <a:gd name="connsiteX6" fmla="*/ 15538 w 2206595"/>
                <a:gd name="connsiteY6" fmla="*/ 63185 h 235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6595" h="2351314">
                  <a:moveTo>
                    <a:pt x="0" y="0"/>
                  </a:moveTo>
                  <a:lnTo>
                    <a:pt x="2003394" y="0"/>
                  </a:lnTo>
                  <a:cubicBezTo>
                    <a:pt x="2115619" y="0"/>
                    <a:pt x="2206595" y="90976"/>
                    <a:pt x="2206595" y="203201"/>
                  </a:cubicBezTo>
                  <a:lnTo>
                    <a:pt x="2206595" y="2148113"/>
                  </a:lnTo>
                  <a:cubicBezTo>
                    <a:pt x="2206595" y="2260338"/>
                    <a:pt x="2115619" y="2351314"/>
                    <a:pt x="2003394" y="2351314"/>
                  </a:cubicBezTo>
                  <a:lnTo>
                    <a:pt x="1093688" y="2351314"/>
                  </a:lnTo>
                  <a:lnTo>
                    <a:pt x="15538" y="63185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00485" y="106474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208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8" name="Group 247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9" name="Rounded Rectangle 248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2" name="Rectangle 251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5" name="Rectangle 254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4532813" y="1094261"/>
            <a:ext cx="3114955" cy="586093"/>
            <a:chOff x="415145" y="3013788"/>
            <a:chExt cx="3114955" cy="586093"/>
          </a:xfrm>
        </p:grpSpPr>
        <p:sp>
          <p:nvSpPr>
            <p:cNvPr id="259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415145" y="3013788"/>
              <a:ext cx="311495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15145" y="3045224"/>
              <a:ext cx="31149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Column Design</a:t>
              </a:r>
            </a:p>
          </p:txBody>
        </p:sp>
      </p:grpSp>
      <p:sp>
        <p:nvSpPr>
          <p:cNvPr id="265" name="Rounded Rectangle 264"/>
          <p:cNvSpPr/>
          <p:nvPr/>
        </p:nvSpPr>
        <p:spPr>
          <a:xfrm>
            <a:off x="945154" y="2235357"/>
            <a:ext cx="7047561" cy="798444"/>
          </a:xfrm>
          <a:prstGeom prst="roundRect">
            <a:avLst/>
          </a:prstGeom>
          <a:noFill/>
          <a:ln w="571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ounded Rectangle 265"/>
          <p:cNvSpPr/>
          <p:nvPr/>
        </p:nvSpPr>
        <p:spPr>
          <a:xfrm>
            <a:off x="945154" y="3397964"/>
            <a:ext cx="6941492" cy="3178663"/>
          </a:xfrm>
          <a:prstGeom prst="roundRect">
            <a:avLst/>
          </a:prstGeom>
          <a:noFill/>
          <a:ln w="571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90875" y="2326797"/>
                <a:ext cx="6914564" cy="5742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∅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=∅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𝟖𝟓</m:t>
                      </m:r>
                      <m:sSubSup>
                        <m:sSubSupPr>
                          <m:ctrlP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𝒔𝒕</m:t>
                              </m:r>
                            </m:sub>
                          </m:sSub>
                        </m:e>
                      </m:d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𝑺𝒕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875" y="2326797"/>
                <a:ext cx="6914564" cy="5742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213288" y="3315174"/>
            <a:ext cx="667335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∅𝑷𝒏=Axial load acting on the element (in kN or kips).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∅ = Safety factor for a rectangular element ≈ 0.65 (unitless)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𝒓 = Safety factor for a rectangular column ≈ 0.80 (unitless)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𝒇′𝒄 =Compressive strength of the concrete (using 68 MPa)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𝒇𝒚 =yield strength of the steel (using 240 MPa)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𝑨𝒈 =Gross area of the concrete element.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 𝑨𝒔𝒕 =Area of steel required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8401" y="1840832"/>
            <a:ext cx="1094873" cy="4590286"/>
          </a:xfrm>
          <a:prstGeom prst="rect">
            <a:avLst/>
          </a:prstGeom>
        </p:spPr>
      </p:pic>
      <p:sp>
        <p:nvSpPr>
          <p:cNvPr id="23" name="Down Arrow 22"/>
          <p:cNvSpPr/>
          <p:nvPr/>
        </p:nvSpPr>
        <p:spPr>
          <a:xfrm>
            <a:off x="10872970" y="1792605"/>
            <a:ext cx="529448" cy="918422"/>
          </a:xfrm>
          <a:prstGeom prst="downArrow">
            <a:avLst>
              <a:gd name="adj1" fmla="val 50000"/>
              <a:gd name="adj2" fmla="val 40645"/>
            </a:avLst>
          </a:prstGeom>
          <a:solidFill>
            <a:srgbClr val="2C72A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609582" y="3646025"/>
            <a:ext cx="1391896" cy="13551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8462010" y="3634516"/>
            <a:ext cx="1" cy="1366627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609582" y="5180271"/>
            <a:ext cx="1391896" cy="0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73697" y="5180271"/>
            <a:ext cx="404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193030" y="2975703"/>
                <a:ext cx="2083647" cy="631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  <m:r>
                        <a:rPr lang="en-US" sz="3200" b="0" i="0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3200" b="0" i="0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030" y="2975703"/>
                <a:ext cx="2083647" cy="6313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6225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15145" y="3045224"/>
              <a:ext cx="31149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Column Design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99956" y="2428627"/>
            <a:ext cx="2447306" cy="3415313"/>
            <a:chOff x="935974" y="2472185"/>
            <a:chExt cx="2096786" cy="30970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5974" y="2472185"/>
              <a:ext cx="2096786" cy="30970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1118093" y="4798171"/>
              <a:ext cx="287259" cy="308643"/>
            </a:xfrm>
            <a:prstGeom prst="rect">
              <a:avLst/>
            </a:prstGeom>
            <a:solidFill>
              <a:srgbClr val="C0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36038" y="4530988"/>
              <a:ext cx="287249" cy="267183"/>
            </a:xfrm>
            <a:prstGeom prst="rect">
              <a:avLst/>
            </a:prstGeom>
            <a:solidFill>
              <a:srgbClr val="C0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48599"/>
              </p:ext>
            </p:extLst>
          </p:nvPr>
        </p:nvGraphicFramePr>
        <p:xfrm>
          <a:off x="4655546" y="2219072"/>
          <a:ext cx="6744940" cy="3714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394">
                  <a:extLst>
                    <a:ext uri="{9D8B030D-6E8A-4147-A177-3AD203B41FA5}">
                      <a16:colId xmlns:a16="http://schemas.microsoft.com/office/drawing/2014/main" val="3066045564"/>
                    </a:ext>
                  </a:extLst>
                </a:gridCol>
                <a:gridCol w="4463546">
                  <a:extLst>
                    <a:ext uri="{9D8B030D-6E8A-4147-A177-3AD203B41FA5}">
                      <a16:colId xmlns:a16="http://schemas.microsoft.com/office/drawing/2014/main" val="3684528098"/>
                    </a:ext>
                  </a:extLst>
                </a:gridCol>
              </a:tblGrid>
              <a:tr h="5226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Column</a:t>
                      </a:r>
                    </a:p>
                  </a:txBody>
                  <a:tcPr>
                    <a:solidFill>
                      <a:srgbClr val="2C72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Cross</a:t>
                      </a:r>
                      <a:r>
                        <a:rPr lang="en-US" sz="2800" baseline="0" dirty="0"/>
                        <a:t> section size (cm X cm)</a:t>
                      </a:r>
                      <a:endParaRPr lang="en-US" sz="2800" dirty="0"/>
                    </a:p>
                  </a:txBody>
                  <a:tcPr>
                    <a:solidFill>
                      <a:srgbClr val="2C72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546888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1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46X46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933386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2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59X59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069673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3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70X70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841379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4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81X81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781718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5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92X92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266455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6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101X101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21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45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15145" y="3045224"/>
              <a:ext cx="31149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Column Design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2747"/>
          <a:stretch/>
        </p:blipFill>
        <p:spPr>
          <a:xfrm>
            <a:off x="457079" y="2781882"/>
            <a:ext cx="5343480" cy="2718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2" name="Rectangle 71"/>
          <p:cNvSpPr/>
          <p:nvPr/>
        </p:nvSpPr>
        <p:spPr>
          <a:xfrm>
            <a:off x="474980" y="5069840"/>
            <a:ext cx="1018539" cy="259080"/>
          </a:xfrm>
          <a:prstGeom prst="rect">
            <a:avLst/>
          </a:prstGeom>
          <a:solidFill>
            <a:srgbClr val="C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3036571" y="5069840"/>
            <a:ext cx="1969134" cy="259080"/>
          </a:xfrm>
          <a:prstGeom prst="rect">
            <a:avLst/>
          </a:prstGeom>
          <a:solidFill>
            <a:srgbClr val="C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60624"/>
              </p:ext>
            </p:extLst>
          </p:nvPr>
        </p:nvGraphicFramePr>
        <p:xfrm>
          <a:off x="6127005" y="2312176"/>
          <a:ext cx="5732834" cy="3658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34">
                  <a:extLst>
                    <a:ext uri="{9D8B030D-6E8A-4147-A177-3AD203B41FA5}">
                      <a16:colId xmlns:a16="http://schemas.microsoft.com/office/drawing/2014/main" val="306604556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3684528098"/>
                    </a:ext>
                  </a:extLst>
                </a:gridCol>
              </a:tblGrid>
              <a:tr h="52260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Column</a:t>
                      </a:r>
                    </a:p>
                  </a:txBody>
                  <a:tcPr>
                    <a:solidFill>
                      <a:srgbClr val="2C72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Cross</a:t>
                      </a:r>
                      <a:r>
                        <a:rPr lang="en-US" sz="2400" baseline="0" dirty="0"/>
                        <a:t> section size (cm X cm)</a:t>
                      </a:r>
                      <a:endParaRPr lang="en-US" sz="2400" dirty="0"/>
                    </a:p>
                  </a:txBody>
                  <a:tcPr>
                    <a:solidFill>
                      <a:srgbClr val="2C72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546888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1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65X65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933386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2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75X75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069673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3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85X85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841379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4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94X94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781718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5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103X103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266455"/>
                  </a:ext>
                </a:extLst>
              </a:tr>
              <a:tr h="5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Group</a:t>
                      </a:r>
                      <a:r>
                        <a:rPr lang="en-US" sz="2400" b="1" baseline="0" dirty="0">
                          <a:solidFill>
                            <a:srgbClr val="2C72AF"/>
                          </a:solidFill>
                        </a:rPr>
                        <a:t> 6</a:t>
                      </a:r>
                      <a:endParaRPr lang="en-US" sz="2400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72AF"/>
                          </a:solidFill>
                        </a:rPr>
                        <a:t>112X112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21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333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8" name="Group 247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9" name="Rounded Rectangle 248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2" name="Rectangle 251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5" name="Rectangle 254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4479339" y="1094261"/>
            <a:ext cx="3221908" cy="586093"/>
            <a:chOff x="361671" y="3013788"/>
            <a:chExt cx="3221908" cy="586093"/>
          </a:xfrm>
        </p:grpSpPr>
        <p:sp>
          <p:nvSpPr>
            <p:cNvPr id="259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415145" y="3013788"/>
              <a:ext cx="311495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361671" y="3045224"/>
              <a:ext cx="32219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Shear Wall Design</a:t>
              </a:r>
            </a:p>
          </p:txBody>
        </p:sp>
      </p:grpSp>
      <p:sp>
        <p:nvSpPr>
          <p:cNvPr id="265" name="Rounded Rectangle 264"/>
          <p:cNvSpPr/>
          <p:nvPr/>
        </p:nvSpPr>
        <p:spPr>
          <a:xfrm>
            <a:off x="945154" y="2235357"/>
            <a:ext cx="7047561" cy="798444"/>
          </a:xfrm>
          <a:prstGeom prst="roundRect">
            <a:avLst/>
          </a:prstGeom>
          <a:noFill/>
          <a:ln w="571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ounded Rectangle 265"/>
          <p:cNvSpPr/>
          <p:nvPr/>
        </p:nvSpPr>
        <p:spPr>
          <a:xfrm>
            <a:off x="945154" y="3397964"/>
            <a:ext cx="6941492" cy="3178663"/>
          </a:xfrm>
          <a:prstGeom prst="roundRect">
            <a:avLst/>
          </a:prstGeom>
          <a:noFill/>
          <a:ln w="571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90875" y="2326797"/>
                <a:ext cx="6914564" cy="5742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∅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=∅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𝟖𝟓</m:t>
                      </m:r>
                      <m:sSubSup>
                        <m:sSubSupPr>
                          <m:ctrlP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𝒔𝒕</m:t>
                              </m:r>
                            </m:sub>
                          </m:sSub>
                        </m:e>
                      </m:d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𝑺𝒕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875" y="2326797"/>
                <a:ext cx="6914564" cy="5742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213288" y="3315174"/>
            <a:ext cx="667335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∅𝑷𝒏=Axial load acting on the element (in kN or kips).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∅ = Safety factor for a rectangular element ≈ 0.65 (unitless)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𝒓 = Safety factor for a rectangular column ≈ 0.80 (unitless)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𝒇′𝒄 =Compressive strength of the concrete (using 68 MPa)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𝒇𝒚 =yield strength of the steel (using 240 MPa)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𝑨𝒈 =Gross area of the concrete element.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C72AF"/>
                </a:solidFill>
              </a:rPr>
              <a:t> 𝑨𝒔𝒕 =Area of steel required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7515" y="2098332"/>
            <a:ext cx="3304993" cy="4956581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10006632" y="1786879"/>
            <a:ext cx="529448" cy="918422"/>
          </a:xfrm>
          <a:prstGeom prst="downArrow">
            <a:avLst>
              <a:gd name="adj1" fmla="val 50000"/>
              <a:gd name="adj2" fmla="val 40645"/>
            </a:avLst>
          </a:prstGeom>
          <a:solidFill>
            <a:srgbClr val="2C72A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07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8" name="Group 247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9" name="Rounded Rectangle 248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2" name="Rectangle 251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5" name="Rectangle 254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4226515" y="1094261"/>
            <a:ext cx="3727559" cy="586093"/>
            <a:chOff x="108847" y="3013788"/>
            <a:chExt cx="3727559" cy="586093"/>
          </a:xfrm>
        </p:grpSpPr>
        <p:sp>
          <p:nvSpPr>
            <p:cNvPr id="259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08847" y="3013788"/>
              <a:ext cx="3727559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108847" y="3045224"/>
              <a:ext cx="37275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Shear Wall Design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69959" y="2036460"/>
            <a:ext cx="6867673" cy="4821540"/>
            <a:chOff x="8778241" y="1724109"/>
            <a:chExt cx="3364268" cy="533080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8241" y="2098332"/>
              <a:ext cx="3364268" cy="4956581"/>
            </a:xfrm>
            <a:prstGeom prst="rect">
              <a:avLst/>
            </a:prstGeom>
          </p:spPr>
        </p:pic>
        <p:sp>
          <p:nvSpPr>
            <p:cNvPr id="30" name="Down Arrow 29"/>
            <p:cNvSpPr/>
            <p:nvPr/>
          </p:nvSpPr>
          <p:spPr>
            <a:xfrm>
              <a:off x="10031755" y="1724109"/>
              <a:ext cx="340598" cy="918422"/>
            </a:xfrm>
            <a:prstGeom prst="downArrow">
              <a:avLst>
                <a:gd name="adj1" fmla="val 50000"/>
                <a:gd name="adj2" fmla="val 40645"/>
              </a:avLst>
            </a:prstGeom>
            <a:solidFill>
              <a:srgbClr val="2C72A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H="1" flipV="1">
            <a:off x="4569960" y="5715000"/>
            <a:ext cx="4360680" cy="685800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530808">
            <a:off x="6142257" y="6079028"/>
            <a:ext cx="1306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19.3 m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9327197" y="6265717"/>
            <a:ext cx="837883" cy="163606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 rot="20931134">
            <a:off x="9443245" y="6278069"/>
            <a:ext cx="1306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 x ??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0248900" y="3177094"/>
            <a:ext cx="13573" cy="2926526"/>
          </a:xfrm>
          <a:prstGeom prst="straightConnector1">
            <a:avLst/>
          </a:prstGeom>
          <a:ln w="60325">
            <a:solidFill>
              <a:srgbClr val="2C72A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0384238" y="4357040"/>
            <a:ext cx="1306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4 m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143072" y="3637667"/>
            <a:ext cx="2348100" cy="994889"/>
          </a:xfrm>
          <a:prstGeom prst="roundRect">
            <a:avLst/>
          </a:prstGeom>
          <a:noFill/>
          <a:ln w="571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73073" y="3637668"/>
                <a:ext cx="2418098" cy="994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=19.3 ∗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2800" b="0" dirty="0">
                  <a:solidFill>
                    <a:srgbClr val="2C72A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  <m:r>
                        <a:rPr lang="en-US" sz="280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2800" dirty="0">
                  <a:solidFill>
                    <a:srgbClr val="2C72A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73" y="3637668"/>
                <a:ext cx="2418098" cy="994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077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34242" y="1753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cxnSp>
        <p:nvCxnSpPr>
          <p:cNvPr id="19" name="Elbow Connector 18"/>
          <p:cNvCxnSpPr/>
          <p:nvPr/>
        </p:nvCxnSpPr>
        <p:spPr>
          <a:xfrm rot="5400000">
            <a:off x="3730421" y="2153049"/>
            <a:ext cx="2758747" cy="1853616"/>
          </a:xfrm>
          <a:prstGeom prst="bentConnector3">
            <a:avLst/>
          </a:prstGeom>
          <a:ln w="53975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6200000" flipH="1">
            <a:off x="5844520" y="1890730"/>
            <a:ext cx="2758746" cy="2378252"/>
          </a:xfrm>
          <a:prstGeom prst="bentConnector3">
            <a:avLst/>
          </a:prstGeom>
          <a:ln w="57150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44802" y="4308910"/>
            <a:ext cx="2514856" cy="727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2400" b="1" dirty="0">
                <a:solidFill>
                  <a:srgbClr val="2C6FAD"/>
                </a:solidFill>
              </a:rPr>
              <a:t>Connection Girder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14817" y="4640136"/>
            <a:ext cx="1918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2C6FAD"/>
                </a:solidFill>
              </a:rPr>
              <a:t>Girder Design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739637" y="4295768"/>
            <a:ext cx="21098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2400" b="1" dirty="0">
                <a:solidFill>
                  <a:srgbClr val="2C6FAD"/>
                </a:solidFill>
              </a:rPr>
              <a:t>Column</a:t>
            </a:r>
            <a:r>
              <a:rPr lang="en-US" sz="2800" b="1" dirty="0">
                <a:solidFill>
                  <a:srgbClr val="2C6FAD"/>
                </a:solidFill>
              </a:rPr>
              <a:t> </a:t>
            </a:r>
            <a:r>
              <a:rPr lang="en-US" sz="2400" b="1" dirty="0">
                <a:solidFill>
                  <a:srgbClr val="2C6FAD"/>
                </a:solidFill>
              </a:rPr>
              <a:t>Design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457356" y="3082718"/>
            <a:ext cx="16902" cy="1376511"/>
          </a:xfrm>
          <a:prstGeom prst="straightConnector1">
            <a:avLst/>
          </a:prstGeom>
          <a:ln w="57150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44801" y="4583018"/>
            <a:ext cx="2514857" cy="559325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363283" y="4604516"/>
            <a:ext cx="2073976" cy="559325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9761624" y="4612131"/>
            <a:ext cx="2211318" cy="559325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929748" y="945951"/>
            <a:ext cx="6321074" cy="801251"/>
            <a:chOff x="2837700" y="843621"/>
            <a:chExt cx="6321074" cy="801251"/>
          </a:xfrm>
        </p:grpSpPr>
        <p:sp>
          <p:nvSpPr>
            <p:cNvPr id="118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2837700" y="843621"/>
              <a:ext cx="6321074" cy="801251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68974" y="921080"/>
              <a:ext cx="628979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2C72AF"/>
                  </a:solidFill>
                </a:rPr>
                <a:t>Steel Structure Elements Design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 flipV="1">
            <a:off x="1458410" y="3082718"/>
            <a:ext cx="3106928" cy="3756"/>
          </a:xfrm>
          <a:prstGeom prst="line">
            <a:avLst/>
          </a:prstGeom>
          <a:ln w="57150">
            <a:solidFill>
              <a:srgbClr val="2C6F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2930466" y="4600348"/>
            <a:ext cx="2337591" cy="559325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930466" y="4649179"/>
            <a:ext cx="2425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2C6FAD"/>
                </a:solidFill>
              </a:rPr>
              <a:t>Cantilever Girder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684836" y="4623703"/>
            <a:ext cx="1486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2C6FAD"/>
                </a:solidFill>
              </a:rPr>
              <a:t>Sub-Beam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5570869" y="4589627"/>
            <a:ext cx="1600271" cy="559325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6033541" y="3120502"/>
            <a:ext cx="172" cy="1338727"/>
          </a:xfrm>
          <a:prstGeom prst="straightConnector1">
            <a:avLst/>
          </a:prstGeom>
          <a:ln w="57150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276697" y="3094293"/>
            <a:ext cx="3581315" cy="1878"/>
          </a:xfrm>
          <a:prstGeom prst="line">
            <a:avLst/>
          </a:prstGeom>
          <a:ln w="57150">
            <a:solidFill>
              <a:srgbClr val="2C6F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0858012" y="3122327"/>
            <a:ext cx="172" cy="1338727"/>
          </a:xfrm>
          <a:prstGeom prst="straightConnector1">
            <a:avLst/>
          </a:prstGeom>
          <a:ln w="57150">
            <a:solidFill>
              <a:srgbClr val="2C6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Group 197"/>
          <p:cNvGrpSpPr/>
          <p:nvPr/>
        </p:nvGrpSpPr>
        <p:grpSpPr>
          <a:xfrm>
            <a:off x="-53458" y="5294257"/>
            <a:ext cx="12208635" cy="1572106"/>
            <a:chOff x="-16783" y="5171724"/>
            <a:chExt cx="12208635" cy="1572106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B3396ABD-F5E5-4CC2-8C4C-AF27AFF020E1}"/>
                </a:ext>
              </a:extLst>
            </p:cNvPr>
            <p:cNvGrpSpPr/>
            <p:nvPr/>
          </p:nvGrpSpPr>
          <p:grpSpPr>
            <a:xfrm>
              <a:off x="-16783" y="5756116"/>
              <a:ext cx="12208635" cy="987714"/>
              <a:chOff x="-16783" y="5884452"/>
              <a:chExt cx="12208635" cy="987714"/>
            </a:xfrm>
          </p:grpSpPr>
          <p:sp>
            <p:nvSpPr>
              <p:cNvPr id="331" name="Freeform: Shape 23">
                <a:extLst>
                  <a:ext uri="{FF2B5EF4-FFF2-40B4-BE49-F238E27FC236}">
                    <a16:creationId xmlns:a16="http://schemas.microsoft.com/office/drawing/2014/main" id="{FE1DDDF7-62DD-49AF-9E24-4BAB23B64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783" y="5884452"/>
                <a:ext cx="6112783" cy="973548"/>
              </a:xfrm>
              <a:custGeom>
                <a:avLst/>
                <a:gdLst>
                  <a:gd name="connsiteX0" fmla="*/ 5307865 w 12192148"/>
                  <a:gd name="connsiteY0" fmla="*/ 0 h 1941773"/>
                  <a:gd name="connsiteX1" fmla="*/ 5817217 w 12192148"/>
                  <a:gd name="connsiteY1" fmla="*/ 0 h 1941773"/>
                  <a:gd name="connsiteX2" fmla="*/ 5817217 w 12192148"/>
                  <a:gd name="connsiteY2" fmla="*/ 697113 h 1941773"/>
                  <a:gd name="connsiteX3" fmla="*/ 6190042 w 12192148"/>
                  <a:gd name="connsiteY3" fmla="*/ 697113 h 1941773"/>
                  <a:gd name="connsiteX4" fmla="*/ 6190042 w 12192148"/>
                  <a:gd name="connsiteY4" fmla="*/ 1325570 h 1941773"/>
                  <a:gd name="connsiteX5" fmla="*/ 6489353 w 12192148"/>
                  <a:gd name="connsiteY5" fmla="*/ 1325570 h 1941773"/>
                  <a:gd name="connsiteX6" fmla="*/ 6489353 w 12192148"/>
                  <a:gd name="connsiteY6" fmla="*/ 1114324 h 1941773"/>
                  <a:gd name="connsiteX7" fmla="*/ 6898935 w 12192148"/>
                  <a:gd name="connsiteY7" fmla="*/ 1114324 h 1941773"/>
                  <a:gd name="connsiteX8" fmla="*/ 6898935 w 12192148"/>
                  <a:gd name="connsiteY8" fmla="*/ 348556 h 1941773"/>
                  <a:gd name="connsiteX9" fmla="*/ 7219249 w 12192148"/>
                  <a:gd name="connsiteY9" fmla="*/ 348556 h 1941773"/>
                  <a:gd name="connsiteX10" fmla="*/ 7219249 w 12192148"/>
                  <a:gd name="connsiteY10" fmla="*/ 1093199 h 1941773"/>
                  <a:gd name="connsiteX11" fmla="*/ 7413539 w 12192148"/>
                  <a:gd name="connsiteY11" fmla="*/ 1093199 h 1941773"/>
                  <a:gd name="connsiteX12" fmla="*/ 7413539 w 12192148"/>
                  <a:gd name="connsiteY12" fmla="*/ 517553 h 1941773"/>
                  <a:gd name="connsiteX13" fmla="*/ 7875631 w 12192148"/>
                  <a:gd name="connsiteY13" fmla="*/ 517553 h 1941773"/>
                  <a:gd name="connsiteX14" fmla="*/ 7875631 w 12192148"/>
                  <a:gd name="connsiteY14" fmla="*/ 1103761 h 1941773"/>
                  <a:gd name="connsiteX15" fmla="*/ 8342975 w 12192148"/>
                  <a:gd name="connsiteY15" fmla="*/ 1103761 h 1941773"/>
                  <a:gd name="connsiteX16" fmla="*/ 8342975 w 12192148"/>
                  <a:gd name="connsiteY16" fmla="*/ 739362 h 1941773"/>
                  <a:gd name="connsiteX17" fmla="*/ 8852328 w 12192148"/>
                  <a:gd name="connsiteY17" fmla="*/ 739362 h 1941773"/>
                  <a:gd name="connsiteX18" fmla="*/ 8852328 w 12192148"/>
                  <a:gd name="connsiteY18" fmla="*/ 1093199 h 1941773"/>
                  <a:gd name="connsiteX19" fmla="*/ 9240906 w 12192148"/>
                  <a:gd name="connsiteY19" fmla="*/ 1093199 h 1941773"/>
                  <a:gd name="connsiteX20" fmla="*/ 9240906 w 12192148"/>
                  <a:gd name="connsiteY20" fmla="*/ 924202 h 1941773"/>
                  <a:gd name="connsiteX21" fmla="*/ 9503459 w 12192148"/>
                  <a:gd name="connsiteY21" fmla="*/ 929483 h 1941773"/>
                  <a:gd name="connsiteX22" fmla="*/ 9503459 w 12192148"/>
                  <a:gd name="connsiteY22" fmla="*/ 781611 h 1941773"/>
                  <a:gd name="connsiteX23" fmla="*/ 9771263 w 12192148"/>
                  <a:gd name="connsiteY23" fmla="*/ 781611 h 1941773"/>
                  <a:gd name="connsiteX24" fmla="*/ 9771263 w 12192148"/>
                  <a:gd name="connsiteY24" fmla="*/ 918921 h 1941773"/>
                  <a:gd name="connsiteX25" fmla="*/ 10028565 w 12192148"/>
                  <a:gd name="connsiteY25" fmla="*/ 918921 h 1941773"/>
                  <a:gd name="connsiteX26" fmla="*/ 10028565 w 12192148"/>
                  <a:gd name="connsiteY26" fmla="*/ 765768 h 1941773"/>
                  <a:gd name="connsiteX27" fmla="*/ 10280615 w 12192148"/>
                  <a:gd name="connsiteY27" fmla="*/ 771049 h 1941773"/>
                  <a:gd name="connsiteX28" fmla="*/ 10280615 w 12192148"/>
                  <a:gd name="connsiteY28" fmla="*/ 190122 h 1941773"/>
                  <a:gd name="connsiteX29" fmla="*/ 10789968 w 12192148"/>
                  <a:gd name="connsiteY29" fmla="*/ 190122 h 1941773"/>
                  <a:gd name="connsiteX30" fmla="*/ 10789968 w 12192148"/>
                  <a:gd name="connsiteY30" fmla="*/ 697113 h 1941773"/>
                  <a:gd name="connsiteX31" fmla="*/ 11168044 w 12192148"/>
                  <a:gd name="connsiteY31" fmla="*/ 697113 h 1941773"/>
                  <a:gd name="connsiteX32" fmla="*/ 11168044 w 12192148"/>
                  <a:gd name="connsiteY32" fmla="*/ 1621315 h 1941773"/>
                  <a:gd name="connsiteX33" fmla="*/ 11467354 w 12192148"/>
                  <a:gd name="connsiteY33" fmla="*/ 1621315 h 1941773"/>
                  <a:gd name="connsiteX34" fmla="*/ 11467354 w 12192148"/>
                  <a:gd name="connsiteY34" fmla="*/ 1114324 h 1941773"/>
                  <a:gd name="connsiteX35" fmla="*/ 11871686 w 12192148"/>
                  <a:gd name="connsiteY35" fmla="*/ 1114324 h 1941773"/>
                  <a:gd name="connsiteX36" fmla="*/ 11871686 w 12192148"/>
                  <a:gd name="connsiteY36" fmla="*/ 348556 h 1941773"/>
                  <a:gd name="connsiteX37" fmla="*/ 12192000 w 12192148"/>
                  <a:gd name="connsiteY37" fmla="*/ 348556 h 1941773"/>
                  <a:gd name="connsiteX38" fmla="*/ 12192000 w 12192148"/>
                  <a:gd name="connsiteY38" fmla="*/ 1754103 h 1941773"/>
                  <a:gd name="connsiteX39" fmla="*/ 12192000 w 12192148"/>
                  <a:gd name="connsiteY39" fmla="*/ 1896676 h 1941773"/>
                  <a:gd name="connsiteX40" fmla="*/ 12192148 w 12192148"/>
                  <a:gd name="connsiteY40" fmla="*/ 1896676 h 1941773"/>
                  <a:gd name="connsiteX41" fmla="*/ 12192148 w 12192148"/>
                  <a:gd name="connsiteY41" fmla="*/ 1941773 h 1941773"/>
                  <a:gd name="connsiteX42" fmla="*/ 0 w 12192148"/>
                  <a:gd name="connsiteY42" fmla="*/ 1941773 h 1941773"/>
                  <a:gd name="connsiteX43" fmla="*/ 0 w 12192148"/>
                  <a:gd name="connsiteY43" fmla="*/ 1896676 h 1941773"/>
                  <a:gd name="connsiteX44" fmla="*/ 0 w 12192148"/>
                  <a:gd name="connsiteY44" fmla="*/ 1573784 h 1941773"/>
                  <a:gd name="connsiteX45" fmla="*/ 112847 w 12192148"/>
                  <a:gd name="connsiteY45" fmla="*/ 1573784 h 1941773"/>
                  <a:gd name="connsiteX46" fmla="*/ 293106 w 12192148"/>
                  <a:gd name="connsiteY46" fmla="*/ 1573784 h 1941773"/>
                  <a:gd name="connsiteX47" fmla="*/ 293106 w 12192148"/>
                  <a:gd name="connsiteY47" fmla="*/ 411930 h 1941773"/>
                  <a:gd name="connsiteX48" fmla="*/ 655428 w 12192148"/>
                  <a:gd name="connsiteY48" fmla="*/ 411930 h 1941773"/>
                  <a:gd name="connsiteX49" fmla="*/ 655428 w 12192148"/>
                  <a:gd name="connsiteY49" fmla="*/ 1373100 h 1941773"/>
                  <a:gd name="connsiteX50" fmla="*/ 791956 w 12192148"/>
                  <a:gd name="connsiteY50" fmla="*/ 1188260 h 1941773"/>
                  <a:gd name="connsiteX51" fmla="*/ 954739 w 12192148"/>
                  <a:gd name="connsiteY51" fmla="*/ 1399506 h 1941773"/>
                  <a:gd name="connsiteX52" fmla="*/ 1101768 w 12192148"/>
                  <a:gd name="connsiteY52" fmla="*/ 1188260 h 1941773"/>
                  <a:gd name="connsiteX53" fmla="*/ 1264551 w 12192148"/>
                  <a:gd name="connsiteY53" fmla="*/ 1399506 h 1941773"/>
                  <a:gd name="connsiteX54" fmla="*/ 1411580 w 12192148"/>
                  <a:gd name="connsiteY54" fmla="*/ 1188260 h 1941773"/>
                  <a:gd name="connsiteX55" fmla="*/ 1574363 w 12192148"/>
                  <a:gd name="connsiteY55" fmla="*/ 1399506 h 1941773"/>
                  <a:gd name="connsiteX56" fmla="*/ 1574363 w 12192148"/>
                  <a:gd name="connsiteY56" fmla="*/ 1447036 h 1941773"/>
                  <a:gd name="connsiteX57" fmla="*/ 1721393 w 12192148"/>
                  <a:gd name="connsiteY57" fmla="*/ 1447036 h 1941773"/>
                  <a:gd name="connsiteX58" fmla="*/ 1721393 w 12192148"/>
                  <a:gd name="connsiteY58" fmla="*/ 1299164 h 1941773"/>
                  <a:gd name="connsiteX59" fmla="*/ 1537606 w 12192148"/>
                  <a:gd name="connsiteY59" fmla="*/ 1072074 h 1941773"/>
                  <a:gd name="connsiteX60" fmla="*/ 1721393 w 12192148"/>
                  <a:gd name="connsiteY60" fmla="*/ 844985 h 1941773"/>
                  <a:gd name="connsiteX61" fmla="*/ 1721393 w 12192148"/>
                  <a:gd name="connsiteY61" fmla="*/ 586208 h 1941773"/>
                  <a:gd name="connsiteX62" fmla="*/ 1815912 w 12192148"/>
                  <a:gd name="connsiteY62" fmla="*/ 586208 h 1941773"/>
                  <a:gd name="connsiteX63" fmla="*/ 1815912 w 12192148"/>
                  <a:gd name="connsiteY63" fmla="*/ 844985 h 1941773"/>
                  <a:gd name="connsiteX64" fmla="*/ 1999699 w 12192148"/>
                  <a:gd name="connsiteY64" fmla="*/ 1072074 h 1941773"/>
                  <a:gd name="connsiteX65" fmla="*/ 1815912 w 12192148"/>
                  <a:gd name="connsiteY65" fmla="*/ 1299164 h 1941773"/>
                  <a:gd name="connsiteX66" fmla="*/ 1815912 w 12192148"/>
                  <a:gd name="connsiteY66" fmla="*/ 1447036 h 1941773"/>
                  <a:gd name="connsiteX67" fmla="*/ 1941937 w 12192148"/>
                  <a:gd name="connsiteY67" fmla="*/ 1447036 h 1941773"/>
                  <a:gd name="connsiteX68" fmla="*/ 1941937 w 12192148"/>
                  <a:gd name="connsiteY68" fmla="*/ 1293883 h 1941773"/>
                  <a:gd name="connsiteX69" fmla="*/ 2099469 w 12192148"/>
                  <a:gd name="connsiteY69" fmla="*/ 1293883 h 1941773"/>
                  <a:gd name="connsiteX70" fmla="*/ 2099469 w 12192148"/>
                  <a:gd name="connsiteY70" fmla="*/ 1093199 h 1941773"/>
                  <a:gd name="connsiteX71" fmla="*/ 2440788 w 12192148"/>
                  <a:gd name="connsiteY71" fmla="*/ 1093199 h 1941773"/>
                  <a:gd name="connsiteX72" fmla="*/ 2440788 w 12192148"/>
                  <a:gd name="connsiteY72" fmla="*/ 517553 h 1941773"/>
                  <a:gd name="connsiteX73" fmla="*/ 2897630 w 12192148"/>
                  <a:gd name="connsiteY73" fmla="*/ 517553 h 1941773"/>
                  <a:gd name="connsiteX74" fmla="*/ 2897630 w 12192148"/>
                  <a:gd name="connsiteY74" fmla="*/ 1103761 h 1941773"/>
                  <a:gd name="connsiteX75" fmla="*/ 3364974 w 12192148"/>
                  <a:gd name="connsiteY75" fmla="*/ 1103761 h 1941773"/>
                  <a:gd name="connsiteX76" fmla="*/ 3364974 w 12192148"/>
                  <a:gd name="connsiteY76" fmla="*/ 739362 h 1941773"/>
                  <a:gd name="connsiteX77" fmla="*/ 3879577 w 12192148"/>
                  <a:gd name="connsiteY77" fmla="*/ 739362 h 1941773"/>
                  <a:gd name="connsiteX78" fmla="*/ 3879577 w 12192148"/>
                  <a:gd name="connsiteY78" fmla="*/ 1093199 h 1941773"/>
                  <a:gd name="connsiteX79" fmla="*/ 4268157 w 12192148"/>
                  <a:gd name="connsiteY79" fmla="*/ 1093199 h 1941773"/>
                  <a:gd name="connsiteX80" fmla="*/ 4268157 w 12192148"/>
                  <a:gd name="connsiteY80" fmla="*/ 924202 h 1941773"/>
                  <a:gd name="connsiteX81" fmla="*/ 4530710 w 12192148"/>
                  <a:gd name="connsiteY81" fmla="*/ 929483 h 1941773"/>
                  <a:gd name="connsiteX82" fmla="*/ 4530710 w 12192148"/>
                  <a:gd name="connsiteY82" fmla="*/ 781611 h 1941773"/>
                  <a:gd name="connsiteX83" fmla="*/ 4798513 w 12192148"/>
                  <a:gd name="connsiteY83" fmla="*/ 781611 h 1941773"/>
                  <a:gd name="connsiteX84" fmla="*/ 4798513 w 12192148"/>
                  <a:gd name="connsiteY84" fmla="*/ 918921 h 1941773"/>
                  <a:gd name="connsiteX85" fmla="*/ 5055815 w 12192148"/>
                  <a:gd name="connsiteY85" fmla="*/ 918921 h 1941773"/>
                  <a:gd name="connsiteX86" fmla="*/ 5055815 w 12192148"/>
                  <a:gd name="connsiteY86" fmla="*/ 765768 h 1941773"/>
                  <a:gd name="connsiteX87" fmla="*/ 5307865 w 12192148"/>
                  <a:gd name="connsiteY87" fmla="*/ 771049 h 1941773"/>
                  <a:gd name="connsiteX88" fmla="*/ 5307865 w 12192148"/>
                  <a:gd name="connsiteY88" fmla="*/ 0 h 1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2192148" h="1941773">
                    <a:moveTo>
                      <a:pt x="5307865" y="0"/>
                    </a:moveTo>
                    <a:cubicBezTo>
                      <a:pt x="5307865" y="0"/>
                      <a:pt x="5307865" y="0"/>
                      <a:pt x="5817217" y="0"/>
                    </a:cubicBezTo>
                    <a:cubicBezTo>
                      <a:pt x="5817217" y="0"/>
                      <a:pt x="5817217" y="0"/>
                      <a:pt x="5817217" y="697113"/>
                    </a:cubicBezTo>
                    <a:cubicBezTo>
                      <a:pt x="5817217" y="697113"/>
                      <a:pt x="5817217" y="697113"/>
                      <a:pt x="6190042" y="697113"/>
                    </a:cubicBezTo>
                    <a:cubicBezTo>
                      <a:pt x="6190042" y="697113"/>
                      <a:pt x="6190042" y="697113"/>
                      <a:pt x="6190042" y="1325570"/>
                    </a:cubicBezTo>
                    <a:cubicBezTo>
                      <a:pt x="6190042" y="1325570"/>
                      <a:pt x="6190042" y="1325570"/>
                      <a:pt x="6489353" y="1325570"/>
                    </a:cubicBezTo>
                    <a:cubicBezTo>
                      <a:pt x="6489353" y="1325570"/>
                      <a:pt x="6489353" y="1325570"/>
                      <a:pt x="6489353" y="1114324"/>
                    </a:cubicBezTo>
                    <a:cubicBezTo>
                      <a:pt x="6489353" y="1114324"/>
                      <a:pt x="6489353" y="1114324"/>
                      <a:pt x="6898935" y="1114324"/>
                    </a:cubicBezTo>
                    <a:cubicBezTo>
                      <a:pt x="6898935" y="1114324"/>
                      <a:pt x="6898935" y="1114324"/>
                      <a:pt x="6898935" y="348556"/>
                    </a:cubicBezTo>
                    <a:cubicBezTo>
                      <a:pt x="6898935" y="348556"/>
                      <a:pt x="6898935" y="348556"/>
                      <a:pt x="7219249" y="348556"/>
                    </a:cubicBezTo>
                    <a:cubicBezTo>
                      <a:pt x="7219249" y="348556"/>
                      <a:pt x="7219249" y="348556"/>
                      <a:pt x="7219249" y="1093199"/>
                    </a:cubicBezTo>
                    <a:cubicBezTo>
                      <a:pt x="7219249" y="1093199"/>
                      <a:pt x="7219249" y="1093199"/>
                      <a:pt x="7413539" y="1093199"/>
                    </a:cubicBezTo>
                    <a:cubicBezTo>
                      <a:pt x="7413539" y="1093199"/>
                      <a:pt x="7413539" y="1093199"/>
                      <a:pt x="7413539" y="517553"/>
                    </a:cubicBezTo>
                    <a:cubicBezTo>
                      <a:pt x="7413539" y="517553"/>
                      <a:pt x="7413539" y="517553"/>
                      <a:pt x="7875631" y="517553"/>
                    </a:cubicBezTo>
                    <a:cubicBezTo>
                      <a:pt x="7875631" y="517553"/>
                      <a:pt x="7875631" y="517553"/>
                      <a:pt x="7875631" y="1103761"/>
                    </a:cubicBezTo>
                    <a:cubicBezTo>
                      <a:pt x="7875631" y="1103761"/>
                      <a:pt x="7875631" y="1103761"/>
                      <a:pt x="8342975" y="1103761"/>
                    </a:cubicBezTo>
                    <a:cubicBezTo>
                      <a:pt x="8342975" y="1103761"/>
                      <a:pt x="8342975" y="1103761"/>
                      <a:pt x="8342975" y="739362"/>
                    </a:cubicBezTo>
                    <a:cubicBezTo>
                      <a:pt x="8342975" y="739362"/>
                      <a:pt x="8342975" y="739362"/>
                      <a:pt x="8852328" y="739362"/>
                    </a:cubicBezTo>
                    <a:cubicBezTo>
                      <a:pt x="8852328" y="739362"/>
                      <a:pt x="8852328" y="739362"/>
                      <a:pt x="8852328" y="1093199"/>
                    </a:cubicBezTo>
                    <a:cubicBezTo>
                      <a:pt x="8852328" y="1093199"/>
                      <a:pt x="8852328" y="1093199"/>
                      <a:pt x="9240906" y="1093199"/>
                    </a:cubicBezTo>
                    <a:cubicBezTo>
                      <a:pt x="9240906" y="1093199"/>
                      <a:pt x="9240906" y="1093199"/>
                      <a:pt x="9240906" y="924202"/>
                    </a:cubicBezTo>
                    <a:cubicBezTo>
                      <a:pt x="9240906" y="924202"/>
                      <a:pt x="9240906" y="924202"/>
                      <a:pt x="9503459" y="929483"/>
                    </a:cubicBezTo>
                    <a:cubicBezTo>
                      <a:pt x="9503459" y="929483"/>
                      <a:pt x="9503459" y="929483"/>
                      <a:pt x="9503459" y="781611"/>
                    </a:cubicBezTo>
                    <a:cubicBezTo>
                      <a:pt x="9503459" y="781611"/>
                      <a:pt x="9503459" y="781611"/>
                      <a:pt x="9771263" y="781611"/>
                    </a:cubicBezTo>
                    <a:cubicBezTo>
                      <a:pt x="9771263" y="781611"/>
                      <a:pt x="9771263" y="781611"/>
                      <a:pt x="9771263" y="918921"/>
                    </a:cubicBezTo>
                    <a:cubicBezTo>
                      <a:pt x="9771263" y="918921"/>
                      <a:pt x="9771263" y="918921"/>
                      <a:pt x="10028565" y="918921"/>
                    </a:cubicBezTo>
                    <a:cubicBezTo>
                      <a:pt x="10028565" y="918921"/>
                      <a:pt x="10028565" y="918921"/>
                      <a:pt x="10028565" y="765768"/>
                    </a:cubicBezTo>
                    <a:cubicBezTo>
                      <a:pt x="10028565" y="765768"/>
                      <a:pt x="10028565" y="765768"/>
                      <a:pt x="10280615" y="771049"/>
                    </a:cubicBezTo>
                    <a:cubicBezTo>
                      <a:pt x="10280615" y="771049"/>
                      <a:pt x="10280615" y="771049"/>
                      <a:pt x="10280615" y="190122"/>
                    </a:cubicBezTo>
                    <a:cubicBezTo>
                      <a:pt x="10280615" y="190122"/>
                      <a:pt x="10280615" y="190122"/>
                      <a:pt x="10789968" y="190122"/>
                    </a:cubicBezTo>
                    <a:cubicBezTo>
                      <a:pt x="10789968" y="190122"/>
                      <a:pt x="10789968" y="190122"/>
                      <a:pt x="10789968" y="697113"/>
                    </a:cubicBezTo>
                    <a:cubicBezTo>
                      <a:pt x="10789968" y="697113"/>
                      <a:pt x="10789968" y="697113"/>
                      <a:pt x="11168044" y="697113"/>
                    </a:cubicBezTo>
                    <a:cubicBezTo>
                      <a:pt x="11168044" y="697113"/>
                      <a:pt x="11168044" y="697113"/>
                      <a:pt x="11168044" y="1621315"/>
                    </a:cubicBezTo>
                    <a:cubicBezTo>
                      <a:pt x="11168044" y="1621315"/>
                      <a:pt x="11168044" y="1621315"/>
                      <a:pt x="11467354" y="1621315"/>
                    </a:cubicBezTo>
                    <a:cubicBezTo>
                      <a:pt x="11467354" y="1621315"/>
                      <a:pt x="11467354" y="1621315"/>
                      <a:pt x="11467354" y="1114324"/>
                    </a:cubicBezTo>
                    <a:cubicBezTo>
                      <a:pt x="11467354" y="1114324"/>
                      <a:pt x="11467354" y="1114324"/>
                      <a:pt x="11871686" y="1114324"/>
                    </a:cubicBezTo>
                    <a:cubicBezTo>
                      <a:pt x="11871686" y="1114324"/>
                      <a:pt x="11871686" y="1114324"/>
                      <a:pt x="11871686" y="348556"/>
                    </a:cubicBezTo>
                    <a:cubicBezTo>
                      <a:pt x="11871686" y="348556"/>
                      <a:pt x="11871686" y="348556"/>
                      <a:pt x="12192000" y="348556"/>
                    </a:cubicBezTo>
                    <a:cubicBezTo>
                      <a:pt x="12192000" y="348556"/>
                      <a:pt x="12192000" y="348556"/>
                      <a:pt x="12192000" y="1754103"/>
                    </a:cubicBezTo>
                    <a:lnTo>
                      <a:pt x="12192000" y="1896676"/>
                    </a:lnTo>
                    <a:lnTo>
                      <a:pt x="12192148" y="1896676"/>
                    </a:lnTo>
                    <a:lnTo>
                      <a:pt x="12192148" y="1941773"/>
                    </a:lnTo>
                    <a:lnTo>
                      <a:pt x="0" y="1941773"/>
                    </a:lnTo>
                    <a:lnTo>
                      <a:pt x="0" y="1896676"/>
                    </a:lnTo>
                    <a:lnTo>
                      <a:pt x="0" y="1573784"/>
                    </a:lnTo>
                    <a:lnTo>
                      <a:pt x="112847" y="1573784"/>
                    </a:lnTo>
                    <a:cubicBezTo>
                      <a:pt x="165111" y="1573784"/>
                      <a:pt x="224842" y="1573784"/>
                      <a:pt x="293106" y="1573784"/>
                    </a:cubicBezTo>
                    <a:cubicBezTo>
                      <a:pt x="293106" y="1573784"/>
                      <a:pt x="293106" y="1573784"/>
                      <a:pt x="293106" y="411930"/>
                    </a:cubicBezTo>
                    <a:cubicBezTo>
                      <a:pt x="293106" y="411930"/>
                      <a:pt x="293106" y="411930"/>
                      <a:pt x="655428" y="411930"/>
                    </a:cubicBezTo>
                    <a:cubicBezTo>
                      <a:pt x="655428" y="411930"/>
                      <a:pt x="655428" y="411930"/>
                      <a:pt x="655428" y="1373100"/>
                    </a:cubicBezTo>
                    <a:cubicBezTo>
                      <a:pt x="676433" y="1315008"/>
                      <a:pt x="734194" y="1188260"/>
                      <a:pt x="791956" y="1188260"/>
                    </a:cubicBezTo>
                    <a:cubicBezTo>
                      <a:pt x="875973" y="1188260"/>
                      <a:pt x="954739" y="1399506"/>
                      <a:pt x="954739" y="1399506"/>
                    </a:cubicBezTo>
                    <a:cubicBezTo>
                      <a:pt x="954739" y="1399506"/>
                      <a:pt x="1023002" y="1188260"/>
                      <a:pt x="1101768" y="1188260"/>
                    </a:cubicBezTo>
                    <a:cubicBezTo>
                      <a:pt x="1180534" y="1188260"/>
                      <a:pt x="1264551" y="1399506"/>
                      <a:pt x="1264551" y="1399506"/>
                    </a:cubicBezTo>
                    <a:cubicBezTo>
                      <a:pt x="1264551" y="1399506"/>
                      <a:pt x="1332815" y="1188260"/>
                      <a:pt x="1411580" y="1188260"/>
                    </a:cubicBezTo>
                    <a:cubicBezTo>
                      <a:pt x="1490347" y="1188260"/>
                      <a:pt x="1574363" y="1399506"/>
                      <a:pt x="1574363" y="1399506"/>
                    </a:cubicBezTo>
                    <a:cubicBezTo>
                      <a:pt x="1574363" y="1399506"/>
                      <a:pt x="1574363" y="1399506"/>
                      <a:pt x="1574363" y="1447036"/>
                    </a:cubicBezTo>
                    <a:cubicBezTo>
                      <a:pt x="1574363" y="1447036"/>
                      <a:pt x="1574363" y="1447036"/>
                      <a:pt x="1721393" y="1447036"/>
                    </a:cubicBezTo>
                    <a:cubicBezTo>
                      <a:pt x="1721393" y="1447036"/>
                      <a:pt x="1721393" y="1447036"/>
                      <a:pt x="1721393" y="1299164"/>
                    </a:cubicBezTo>
                    <a:cubicBezTo>
                      <a:pt x="1616372" y="1278040"/>
                      <a:pt x="1537606" y="1182979"/>
                      <a:pt x="1537606" y="1072074"/>
                    </a:cubicBezTo>
                    <a:cubicBezTo>
                      <a:pt x="1537606" y="961170"/>
                      <a:pt x="1616372" y="866110"/>
                      <a:pt x="1721393" y="844985"/>
                    </a:cubicBezTo>
                    <a:cubicBezTo>
                      <a:pt x="1721393" y="844985"/>
                      <a:pt x="1721393" y="844985"/>
                      <a:pt x="1721393" y="586208"/>
                    </a:cubicBezTo>
                    <a:cubicBezTo>
                      <a:pt x="1721393" y="586208"/>
                      <a:pt x="1721393" y="586208"/>
                      <a:pt x="1815912" y="586208"/>
                    </a:cubicBezTo>
                    <a:cubicBezTo>
                      <a:pt x="1815912" y="586208"/>
                      <a:pt x="1815912" y="586208"/>
                      <a:pt x="1815912" y="844985"/>
                    </a:cubicBezTo>
                    <a:cubicBezTo>
                      <a:pt x="1920933" y="866110"/>
                      <a:pt x="1999699" y="961170"/>
                      <a:pt x="1999699" y="1072074"/>
                    </a:cubicBezTo>
                    <a:cubicBezTo>
                      <a:pt x="1999699" y="1188260"/>
                      <a:pt x="1920933" y="1278040"/>
                      <a:pt x="1815912" y="1299164"/>
                    </a:cubicBezTo>
                    <a:cubicBezTo>
                      <a:pt x="1815912" y="1299164"/>
                      <a:pt x="1815912" y="1299164"/>
                      <a:pt x="1815912" y="1447036"/>
                    </a:cubicBezTo>
                    <a:cubicBezTo>
                      <a:pt x="1815912" y="1447036"/>
                      <a:pt x="1815912" y="1447036"/>
                      <a:pt x="1941937" y="1447036"/>
                    </a:cubicBezTo>
                    <a:cubicBezTo>
                      <a:pt x="1941937" y="1447036"/>
                      <a:pt x="1941937" y="1447036"/>
                      <a:pt x="1941937" y="1293883"/>
                    </a:cubicBezTo>
                    <a:cubicBezTo>
                      <a:pt x="1941937" y="1293883"/>
                      <a:pt x="1941937" y="1293883"/>
                      <a:pt x="2099469" y="1293883"/>
                    </a:cubicBezTo>
                    <a:cubicBezTo>
                      <a:pt x="2099469" y="1293883"/>
                      <a:pt x="2099469" y="1293883"/>
                      <a:pt x="2099469" y="1093199"/>
                    </a:cubicBezTo>
                    <a:cubicBezTo>
                      <a:pt x="2099469" y="1093199"/>
                      <a:pt x="2099469" y="1093199"/>
                      <a:pt x="2440788" y="1093199"/>
                    </a:cubicBezTo>
                    <a:cubicBezTo>
                      <a:pt x="2440788" y="1093199"/>
                      <a:pt x="2440788" y="1093199"/>
                      <a:pt x="2440788" y="517553"/>
                    </a:cubicBezTo>
                    <a:cubicBezTo>
                      <a:pt x="2440788" y="517553"/>
                      <a:pt x="2440788" y="517553"/>
                      <a:pt x="2897630" y="517553"/>
                    </a:cubicBezTo>
                    <a:cubicBezTo>
                      <a:pt x="2897630" y="517553"/>
                      <a:pt x="2897630" y="517553"/>
                      <a:pt x="2897630" y="1103761"/>
                    </a:cubicBezTo>
                    <a:cubicBezTo>
                      <a:pt x="2897630" y="1103761"/>
                      <a:pt x="2897630" y="1103761"/>
                      <a:pt x="3364974" y="1103761"/>
                    </a:cubicBezTo>
                    <a:cubicBezTo>
                      <a:pt x="3364974" y="1103761"/>
                      <a:pt x="3364974" y="1103761"/>
                      <a:pt x="3364974" y="739362"/>
                    </a:cubicBezTo>
                    <a:cubicBezTo>
                      <a:pt x="3364974" y="739362"/>
                      <a:pt x="3364974" y="739362"/>
                      <a:pt x="3879577" y="739362"/>
                    </a:cubicBezTo>
                    <a:cubicBezTo>
                      <a:pt x="3879577" y="739362"/>
                      <a:pt x="3879577" y="739362"/>
                      <a:pt x="3879577" y="1093199"/>
                    </a:cubicBezTo>
                    <a:cubicBezTo>
                      <a:pt x="3879577" y="1093199"/>
                      <a:pt x="3879577" y="1093199"/>
                      <a:pt x="4268157" y="1093199"/>
                    </a:cubicBezTo>
                    <a:cubicBezTo>
                      <a:pt x="4268157" y="1093199"/>
                      <a:pt x="4268157" y="1093199"/>
                      <a:pt x="4268157" y="924202"/>
                    </a:cubicBezTo>
                    <a:cubicBezTo>
                      <a:pt x="4268157" y="924202"/>
                      <a:pt x="4268157" y="924202"/>
                      <a:pt x="4530710" y="929483"/>
                    </a:cubicBezTo>
                    <a:cubicBezTo>
                      <a:pt x="4530710" y="929483"/>
                      <a:pt x="4530710" y="929483"/>
                      <a:pt x="4530710" y="781611"/>
                    </a:cubicBezTo>
                    <a:cubicBezTo>
                      <a:pt x="4530710" y="781611"/>
                      <a:pt x="4530710" y="781611"/>
                      <a:pt x="4798513" y="781611"/>
                    </a:cubicBezTo>
                    <a:cubicBezTo>
                      <a:pt x="4798513" y="781611"/>
                      <a:pt x="4798513" y="781611"/>
                      <a:pt x="4798513" y="918921"/>
                    </a:cubicBezTo>
                    <a:cubicBezTo>
                      <a:pt x="4798513" y="918921"/>
                      <a:pt x="4798513" y="918921"/>
                      <a:pt x="5055815" y="918921"/>
                    </a:cubicBezTo>
                    <a:cubicBezTo>
                      <a:pt x="5055815" y="918921"/>
                      <a:pt x="5055815" y="918921"/>
                      <a:pt x="5055815" y="765768"/>
                    </a:cubicBezTo>
                    <a:cubicBezTo>
                      <a:pt x="5055815" y="765768"/>
                      <a:pt x="5055815" y="765768"/>
                      <a:pt x="5307865" y="771049"/>
                    </a:cubicBezTo>
                    <a:cubicBezTo>
                      <a:pt x="5307865" y="771049"/>
                      <a:pt x="5307865" y="771049"/>
                      <a:pt x="5307865" y="0"/>
                    </a:cubicBezTo>
                    <a:close/>
                  </a:path>
                </a:pathLst>
              </a:custGeom>
              <a:solidFill>
                <a:srgbClr val="BBC0C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32" name="Freeform: Shape 24">
                <a:extLst>
                  <a:ext uri="{FF2B5EF4-FFF2-40B4-BE49-F238E27FC236}">
                    <a16:creationId xmlns:a16="http://schemas.microsoft.com/office/drawing/2014/main" id="{F659574A-FD5D-45B5-9E28-672B9381E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069" y="5898618"/>
                <a:ext cx="6112783" cy="973548"/>
              </a:xfrm>
              <a:custGeom>
                <a:avLst/>
                <a:gdLst>
                  <a:gd name="connsiteX0" fmla="*/ 5307865 w 12192148"/>
                  <a:gd name="connsiteY0" fmla="*/ 0 h 1941773"/>
                  <a:gd name="connsiteX1" fmla="*/ 5817217 w 12192148"/>
                  <a:gd name="connsiteY1" fmla="*/ 0 h 1941773"/>
                  <a:gd name="connsiteX2" fmla="*/ 5817217 w 12192148"/>
                  <a:gd name="connsiteY2" fmla="*/ 697113 h 1941773"/>
                  <a:gd name="connsiteX3" fmla="*/ 6190042 w 12192148"/>
                  <a:gd name="connsiteY3" fmla="*/ 697113 h 1941773"/>
                  <a:gd name="connsiteX4" fmla="*/ 6190042 w 12192148"/>
                  <a:gd name="connsiteY4" fmla="*/ 1325570 h 1941773"/>
                  <a:gd name="connsiteX5" fmla="*/ 6489353 w 12192148"/>
                  <a:gd name="connsiteY5" fmla="*/ 1325570 h 1941773"/>
                  <a:gd name="connsiteX6" fmla="*/ 6489353 w 12192148"/>
                  <a:gd name="connsiteY6" fmla="*/ 1114324 h 1941773"/>
                  <a:gd name="connsiteX7" fmla="*/ 6898935 w 12192148"/>
                  <a:gd name="connsiteY7" fmla="*/ 1114324 h 1941773"/>
                  <a:gd name="connsiteX8" fmla="*/ 6898935 w 12192148"/>
                  <a:gd name="connsiteY8" fmla="*/ 348556 h 1941773"/>
                  <a:gd name="connsiteX9" fmla="*/ 7219249 w 12192148"/>
                  <a:gd name="connsiteY9" fmla="*/ 348556 h 1941773"/>
                  <a:gd name="connsiteX10" fmla="*/ 7219249 w 12192148"/>
                  <a:gd name="connsiteY10" fmla="*/ 1093199 h 1941773"/>
                  <a:gd name="connsiteX11" fmla="*/ 7413539 w 12192148"/>
                  <a:gd name="connsiteY11" fmla="*/ 1093199 h 1941773"/>
                  <a:gd name="connsiteX12" fmla="*/ 7413539 w 12192148"/>
                  <a:gd name="connsiteY12" fmla="*/ 517553 h 1941773"/>
                  <a:gd name="connsiteX13" fmla="*/ 7875631 w 12192148"/>
                  <a:gd name="connsiteY13" fmla="*/ 517553 h 1941773"/>
                  <a:gd name="connsiteX14" fmla="*/ 7875631 w 12192148"/>
                  <a:gd name="connsiteY14" fmla="*/ 1103761 h 1941773"/>
                  <a:gd name="connsiteX15" fmla="*/ 8342975 w 12192148"/>
                  <a:gd name="connsiteY15" fmla="*/ 1103761 h 1941773"/>
                  <a:gd name="connsiteX16" fmla="*/ 8342975 w 12192148"/>
                  <a:gd name="connsiteY16" fmla="*/ 739362 h 1941773"/>
                  <a:gd name="connsiteX17" fmla="*/ 8852328 w 12192148"/>
                  <a:gd name="connsiteY17" fmla="*/ 739362 h 1941773"/>
                  <a:gd name="connsiteX18" fmla="*/ 8852328 w 12192148"/>
                  <a:gd name="connsiteY18" fmla="*/ 1093199 h 1941773"/>
                  <a:gd name="connsiteX19" fmla="*/ 9240906 w 12192148"/>
                  <a:gd name="connsiteY19" fmla="*/ 1093199 h 1941773"/>
                  <a:gd name="connsiteX20" fmla="*/ 9240906 w 12192148"/>
                  <a:gd name="connsiteY20" fmla="*/ 924202 h 1941773"/>
                  <a:gd name="connsiteX21" fmla="*/ 9503459 w 12192148"/>
                  <a:gd name="connsiteY21" fmla="*/ 929483 h 1941773"/>
                  <a:gd name="connsiteX22" fmla="*/ 9503459 w 12192148"/>
                  <a:gd name="connsiteY22" fmla="*/ 781611 h 1941773"/>
                  <a:gd name="connsiteX23" fmla="*/ 9771263 w 12192148"/>
                  <a:gd name="connsiteY23" fmla="*/ 781611 h 1941773"/>
                  <a:gd name="connsiteX24" fmla="*/ 9771263 w 12192148"/>
                  <a:gd name="connsiteY24" fmla="*/ 918921 h 1941773"/>
                  <a:gd name="connsiteX25" fmla="*/ 10028565 w 12192148"/>
                  <a:gd name="connsiteY25" fmla="*/ 918921 h 1941773"/>
                  <a:gd name="connsiteX26" fmla="*/ 10028565 w 12192148"/>
                  <a:gd name="connsiteY26" fmla="*/ 765768 h 1941773"/>
                  <a:gd name="connsiteX27" fmla="*/ 10280615 w 12192148"/>
                  <a:gd name="connsiteY27" fmla="*/ 771049 h 1941773"/>
                  <a:gd name="connsiteX28" fmla="*/ 10280615 w 12192148"/>
                  <a:gd name="connsiteY28" fmla="*/ 190122 h 1941773"/>
                  <a:gd name="connsiteX29" fmla="*/ 10789968 w 12192148"/>
                  <a:gd name="connsiteY29" fmla="*/ 190122 h 1941773"/>
                  <a:gd name="connsiteX30" fmla="*/ 10789968 w 12192148"/>
                  <a:gd name="connsiteY30" fmla="*/ 697113 h 1941773"/>
                  <a:gd name="connsiteX31" fmla="*/ 11168044 w 12192148"/>
                  <a:gd name="connsiteY31" fmla="*/ 697113 h 1941773"/>
                  <a:gd name="connsiteX32" fmla="*/ 11168044 w 12192148"/>
                  <a:gd name="connsiteY32" fmla="*/ 1621315 h 1941773"/>
                  <a:gd name="connsiteX33" fmla="*/ 11467354 w 12192148"/>
                  <a:gd name="connsiteY33" fmla="*/ 1621315 h 1941773"/>
                  <a:gd name="connsiteX34" fmla="*/ 11467354 w 12192148"/>
                  <a:gd name="connsiteY34" fmla="*/ 1114324 h 1941773"/>
                  <a:gd name="connsiteX35" fmla="*/ 11871686 w 12192148"/>
                  <a:gd name="connsiteY35" fmla="*/ 1114324 h 1941773"/>
                  <a:gd name="connsiteX36" fmla="*/ 11871686 w 12192148"/>
                  <a:gd name="connsiteY36" fmla="*/ 348556 h 1941773"/>
                  <a:gd name="connsiteX37" fmla="*/ 12192000 w 12192148"/>
                  <a:gd name="connsiteY37" fmla="*/ 348556 h 1941773"/>
                  <a:gd name="connsiteX38" fmla="*/ 12192000 w 12192148"/>
                  <a:gd name="connsiteY38" fmla="*/ 1754103 h 1941773"/>
                  <a:gd name="connsiteX39" fmla="*/ 12192000 w 12192148"/>
                  <a:gd name="connsiteY39" fmla="*/ 1896676 h 1941773"/>
                  <a:gd name="connsiteX40" fmla="*/ 12192148 w 12192148"/>
                  <a:gd name="connsiteY40" fmla="*/ 1896676 h 1941773"/>
                  <a:gd name="connsiteX41" fmla="*/ 12192148 w 12192148"/>
                  <a:gd name="connsiteY41" fmla="*/ 1941773 h 1941773"/>
                  <a:gd name="connsiteX42" fmla="*/ 0 w 12192148"/>
                  <a:gd name="connsiteY42" fmla="*/ 1941773 h 1941773"/>
                  <a:gd name="connsiteX43" fmla="*/ 0 w 12192148"/>
                  <a:gd name="connsiteY43" fmla="*/ 1896676 h 1941773"/>
                  <a:gd name="connsiteX44" fmla="*/ 0 w 12192148"/>
                  <a:gd name="connsiteY44" fmla="*/ 1573784 h 1941773"/>
                  <a:gd name="connsiteX45" fmla="*/ 112847 w 12192148"/>
                  <a:gd name="connsiteY45" fmla="*/ 1573784 h 1941773"/>
                  <a:gd name="connsiteX46" fmla="*/ 293106 w 12192148"/>
                  <a:gd name="connsiteY46" fmla="*/ 1573784 h 1941773"/>
                  <a:gd name="connsiteX47" fmla="*/ 293106 w 12192148"/>
                  <a:gd name="connsiteY47" fmla="*/ 411930 h 1941773"/>
                  <a:gd name="connsiteX48" fmla="*/ 655428 w 12192148"/>
                  <a:gd name="connsiteY48" fmla="*/ 411930 h 1941773"/>
                  <a:gd name="connsiteX49" fmla="*/ 655428 w 12192148"/>
                  <a:gd name="connsiteY49" fmla="*/ 1373100 h 1941773"/>
                  <a:gd name="connsiteX50" fmla="*/ 791956 w 12192148"/>
                  <a:gd name="connsiteY50" fmla="*/ 1188260 h 1941773"/>
                  <a:gd name="connsiteX51" fmla="*/ 954739 w 12192148"/>
                  <a:gd name="connsiteY51" fmla="*/ 1399506 h 1941773"/>
                  <a:gd name="connsiteX52" fmla="*/ 1101768 w 12192148"/>
                  <a:gd name="connsiteY52" fmla="*/ 1188260 h 1941773"/>
                  <a:gd name="connsiteX53" fmla="*/ 1264551 w 12192148"/>
                  <a:gd name="connsiteY53" fmla="*/ 1399506 h 1941773"/>
                  <a:gd name="connsiteX54" fmla="*/ 1411580 w 12192148"/>
                  <a:gd name="connsiteY54" fmla="*/ 1188260 h 1941773"/>
                  <a:gd name="connsiteX55" fmla="*/ 1574363 w 12192148"/>
                  <a:gd name="connsiteY55" fmla="*/ 1399506 h 1941773"/>
                  <a:gd name="connsiteX56" fmla="*/ 1574363 w 12192148"/>
                  <a:gd name="connsiteY56" fmla="*/ 1447036 h 1941773"/>
                  <a:gd name="connsiteX57" fmla="*/ 1721393 w 12192148"/>
                  <a:gd name="connsiteY57" fmla="*/ 1447036 h 1941773"/>
                  <a:gd name="connsiteX58" fmla="*/ 1721393 w 12192148"/>
                  <a:gd name="connsiteY58" fmla="*/ 1299164 h 1941773"/>
                  <a:gd name="connsiteX59" fmla="*/ 1537606 w 12192148"/>
                  <a:gd name="connsiteY59" fmla="*/ 1072074 h 1941773"/>
                  <a:gd name="connsiteX60" fmla="*/ 1721393 w 12192148"/>
                  <a:gd name="connsiteY60" fmla="*/ 844985 h 1941773"/>
                  <a:gd name="connsiteX61" fmla="*/ 1721393 w 12192148"/>
                  <a:gd name="connsiteY61" fmla="*/ 586208 h 1941773"/>
                  <a:gd name="connsiteX62" fmla="*/ 1815912 w 12192148"/>
                  <a:gd name="connsiteY62" fmla="*/ 586208 h 1941773"/>
                  <a:gd name="connsiteX63" fmla="*/ 1815912 w 12192148"/>
                  <a:gd name="connsiteY63" fmla="*/ 844985 h 1941773"/>
                  <a:gd name="connsiteX64" fmla="*/ 1999699 w 12192148"/>
                  <a:gd name="connsiteY64" fmla="*/ 1072074 h 1941773"/>
                  <a:gd name="connsiteX65" fmla="*/ 1815912 w 12192148"/>
                  <a:gd name="connsiteY65" fmla="*/ 1299164 h 1941773"/>
                  <a:gd name="connsiteX66" fmla="*/ 1815912 w 12192148"/>
                  <a:gd name="connsiteY66" fmla="*/ 1447036 h 1941773"/>
                  <a:gd name="connsiteX67" fmla="*/ 1941937 w 12192148"/>
                  <a:gd name="connsiteY67" fmla="*/ 1447036 h 1941773"/>
                  <a:gd name="connsiteX68" fmla="*/ 1941937 w 12192148"/>
                  <a:gd name="connsiteY68" fmla="*/ 1293883 h 1941773"/>
                  <a:gd name="connsiteX69" fmla="*/ 2099469 w 12192148"/>
                  <a:gd name="connsiteY69" fmla="*/ 1293883 h 1941773"/>
                  <a:gd name="connsiteX70" fmla="*/ 2099469 w 12192148"/>
                  <a:gd name="connsiteY70" fmla="*/ 1093199 h 1941773"/>
                  <a:gd name="connsiteX71" fmla="*/ 2440788 w 12192148"/>
                  <a:gd name="connsiteY71" fmla="*/ 1093199 h 1941773"/>
                  <a:gd name="connsiteX72" fmla="*/ 2440788 w 12192148"/>
                  <a:gd name="connsiteY72" fmla="*/ 517553 h 1941773"/>
                  <a:gd name="connsiteX73" fmla="*/ 2897630 w 12192148"/>
                  <a:gd name="connsiteY73" fmla="*/ 517553 h 1941773"/>
                  <a:gd name="connsiteX74" fmla="*/ 2897630 w 12192148"/>
                  <a:gd name="connsiteY74" fmla="*/ 1103761 h 1941773"/>
                  <a:gd name="connsiteX75" fmla="*/ 3364974 w 12192148"/>
                  <a:gd name="connsiteY75" fmla="*/ 1103761 h 1941773"/>
                  <a:gd name="connsiteX76" fmla="*/ 3364974 w 12192148"/>
                  <a:gd name="connsiteY76" fmla="*/ 739362 h 1941773"/>
                  <a:gd name="connsiteX77" fmla="*/ 3879577 w 12192148"/>
                  <a:gd name="connsiteY77" fmla="*/ 739362 h 1941773"/>
                  <a:gd name="connsiteX78" fmla="*/ 3879577 w 12192148"/>
                  <a:gd name="connsiteY78" fmla="*/ 1093199 h 1941773"/>
                  <a:gd name="connsiteX79" fmla="*/ 4268157 w 12192148"/>
                  <a:gd name="connsiteY79" fmla="*/ 1093199 h 1941773"/>
                  <a:gd name="connsiteX80" fmla="*/ 4268157 w 12192148"/>
                  <a:gd name="connsiteY80" fmla="*/ 924202 h 1941773"/>
                  <a:gd name="connsiteX81" fmla="*/ 4530710 w 12192148"/>
                  <a:gd name="connsiteY81" fmla="*/ 929483 h 1941773"/>
                  <a:gd name="connsiteX82" fmla="*/ 4530710 w 12192148"/>
                  <a:gd name="connsiteY82" fmla="*/ 781611 h 1941773"/>
                  <a:gd name="connsiteX83" fmla="*/ 4798513 w 12192148"/>
                  <a:gd name="connsiteY83" fmla="*/ 781611 h 1941773"/>
                  <a:gd name="connsiteX84" fmla="*/ 4798513 w 12192148"/>
                  <a:gd name="connsiteY84" fmla="*/ 918921 h 1941773"/>
                  <a:gd name="connsiteX85" fmla="*/ 5055815 w 12192148"/>
                  <a:gd name="connsiteY85" fmla="*/ 918921 h 1941773"/>
                  <a:gd name="connsiteX86" fmla="*/ 5055815 w 12192148"/>
                  <a:gd name="connsiteY86" fmla="*/ 765768 h 1941773"/>
                  <a:gd name="connsiteX87" fmla="*/ 5307865 w 12192148"/>
                  <a:gd name="connsiteY87" fmla="*/ 771049 h 1941773"/>
                  <a:gd name="connsiteX88" fmla="*/ 5307865 w 12192148"/>
                  <a:gd name="connsiteY88" fmla="*/ 0 h 1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2192148" h="1941773">
                    <a:moveTo>
                      <a:pt x="5307865" y="0"/>
                    </a:moveTo>
                    <a:cubicBezTo>
                      <a:pt x="5307865" y="0"/>
                      <a:pt x="5307865" y="0"/>
                      <a:pt x="5817217" y="0"/>
                    </a:cubicBezTo>
                    <a:cubicBezTo>
                      <a:pt x="5817217" y="0"/>
                      <a:pt x="5817217" y="0"/>
                      <a:pt x="5817217" y="697113"/>
                    </a:cubicBezTo>
                    <a:cubicBezTo>
                      <a:pt x="5817217" y="697113"/>
                      <a:pt x="5817217" y="697113"/>
                      <a:pt x="6190042" y="697113"/>
                    </a:cubicBezTo>
                    <a:cubicBezTo>
                      <a:pt x="6190042" y="697113"/>
                      <a:pt x="6190042" y="697113"/>
                      <a:pt x="6190042" y="1325570"/>
                    </a:cubicBezTo>
                    <a:cubicBezTo>
                      <a:pt x="6190042" y="1325570"/>
                      <a:pt x="6190042" y="1325570"/>
                      <a:pt x="6489353" y="1325570"/>
                    </a:cubicBezTo>
                    <a:cubicBezTo>
                      <a:pt x="6489353" y="1325570"/>
                      <a:pt x="6489353" y="1325570"/>
                      <a:pt x="6489353" y="1114324"/>
                    </a:cubicBezTo>
                    <a:cubicBezTo>
                      <a:pt x="6489353" y="1114324"/>
                      <a:pt x="6489353" y="1114324"/>
                      <a:pt x="6898935" y="1114324"/>
                    </a:cubicBezTo>
                    <a:cubicBezTo>
                      <a:pt x="6898935" y="1114324"/>
                      <a:pt x="6898935" y="1114324"/>
                      <a:pt x="6898935" y="348556"/>
                    </a:cubicBezTo>
                    <a:cubicBezTo>
                      <a:pt x="6898935" y="348556"/>
                      <a:pt x="6898935" y="348556"/>
                      <a:pt x="7219249" y="348556"/>
                    </a:cubicBezTo>
                    <a:cubicBezTo>
                      <a:pt x="7219249" y="348556"/>
                      <a:pt x="7219249" y="348556"/>
                      <a:pt x="7219249" y="1093199"/>
                    </a:cubicBezTo>
                    <a:cubicBezTo>
                      <a:pt x="7219249" y="1093199"/>
                      <a:pt x="7219249" y="1093199"/>
                      <a:pt x="7413539" y="1093199"/>
                    </a:cubicBezTo>
                    <a:cubicBezTo>
                      <a:pt x="7413539" y="1093199"/>
                      <a:pt x="7413539" y="1093199"/>
                      <a:pt x="7413539" y="517553"/>
                    </a:cubicBezTo>
                    <a:cubicBezTo>
                      <a:pt x="7413539" y="517553"/>
                      <a:pt x="7413539" y="517553"/>
                      <a:pt x="7875631" y="517553"/>
                    </a:cubicBezTo>
                    <a:cubicBezTo>
                      <a:pt x="7875631" y="517553"/>
                      <a:pt x="7875631" y="517553"/>
                      <a:pt x="7875631" y="1103761"/>
                    </a:cubicBezTo>
                    <a:cubicBezTo>
                      <a:pt x="7875631" y="1103761"/>
                      <a:pt x="7875631" y="1103761"/>
                      <a:pt x="8342975" y="1103761"/>
                    </a:cubicBezTo>
                    <a:cubicBezTo>
                      <a:pt x="8342975" y="1103761"/>
                      <a:pt x="8342975" y="1103761"/>
                      <a:pt x="8342975" y="739362"/>
                    </a:cubicBezTo>
                    <a:cubicBezTo>
                      <a:pt x="8342975" y="739362"/>
                      <a:pt x="8342975" y="739362"/>
                      <a:pt x="8852328" y="739362"/>
                    </a:cubicBezTo>
                    <a:cubicBezTo>
                      <a:pt x="8852328" y="739362"/>
                      <a:pt x="8852328" y="739362"/>
                      <a:pt x="8852328" y="1093199"/>
                    </a:cubicBezTo>
                    <a:cubicBezTo>
                      <a:pt x="8852328" y="1093199"/>
                      <a:pt x="8852328" y="1093199"/>
                      <a:pt x="9240906" y="1093199"/>
                    </a:cubicBezTo>
                    <a:cubicBezTo>
                      <a:pt x="9240906" y="1093199"/>
                      <a:pt x="9240906" y="1093199"/>
                      <a:pt x="9240906" y="924202"/>
                    </a:cubicBezTo>
                    <a:cubicBezTo>
                      <a:pt x="9240906" y="924202"/>
                      <a:pt x="9240906" y="924202"/>
                      <a:pt x="9503459" y="929483"/>
                    </a:cubicBezTo>
                    <a:cubicBezTo>
                      <a:pt x="9503459" y="929483"/>
                      <a:pt x="9503459" y="929483"/>
                      <a:pt x="9503459" y="781611"/>
                    </a:cubicBezTo>
                    <a:cubicBezTo>
                      <a:pt x="9503459" y="781611"/>
                      <a:pt x="9503459" y="781611"/>
                      <a:pt x="9771263" y="781611"/>
                    </a:cubicBezTo>
                    <a:cubicBezTo>
                      <a:pt x="9771263" y="781611"/>
                      <a:pt x="9771263" y="781611"/>
                      <a:pt x="9771263" y="918921"/>
                    </a:cubicBezTo>
                    <a:cubicBezTo>
                      <a:pt x="9771263" y="918921"/>
                      <a:pt x="9771263" y="918921"/>
                      <a:pt x="10028565" y="918921"/>
                    </a:cubicBezTo>
                    <a:cubicBezTo>
                      <a:pt x="10028565" y="918921"/>
                      <a:pt x="10028565" y="918921"/>
                      <a:pt x="10028565" y="765768"/>
                    </a:cubicBezTo>
                    <a:cubicBezTo>
                      <a:pt x="10028565" y="765768"/>
                      <a:pt x="10028565" y="765768"/>
                      <a:pt x="10280615" y="771049"/>
                    </a:cubicBezTo>
                    <a:cubicBezTo>
                      <a:pt x="10280615" y="771049"/>
                      <a:pt x="10280615" y="771049"/>
                      <a:pt x="10280615" y="190122"/>
                    </a:cubicBezTo>
                    <a:cubicBezTo>
                      <a:pt x="10280615" y="190122"/>
                      <a:pt x="10280615" y="190122"/>
                      <a:pt x="10789968" y="190122"/>
                    </a:cubicBezTo>
                    <a:cubicBezTo>
                      <a:pt x="10789968" y="190122"/>
                      <a:pt x="10789968" y="190122"/>
                      <a:pt x="10789968" y="697113"/>
                    </a:cubicBezTo>
                    <a:cubicBezTo>
                      <a:pt x="10789968" y="697113"/>
                      <a:pt x="10789968" y="697113"/>
                      <a:pt x="11168044" y="697113"/>
                    </a:cubicBezTo>
                    <a:cubicBezTo>
                      <a:pt x="11168044" y="697113"/>
                      <a:pt x="11168044" y="697113"/>
                      <a:pt x="11168044" y="1621315"/>
                    </a:cubicBezTo>
                    <a:cubicBezTo>
                      <a:pt x="11168044" y="1621315"/>
                      <a:pt x="11168044" y="1621315"/>
                      <a:pt x="11467354" y="1621315"/>
                    </a:cubicBezTo>
                    <a:cubicBezTo>
                      <a:pt x="11467354" y="1621315"/>
                      <a:pt x="11467354" y="1621315"/>
                      <a:pt x="11467354" y="1114324"/>
                    </a:cubicBezTo>
                    <a:cubicBezTo>
                      <a:pt x="11467354" y="1114324"/>
                      <a:pt x="11467354" y="1114324"/>
                      <a:pt x="11871686" y="1114324"/>
                    </a:cubicBezTo>
                    <a:cubicBezTo>
                      <a:pt x="11871686" y="1114324"/>
                      <a:pt x="11871686" y="1114324"/>
                      <a:pt x="11871686" y="348556"/>
                    </a:cubicBezTo>
                    <a:cubicBezTo>
                      <a:pt x="11871686" y="348556"/>
                      <a:pt x="11871686" y="348556"/>
                      <a:pt x="12192000" y="348556"/>
                    </a:cubicBezTo>
                    <a:cubicBezTo>
                      <a:pt x="12192000" y="348556"/>
                      <a:pt x="12192000" y="348556"/>
                      <a:pt x="12192000" y="1754103"/>
                    </a:cubicBezTo>
                    <a:lnTo>
                      <a:pt x="12192000" y="1896676"/>
                    </a:lnTo>
                    <a:lnTo>
                      <a:pt x="12192148" y="1896676"/>
                    </a:lnTo>
                    <a:lnTo>
                      <a:pt x="12192148" y="1941773"/>
                    </a:lnTo>
                    <a:lnTo>
                      <a:pt x="0" y="1941773"/>
                    </a:lnTo>
                    <a:lnTo>
                      <a:pt x="0" y="1896676"/>
                    </a:lnTo>
                    <a:lnTo>
                      <a:pt x="0" y="1573784"/>
                    </a:lnTo>
                    <a:lnTo>
                      <a:pt x="112847" y="1573784"/>
                    </a:lnTo>
                    <a:cubicBezTo>
                      <a:pt x="165111" y="1573784"/>
                      <a:pt x="224842" y="1573784"/>
                      <a:pt x="293106" y="1573784"/>
                    </a:cubicBezTo>
                    <a:cubicBezTo>
                      <a:pt x="293106" y="1573784"/>
                      <a:pt x="293106" y="1573784"/>
                      <a:pt x="293106" y="411930"/>
                    </a:cubicBezTo>
                    <a:cubicBezTo>
                      <a:pt x="293106" y="411930"/>
                      <a:pt x="293106" y="411930"/>
                      <a:pt x="655428" y="411930"/>
                    </a:cubicBezTo>
                    <a:cubicBezTo>
                      <a:pt x="655428" y="411930"/>
                      <a:pt x="655428" y="411930"/>
                      <a:pt x="655428" y="1373100"/>
                    </a:cubicBezTo>
                    <a:cubicBezTo>
                      <a:pt x="676433" y="1315008"/>
                      <a:pt x="734194" y="1188260"/>
                      <a:pt x="791956" y="1188260"/>
                    </a:cubicBezTo>
                    <a:cubicBezTo>
                      <a:pt x="875973" y="1188260"/>
                      <a:pt x="954739" y="1399506"/>
                      <a:pt x="954739" y="1399506"/>
                    </a:cubicBezTo>
                    <a:cubicBezTo>
                      <a:pt x="954739" y="1399506"/>
                      <a:pt x="1023002" y="1188260"/>
                      <a:pt x="1101768" y="1188260"/>
                    </a:cubicBezTo>
                    <a:cubicBezTo>
                      <a:pt x="1180534" y="1188260"/>
                      <a:pt x="1264551" y="1399506"/>
                      <a:pt x="1264551" y="1399506"/>
                    </a:cubicBezTo>
                    <a:cubicBezTo>
                      <a:pt x="1264551" y="1399506"/>
                      <a:pt x="1332815" y="1188260"/>
                      <a:pt x="1411580" y="1188260"/>
                    </a:cubicBezTo>
                    <a:cubicBezTo>
                      <a:pt x="1490347" y="1188260"/>
                      <a:pt x="1574363" y="1399506"/>
                      <a:pt x="1574363" y="1399506"/>
                    </a:cubicBezTo>
                    <a:cubicBezTo>
                      <a:pt x="1574363" y="1399506"/>
                      <a:pt x="1574363" y="1399506"/>
                      <a:pt x="1574363" y="1447036"/>
                    </a:cubicBezTo>
                    <a:cubicBezTo>
                      <a:pt x="1574363" y="1447036"/>
                      <a:pt x="1574363" y="1447036"/>
                      <a:pt x="1721393" y="1447036"/>
                    </a:cubicBezTo>
                    <a:cubicBezTo>
                      <a:pt x="1721393" y="1447036"/>
                      <a:pt x="1721393" y="1447036"/>
                      <a:pt x="1721393" y="1299164"/>
                    </a:cubicBezTo>
                    <a:cubicBezTo>
                      <a:pt x="1616372" y="1278040"/>
                      <a:pt x="1537606" y="1182979"/>
                      <a:pt x="1537606" y="1072074"/>
                    </a:cubicBezTo>
                    <a:cubicBezTo>
                      <a:pt x="1537606" y="961170"/>
                      <a:pt x="1616372" y="866110"/>
                      <a:pt x="1721393" y="844985"/>
                    </a:cubicBezTo>
                    <a:cubicBezTo>
                      <a:pt x="1721393" y="844985"/>
                      <a:pt x="1721393" y="844985"/>
                      <a:pt x="1721393" y="586208"/>
                    </a:cubicBezTo>
                    <a:cubicBezTo>
                      <a:pt x="1721393" y="586208"/>
                      <a:pt x="1721393" y="586208"/>
                      <a:pt x="1815912" y="586208"/>
                    </a:cubicBezTo>
                    <a:cubicBezTo>
                      <a:pt x="1815912" y="586208"/>
                      <a:pt x="1815912" y="586208"/>
                      <a:pt x="1815912" y="844985"/>
                    </a:cubicBezTo>
                    <a:cubicBezTo>
                      <a:pt x="1920933" y="866110"/>
                      <a:pt x="1999699" y="961170"/>
                      <a:pt x="1999699" y="1072074"/>
                    </a:cubicBezTo>
                    <a:cubicBezTo>
                      <a:pt x="1999699" y="1188260"/>
                      <a:pt x="1920933" y="1278040"/>
                      <a:pt x="1815912" y="1299164"/>
                    </a:cubicBezTo>
                    <a:cubicBezTo>
                      <a:pt x="1815912" y="1299164"/>
                      <a:pt x="1815912" y="1299164"/>
                      <a:pt x="1815912" y="1447036"/>
                    </a:cubicBezTo>
                    <a:cubicBezTo>
                      <a:pt x="1815912" y="1447036"/>
                      <a:pt x="1815912" y="1447036"/>
                      <a:pt x="1941937" y="1447036"/>
                    </a:cubicBezTo>
                    <a:cubicBezTo>
                      <a:pt x="1941937" y="1447036"/>
                      <a:pt x="1941937" y="1447036"/>
                      <a:pt x="1941937" y="1293883"/>
                    </a:cubicBezTo>
                    <a:cubicBezTo>
                      <a:pt x="1941937" y="1293883"/>
                      <a:pt x="1941937" y="1293883"/>
                      <a:pt x="2099469" y="1293883"/>
                    </a:cubicBezTo>
                    <a:cubicBezTo>
                      <a:pt x="2099469" y="1293883"/>
                      <a:pt x="2099469" y="1293883"/>
                      <a:pt x="2099469" y="1093199"/>
                    </a:cubicBezTo>
                    <a:cubicBezTo>
                      <a:pt x="2099469" y="1093199"/>
                      <a:pt x="2099469" y="1093199"/>
                      <a:pt x="2440788" y="1093199"/>
                    </a:cubicBezTo>
                    <a:cubicBezTo>
                      <a:pt x="2440788" y="1093199"/>
                      <a:pt x="2440788" y="1093199"/>
                      <a:pt x="2440788" y="517553"/>
                    </a:cubicBezTo>
                    <a:cubicBezTo>
                      <a:pt x="2440788" y="517553"/>
                      <a:pt x="2440788" y="517553"/>
                      <a:pt x="2897630" y="517553"/>
                    </a:cubicBezTo>
                    <a:cubicBezTo>
                      <a:pt x="2897630" y="517553"/>
                      <a:pt x="2897630" y="517553"/>
                      <a:pt x="2897630" y="1103761"/>
                    </a:cubicBezTo>
                    <a:cubicBezTo>
                      <a:pt x="2897630" y="1103761"/>
                      <a:pt x="2897630" y="1103761"/>
                      <a:pt x="3364974" y="1103761"/>
                    </a:cubicBezTo>
                    <a:cubicBezTo>
                      <a:pt x="3364974" y="1103761"/>
                      <a:pt x="3364974" y="1103761"/>
                      <a:pt x="3364974" y="739362"/>
                    </a:cubicBezTo>
                    <a:cubicBezTo>
                      <a:pt x="3364974" y="739362"/>
                      <a:pt x="3364974" y="739362"/>
                      <a:pt x="3879577" y="739362"/>
                    </a:cubicBezTo>
                    <a:cubicBezTo>
                      <a:pt x="3879577" y="739362"/>
                      <a:pt x="3879577" y="739362"/>
                      <a:pt x="3879577" y="1093199"/>
                    </a:cubicBezTo>
                    <a:cubicBezTo>
                      <a:pt x="3879577" y="1093199"/>
                      <a:pt x="3879577" y="1093199"/>
                      <a:pt x="4268157" y="1093199"/>
                    </a:cubicBezTo>
                    <a:cubicBezTo>
                      <a:pt x="4268157" y="1093199"/>
                      <a:pt x="4268157" y="1093199"/>
                      <a:pt x="4268157" y="924202"/>
                    </a:cubicBezTo>
                    <a:cubicBezTo>
                      <a:pt x="4268157" y="924202"/>
                      <a:pt x="4268157" y="924202"/>
                      <a:pt x="4530710" y="929483"/>
                    </a:cubicBezTo>
                    <a:cubicBezTo>
                      <a:pt x="4530710" y="929483"/>
                      <a:pt x="4530710" y="929483"/>
                      <a:pt x="4530710" y="781611"/>
                    </a:cubicBezTo>
                    <a:cubicBezTo>
                      <a:pt x="4530710" y="781611"/>
                      <a:pt x="4530710" y="781611"/>
                      <a:pt x="4798513" y="781611"/>
                    </a:cubicBezTo>
                    <a:cubicBezTo>
                      <a:pt x="4798513" y="781611"/>
                      <a:pt x="4798513" y="781611"/>
                      <a:pt x="4798513" y="918921"/>
                    </a:cubicBezTo>
                    <a:cubicBezTo>
                      <a:pt x="4798513" y="918921"/>
                      <a:pt x="4798513" y="918921"/>
                      <a:pt x="5055815" y="918921"/>
                    </a:cubicBezTo>
                    <a:cubicBezTo>
                      <a:pt x="5055815" y="918921"/>
                      <a:pt x="5055815" y="918921"/>
                      <a:pt x="5055815" y="765768"/>
                    </a:cubicBezTo>
                    <a:cubicBezTo>
                      <a:pt x="5055815" y="765768"/>
                      <a:pt x="5055815" y="765768"/>
                      <a:pt x="5307865" y="771049"/>
                    </a:cubicBezTo>
                    <a:cubicBezTo>
                      <a:pt x="5307865" y="771049"/>
                      <a:pt x="5307865" y="771049"/>
                      <a:pt x="5307865" y="0"/>
                    </a:cubicBezTo>
                    <a:close/>
                  </a:path>
                </a:pathLst>
              </a:custGeom>
              <a:solidFill>
                <a:srgbClr val="BBC0C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BD62B17A-1725-49E8-9D1D-63830501112B}"/>
                </a:ext>
              </a:extLst>
            </p:cNvPr>
            <p:cNvGrpSpPr/>
            <p:nvPr/>
          </p:nvGrpSpPr>
          <p:grpSpPr>
            <a:xfrm>
              <a:off x="9800578" y="5171724"/>
              <a:ext cx="2115323" cy="1504416"/>
              <a:chOff x="3175" y="1588"/>
              <a:chExt cx="4686300" cy="4637087"/>
            </a:xfrm>
            <a:solidFill>
              <a:srgbClr val="5E5E5E"/>
            </a:solidFill>
          </p:grpSpPr>
          <p:sp>
            <p:nvSpPr>
              <p:cNvPr id="210" name="Rectangle 5">
                <a:extLst>
                  <a:ext uri="{FF2B5EF4-FFF2-40B4-BE49-F238E27FC236}">
                    <a16:creationId xmlns:a16="http://schemas.microsoft.com/office/drawing/2014/main" id="{DE819105-5DB4-46DC-AC07-9DCB326E5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488" y="3094038"/>
                <a:ext cx="98425" cy="13366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11" name="Rectangle 6">
                <a:extLst>
                  <a:ext uri="{FF2B5EF4-FFF2-40B4-BE49-F238E27FC236}">
                    <a16:creationId xmlns:a16="http://schemas.microsoft.com/office/drawing/2014/main" id="{36DE6030-FB06-4F93-9784-7B79CD9D6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75" y="3094038"/>
                <a:ext cx="85725" cy="13366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12" name="Rectangle 7">
                <a:extLst>
                  <a:ext uri="{FF2B5EF4-FFF2-40B4-BE49-F238E27FC236}">
                    <a16:creationId xmlns:a16="http://schemas.microsoft.com/office/drawing/2014/main" id="{1176D955-10D7-4701-AAE0-C00F5ECC9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3148013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13" name="Freeform 8">
                <a:extLst>
                  <a:ext uri="{FF2B5EF4-FFF2-40B4-BE49-F238E27FC236}">
                    <a16:creationId xmlns:a16="http://schemas.microsoft.com/office/drawing/2014/main" id="{418C6D0D-4DCF-44E2-8B94-E65CF4AC6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176588"/>
                <a:ext cx="306388" cy="306387"/>
              </a:xfrm>
              <a:custGeom>
                <a:avLst/>
                <a:gdLst>
                  <a:gd name="T0" fmla="*/ 175 w 193"/>
                  <a:gd name="T1" fmla="*/ 193 h 193"/>
                  <a:gd name="T2" fmla="*/ 0 w 193"/>
                  <a:gd name="T3" fmla="*/ 18 h 193"/>
                  <a:gd name="T4" fmla="*/ 18 w 193"/>
                  <a:gd name="T5" fmla="*/ 0 h 193"/>
                  <a:gd name="T6" fmla="*/ 193 w 193"/>
                  <a:gd name="T7" fmla="*/ 175 h 193"/>
                  <a:gd name="T8" fmla="*/ 175 w 193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75" y="193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5"/>
                    </a:lnTo>
                    <a:lnTo>
                      <a:pt x="17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14" name="Freeform 9">
                <a:extLst>
                  <a:ext uri="{FF2B5EF4-FFF2-40B4-BE49-F238E27FC236}">
                    <a16:creationId xmlns:a16="http://schemas.microsoft.com/office/drawing/2014/main" id="{E0FDA524-43DC-4623-B0B1-ACAE7E075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176588"/>
                <a:ext cx="306388" cy="306387"/>
              </a:xfrm>
              <a:custGeom>
                <a:avLst/>
                <a:gdLst>
                  <a:gd name="T0" fmla="*/ 0 w 193"/>
                  <a:gd name="T1" fmla="*/ 175 h 193"/>
                  <a:gd name="T2" fmla="*/ 175 w 193"/>
                  <a:gd name="T3" fmla="*/ 0 h 193"/>
                  <a:gd name="T4" fmla="*/ 193 w 193"/>
                  <a:gd name="T5" fmla="*/ 18 h 193"/>
                  <a:gd name="T6" fmla="*/ 18 w 193"/>
                  <a:gd name="T7" fmla="*/ 193 h 193"/>
                  <a:gd name="T8" fmla="*/ 0 w 193"/>
                  <a:gd name="T9" fmla="*/ 17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0" y="175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3"/>
                    </a:lnTo>
                    <a:lnTo>
                      <a:pt x="0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15" name="Rectangle 10">
                <a:extLst>
                  <a:ext uri="{FF2B5EF4-FFF2-40B4-BE49-F238E27FC236}">
                    <a16:creationId xmlns:a16="http://schemas.microsoft.com/office/drawing/2014/main" id="{62F22C32-B45F-4588-96DE-460D2CEA2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3441700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788FE555-3550-4100-805E-DDEBC7DD9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470275"/>
                <a:ext cx="306388" cy="304800"/>
              </a:xfrm>
              <a:custGeom>
                <a:avLst/>
                <a:gdLst>
                  <a:gd name="T0" fmla="*/ 175 w 193"/>
                  <a:gd name="T1" fmla="*/ 192 h 192"/>
                  <a:gd name="T2" fmla="*/ 0 w 193"/>
                  <a:gd name="T3" fmla="*/ 18 h 192"/>
                  <a:gd name="T4" fmla="*/ 18 w 193"/>
                  <a:gd name="T5" fmla="*/ 0 h 192"/>
                  <a:gd name="T6" fmla="*/ 193 w 193"/>
                  <a:gd name="T7" fmla="*/ 174 h 192"/>
                  <a:gd name="T8" fmla="*/ 175 w 193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175" y="192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4"/>
                    </a:lnTo>
                    <a:lnTo>
                      <a:pt x="175" y="1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id="{5AFC136C-E42D-498A-AFDB-E1453B780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470275"/>
                <a:ext cx="306388" cy="304800"/>
              </a:xfrm>
              <a:custGeom>
                <a:avLst/>
                <a:gdLst>
                  <a:gd name="T0" fmla="*/ 0 w 193"/>
                  <a:gd name="T1" fmla="*/ 174 h 192"/>
                  <a:gd name="T2" fmla="*/ 175 w 193"/>
                  <a:gd name="T3" fmla="*/ 0 h 192"/>
                  <a:gd name="T4" fmla="*/ 193 w 193"/>
                  <a:gd name="T5" fmla="*/ 18 h 192"/>
                  <a:gd name="T6" fmla="*/ 18 w 193"/>
                  <a:gd name="T7" fmla="*/ 192 h 192"/>
                  <a:gd name="T8" fmla="*/ 0 w 193"/>
                  <a:gd name="T9" fmla="*/ 17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0" y="174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2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18" name="Rectangle 13">
                <a:extLst>
                  <a:ext uri="{FF2B5EF4-FFF2-40B4-BE49-F238E27FC236}">
                    <a16:creationId xmlns:a16="http://schemas.microsoft.com/office/drawing/2014/main" id="{0EE3899C-AD24-4488-91A4-00B8CC014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3733800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19" name="Freeform 14">
                <a:extLst>
                  <a:ext uri="{FF2B5EF4-FFF2-40B4-BE49-F238E27FC236}">
                    <a16:creationId xmlns:a16="http://schemas.microsoft.com/office/drawing/2014/main" id="{C94665C3-4769-43CC-A1A3-0F3BCC0F3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762375"/>
                <a:ext cx="306388" cy="306387"/>
              </a:xfrm>
              <a:custGeom>
                <a:avLst/>
                <a:gdLst>
                  <a:gd name="T0" fmla="*/ 175 w 193"/>
                  <a:gd name="T1" fmla="*/ 193 h 193"/>
                  <a:gd name="T2" fmla="*/ 0 w 193"/>
                  <a:gd name="T3" fmla="*/ 18 h 193"/>
                  <a:gd name="T4" fmla="*/ 18 w 193"/>
                  <a:gd name="T5" fmla="*/ 0 h 193"/>
                  <a:gd name="T6" fmla="*/ 193 w 193"/>
                  <a:gd name="T7" fmla="*/ 175 h 193"/>
                  <a:gd name="T8" fmla="*/ 175 w 193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75" y="193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5"/>
                    </a:lnTo>
                    <a:lnTo>
                      <a:pt x="17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0" name="Freeform 15">
                <a:extLst>
                  <a:ext uri="{FF2B5EF4-FFF2-40B4-BE49-F238E27FC236}">
                    <a16:creationId xmlns:a16="http://schemas.microsoft.com/office/drawing/2014/main" id="{8D3DCA95-33B8-44E2-AEEE-5C19E3E47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3762375"/>
                <a:ext cx="306388" cy="306387"/>
              </a:xfrm>
              <a:custGeom>
                <a:avLst/>
                <a:gdLst>
                  <a:gd name="T0" fmla="*/ 0 w 193"/>
                  <a:gd name="T1" fmla="*/ 175 h 193"/>
                  <a:gd name="T2" fmla="*/ 175 w 193"/>
                  <a:gd name="T3" fmla="*/ 0 h 193"/>
                  <a:gd name="T4" fmla="*/ 193 w 193"/>
                  <a:gd name="T5" fmla="*/ 18 h 193"/>
                  <a:gd name="T6" fmla="*/ 18 w 193"/>
                  <a:gd name="T7" fmla="*/ 193 h 193"/>
                  <a:gd name="T8" fmla="*/ 0 w 193"/>
                  <a:gd name="T9" fmla="*/ 17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0" y="175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3"/>
                    </a:lnTo>
                    <a:lnTo>
                      <a:pt x="0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1" name="Rectangle 16">
                <a:extLst>
                  <a:ext uri="{FF2B5EF4-FFF2-40B4-BE49-F238E27FC236}">
                    <a16:creationId xmlns:a16="http://schemas.microsoft.com/office/drawing/2014/main" id="{91886D56-EE96-4F53-9CD0-B0A50C56E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4027488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2" name="Freeform 17">
                <a:extLst>
                  <a:ext uri="{FF2B5EF4-FFF2-40B4-BE49-F238E27FC236}">
                    <a16:creationId xmlns:a16="http://schemas.microsoft.com/office/drawing/2014/main" id="{38E352DA-DF6A-4693-B10F-F87894A2D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4056063"/>
                <a:ext cx="306388" cy="304800"/>
              </a:xfrm>
              <a:custGeom>
                <a:avLst/>
                <a:gdLst>
                  <a:gd name="T0" fmla="*/ 175 w 193"/>
                  <a:gd name="T1" fmla="*/ 192 h 192"/>
                  <a:gd name="T2" fmla="*/ 0 w 193"/>
                  <a:gd name="T3" fmla="*/ 18 h 192"/>
                  <a:gd name="T4" fmla="*/ 18 w 193"/>
                  <a:gd name="T5" fmla="*/ 0 h 192"/>
                  <a:gd name="T6" fmla="*/ 193 w 193"/>
                  <a:gd name="T7" fmla="*/ 174 h 192"/>
                  <a:gd name="T8" fmla="*/ 175 w 193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175" y="192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4"/>
                    </a:lnTo>
                    <a:lnTo>
                      <a:pt x="175" y="1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3" name="Freeform 18">
                <a:extLst>
                  <a:ext uri="{FF2B5EF4-FFF2-40B4-BE49-F238E27FC236}">
                    <a16:creationId xmlns:a16="http://schemas.microsoft.com/office/drawing/2014/main" id="{861D65DE-C61D-4510-8D5E-B209D4E21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4056063"/>
                <a:ext cx="306388" cy="304800"/>
              </a:xfrm>
              <a:custGeom>
                <a:avLst/>
                <a:gdLst>
                  <a:gd name="T0" fmla="*/ 0 w 193"/>
                  <a:gd name="T1" fmla="*/ 174 h 192"/>
                  <a:gd name="T2" fmla="*/ 175 w 193"/>
                  <a:gd name="T3" fmla="*/ 0 h 192"/>
                  <a:gd name="T4" fmla="*/ 193 w 193"/>
                  <a:gd name="T5" fmla="*/ 18 h 192"/>
                  <a:gd name="T6" fmla="*/ 18 w 193"/>
                  <a:gd name="T7" fmla="*/ 192 h 192"/>
                  <a:gd name="T8" fmla="*/ 0 w 193"/>
                  <a:gd name="T9" fmla="*/ 17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0" y="174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2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4" name="Rectangle 19">
                <a:extLst>
                  <a:ext uri="{FF2B5EF4-FFF2-40B4-BE49-F238E27FC236}">
                    <a16:creationId xmlns:a16="http://schemas.microsoft.com/office/drawing/2014/main" id="{60B4159A-905D-48AC-B807-B563304DB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488" y="1897063"/>
                <a:ext cx="98425" cy="1282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5" name="Rectangle 20">
                <a:extLst>
                  <a:ext uri="{FF2B5EF4-FFF2-40B4-BE49-F238E27FC236}">
                    <a16:creationId xmlns:a16="http://schemas.microsoft.com/office/drawing/2014/main" id="{A2F29FED-88D3-4C7D-A344-D892BC5E7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75" y="1897063"/>
                <a:ext cx="85725" cy="1282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6" name="Rectangle 21">
                <a:extLst>
                  <a:ext uri="{FF2B5EF4-FFF2-40B4-BE49-F238E27FC236}">
                    <a16:creationId xmlns:a16="http://schemas.microsoft.com/office/drawing/2014/main" id="{A2F96EA2-99F5-4C10-A2D7-4AD146A60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1897063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7" name="Freeform 22">
                <a:extLst>
                  <a:ext uri="{FF2B5EF4-FFF2-40B4-BE49-F238E27FC236}">
                    <a16:creationId xmlns:a16="http://schemas.microsoft.com/office/drawing/2014/main" id="{1CDB6BEC-2086-4663-975D-06B72D1F1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1925638"/>
                <a:ext cx="306388" cy="304800"/>
              </a:xfrm>
              <a:custGeom>
                <a:avLst/>
                <a:gdLst>
                  <a:gd name="T0" fmla="*/ 175 w 193"/>
                  <a:gd name="T1" fmla="*/ 192 h 192"/>
                  <a:gd name="T2" fmla="*/ 0 w 193"/>
                  <a:gd name="T3" fmla="*/ 18 h 192"/>
                  <a:gd name="T4" fmla="*/ 18 w 193"/>
                  <a:gd name="T5" fmla="*/ 0 h 192"/>
                  <a:gd name="T6" fmla="*/ 193 w 193"/>
                  <a:gd name="T7" fmla="*/ 174 h 192"/>
                  <a:gd name="T8" fmla="*/ 175 w 193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175" y="192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4"/>
                    </a:lnTo>
                    <a:lnTo>
                      <a:pt x="175" y="1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8" name="Freeform 23">
                <a:extLst>
                  <a:ext uri="{FF2B5EF4-FFF2-40B4-BE49-F238E27FC236}">
                    <a16:creationId xmlns:a16="http://schemas.microsoft.com/office/drawing/2014/main" id="{CB9C93FB-FBF3-41C0-8B61-69D5A0473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1925638"/>
                <a:ext cx="306388" cy="304800"/>
              </a:xfrm>
              <a:custGeom>
                <a:avLst/>
                <a:gdLst>
                  <a:gd name="T0" fmla="*/ 0 w 193"/>
                  <a:gd name="T1" fmla="*/ 174 h 192"/>
                  <a:gd name="T2" fmla="*/ 175 w 193"/>
                  <a:gd name="T3" fmla="*/ 0 h 192"/>
                  <a:gd name="T4" fmla="*/ 193 w 193"/>
                  <a:gd name="T5" fmla="*/ 18 h 192"/>
                  <a:gd name="T6" fmla="*/ 18 w 193"/>
                  <a:gd name="T7" fmla="*/ 192 h 192"/>
                  <a:gd name="T8" fmla="*/ 0 w 193"/>
                  <a:gd name="T9" fmla="*/ 17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0" y="174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2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9" name="Rectangle 24">
                <a:extLst>
                  <a:ext uri="{FF2B5EF4-FFF2-40B4-BE49-F238E27FC236}">
                    <a16:creationId xmlns:a16="http://schemas.microsoft.com/office/drawing/2014/main" id="{95CD85C8-51E3-4D5E-8BC1-7CA4EAB8F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2189163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0" name="Freeform 25">
                <a:extLst>
                  <a:ext uri="{FF2B5EF4-FFF2-40B4-BE49-F238E27FC236}">
                    <a16:creationId xmlns:a16="http://schemas.microsoft.com/office/drawing/2014/main" id="{3BFA2418-58D9-463B-8641-192E25E85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217738"/>
                <a:ext cx="306388" cy="306387"/>
              </a:xfrm>
              <a:custGeom>
                <a:avLst/>
                <a:gdLst>
                  <a:gd name="T0" fmla="*/ 175 w 193"/>
                  <a:gd name="T1" fmla="*/ 193 h 193"/>
                  <a:gd name="T2" fmla="*/ 0 w 193"/>
                  <a:gd name="T3" fmla="*/ 18 h 193"/>
                  <a:gd name="T4" fmla="*/ 18 w 193"/>
                  <a:gd name="T5" fmla="*/ 0 h 193"/>
                  <a:gd name="T6" fmla="*/ 193 w 193"/>
                  <a:gd name="T7" fmla="*/ 175 h 193"/>
                  <a:gd name="T8" fmla="*/ 175 w 193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75" y="193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5"/>
                    </a:lnTo>
                    <a:lnTo>
                      <a:pt x="17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1" name="Freeform 26">
                <a:extLst>
                  <a:ext uri="{FF2B5EF4-FFF2-40B4-BE49-F238E27FC236}">
                    <a16:creationId xmlns:a16="http://schemas.microsoft.com/office/drawing/2014/main" id="{5EE9D6E9-0BEE-4CEF-8EDB-EF1351A60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217738"/>
                <a:ext cx="306388" cy="306387"/>
              </a:xfrm>
              <a:custGeom>
                <a:avLst/>
                <a:gdLst>
                  <a:gd name="T0" fmla="*/ 0 w 193"/>
                  <a:gd name="T1" fmla="*/ 175 h 193"/>
                  <a:gd name="T2" fmla="*/ 175 w 193"/>
                  <a:gd name="T3" fmla="*/ 0 h 193"/>
                  <a:gd name="T4" fmla="*/ 193 w 193"/>
                  <a:gd name="T5" fmla="*/ 18 h 193"/>
                  <a:gd name="T6" fmla="*/ 18 w 193"/>
                  <a:gd name="T7" fmla="*/ 193 h 193"/>
                  <a:gd name="T8" fmla="*/ 0 w 193"/>
                  <a:gd name="T9" fmla="*/ 17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0" y="175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3"/>
                    </a:lnTo>
                    <a:lnTo>
                      <a:pt x="0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2" name="Rectangle 27">
                <a:extLst>
                  <a:ext uri="{FF2B5EF4-FFF2-40B4-BE49-F238E27FC236}">
                    <a16:creationId xmlns:a16="http://schemas.microsoft.com/office/drawing/2014/main" id="{8C37EBE1-B90E-4F17-A9F9-3BD4276C2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2482850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3" name="Freeform 28">
                <a:extLst>
                  <a:ext uri="{FF2B5EF4-FFF2-40B4-BE49-F238E27FC236}">
                    <a16:creationId xmlns:a16="http://schemas.microsoft.com/office/drawing/2014/main" id="{90F50E58-71E9-43E2-9506-BAA380CDD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511425"/>
                <a:ext cx="306388" cy="304800"/>
              </a:xfrm>
              <a:custGeom>
                <a:avLst/>
                <a:gdLst>
                  <a:gd name="T0" fmla="*/ 175 w 193"/>
                  <a:gd name="T1" fmla="*/ 192 h 192"/>
                  <a:gd name="T2" fmla="*/ 0 w 193"/>
                  <a:gd name="T3" fmla="*/ 18 h 192"/>
                  <a:gd name="T4" fmla="*/ 18 w 193"/>
                  <a:gd name="T5" fmla="*/ 0 h 192"/>
                  <a:gd name="T6" fmla="*/ 193 w 193"/>
                  <a:gd name="T7" fmla="*/ 174 h 192"/>
                  <a:gd name="T8" fmla="*/ 175 w 193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175" y="192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4"/>
                    </a:lnTo>
                    <a:lnTo>
                      <a:pt x="175" y="1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4" name="Freeform 29">
                <a:extLst>
                  <a:ext uri="{FF2B5EF4-FFF2-40B4-BE49-F238E27FC236}">
                    <a16:creationId xmlns:a16="http://schemas.microsoft.com/office/drawing/2014/main" id="{4DBF3AEE-1012-43E8-9EBA-706E82A50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511425"/>
                <a:ext cx="306388" cy="304800"/>
              </a:xfrm>
              <a:custGeom>
                <a:avLst/>
                <a:gdLst>
                  <a:gd name="T0" fmla="*/ 0 w 193"/>
                  <a:gd name="T1" fmla="*/ 174 h 192"/>
                  <a:gd name="T2" fmla="*/ 175 w 193"/>
                  <a:gd name="T3" fmla="*/ 0 h 192"/>
                  <a:gd name="T4" fmla="*/ 193 w 193"/>
                  <a:gd name="T5" fmla="*/ 18 h 192"/>
                  <a:gd name="T6" fmla="*/ 18 w 193"/>
                  <a:gd name="T7" fmla="*/ 192 h 192"/>
                  <a:gd name="T8" fmla="*/ 0 w 193"/>
                  <a:gd name="T9" fmla="*/ 17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2">
                    <a:moveTo>
                      <a:pt x="0" y="174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2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5" name="Rectangle 30">
                <a:extLst>
                  <a:ext uri="{FF2B5EF4-FFF2-40B4-BE49-F238E27FC236}">
                    <a16:creationId xmlns:a16="http://schemas.microsoft.com/office/drawing/2014/main" id="{7BEAB592-643D-4949-9BF5-0A6405E66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3" y="2774950"/>
                <a:ext cx="357188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6" name="Freeform 31">
                <a:extLst>
                  <a:ext uri="{FF2B5EF4-FFF2-40B4-BE49-F238E27FC236}">
                    <a16:creationId xmlns:a16="http://schemas.microsoft.com/office/drawing/2014/main" id="{2555EA84-A00C-4B50-A5DE-B218CCDF8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803525"/>
                <a:ext cx="306388" cy="306387"/>
              </a:xfrm>
              <a:custGeom>
                <a:avLst/>
                <a:gdLst>
                  <a:gd name="T0" fmla="*/ 175 w 193"/>
                  <a:gd name="T1" fmla="*/ 193 h 193"/>
                  <a:gd name="T2" fmla="*/ 0 w 193"/>
                  <a:gd name="T3" fmla="*/ 18 h 193"/>
                  <a:gd name="T4" fmla="*/ 18 w 193"/>
                  <a:gd name="T5" fmla="*/ 0 h 193"/>
                  <a:gd name="T6" fmla="*/ 193 w 193"/>
                  <a:gd name="T7" fmla="*/ 175 h 193"/>
                  <a:gd name="T8" fmla="*/ 175 w 193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75" y="193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93" y="175"/>
                    </a:lnTo>
                    <a:lnTo>
                      <a:pt x="175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7" name="Freeform 32">
                <a:extLst>
                  <a:ext uri="{FF2B5EF4-FFF2-40B4-BE49-F238E27FC236}">
                    <a16:creationId xmlns:a16="http://schemas.microsoft.com/office/drawing/2014/main" id="{6D28AE3B-F03F-408C-8836-47DB0EBE5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163" y="2803525"/>
                <a:ext cx="306388" cy="306387"/>
              </a:xfrm>
              <a:custGeom>
                <a:avLst/>
                <a:gdLst>
                  <a:gd name="T0" fmla="*/ 0 w 193"/>
                  <a:gd name="T1" fmla="*/ 175 h 193"/>
                  <a:gd name="T2" fmla="*/ 175 w 193"/>
                  <a:gd name="T3" fmla="*/ 0 h 193"/>
                  <a:gd name="T4" fmla="*/ 193 w 193"/>
                  <a:gd name="T5" fmla="*/ 18 h 193"/>
                  <a:gd name="T6" fmla="*/ 18 w 193"/>
                  <a:gd name="T7" fmla="*/ 193 h 193"/>
                  <a:gd name="T8" fmla="*/ 0 w 193"/>
                  <a:gd name="T9" fmla="*/ 17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0" y="175"/>
                    </a:moveTo>
                    <a:lnTo>
                      <a:pt x="175" y="0"/>
                    </a:lnTo>
                    <a:lnTo>
                      <a:pt x="193" y="18"/>
                    </a:lnTo>
                    <a:lnTo>
                      <a:pt x="18" y="193"/>
                    </a:lnTo>
                    <a:lnTo>
                      <a:pt x="0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8" name="Rectangle 33">
                <a:extLst>
                  <a:ext uri="{FF2B5EF4-FFF2-40B4-BE49-F238E27FC236}">
                    <a16:creationId xmlns:a16="http://schemas.microsoft.com/office/drawing/2014/main" id="{18772A9D-4ED2-46FF-B518-2243437CA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513" y="919163"/>
                <a:ext cx="44450" cy="9810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9" name="Rectangle 34">
                <a:extLst>
                  <a:ext uri="{FF2B5EF4-FFF2-40B4-BE49-F238E27FC236}">
                    <a16:creationId xmlns:a16="http://schemas.microsoft.com/office/drawing/2014/main" id="{FB7CA4FA-7DF7-48C5-9F36-FDED2E1E1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875" y="919163"/>
                <a:ext cx="53975" cy="9810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0" name="Rectangle 35">
                <a:extLst>
                  <a:ext uri="{FF2B5EF4-FFF2-40B4-BE49-F238E27FC236}">
                    <a16:creationId xmlns:a16="http://schemas.microsoft.com/office/drawing/2014/main" id="{3F87037C-2303-442A-9EC1-D7D5A7F1D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513" y="915988"/>
                <a:ext cx="274638" cy="47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1" name="Freeform 36">
                <a:extLst>
                  <a:ext uri="{FF2B5EF4-FFF2-40B4-BE49-F238E27FC236}">
                    <a16:creationId xmlns:a16="http://schemas.microsoft.com/office/drawing/2014/main" id="{86BA7F3E-E19C-4615-BBB1-1CF2CA59D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938213"/>
                <a:ext cx="236538" cy="234950"/>
              </a:xfrm>
              <a:custGeom>
                <a:avLst/>
                <a:gdLst>
                  <a:gd name="T0" fmla="*/ 135 w 149"/>
                  <a:gd name="T1" fmla="*/ 148 h 148"/>
                  <a:gd name="T2" fmla="*/ 0 w 149"/>
                  <a:gd name="T3" fmla="*/ 14 h 148"/>
                  <a:gd name="T4" fmla="*/ 14 w 149"/>
                  <a:gd name="T5" fmla="*/ 0 h 148"/>
                  <a:gd name="T6" fmla="*/ 149 w 149"/>
                  <a:gd name="T7" fmla="*/ 134 h 148"/>
                  <a:gd name="T8" fmla="*/ 135 w 149"/>
                  <a:gd name="T9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8">
                    <a:moveTo>
                      <a:pt x="135" y="148"/>
                    </a:moveTo>
                    <a:lnTo>
                      <a:pt x="0" y="14"/>
                    </a:lnTo>
                    <a:lnTo>
                      <a:pt x="14" y="0"/>
                    </a:lnTo>
                    <a:lnTo>
                      <a:pt x="149" y="134"/>
                    </a:lnTo>
                    <a:lnTo>
                      <a:pt x="135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2" name="Freeform 37">
                <a:extLst>
                  <a:ext uri="{FF2B5EF4-FFF2-40B4-BE49-F238E27FC236}">
                    <a16:creationId xmlns:a16="http://schemas.microsoft.com/office/drawing/2014/main" id="{50D48179-6FA6-4BE7-AAA0-0A623BECE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938213"/>
                <a:ext cx="236538" cy="234950"/>
              </a:xfrm>
              <a:custGeom>
                <a:avLst/>
                <a:gdLst>
                  <a:gd name="T0" fmla="*/ 0 w 149"/>
                  <a:gd name="T1" fmla="*/ 134 h 148"/>
                  <a:gd name="T2" fmla="*/ 135 w 149"/>
                  <a:gd name="T3" fmla="*/ 0 h 148"/>
                  <a:gd name="T4" fmla="*/ 149 w 149"/>
                  <a:gd name="T5" fmla="*/ 14 h 148"/>
                  <a:gd name="T6" fmla="*/ 14 w 149"/>
                  <a:gd name="T7" fmla="*/ 148 h 148"/>
                  <a:gd name="T8" fmla="*/ 0 w 149"/>
                  <a:gd name="T9" fmla="*/ 13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8">
                    <a:moveTo>
                      <a:pt x="0" y="134"/>
                    </a:moveTo>
                    <a:lnTo>
                      <a:pt x="135" y="0"/>
                    </a:lnTo>
                    <a:lnTo>
                      <a:pt x="149" y="14"/>
                    </a:lnTo>
                    <a:lnTo>
                      <a:pt x="14" y="148"/>
                    </a:lnTo>
                    <a:lnTo>
                      <a:pt x="0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3" name="Rectangle 38">
                <a:extLst>
                  <a:ext uri="{FF2B5EF4-FFF2-40B4-BE49-F238E27FC236}">
                    <a16:creationId xmlns:a16="http://schemas.microsoft.com/office/drawing/2014/main" id="{E31C3D43-36AA-4C42-A8F9-A3020C8A5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513" y="1141413"/>
                <a:ext cx="274638" cy="47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4" name="Freeform 39">
                <a:extLst>
                  <a:ext uri="{FF2B5EF4-FFF2-40B4-BE49-F238E27FC236}">
                    <a16:creationId xmlns:a16="http://schemas.microsoft.com/office/drawing/2014/main" id="{974D4C08-85C7-4F3B-A8D8-F75E90B3E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160463"/>
                <a:ext cx="236538" cy="236537"/>
              </a:xfrm>
              <a:custGeom>
                <a:avLst/>
                <a:gdLst>
                  <a:gd name="T0" fmla="*/ 135 w 149"/>
                  <a:gd name="T1" fmla="*/ 149 h 149"/>
                  <a:gd name="T2" fmla="*/ 0 w 149"/>
                  <a:gd name="T3" fmla="*/ 14 h 149"/>
                  <a:gd name="T4" fmla="*/ 14 w 149"/>
                  <a:gd name="T5" fmla="*/ 0 h 149"/>
                  <a:gd name="T6" fmla="*/ 149 w 149"/>
                  <a:gd name="T7" fmla="*/ 135 h 149"/>
                  <a:gd name="T8" fmla="*/ 135 w 149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135" y="149"/>
                    </a:moveTo>
                    <a:lnTo>
                      <a:pt x="0" y="14"/>
                    </a:lnTo>
                    <a:lnTo>
                      <a:pt x="14" y="0"/>
                    </a:lnTo>
                    <a:lnTo>
                      <a:pt x="149" y="135"/>
                    </a:lnTo>
                    <a:lnTo>
                      <a:pt x="135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5" name="Freeform 40">
                <a:extLst>
                  <a:ext uri="{FF2B5EF4-FFF2-40B4-BE49-F238E27FC236}">
                    <a16:creationId xmlns:a16="http://schemas.microsoft.com/office/drawing/2014/main" id="{40572E18-1B63-40F3-B6E9-CB022046D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160463"/>
                <a:ext cx="236538" cy="236537"/>
              </a:xfrm>
              <a:custGeom>
                <a:avLst/>
                <a:gdLst>
                  <a:gd name="T0" fmla="*/ 0 w 149"/>
                  <a:gd name="T1" fmla="*/ 135 h 149"/>
                  <a:gd name="T2" fmla="*/ 135 w 149"/>
                  <a:gd name="T3" fmla="*/ 0 h 149"/>
                  <a:gd name="T4" fmla="*/ 149 w 149"/>
                  <a:gd name="T5" fmla="*/ 14 h 149"/>
                  <a:gd name="T6" fmla="*/ 14 w 149"/>
                  <a:gd name="T7" fmla="*/ 149 h 149"/>
                  <a:gd name="T8" fmla="*/ 0 w 149"/>
                  <a:gd name="T9" fmla="*/ 1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135"/>
                    </a:moveTo>
                    <a:lnTo>
                      <a:pt x="135" y="0"/>
                    </a:lnTo>
                    <a:lnTo>
                      <a:pt x="149" y="14"/>
                    </a:lnTo>
                    <a:lnTo>
                      <a:pt x="14" y="149"/>
                    </a:lnTo>
                    <a:lnTo>
                      <a:pt x="0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6" name="Rectangle 41">
                <a:extLst>
                  <a:ext uri="{FF2B5EF4-FFF2-40B4-BE49-F238E27FC236}">
                    <a16:creationId xmlns:a16="http://schemas.microsoft.com/office/drawing/2014/main" id="{9CE2F97C-BCE4-4DA8-8524-BE509AF95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513" y="1365250"/>
                <a:ext cx="274638" cy="47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7" name="Freeform 42">
                <a:extLst>
                  <a:ext uri="{FF2B5EF4-FFF2-40B4-BE49-F238E27FC236}">
                    <a16:creationId xmlns:a16="http://schemas.microsoft.com/office/drawing/2014/main" id="{E1DA533C-6026-4AE3-A7FF-7E02ED4EC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387475"/>
                <a:ext cx="236538" cy="231775"/>
              </a:xfrm>
              <a:custGeom>
                <a:avLst/>
                <a:gdLst>
                  <a:gd name="T0" fmla="*/ 135 w 149"/>
                  <a:gd name="T1" fmla="*/ 146 h 146"/>
                  <a:gd name="T2" fmla="*/ 0 w 149"/>
                  <a:gd name="T3" fmla="*/ 12 h 146"/>
                  <a:gd name="T4" fmla="*/ 14 w 149"/>
                  <a:gd name="T5" fmla="*/ 0 h 146"/>
                  <a:gd name="T6" fmla="*/ 149 w 149"/>
                  <a:gd name="T7" fmla="*/ 134 h 146"/>
                  <a:gd name="T8" fmla="*/ 135 w 149"/>
                  <a:gd name="T9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6">
                    <a:moveTo>
                      <a:pt x="135" y="146"/>
                    </a:moveTo>
                    <a:lnTo>
                      <a:pt x="0" y="12"/>
                    </a:lnTo>
                    <a:lnTo>
                      <a:pt x="14" y="0"/>
                    </a:lnTo>
                    <a:lnTo>
                      <a:pt x="149" y="134"/>
                    </a:lnTo>
                    <a:lnTo>
                      <a:pt x="135" y="1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8" name="Freeform 43">
                <a:extLst>
                  <a:ext uri="{FF2B5EF4-FFF2-40B4-BE49-F238E27FC236}">
                    <a16:creationId xmlns:a16="http://schemas.microsoft.com/office/drawing/2014/main" id="{F680E4D9-A7EC-4ABB-826C-64FB355CC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387475"/>
                <a:ext cx="236538" cy="231775"/>
              </a:xfrm>
              <a:custGeom>
                <a:avLst/>
                <a:gdLst>
                  <a:gd name="T0" fmla="*/ 0 w 149"/>
                  <a:gd name="T1" fmla="*/ 134 h 146"/>
                  <a:gd name="T2" fmla="*/ 135 w 149"/>
                  <a:gd name="T3" fmla="*/ 0 h 146"/>
                  <a:gd name="T4" fmla="*/ 149 w 149"/>
                  <a:gd name="T5" fmla="*/ 12 h 146"/>
                  <a:gd name="T6" fmla="*/ 14 w 149"/>
                  <a:gd name="T7" fmla="*/ 146 h 146"/>
                  <a:gd name="T8" fmla="*/ 0 w 149"/>
                  <a:gd name="T9" fmla="*/ 13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6">
                    <a:moveTo>
                      <a:pt x="0" y="134"/>
                    </a:moveTo>
                    <a:lnTo>
                      <a:pt x="135" y="0"/>
                    </a:lnTo>
                    <a:lnTo>
                      <a:pt x="149" y="12"/>
                    </a:lnTo>
                    <a:lnTo>
                      <a:pt x="14" y="146"/>
                    </a:lnTo>
                    <a:lnTo>
                      <a:pt x="0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9" name="Rectangle 44">
                <a:extLst>
                  <a:ext uri="{FF2B5EF4-FFF2-40B4-BE49-F238E27FC236}">
                    <a16:creationId xmlns:a16="http://schemas.microsoft.com/office/drawing/2014/main" id="{2AFEED65-484F-49D5-B1A8-A09B408FE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513" y="1590675"/>
                <a:ext cx="274638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50" name="Freeform 45">
                <a:extLst>
                  <a:ext uri="{FF2B5EF4-FFF2-40B4-BE49-F238E27FC236}">
                    <a16:creationId xmlns:a16="http://schemas.microsoft.com/office/drawing/2014/main" id="{2B685833-FD6A-4301-B5D6-070B38008B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609725"/>
                <a:ext cx="236538" cy="236537"/>
              </a:xfrm>
              <a:custGeom>
                <a:avLst/>
                <a:gdLst>
                  <a:gd name="T0" fmla="*/ 135 w 149"/>
                  <a:gd name="T1" fmla="*/ 149 h 149"/>
                  <a:gd name="T2" fmla="*/ 0 w 149"/>
                  <a:gd name="T3" fmla="*/ 14 h 149"/>
                  <a:gd name="T4" fmla="*/ 14 w 149"/>
                  <a:gd name="T5" fmla="*/ 0 h 149"/>
                  <a:gd name="T6" fmla="*/ 149 w 149"/>
                  <a:gd name="T7" fmla="*/ 135 h 149"/>
                  <a:gd name="T8" fmla="*/ 135 w 149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135" y="149"/>
                    </a:moveTo>
                    <a:lnTo>
                      <a:pt x="0" y="14"/>
                    </a:lnTo>
                    <a:lnTo>
                      <a:pt x="14" y="0"/>
                    </a:lnTo>
                    <a:lnTo>
                      <a:pt x="149" y="135"/>
                    </a:lnTo>
                    <a:lnTo>
                      <a:pt x="135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51" name="Freeform 46">
                <a:extLst>
                  <a:ext uri="{FF2B5EF4-FFF2-40B4-BE49-F238E27FC236}">
                    <a16:creationId xmlns:a16="http://schemas.microsoft.com/office/drawing/2014/main" id="{582CF88B-AD1D-4CF8-9E08-6C2CD8042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609725"/>
                <a:ext cx="236538" cy="236537"/>
              </a:xfrm>
              <a:custGeom>
                <a:avLst/>
                <a:gdLst>
                  <a:gd name="T0" fmla="*/ 0 w 149"/>
                  <a:gd name="T1" fmla="*/ 135 h 149"/>
                  <a:gd name="T2" fmla="*/ 135 w 149"/>
                  <a:gd name="T3" fmla="*/ 0 h 149"/>
                  <a:gd name="T4" fmla="*/ 149 w 149"/>
                  <a:gd name="T5" fmla="*/ 14 h 149"/>
                  <a:gd name="T6" fmla="*/ 14 w 149"/>
                  <a:gd name="T7" fmla="*/ 149 h 149"/>
                  <a:gd name="T8" fmla="*/ 0 w 149"/>
                  <a:gd name="T9" fmla="*/ 1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135"/>
                    </a:moveTo>
                    <a:lnTo>
                      <a:pt x="135" y="0"/>
                    </a:lnTo>
                    <a:lnTo>
                      <a:pt x="149" y="14"/>
                    </a:lnTo>
                    <a:lnTo>
                      <a:pt x="14" y="149"/>
                    </a:lnTo>
                    <a:lnTo>
                      <a:pt x="0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52" name="Rectangle 47">
                <a:extLst>
                  <a:ext uri="{FF2B5EF4-FFF2-40B4-BE49-F238E27FC236}">
                    <a16:creationId xmlns:a16="http://schemas.microsoft.com/office/drawing/2014/main" id="{9E2B3AA2-E901-4120-9834-5C1CA543B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2688" y="217488"/>
                <a:ext cx="44450" cy="746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53" name="Rectangle 48">
                <a:extLst>
                  <a:ext uri="{FF2B5EF4-FFF2-40B4-BE49-F238E27FC236}">
                    <a16:creationId xmlns:a16="http://schemas.microsoft.com/office/drawing/2014/main" id="{77DB11D9-FA72-410B-A0B0-C16557E54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6050" y="217488"/>
                <a:ext cx="53975" cy="746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54" name="Freeform 49">
                <a:extLst>
                  <a:ext uri="{FF2B5EF4-FFF2-40B4-BE49-F238E27FC236}">
                    <a16:creationId xmlns:a16="http://schemas.microsoft.com/office/drawing/2014/main" id="{E8DCFB37-9013-4254-ABD1-E673DD447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688" y="65088"/>
                <a:ext cx="287338" cy="188912"/>
              </a:xfrm>
              <a:custGeom>
                <a:avLst/>
                <a:gdLst>
                  <a:gd name="T0" fmla="*/ 181 w 181"/>
                  <a:gd name="T1" fmla="*/ 119 h 119"/>
                  <a:gd name="T2" fmla="*/ 0 w 181"/>
                  <a:gd name="T3" fmla="*/ 119 h 119"/>
                  <a:gd name="T4" fmla="*/ 0 w 181"/>
                  <a:gd name="T5" fmla="*/ 80 h 119"/>
                  <a:gd name="T6" fmla="*/ 86 w 181"/>
                  <a:gd name="T7" fmla="*/ 0 h 119"/>
                  <a:gd name="T8" fmla="*/ 181 w 181"/>
                  <a:gd name="T9" fmla="*/ 26 h 119"/>
                  <a:gd name="T10" fmla="*/ 181 w 181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" h="119">
                    <a:moveTo>
                      <a:pt x="181" y="119"/>
                    </a:moveTo>
                    <a:lnTo>
                      <a:pt x="0" y="119"/>
                    </a:lnTo>
                    <a:lnTo>
                      <a:pt x="0" y="80"/>
                    </a:lnTo>
                    <a:lnTo>
                      <a:pt x="86" y="0"/>
                    </a:lnTo>
                    <a:lnTo>
                      <a:pt x="181" y="26"/>
                    </a:lnTo>
                    <a:lnTo>
                      <a:pt x="181" y="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55" name="Freeform 50">
                <a:extLst>
                  <a:ext uri="{FF2B5EF4-FFF2-40B4-BE49-F238E27FC236}">
                    <a16:creationId xmlns:a16="http://schemas.microsoft.com/office/drawing/2014/main" id="{832C7B59-365A-4334-8908-6E5A1725E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227013"/>
                <a:ext cx="236538" cy="236537"/>
              </a:xfrm>
              <a:custGeom>
                <a:avLst/>
                <a:gdLst>
                  <a:gd name="T0" fmla="*/ 135 w 149"/>
                  <a:gd name="T1" fmla="*/ 149 h 149"/>
                  <a:gd name="T2" fmla="*/ 0 w 149"/>
                  <a:gd name="T3" fmla="*/ 15 h 149"/>
                  <a:gd name="T4" fmla="*/ 14 w 149"/>
                  <a:gd name="T5" fmla="*/ 0 h 149"/>
                  <a:gd name="T6" fmla="*/ 149 w 149"/>
                  <a:gd name="T7" fmla="*/ 135 h 149"/>
                  <a:gd name="T8" fmla="*/ 135 w 149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135" y="149"/>
                    </a:moveTo>
                    <a:lnTo>
                      <a:pt x="0" y="15"/>
                    </a:lnTo>
                    <a:lnTo>
                      <a:pt x="14" y="0"/>
                    </a:lnTo>
                    <a:lnTo>
                      <a:pt x="149" y="135"/>
                    </a:lnTo>
                    <a:lnTo>
                      <a:pt x="135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56" name="Freeform 51">
                <a:extLst>
                  <a:ext uri="{FF2B5EF4-FFF2-40B4-BE49-F238E27FC236}">
                    <a16:creationId xmlns:a16="http://schemas.microsoft.com/office/drawing/2014/main" id="{06FF40E4-1030-4CF1-9429-B44117C2E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227013"/>
                <a:ext cx="236538" cy="236537"/>
              </a:xfrm>
              <a:custGeom>
                <a:avLst/>
                <a:gdLst>
                  <a:gd name="T0" fmla="*/ 0 w 149"/>
                  <a:gd name="T1" fmla="*/ 135 h 149"/>
                  <a:gd name="T2" fmla="*/ 135 w 149"/>
                  <a:gd name="T3" fmla="*/ 0 h 149"/>
                  <a:gd name="T4" fmla="*/ 149 w 149"/>
                  <a:gd name="T5" fmla="*/ 15 h 149"/>
                  <a:gd name="T6" fmla="*/ 14 w 149"/>
                  <a:gd name="T7" fmla="*/ 149 h 149"/>
                  <a:gd name="T8" fmla="*/ 0 w 149"/>
                  <a:gd name="T9" fmla="*/ 1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135"/>
                    </a:moveTo>
                    <a:lnTo>
                      <a:pt x="135" y="0"/>
                    </a:lnTo>
                    <a:lnTo>
                      <a:pt x="149" y="15"/>
                    </a:lnTo>
                    <a:lnTo>
                      <a:pt x="14" y="149"/>
                    </a:lnTo>
                    <a:lnTo>
                      <a:pt x="0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57" name="Rectangle 52">
                <a:extLst>
                  <a:ext uri="{FF2B5EF4-FFF2-40B4-BE49-F238E27FC236}">
                    <a16:creationId xmlns:a16="http://schemas.microsoft.com/office/drawing/2014/main" id="{5D48EA84-5312-4969-9CD8-9FCD8E522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2688" y="431800"/>
                <a:ext cx="274638" cy="47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58" name="Freeform 53">
                <a:extLst>
                  <a:ext uri="{FF2B5EF4-FFF2-40B4-BE49-F238E27FC236}">
                    <a16:creationId xmlns:a16="http://schemas.microsoft.com/office/drawing/2014/main" id="{D11978F5-DE12-4F3C-83A4-F8A103B3F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450850"/>
                <a:ext cx="236538" cy="234950"/>
              </a:xfrm>
              <a:custGeom>
                <a:avLst/>
                <a:gdLst>
                  <a:gd name="T0" fmla="*/ 135 w 149"/>
                  <a:gd name="T1" fmla="*/ 148 h 148"/>
                  <a:gd name="T2" fmla="*/ 0 w 149"/>
                  <a:gd name="T3" fmla="*/ 14 h 148"/>
                  <a:gd name="T4" fmla="*/ 14 w 149"/>
                  <a:gd name="T5" fmla="*/ 0 h 148"/>
                  <a:gd name="T6" fmla="*/ 149 w 149"/>
                  <a:gd name="T7" fmla="*/ 134 h 148"/>
                  <a:gd name="T8" fmla="*/ 135 w 149"/>
                  <a:gd name="T9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8">
                    <a:moveTo>
                      <a:pt x="135" y="148"/>
                    </a:moveTo>
                    <a:lnTo>
                      <a:pt x="0" y="14"/>
                    </a:lnTo>
                    <a:lnTo>
                      <a:pt x="14" y="0"/>
                    </a:lnTo>
                    <a:lnTo>
                      <a:pt x="149" y="134"/>
                    </a:lnTo>
                    <a:lnTo>
                      <a:pt x="135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59" name="Freeform 54">
                <a:extLst>
                  <a:ext uri="{FF2B5EF4-FFF2-40B4-BE49-F238E27FC236}">
                    <a16:creationId xmlns:a16="http://schemas.microsoft.com/office/drawing/2014/main" id="{06137450-B58F-4522-BAC7-E98510519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450850"/>
                <a:ext cx="236538" cy="234950"/>
              </a:xfrm>
              <a:custGeom>
                <a:avLst/>
                <a:gdLst>
                  <a:gd name="T0" fmla="*/ 0 w 149"/>
                  <a:gd name="T1" fmla="*/ 134 h 148"/>
                  <a:gd name="T2" fmla="*/ 135 w 149"/>
                  <a:gd name="T3" fmla="*/ 0 h 148"/>
                  <a:gd name="T4" fmla="*/ 149 w 149"/>
                  <a:gd name="T5" fmla="*/ 14 h 148"/>
                  <a:gd name="T6" fmla="*/ 14 w 149"/>
                  <a:gd name="T7" fmla="*/ 148 h 148"/>
                  <a:gd name="T8" fmla="*/ 0 w 149"/>
                  <a:gd name="T9" fmla="*/ 13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8">
                    <a:moveTo>
                      <a:pt x="0" y="134"/>
                    </a:moveTo>
                    <a:lnTo>
                      <a:pt x="135" y="0"/>
                    </a:lnTo>
                    <a:lnTo>
                      <a:pt x="149" y="14"/>
                    </a:lnTo>
                    <a:lnTo>
                      <a:pt x="14" y="148"/>
                    </a:lnTo>
                    <a:lnTo>
                      <a:pt x="0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60" name="Rectangle 55">
                <a:extLst>
                  <a:ext uri="{FF2B5EF4-FFF2-40B4-BE49-F238E27FC236}">
                    <a16:creationId xmlns:a16="http://schemas.microsoft.com/office/drawing/2014/main" id="{8B463AC3-9445-47D9-BF8B-C05EC146E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2688" y="654050"/>
                <a:ext cx="274638" cy="47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61" name="Freeform 56">
                <a:extLst>
                  <a:ext uri="{FF2B5EF4-FFF2-40B4-BE49-F238E27FC236}">
                    <a16:creationId xmlns:a16="http://schemas.microsoft.com/office/drawing/2014/main" id="{EAC56BBF-890E-4F2C-B54D-6A9BFBAF3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676275"/>
                <a:ext cx="236538" cy="233362"/>
              </a:xfrm>
              <a:custGeom>
                <a:avLst/>
                <a:gdLst>
                  <a:gd name="T0" fmla="*/ 135 w 149"/>
                  <a:gd name="T1" fmla="*/ 147 h 147"/>
                  <a:gd name="T2" fmla="*/ 0 w 149"/>
                  <a:gd name="T3" fmla="*/ 12 h 147"/>
                  <a:gd name="T4" fmla="*/ 14 w 149"/>
                  <a:gd name="T5" fmla="*/ 0 h 147"/>
                  <a:gd name="T6" fmla="*/ 149 w 149"/>
                  <a:gd name="T7" fmla="*/ 135 h 147"/>
                  <a:gd name="T8" fmla="*/ 135 w 149"/>
                  <a:gd name="T9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7">
                    <a:moveTo>
                      <a:pt x="135" y="147"/>
                    </a:moveTo>
                    <a:lnTo>
                      <a:pt x="0" y="12"/>
                    </a:lnTo>
                    <a:lnTo>
                      <a:pt x="14" y="0"/>
                    </a:lnTo>
                    <a:lnTo>
                      <a:pt x="149" y="135"/>
                    </a:lnTo>
                    <a:lnTo>
                      <a:pt x="135" y="1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62" name="Freeform 57">
                <a:extLst>
                  <a:ext uri="{FF2B5EF4-FFF2-40B4-BE49-F238E27FC236}">
                    <a16:creationId xmlns:a16="http://schemas.microsoft.com/office/drawing/2014/main" id="{66143911-43DE-4ACA-B9D8-266F62F9D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8" y="676275"/>
                <a:ext cx="236538" cy="233362"/>
              </a:xfrm>
              <a:custGeom>
                <a:avLst/>
                <a:gdLst>
                  <a:gd name="T0" fmla="*/ 0 w 149"/>
                  <a:gd name="T1" fmla="*/ 135 h 147"/>
                  <a:gd name="T2" fmla="*/ 135 w 149"/>
                  <a:gd name="T3" fmla="*/ 0 h 147"/>
                  <a:gd name="T4" fmla="*/ 149 w 149"/>
                  <a:gd name="T5" fmla="*/ 12 h 147"/>
                  <a:gd name="T6" fmla="*/ 14 w 149"/>
                  <a:gd name="T7" fmla="*/ 147 h 147"/>
                  <a:gd name="T8" fmla="*/ 0 w 149"/>
                  <a:gd name="T9" fmla="*/ 13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7">
                    <a:moveTo>
                      <a:pt x="0" y="135"/>
                    </a:moveTo>
                    <a:lnTo>
                      <a:pt x="135" y="0"/>
                    </a:lnTo>
                    <a:lnTo>
                      <a:pt x="149" y="12"/>
                    </a:lnTo>
                    <a:lnTo>
                      <a:pt x="14" y="147"/>
                    </a:lnTo>
                    <a:lnTo>
                      <a:pt x="0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63" name="Rectangle 58">
                <a:extLst>
                  <a:ext uri="{FF2B5EF4-FFF2-40B4-BE49-F238E27FC236}">
                    <a16:creationId xmlns:a16="http://schemas.microsoft.com/office/drawing/2014/main" id="{F10A7B96-1CB9-4E74-BEFA-97D6F261E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63" y="755650"/>
                <a:ext cx="825500" cy="396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64" name="Rectangle 59">
                <a:extLst>
                  <a:ext uri="{FF2B5EF4-FFF2-40B4-BE49-F238E27FC236}">
                    <a16:creationId xmlns:a16="http://schemas.microsoft.com/office/drawing/2014/main" id="{83E0445C-8F2F-4027-8FC2-8D4BC792F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63" y="950913"/>
                <a:ext cx="8255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65" name="Rectangle 60">
                <a:extLst>
                  <a:ext uri="{FF2B5EF4-FFF2-40B4-BE49-F238E27FC236}">
                    <a16:creationId xmlns:a16="http://schemas.microsoft.com/office/drawing/2014/main" id="{EBDA6985-5DFF-491C-B20A-30949167D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5863" y="755650"/>
                <a:ext cx="38100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66" name="Freeform 61">
                <a:extLst>
                  <a:ext uri="{FF2B5EF4-FFF2-40B4-BE49-F238E27FC236}">
                    <a16:creationId xmlns:a16="http://schemas.microsoft.com/office/drawing/2014/main" id="{6BE22C1C-E80D-44A2-A674-AD2AAE298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50" y="773113"/>
                <a:ext cx="198438" cy="196850"/>
              </a:xfrm>
              <a:custGeom>
                <a:avLst/>
                <a:gdLst>
                  <a:gd name="T0" fmla="*/ 0 w 125"/>
                  <a:gd name="T1" fmla="*/ 112 h 124"/>
                  <a:gd name="T2" fmla="*/ 113 w 125"/>
                  <a:gd name="T3" fmla="*/ 0 h 124"/>
                  <a:gd name="T4" fmla="*/ 125 w 125"/>
                  <a:gd name="T5" fmla="*/ 12 h 124"/>
                  <a:gd name="T6" fmla="*/ 11 w 125"/>
                  <a:gd name="T7" fmla="*/ 124 h 124"/>
                  <a:gd name="T8" fmla="*/ 0 w 125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0" y="112"/>
                    </a:moveTo>
                    <a:lnTo>
                      <a:pt x="113" y="0"/>
                    </a:lnTo>
                    <a:lnTo>
                      <a:pt x="125" y="12"/>
                    </a:lnTo>
                    <a:lnTo>
                      <a:pt x="11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67" name="Freeform 62">
                <a:extLst>
                  <a:ext uri="{FF2B5EF4-FFF2-40B4-BE49-F238E27FC236}">
                    <a16:creationId xmlns:a16="http://schemas.microsoft.com/office/drawing/2014/main" id="{2AB0E527-1719-48F6-8069-7D730AC89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50" y="773113"/>
                <a:ext cx="198438" cy="196850"/>
              </a:xfrm>
              <a:custGeom>
                <a:avLst/>
                <a:gdLst>
                  <a:gd name="T0" fmla="*/ 11 w 125"/>
                  <a:gd name="T1" fmla="*/ 0 h 124"/>
                  <a:gd name="T2" fmla="*/ 125 w 125"/>
                  <a:gd name="T3" fmla="*/ 112 h 124"/>
                  <a:gd name="T4" fmla="*/ 113 w 125"/>
                  <a:gd name="T5" fmla="*/ 124 h 124"/>
                  <a:gd name="T6" fmla="*/ 0 w 125"/>
                  <a:gd name="T7" fmla="*/ 12 h 124"/>
                  <a:gd name="T8" fmla="*/ 11 w 125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11" y="0"/>
                    </a:moveTo>
                    <a:lnTo>
                      <a:pt x="125" y="112"/>
                    </a:lnTo>
                    <a:lnTo>
                      <a:pt x="113" y="124"/>
                    </a:lnTo>
                    <a:lnTo>
                      <a:pt x="0" y="12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68" name="Rectangle 63">
                <a:extLst>
                  <a:ext uri="{FF2B5EF4-FFF2-40B4-BE49-F238E27FC236}">
                    <a16:creationId xmlns:a16="http://schemas.microsoft.com/office/drawing/2014/main" id="{025B8DA8-08A0-45FF-8994-554441F8B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950" y="755650"/>
                <a:ext cx="39688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69" name="Freeform 64">
                <a:extLst>
                  <a:ext uri="{FF2B5EF4-FFF2-40B4-BE49-F238E27FC236}">
                    <a16:creationId xmlns:a16="http://schemas.microsoft.com/office/drawing/2014/main" id="{C614A04A-6BF5-44BC-AA3D-D103994F3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150" y="773113"/>
                <a:ext cx="201613" cy="196850"/>
              </a:xfrm>
              <a:custGeom>
                <a:avLst/>
                <a:gdLst>
                  <a:gd name="T0" fmla="*/ 0 w 127"/>
                  <a:gd name="T1" fmla="*/ 112 h 124"/>
                  <a:gd name="T2" fmla="*/ 114 w 127"/>
                  <a:gd name="T3" fmla="*/ 0 h 124"/>
                  <a:gd name="T4" fmla="*/ 127 w 127"/>
                  <a:gd name="T5" fmla="*/ 12 h 124"/>
                  <a:gd name="T6" fmla="*/ 12 w 127"/>
                  <a:gd name="T7" fmla="*/ 124 h 124"/>
                  <a:gd name="T8" fmla="*/ 0 w 127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4">
                    <a:moveTo>
                      <a:pt x="0" y="112"/>
                    </a:moveTo>
                    <a:lnTo>
                      <a:pt x="114" y="0"/>
                    </a:lnTo>
                    <a:lnTo>
                      <a:pt x="127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70" name="Freeform 65">
                <a:extLst>
                  <a:ext uri="{FF2B5EF4-FFF2-40B4-BE49-F238E27FC236}">
                    <a16:creationId xmlns:a16="http://schemas.microsoft.com/office/drawing/2014/main" id="{473CB7AA-2239-4F3C-92D1-EEA661827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150" y="773113"/>
                <a:ext cx="201613" cy="196850"/>
              </a:xfrm>
              <a:custGeom>
                <a:avLst/>
                <a:gdLst>
                  <a:gd name="T0" fmla="*/ 12 w 127"/>
                  <a:gd name="T1" fmla="*/ 0 h 124"/>
                  <a:gd name="T2" fmla="*/ 127 w 127"/>
                  <a:gd name="T3" fmla="*/ 112 h 124"/>
                  <a:gd name="T4" fmla="*/ 114 w 127"/>
                  <a:gd name="T5" fmla="*/ 124 h 124"/>
                  <a:gd name="T6" fmla="*/ 0 w 127"/>
                  <a:gd name="T7" fmla="*/ 12 h 124"/>
                  <a:gd name="T8" fmla="*/ 12 w 127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4">
                    <a:moveTo>
                      <a:pt x="12" y="0"/>
                    </a:moveTo>
                    <a:lnTo>
                      <a:pt x="127" y="112"/>
                    </a:lnTo>
                    <a:lnTo>
                      <a:pt x="114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71" name="Rectangle 66">
                <a:extLst>
                  <a:ext uri="{FF2B5EF4-FFF2-40B4-BE49-F238E27FC236}">
                    <a16:creationId xmlns:a16="http://schemas.microsoft.com/office/drawing/2014/main" id="{326689CF-C9F2-4A33-8928-D782C4BF9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6450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72" name="Freeform 67">
                <a:extLst>
                  <a:ext uri="{FF2B5EF4-FFF2-40B4-BE49-F238E27FC236}">
                    <a16:creationId xmlns:a16="http://schemas.microsoft.com/office/drawing/2014/main" id="{D67486E1-5A31-446D-8510-8F9A95789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" y="773113"/>
                <a:ext cx="196850" cy="196850"/>
              </a:xfrm>
              <a:custGeom>
                <a:avLst/>
                <a:gdLst>
                  <a:gd name="T0" fmla="*/ 0 w 124"/>
                  <a:gd name="T1" fmla="*/ 112 h 124"/>
                  <a:gd name="T2" fmla="*/ 114 w 124"/>
                  <a:gd name="T3" fmla="*/ 0 h 124"/>
                  <a:gd name="T4" fmla="*/ 124 w 124"/>
                  <a:gd name="T5" fmla="*/ 12 h 124"/>
                  <a:gd name="T6" fmla="*/ 12 w 124"/>
                  <a:gd name="T7" fmla="*/ 124 h 124"/>
                  <a:gd name="T8" fmla="*/ 0 w 124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0" y="112"/>
                    </a:moveTo>
                    <a:lnTo>
                      <a:pt x="114" y="0"/>
                    </a:lnTo>
                    <a:lnTo>
                      <a:pt x="124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73" name="Freeform 68">
                <a:extLst>
                  <a:ext uri="{FF2B5EF4-FFF2-40B4-BE49-F238E27FC236}">
                    <a16:creationId xmlns:a16="http://schemas.microsoft.com/office/drawing/2014/main" id="{591A3D3B-DCD3-4BBA-8AFA-D6319CDCE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" y="773113"/>
                <a:ext cx="196850" cy="196850"/>
              </a:xfrm>
              <a:custGeom>
                <a:avLst/>
                <a:gdLst>
                  <a:gd name="T0" fmla="*/ 12 w 124"/>
                  <a:gd name="T1" fmla="*/ 0 h 124"/>
                  <a:gd name="T2" fmla="*/ 124 w 124"/>
                  <a:gd name="T3" fmla="*/ 112 h 124"/>
                  <a:gd name="T4" fmla="*/ 114 w 124"/>
                  <a:gd name="T5" fmla="*/ 124 h 124"/>
                  <a:gd name="T6" fmla="*/ 0 w 124"/>
                  <a:gd name="T7" fmla="*/ 12 h 124"/>
                  <a:gd name="T8" fmla="*/ 12 w 12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12" y="0"/>
                    </a:moveTo>
                    <a:lnTo>
                      <a:pt x="124" y="112"/>
                    </a:lnTo>
                    <a:lnTo>
                      <a:pt x="114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74" name="Rectangle 69">
                <a:extLst>
                  <a:ext uri="{FF2B5EF4-FFF2-40B4-BE49-F238E27FC236}">
                    <a16:creationId xmlns:a16="http://schemas.microsoft.com/office/drawing/2014/main" id="{B16FE9EB-FA11-4DE8-8051-1F672E7FB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538" y="755650"/>
                <a:ext cx="42863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75" name="Freeform 70">
                <a:extLst>
                  <a:ext uri="{FF2B5EF4-FFF2-40B4-BE49-F238E27FC236}">
                    <a16:creationId xmlns:a16="http://schemas.microsoft.com/office/drawing/2014/main" id="{D8A69B76-0966-498E-A6B9-133791937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13" y="773113"/>
                <a:ext cx="198438" cy="196850"/>
              </a:xfrm>
              <a:custGeom>
                <a:avLst/>
                <a:gdLst>
                  <a:gd name="T0" fmla="*/ 0 w 125"/>
                  <a:gd name="T1" fmla="*/ 112 h 124"/>
                  <a:gd name="T2" fmla="*/ 112 w 125"/>
                  <a:gd name="T3" fmla="*/ 0 h 124"/>
                  <a:gd name="T4" fmla="*/ 125 w 125"/>
                  <a:gd name="T5" fmla="*/ 12 h 124"/>
                  <a:gd name="T6" fmla="*/ 12 w 125"/>
                  <a:gd name="T7" fmla="*/ 124 h 124"/>
                  <a:gd name="T8" fmla="*/ 0 w 125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0" y="112"/>
                    </a:moveTo>
                    <a:lnTo>
                      <a:pt x="112" y="0"/>
                    </a:lnTo>
                    <a:lnTo>
                      <a:pt x="125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76" name="Freeform 71">
                <a:extLst>
                  <a:ext uri="{FF2B5EF4-FFF2-40B4-BE49-F238E27FC236}">
                    <a16:creationId xmlns:a16="http://schemas.microsoft.com/office/drawing/2014/main" id="{1BB2744C-1408-49B5-86B7-C127937FD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13" y="773113"/>
                <a:ext cx="198438" cy="196850"/>
              </a:xfrm>
              <a:custGeom>
                <a:avLst/>
                <a:gdLst>
                  <a:gd name="T0" fmla="*/ 12 w 125"/>
                  <a:gd name="T1" fmla="*/ 0 h 124"/>
                  <a:gd name="T2" fmla="*/ 125 w 125"/>
                  <a:gd name="T3" fmla="*/ 112 h 124"/>
                  <a:gd name="T4" fmla="*/ 112 w 125"/>
                  <a:gd name="T5" fmla="*/ 124 h 124"/>
                  <a:gd name="T6" fmla="*/ 0 w 125"/>
                  <a:gd name="T7" fmla="*/ 12 h 124"/>
                  <a:gd name="T8" fmla="*/ 12 w 125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12" y="0"/>
                    </a:moveTo>
                    <a:lnTo>
                      <a:pt x="125" y="112"/>
                    </a:lnTo>
                    <a:lnTo>
                      <a:pt x="112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77" name="Rectangle 72">
                <a:extLst>
                  <a:ext uri="{FF2B5EF4-FFF2-40B4-BE49-F238E27FC236}">
                    <a16:creationId xmlns:a16="http://schemas.microsoft.com/office/drawing/2014/main" id="{A81B684F-8D94-4A4B-AC88-6DB5D5C39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4950" y="755650"/>
                <a:ext cx="822325" cy="396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78" name="Rectangle 73">
                <a:extLst>
                  <a:ext uri="{FF2B5EF4-FFF2-40B4-BE49-F238E27FC236}">
                    <a16:creationId xmlns:a16="http://schemas.microsoft.com/office/drawing/2014/main" id="{F4D0A8A3-8EAF-44EF-A4D1-5BDB9AB49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4950" y="950913"/>
                <a:ext cx="822325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79" name="Rectangle 74">
                <a:extLst>
                  <a:ext uri="{FF2B5EF4-FFF2-40B4-BE49-F238E27FC236}">
                    <a16:creationId xmlns:a16="http://schemas.microsoft.com/office/drawing/2014/main" id="{1004FD0D-956B-44AA-8137-745DACDD1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350" y="755650"/>
                <a:ext cx="38100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0" name="Freeform 75">
                <a:extLst>
                  <a:ext uri="{FF2B5EF4-FFF2-40B4-BE49-F238E27FC236}">
                    <a16:creationId xmlns:a16="http://schemas.microsoft.com/office/drawing/2014/main" id="{9797B368-1130-489F-ADE8-187178172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138" y="773113"/>
                <a:ext cx="198438" cy="196850"/>
              </a:xfrm>
              <a:custGeom>
                <a:avLst/>
                <a:gdLst>
                  <a:gd name="T0" fmla="*/ 0 w 125"/>
                  <a:gd name="T1" fmla="*/ 112 h 124"/>
                  <a:gd name="T2" fmla="*/ 113 w 125"/>
                  <a:gd name="T3" fmla="*/ 0 h 124"/>
                  <a:gd name="T4" fmla="*/ 125 w 125"/>
                  <a:gd name="T5" fmla="*/ 12 h 124"/>
                  <a:gd name="T6" fmla="*/ 10 w 125"/>
                  <a:gd name="T7" fmla="*/ 124 h 124"/>
                  <a:gd name="T8" fmla="*/ 0 w 125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0" y="112"/>
                    </a:moveTo>
                    <a:lnTo>
                      <a:pt x="113" y="0"/>
                    </a:lnTo>
                    <a:lnTo>
                      <a:pt x="125" y="12"/>
                    </a:lnTo>
                    <a:lnTo>
                      <a:pt x="10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1" name="Freeform 76">
                <a:extLst>
                  <a:ext uri="{FF2B5EF4-FFF2-40B4-BE49-F238E27FC236}">
                    <a16:creationId xmlns:a16="http://schemas.microsoft.com/office/drawing/2014/main" id="{86E80B01-335E-419F-83D7-63973D0B2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138" y="773113"/>
                <a:ext cx="198438" cy="196850"/>
              </a:xfrm>
              <a:custGeom>
                <a:avLst/>
                <a:gdLst>
                  <a:gd name="T0" fmla="*/ 10 w 125"/>
                  <a:gd name="T1" fmla="*/ 0 h 124"/>
                  <a:gd name="T2" fmla="*/ 125 w 125"/>
                  <a:gd name="T3" fmla="*/ 112 h 124"/>
                  <a:gd name="T4" fmla="*/ 113 w 125"/>
                  <a:gd name="T5" fmla="*/ 124 h 124"/>
                  <a:gd name="T6" fmla="*/ 0 w 125"/>
                  <a:gd name="T7" fmla="*/ 12 h 124"/>
                  <a:gd name="T8" fmla="*/ 10 w 125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10" y="0"/>
                    </a:moveTo>
                    <a:lnTo>
                      <a:pt x="125" y="112"/>
                    </a:lnTo>
                    <a:lnTo>
                      <a:pt x="113" y="124"/>
                    </a:lnTo>
                    <a:lnTo>
                      <a:pt x="0" y="1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2" name="Rectangle 77">
                <a:extLst>
                  <a:ext uri="{FF2B5EF4-FFF2-40B4-BE49-F238E27FC236}">
                    <a16:creationId xmlns:a16="http://schemas.microsoft.com/office/drawing/2014/main" id="{8A36AB3D-F4F4-41FA-86AC-7582D7731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0263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3" name="Freeform 78">
                <a:extLst>
                  <a:ext uri="{FF2B5EF4-FFF2-40B4-BE49-F238E27FC236}">
                    <a16:creationId xmlns:a16="http://schemas.microsoft.com/office/drawing/2014/main" id="{D0B91DA6-62CD-4B74-BEAD-350F00A98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638" y="773113"/>
                <a:ext cx="200025" cy="196850"/>
              </a:xfrm>
              <a:custGeom>
                <a:avLst/>
                <a:gdLst>
                  <a:gd name="T0" fmla="*/ 0 w 126"/>
                  <a:gd name="T1" fmla="*/ 112 h 124"/>
                  <a:gd name="T2" fmla="*/ 114 w 126"/>
                  <a:gd name="T3" fmla="*/ 0 h 124"/>
                  <a:gd name="T4" fmla="*/ 126 w 126"/>
                  <a:gd name="T5" fmla="*/ 12 h 124"/>
                  <a:gd name="T6" fmla="*/ 12 w 126"/>
                  <a:gd name="T7" fmla="*/ 124 h 124"/>
                  <a:gd name="T8" fmla="*/ 0 w 126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24">
                    <a:moveTo>
                      <a:pt x="0" y="112"/>
                    </a:moveTo>
                    <a:lnTo>
                      <a:pt x="114" y="0"/>
                    </a:lnTo>
                    <a:lnTo>
                      <a:pt x="126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4" name="Freeform 79">
                <a:extLst>
                  <a:ext uri="{FF2B5EF4-FFF2-40B4-BE49-F238E27FC236}">
                    <a16:creationId xmlns:a16="http://schemas.microsoft.com/office/drawing/2014/main" id="{F2963009-EFDA-46D5-97E1-CED1BDED0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638" y="773113"/>
                <a:ext cx="200025" cy="196850"/>
              </a:xfrm>
              <a:custGeom>
                <a:avLst/>
                <a:gdLst>
                  <a:gd name="T0" fmla="*/ 12 w 126"/>
                  <a:gd name="T1" fmla="*/ 0 h 124"/>
                  <a:gd name="T2" fmla="*/ 126 w 126"/>
                  <a:gd name="T3" fmla="*/ 112 h 124"/>
                  <a:gd name="T4" fmla="*/ 114 w 126"/>
                  <a:gd name="T5" fmla="*/ 124 h 124"/>
                  <a:gd name="T6" fmla="*/ 0 w 126"/>
                  <a:gd name="T7" fmla="*/ 12 h 124"/>
                  <a:gd name="T8" fmla="*/ 12 w 126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24">
                    <a:moveTo>
                      <a:pt x="12" y="0"/>
                    </a:moveTo>
                    <a:lnTo>
                      <a:pt x="126" y="112"/>
                    </a:lnTo>
                    <a:lnTo>
                      <a:pt x="114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5" name="Rectangle 80">
                <a:extLst>
                  <a:ext uri="{FF2B5EF4-FFF2-40B4-BE49-F238E27FC236}">
                    <a16:creationId xmlns:a16="http://schemas.microsoft.com/office/drawing/2014/main" id="{B7D31B82-341D-42B0-B652-B356C0DCD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938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6" name="Freeform 81">
                <a:extLst>
                  <a:ext uri="{FF2B5EF4-FFF2-40B4-BE49-F238E27FC236}">
                    <a16:creationId xmlns:a16="http://schemas.microsoft.com/office/drawing/2014/main" id="{C51B6370-9A36-4609-A870-D846C694B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725" y="773113"/>
                <a:ext cx="198438" cy="196850"/>
              </a:xfrm>
              <a:custGeom>
                <a:avLst/>
                <a:gdLst>
                  <a:gd name="T0" fmla="*/ 0 w 125"/>
                  <a:gd name="T1" fmla="*/ 112 h 124"/>
                  <a:gd name="T2" fmla="*/ 113 w 125"/>
                  <a:gd name="T3" fmla="*/ 0 h 124"/>
                  <a:gd name="T4" fmla="*/ 125 w 125"/>
                  <a:gd name="T5" fmla="*/ 12 h 124"/>
                  <a:gd name="T6" fmla="*/ 12 w 125"/>
                  <a:gd name="T7" fmla="*/ 124 h 124"/>
                  <a:gd name="T8" fmla="*/ 0 w 125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0" y="112"/>
                    </a:moveTo>
                    <a:lnTo>
                      <a:pt x="113" y="0"/>
                    </a:lnTo>
                    <a:lnTo>
                      <a:pt x="125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7" name="Freeform 82">
                <a:extLst>
                  <a:ext uri="{FF2B5EF4-FFF2-40B4-BE49-F238E27FC236}">
                    <a16:creationId xmlns:a16="http://schemas.microsoft.com/office/drawing/2014/main" id="{2FEA0319-90E8-4FF0-8B66-F4745ED35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725" y="773113"/>
                <a:ext cx="198438" cy="196850"/>
              </a:xfrm>
              <a:custGeom>
                <a:avLst/>
                <a:gdLst>
                  <a:gd name="T0" fmla="*/ 12 w 125"/>
                  <a:gd name="T1" fmla="*/ 0 h 124"/>
                  <a:gd name="T2" fmla="*/ 125 w 125"/>
                  <a:gd name="T3" fmla="*/ 112 h 124"/>
                  <a:gd name="T4" fmla="*/ 113 w 125"/>
                  <a:gd name="T5" fmla="*/ 124 h 124"/>
                  <a:gd name="T6" fmla="*/ 0 w 125"/>
                  <a:gd name="T7" fmla="*/ 12 h 124"/>
                  <a:gd name="T8" fmla="*/ 12 w 125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12" y="0"/>
                    </a:moveTo>
                    <a:lnTo>
                      <a:pt x="125" y="112"/>
                    </a:lnTo>
                    <a:lnTo>
                      <a:pt x="113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8" name="Rectangle 83">
                <a:extLst>
                  <a:ext uri="{FF2B5EF4-FFF2-40B4-BE49-F238E27FC236}">
                    <a16:creationId xmlns:a16="http://schemas.microsoft.com/office/drawing/2014/main" id="{29AA625D-F1C2-4BA7-9A85-815E507F7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025" y="755650"/>
                <a:ext cx="38100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9" name="Freeform 84">
                <a:extLst>
                  <a:ext uri="{FF2B5EF4-FFF2-40B4-BE49-F238E27FC236}">
                    <a16:creationId xmlns:a16="http://schemas.microsoft.com/office/drawing/2014/main" id="{E7A83AF3-7714-40C4-9D71-F9650A97D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400" y="773113"/>
                <a:ext cx="196850" cy="196850"/>
              </a:xfrm>
              <a:custGeom>
                <a:avLst/>
                <a:gdLst>
                  <a:gd name="T0" fmla="*/ 0 w 124"/>
                  <a:gd name="T1" fmla="*/ 112 h 124"/>
                  <a:gd name="T2" fmla="*/ 112 w 124"/>
                  <a:gd name="T3" fmla="*/ 0 h 124"/>
                  <a:gd name="T4" fmla="*/ 124 w 124"/>
                  <a:gd name="T5" fmla="*/ 12 h 124"/>
                  <a:gd name="T6" fmla="*/ 12 w 124"/>
                  <a:gd name="T7" fmla="*/ 124 h 124"/>
                  <a:gd name="T8" fmla="*/ 0 w 124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0" y="112"/>
                    </a:moveTo>
                    <a:lnTo>
                      <a:pt x="112" y="0"/>
                    </a:lnTo>
                    <a:lnTo>
                      <a:pt x="124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0" name="Freeform 85">
                <a:extLst>
                  <a:ext uri="{FF2B5EF4-FFF2-40B4-BE49-F238E27FC236}">
                    <a16:creationId xmlns:a16="http://schemas.microsoft.com/office/drawing/2014/main" id="{B914F548-3C6F-4A19-9494-0DD416812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400" y="773113"/>
                <a:ext cx="196850" cy="196850"/>
              </a:xfrm>
              <a:custGeom>
                <a:avLst/>
                <a:gdLst>
                  <a:gd name="T0" fmla="*/ 12 w 124"/>
                  <a:gd name="T1" fmla="*/ 0 h 124"/>
                  <a:gd name="T2" fmla="*/ 124 w 124"/>
                  <a:gd name="T3" fmla="*/ 112 h 124"/>
                  <a:gd name="T4" fmla="*/ 112 w 124"/>
                  <a:gd name="T5" fmla="*/ 124 h 124"/>
                  <a:gd name="T6" fmla="*/ 0 w 124"/>
                  <a:gd name="T7" fmla="*/ 12 h 124"/>
                  <a:gd name="T8" fmla="*/ 12 w 12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12" y="0"/>
                    </a:moveTo>
                    <a:lnTo>
                      <a:pt x="124" y="112"/>
                    </a:lnTo>
                    <a:lnTo>
                      <a:pt x="112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1" name="Rectangle 86">
                <a:extLst>
                  <a:ext uri="{FF2B5EF4-FFF2-40B4-BE49-F238E27FC236}">
                    <a16:creationId xmlns:a16="http://schemas.microsoft.com/office/drawing/2014/main" id="{999599C1-C47D-4ECE-A21E-234B90C2E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6950" y="755650"/>
                <a:ext cx="825500" cy="396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2" name="Freeform 87">
                <a:extLst>
                  <a:ext uri="{FF2B5EF4-FFF2-40B4-BE49-F238E27FC236}">
                    <a16:creationId xmlns:a16="http://schemas.microsoft.com/office/drawing/2014/main" id="{9CCBBC56-3BE6-40FB-8761-A66D226FE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6950" y="950913"/>
                <a:ext cx="1379538" cy="44450"/>
              </a:xfrm>
              <a:custGeom>
                <a:avLst/>
                <a:gdLst>
                  <a:gd name="T0" fmla="*/ 869 w 869"/>
                  <a:gd name="T1" fmla="*/ 0 h 28"/>
                  <a:gd name="T2" fmla="*/ 869 w 869"/>
                  <a:gd name="T3" fmla="*/ 28 h 28"/>
                  <a:gd name="T4" fmla="*/ 0 w 869"/>
                  <a:gd name="T5" fmla="*/ 28 h 28"/>
                  <a:gd name="T6" fmla="*/ 0 w 869"/>
                  <a:gd name="T7" fmla="*/ 0 h 28"/>
                  <a:gd name="T8" fmla="*/ 777 w 869"/>
                  <a:gd name="T9" fmla="*/ 0 h 28"/>
                  <a:gd name="T10" fmla="*/ 869 w 869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9" h="28">
                    <a:moveTo>
                      <a:pt x="869" y="0"/>
                    </a:moveTo>
                    <a:lnTo>
                      <a:pt x="869" y="28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777" y="0"/>
                    </a:lnTo>
                    <a:lnTo>
                      <a:pt x="86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3" name="Freeform 88">
                <a:extLst>
                  <a:ext uri="{FF2B5EF4-FFF2-40B4-BE49-F238E27FC236}">
                    <a16:creationId xmlns:a16="http://schemas.microsoft.com/office/drawing/2014/main" id="{8B481B5D-1E70-45C3-AEAC-A27A0E720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6950" y="950913"/>
                <a:ext cx="1379538" cy="44450"/>
              </a:xfrm>
              <a:custGeom>
                <a:avLst/>
                <a:gdLst>
                  <a:gd name="T0" fmla="*/ 869 w 869"/>
                  <a:gd name="T1" fmla="*/ 0 h 28"/>
                  <a:gd name="T2" fmla="*/ 869 w 869"/>
                  <a:gd name="T3" fmla="*/ 28 h 28"/>
                  <a:gd name="T4" fmla="*/ 0 w 869"/>
                  <a:gd name="T5" fmla="*/ 28 h 28"/>
                  <a:gd name="T6" fmla="*/ 0 w 869"/>
                  <a:gd name="T7" fmla="*/ 0 h 28"/>
                  <a:gd name="T8" fmla="*/ 777 w 869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9" h="28">
                    <a:moveTo>
                      <a:pt x="869" y="0"/>
                    </a:moveTo>
                    <a:lnTo>
                      <a:pt x="869" y="28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77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4" name="Rectangle 89">
                <a:extLst>
                  <a:ext uri="{FF2B5EF4-FFF2-40B4-BE49-F238E27FC236}">
                    <a16:creationId xmlns:a16="http://schemas.microsoft.com/office/drawing/2014/main" id="{BA1D8568-40F5-416F-8677-897AFEE21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350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5" name="Freeform 90">
                <a:extLst>
                  <a:ext uri="{FF2B5EF4-FFF2-40B4-BE49-F238E27FC236}">
                    <a16:creationId xmlns:a16="http://schemas.microsoft.com/office/drawing/2014/main" id="{6B553A95-8E71-40B6-86F2-BBB6CEDD8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138" y="773113"/>
                <a:ext cx="198438" cy="196850"/>
              </a:xfrm>
              <a:custGeom>
                <a:avLst/>
                <a:gdLst>
                  <a:gd name="T0" fmla="*/ 0 w 125"/>
                  <a:gd name="T1" fmla="*/ 112 h 124"/>
                  <a:gd name="T2" fmla="*/ 113 w 125"/>
                  <a:gd name="T3" fmla="*/ 0 h 124"/>
                  <a:gd name="T4" fmla="*/ 125 w 125"/>
                  <a:gd name="T5" fmla="*/ 12 h 124"/>
                  <a:gd name="T6" fmla="*/ 12 w 125"/>
                  <a:gd name="T7" fmla="*/ 124 h 124"/>
                  <a:gd name="T8" fmla="*/ 0 w 125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0" y="112"/>
                    </a:moveTo>
                    <a:lnTo>
                      <a:pt x="113" y="0"/>
                    </a:lnTo>
                    <a:lnTo>
                      <a:pt x="125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6" name="Freeform 91">
                <a:extLst>
                  <a:ext uri="{FF2B5EF4-FFF2-40B4-BE49-F238E27FC236}">
                    <a16:creationId xmlns:a16="http://schemas.microsoft.com/office/drawing/2014/main" id="{D4ED0FD4-2791-431F-997B-3B45191C1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138" y="773113"/>
                <a:ext cx="198438" cy="196850"/>
              </a:xfrm>
              <a:custGeom>
                <a:avLst/>
                <a:gdLst>
                  <a:gd name="T0" fmla="*/ 12 w 125"/>
                  <a:gd name="T1" fmla="*/ 0 h 124"/>
                  <a:gd name="T2" fmla="*/ 125 w 125"/>
                  <a:gd name="T3" fmla="*/ 112 h 124"/>
                  <a:gd name="T4" fmla="*/ 113 w 125"/>
                  <a:gd name="T5" fmla="*/ 124 h 124"/>
                  <a:gd name="T6" fmla="*/ 0 w 125"/>
                  <a:gd name="T7" fmla="*/ 12 h 124"/>
                  <a:gd name="T8" fmla="*/ 12 w 125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4">
                    <a:moveTo>
                      <a:pt x="12" y="0"/>
                    </a:moveTo>
                    <a:lnTo>
                      <a:pt x="125" y="112"/>
                    </a:lnTo>
                    <a:lnTo>
                      <a:pt x="113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7" name="Rectangle 92">
                <a:extLst>
                  <a:ext uri="{FF2B5EF4-FFF2-40B4-BE49-F238E27FC236}">
                    <a16:creationId xmlns:a16="http://schemas.microsoft.com/office/drawing/2014/main" id="{3665DE63-5009-48D7-9E2C-E927170D4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438" y="755650"/>
                <a:ext cx="38100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8" name="Freeform 93">
                <a:extLst>
                  <a:ext uri="{FF2B5EF4-FFF2-40B4-BE49-F238E27FC236}">
                    <a16:creationId xmlns:a16="http://schemas.microsoft.com/office/drawing/2014/main" id="{20F8CB5F-15A4-4101-ADD3-5516C7CFA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813" y="773113"/>
                <a:ext cx="196850" cy="196850"/>
              </a:xfrm>
              <a:custGeom>
                <a:avLst/>
                <a:gdLst>
                  <a:gd name="T0" fmla="*/ 0 w 124"/>
                  <a:gd name="T1" fmla="*/ 112 h 124"/>
                  <a:gd name="T2" fmla="*/ 112 w 124"/>
                  <a:gd name="T3" fmla="*/ 0 h 124"/>
                  <a:gd name="T4" fmla="*/ 124 w 124"/>
                  <a:gd name="T5" fmla="*/ 12 h 124"/>
                  <a:gd name="T6" fmla="*/ 10 w 124"/>
                  <a:gd name="T7" fmla="*/ 124 h 124"/>
                  <a:gd name="T8" fmla="*/ 0 w 124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0" y="112"/>
                    </a:moveTo>
                    <a:lnTo>
                      <a:pt x="112" y="0"/>
                    </a:lnTo>
                    <a:lnTo>
                      <a:pt x="124" y="12"/>
                    </a:lnTo>
                    <a:lnTo>
                      <a:pt x="10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9" name="Freeform 94">
                <a:extLst>
                  <a:ext uri="{FF2B5EF4-FFF2-40B4-BE49-F238E27FC236}">
                    <a16:creationId xmlns:a16="http://schemas.microsoft.com/office/drawing/2014/main" id="{F195254C-B7F7-4F24-9DC9-B392E12DF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813" y="773113"/>
                <a:ext cx="196850" cy="196850"/>
              </a:xfrm>
              <a:custGeom>
                <a:avLst/>
                <a:gdLst>
                  <a:gd name="T0" fmla="*/ 10 w 124"/>
                  <a:gd name="T1" fmla="*/ 0 h 124"/>
                  <a:gd name="T2" fmla="*/ 124 w 124"/>
                  <a:gd name="T3" fmla="*/ 112 h 124"/>
                  <a:gd name="T4" fmla="*/ 112 w 124"/>
                  <a:gd name="T5" fmla="*/ 124 h 124"/>
                  <a:gd name="T6" fmla="*/ 0 w 124"/>
                  <a:gd name="T7" fmla="*/ 12 h 124"/>
                  <a:gd name="T8" fmla="*/ 10 w 12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10" y="0"/>
                    </a:moveTo>
                    <a:lnTo>
                      <a:pt x="124" y="112"/>
                    </a:lnTo>
                    <a:lnTo>
                      <a:pt x="112" y="124"/>
                    </a:lnTo>
                    <a:lnTo>
                      <a:pt x="0" y="1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00" name="Rectangle 95">
                <a:extLst>
                  <a:ext uri="{FF2B5EF4-FFF2-40B4-BE49-F238E27FC236}">
                    <a16:creationId xmlns:a16="http://schemas.microsoft.com/office/drawing/2014/main" id="{EA840885-7D19-4CAB-8ED7-22AFD3EF0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4938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01" name="Freeform 96">
                <a:extLst>
                  <a:ext uri="{FF2B5EF4-FFF2-40B4-BE49-F238E27FC236}">
                    <a16:creationId xmlns:a16="http://schemas.microsoft.com/office/drawing/2014/main" id="{1AC4AD05-693F-4C88-B485-79833C997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773113"/>
                <a:ext cx="201613" cy="196850"/>
              </a:xfrm>
              <a:custGeom>
                <a:avLst/>
                <a:gdLst>
                  <a:gd name="T0" fmla="*/ 0 w 127"/>
                  <a:gd name="T1" fmla="*/ 112 h 124"/>
                  <a:gd name="T2" fmla="*/ 115 w 127"/>
                  <a:gd name="T3" fmla="*/ 0 h 124"/>
                  <a:gd name="T4" fmla="*/ 127 w 127"/>
                  <a:gd name="T5" fmla="*/ 12 h 124"/>
                  <a:gd name="T6" fmla="*/ 12 w 127"/>
                  <a:gd name="T7" fmla="*/ 124 h 124"/>
                  <a:gd name="T8" fmla="*/ 0 w 127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4">
                    <a:moveTo>
                      <a:pt x="0" y="112"/>
                    </a:moveTo>
                    <a:lnTo>
                      <a:pt x="115" y="0"/>
                    </a:lnTo>
                    <a:lnTo>
                      <a:pt x="127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02" name="Freeform 97">
                <a:extLst>
                  <a:ext uri="{FF2B5EF4-FFF2-40B4-BE49-F238E27FC236}">
                    <a16:creationId xmlns:a16="http://schemas.microsoft.com/office/drawing/2014/main" id="{666541C1-D7C6-4D5F-AF16-6A839D76F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773113"/>
                <a:ext cx="201613" cy="196850"/>
              </a:xfrm>
              <a:custGeom>
                <a:avLst/>
                <a:gdLst>
                  <a:gd name="T0" fmla="*/ 12 w 127"/>
                  <a:gd name="T1" fmla="*/ 0 h 124"/>
                  <a:gd name="T2" fmla="*/ 127 w 127"/>
                  <a:gd name="T3" fmla="*/ 112 h 124"/>
                  <a:gd name="T4" fmla="*/ 115 w 127"/>
                  <a:gd name="T5" fmla="*/ 124 h 124"/>
                  <a:gd name="T6" fmla="*/ 0 w 127"/>
                  <a:gd name="T7" fmla="*/ 12 h 124"/>
                  <a:gd name="T8" fmla="*/ 12 w 127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4">
                    <a:moveTo>
                      <a:pt x="12" y="0"/>
                    </a:moveTo>
                    <a:lnTo>
                      <a:pt x="127" y="112"/>
                    </a:lnTo>
                    <a:lnTo>
                      <a:pt x="115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03" name="Rectangle 98">
                <a:extLst>
                  <a:ext uri="{FF2B5EF4-FFF2-40B4-BE49-F238E27FC236}">
                    <a16:creationId xmlns:a16="http://schemas.microsoft.com/office/drawing/2014/main" id="{3C7CEAEE-7472-4ED9-94BF-0598489AD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6025" y="755650"/>
                <a:ext cx="41275" cy="2301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04" name="Freeform 99">
                <a:extLst>
                  <a:ext uri="{FF2B5EF4-FFF2-40B4-BE49-F238E27FC236}">
                    <a16:creationId xmlns:a16="http://schemas.microsoft.com/office/drawing/2014/main" id="{EC6414C8-278E-4F46-AD6D-24C0962AA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400" y="773113"/>
                <a:ext cx="196850" cy="196850"/>
              </a:xfrm>
              <a:custGeom>
                <a:avLst/>
                <a:gdLst>
                  <a:gd name="T0" fmla="*/ 0 w 124"/>
                  <a:gd name="T1" fmla="*/ 112 h 124"/>
                  <a:gd name="T2" fmla="*/ 112 w 124"/>
                  <a:gd name="T3" fmla="*/ 0 h 124"/>
                  <a:gd name="T4" fmla="*/ 124 w 124"/>
                  <a:gd name="T5" fmla="*/ 12 h 124"/>
                  <a:gd name="T6" fmla="*/ 12 w 124"/>
                  <a:gd name="T7" fmla="*/ 124 h 124"/>
                  <a:gd name="T8" fmla="*/ 0 w 124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0" y="112"/>
                    </a:moveTo>
                    <a:lnTo>
                      <a:pt x="112" y="0"/>
                    </a:lnTo>
                    <a:lnTo>
                      <a:pt x="124" y="12"/>
                    </a:lnTo>
                    <a:lnTo>
                      <a:pt x="12" y="124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05" name="Freeform 100">
                <a:extLst>
                  <a:ext uri="{FF2B5EF4-FFF2-40B4-BE49-F238E27FC236}">
                    <a16:creationId xmlns:a16="http://schemas.microsoft.com/office/drawing/2014/main" id="{4135BE9C-72D5-4576-8890-AE504690A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400" y="773113"/>
                <a:ext cx="196850" cy="196850"/>
              </a:xfrm>
              <a:custGeom>
                <a:avLst/>
                <a:gdLst>
                  <a:gd name="T0" fmla="*/ 12 w 124"/>
                  <a:gd name="T1" fmla="*/ 0 h 124"/>
                  <a:gd name="T2" fmla="*/ 124 w 124"/>
                  <a:gd name="T3" fmla="*/ 112 h 124"/>
                  <a:gd name="T4" fmla="*/ 112 w 124"/>
                  <a:gd name="T5" fmla="*/ 124 h 124"/>
                  <a:gd name="T6" fmla="*/ 0 w 124"/>
                  <a:gd name="T7" fmla="*/ 12 h 124"/>
                  <a:gd name="T8" fmla="*/ 12 w 12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4">
                    <a:moveTo>
                      <a:pt x="12" y="0"/>
                    </a:moveTo>
                    <a:lnTo>
                      <a:pt x="124" y="112"/>
                    </a:lnTo>
                    <a:lnTo>
                      <a:pt x="112" y="124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06" name="Freeform 101">
                <a:extLst>
                  <a:ext uri="{FF2B5EF4-FFF2-40B4-BE49-F238E27FC236}">
                    <a16:creationId xmlns:a16="http://schemas.microsoft.com/office/drawing/2014/main" id="{7DFFFF19-B354-48C6-9DBC-978990455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513" y="628650"/>
                <a:ext cx="652463" cy="474662"/>
              </a:xfrm>
              <a:custGeom>
                <a:avLst/>
                <a:gdLst>
                  <a:gd name="T0" fmla="*/ 205 w 205"/>
                  <a:gd name="T1" fmla="*/ 149 h 149"/>
                  <a:gd name="T2" fmla="*/ 0 w 205"/>
                  <a:gd name="T3" fmla="*/ 149 h 149"/>
                  <a:gd name="T4" fmla="*/ 0 w 205"/>
                  <a:gd name="T5" fmla="*/ 0 h 149"/>
                  <a:gd name="T6" fmla="*/ 125 w 205"/>
                  <a:gd name="T7" fmla="*/ 0 h 149"/>
                  <a:gd name="T8" fmla="*/ 205 w 205"/>
                  <a:gd name="T9" fmla="*/ 67 h 149"/>
                  <a:gd name="T10" fmla="*/ 205 w 205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5" h="149">
                    <a:moveTo>
                      <a:pt x="205" y="149"/>
                    </a:moveTo>
                    <a:cubicBezTo>
                      <a:pt x="0" y="149"/>
                      <a:pt x="0" y="149"/>
                      <a:pt x="0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69" y="0"/>
                      <a:pt x="205" y="30"/>
                      <a:pt x="205" y="67"/>
                    </a:cubicBezTo>
                    <a:lnTo>
                      <a:pt x="205" y="149"/>
                    </a:lnTo>
                    <a:close/>
                  </a:path>
                </a:pathLst>
              </a:custGeom>
              <a:solidFill>
                <a:srgbClr val="2C7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07" name="Rectangle 102">
                <a:extLst>
                  <a:ext uri="{FF2B5EF4-FFF2-40B4-BE49-F238E27FC236}">
                    <a16:creationId xmlns:a16="http://schemas.microsoft.com/office/drawing/2014/main" id="{9DA132F7-FC04-49FE-B13F-CABFE9039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38" y="698500"/>
                <a:ext cx="219075" cy="490537"/>
              </a:xfrm>
              <a:prstGeom prst="rect">
                <a:avLst/>
              </a:prstGeom>
              <a:solidFill>
                <a:srgbClr val="2C7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08" name="Freeform 103">
                <a:extLst>
                  <a:ext uri="{FF2B5EF4-FFF2-40B4-BE49-F238E27FC236}">
                    <a16:creationId xmlns:a16="http://schemas.microsoft.com/office/drawing/2014/main" id="{F707C6BE-0D06-4FFF-941B-8141E1FB0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63" y="1588"/>
                <a:ext cx="3952875" cy="977900"/>
              </a:xfrm>
              <a:custGeom>
                <a:avLst/>
                <a:gdLst>
                  <a:gd name="T0" fmla="*/ 2474 w 2490"/>
                  <a:gd name="T1" fmla="*/ 616 h 616"/>
                  <a:gd name="T2" fmla="*/ 580 w 2490"/>
                  <a:gd name="T3" fmla="*/ 48 h 616"/>
                  <a:gd name="T4" fmla="*/ 28 w 2490"/>
                  <a:gd name="T5" fmla="*/ 469 h 616"/>
                  <a:gd name="T6" fmla="*/ 0 w 2490"/>
                  <a:gd name="T7" fmla="*/ 437 h 616"/>
                  <a:gd name="T8" fmla="*/ 572 w 2490"/>
                  <a:gd name="T9" fmla="*/ 0 h 616"/>
                  <a:gd name="T10" fmla="*/ 2490 w 2490"/>
                  <a:gd name="T11" fmla="*/ 578 h 616"/>
                  <a:gd name="T12" fmla="*/ 2474 w 2490"/>
                  <a:gd name="T13" fmla="*/ 616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90" h="616">
                    <a:moveTo>
                      <a:pt x="2474" y="616"/>
                    </a:moveTo>
                    <a:lnTo>
                      <a:pt x="580" y="48"/>
                    </a:lnTo>
                    <a:lnTo>
                      <a:pt x="28" y="469"/>
                    </a:lnTo>
                    <a:lnTo>
                      <a:pt x="0" y="437"/>
                    </a:lnTo>
                    <a:lnTo>
                      <a:pt x="572" y="0"/>
                    </a:lnTo>
                    <a:lnTo>
                      <a:pt x="2490" y="578"/>
                    </a:lnTo>
                    <a:lnTo>
                      <a:pt x="2474" y="6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09" name="Rectangle 104">
                <a:extLst>
                  <a:ext uri="{FF2B5EF4-FFF2-40B4-BE49-F238E27FC236}">
                    <a16:creationId xmlns:a16="http://schemas.microsoft.com/office/drawing/2014/main" id="{66AD34D4-D5AF-44CE-828C-70C26CA1C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188" y="966788"/>
                <a:ext cx="44450" cy="1012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10" name="Rectangle 105">
                <a:extLst>
                  <a:ext uri="{FF2B5EF4-FFF2-40B4-BE49-F238E27FC236}">
                    <a16:creationId xmlns:a16="http://schemas.microsoft.com/office/drawing/2014/main" id="{6BE6EA7D-4D6A-40A9-914C-3C8B8947A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875" y="1938338"/>
                <a:ext cx="736600" cy="241300"/>
              </a:xfrm>
              <a:prstGeom prst="rect">
                <a:avLst/>
              </a:prstGeom>
              <a:solidFill>
                <a:srgbClr val="2C7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11" name="Rectangle 106">
                <a:extLst>
                  <a:ext uri="{FF2B5EF4-FFF2-40B4-BE49-F238E27FC236}">
                    <a16:creationId xmlns:a16="http://schemas.microsoft.com/office/drawing/2014/main" id="{DF0C5101-559D-40FA-960A-D72D4EB95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338" y="1855788"/>
                <a:ext cx="187325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12" name="Rectangle 107">
                <a:extLst>
                  <a:ext uri="{FF2B5EF4-FFF2-40B4-BE49-F238E27FC236}">
                    <a16:creationId xmlns:a16="http://schemas.microsoft.com/office/drawing/2014/main" id="{F8E12AEC-DA90-401E-94A4-E0858BC03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825" y="752475"/>
                <a:ext cx="771525" cy="365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13" name="Freeform 108">
                <a:extLst>
                  <a:ext uri="{FF2B5EF4-FFF2-40B4-BE49-F238E27FC236}">
                    <a16:creationId xmlns:a16="http://schemas.microsoft.com/office/drawing/2014/main" id="{9F873FB8-662E-40F6-8787-B42B0F67E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825" y="900113"/>
                <a:ext cx="1287463" cy="88900"/>
              </a:xfrm>
              <a:custGeom>
                <a:avLst/>
                <a:gdLst>
                  <a:gd name="T0" fmla="*/ 0 w 811"/>
                  <a:gd name="T1" fmla="*/ 56 h 56"/>
                  <a:gd name="T2" fmla="*/ 0 w 811"/>
                  <a:gd name="T3" fmla="*/ 30 h 56"/>
                  <a:gd name="T4" fmla="*/ 725 w 811"/>
                  <a:gd name="T5" fmla="*/ 30 h 56"/>
                  <a:gd name="T6" fmla="*/ 735 w 811"/>
                  <a:gd name="T7" fmla="*/ 0 h 56"/>
                  <a:gd name="T8" fmla="*/ 811 w 811"/>
                  <a:gd name="T9" fmla="*/ 30 h 56"/>
                  <a:gd name="T10" fmla="*/ 811 w 811"/>
                  <a:gd name="T11" fmla="*/ 56 h 56"/>
                  <a:gd name="T12" fmla="*/ 0 w 811"/>
                  <a:gd name="T1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1" h="56">
                    <a:moveTo>
                      <a:pt x="0" y="56"/>
                    </a:moveTo>
                    <a:lnTo>
                      <a:pt x="0" y="30"/>
                    </a:lnTo>
                    <a:lnTo>
                      <a:pt x="725" y="30"/>
                    </a:lnTo>
                    <a:lnTo>
                      <a:pt x="735" y="0"/>
                    </a:lnTo>
                    <a:lnTo>
                      <a:pt x="811" y="30"/>
                    </a:lnTo>
                    <a:lnTo>
                      <a:pt x="811" y="56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14" name="Rectangle 109">
                <a:extLst>
                  <a:ext uri="{FF2B5EF4-FFF2-40B4-BE49-F238E27FC236}">
                    <a16:creationId xmlns:a16="http://schemas.microsoft.com/office/drawing/2014/main" id="{4E1F0F9F-9EBA-4F27-8CE9-9BD9A3FE2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1425" y="752475"/>
                <a:ext cx="34925" cy="2143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15" name="Rectangle 110">
                <a:extLst>
                  <a:ext uri="{FF2B5EF4-FFF2-40B4-BE49-F238E27FC236}">
                    <a16:creationId xmlns:a16="http://schemas.microsoft.com/office/drawing/2014/main" id="{710444E4-A343-4CA2-AD27-64916BBAB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9700" y="820738"/>
                <a:ext cx="38100" cy="13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16" name="Freeform 111">
                <a:extLst>
                  <a:ext uri="{FF2B5EF4-FFF2-40B4-BE49-F238E27FC236}">
                    <a16:creationId xmlns:a16="http://schemas.microsoft.com/office/drawing/2014/main" id="{8F7DBF22-F2C7-46CA-B179-8E91D54E1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738" y="768350"/>
                <a:ext cx="185738" cy="185737"/>
              </a:xfrm>
              <a:custGeom>
                <a:avLst/>
                <a:gdLst>
                  <a:gd name="T0" fmla="*/ 0 w 117"/>
                  <a:gd name="T1" fmla="*/ 105 h 117"/>
                  <a:gd name="T2" fmla="*/ 107 w 117"/>
                  <a:gd name="T3" fmla="*/ 0 h 117"/>
                  <a:gd name="T4" fmla="*/ 117 w 117"/>
                  <a:gd name="T5" fmla="*/ 11 h 117"/>
                  <a:gd name="T6" fmla="*/ 12 w 117"/>
                  <a:gd name="T7" fmla="*/ 117 h 117"/>
                  <a:gd name="T8" fmla="*/ 0 w 117"/>
                  <a:gd name="T9" fmla="*/ 10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17">
                    <a:moveTo>
                      <a:pt x="0" y="105"/>
                    </a:moveTo>
                    <a:lnTo>
                      <a:pt x="107" y="0"/>
                    </a:lnTo>
                    <a:lnTo>
                      <a:pt x="117" y="11"/>
                    </a:lnTo>
                    <a:lnTo>
                      <a:pt x="12" y="117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17" name="Freeform 112">
                <a:extLst>
                  <a:ext uri="{FF2B5EF4-FFF2-40B4-BE49-F238E27FC236}">
                    <a16:creationId xmlns:a16="http://schemas.microsoft.com/office/drawing/2014/main" id="{209BCE25-38EE-48B7-822C-79B0EE0A5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300" y="814388"/>
                <a:ext cx="142875" cy="139700"/>
              </a:xfrm>
              <a:custGeom>
                <a:avLst/>
                <a:gdLst>
                  <a:gd name="T0" fmla="*/ 0 w 90"/>
                  <a:gd name="T1" fmla="*/ 78 h 88"/>
                  <a:gd name="T2" fmla="*/ 78 w 90"/>
                  <a:gd name="T3" fmla="*/ 0 h 88"/>
                  <a:gd name="T4" fmla="*/ 90 w 90"/>
                  <a:gd name="T5" fmla="*/ 10 h 88"/>
                  <a:gd name="T6" fmla="*/ 12 w 90"/>
                  <a:gd name="T7" fmla="*/ 88 h 88"/>
                  <a:gd name="T8" fmla="*/ 0 w 90"/>
                  <a:gd name="T9" fmla="*/ 7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88">
                    <a:moveTo>
                      <a:pt x="0" y="78"/>
                    </a:moveTo>
                    <a:lnTo>
                      <a:pt x="78" y="0"/>
                    </a:lnTo>
                    <a:lnTo>
                      <a:pt x="90" y="10"/>
                    </a:lnTo>
                    <a:lnTo>
                      <a:pt x="12" y="88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18" name="Freeform 113">
                <a:extLst>
                  <a:ext uri="{FF2B5EF4-FFF2-40B4-BE49-F238E27FC236}">
                    <a16:creationId xmlns:a16="http://schemas.microsoft.com/office/drawing/2014/main" id="{425F2677-F7F1-45B4-A795-5CBB310FB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738" y="768350"/>
                <a:ext cx="185738" cy="185737"/>
              </a:xfrm>
              <a:custGeom>
                <a:avLst/>
                <a:gdLst>
                  <a:gd name="T0" fmla="*/ 12 w 117"/>
                  <a:gd name="T1" fmla="*/ 0 h 117"/>
                  <a:gd name="T2" fmla="*/ 117 w 117"/>
                  <a:gd name="T3" fmla="*/ 105 h 117"/>
                  <a:gd name="T4" fmla="*/ 107 w 117"/>
                  <a:gd name="T5" fmla="*/ 117 h 117"/>
                  <a:gd name="T6" fmla="*/ 0 w 117"/>
                  <a:gd name="T7" fmla="*/ 11 h 117"/>
                  <a:gd name="T8" fmla="*/ 12 w 117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17">
                    <a:moveTo>
                      <a:pt x="12" y="0"/>
                    </a:moveTo>
                    <a:lnTo>
                      <a:pt x="117" y="105"/>
                    </a:lnTo>
                    <a:lnTo>
                      <a:pt x="107" y="117"/>
                    </a:lnTo>
                    <a:lnTo>
                      <a:pt x="0" y="1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19" name="Rectangle 114">
                <a:extLst>
                  <a:ext uri="{FF2B5EF4-FFF2-40B4-BE49-F238E27FC236}">
                    <a16:creationId xmlns:a16="http://schemas.microsoft.com/office/drawing/2014/main" id="{6CE6152C-EB38-4D0B-93BD-B058186C4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2038" y="752475"/>
                <a:ext cx="38100" cy="2143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20" name="Freeform 115">
                <a:extLst>
                  <a:ext uri="{FF2B5EF4-FFF2-40B4-BE49-F238E27FC236}">
                    <a16:creationId xmlns:a16="http://schemas.microsoft.com/office/drawing/2014/main" id="{5E60347D-F0A9-4A58-A6CB-2361F02A2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113" y="768350"/>
                <a:ext cx="184150" cy="185737"/>
              </a:xfrm>
              <a:custGeom>
                <a:avLst/>
                <a:gdLst>
                  <a:gd name="T0" fmla="*/ 0 w 116"/>
                  <a:gd name="T1" fmla="*/ 105 h 117"/>
                  <a:gd name="T2" fmla="*/ 104 w 116"/>
                  <a:gd name="T3" fmla="*/ 0 h 117"/>
                  <a:gd name="T4" fmla="*/ 116 w 116"/>
                  <a:gd name="T5" fmla="*/ 11 h 117"/>
                  <a:gd name="T6" fmla="*/ 10 w 116"/>
                  <a:gd name="T7" fmla="*/ 117 h 117"/>
                  <a:gd name="T8" fmla="*/ 0 w 116"/>
                  <a:gd name="T9" fmla="*/ 10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7">
                    <a:moveTo>
                      <a:pt x="0" y="105"/>
                    </a:moveTo>
                    <a:lnTo>
                      <a:pt x="104" y="0"/>
                    </a:lnTo>
                    <a:lnTo>
                      <a:pt x="116" y="11"/>
                    </a:lnTo>
                    <a:lnTo>
                      <a:pt x="10" y="117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21" name="Freeform 116">
                <a:extLst>
                  <a:ext uri="{FF2B5EF4-FFF2-40B4-BE49-F238E27FC236}">
                    <a16:creationId xmlns:a16="http://schemas.microsoft.com/office/drawing/2014/main" id="{FCF93B89-6FA9-47AB-96B1-3AD268269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113" y="768350"/>
                <a:ext cx="184150" cy="185737"/>
              </a:xfrm>
              <a:custGeom>
                <a:avLst/>
                <a:gdLst>
                  <a:gd name="T0" fmla="*/ 10 w 116"/>
                  <a:gd name="T1" fmla="*/ 0 h 117"/>
                  <a:gd name="T2" fmla="*/ 116 w 116"/>
                  <a:gd name="T3" fmla="*/ 105 h 117"/>
                  <a:gd name="T4" fmla="*/ 104 w 116"/>
                  <a:gd name="T5" fmla="*/ 117 h 117"/>
                  <a:gd name="T6" fmla="*/ 0 w 116"/>
                  <a:gd name="T7" fmla="*/ 11 h 117"/>
                  <a:gd name="T8" fmla="*/ 10 w 116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7">
                    <a:moveTo>
                      <a:pt x="10" y="0"/>
                    </a:moveTo>
                    <a:lnTo>
                      <a:pt x="116" y="105"/>
                    </a:lnTo>
                    <a:lnTo>
                      <a:pt x="104" y="117"/>
                    </a:lnTo>
                    <a:lnTo>
                      <a:pt x="0" y="1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22" name="Rectangle 117">
                <a:extLst>
                  <a:ext uri="{FF2B5EF4-FFF2-40B4-BE49-F238E27FC236}">
                    <a16:creationId xmlns:a16="http://schemas.microsoft.com/office/drawing/2014/main" id="{246BFEA0-B911-43EE-A56A-7C2AA169C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7413" y="752475"/>
                <a:ext cx="38100" cy="2143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23" name="Freeform 118">
                <a:extLst>
                  <a:ext uri="{FF2B5EF4-FFF2-40B4-BE49-F238E27FC236}">
                    <a16:creationId xmlns:a16="http://schemas.microsoft.com/office/drawing/2014/main" id="{94F5F43D-1DD4-4645-9351-EBC381083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725" y="768350"/>
                <a:ext cx="188913" cy="185737"/>
              </a:xfrm>
              <a:custGeom>
                <a:avLst/>
                <a:gdLst>
                  <a:gd name="T0" fmla="*/ 0 w 119"/>
                  <a:gd name="T1" fmla="*/ 105 h 117"/>
                  <a:gd name="T2" fmla="*/ 107 w 119"/>
                  <a:gd name="T3" fmla="*/ 0 h 117"/>
                  <a:gd name="T4" fmla="*/ 119 w 119"/>
                  <a:gd name="T5" fmla="*/ 11 h 117"/>
                  <a:gd name="T6" fmla="*/ 12 w 119"/>
                  <a:gd name="T7" fmla="*/ 117 h 117"/>
                  <a:gd name="T8" fmla="*/ 0 w 119"/>
                  <a:gd name="T9" fmla="*/ 10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17">
                    <a:moveTo>
                      <a:pt x="0" y="105"/>
                    </a:moveTo>
                    <a:lnTo>
                      <a:pt x="107" y="0"/>
                    </a:lnTo>
                    <a:lnTo>
                      <a:pt x="119" y="11"/>
                    </a:lnTo>
                    <a:lnTo>
                      <a:pt x="12" y="117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24" name="Freeform 119">
                <a:extLst>
                  <a:ext uri="{FF2B5EF4-FFF2-40B4-BE49-F238E27FC236}">
                    <a16:creationId xmlns:a16="http://schemas.microsoft.com/office/drawing/2014/main" id="{C30FB6B9-A360-434A-9A35-37CA00C92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725" y="768350"/>
                <a:ext cx="188913" cy="185737"/>
              </a:xfrm>
              <a:custGeom>
                <a:avLst/>
                <a:gdLst>
                  <a:gd name="T0" fmla="*/ 12 w 119"/>
                  <a:gd name="T1" fmla="*/ 0 h 117"/>
                  <a:gd name="T2" fmla="*/ 119 w 119"/>
                  <a:gd name="T3" fmla="*/ 105 h 117"/>
                  <a:gd name="T4" fmla="*/ 107 w 119"/>
                  <a:gd name="T5" fmla="*/ 117 h 117"/>
                  <a:gd name="T6" fmla="*/ 0 w 119"/>
                  <a:gd name="T7" fmla="*/ 11 h 117"/>
                  <a:gd name="T8" fmla="*/ 12 w 119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17">
                    <a:moveTo>
                      <a:pt x="12" y="0"/>
                    </a:moveTo>
                    <a:lnTo>
                      <a:pt x="119" y="105"/>
                    </a:lnTo>
                    <a:lnTo>
                      <a:pt x="107" y="117"/>
                    </a:lnTo>
                    <a:lnTo>
                      <a:pt x="0" y="1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25" name="Rectangle 120">
                <a:extLst>
                  <a:ext uri="{FF2B5EF4-FFF2-40B4-BE49-F238E27FC236}">
                    <a16:creationId xmlns:a16="http://schemas.microsoft.com/office/drawing/2014/main" id="{270692D5-6393-459F-ADB7-A1EF3638B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1200" y="752475"/>
                <a:ext cx="34925" cy="2143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26" name="Freeform 121">
                <a:extLst>
                  <a:ext uri="{FF2B5EF4-FFF2-40B4-BE49-F238E27FC236}">
                    <a16:creationId xmlns:a16="http://schemas.microsoft.com/office/drawing/2014/main" id="{3FAAB7DC-1D26-44D1-A706-A324450B1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100" y="768350"/>
                <a:ext cx="184150" cy="185737"/>
              </a:xfrm>
              <a:custGeom>
                <a:avLst/>
                <a:gdLst>
                  <a:gd name="T0" fmla="*/ 0 w 116"/>
                  <a:gd name="T1" fmla="*/ 105 h 117"/>
                  <a:gd name="T2" fmla="*/ 106 w 116"/>
                  <a:gd name="T3" fmla="*/ 0 h 117"/>
                  <a:gd name="T4" fmla="*/ 116 w 116"/>
                  <a:gd name="T5" fmla="*/ 11 h 117"/>
                  <a:gd name="T6" fmla="*/ 12 w 116"/>
                  <a:gd name="T7" fmla="*/ 117 h 117"/>
                  <a:gd name="T8" fmla="*/ 0 w 116"/>
                  <a:gd name="T9" fmla="*/ 10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7">
                    <a:moveTo>
                      <a:pt x="0" y="105"/>
                    </a:moveTo>
                    <a:lnTo>
                      <a:pt x="106" y="0"/>
                    </a:lnTo>
                    <a:lnTo>
                      <a:pt x="116" y="11"/>
                    </a:lnTo>
                    <a:lnTo>
                      <a:pt x="12" y="117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27" name="Freeform 122">
                <a:extLst>
                  <a:ext uri="{FF2B5EF4-FFF2-40B4-BE49-F238E27FC236}">
                    <a16:creationId xmlns:a16="http://schemas.microsoft.com/office/drawing/2014/main" id="{9F904936-C691-463E-9C5E-16E122794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100" y="768350"/>
                <a:ext cx="184150" cy="185737"/>
              </a:xfrm>
              <a:custGeom>
                <a:avLst/>
                <a:gdLst>
                  <a:gd name="T0" fmla="*/ 12 w 116"/>
                  <a:gd name="T1" fmla="*/ 0 h 117"/>
                  <a:gd name="T2" fmla="*/ 116 w 116"/>
                  <a:gd name="T3" fmla="*/ 105 h 117"/>
                  <a:gd name="T4" fmla="*/ 106 w 116"/>
                  <a:gd name="T5" fmla="*/ 117 h 117"/>
                  <a:gd name="T6" fmla="*/ 0 w 116"/>
                  <a:gd name="T7" fmla="*/ 11 h 117"/>
                  <a:gd name="T8" fmla="*/ 12 w 116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7">
                    <a:moveTo>
                      <a:pt x="12" y="0"/>
                    </a:moveTo>
                    <a:lnTo>
                      <a:pt x="116" y="105"/>
                    </a:lnTo>
                    <a:lnTo>
                      <a:pt x="106" y="117"/>
                    </a:lnTo>
                    <a:lnTo>
                      <a:pt x="0" y="1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28" name="Rectangle 123">
                <a:extLst>
                  <a:ext uri="{FF2B5EF4-FFF2-40B4-BE49-F238E27FC236}">
                    <a16:creationId xmlns:a16="http://schemas.microsoft.com/office/drawing/2014/main" id="{CAE3A756-8B33-4EA7-A47F-E668268F4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875" y="2192338"/>
                <a:ext cx="736600" cy="242887"/>
              </a:xfrm>
              <a:prstGeom prst="rect">
                <a:avLst/>
              </a:prstGeom>
              <a:solidFill>
                <a:srgbClr val="2C7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29" name="Rectangle 124">
                <a:extLst>
                  <a:ext uri="{FF2B5EF4-FFF2-40B4-BE49-F238E27FC236}">
                    <a16:creationId xmlns:a16="http://schemas.microsoft.com/office/drawing/2014/main" id="{445B16B6-E8FB-4AAC-B908-419B0DF7B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" y="695325"/>
                <a:ext cx="206375" cy="676275"/>
              </a:xfrm>
              <a:prstGeom prst="rect">
                <a:avLst/>
              </a:prstGeom>
              <a:solidFill>
                <a:srgbClr val="2C7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30" name="Freeform 125">
                <a:extLst>
                  <a:ext uri="{FF2B5EF4-FFF2-40B4-BE49-F238E27FC236}">
                    <a16:creationId xmlns:a16="http://schemas.microsoft.com/office/drawing/2014/main" id="{00447FA8-67FA-4C6F-92DF-7AF0E1C96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" y="4430713"/>
                <a:ext cx="1154113" cy="207962"/>
              </a:xfrm>
              <a:custGeom>
                <a:avLst/>
                <a:gdLst>
                  <a:gd name="T0" fmla="*/ 362 w 362"/>
                  <a:gd name="T1" fmla="*/ 31 h 65"/>
                  <a:gd name="T2" fmla="*/ 362 w 362"/>
                  <a:gd name="T3" fmla="*/ 65 h 65"/>
                  <a:gd name="T4" fmla="*/ 0 w 362"/>
                  <a:gd name="T5" fmla="*/ 65 h 65"/>
                  <a:gd name="T6" fmla="*/ 0 w 362"/>
                  <a:gd name="T7" fmla="*/ 31 h 65"/>
                  <a:gd name="T8" fmla="*/ 30 w 362"/>
                  <a:gd name="T9" fmla="*/ 0 h 65"/>
                  <a:gd name="T10" fmla="*/ 332 w 362"/>
                  <a:gd name="T11" fmla="*/ 0 h 65"/>
                  <a:gd name="T12" fmla="*/ 362 w 362"/>
                  <a:gd name="T13" fmla="*/ 3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2" h="65">
                    <a:moveTo>
                      <a:pt x="362" y="31"/>
                    </a:moveTo>
                    <a:cubicBezTo>
                      <a:pt x="362" y="65"/>
                      <a:pt x="362" y="65"/>
                      <a:pt x="362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332" y="0"/>
                      <a:pt x="332" y="0"/>
                      <a:pt x="332" y="0"/>
                    </a:cubicBezTo>
                    <a:cubicBezTo>
                      <a:pt x="349" y="0"/>
                      <a:pt x="362" y="14"/>
                      <a:pt x="362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201748BF-1257-4CF4-8700-879A3130C45B}"/>
                </a:ext>
              </a:extLst>
            </p:cNvPr>
            <p:cNvGrpSpPr/>
            <p:nvPr/>
          </p:nvGrpSpPr>
          <p:grpSpPr>
            <a:xfrm>
              <a:off x="10675117" y="6401150"/>
              <a:ext cx="569844" cy="274717"/>
              <a:chOff x="2633799" y="5558352"/>
              <a:chExt cx="1343686" cy="647780"/>
            </a:xfrm>
            <a:solidFill>
              <a:srgbClr val="5E5E5E"/>
            </a:solidFill>
          </p:grpSpPr>
          <p:sp>
            <p:nvSpPr>
              <p:cNvPr id="206" name="Rectangle 129">
                <a:extLst>
                  <a:ext uri="{FF2B5EF4-FFF2-40B4-BE49-F238E27FC236}">
                    <a16:creationId xmlns:a16="http://schemas.microsoft.com/office/drawing/2014/main" id="{FCEFB22B-DE97-4828-9207-6EC4D3F3A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3799" y="5910921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07" name="Rectangle 129">
                <a:extLst>
                  <a:ext uri="{FF2B5EF4-FFF2-40B4-BE49-F238E27FC236}">
                    <a16:creationId xmlns:a16="http://schemas.microsoft.com/office/drawing/2014/main" id="{4872C328-D2A7-4786-A7DD-BA0EB89D0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944" y="5910921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08" name="Rectangle 129">
                <a:extLst>
                  <a:ext uri="{FF2B5EF4-FFF2-40B4-BE49-F238E27FC236}">
                    <a16:creationId xmlns:a16="http://schemas.microsoft.com/office/drawing/2014/main" id="{7FDDE72A-1796-4C88-B460-D1533009A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6071" y="5558352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09" name="Rectangle 129">
                <a:extLst>
                  <a:ext uri="{FF2B5EF4-FFF2-40B4-BE49-F238E27FC236}">
                    <a16:creationId xmlns:a16="http://schemas.microsoft.com/office/drawing/2014/main" id="{0E910020-B8A6-478E-A7A8-0A2E246F2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216" y="5558352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DD55919-9F02-45EA-8F4C-729A51F50631}"/>
                </a:ext>
              </a:extLst>
            </p:cNvPr>
            <p:cNvGrpSpPr/>
            <p:nvPr/>
          </p:nvGrpSpPr>
          <p:grpSpPr>
            <a:xfrm>
              <a:off x="10671930" y="6113245"/>
              <a:ext cx="568880" cy="274717"/>
              <a:chOff x="2633799" y="5558352"/>
              <a:chExt cx="1341414" cy="647780"/>
            </a:xfrm>
            <a:solidFill>
              <a:srgbClr val="5E5E5E"/>
            </a:solidFill>
          </p:grpSpPr>
          <p:sp>
            <p:nvSpPr>
              <p:cNvPr id="203" name="Rectangle 129">
                <a:extLst>
                  <a:ext uri="{FF2B5EF4-FFF2-40B4-BE49-F238E27FC236}">
                    <a16:creationId xmlns:a16="http://schemas.microsoft.com/office/drawing/2014/main" id="{FAF3C75F-ECFC-45D9-9D35-899FC7EF1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3799" y="5910921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04" name="Rectangle 129">
                <a:extLst>
                  <a:ext uri="{FF2B5EF4-FFF2-40B4-BE49-F238E27FC236}">
                    <a16:creationId xmlns:a16="http://schemas.microsoft.com/office/drawing/2014/main" id="{A5B358F7-A6DF-4234-941D-40C5C4721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944" y="5910921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05" name="Rectangle 129">
                <a:extLst>
                  <a:ext uri="{FF2B5EF4-FFF2-40B4-BE49-F238E27FC236}">
                    <a16:creationId xmlns:a16="http://schemas.microsoft.com/office/drawing/2014/main" id="{6BA38982-A80F-4404-8AF9-742E68A83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6071" y="5558352"/>
                <a:ext cx="644269" cy="2952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9982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3537351" y="865661"/>
            <a:ext cx="5105885" cy="586093"/>
            <a:chOff x="-580317" y="3013788"/>
            <a:chExt cx="5105885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580317" y="3013788"/>
              <a:ext cx="510588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580317" y="3045224"/>
              <a:ext cx="51058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Connection Beam Design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7467" t="41953" r="19890"/>
          <a:stretch/>
        </p:blipFill>
        <p:spPr>
          <a:xfrm>
            <a:off x="2285999" y="2529840"/>
            <a:ext cx="7812487" cy="3032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2" name="Rectangle 71"/>
          <p:cNvSpPr/>
          <p:nvPr/>
        </p:nvSpPr>
        <p:spPr>
          <a:xfrm>
            <a:off x="4120587" y="4770120"/>
            <a:ext cx="3946968" cy="243840"/>
          </a:xfrm>
          <a:prstGeom prst="rect">
            <a:avLst/>
          </a:prstGeom>
          <a:solidFill>
            <a:srgbClr val="3C4C8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23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3537351" y="865661"/>
            <a:ext cx="5105885" cy="586093"/>
            <a:chOff x="-580317" y="3013788"/>
            <a:chExt cx="5105885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580317" y="3013788"/>
              <a:ext cx="510588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580317" y="3045224"/>
              <a:ext cx="51058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Connection Beam Design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92607" y="5743949"/>
                <a:ext cx="3006913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𝑷𝒂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07" y="5743949"/>
                <a:ext cx="3006913" cy="6279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387212" y="2633757"/>
            <a:ext cx="4788335" cy="1108694"/>
            <a:chOff x="1367640" y="2302197"/>
            <a:chExt cx="3249581" cy="1057843"/>
          </a:xfrm>
        </p:grpSpPr>
        <p:sp>
          <p:nvSpPr>
            <p:cNvPr id="196" name="Isosceles Triangle 195"/>
            <p:cNvSpPr/>
            <p:nvPr/>
          </p:nvSpPr>
          <p:spPr>
            <a:xfrm>
              <a:off x="1367640" y="2485855"/>
              <a:ext cx="203127" cy="332358"/>
            </a:xfrm>
            <a:prstGeom prst="triangle">
              <a:avLst/>
            </a:prstGeom>
            <a:solidFill>
              <a:srgbClr val="2C72A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363760" y="2507661"/>
              <a:ext cx="253461" cy="310552"/>
            </a:xfrm>
            <a:prstGeom prst="ellipse">
              <a:avLst/>
            </a:prstGeom>
            <a:solidFill>
              <a:srgbClr val="2C72A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368935" y="2302197"/>
              <a:ext cx="3246991" cy="20397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Arrow Connector 198"/>
            <p:cNvCxnSpPr/>
            <p:nvPr/>
          </p:nvCxnSpPr>
          <p:spPr>
            <a:xfrm flipH="1">
              <a:off x="1450180" y="3340373"/>
              <a:ext cx="3014074" cy="0"/>
            </a:xfrm>
            <a:prstGeom prst="straightConnector1">
              <a:avLst/>
            </a:prstGeom>
            <a:ln w="60325">
              <a:solidFill>
                <a:srgbClr val="2C72A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Rectangle 199"/>
                <p:cNvSpPr/>
                <p:nvPr/>
              </p:nvSpPr>
              <p:spPr>
                <a:xfrm>
                  <a:off x="2160676" y="2919549"/>
                  <a:ext cx="1545688" cy="4404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24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b="1" dirty="0">
                      <a:solidFill>
                        <a:srgbClr val="2C72AF"/>
                      </a:solidFill>
                    </a:rPr>
                    <a:t>= 8@5m = 40m</a:t>
                  </a:r>
                </a:p>
              </p:txBody>
            </p:sp>
          </mc:Choice>
          <mc:Fallback xmlns="">
            <p:sp>
              <p:nvSpPr>
                <p:cNvPr id="200" name="Rectangle 1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0676" y="2919549"/>
                  <a:ext cx="1545688" cy="440491"/>
                </a:xfrm>
                <a:prstGeom prst="rect">
                  <a:avLst/>
                </a:prstGeom>
                <a:blipFill>
                  <a:blip r:embed="rId6"/>
                  <a:stretch>
                    <a:fillRect l="-535" t="-10526" r="-347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4" name="Straight Arrow Connector 223"/>
            <p:cNvCxnSpPr/>
            <p:nvPr/>
          </p:nvCxnSpPr>
          <p:spPr>
            <a:xfrm>
              <a:off x="2933520" y="2506099"/>
              <a:ext cx="1" cy="385729"/>
            </a:xfrm>
            <a:prstGeom prst="straightConnector1">
              <a:avLst/>
            </a:prstGeom>
            <a:ln w="31750">
              <a:solidFill>
                <a:srgbClr val="2C72A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/>
          <p:cNvCxnSpPr/>
          <p:nvPr/>
        </p:nvCxnSpPr>
        <p:spPr>
          <a:xfrm flipH="1">
            <a:off x="1093677" y="208589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H="1">
            <a:off x="1627994" y="207515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 flipH="1">
            <a:off x="2162311" y="207965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H="1">
            <a:off x="2696628" y="207653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H="1">
            <a:off x="3230945" y="208103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H="1">
            <a:off x="3765262" y="207029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H="1">
            <a:off x="4299579" y="208241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TextBox 216"/>
              <p:cNvSpPr txBox="1"/>
              <p:nvPr/>
            </p:nvSpPr>
            <p:spPr>
              <a:xfrm>
                <a:off x="755164" y="4904611"/>
                <a:ext cx="1588127" cy="677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17" name="TextBox 2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64" y="4904611"/>
                <a:ext cx="1588127" cy="6772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ight Brace 40"/>
          <p:cNvSpPr/>
          <p:nvPr/>
        </p:nvSpPr>
        <p:spPr>
          <a:xfrm rot="16200000">
            <a:off x="2500525" y="252888"/>
            <a:ext cx="408597" cy="3341693"/>
          </a:xfrm>
          <a:prstGeom prst="rightBrace">
            <a:avLst>
              <a:gd name="adj1" fmla="val 77335"/>
              <a:gd name="adj2" fmla="val 50000"/>
            </a:avLst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998628" y="1176954"/>
                <a:ext cx="13917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628" y="1176954"/>
                <a:ext cx="139172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1" name="TextBox 220"/>
              <p:cNvSpPr txBox="1"/>
              <p:nvPr/>
            </p:nvSpPr>
            <p:spPr>
              <a:xfrm>
                <a:off x="756792" y="4244888"/>
                <a:ext cx="3625223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𝟐𝟒𝟎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𝟓𝟔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𝒊𝒏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𝟏𝟔𝟔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21" name="TextBox 2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92" y="4244888"/>
                <a:ext cx="3625223" cy="5846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Arc 44"/>
          <p:cNvSpPr/>
          <p:nvPr/>
        </p:nvSpPr>
        <p:spPr>
          <a:xfrm rot="6501708">
            <a:off x="-2538980" y="-7275401"/>
            <a:ext cx="9086586" cy="11639111"/>
          </a:xfrm>
          <a:prstGeom prst="arc">
            <a:avLst>
              <a:gd name="adj1" fmla="val 18344971"/>
              <a:gd name="adj2" fmla="val 82242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698561" y="2826848"/>
                <a:ext cx="614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561" y="2826848"/>
                <a:ext cx="614206" cy="369332"/>
              </a:xfrm>
              <a:prstGeom prst="rect">
                <a:avLst/>
              </a:prstGeom>
              <a:blipFill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TextBox 229"/>
              <p:cNvSpPr txBox="1"/>
              <p:nvPr/>
            </p:nvSpPr>
            <p:spPr>
              <a:xfrm>
                <a:off x="3013069" y="4913499"/>
                <a:ext cx="1701363" cy="677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𝒘𝒆𝒊𝒈𝒉𝒕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30" name="TextBox 2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069" y="4913499"/>
                <a:ext cx="1701363" cy="6772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1" name="Rounded Rectangle 230"/>
          <p:cNvSpPr/>
          <p:nvPr/>
        </p:nvSpPr>
        <p:spPr>
          <a:xfrm>
            <a:off x="578660" y="4171532"/>
            <a:ext cx="4408479" cy="2305575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8193260" y="2545080"/>
            <a:ext cx="2257356" cy="31333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8537078" y="2903220"/>
            <a:ext cx="1569720" cy="2421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8458201" y="2898940"/>
            <a:ext cx="1727434" cy="2437318"/>
            <a:chOff x="171450" y="1392854"/>
            <a:chExt cx="12271050" cy="6898864"/>
          </a:xfrm>
        </p:grpSpPr>
        <p:sp>
          <p:nvSpPr>
            <p:cNvPr id="73" name="Rectangle 72"/>
            <p:cNvSpPr/>
            <p:nvPr/>
          </p:nvSpPr>
          <p:spPr>
            <a:xfrm>
              <a:off x="171450" y="1392854"/>
              <a:ext cx="12192000" cy="6858000"/>
            </a:xfrm>
            <a:prstGeom prst="rect">
              <a:avLst/>
            </a:prstGeom>
            <a:pattFill prst="smGrid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71450" y="1392854"/>
              <a:ext cx="12271050" cy="6898864"/>
            </a:xfrm>
            <a:prstGeom prst="rect">
              <a:avLst/>
            </a:prstGeom>
            <a:gradFill>
              <a:gsLst>
                <a:gs pos="0">
                  <a:srgbClr val="BDC6CB">
                    <a:alpha val="77000"/>
                  </a:srgbClr>
                </a:gs>
                <a:gs pos="100000">
                  <a:srgbClr val="EEEFF1">
                    <a:alpha val="77000"/>
                  </a:srgb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453511" y="2894327"/>
            <a:ext cx="597253" cy="568966"/>
            <a:chOff x="7491377" y="2918457"/>
            <a:chExt cx="597253" cy="568966"/>
          </a:xfrm>
        </p:grpSpPr>
        <p:sp>
          <p:nvSpPr>
            <p:cNvPr id="76" name="Round Single Corner Rectangle 75"/>
            <p:cNvSpPr/>
            <p:nvPr/>
          </p:nvSpPr>
          <p:spPr>
            <a:xfrm rot="5400000">
              <a:off x="7269388" y="3141891"/>
              <a:ext cx="567522" cy="123542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 Single Corner Rectangle 76"/>
            <p:cNvSpPr/>
            <p:nvPr/>
          </p:nvSpPr>
          <p:spPr>
            <a:xfrm flipV="1">
              <a:off x="7491377" y="2918457"/>
              <a:ext cx="597253" cy="123825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 flipV="1">
            <a:off x="8452465" y="4793228"/>
            <a:ext cx="597253" cy="542033"/>
            <a:chOff x="7491377" y="2918457"/>
            <a:chExt cx="597253" cy="568966"/>
          </a:xfrm>
        </p:grpSpPr>
        <p:sp>
          <p:nvSpPr>
            <p:cNvPr id="79" name="Round Single Corner Rectangle 78"/>
            <p:cNvSpPr/>
            <p:nvPr/>
          </p:nvSpPr>
          <p:spPr>
            <a:xfrm rot="5400000">
              <a:off x="7269388" y="3141891"/>
              <a:ext cx="567522" cy="123542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 Single Corner Rectangle 79"/>
            <p:cNvSpPr/>
            <p:nvPr/>
          </p:nvSpPr>
          <p:spPr>
            <a:xfrm flipV="1">
              <a:off x="7491377" y="2918457"/>
              <a:ext cx="597253" cy="123825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 flipH="1">
            <a:off x="9603479" y="2894170"/>
            <a:ext cx="597253" cy="568966"/>
            <a:chOff x="7491377" y="2918457"/>
            <a:chExt cx="597253" cy="568966"/>
          </a:xfrm>
        </p:grpSpPr>
        <p:sp>
          <p:nvSpPr>
            <p:cNvPr id="82" name="Round Single Corner Rectangle 81"/>
            <p:cNvSpPr/>
            <p:nvPr/>
          </p:nvSpPr>
          <p:spPr>
            <a:xfrm rot="5400000">
              <a:off x="7269388" y="3141891"/>
              <a:ext cx="567522" cy="123542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 Single Corner Rectangle 82"/>
            <p:cNvSpPr/>
            <p:nvPr/>
          </p:nvSpPr>
          <p:spPr>
            <a:xfrm flipV="1">
              <a:off x="7491377" y="2918457"/>
              <a:ext cx="597253" cy="123825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 flipH="1" flipV="1">
            <a:off x="9603801" y="4791323"/>
            <a:ext cx="594532" cy="542033"/>
            <a:chOff x="7491377" y="2918457"/>
            <a:chExt cx="597253" cy="568966"/>
          </a:xfrm>
        </p:grpSpPr>
        <p:sp>
          <p:nvSpPr>
            <p:cNvPr id="85" name="Round Single Corner Rectangle 84"/>
            <p:cNvSpPr/>
            <p:nvPr/>
          </p:nvSpPr>
          <p:spPr>
            <a:xfrm rot="5400000">
              <a:off x="7269388" y="3141891"/>
              <a:ext cx="567522" cy="123542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 Single Corner Rectangle 85"/>
            <p:cNvSpPr/>
            <p:nvPr/>
          </p:nvSpPr>
          <p:spPr>
            <a:xfrm flipV="1">
              <a:off x="7491377" y="2918457"/>
              <a:ext cx="597253" cy="123825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7" name="Elbow Connector 86"/>
          <p:cNvCxnSpPr/>
          <p:nvPr/>
        </p:nvCxnSpPr>
        <p:spPr>
          <a:xfrm flipH="1">
            <a:off x="7580457" y="3179532"/>
            <a:ext cx="992787" cy="809538"/>
          </a:xfrm>
          <a:prstGeom prst="bentConnector3">
            <a:avLst>
              <a:gd name="adj1" fmla="val -45386"/>
            </a:avLst>
          </a:prstGeom>
          <a:ln w="31750">
            <a:solidFill>
              <a:srgbClr val="2C72AF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5488340" y="3735862"/>
                <a:ext cx="2131994" cy="4851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f>
                        <m:fPr>
                          <m:type m:val="skw"/>
                          <m:ctrlP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40" y="3735862"/>
                <a:ext cx="2131994" cy="4851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/>
          <p:cNvSpPr/>
          <p:nvPr/>
        </p:nvSpPr>
        <p:spPr>
          <a:xfrm>
            <a:off x="7979503" y="1923979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Rectangular HSS</a:t>
            </a: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10905650" y="2545080"/>
            <a:ext cx="2900" cy="3128725"/>
          </a:xfrm>
          <a:prstGeom prst="straightConnector1">
            <a:avLst/>
          </a:prstGeom>
          <a:ln w="60325">
            <a:solidFill>
              <a:srgbClr val="2C72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11009264" y="3878609"/>
            <a:ext cx="113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120 cm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8200696" y="6129960"/>
            <a:ext cx="2249920" cy="0"/>
          </a:xfrm>
          <a:prstGeom prst="straightConnector1">
            <a:avLst/>
          </a:prstGeom>
          <a:ln w="60325">
            <a:solidFill>
              <a:srgbClr val="2C72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8879387" y="6082341"/>
            <a:ext cx="113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90 cm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8189097" y="5774636"/>
            <a:ext cx="298799" cy="5514"/>
          </a:xfrm>
          <a:prstGeom prst="straightConnector1">
            <a:avLst/>
          </a:prstGeom>
          <a:ln w="50800">
            <a:solidFill>
              <a:srgbClr val="2C72AF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10141413" y="5780150"/>
            <a:ext cx="298799" cy="5514"/>
          </a:xfrm>
          <a:prstGeom prst="straightConnector1">
            <a:avLst/>
          </a:prstGeom>
          <a:ln w="50800">
            <a:solidFill>
              <a:srgbClr val="2C72AF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 flipV="1">
            <a:off x="10528790" y="5364480"/>
            <a:ext cx="3810" cy="309326"/>
          </a:xfrm>
          <a:prstGeom prst="straightConnector1">
            <a:avLst/>
          </a:prstGeom>
          <a:ln w="50800">
            <a:solidFill>
              <a:srgbClr val="2C72AF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 flipV="1">
            <a:off x="10528790" y="2549605"/>
            <a:ext cx="3810" cy="309326"/>
          </a:xfrm>
          <a:prstGeom prst="straightConnector1">
            <a:avLst/>
          </a:prstGeom>
          <a:ln w="50800">
            <a:solidFill>
              <a:srgbClr val="2C72AF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7992914" y="5750824"/>
            <a:ext cx="70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15 cm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9949178" y="5743176"/>
            <a:ext cx="70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15 cm</a:t>
            </a:r>
          </a:p>
        </p:txBody>
      </p:sp>
      <p:sp>
        <p:nvSpPr>
          <p:cNvPr id="100" name="Rectangle 99"/>
          <p:cNvSpPr/>
          <p:nvPr/>
        </p:nvSpPr>
        <p:spPr>
          <a:xfrm rot="16200000">
            <a:off x="10309875" y="5349866"/>
            <a:ext cx="70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20 cm</a:t>
            </a:r>
          </a:p>
        </p:txBody>
      </p:sp>
      <p:sp>
        <p:nvSpPr>
          <p:cNvPr id="101" name="Rectangle 100"/>
          <p:cNvSpPr/>
          <p:nvPr/>
        </p:nvSpPr>
        <p:spPr>
          <a:xfrm rot="16200000">
            <a:off x="10309975" y="2534920"/>
            <a:ext cx="70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20 cm</a:t>
            </a:r>
          </a:p>
        </p:txBody>
      </p:sp>
      <p:sp>
        <p:nvSpPr>
          <p:cNvPr id="2" name="Rectangle 1"/>
          <p:cNvSpPr/>
          <p:nvPr/>
        </p:nvSpPr>
        <p:spPr>
          <a:xfrm>
            <a:off x="3990075" y="5948005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AISC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200214" y="5205538"/>
            <a:ext cx="11589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C72AF"/>
                </a:solidFill>
              </a:rPr>
              <a:t>𝒇𝒚 =60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5183322" y="5205538"/>
            <a:ext cx="1329430" cy="457225"/>
          </a:xfrm>
          <a:prstGeom prst="roundRect">
            <a:avLst/>
          </a:prstGeom>
          <a:noFill/>
          <a:ln w="444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29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3537351" y="865661"/>
            <a:ext cx="5105885" cy="586093"/>
            <a:chOff x="-580317" y="3013788"/>
            <a:chExt cx="5105885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580317" y="3013788"/>
              <a:ext cx="510588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462013" y="3045224"/>
              <a:ext cx="48692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Cantilever Beam Design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43881" r="38830"/>
          <a:stretch/>
        </p:blipFill>
        <p:spPr>
          <a:xfrm>
            <a:off x="2952031" y="2354189"/>
            <a:ext cx="6087788" cy="3884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2" name="Rectangle 71"/>
          <p:cNvSpPr/>
          <p:nvPr/>
        </p:nvSpPr>
        <p:spPr>
          <a:xfrm>
            <a:off x="2952031" y="5120640"/>
            <a:ext cx="5041349" cy="312420"/>
          </a:xfrm>
          <a:prstGeom prst="rect">
            <a:avLst/>
          </a:prstGeom>
          <a:solidFill>
            <a:srgbClr val="3C4C8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11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3537351" y="865661"/>
            <a:ext cx="5105885" cy="586093"/>
            <a:chOff x="-580317" y="3013788"/>
            <a:chExt cx="5105885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580317" y="3013788"/>
              <a:ext cx="510588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462014" y="3045224"/>
              <a:ext cx="48692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Cantilever Beam Design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399122" y="5554256"/>
                <a:ext cx="4703467" cy="686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1" dirty="0">
                    <a:solidFill>
                      <a:srgbClr val="2C72AF"/>
                    </a:solidFill>
                    <a:ea typeface="Cambria Math" panose="020405030504060302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𝒂𝒄𝒂𝒖𝒍𝒂𝒚</m:t>
                    </m:r>
                    <m:r>
                      <a:rPr lang="en-US" sz="28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𝑬𝒒</m:t>
                    </m:r>
                    <m:r>
                      <a:rPr lang="en-US" sz="28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−</m:t>
                    </m:r>
                    <m:r>
                      <a:rPr lang="en-US" sz="2800" b="1" i="1">
                        <a:solidFill>
                          <a:srgbClr val="2C72A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  <m:f>
                      <m:fPr>
                        <m:ctrlPr>
                          <a:rPr lang="en-US" sz="28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US" sz="28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endParaRPr lang="en-US" sz="28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122" y="5554256"/>
                <a:ext cx="4703467" cy="686663"/>
              </a:xfrm>
              <a:prstGeom prst="rect">
                <a:avLst/>
              </a:prstGeom>
              <a:blipFill>
                <a:blip r:embed="rId5"/>
                <a:stretch>
                  <a:fillRect l="-4669" b="-18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/>
          <p:nvPr/>
        </p:nvCxnSpPr>
        <p:spPr>
          <a:xfrm flipH="1">
            <a:off x="1375170" y="2625906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H="1">
            <a:off x="2332891" y="2637308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 flipH="1">
            <a:off x="2806143" y="2628954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H="1">
            <a:off x="3304839" y="2521923"/>
            <a:ext cx="7454" cy="653808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>
            <a:off x="3807179" y="2521923"/>
            <a:ext cx="3810" cy="658308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>
            <a:off x="4797286" y="2526423"/>
            <a:ext cx="2" cy="655188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Right Brace 40"/>
          <p:cNvSpPr/>
          <p:nvPr/>
        </p:nvSpPr>
        <p:spPr>
          <a:xfrm rot="16200000">
            <a:off x="1644092" y="1312906"/>
            <a:ext cx="408597" cy="1923126"/>
          </a:xfrm>
          <a:prstGeom prst="rightBrace">
            <a:avLst>
              <a:gd name="adj1" fmla="val 77335"/>
              <a:gd name="adj2" fmla="val 50000"/>
            </a:avLst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402289" y="1671226"/>
                <a:ext cx="9950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289" y="1671226"/>
                <a:ext cx="995016" cy="307777"/>
              </a:xfrm>
              <a:prstGeom prst="rect">
                <a:avLst/>
              </a:prstGeom>
              <a:blipFill>
                <a:blip r:embed="rId6"/>
                <a:stretch>
                  <a:fillRect l="-5521" r="-613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42469" y="3360099"/>
                <a:ext cx="614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69" y="3360099"/>
                <a:ext cx="6142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1" name="Rounded Rectangle 230"/>
          <p:cNvSpPr/>
          <p:nvPr/>
        </p:nvSpPr>
        <p:spPr>
          <a:xfrm>
            <a:off x="1263905" y="5465824"/>
            <a:ext cx="4942588" cy="912852"/>
          </a:xfrm>
          <a:prstGeom prst="roundRect">
            <a:avLst/>
          </a:prstGeom>
          <a:noFill/>
          <a:ln w="508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4" name="Straight Arrow Connector 73"/>
          <p:cNvCxnSpPr/>
          <p:nvPr/>
        </p:nvCxnSpPr>
        <p:spPr>
          <a:xfrm flipH="1">
            <a:off x="886827" y="2623671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1848390" y="2637308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8" name="Arc 77"/>
          <p:cNvSpPr/>
          <p:nvPr/>
        </p:nvSpPr>
        <p:spPr>
          <a:xfrm rot="1847243">
            <a:off x="-1275121" y="3188565"/>
            <a:ext cx="6701216" cy="8367907"/>
          </a:xfrm>
          <a:prstGeom prst="arc">
            <a:avLst>
              <a:gd name="adj1" fmla="val 13246935"/>
              <a:gd name="adj2" fmla="val 14989349"/>
            </a:avLst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3556009" y="2526423"/>
            <a:ext cx="7454" cy="653808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4054705" y="2521923"/>
            <a:ext cx="3810" cy="658308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4549757" y="2531121"/>
            <a:ext cx="3810" cy="658308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3053669" y="2527113"/>
            <a:ext cx="7454" cy="653808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2802499" y="2526423"/>
            <a:ext cx="7454" cy="653808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4302231" y="2522403"/>
            <a:ext cx="3810" cy="658308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791735" y="2525772"/>
            <a:ext cx="2005407" cy="10429"/>
          </a:xfrm>
          <a:prstGeom prst="line">
            <a:avLst/>
          </a:prstGeom>
          <a:ln w="28575">
            <a:solidFill>
              <a:srgbClr val="2C72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Arc 122"/>
          <p:cNvSpPr/>
          <p:nvPr/>
        </p:nvSpPr>
        <p:spPr>
          <a:xfrm rot="13745004">
            <a:off x="1576806" y="-4443748"/>
            <a:ext cx="6701216" cy="8367907"/>
          </a:xfrm>
          <a:prstGeom prst="arc">
            <a:avLst>
              <a:gd name="adj1" fmla="val 13344941"/>
              <a:gd name="adj2" fmla="val 14669003"/>
            </a:avLst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886828" y="3177766"/>
            <a:ext cx="4023046" cy="1289660"/>
            <a:chOff x="1368938" y="2302204"/>
            <a:chExt cx="2730229" cy="1230513"/>
          </a:xfrm>
        </p:grpSpPr>
        <p:sp>
          <p:nvSpPr>
            <p:cNvPr id="196" name="Isosceles Triangle 195"/>
            <p:cNvSpPr/>
            <p:nvPr/>
          </p:nvSpPr>
          <p:spPr>
            <a:xfrm>
              <a:off x="3946351" y="2502091"/>
              <a:ext cx="152816" cy="232847"/>
            </a:xfrm>
            <a:prstGeom prst="triangle">
              <a:avLst/>
            </a:prstGeom>
            <a:solidFill>
              <a:srgbClr val="2C72A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368938" y="2302204"/>
              <a:ext cx="2730229" cy="20397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Arrow Connector 198"/>
            <p:cNvCxnSpPr/>
            <p:nvPr/>
          </p:nvCxnSpPr>
          <p:spPr>
            <a:xfrm flipH="1" flipV="1">
              <a:off x="1369556" y="3144146"/>
              <a:ext cx="1304506" cy="19723"/>
            </a:xfrm>
            <a:prstGeom prst="straightConnector1">
              <a:avLst/>
            </a:prstGeom>
            <a:ln w="41275">
              <a:solidFill>
                <a:srgbClr val="2C72A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ectangle 199"/>
            <p:cNvSpPr/>
            <p:nvPr/>
          </p:nvSpPr>
          <p:spPr>
            <a:xfrm>
              <a:off x="1743150" y="3177570"/>
              <a:ext cx="556699" cy="352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2C72AF"/>
                  </a:solidFill>
                </a:rPr>
                <a:t>20m</a:t>
              </a:r>
            </a:p>
          </p:txBody>
        </p:sp>
        <p:cxnSp>
          <p:nvCxnSpPr>
            <p:cNvPr id="224" name="Straight Arrow Connector 223"/>
            <p:cNvCxnSpPr/>
            <p:nvPr/>
          </p:nvCxnSpPr>
          <p:spPr>
            <a:xfrm flipH="1">
              <a:off x="1381527" y="2517051"/>
              <a:ext cx="2586" cy="451225"/>
            </a:xfrm>
            <a:prstGeom prst="straightConnector1">
              <a:avLst/>
            </a:prstGeom>
            <a:ln w="31750">
              <a:solidFill>
                <a:srgbClr val="2C72A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2584548" y="2504475"/>
              <a:ext cx="173853" cy="234406"/>
            </a:xfrm>
            <a:prstGeom prst="ellipse">
              <a:avLst/>
            </a:prstGeom>
            <a:solidFill>
              <a:srgbClr val="2C72A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2980282" y="2508124"/>
              <a:ext cx="173853" cy="234406"/>
            </a:xfrm>
            <a:prstGeom prst="ellipse">
              <a:avLst/>
            </a:prstGeom>
            <a:solidFill>
              <a:srgbClr val="2C72A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H="1">
              <a:off x="2673444" y="3162391"/>
              <a:ext cx="402633" cy="3251"/>
            </a:xfrm>
            <a:prstGeom prst="straightConnector1">
              <a:avLst/>
            </a:prstGeom>
            <a:ln w="41275">
              <a:solidFill>
                <a:srgbClr val="2C72A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2622627" y="3180323"/>
              <a:ext cx="556699" cy="352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2C72AF"/>
                  </a:solidFill>
                </a:rPr>
                <a:t>5.55m</a:t>
              </a:r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 flipH="1" flipV="1">
              <a:off x="3089005" y="3162391"/>
              <a:ext cx="933658" cy="14642"/>
            </a:xfrm>
            <a:prstGeom prst="straightConnector1">
              <a:avLst/>
            </a:prstGeom>
            <a:ln w="41275">
              <a:solidFill>
                <a:srgbClr val="2C72A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3273481" y="3176889"/>
              <a:ext cx="556699" cy="352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2C72AF"/>
                  </a:solidFill>
                </a:rPr>
                <a:t>10.1m</a:t>
              </a:r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4878888" y="2599758"/>
            <a:ext cx="1009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C7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 &amp; LL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8193260" y="2545080"/>
            <a:ext cx="2257356" cy="31333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8537078" y="2903220"/>
            <a:ext cx="1569720" cy="2421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/>
          <p:cNvGrpSpPr/>
          <p:nvPr/>
        </p:nvGrpSpPr>
        <p:grpSpPr>
          <a:xfrm>
            <a:off x="8537076" y="2898940"/>
            <a:ext cx="1577160" cy="2437318"/>
            <a:chOff x="171450" y="1392854"/>
            <a:chExt cx="12271050" cy="6898864"/>
          </a:xfrm>
        </p:grpSpPr>
        <p:sp>
          <p:nvSpPr>
            <p:cNvPr id="128" name="Rectangle 127"/>
            <p:cNvSpPr/>
            <p:nvPr/>
          </p:nvSpPr>
          <p:spPr>
            <a:xfrm>
              <a:off x="171450" y="1392854"/>
              <a:ext cx="12192000" cy="6858000"/>
            </a:xfrm>
            <a:prstGeom prst="rect">
              <a:avLst/>
            </a:prstGeom>
            <a:pattFill prst="smGrid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71450" y="1392854"/>
              <a:ext cx="12271050" cy="6898864"/>
            </a:xfrm>
            <a:prstGeom prst="rect">
              <a:avLst/>
            </a:prstGeom>
            <a:gradFill>
              <a:gsLst>
                <a:gs pos="0">
                  <a:srgbClr val="BDC6CB">
                    <a:alpha val="77000"/>
                  </a:srgbClr>
                </a:gs>
                <a:gs pos="100000">
                  <a:srgbClr val="EEEFF1">
                    <a:alpha val="77000"/>
                  </a:srgb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8525901" y="2898137"/>
            <a:ext cx="597253" cy="568966"/>
            <a:chOff x="7491377" y="2918457"/>
            <a:chExt cx="597253" cy="568966"/>
          </a:xfrm>
        </p:grpSpPr>
        <p:sp>
          <p:nvSpPr>
            <p:cNvPr id="131" name="Round Single Corner Rectangle 130"/>
            <p:cNvSpPr/>
            <p:nvPr/>
          </p:nvSpPr>
          <p:spPr>
            <a:xfrm rot="5400000">
              <a:off x="7269388" y="3141891"/>
              <a:ext cx="567522" cy="123542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 Single Corner Rectangle 131"/>
            <p:cNvSpPr/>
            <p:nvPr/>
          </p:nvSpPr>
          <p:spPr>
            <a:xfrm flipV="1">
              <a:off x="7491377" y="2918457"/>
              <a:ext cx="597253" cy="123825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/>
          <p:cNvGrpSpPr/>
          <p:nvPr/>
        </p:nvGrpSpPr>
        <p:grpSpPr>
          <a:xfrm flipV="1">
            <a:off x="8530091" y="4791323"/>
            <a:ext cx="597253" cy="542033"/>
            <a:chOff x="7491377" y="2918457"/>
            <a:chExt cx="597253" cy="568966"/>
          </a:xfrm>
        </p:grpSpPr>
        <p:sp>
          <p:nvSpPr>
            <p:cNvPr id="135" name="Round Single Corner Rectangle 134"/>
            <p:cNvSpPr/>
            <p:nvPr/>
          </p:nvSpPr>
          <p:spPr>
            <a:xfrm rot="5400000">
              <a:off x="7269388" y="3141891"/>
              <a:ext cx="567522" cy="123542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 Single Corner Rectangle 135"/>
            <p:cNvSpPr/>
            <p:nvPr/>
          </p:nvSpPr>
          <p:spPr>
            <a:xfrm flipV="1">
              <a:off x="7491377" y="2918457"/>
              <a:ext cx="597253" cy="123825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 flipH="1">
            <a:off x="9524785" y="2893779"/>
            <a:ext cx="597253" cy="568966"/>
            <a:chOff x="7491377" y="2918457"/>
            <a:chExt cx="597253" cy="568966"/>
          </a:xfrm>
        </p:grpSpPr>
        <p:sp>
          <p:nvSpPr>
            <p:cNvPr id="138" name="Round Single Corner Rectangle 137"/>
            <p:cNvSpPr/>
            <p:nvPr/>
          </p:nvSpPr>
          <p:spPr>
            <a:xfrm rot="5400000">
              <a:off x="7269388" y="3141891"/>
              <a:ext cx="567522" cy="123542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ound Single Corner Rectangle 138"/>
            <p:cNvSpPr/>
            <p:nvPr/>
          </p:nvSpPr>
          <p:spPr>
            <a:xfrm flipV="1">
              <a:off x="7491377" y="2918457"/>
              <a:ext cx="597253" cy="123825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/>
          <p:cNvGrpSpPr/>
          <p:nvPr/>
        </p:nvGrpSpPr>
        <p:grpSpPr>
          <a:xfrm flipH="1" flipV="1">
            <a:off x="9532405" y="4792180"/>
            <a:ext cx="594532" cy="542033"/>
            <a:chOff x="7491377" y="2918457"/>
            <a:chExt cx="597253" cy="568966"/>
          </a:xfrm>
        </p:grpSpPr>
        <p:sp>
          <p:nvSpPr>
            <p:cNvPr id="145" name="Round Single Corner Rectangle 144"/>
            <p:cNvSpPr/>
            <p:nvPr/>
          </p:nvSpPr>
          <p:spPr>
            <a:xfrm rot="5400000">
              <a:off x="7269388" y="3141891"/>
              <a:ext cx="567522" cy="123542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ound Single Corner Rectangle 145"/>
            <p:cNvSpPr/>
            <p:nvPr/>
          </p:nvSpPr>
          <p:spPr>
            <a:xfrm flipV="1">
              <a:off x="7491377" y="2918457"/>
              <a:ext cx="597253" cy="123825"/>
            </a:xfrm>
            <a:prstGeom prst="round1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7" name="Elbow Connector 146"/>
          <p:cNvCxnSpPr>
            <a:stCxn id="131" idx="0"/>
          </p:cNvCxnSpPr>
          <p:nvPr/>
        </p:nvCxnSpPr>
        <p:spPr>
          <a:xfrm flipH="1">
            <a:off x="7656657" y="3183342"/>
            <a:ext cx="992787" cy="809538"/>
          </a:xfrm>
          <a:prstGeom prst="bentConnector3">
            <a:avLst>
              <a:gd name="adj1" fmla="val -45386"/>
            </a:avLst>
          </a:prstGeom>
          <a:ln w="31750">
            <a:solidFill>
              <a:srgbClr val="2C72AF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/>
              <p:cNvSpPr txBox="1"/>
              <p:nvPr/>
            </p:nvSpPr>
            <p:spPr>
              <a:xfrm>
                <a:off x="5528219" y="3752452"/>
                <a:ext cx="2131994" cy="4851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f>
                        <m:fPr>
                          <m:type m:val="skw"/>
                          <m:ctrlP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154" name="TextBox 1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219" y="3752452"/>
                <a:ext cx="2131994" cy="4851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Rectangle 154"/>
          <p:cNvSpPr/>
          <p:nvPr/>
        </p:nvSpPr>
        <p:spPr>
          <a:xfrm>
            <a:off x="7979503" y="1923979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Rectangular HSS</a:t>
            </a:r>
          </a:p>
        </p:txBody>
      </p:sp>
      <p:cxnSp>
        <p:nvCxnSpPr>
          <p:cNvPr id="156" name="Straight Arrow Connector 155"/>
          <p:cNvCxnSpPr/>
          <p:nvPr/>
        </p:nvCxnSpPr>
        <p:spPr>
          <a:xfrm>
            <a:off x="10905650" y="2545080"/>
            <a:ext cx="2900" cy="3128725"/>
          </a:xfrm>
          <a:prstGeom prst="straightConnector1">
            <a:avLst/>
          </a:prstGeom>
          <a:ln w="60325">
            <a:solidFill>
              <a:srgbClr val="2C72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/>
          <p:cNvSpPr/>
          <p:nvPr/>
        </p:nvSpPr>
        <p:spPr>
          <a:xfrm>
            <a:off x="11009264" y="3878609"/>
            <a:ext cx="113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140 cm</a:t>
            </a:r>
          </a:p>
        </p:txBody>
      </p:sp>
      <p:cxnSp>
        <p:nvCxnSpPr>
          <p:cNvPr id="158" name="Straight Arrow Connector 157"/>
          <p:cNvCxnSpPr/>
          <p:nvPr/>
        </p:nvCxnSpPr>
        <p:spPr>
          <a:xfrm>
            <a:off x="8200696" y="6129960"/>
            <a:ext cx="2249920" cy="0"/>
          </a:xfrm>
          <a:prstGeom prst="straightConnector1">
            <a:avLst/>
          </a:prstGeom>
          <a:ln w="60325">
            <a:solidFill>
              <a:srgbClr val="2C72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58"/>
          <p:cNvSpPr/>
          <p:nvPr/>
        </p:nvSpPr>
        <p:spPr>
          <a:xfrm>
            <a:off x="8879387" y="6082341"/>
            <a:ext cx="113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100 cm</a:t>
            </a:r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8189097" y="5774636"/>
            <a:ext cx="298799" cy="5514"/>
          </a:xfrm>
          <a:prstGeom prst="straightConnector1">
            <a:avLst/>
          </a:prstGeom>
          <a:ln w="50800">
            <a:solidFill>
              <a:srgbClr val="2C72AF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10141413" y="5780150"/>
            <a:ext cx="298799" cy="5514"/>
          </a:xfrm>
          <a:prstGeom prst="straightConnector1">
            <a:avLst/>
          </a:prstGeom>
          <a:ln w="50800">
            <a:solidFill>
              <a:srgbClr val="2C72AF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flipH="1" flipV="1">
            <a:off x="10528790" y="5364480"/>
            <a:ext cx="3810" cy="309326"/>
          </a:xfrm>
          <a:prstGeom prst="straightConnector1">
            <a:avLst/>
          </a:prstGeom>
          <a:ln w="50800">
            <a:solidFill>
              <a:srgbClr val="2C72AF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flipH="1" flipV="1">
            <a:off x="10528790" y="2549605"/>
            <a:ext cx="3810" cy="309326"/>
          </a:xfrm>
          <a:prstGeom prst="straightConnector1">
            <a:avLst/>
          </a:prstGeom>
          <a:ln w="50800">
            <a:solidFill>
              <a:srgbClr val="2C72AF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/>
          <p:cNvSpPr/>
          <p:nvPr/>
        </p:nvSpPr>
        <p:spPr>
          <a:xfrm>
            <a:off x="7992914" y="5750824"/>
            <a:ext cx="70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20 cm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9949178" y="5743176"/>
            <a:ext cx="70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20 cm</a:t>
            </a:r>
          </a:p>
        </p:txBody>
      </p:sp>
      <p:sp>
        <p:nvSpPr>
          <p:cNvPr id="169" name="Rectangle 168"/>
          <p:cNvSpPr/>
          <p:nvPr/>
        </p:nvSpPr>
        <p:spPr>
          <a:xfrm rot="16200000">
            <a:off x="10309875" y="5349866"/>
            <a:ext cx="70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20 cm</a:t>
            </a:r>
          </a:p>
        </p:txBody>
      </p:sp>
      <p:sp>
        <p:nvSpPr>
          <p:cNvPr id="173" name="Rectangle 172"/>
          <p:cNvSpPr/>
          <p:nvPr/>
        </p:nvSpPr>
        <p:spPr>
          <a:xfrm rot="16200000">
            <a:off x="10309975" y="2534920"/>
            <a:ext cx="70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20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/>
              <p:cNvSpPr txBox="1"/>
              <p:nvPr/>
            </p:nvSpPr>
            <p:spPr>
              <a:xfrm>
                <a:off x="1894655" y="4603146"/>
                <a:ext cx="3681329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𝟏𝟓𝟎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𝒊𝒏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𝟏𝟑𝟑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174" name="TextBox 1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655" y="4603146"/>
                <a:ext cx="3681329" cy="5846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Rounded Rectangle 174"/>
          <p:cNvSpPr/>
          <p:nvPr/>
        </p:nvSpPr>
        <p:spPr>
          <a:xfrm>
            <a:off x="1764599" y="4484696"/>
            <a:ext cx="3981951" cy="840462"/>
          </a:xfrm>
          <a:prstGeom prst="roundRect">
            <a:avLst/>
          </a:prstGeom>
          <a:noFill/>
          <a:ln w="508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2534976" y="6467750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analysis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138574" y="4673918"/>
            <a:ext cx="11589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C72AF"/>
                </a:solidFill>
              </a:rPr>
              <a:t>𝒇𝒚 =60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121682" y="4673918"/>
            <a:ext cx="1329430" cy="457225"/>
          </a:xfrm>
          <a:prstGeom prst="roundRect">
            <a:avLst/>
          </a:prstGeom>
          <a:noFill/>
          <a:ln w="444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13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3670256" y="1376947"/>
            <a:ext cx="5082797" cy="801251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3687819" y="1449574"/>
            <a:ext cx="5065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2C72AF"/>
                </a:solidFill>
                <a:latin typeface="Arial Black" panose="020B0A04020102020204" pitchFamily="34" charset="0"/>
              </a:rPr>
              <a:t>Project Description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57360" y="2588294"/>
            <a:ext cx="5049140" cy="1839994"/>
            <a:chOff x="857360" y="2692469"/>
            <a:chExt cx="5049140" cy="18399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C3B35CA-4E28-40E7-8EB1-AF116E640FB4}"/>
                </a:ext>
              </a:extLst>
            </p:cNvPr>
            <p:cNvGrpSpPr/>
            <p:nvPr/>
          </p:nvGrpSpPr>
          <p:grpSpPr>
            <a:xfrm>
              <a:off x="857509" y="2695532"/>
              <a:ext cx="4567190" cy="1831859"/>
              <a:chOff x="1865087" y="2206883"/>
              <a:chExt cx="5704114" cy="2351314"/>
            </a:xfrm>
          </p:grpSpPr>
          <p:sp>
            <p:nvSpPr>
              <p:cNvPr id="67" name="Rectangle: Rounded Corners 33">
                <a:extLst>
                  <a:ext uri="{FF2B5EF4-FFF2-40B4-BE49-F238E27FC236}">
                    <a16:creationId xmlns:a16="http://schemas.microsoft.com/office/drawing/2014/main" id="{D69C20BB-B8B3-406E-94F4-9ECA8661042D}"/>
                  </a:ext>
                </a:extLst>
              </p:cNvPr>
              <p:cNvSpPr/>
              <p:nvPr/>
            </p:nvSpPr>
            <p:spPr>
              <a:xfrm>
                <a:off x="1865087" y="2206883"/>
                <a:ext cx="5704114" cy="2351314"/>
              </a:xfrm>
              <a:prstGeom prst="roundRect">
                <a:avLst>
                  <a:gd name="adj" fmla="val 8642"/>
                </a:avLst>
              </a:prstGeom>
              <a:gradFill flip="none" rotWithShape="1">
                <a:gsLst>
                  <a:gs pos="0">
                    <a:srgbClr val="71BAF7"/>
                  </a:gs>
                  <a:gs pos="100000">
                    <a:srgbClr val="074F8B"/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A24D64-4E36-47D3-9AB5-6747EA912C9E}"/>
                  </a:ext>
                </a:extLst>
              </p:cNvPr>
              <p:cNvSpPr/>
              <p:nvPr/>
            </p:nvSpPr>
            <p:spPr>
              <a:xfrm>
                <a:off x="2094713" y="2891045"/>
                <a:ext cx="870857" cy="870857"/>
              </a:xfrm>
              <a:prstGeom prst="ellipse">
                <a:avLst/>
              </a:prstGeom>
              <a:noFill/>
              <a:ln w="38100">
                <a:solidFill>
                  <a:schemeClr val="bg1">
                    <a:alpha val="4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2FE30D0-495A-41A6-8B71-62EADDED7E6E}"/>
                  </a:ext>
                </a:extLst>
              </p:cNvPr>
              <p:cNvSpPr/>
              <p:nvPr/>
            </p:nvSpPr>
            <p:spPr>
              <a:xfrm>
                <a:off x="2170141" y="2966472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9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65100" dist="38100" dir="5400000" algn="t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B53C31E-2EAE-43BF-BB15-BF62F3B362C8}"/>
                  </a:ext>
                </a:extLst>
              </p:cNvPr>
              <p:cNvSpPr txBox="1"/>
              <p:nvPr/>
            </p:nvSpPr>
            <p:spPr>
              <a:xfrm>
                <a:off x="1901571" y="2333145"/>
                <a:ext cx="1624107" cy="441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IN" sz="2000" dirty="0">
                  <a:solidFill>
                    <a:schemeClr val="tx1">
                      <a:alpha val="26000"/>
                    </a:schemeClr>
                  </a:solidFill>
                  <a:latin typeface="Eurostile BQ" pitchFamily="50" charset="0"/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>
            <a:xfrm>
              <a:off x="1192507" y="3241593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89788" y="3347682"/>
              <a:ext cx="40167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Location of the project</a:t>
              </a:r>
              <a:endParaRPr lang="en-US" sz="24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6" name="Freeform: Shape 34">
              <a:extLst>
                <a:ext uri="{FF2B5EF4-FFF2-40B4-BE49-F238E27FC236}">
                  <a16:creationId xmlns:a16="http://schemas.microsoft.com/office/drawing/2014/main" id="{64BF3501-33BD-49BF-9965-0A7A448123D6}"/>
                </a:ext>
              </a:extLst>
            </p:cNvPr>
            <p:cNvSpPr/>
            <p:nvPr/>
          </p:nvSpPr>
          <p:spPr>
            <a:xfrm>
              <a:off x="857360" y="2692469"/>
              <a:ext cx="4567190" cy="702921"/>
            </a:xfrm>
            <a:custGeom>
              <a:avLst/>
              <a:gdLst>
                <a:gd name="connsiteX0" fmla="*/ 203201 w 5704114"/>
                <a:gd name="connsiteY0" fmla="*/ 0 h 902247"/>
                <a:gd name="connsiteX1" fmla="*/ 5500913 w 5704114"/>
                <a:gd name="connsiteY1" fmla="*/ 0 h 902247"/>
                <a:gd name="connsiteX2" fmla="*/ 5704114 w 5704114"/>
                <a:gd name="connsiteY2" fmla="*/ 203201 h 902247"/>
                <a:gd name="connsiteX3" fmla="*/ 5704114 w 5704114"/>
                <a:gd name="connsiteY3" fmla="*/ 902247 h 902247"/>
                <a:gd name="connsiteX4" fmla="*/ 0 w 5704114"/>
                <a:gd name="connsiteY4" fmla="*/ 255562 h 902247"/>
                <a:gd name="connsiteX5" fmla="*/ 0 w 5704114"/>
                <a:gd name="connsiteY5" fmla="*/ 203201 h 902247"/>
                <a:gd name="connsiteX6" fmla="*/ 203201 w 5704114"/>
                <a:gd name="connsiteY6" fmla="*/ 0 h 90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4114" h="902247">
                  <a:moveTo>
                    <a:pt x="203201" y="0"/>
                  </a:moveTo>
                  <a:lnTo>
                    <a:pt x="5500913" y="0"/>
                  </a:lnTo>
                  <a:cubicBezTo>
                    <a:pt x="5613138" y="0"/>
                    <a:pt x="5704114" y="90976"/>
                    <a:pt x="5704114" y="203201"/>
                  </a:cubicBezTo>
                  <a:lnTo>
                    <a:pt x="5704114" y="902247"/>
                  </a:lnTo>
                  <a:lnTo>
                    <a:pt x="0" y="255562"/>
                  </a:lnTo>
                  <a:lnTo>
                    <a:pt x="0" y="203201"/>
                  </a:lnTo>
                  <a:cubicBezTo>
                    <a:pt x="0" y="90976"/>
                    <a:pt x="90976" y="0"/>
                    <a:pt x="203201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7" name="Freeform: Shape 35">
              <a:extLst>
                <a:ext uri="{FF2B5EF4-FFF2-40B4-BE49-F238E27FC236}">
                  <a16:creationId xmlns:a16="http://schemas.microsoft.com/office/drawing/2014/main" id="{3360B924-573A-4C47-A831-B3BDF1748A41}"/>
                </a:ext>
              </a:extLst>
            </p:cNvPr>
            <p:cNvSpPr/>
            <p:nvPr/>
          </p:nvSpPr>
          <p:spPr>
            <a:xfrm>
              <a:off x="857947" y="3905464"/>
              <a:ext cx="4566752" cy="620666"/>
            </a:xfrm>
            <a:custGeom>
              <a:avLst/>
              <a:gdLst>
                <a:gd name="connsiteX0" fmla="*/ 5703567 w 5703567"/>
                <a:gd name="connsiteY0" fmla="*/ 0 h 796666"/>
                <a:gd name="connsiteX1" fmla="*/ 5703567 w 5703567"/>
                <a:gd name="connsiteY1" fmla="*/ 593465 h 796666"/>
                <a:gd name="connsiteX2" fmla="*/ 5500366 w 5703567"/>
                <a:gd name="connsiteY2" fmla="*/ 796666 h 796666"/>
                <a:gd name="connsiteX3" fmla="*/ 202654 w 5703567"/>
                <a:gd name="connsiteY3" fmla="*/ 796666 h 796666"/>
                <a:gd name="connsiteX4" fmla="*/ 15422 w 5703567"/>
                <a:gd name="connsiteY4" fmla="*/ 672560 h 796666"/>
                <a:gd name="connsiteX5" fmla="*/ 0 w 5703567"/>
                <a:gd name="connsiteY5" fmla="*/ 596171 h 79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3567" h="796666">
                  <a:moveTo>
                    <a:pt x="5703567" y="0"/>
                  </a:moveTo>
                  <a:lnTo>
                    <a:pt x="5703567" y="593465"/>
                  </a:lnTo>
                  <a:cubicBezTo>
                    <a:pt x="5703567" y="705690"/>
                    <a:pt x="5612591" y="796666"/>
                    <a:pt x="5500366" y="796666"/>
                  </a:cubicBezTo>
                  <a:lnTo>
                    <a:pt x="202654" y="796666"/>
                  </a:lnTo>
                  <a:cubicBezTo>
                    <a:pt x="118485" y="796666"/>
                    <a:pt x="46269" y="745492"/>
                    <a:pt x="15422" y="672560"/>
                  </a:cubicBezTo>
                  <a:lnTo>
                    <a:pt x="0" y="596171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28" name="Freeform: Shape 36">
              <a:extLst>
                <a:ext uri="{FF2B5EF4-FFF2-40B4-BE49-F238E27FC236}">
                  <a16:creationId xmlns:a16="http://schemas.microsoft.com/office/drawing/2014/main" id="{EE5FF23E-2BA5-4729-BB36-42CB6580B168}"/>
                </a:ext>
              </a:extLst>
            </p:cNvPr>
            <p:cNvSpPr/>
            <p:nvPr/>
          </p:nvSpPr>
          <p:spPr>
            <a:xfrm>
              <a:off x="3670256" y="2700604"/>
              <a:ext cx="1766784" cy="1831859"/>
            </a:xfrm>
            <a:custGeom>
              <a:avLst/>
              <a:gdLst>
                <a:gd name="connsiteX0" fmla="*/ 0 w 2206595"/>
                <a:gd name="connsiteY0" fmla="*/ 0 h 2351314"/>
                <a:gd name="connsiteX1" fmla="*/ 2003394 w 2206595"/>
                <a:gd name="connsiteY1" fmla="*/ 0 h 2351314"/>
                <a:gd name="connsiteX2" fmla="*/ 2206595 w 2206595"/>
                <a:gd name="connsiteY2" fmla="*/ 203201 h 2351314"/>
                <a:gd name="connsiteX3" fmla="*/ 2206595 w 2206595"/>
                <a:gd name="connsiteY3" fmla="*/ 2148113 h 2351314"/>
                <a:gd name="connsiteX4" fmla="*/ 2003394 w 2206595"/>
                <a:gd name="connsiteY4" fmla="*/ 2351314 h 2351314"/>
                <a:gd name="connsiteX5" fmla="*/ 1093688 w 2206595"/>
                <a:gd name="connsiteY5" fmla="*/ 2351314 h 2351314"/>
                <a:gd name="connsiteX6" fmla="*/ 15538 w 2206595"/>
                <a:gd name="connsiteY6" fmla="*/ 63185 h 235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6595" h="2351314">
                  <a:moveTo>
                    <a:pt x="0" y="0"/>
                  </a:moveTo>
                  <a:lnTo>
                    <a:pt x="2003394" y="0"/>
                  </a:lnTo>
                  <a:cubicBezTo>
                    <a:pt x="2115619" y="0"/>
                    <a:pt x="2206595" y="90976"/>
                    <a:pt x="2206595" y="203201"/>
                  </a:cubicBezTo>
                  <a:lnTo>
                    <a:pt x="2206595" y="2148113"/>
                  </a:lnTo>
                  <a:cubicBezTo>
                    <a:pt x="2206595" y="2260338"/>
                    <a:pt x="2115619" y="2351314"/>
                    <a:pt x="2003394" y="2351314"/>
                  </a:cubicBezTo>
                  <a:lnTo>
                    <a:pt x="1093688" y="2351314"/>
                  </a:lnTo>
                  <a:lnTo>
                    <a:pt x="15538" y="63185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3898285" y="4715933"/>
            <a:ext cx="4644301" cy="1839994"/>
            <a:chOff x="857360" y="2692469"/>
            <a:chExt cx="4644301" cy="183999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C3B35CA-4E28-40E7-8EB1-AF116E640FB4}"/>
                </a:ext>
              </a:extLst>
            </p:cNvPr>
            <p:cNvGrpSpPr/>
            <p:nvPr/>
          </p:nvGrpSpPr>
          <p:grpSpPr>
            <a:xfrm>
              <a:off x="857509" y="2695532"/>
              <a:ext cx="4567190" cy="1831859"/>
              <a:chOff x="1865087" y="2206883"/>
              <a:chExt cx="5704114" cy="2351314"/>
            </a:xfrm>
          </p:grpSpPr>
          <p:sp>
            <p:nvSpPr>
              <p:cNvPr id="98" name="Rectangle: Rounded Corners 33">
                <a:extLst>
                  <a:ext uri="{FF2B5EF4-FFF2-40B4-BE49-F238E27FC236}">
                    <a16:creationId xmlns:a16="http://schemas.microsoft.com/office/drawing/2014/main" id="{D69C20BB-B8B3-406E-94F4-9ECA8661042D}"/>
                  </a:ext>
                </a:extLst>
              </p:cNvPr>
              <p:cNvSpPr/>
              <p:nvPr/>
            </p:nvSpPr>
            <p:spPr>
              <a:xfrm>
                <a:off x="1865087" y="2206883"/>
                <a:ext cx="5704114" cy="2351314"/>
              </a:xfrm>
              <a:prstGeom prst="roundRect">
                <a:avLst>
                  <a:gd name="adj" fmla="val 8642"/>
                </a:avLst>
              </a:prstGeom>
              <a:gradFill flip="none" rotWithShape="1">
                <a:gsLst>
                  <a:gs pos="0">
                    <a:srgbClr val="71BAF7"/>
                  </a:gs>
                  <a:gs pos="100000">
                    <a:srgbClr val="074F8B"/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CA24D64-4E36-47D3-9AB5-6747EA912C9E}"/>
                  </a:ext>
                </a:extLst>
              </p:cNvPr>
              <p:cNvSpPr/>
              <p:nvPr/>
            </p:nvSpPr>
            <p:spPr>
              <a:xfrm>
                <a:off x="2094713" y="2891045"/>
                <a:ext cx="870857" cy="870857"/>
              </a:xfrm>
              <a:prstGeom prst="ellipse">
                <a:avLst/>
              </a:prstGeom>
              <a:noFill/>
              <a:ln w="38100">
                <a:solidFill>
                  <a:schemeClr val="bg1">
                    <a:alpha val="4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2FE30D0-495A-41A6-8B71-62EADDED7E6E}"/>
                  </a:ext>
                </a:extLst>
              </p:cNvPr>
              <p:cNvSpPr/>
              <p:nvPr/>
            </p:nvSpPr>
            <p:spPr>
              <a:xfrm>
                <a:off x="2170141" y="2966472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9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65100" dist="38100" dir="5400000" algn="t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B53C31E-2EAE-43BF-BB15-BF62F3B362C8}"/>
                  </a:ext>
                </a:extLst>
              </p:cNvPr>
              <p:cNvSpPr txBox="1"/>
              <p:nvPr/>
            </p:nvSpPr>
            <p:spPr>
              <a:xfrm>
                <a:off x="1901571" y="2333145"/>
                <a:ext cx="1624107" cy="441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IN" sz="2000" dirty="0">
                  <a:solidFill>
                    <a:schemeClr val="tx1">
                      <a:alpha val="26000"/>
                    </a:schemeClr>
                  </a:solidFill>
                  <a:latin typeface="Eurostile BQ" pitchFamily="50" charset="0"/>
                </a:endParaRPr>
              </a:p>
            </p:txBody>
          </p:sp>
        </p:grpSp>
        <p:sp>
          <p:nvSpPr>
            <p:cNvPr id="93" name="Rectangle 92"/>
            <p:cNvSpPr/>
            <p:nvPr/>
          </p:nvSpPr>
          <p:spPr>
            <a:xfrm>
              <a:off x="1192507" y="3241593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889788" y="3347682"/>
              <a:ext cx="36118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400" b="1" kern="0" dirty="0">
                  <a:solidFill>
                    <a:schemeClr val="bg1"/>
                  </a:solidFill>
                  <a:sym typeface="Roboto"/>
                </a:rPr>
                <a:t>Project Layout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: Shape 34">
              <a:extLst>
                <a:ext uri="{FF2B5EF4-FFF2-40B4-BE49-F238E27FC236}">
                  <a16:creationId xmlns:a16="http://schemas.microsoft.com/office/drawing/2014/main" id="{64BF3501-33BD-49BF-9965-0A7A448123D6}"/>
                </a:ext>
              </a:extLst>
            </p:cNvPr>
            <p:cNvSpPr/>
            <p:nvPr/>
          </p:nvSpPr>
          <p:spPr>
            <a:xfrm>
              <a:off x="857360" y="2692469"/>
              <a:ext cx="4567190" cy="702921"/>
            </a:xfrm>
            <a:custGeom>
              <a:avLst/>
              <a:gdLst>
                <a:gd name="connsiteX0" fmla="*/ 203201 w 5704114"/>
                <a:gd name="connsiteY0" fmla="*/ 0 h 902247"/>
                <a:gd name="connsiteX1" fmla="*/ 5500913 w 5704114"/>
                <a:gd name="connsiteY1" fmla="*/ 0 h 902247"/>
                <a:gd name="connsiteX2" fmla="*/ 5704114 w 5704114"/>
                <a:gd name="connsiteY2" fmla="*/ 203201 h 902247"/>
                <a:gd name="connsiteX3" fmla="*/ 5704114 w 5704114"/>
                <a:gd name="connsiteY3" fmla="*/ 902247 h 902247"/>
                <a:gd name="connsiteX4" fmla="*/ 0 w 5704114"/>
                <a:gd name="connsiteY4" fmla="*/ 255562 h 902247"/>
                <a:gd name="connsiteX5" fmla="*/ 0 w 5704114"/>
                <a:gd name="connsiteY5" fmla="*/ 203201 h 902247"/>
                <a:gd name="connsiteX6" fmla="*/ 203201 w 5704114"/>
                <a:gd name="connsiteY6" fmla="*/ 0 h 90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4114" h="902247">
                  <a:moveTo>
                    <a:pt x="203201" y="0"/>
                  </a:moveTo>
                  <a:lnTo>
                    <a:pt x="5500913" y="0"/>
                  </a:lnTo>
                  <a:cubicBezTo>
                    <a:pt x="5613138" y="0"/>
                    <a:pt x="5704114" y="90976"/>
                    <a:pt x="5704114" y="203201"/>
                  </a:cubicBezTo>
                  <a:lnTo>
                    <a:pt x="5704114" y="902247"/>
                  </a:lnTo>
                  <a:lnTo>
                    <a:pt x="0" y="255562"/>
                  </a:lnTo>
                  <a:lnTo>
                    <a:pt x="0" y="203201"/>
                  </a:lnTo>
                  <a:cubicBezTo>
                    <a:pt x="0" y="90976"/>
                    <a:pt x="90976" y="0"/>
                    <a:pt x="203201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6" name="Freeform: Shape 35">
              <a:extLst>
                <a:ext uri="{FF2B5EF4-FFF2-40B4-BE49-F238E27FC236}">
                  <a16:creationId xmlns:a16="http://schemas.microsoft.com/office/drawing/2014/main" id="{3360B924-573A-4C47-A831-B3BDF1748A41}"/>
                </a:ext>
              </a:extLst>
            </p:cNvPr>
            <p:cNvSpPr/>
            <p:nvPr/>
          </p:nvSpPr>
          <p:spPr>
            <a:xfrm>
              <a:off x="857947" y="3905464"/>
              <a:ext cx="4566752" cy="620666"/>
            </a:xfrm>
            <a:custGeom>
              <a:avLst/>
              <a:gdLst>
                <a:gd name="connsiteX0" fmla="*/ 5703567 w 5703567"/>
                <a:gd name="connsiteY0" fmla="*/ 0 h 796666"/>
                <a:gd name="connsiteX1" fmla="*/ 5703567 w 5703567"/>
                <a:gd name="connsiteY1" fmla="*/ 593465 h 796666"/>
                <a:gd name="connsiteX2" fmla="*/ 5500366 w 5703567"/>
                <a:gd name="connsiteY2" fmla="*/ 796666 h 796666"/>
                <a:gd name="connsiteX3" fmla="*/ 202654 w 5703567"/>
                <a:gd name="connsiteY3" fmla="*/ 796666 h 796666"/>
                <a:gd name="connsiteX4" fmla="*/ 15422 w 5703567"/>
                <a:gd name="connsiteY4" fmla="*/ 672560 h 796666"/>
                <a:gd name="connsiteX5" fmla="*/ 0 w 5703567"/>
                <a:gd name="connsiteY5" fmla="*/ 596171 h 79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3567" h="796666">
                  <a:moveTo>
                    <a:pt x="5703567" y="0"/>
                  </a:moveTo>
                  <a:lnTo>
                    <a:pt x="5703567" y="593465"/>
                  </a:lnTo>
                  <a:cubicBezTo>
                    <a:pt x="5703567" y="705690"/>
                    <a:pt x="5612591" y="796666"/>
                    <a:pt x="5500366" y="796666"/>
                  </a:cubicBezTo>
                  <a:lnTo>
                    <a:pt x="202654" y="796666"/>
                  </a:lnTo>
                  <a:cubicBezTo>
                    <a:pt x="118485" y="796666"/>
                    <a:pt x="46269" y="745492"/>
                    <a:pt x="15422" y="672560"/>
                  </a:cubicBezTo>
                  <a:lnTo>
                    <a:pt x="0" y="596171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97" name="Freeform: Shape 36">
              <a:extLst>
                <a:ext uri="{FF2B5EF4-FFF2-40B4-BE49-F238E27FC236}">
                  <a16:creationId xmlns:a16="http://schemas.microsoft.com/office/drawing/2014/main" id="{EE5FF23E-2BA5-4729-BB36-42CB6580B168}"/>
                </a:ext>
              </a:extLst>
            </p:cNvPr>
            <p:cNvSpPr/>
            <p:nvPr/>
          </p:nvSpPr>
          <p:spPr>
            <a:xfrm>
              <a:off x="3670256" y="2700604"/>
              <a:ext cx="1766784" cy="1831859"/>
            </a:xfrm>
            <a:custGeom>
              <a:avLst/>
              <a:gdLst>
                <a:gd name="connsiteX0" fmla="*/ 0 w 2206595"/>
                <a:gd name="connsiteY0" fmla="*/ 0 h 2351314"/>
                <a:gd name="connsiteX1" fmla="*/ 2003394 w 2206595"/>
                <a:gd name="connsiteY1" fmla="*/ 0 h 2351314"/>
                <a:gd name="connsiteX2" fmla="*/ 2206595 w 2206595"/>
                <a:gd name="connsiteY2" fmla="*/ 203201 h 2351314"/>
                <a:gd name="connsiteX3" fmla="*/ 2206595 w 2206595"/>
                <a:gd name="connsiteY3" fmla="*/ 2148113 h 2351314"/>
                <a:gd name="connsiteX4" fmla="*/ 2003394 w 2206595"/>
                <a:gd name="connsiteY4" fmla="*/ 2351314 h 2351314"/>
                <a:gd name="connsiteX5" fmla="*/ 1093688 w 2206595"/>
                <a:gd name="connsiteY5" fmla="*/ 2351314 h 2351314"/>
                <a:gd name="connsiteX6" fmla="*/ 15538 w 2206595"/>
                <a:gd name="connsiteY6" fmla="*/ 63185 h 235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6595" h="2351314">
                  <a:moveTo>
                    <a:pt x="0" y="0"/>
                  </a:moveTo>
                  <a:lnTo>
                    <a:pt x="2003394" y="0"/>
                  </a:lnTo>
                  <a:cubicBezTo>
                    <a:pt x="2115619" y="0"/>
                    <a:pt x="2206595" y="90976"/>
                    <a:pt x="2206595" y="203201"/>
                  </a:cubicBezTo>
                  <a:lnTo>
                    <a:pt x="2206595" y="2148113"/>
                  </a:lnTo>
                  <a:cubicBezTo>
                    <a:pt x="2206595" y="2260338"/>
                    <a:pt x="2115619" y="2351314"/>
                    <a:pt x="2003394" y="2351314"/>
                  </a:cubicBezTo>
                  <a:lnTo>
                    <a:pt x="1093688" y="2351314"/>
                  </a:lnTo>
                  <a:lnTo>
                    <a:pt x="15538" y="63185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634352" y="2597650"/>
            <a:ext cx="4579680" cy="1839994"/>
            <a:chOff x="857360" y="2692469"/>
            <a:chExt cx="4579680" cy="1839994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C3B35CA-4E28-40E7-8EB1-AF116E640FB4}"/>
                </a:ext>
              </a:extLst>
            </p:cNvPr>
            <p:cNvGrpSpPr/>
            <p:nvPr/>
          </p:nvGrpSpPr>
          <p:grpSpPr>
            <a:xfrm>
              <a:off x="857509" y="2695532"/>
              <a:ext cx="4567190" cy="1831859"/>
              <a:chOff x="1865087" y="2206883"/>
              <a:chExt cx="5704114" cy="2351314"/>
            </a:xfrm>
          </p:grpSpPr>
          <p:sp>
            <p:nvSpPr>
              <p:cNvPr id="109" name="Rectangle: Rounded Corners 33">
                <a:extLst>
                  <a:ext uri="{FF2B5EF4-FFF2-40B4-BE49-F238E27FC236}">
                    <a16:creationId xmlns:a16="http://schemas.microsoft.com/office/drawing/2014/main" id="{D69C20BB-B8B3-406E-94F4-9ECA8661042D}"/>
                  </a:ext>
                </a:extLst>
              </p:cNvPr>
              <p:cNvSpPr/>
              <p:nvPr/>
            </p:nvSpPr>
            <p:spPr>
              <a:xfrm>
                <a:off x="1865087" y="2206883"/>
                <a:ext cx="5704114" cy="2351314"/>
              </a:xfrm>
              <a:prstGeom prst="roundRect">
                <a:avLst>
                  <a:gd name="adj" fmla="val 8642"/>
                </a:avLst>
              </a:prstGeom>
              <a:gradFill flip="none" rotWithShape="1">
                <a:gsLst>
                  <a:gs pos="0">
                    <a:srgbClr val="71BAF7"/>
                  </a:gs>
                  <a:gs pos="100000">
                    <a:srgbClr val="074F8B"/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2CA24D64-4E36-47D3-9AB5-6747EA912C9E}"/>
                  </a:ext>
                </a:extLst>
              </p:cNvPr>
              <p:cNvSpPr/>
              <p:nvPr/>
            </p:nvSpPr>
            <p:spPr>
              <a:xfrm>
                <a:off x="2094713" y="2891045"/>
                <a:ext cx="870857" cy="870857"/>
              </a:xfrm>
              <a:prstGeom prst="ellipse">
                <a:avLst/>
              </a:prstGeom>
              <a:noFill/>
              <a:ln w="38100">
                <a:solidFill>
                  <a:schemeClr val="bg1">
                    <a:alpha val="4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2FE30D0-495A-41A6-8B71-62EADDED7E6E}"/>
                  </a:ext>
                </a:extLst>
              </p:cNvPr>
              <p:cNvSpPr/>
              <p:nvPr/>
            </p:nvSpPr>
            <p:spPr>
              <a:xfrm>
                <a:off x="2170141" y="2966472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9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65100" dist="38100" dir="5400000" algn="t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53C31E-2EAE-43BF-BB15-BF62F3B362C8}"/>
                  </a:ext>
                </a:extLst>
              </p:cNvPr>
              <p:cNvSpPr txBox="1"/>
              <p:nvPr/>
            </p:nvSpPr>
            <p:spPr>
              <a:xfrm>
                <a:off x="1901571" y="2333145"/>
                <a:ext cx="1624107" cy="441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IN" sz="2000" dirty="0">
                  <a:solidFill>
                    <a:schemeClr val="tx1">
                      <a:alpha val="26000"/>
                    </a:schemeClr>
                  </a:solidFill>
                  <a:latin typeface="Eurostile BQ" pitchFamily="50" charset="0"/>
                </a:endParaRPr>
              </a:p>
            </p:txBody>
          </p:sp>
        </p:grpSp>
        <p:sp>
          <p:nvSpPr>
            <p:cNvPr id="104" name="Rectangle 103"/>
            <p:cNvSpPr/>
            <p:nvPr/>
          </p:nvSpPr>
          <p:spPr>
            <a:xfrm>
              <a:off x="1192507" y="3241593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820666" y="3300535"/>
              <a:ext cx="36118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General description</a:t>
              </a:r>
            </a:p>
          </p:txBody>
        </p:sp>
        <p:sp>
          <p:nvSpPr>
            <p:cNvPr id="106" name="Freeform: Shape 34">
              <a:extLst>
                <a:ext uri="{FF2B5EF4-FFF2-40B4-BE49-F238E27FC236}">
                  <a16:creationId xmlns:a16="http://schemas.microsoft.com/office/drawing/2014/main" id="{64BF3501-33BD-49BF-9965-0A7A448123D6}"/>
                </a:ext>
              </a:extLst>
            </p:cNvPr>
            <p:cNvSpPr/>
            <p:nvPr/>
          </p:nvSpPr>
          <p:spPr>
            <a:xfrm>
              <a:off x="857360" y="2692469"/>
              <a:ext cx="4567190" cy="702921"/>
            </a:xfrm>
            <a:custGeom>
              <a:avLst/>
              <a:gdLst>
                <a:gd name="connsiteX0" fmla="*/ 203201 w 5704114"/>
                <a:gd name="connsiteY0" fmla="*/ 0 h 902247"/>
                <a:gd name="connsiteX1" fmla="*/ 5500913 w 5704114"/>
                <a:gd name="connsiteY1" fmla="*/ 0 h 902247"/>
                <a:gd name="connsiteX2" fmla="*/ 5704114 w 5704114"/>
                <a:gd name="connsiteY2" fmla="*/ 203201 h 902247"/>
                <a:gd name="connsiteX3" fmla="*/ 5704114 w 5704114"/>
                <a:gd name="connsiteY3" fmla="*/ 902247 h 902247"/>
                <a:gd name="connsiteX4" fmla="*/ 0 w 5704114"/>
                <a:gd name="connsiteY4" fmla="*/ 255562 h 902247"/>
                <a:gd name="connsiteX5" fmla="*/ 0 w 5704114"/>
                <a:gd name="connsiteY5" fmla="*/ 203201 h 902247"/>
                <a:gd name="connsiteX6" fmla="*/ 203201 w 5704114"/>
                <a:gd name="connsiteY6" fmla="*/ 0 h 90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4114" h="902247">
                  <a:moveTo>
                    <a:pt x="203201" y="0"/>
                  </a:moveTo>
                  <a:lnTo>
                    <a:pt x="5500913" y="0"/>
                  </a:lnTo>
                  <a:cubicBezTo>
                    <a:pt x="5613138" y="0"/>
                    <a:pt x="5704114" y="90976"/>
                    <a:pt x="5704114" y="203201"/>
                  </a:cubicBezTo>
                  <a:lnTo>
                    <a:pt x="5704114" y="902247"/>
                  </a:lnTo>
                  <a:lnTo>
                    <a:pt x="0" y="255562"/>
                  </a:lnTo>
                  <a:lnTo>
                    <a:pt x="0" y="203201"/>
                  </a:lnTo>
                  <a:cubicBezTo>
                    <a:pt x="0" y="90976"/>
                    <a:pt x="90976" y="0"/>
                    <a:pt x="203201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7" name="Freeform: Shape 35">
              <a:extLst>
                <a:ext uri="{FF2B5EF4-FFF2-40B4-BE49-F238E27FC236}">
                  <a16:creationId xmlns:a16="http://schemas.microsoft.com/office/drawing/2014/main" id="{3360B924-573A-4C47-A831-B3BDF1748A41}"/>
                </a:ext>
              </a:extLst>
            </p:cNvPr>
            <p:cNvSpPr/>
            <p:nvPr/>
          </p:nvSpPr>
          <p:spPr>
            <a:xfrm>
              <a:off x="857947" y="3905464"/>
              <a:ext cx="4566752" cy="620666"/>
            </a:xfrm>
            <a:custGeom>
              <a:avLst/>
              <a:gdLst>
                <a:gd name="connsiteX0" fmla="*/ 5703567 w 5703567"/>
                <a:gd name="connsiteY0" fmla="*/ 0 h 796666"/>
                <a:gd name="connsiteX1" fmla="*/ 5703567 w 5703567"/>
                <a:gd name="connsiteY1" fmla="*/ 593465 h 796666"/>
                <a:gd name="connsiteX2" fmla="*/ 5500366 w 5703567"/>
                <a:gd name="connsiteY2" fmla="*/ 796666 h 796666"/>
                <a:gd name="connsiteX3" fmla="*/ 202654 w 5703567"/>
                <a:gd name="connsiteY3" fmla="*/ 796666 h 796666"/>
                <a:gd name="connsiteX4" fmla="*/ 15422 w 5703567"/>
                <a:gd name="connsiteY4" fmla="*/ 672560 h 796666"/>
                <a:gd name="connsiteX5" fmla="*/ 0 w 5703567"/>
                <a:gd name="connsiteY5" fmla="*/ 596171 h 79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3567" h="796666">
                  <a:moveTo>
                    <a:pt x="5703567" y="0"/>
                  </a:moveTo>
                  <a:lnTo>
                    <a:pt x="5703567" y="593465"/>
                  </a:lnTo>
                  <a:cubicBezTo>
                    <a:pt x="5703567" y="705690"/>
                    <a:pt x="5612591" y="796666"/>
                    <a:pt x="5500366" y="796666"/>
                  </a:cubicBezTo>
                  <a:lnTo>
                    <a:pt x="202654" y="796666"/>
                  </a:lnTo>
                  <a:cubicBezTo>
                    <a:pt x="118485" y="796666"/>
                    <a:pt x="46269" y="745492"/>
                    <a:pt x="15422" y="672560"/>
                  </a:cubicBezTo>
                  <a:lnTo>
                    <a:pt x="0" y="596171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08" name="Freeform: Shape 36">
              <a:extLst>
                <a:ext uri="{FF2B5EF4-FFF2-40B4-BE49-F238E27FC236}">
                  <a16:creationId xmlns:a16="http://schemas.microsoft.com/office/drawing/2014/main" id="{EE5FF23E-2BA5-4729-BB36-42CB6580B168}"/>
                </a:ext>
              </a:extLst>
            </p:cNvPr>
            <p:cNvSpPr/>
            <p:nvPr/>
          </p:nvSpPr>
          <p:spPr>
            <a:xfrm>
              <a:off x="3670256" y="2700604"/>
              <a:ext cx="1766784" cy="1831859"/>
            </a:xfrm>
            <a:custGeom>
              <a:avLst/>
              <a:gdLst>
                <a:gd name="connsiteX0" fmla="*/ 0 w 2206595"/>
                <a:gd name="connsiteY0" fmla="*/ 0 h 2351314"/>
                <a:gd name="connsiteX1" fmla="*/ 2003394 w 2206595"/>
                <a:gd name="connsiteY1" fmla="*/ 0 h 2351314"/>
                <a:gd name="connsiteX2" fmla="*/ 2206595 w 2206595"/>
                <a:gd name="connsiteY2" fmla="*/ 203201 h 2351314"/>
                <a:gd name="connsiteX3" fmla="*/ 2206595 w 2206595"/>
                <a:gd name="connsiteY3" fmla="*/ 2148113 h 2351314"/>
                <a:gd name="connsiteX4" fmla="*/ 2003394 w 2206595"/>
                <a:gd name="connsiteY4" fmla="*/ 2351314 h 2351314"/>
                <a:gd name="connsiteX5" fmla="*/ 1093688 w 2206595"/>
                <a:gd name="connsiteY5" fmla="*/ 2351314 h 2351314"/>
                <a:gd name="connsiteX6" fmla="*/ 15538 w 2206595"/>
                <a:gd name="connsiteY6" fmla="*/ 63185 h 235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6595" h="2351314">
                  <a:moveTo>
                    <a:pt x="0" y="0"/>
                  </a:moveTo>
                  <a:lnTo>
                    <a:pt x="2003394" y="0"/>
                  </a:lnTo>
                  <a:cubicBezTo>
                    <a:pt x="2115619" y="0"/>
                    <a:pt x="2206595" y="90976"/>
                    <a:pt x="2206595" y="203201"/>
                  </a:cubicBezTo>
                  <a:lnTo>
                    <a:pt x="2206595" y="2148113"/>
                  </a:lnTo>
                  <a:cubicBezTo>
                    <a:pt x="2206595" y="2260338"/>
                    <a:pt x="2115619" y="2351314"/>
                    <a:pt x="2003394" y="2351314"/>
                  </a:cubicBezTo>
                  <a:lnTo>
                    <a:pt x="1093688" y="2351314"/>
                  </a:lnTo>
                  <a:lnTo>
                    <a:pt x="15538" y="63185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533611" y="107054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42683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144089" y="1033301"/>
            <a:ext cx="3892411" cy="586093"/>
            <a:chOff x="26421" y="3013788"/>
            <a:chExt cx="3892411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26421" y="3013788"/>
              <a:ext cx="3892411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26421" y="3045224"/>
              <a:ext cx="3892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Steel Beam Design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56877" y="2453263"/>
            <a:ext cx="3685273" cy="3024198"/>
            <a:chOff x="1041852" y="2956736"/>
            <a:chExt cx="3085381" cy="23962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t="74213" r="50958"/>
            <a:stretch/>
          </p:blipFill>
          <p:spPr>
            <a:xfrm>
              <a:off x="1041852" y="2956736"/>
              <a:ext cx="3085381" cy="23962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0" name="Rectangle 59"/>
            <p:cNvSpPr/>
            <p:nvPr/>
          </p:nvSpPr>
          <p:spPr>
            <a:xfrm>
              <a:off x="1180298" y="4187158"/>
              <a:ext cx="2343375" cy="266700"/>
            </a:xfrm>
            <a:prstGeom prst="rect">
              <a:avLst/>
            </a:prstGeom>
            <a:solidFill>
              <a:srgbClr val="C00000">
                <a:alpha val="54000"/>
              </a:srgbClr>
            </a:solidFill>
            <a:ln w="57150">
              <a:solidFill>
                <a:srgbClr val="3C4C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05943" y="2453263"/>
            <a:ext cx="3958747" cy="3024198"/>
            <a:chOff x="6922613" y="2827962"/>
            <a:chExt cx="3085381" cy="2396281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5"/>
            <a:srcRect t="74213" r="50958"/>
            <a:stretch/>
          </p:blipFill>
          <p:spPr>
            <a:xfrm>
              <a:off x="6922613" y="2827962"/>
              <a:ext cx="3085381" cy="23962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2" name="Rectangle 61"/>
            <p:cNvSpPr/>
            <p:nvPr/>
          </p:nvSpPr>
          <p:spPr>
            <a:xfrm rot="16200000">
              <a:off x="7438574" y="4511529"/>
              <a:ext cx="902970" cy="266700"/>
            </a:xfrm>
            <a:prstGeom prst="rect">
              <a:avLst/>
            </a:prstGeom>
            <a:solidFill>
              <a:srgbClr val="C00000">
                <a:alpha val="54000"/>
              </a:srgbClr>
            </a:solidFill>
            <a:ln w="57150">
              <a:solidFill>
                <a:srgbClr val="3C4C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/>
            <p:cNvSpPr/>
            <p:nvPr/>
          </p:nvSpPr>
          <p:spPr>
            <a:xfrm rot="16200000">
              <a:off x="8173217" y="4511529"/>
              <a:ext cx="902970" cy="266700"/>
            </a:xfrm>
            <a:prstGeom prst="rect">
              <a:avLst/>
            </a:prstGeom>
            <a:solidFill>
              <a:srgbClr val="C00000">
                <a:alpha val="54000"/>
              </a:srgbClr>
            </a:solidFill>
            <a:ln w="57150">
              <a:solidFill>
                <a:srgbClr val="3C4C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 rot="16200000">
              <a:off x="7438574" y="3608558"/>
              <a:ext cx="902970" cy="266700"/>
            </a:xfrm>
            <a:prstGeom prst="rect">
              <a:avLst/>
            </a:prstGeom>
            <a:solidFill>
              <a:srgbClr val="C00000">
                <a:alpha val="54000"/>
              </a:srgbClr>
            </a:solidFill>
            <a:ln w="57150">
              <a:solidFill>
                <a:srgbClr val="3C4C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/>
            <p:cNvSpPr/>
            <p:nvPr/>
          </p:nvSpPr>
          <p:spPr>
            <a:xfrm rot="16200000">
              <a:off x="8170569" y="3608557"/>
              <a:ext cx="902970" cy="266700"/>
            </a:xfrm>
            <a:prstGeom prst="rect">
              <a:avLst/>
            </a:prstGeom>
            <a:solidFill>
              <a:srgbClr val="C00000">
                <a:alpha val="54000"/>
              </a:srgbClr>
            </a:solidFill>
            <a:ln w="57150">
              <a:solidFill>
                <a:srgbClr val="3C4C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185" y="5594217"/>
            <a:ext cx="1408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Arial Black" panose="020B0A04020102020204" pitchFamily="34" charset="0"/>
              </a:rPr>
              <a:t>Girder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2677249" y="5594217"/>
            <a:ext cx="2157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Arial Black" panose="020B0A04020102020204" pitchFamily="34" charset="0"/>
              </a:rPr>
              <a:t>Sub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00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3537351" y="865661"/>
            <a:ext cx="5105885" cy="586093"/>
            <a:chOff x="-580317" y="3013788"/>
            <a:chExt cx="5105885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580317" y="3013788"/>
              <a:ext cx="510588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402383" y="3045224"/>
              <a:ext cx="47500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Steel Sub Beam Design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714254" y="5669852"/>
                <a:ext cx="956800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𝑾𝑳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254" y="5669852"/>
                <a:ext cx="956800" cy="574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387212" y="2633758"/>
            <a:ext cx="4788335" cy="1108693"/>
            <a:chOff x="1367640" y="2302197"/>
            <a:chExt cx="3249581" cy="1057842"/>
          </a:xfrm>
        </p:grpSpPr>
        <p:sp>
          <p:nvSpPr>
            <p:cNvPr id="196" name="Isosceles Triangle 195"/>
            <p:cNvSpPr/>
            <p:nvPr/>
          </p:nvSpPr>
          <p:spPr>
            <a:xfrm>
              <a:off x="1367640" y="2485855"/>
              <a:ext cx="203127" cy="332358"/>
            </a:xfrm>
            <a:prstGeom prst="triangle">
              <a:avLst/>
            </a:prstGeom>
            <a:solidFill>
              <a:srgbClr val="2C72A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363760" y="2507661"/>
              <a:ext cx="253461" cy="310552"/>
            </a:xfrm>
            <a:prstGeom prst="ellipse">
              <a:avLst/>
            </a:prstGeom>
            <a:solidFill>
              <a:srgbClr val="2C72A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368935" y="2302197"/>
              <a:ext cx="3246991" cy="20397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Arrow Connector 198"/>
            <p:cNvCxnSpPr/>
            <p:nvPr/>
          </p:nvCxnSpPr>
          <p:spPr>
            <a:xfrm flipH="1">
              <a:off x="1450180" y="3340373"/>
              <a:ext cx="3014074" cy="0"/>
            </a:xfrm>
            <a:prstGeom prst="straightConnector1">
              <a:avLst/>
            </a:prstGeom>
            <a:ln w="60325">
              <a:solidFill>
                <a:srgbClr val="2C72A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Rectangle 199"/>
                <p:cNvSpPr/>
                <p:nvPr/>
              </p:nvSpPr>
              <p:spPr>
                <a:xfrm>
                  <a:off x="2160676" y="2919549"/>
                  <a:ext cx="1545688" cy="4404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4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𝟗𝟖</m:t>
                        </m:r>
                        <m:r>
                          <a:rPr lang="en-US" sz="24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2400" b="1" dirty="0">
                    <a:solidFill>
                      <a:srgbClr val="2C72AF"/>
                    </a:solidFill>
                  </a:endParaRPr>
                </a:p>
              </p:txBody>
            </p:sp>
          </mc:Choice>
          <mc:Fallback xmlns="">
            <p:sp>
              <p:nvSpPr>
                <p:cNvPr id="200" name="Rectangle 1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0676" y="2919549"/>
                  <a:ext cx="1545688" cy="44049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4" name="Straight Arrow Connector 223"/>
            <p:cNvCxnSpPr/>
            <p:nvPr/>
          </p:nvCxnSpPr>
          <p:spPr>
            <a:xfrm>
              <a:off x="2933520" y="2506099"/>
              <a:ext cx="1" cy="385729"/>
            </a:xfrm>
            <a:prstGeom prst="straightConnector1">
              <a:avLst/>
            </a:prstGeom>
            <a:ln w="31750">
              <a:solidFill>
                <a:srgbClr val="2C72A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/>
          <p:cNvCxnSpPr/>
          <p:nvPr/>
        </p:nvCxnSpPr>
        <p:spPr>
          <a:xfrm flipH="1">
            <a:off x="1116827" y="208589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H="1">
            <a:off x="1651144" y="207515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 flipH="1">
            <a:off x="2185461" y="207965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H="1">
            <a:off x="2719778" y="207653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H="1">
            <a:off x="3254095" y="208103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H="1">
            <a:off x="3788412" y="207029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H="1">
            <a:off x="4322729" y="208241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TextBox 216"/>
              <p:cNvSpPr txBox="1"/>
              <p:nvPr/>
            </p:nvSpPr>
            <p:spPr>
              <a:xfrm>
                <a:off x="1679535" y="4916584"/>
                <a:ext cx="1257588" cy="625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17" name="TextBox 2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535" y="4916584"/>
                <a:ext cx="1257588" cy="6255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095807" y="1550661"/>
                <a:ext cx="3507185" cy="466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𝑫𝑳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&amp;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𝑳𝑳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f>
                        <m:fPr>
                          <m:type m:val="skw"/>
                          <m:ctrlPr>
                            <a:rPr lang="en-US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𝑲𝒊𝒑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𝒇𝒕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807" y="1550661"/>
                <a:ext cx="3507185" cy="4662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1" name="TextBox 220"/>
              <p:cNvSpPr txBox="1"/>
              <p:nvPr/>
            </p:nvSpPr>
            <p:spPr>
              <a:xfrm>
                <a:off x="1681163" y="4256861"/>
                <a:ext cx="1200777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𝟐𝟒𝟎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21" name="TextBox 2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163" y="4256861"/>
                <a:ext cx="1200777" cy="5846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Arc 44"/>
          <p:cNvSpPr/>
          <p:nvPr/>
        </p:nvSpPr>
        <p:spPr>
          <a:xfrm rot="6501708">
            <a:off x="-2538980" y="-7275401"/>
            <a:ext cx="9086586" cy="11639111"/>
          </a:xfrm>
          <a:prstGeom prst="arc">
            <a:avLst>
              <a:gd name="adj1" fmla="val 18344971"/>
              <a:gd name="adj2" fmla="val 82242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698561" y="2826848"/>
                <a:ext cx="614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561" y="2826848"/>
                <a:ext cx="614206" cy="369332"/>
              </a:xfrm>
              <a:prstGeom prst="rect">
                <a:avLst/>
              </a:prstGeom>
              <a:blipFill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TextBox 229"/>
              <p:cNvSpPr txBox="1"/>
              <p:nvPr/>
            </p:nvSpPr>
            <p:spPr>
              <a:xfrm>
                <a:off x="3105017" y="5566811"/>
                <a:ext cx="1192762" cy="677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 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30" name="TextBox 2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017" y="5566811"/>
                <a:ext cx="1192762" cy="6772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1" name="Rounded Rectangle 230"/>
          <p:cNvSpPr/>
          <p:nvPr/>
        </p:nvSpPr>
        <p:spPr>
          <a:xfrm>
            <a:off x="1503031" y="4183505"/>
            <a:ext cx="3136625" cy="2305575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8551418" y="1938241"/>
                <a:ext cx="13224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𝟖𝟒</m:t>
                      </m:r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418" y="1938241"/>
                <a:ext cx="1322478" cy="369332"/>
              </a:xfrm>
              <a:prstGeom prst="rect">
                <a:avLst/>
              </a:prstGeom>
              <a:blipFill>
                <a:blip r:embed="rId12"/>
                <a:stretch>
                  <a:fillRect l="-5069" r="-5069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/>
          <p:cNvCxnSpPr/>
          <p:nvPr/>
        </p:nvCxnSpPr>
        <p:spPr>
          <a:xfrm flipH="1">
            <a:off x="10501268" y="2921795"/>
            <a:ext cx="14913" cy="2791921"/>
          </a:xfrm>
          <a:prstGeom prst="straightConnector1">
            <a:avLst/>
          </a:prstGeom>
          <a:ln w="60325">
            <a:solidFill>
              <a:srgbClr val="2C72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10548611" y="4087519"/>
            <a:ext cx="113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26.7 in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8059359" y="6149458"/>
            <a:ext cx="2249920" cy="0"/>
          </a:xfrm>
          <a:prstGeom prst="straightConnector1">
            <a:avLst/>
          </a:prstGeom>
          <a:ln w="60325">
            <a:solidFill>
              <a:srgbClr val="2C72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8879387" y="6082341"/>
            <a:ext cx="113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10 in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 flipV="1">
            <a:off x="10061333" y="3207680"/>
            <a:ext cx="3202" cy="251325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9745772" y="2434238"/>
            <a:ext cx="812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0.64 in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H="1">
            <a:off x="560018" y="2076439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>
            <a:off x="4984606" y="2074300"/>
            <a:ext cx="3810" cy="555180"/>
          </a:xfrm>
          <a:prstGeom prst="straightConnector1">
            <a:avLst/>
          </a:prstGeom>
          <a:ln w="28575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558083" y="2073331"/>
            <a:ext cx="4452206" cy="9088"/>
          </a:xfrm>
          <a:prstGeom prst="line">
            <a:avLst/>
          </a:prstGeom>
          <a:ln w="28575">
            <a:solidFill>
              <a:srgbClr val="2C72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059498" y="3174579"/>
            <a:ext cx="218613" cy="22935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 rot="16200000">
            <a:off x="9034496" y="1929037"/>
            <a:ext cx="256032" cy="22935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 rot="16200000">
            <a:off x="9040788" y="4438933"/>
            <a:ext cx="256032" cy="22935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>
            <a:off x="8765871" y="3175401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Arc 106"/>
          <p:cNvSpPr/>
          <p:nvPr/>
        </p:nvSpPr>
        <p:spPr>
          <a:xfrm rot="15911268">
            <a:off x="9231321" y="3200911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Arc 108"/>
          <p:cNvSpPr/>
          <p:nvPr/>
        </p:nvSpPr>
        <p:spPr>
          <a:xfrm rot="11470931">
            <a:off x="9251512" y="5209820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c 109"/>
          <p:cNvSpPr/>
          <p:nvPr/>
        </p:nvSpPr>
        <p:spPr>
          <a:xfrm rot="5400000">
            <a:off x="8787607" y="5185010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Arrow Connector 110"/>
          <p:cNvCxnSpPr/>
          <p:nvPr/>
        </p:nvCxnSpPr>
        <p:spPr>
          <a:xfrm flipH="1">
            <a:off x="10061333" y="2710485"/>
            <a:ext cx="4687" cy="234505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>
            <a:off x="9269840" y="4357872"/>
            <a:ext cx="278000" cy="4949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8816547" y="4363302"/>
            <a:ext cx="247483" cy="3577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9501366" y="4183505"/>
            <a:ext cx="901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0.46 in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423526" y="1824908"/>
            <a:ext cx="1559480" cy="555928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4967039" y="5057168"/>
            <a:ext cx="11589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C72AF"/>
                </a:solidFill>
              </a:rPr>
              <a:t>𝒇𝒚 =60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4950147" y="5057168"/>
            <a:ext cx="1329430" cy="457225"/>
          </a:xfrm>
          <a:prstGeom prst="roundRect">
            <a:avLst/>
          </a:prstGeom>
          <a:noFill/>
          <a:ln w="444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5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049778" y="865661"/>
            <a:ext cx="4040874" cy="586093"/>
            <a:chOff x="-67890" y="3013788"/>
            <a:chExt cx="4040874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67890" y="3013788"/>
              <a:ext cx="4040874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27727" y="3045224"/>
              <a:ext cx="40007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Steel Girder Design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69374" y="5669852"/>
                <a:ext cx="907108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𝒘𝑳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74" y="5669852"/>
                <a:ext cx="907108" cy="574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387212" y="2633758"/>
            <a:ext cx="4788335" cy="1108693"/>
            <a:chOff x="1367640" y="2302197"/>
            <a:chExt cx="3249581" cy="1057842"/>
          </a:xfrm>
        </p:grpSpPr>
        <p:sp>
          <p:nvSpPr>
            <p:cNvPr id="196" name="Isosceles Triangle 195"/>
            <p:cNvSpPr/>
            <p:nvPr/>
          </p:nvSpPr>
          <p:spPr>
            <a:xfrm>
              <a:off x="1367640" y="2485855"/>
              <a:ext cx="203127" cy="332358"/>
            </a:xfrm>
            <a:prstGeom prst="triangle">
              <a:avLst/>
            </a:prstGeom>
            <a:solidFill>
              <a:srgbClr val="2C72A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363760" y="2507661"/>
              <a:ext cx="253461" cy="310552"/>
            </a:xfrm>
            <a:prstGeom prst="ellipse">
              <a:avLst/>
            </a:prstGeom>
            <a:solidFill>
              <a:srgbClr val="2C72A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368935" y="2302197"/>
              <a:ext cx="3246991" cy="20397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Arrow Connector 198"/>
            <p:cNvCxnSpPr/>
            <p:nvPr/>
          </p:nvCxnSpPr>
          <p:spPr>
            <a:xfrm flipH="1">
              <a:off x="1450180" y="3340373"/>
              <a:ext cx="3014074" cy="0"/>
            </a:xfrm>
            <a:prstGeom prst="straightConnector1">
              <a:avLst/>
            </a:prstGeom>
            <a:ln w="60325">
              <a:solidFill>
                <a:srgbClr val="2C72A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Rectangle 199"/>
                <p:cNvSpPr/>
                <p:nvPr/>
              </p:nvSpPr>
              <p:spPr>
                <a:xfrm>
                  <a:off x="2160676" y="2919549"/>
                  <a:ext cx="1545688" cy="4404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24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𝟖𝟔</m:t>
                        </m:r>
                        <m:r>
                          <a:rPr lang="en-US" sz="2400" b="1" i="1" smtClean="0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2400" b="1" dirty="0">
                    <a:solidFill>
                      <a:srgbClr val="2C72AF"/>
                    </a:solidFill>
                  </a:endParaRPr>
                </a:p>
              </p:txBody>
            </p:sp>
          </mc:Choice>
          <mc:Fallback xmlns="">
            <p:sp>
              <p:nvSpPr>
                <p:cNvPr id="200" name="Rectangle 1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0676" y="2919549"/>
                  <a:ext cx="1545688" cy="44049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4" name="Straight Arrow Connector 223"/>
            <p:cNvCxnSpPr/>
            <p:nvPr/>
          </p:nvCxnSpPr>
          <p:spPr>
            <a:xfrm>
              <a:off x="2933520" y="2506099"/>
              <a:ext cx="1" cy="385729"/>
            </a:xfrm>
            <a:prstGeom prst="straightConnector1">
              <a:avLst/>
            </a:prstGeom>
            <a:ln w="31750">
              <a:solidFill>
                <a:srgbClr val="2C72A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7" name="Straight Arrow Connector 206"/>
          <p:cNvCxnSpPr/>
          <p:nvPr/>
        </p:nvCxnSpPr>
        <p:spPr>
          <a:xfrm flipH="1">
            <a:off x="1940704" y="2075159"/>
            <a:ext cx="3810" cy="555180"/>
          </a:xfrm>
          <a:prstGeom prst="straightConnector1">
            <a:avLst/>
          </a:prstGeom>
          <a:ln w="50800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H="1">
            <a:off x="3544572" y="2070299"/>
            <a:ext cx="3810" cy="555180"/>
          </a:xfrm>
          <a:prstGeom prst="straightConnector1">
            <a:avLst/>
          </a:prstGeom>
          <a:ln w="50800">
            <a:solidFill>
              <a:srgbClr val="2C72A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TextBox 216"/>
              <p:cNvSpPr txBox="1"/>
              <p:nvPr/>
            </p:nvSpPr>
            <p:spPr>
              <a:xfrm>
                <a:off x="734655" y="4916584"/>
                <a:ext cx="1257588" cy="625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17" name="TextBox 2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55" y="4916584"/>
                <a:ext cx="1257588" cy="6255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744062" y="1726962"/>
                <a:ext cx="45001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062" y="1726962"/>
                <a:ext cx="450015" cy="276999"/>
              </a:xfrm>
              <a:prstGeom prst="rect">
                <a:avLst/>
              </a:prstGeom>
              <a:blipFill>
                <a:blip r:embed="rId8"/>
                <a:stretch>
                  <a:fillRect r="-270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1" name="TextBox 220"/>
              <p:cNvSpPr txBox="1"/>
              <p:nvPr/>
            </p:nvSpPr>
            <p:spPr>
              <a:xfrm>
                <a:off x="736283" y="4256861"/>
                <a:ext cx="1200777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𝟐𝟒𝟎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21" name="TextBox 2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83" y="4256861"/>
                <a:ext cx="1200777" cy="5846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Arc 44"/>
          <p:cNvSpPr/>
          <p:nvPr/>
        </p:nvSpPr>
        <p:spPr>
          <a:xfrm rot="6501708">
            <a:off x="-2538980" y="-7275401"/>
            <a:ext cx="9086586" cy="11639111"/>
          </a:xfrm>
          <a:prstGeom prst="arc">
            <a:avLst>
              <a:gd name="adj1" fmla="val 18344971"/>
              <a:gd name="adj2" fmla="val 82242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698561" y="2826848"/>
                <a:ext cx="614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561" y="2826848"/>
                <a:ext cx="614206" cy="369332"/>
              </a:xfrm>
              <a:prstGeom prst="rect">
                <a:avLst/>
              </a:prstGeom>
              <a:blipFill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TextBox 229"/>
              <p:cNvSpPr txBox="1"/>
              <p:nvPr/>
            </p:nvSpPr>
            <p:spPr>
              <a:xfrm>
                <a:off x="2160137" y="5566811"/>
                <a:ext cx="1192762" cy="677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 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30" name="TextBox 2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137" y="5566811"/>
                <a:ext cx="1192762" cy="6772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1" name="Rounded Rectangle 230"/>
          <p:cNvSpPr/>
          <p:nvPr/>
        </p:nvSpPr>
        <p:spPr>
          <a:xfrm>
            <a:off x="558150" y="4183505"/>
            <a:ext cx="2979201" cy="2305575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8445335" y="1919096"/>
                <a:ext cx="15068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𝟒𝟒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𝟐𝟗𝟎</m:t>
                      </m:r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335" y="1919096"/>
                <a:ext cx="1506823" cy="369332"/>
              </a:xfrm>
              <a:prstGeom prst="rect">
                <a:avLst/>
              </a:prstGeom>
              <a:blipFill>
                <a:blip r:embed="rId12"/>
                <a:stretch>
                  <a:fillRect l="-4032" r="-443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/>
          <p:cNvCxnSpPr/>
          <p:nvPr/>
        </p:nvCxnSpPr>
        <p:spPr>
          <a:xfrm flipH="1">
            <a:off x="10501268" y="2921795"/>
            <a:ext cx="14913" cy="2791921"/>
          </a:xfrm>
          <a:prstGeom prst="straightConnector1">
            <a:avLst/>
          </a:prstGeom>
          <a:ln w="60325">
            <a:solidFill>
              <a:srgbClr val="2C72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10548611" y="4087519"/>
            <a:ext cx="113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43.6 in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8059359" y="6149458"/>
            <a:ext cx="2249920" cy="0"/>
          </a:xfrm>
          <a:prstGeom prst="straightConnector1">
            <a:avLst/>
          </a:prstGeom>
          <a:ln w="60325">
            <a:solidFill>
              <a:srgbClr val="2C72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8879387" y="6082341"/>
            <a:ext cx="113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15.8 in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 flipV="1">
            <a:off x="10061333" y="3207680"/>
            <a:ext cx="3202" cy="251325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9745771" y="2434238"/>
            <a:ext cx="8028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1.58 in</a:t>
            </a:r>
          </a:p>
        </p:txBody>
      </p:sp>
      <p:sp>
        <p:nvSpPr>
          <p:cNvPr id="5" name="Rectangle 4"/>
          <p:cNvSpPr/>
          <p:nvPr/>
        </p:nvSpPr>
        <p:spPr>
          <a:xfrm>
            <a:off x="9059498" y="3174579"/>
            <a:ext cx="218613" cy="22935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 rot="16200000">
            <a:off x="9034496" y="1929037"/>
            <a:ext cx="256032" cy="22935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 rot="16200000">
            <a:off x="9040788" y="4438933"/>
            <a:ext cx="256032" cy="22935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>
            <a:off x="8765871" y="3175401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Arc 106"/>
          <p:cNvSpPr/>
          <p:nvPr/>
        </p:nvSpPr>
        <p:spPr>
          <a:xfrm rot="15911268">
            <a:off x="9231321" y="3200911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Arc 108"/>
          <p:cNvSpPr/>
          <p:nvPr/>
        </p:nvSpPr>
        <p:spPr>
          <a:xfrm rot="11470931">
            <a:off x="9251512" y="5209820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c 109"/>
          <p:cNvSpPr/>
          <p:nvPr/>
        </p:nvSpPr>
        <p:spPr>
          <a:xfrm rot="5400000">
            <a:off x="8787607" y="5185010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Arrow Connector 110"/>
          <p:cNvCxnSpPr/>
          <p:nvPr/>
        </p:nvCxnSpPr>
        <p:spPr>
          <a:xfrm flipH="1">
            <a:off x="10061333" y="2710485"/>
            <a:ext cx="4687" cy="234505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>
            <a:off x="9269840" y="4357872"/>
            <a:ext cx="278000" cy="4949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8816547" y="4363302"/>
            <a:ext cx="247483" cy="3577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9501366" y="4183505"/>
            <a:ext cx="901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0.865 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152977" y="4881400"/>
                <a:ext cx="3191579" cy="720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𝑷𝒂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77" y="4881400"/>
                <a:ext cx="3191579" cy="7203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ounded Rectangle 58"/>
          <p:cNvSpPr/>
          <p:nvPr/>
        </p:nvSpPr>
        <p:spPr>
          <a:xfrm>
            <a:off x="4049778" y="4826753"/>
            <a:ext cx="3341168" cy="886963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319564" y="1756334"/>
                <a:ext cx="45001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564" y="1756334"/>
                <a:ext cx="450015" cy="276999"/>
              </a:xfrm>
              <a:prstGeom prst="rect">
                <a:avLst/>
              </a:prstGeom>
              <a:blipFill>
                <a:blip r:embed="rId14"/>
                <a:stretch>
                  <a:fillRect l="-1370" r="-274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ounded Rectangle 52"/>
          <p:cNvSpPr/>
          <p:nvPr/>
        </p:nvSpPr>
        <p:spPr>
          <a:xfrm>
            <a:off x="8423526" y="1824908"/>
            <a:ext cx="1559480" cy="555928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608299" y="4494375"/>
            <a:ext cx="785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AISC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150532" y="5975011"/>
            <a:ext cx="11589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C72AF"/>
                </a:solidFill>
              </a:rPr>
              <a:t>𝒇𝒚 =60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133640" y="5975011"/>
            <a:ext cx="1329430" cy="457225"/>
          </a:xfrm>
          <a:prstGeom prst="roundRect">
            <a:avLst/>
          </a:prstGeom>
          <a:noFill/>
          <a:ln w="444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1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3057257" y="865661"/>
            <a:ext cx="6066084" cy="586093"/>
            <a:chOff x="-1060411" y="3013788"/>
            <a:chExt cx="6066084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1060411" y="3013788"/>
              <a:ext cx="6066084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1060411" y="3045224"/>
              <a:ext cx="60660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Steel Column Design Example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57558" y="4362250"/>
                <a:ext cx="968022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𝑾𝑳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558" y="4362250"/>
                <a:ext cx="968022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TextBox 216"/>
              <p:cNvSpPr txBox="1"/>
              <p:nvPr/>
            </p:nvSpPr>
            <p:spPr>
              <a:xfrm>
                <a:off x="1422839" y="3608982"/>
                <a:ext cx="828560" cy="584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𝑲𝒍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17" name="TextBox 2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839" y="3608982"/>
                <a:ext cx="828560" cy="5847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1" name="TextBox 220"/>
              <p:cNvSpPr txBox="1"/>
              <p:nvPr/>
            </p:nvSpPr>
            <p:spPr>
              <a:xfrm>
                <a:off x="1422839" y="3132649"/>
                <a:ext cx="183043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𝑷𝒏</m:t>
                      </m:r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𝑨𝒈</m:t>
                      </m:r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𝑭𝒄𝒓</m:t>
                      </m:r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21" name="TextBox 2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839" y="3132649"/>
                <a:ext cx="1830437" cy="307777"/>
              </a:xfrm>
              <a:prstGeom prst="rect">
                <a:avLst/>
              </a:prstGeom>
              <a:blipFill>
                <a:blip r:embed="rId8"/>
                <a:stretch>
                  <a:fillRect l="-3322" r="-2990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TextBox 229"/>
              <p:cNvSpPr txBox="1"/>
              <p:nvPr/>
            </p:nvSpPr>
            <p:spPr>
              <a:xfrm>
                <a:off x="2848321" y="4259209"/>
                <a:ext cx="1192762" cy="677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 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2C72A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30" name="TextBox 2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321" y="4259209"/>
                <a:ext cx="1192762" cy="6772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1" name="Rounded Rectangle 230"/>
          <p:cNvSpPr/>
          <p:nvPr/>
        </p:nvSpPr>
        <p:spPr>
          <a:xfrm>
            <a:off x="1246334" y="2875903"/>
            <a:ext cx="2979201" cy="2305575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6763913" y="2031117"/>
                <a:ext cx="15068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𝟓𝟓𝟎</m:t>
                      </m:r>
                    </m:oMath>
                  </m:oMathPara>
                </a14:m>
                <a:endParaRPr lang="en-US" sz="24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913" y="2031117"/>
                <a:ext cx="1506823" cy="369332"/>
              </a:xfrm>
              <a:prstGeom prst="rect">
                <a:avLst/>
              </a:prstGeom>
              <a:blipFill>
                <a:blip r:embed="rId10"/>
                <a:stretch>
                  <a:fillRect l="-4858" r="-485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/>
          <p:cNvCxnSpPr/>
          <p:nvPr/>
        </p:nvCxnSpPr>
        <p:spPr>
          <a:xfrm flipH="1">
            <a:off x="8763908" y="2921795"/>
            <a:ext cx="14913" cy="2791921"/>
          </a:xfrm>
          <a:prstGeom prst="straightConnector1">
            <a:avLst/>
          </a:prstGeom>
          <a:ln w="60325">
            <a:solidFill>
              <a:srgbClr val="2C72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8811251" y="4087519"/>
            <a:ext cx="113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20.2 in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6321999" y="6149458"/>
            <a:ext cx="2249920" cy="0"/>
          </a:xfrm>
          <a:prstGeom prst="straightConnector1">
            <a:avLst/>
          </a:prstGeom>
          <a:ln w="60325">
            <a:solidFill>
              <a:srgbClr val="2C72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7142027" y="6082341"/>
            <a:ext cx="113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17.3 in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 flipV="1">
            <a:off x="8323973" y="3207680"/>
            <a:ext cx="3202" cy="251325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8008411" y="2434238"/>
            <a:ext cx="8028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3.83 in</a:t>
            </a:r>
          </a:p>
        </p:txBody>
      </p:sp>
      <p:sp>
        <p:nvSpPr>
          <p:cNvPr id="5" name="Rectangle 4"/>
          <p:cNvSpPr/>
          <p:nvPr/>
        </p:nvSpPr>
        <p:spPr>
          <a:xfrm>
            <a:off x="7322138" y="3174579"/>
            <a:ext cx="218613" cy="22935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 rot="16200000">
            <a:off x="7297136" y="1929037"/>
            <a:ext cx="256032" cy="22935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 rot="16200000">
            <a:off x="7303428" y="4438933"/>
            <a:ext cx="256032" cy="22935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>
            <a:off x="7028511" y="3175401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Arc 106"/>
          <p:cNvSpPr/>
          <p:nvPr/>
        </p:nvSpPr>
        <p:spPr>
          <a:xfrm rot="15911268">
            <a:off x="7493961" y="3200911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Arc 108"/>
          <p:cNvSpPr/>
          <p:nvPr/>
        </p:nvSpPr>
        <p:spPr>
          <a:xfrm rot="11470931">
            <a:off x="7514152" y="5209820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c 109"/>
          <p:cNvSpPr/>
          <p:nvPr/>
        </p:nvSpPr>
        <p:spPr>
          <a:xfrm rot="5400000">
            <a:off x="7050247" y="5185010"/>
            <a:ext cx="319325" cy="276231"/>
          </a:xfrm>
          <a:prstGeom prst="arc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Arrow Connector 110"/>
          <p:cNvCxnSpPr/>
          <p:nvPr/>
        </p:nvCxnSpPr>
        <p:spPr>
          <a:xfrm flipH="1">
            <a:off x="8323973" y="2710485"/>
            <a:ext cx="4687" cy="234505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>
            <a:off x="7532480" y="4357872"/>
            <a:ext cx="278000" cy="4949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7079187" y="4363302"/>
            <a:ext cx="247483" cy="3577"/>
          </a:xfrm>
          <a:prstGeom prst="straightConnector1">
            <a:avLst/>
          </a:prstGeom>
          <a:ln w="50800">
            <a:solidFill>
              <a:srgbClr val="2C72A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7764007" y="4183505"/>
            <a:ext cx="7858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C72AF"/>
                </a:solidFill>
              </a:rPr>
              <a:t>2.38 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1868" y="2014333"/>
            <a:ext cx="859517" cy="427072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>
            <a:off x="11027150" y="2215783"/>
            <a:ext cx="14914" cy="3758297"/>
          </a:xfrm>
          <a:prstGeom prst="straightConnector1">
            <a:avLst/>
          </a:prstGeom>
          <a:ln w="60325">
            <a:solidFill>
              <a:srgbClr val="2C72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1098594" y="3702442"/>
            <a:ext cx="113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13.1 ft.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737584" y="1926691"/>
            <a:ext cx="1559480" cy="555928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3388479" y="3694375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062983" y="5348387"/>
            <a:ext cx="11589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C72AF"/>
                </a:solidFill>
              </a:rPr>
              <a:t>𝒇𝒚 =60 </a:t>
            </a:r>
            <a:r>
              <a:rPr lang="en-US" b="1" dirty="0" err="1">
                <a:solidFill>
                  <a:srgbClr val="2C72AF"/>
                </a:solidFill>
              </a:rPr>
              <a:t>ksi</a:t>
            </a:r>
            <a:endParaRPr lang="en-US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  <a:p>
            <a:endParaRPr lang="en-US" b="1" dirty="0">
              <a:solidFill>
                <a:srgbClr val="2C72A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046091" y="5348387"/>
            <a:ext cx="1329430" cy="457225"/>
          </a:xfrm>
          <a:prstGeom prst="roundRect">
            <a:avLst/>
          </a:prstGeom>
          <a:noFill/>
          <a:ln w="444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1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15145" y="3045224"/>
              <a:ext cx="31149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Column Design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99956" y="2428627"/>
            <a:ext cx="2447306" cy="3415313"/>
            <a:chOff x="935974" y="2472185"/>
            <a:chExt cx="2096786" cy="30970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5974" y="2472185"/>
              <a:ext cx="2096786" cy="30970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1695669" y="5155184"/>
              <a:ext cx="133836" cy="138198"/>
            </a:xfrm>
            <a:prstGeom prst="rect">
              <a:avLst/>
            </a:prstGeom>
            <a:solidFill>
              <a:srgbClr val="C0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53061" y="5155184"/>
              <a:ext cx="133836" cy="138198"/>
            </a:xfrm>
            <a:prstGeom prst="rect">
              <a:avLst/>
            </a:prstGeom>
            <a:solidFill>
              <a:srgbClr val="C0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456189"/>
                  </p:ext>
                </p:extLst>
              </p:nvPr>
            </p:nvGraphicFramePr>
            <p:xfrm>
              <a:off x="4655546" y="2219072"/>
              <a:ext cx="6744940" cy="37147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1394">
                      <a:extLst>
                        <a:ext uri="{9D8B030D-6E8A-4147-A177-3AD203B41FA5}">
                          <a16:colId xmlns:a16="http://schemas.microsoft.com/office/drawing/2014/main" val="3066045564"/>
                        </a:ext>
                      </a:extLst>
                    </a:gridCol>
                    <a:gridCol w="4463546">
                      <a:extLst>
                        <a:ext uri="{9D8B030D-6E8A-4147-A177-3AD203B41FA5}">
                          <a16:colId xmlns:a16="http://schemas.microsoft.com/office/drawing/2014/main" val="3684528098"/>
                        </a:ext>
                      </a:extLst>
                    </a:gridCol>
                  </a:tblGrid>
                  <a:tr h="5226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Column</a:t>
                          </a:r>
                        </a:p>
                      </a:txBody>
                      <a:tcPr>
                        <a:solidFill>
                          <a:srgbClr val="2C72A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Picked Section</a:t>
                          </a:r>
                        </a:p>
                      </a:txBody>
                      <a:tcPr>
                        <a:solidFill>
                          <a:srgbClr val="2C72A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1546888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1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𝟏𝟐𝟎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3933386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2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𝟐𝟏𝟏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6069673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3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𝟐𝟖𝟑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9841379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4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𝟓𝟎𝟎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2781718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5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𝟓𝟓𝟎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5266455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6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𝟔𝟔𝟓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02188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456189"/>
                  </p:ext>
                </p:extLst>
              </p:nvPr>
            </p:nvGraphicFramePr>
            <p:xfrm>
              <a:off x="4655546" y="2219072"/>
              <a:ext cx="6744940" cy="37147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1394">
                      <a:extLst>
                        <a:ext uri="{9D8B030D-6E8A-4147-A177-3AD203B41FA5}">
                          <a16:colId xmlns:a16="http://schemas.microsoft.com/office/drawing/2014/main" val="3066045564"/>
                        </a:ext>
                      </a:extLst>
                    </a:gridCol>
                    <a:gridCol w="4463546">
                      <a:extLst>
                        <a:ext uri="{9D8B030D-6E8A-4147-A177-3AD203B41FA5}">
                          <a16:colId xmlns:a16="http://schemas.microsoft.com/office/drawing/2014/main" val="3684528098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smtClean="0"/>
                            <a:t>Column</a:t>
                          </a:r>
                          <a:endParaRPr lang="en-US" sz="3200" dirty="0"/>
                        </a:p>
                      </a:txBody>
                      <a:tcPr>
                        <a:solidFill>
                          <a:srgbClr val="2C72A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Picked Section</a:t>
                          </a:r>
                          <a:endParaRPr lang="en-US" sz="2800" dirty="0"/>
                        </a:p>
                      </a:txBody>
                      <a:tcPr>
                        <a:solidFill>
                          <a:srgbClr val="2C72A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1546888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1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1296" t="-125581" r="-546" b="-5127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3933386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2</a:t>
                          </a:r>
                          <a:endParaRPr lang="en-US" sz="2400" b="1" dirty="0" smtClean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1296" t="-225581" r="-546" b="-4127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6069673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3</a:t>
                          </a:r>
                          <a:endParaRPr lang="en-US" sz="2400" b="1" dirty="0" smtClean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1296" t="-325581" r="-546" b="-3127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9841379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4</a:t>
                          </a:r>
                          <a:endParaRPr lang="en-US" sz="2400" b="1" dirty="0" smtClean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1296" t="-430588" r="-546" b="-216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2781718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5</a:t>
                          </a:r>
                          <a:endParaRPr lang="en-US" sz="2400" b="1" dirty="0" smtClean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1296" t="-524419" r="-546" b="-1139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5266455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6</a:t>
                          </a:r>
                          <a:endParaRPr lang="en-US" sz="2400" b="1" dirty="0" smtClean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1296" t="-624419" r="-546" b="-139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02188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78768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15145" y="3045224"/>
              <a:ext cx="31149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Column Design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2747"/>
          <a:stretch/>
        </p:blipFill>
        <p:spPr>
          <a:xfrm>
            <a:off x="457079" y="2781882"/>
            <a:ext cx="5343480" cy="2718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2" name="Rectangle 71"/>
          <p:cNvSpPr/>
          <p:nvPr/>
        </p:nvSpPr>
        <p:spPr>
          <a:xfrm>
            <a:off x="1263015" y="5118100"/>
            <a:ext cx="184786" cy="162560"/>
          </a:xfrm>
          <a:prstGeom prst="rect">
            <a:avLst/>
          </a:prstGeom>
          <a:solidFill>
            <a:srgbClr val="C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4" name="Table 1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5239698"/>
                  </p:ext>
                </p:extLst>
              </p:nvPr>
            </p:nvGraphicFramePr>
            <p:xfrm>
              <a:off x="6127005" y="2312176"/>
              <a:ext cx="5732834" cy="36582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0434">
                      <a:extLst>
                        <a:ext uri="{9D8B030D-6E8A-4147-A177-3AD203B41FA5}">
                          <a16:colId xmlns:a16="http://schemas.microsoft.com/office/drawing/2014/main" val="3066045564"/>
                        </a:ext>
                      </a:extLst>
                    </a:gridCol>
                    <a:gridCol w="3962400">
                      <a:extLst>
                        <a:ext uri="{9D8B030D-6E8A-4147-A177-3AD203B41FA5}">
                          <a16:colId xmlns:a16="http://schemas.microsoft.com/office/drawing/2014/main" val="3684528098"/>
                        </a:ext>
                      </a:extLst>
                    </a:gridCol>
                  </a:tblGrid>
                  <a:tr h="5226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Column</a:t>
                          </a:r>
                        </a:p>
                      </a:txBody>
                      <a:tcPr>
                        <a:solidFill>
                          <a:srgbClr val="2C72A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Picked Section</a:t>
                          </a:r>
                        </a:p>
                      </a:txBody>
                      <a:tcPr>
                        <a:solidFill>
                          <a:srgbClr val="2C72A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1546888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1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𝟒𝟎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𝟓𝟗𝟑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3933386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2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𝟓𝟓𝟎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6069673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3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𝟔𝟔𝟎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9841379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4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𝟖𝟎𝟖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2781718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5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𝟖𝟕𝟑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5266455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>
                              <a:solidFill>
                                <a:srgbClr val="2C72AF"/>
                              </a:solidFill>
                            </a:rPr>
                            <a:t> 6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400" b="1" i="1" smtClean="0">
                                    <a:solidFill>
                                      <a:srgbClr val="2C72AF"/>
                                    </a:solidFill>
                                    <a:latin typeface="Cambria Math" panose="02040503050406030204" pitchFamily="18" charset="0"/>
                                  </a:rPr>
                                  <m:t>𝟗𝟐𝟓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02188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4" name="Table 1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5239698"/>
                  </p:ext>
                </p:extLst>
              </p:nvPr>
            </p:nvGraphicFramePr>
            <p:xfrm>
              <a:off x="6127005" y="2312176"/>
              <a:ext cx="5732834" cy="36582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0434">
                      <a:extLst>
                        <a:ext uri="{9D8B030D-6E8A-4147-A177-3AD203B41FA5}">
                          <a16:colId xmlns:a16="http://schemas.microsoft.com/office/drawing/2014/main" val="3066045564"/>
                        </a:ext>
                      </a:extLst>
                    </a:gridCol>
                    <a:gridCol w="3962400">
                      <a:extLst>
                        <a:ext uri="{9D8B030D-6E8A-4147-A177-3AD203B41FA5}">
                          <a16:colId xmlns:a16="http://schemas.microsoft.com/office/drawing/2014/main" val="3684528098"/>
                        </a:ext>
                      </a:extLst>
                    </a:gridCol>
                  </a:tblGrid>
                  <a:tr h="5226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Column</a:t>
                          </a:r>
                          <a:endParaRPr lang="en-US" sz="2800" dirty="0"/>
                        </a:p>
                      </a:txBody>
                      <a:tcPr>
                        <a:solidFill>
                          <a:srgbClr val="2C72A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Picked Section</a:t>
                          </a:r>
                          <a:endParaRPr lang="en-US" sz="2400" dirty="0"/>
                        </a:p>
                      </a:txBody>
                      <a:tcPr>
                        <a:solidFill>
                          <a:srgbClr val="2C72A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1546888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1</a:t>
                          </a:r>
                          <a:endParaRPr lang="en-US" sz="2400" b="1" dirty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4923" t="-110465" r="-615" b="-5127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3933386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2</a:t>
                          </a:r>
                          <a:endParaRPr lang="en-US" sz="2400" b="1" dirty="0" smtClean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4923" t="-210465" r="-615" b="-4127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6069673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3</a:t>
                          </a:r>
                          <a:endParaRPr lang="en-US" sz="2400" b="1" dirty="0" smtClean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4923" t="-314118" r="-615" b="-31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9841379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4</a:t>
                          </a:r>
                          <a:endParaRPr lang="en-US" sz="2400" b="1" dirty="0" smtClean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4923" t="-409302" r="-615" b="-2139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2781718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5</a:t>
                          </a:r>
                          <a:endParaRPr lang="en-US" sz="2400" b="1" dirty="0" smtClean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4923" t="-509302" r="-615" b="-1139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5266455"/>
                      </a:ext>
                    </a:extLst>
                  </a:tr>
                  <a:tr h="5226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2C72AF"/>
                              </a:solidFill>
                            </a:rPr>
                            <a:t>Group</a:t>
                          </a:r>
                          <a:r>
                            <a:rPr lang="en-US" sz="2400" b="1" baseline="0" dirty="0" smtClean="0">
                              <a:solidFill>
                                <a:srgbClr val="2C72AF"/>
                              </a:solidFill>
                            </a:rPr>
                            <a:t> 6</a:t>
                          </a:r>
                          <a:endParaRPr lang="en-US" sz="2400" b="1" dirty="0" smtClean="0">
                            <a:solidFill>
                              <a:srgbClr val="2C72A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4923" t="-609302" r="-615" b="-139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02188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/>
          <p:cNvSpPr/>
          <p:nvPr/>
        </p:nvSpPr>
        <p:spPr>
          <a:xfrm>
            <a:off x="3021186" y="5115560"/>
            <a:ext cx="184786" cy="162560"/>
          </a:xfrm>
          <a:prstGeom prst="rect">
            <a:avLst/>
          </a:prstGeom>
          <a:solidFill>
            <a:srgbClr val="C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5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303578" y="3045224"/>
              <a:ext cx="33380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Etabs modeling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1667" b="12036"/>
          <a:stretch/>
        </p:blipFill>
        <p:spPr>
          <a:xfrm>
            <a:off x="1315084" y="1550659"/>
            <a:ext cx="95504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71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303578" y="3045224"/>
              <a:ext cx="33380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Etabs modeling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37963" b="7408"/>
          <a:stretch/>
        </p:blipFill>
        <p:spPr>
          <a:xfrm>
            <a:off x="-5715" y="2169157"/>
            <a:ext cx="9575800" cy="3746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747250" y="3012871"/>
            <a:ext cx="2302401" cy="1935535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765839" y="3194081"/>
            <a:ext cx="22490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Slab Deflection after applying the highest load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5.768mm&lt;25mm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latin typeface="Arial Black" panose="020B0A04020102020204" pitchFamily="34" charset="0"/>
              </a:rPr>
              <a:t>Passed</a:t>
            </a:r>
          </a:p>
        </p:txBody>
      </p:sp>
    </p:spTree>
    <p:extLst>
      <p:ext uri="{BB962C8B-B14F-4D97-AF65-F5344CB8AC3E}">
        <p14:creationId xmlns:p14="http://schemas.microsoft.com/office/powerpoint/2010/main" val="2924380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303578" y="3045224"/>
              <a:ext cx="33380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Etabs modeling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26528" b="29722"/>
          <a:stretch/>
        </p:blipFill>
        <p:spPr>
          <a:xfrm>
            <a:off x="124276" y="1757849"/>
            <a:ext cx="9391650" cy="4261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ounded Rectangle 16"/>
          <p:cNvSpPr/>
          <p:nvPr/>
        </p:nvSpPr>
        <p:spPr>
          <a:xfrm>
            <a:off x="9726984" y="2421380"/>
            <a:ext cx="2302401" cy="2122045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060861" y="2725235"/>
            <a:ext cx="16735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Connection beam deflection</a:t>
            </a:r>
          </a:p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84.614&lt;166mm</a:t>
            </a:r>
          </a:p>
          <a:p>
            <a:pPr algn="ctr"/>
            <a:r>
              <a:rPr lang="en-US" sz="1600" dirty="0">
                <a:solidFill>
                  <a:schemeClr val="accent6"/>
                </a:solidFill>
                <a:latin typeface="Arial Black" panose="020B0A04020102020204" pitchFamily="34" charset="0"/>
              </a:rPr>
              <a:t>Passed</a:t>
            </a:r>
          </a:p>
        </p:txBody>
      </p:sp>
    </p:spTree>
    <p:extLst>
      <p:ext uri="{BB962C8B-B14F-4D97-AF65-F5344CB8AC3E}">
        <p14:creationId xmlns:p14="http://schemas.microsoft.com/office/powerpoint/2010/main" val="2715457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303578" y="3045224"/>
              <a:ext cx="33380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Etabs modeling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18332" b="7778"/>
          <a:stretch/>
        </p:blipFill>
        <p:spPr>
          <a:xfrm>
            <a:off x="1250260" y="1621227"/>
            <a:ext cx="9601200" cy="5067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838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43541" y="947154"/>
            <a:ext cx="2504917" cy="769116"/>
            <a:chOff x="4694536" y="1001811"/>
            <a:chExt cx="2761341" cy="801251"/>
          </a:xfrm>
        </p:grpSpPr>
        <p:sp>
          <p:nvSpPr>
            <p:cNvPr id="48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4694536" y="1001811"/>
              <a:ext cx="2761341" cy="801251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888507" y="1074438"/>
              <a:ext cx="238251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C72AF"/>
                  </a:solidFill>
                  <a:latin typeface="Arial Black" panose="020B0A04020102020204" pitchFamily="34" charset="0"/>
                </a:rPr>
                <a:t>Location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11407" y="5210164"/>
            <a:ext cx="4369184" cy="1200330"/>
            <a:chOff x="-5228481" y="4810451"/>
            <a:chExt cx="4369184" cy="120033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3" name="Rounded Rectangle 52"/>
            <p:cNvSpPr/>
            <p:nvPr/>
          </p:nvSpPr>
          <p:spPr>
            <a:xfrm>
              <a:off x="-5228481" y="4810452"/>
              <a:ext cx="4175760" cy="1200329"/>
            </a:xfrm>
            <a:prstGeom prst="roundRect">
              <a:avLst/>
            </a:prstGeom>
            <a:solidFill>
              <a:schemeClr val="accent1">
                <a:lumMod val="75000"/>
                <a:alpha val="97000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-5172217" y="4810451"/>
              <a:ext cx="4312920" cy="1200329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lvl="0"/>
              <a:r>
                <a:rPr lang="en-US" sz="2400" b="1" dirty="0">
                  <a:solidFill>
                    <a:prstClr val="white"/>
                  </a:solidFill>
                </a:rPr>
                <a:t>Saudi Arabia, Eastern Province</a:t>
              </a:r>
            </a:p>
            <a:p>
              <a:pPr lvl="0"/>
              <a:r>
                <a:rPr lang="en-US" sz="2400" b="1" dirty="0">
                  <a:solidFill>
                    <a:prstClr val="white"/>
                  </a:solidFill>
                </a:rPr>
                <a:t>Al-</a:t>
              </a:r>
              <a:r>
                <a:rPr lang="en-US" sz="2400" b="1" dirty="0" err="1">
                  <a:solidFill>
                    <a:prstClr val="white"/>
                  </a:solidFill>
                </a:rPr>
                <a:t>Khobar</a:t>
              </a:r>
              <a:r>
                <a:rPr lang="en-US" sz="2400" b="1" dirty="0">
                  <a:solidFill>
                    <a:prstClr val="white"/>
                  </a:solidFill>
                </a:rPr>
                <a:t>, between King Fahd and King Saud roads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054893" y="3857792"/>
            <a:ext cx="2142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King Fahd Road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 rot="20284677">
            <a:off x="977003" y="1698065"/>
            <a:ext cx="2155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King Saud Road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57" name="Rounded Rectangle 56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0" name="Rectangle 59"/>
            <p:cNvSpPr/>
            <p:nvPr/>
          </p:nvSpPr>
          <p:spPr>
            <a:xfrm>
              <a:off x="11533611" y="107054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5" name="Rectangle 64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6130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5" t="14366" r="4590" b="27059"/>
          <a:stretch/>
        </p:blipFill>
        <p:spPr>
          <a:xfrm>
            <a:off x="1655444" y="1741123"/>
            <a:ext cx="8869680" cy="4942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3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3578" y="3045224"/>
              <a:ext cx="33380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Etabs modeling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472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06320" y="865661"/>
            <a:ext cx="3767955" cy="586093"/>
            <a:chOff x="88652" y="3013788"/>
            <a:chExt cx="3767955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88652" y="3045224"/>
              <a:ext cx="37679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Wind Load Deflection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15185" b="7593"/>
          <a:stretch/>
        </p:blipFill>
        <p:spPr>
          <a:xfrm>
            <a:off x="0" y="1506927"/>
            <a:ext cx="8924925" cy="5295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552676" y="2210951"/>
            <a:ext cx="218168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C72AF"/>
                </a:solidFill>
              </a:rPr>
              <a:t>ASCE,</a:t>
            </a:r>
          </a:p>
          <a:p>
            <a:pPr algn="ctr"/>
            <a:r>
              <a:rPr lang="en-US" sz="2000" b="1" dirty="0">
                <a:solidFill>
                  <a:srgbClr val="2C72AF"/>
                </a:solidFill>
              </a:rPr>
              <a:t>Saudi Building Code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521191" y="3128705"/>
            <a:ext cx="2335615" cy="2987615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36411" y="3309915"/>
                <a:ext cx="1743076" cy="1470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𝟓𝟎𝟎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    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𝟏𝟐𝟎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𝟓𝟎𝟎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𝟐𝟒𝟎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411" y="3309915"/>
                <a:ext cx="1743076" cy="1470659"/>
              </a:xfrm>
              <a:prstGeom prst="rect">
                <a:avLst/>
              </a:prstGeom>
              <a:blipFill>
                <a:blip r:embed="rId6"/>
                <a:stretch>
                  <a:fillRect b="-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9993673" y="5180199"/>
            <a:ext cx="13906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rgbClr val="2C72AF"/>
                </a:solidFill>
              </a:rPr>
              <a:t>41&lt;240</a:t>
            </a:r>
          </a:p>
          <a:p>
            <a:pPr algn="ctr"/>
            <a:r>
              <a:rPr lang="en-US" sz="2800" b="1" dirty="0">
                <a:solidFill>
                  <a:schemeClr val="accent6"/>
                </a:solidFill>
              </a:rPr>
              <a:t>Passed</a:t>
            </a:r>
          </a:p>
        </p:txBody>
      </p:sp>
    </p:spTree>
    <p:extLst>
      <p:ext uri="{BB962C8B-B14F-4D97-AF65-F5344CB8AC3E}">
        <p14:creationId xmlns:p14="http://schemas.microsoft.com/office/powerpoint/2010/main" val="15684026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176306" y="3045224"/>
              <a:ext cx="35926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Seismic Load Deflection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4815" b="7777"/>
          <a:stretch/>
        </p:blipFill>
        <p:spPr>
          <a:xfrm>
            <a:off x="124276" y="1500577"/>
            <a:ext cx="8800649" cy="5308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552676" y="2210951"/>
            <a:ext cx="218168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C72AF"/>
                </a:solidFill>
              </a:rPr>
              <a:t>ASCE,</a:t>
            </a:r>
          </a:p>
          <a:p>
            <a:pPr algn="ctr"/>
            <a:r>
              <a:rPr lang="en-US" sz="2000" b="1" dirty="0">
                <a:solidFill>
                  <a:srgbClr val="2C72AF"/>
                </a:solidFill>
              </a:rPr>
              <a:t>Saudi Building Code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521191" y="3128705"/>
            <a:ext cx="2335615" cy="3048575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36411" y="3309915"/>
                <a:ext cx="1743076" cy="1470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𝟓𝟎𝟎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    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𝟏𝟐𝟎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𝟓𝟎𝟎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𝟐𝟒𝟎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411" y="3309915"/>
                <a:ext cx="1743076" cy="1470659"/>
              </a:xfrm>
              <a:prstGeom prst="rect">
                <a:avLst/>
              </a:prstGeom>
              <a:blipFill>
                <a:blip r:embed="rId6"/>
                <a:stretch>
                  <a:fillRect b="-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9993673" y="5180199"/>
            <a:ext cx="13906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rgbClr val="2C72AF"/>
                </a:solidFill>
              </a:rPr>
              <a:t>75&lt;240</a:t>
            </a:r>
          </a:p>
          <a:p>
            <a:pPr algn="ctr"/>
            <a:r>
              <a:rPr lang="en-US" sz="2800" b="1" dirty="0">
                <a:solidFill>
                  <a:schemeClr val="accent6"/>
                </a:solidFill>
              </a:rPr>
              <a:t>Passed</a:t>
            </a:r>
          </a:p>
        </p:txBody>
      </p:sp>
    </p:spTree>
    <p:extLst>
      <p:ext uri="{BB962C8B-B14F-4D97-AF65-F5344CB8AC3E}">
        <p14:creationId xmlns:p14="http://schemas.microsoft.com/office/powerpoint/2010/main" val="41856889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303578" y="3045224"/>
              <a:ext cx="33380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Etabs modeling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9444" r="36267" b="38889"/>
          <a:stretch/>
        </p:blipFill>
        <p:spPr>
          <a:xfrm>
            <a:off x="293888" y="2000250"/>
            <a:ext cx="7643612" cy="424815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674382" y="3363606"/>
            <a:ext cx="3235122" cy="2076492"/>
          </a:xfrm>
          <a:prstGeom prst="roundRect">
            <a:avLst/>
          </a:prstGeom>
          <a:noFill/>
          <a:ln w="349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35706" y="3469747"/>
            <a:ext cx="1151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2C72AF"/>
                </a:solidFill>
              </a:rPr>
              <a:t>Period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849051" y="4015327"/>
                <a:ext cx="28342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2C72AF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𝒏𝒖𝒎𝒃𝒆𝒓</m:t>
                    </m:r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𝒐𝒇</m:t>
                    </m:r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𝒔𝒕𝒐𝒓𝒆𝒚</m:t>
                    </m:r>
                  </m:oMath>
                </a14:m>
                <a:endParaRPr lang="en-US" sz="16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51" y="4015327"/>
                <a:ext cx="2834237" cy="338554"/>
              </a:xfrm>
              <a:prstGeom prst="rect">
                <a:avLst/>
              </a:prstGeom>
              <a:blipFill>
                <a:blip r:embed="rId6"/>
                <a:stretch>
                  <a:fillRect l="-1290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849051" y="4475412"/>
                <a:ext cx="30604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2C72AF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b="1" i="0" baseline="-25000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𝐚𝐥𝐥𝐨𝐰𝐚𝐛𝐥𝐞</m:t>
                    </m:r>
                    <m:r>
                      <a:rPr lang="en-US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b="1" i="1" smtClean="0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𝒔𝒆𝒄</m:t>
                    </m:r>
                  </m:oMath>
                </a14:m>
                <a:endParaRPr lang="en-US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51" y="4475412"/>
                <a:ext cx="3060453" cy="369332"/>
              </a:xfrm>
              <a:prstGeom prst="rect">
                <a:avLst/>
              </a:prstGeom>
              <a:blipFill>
                <a:blip r:embed="rId7"/>
                <a:stretch>
                  <a:fillRect l="-17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8849051" y="4886472"/>
            <a:ext cx="1350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2C72AF"/>
                </a:solidFill>
              </a:rPr>
              <a:t>T &lt; T</a:t>
            </a:r>
            <a:r>
              <a:rPr lang="en-US" sz="2000" b="1" baseline="-25000" dirty="0">
                <a:solidFill>
                  <a:srgbClr val="2C72AF"/>
                </a:solidFill>
              </a:rPr>
              <a:t>allowable</a:t>
            </a:r>
          </a:p>
        </p:txBody>
      </p:sp>
      <p:sp>
        <p:nvSpPr>
          <p:cNvPr id="5" name="Rectangle 4"/>
          <p:cNvSpPr/>
          <p:nvPr/>
        </p:nvSpPr>
        <p:spPr>
          <a:xfrm>
            <a:off x="3086100" y="3018339"/>
            <a:ext cx="635000" cy="2616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083249" y="2566842"/>
            <a:ext cx="218168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C72AF"/>
                </a:solidFill>
              </a:rPr>
              <a:t>ASCE,</a:t>
            </a:r>
          </a:p>
          <a:p>
            <a:pPr algn="ctr"/>
            <a:r>
              <a:rPr lang="en-US" sz="2000" b="1" dirty="0">
                <a:solidFill>
                  <a:srgbClr val="2C72AF"/>
                </a:solidFill>
              </a:rPr>
              <a:t>Saudi Building Code</a:t>
            </a:r>
          </a:p>
        </p:txBody>
      </p:sp>
    </p:spTree>
    <p:extLst>
      <p:ext uri="{BB962C8B-B14F-4D97-AF65-F5344CB8AC3E}">
        <p14:creationId xmlns:p14="http://schemas.microsoft.com/office/powerpoint/2010/main" val="2599782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256452" y="3045224"/>
              <a:ext cx="34323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Beam Deflection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4" t="40185" r="10846" b="7593"/>
          <a:stretch/>
        </p:blipFill>
        <p:spPr>
          <a:xfrm>
            <a:off x="0" y="2004806"/>
            <a:ext cx="8693464" cy="4150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726984" y="2421380"/>
            <a:ext cx="2302401" cy="3177379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892346" y="4010069"/>
            <a:ext cx="19716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Cantilever Beam deflection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240&gt;133mm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Failed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991287" y="2364177"/>
                <a:ext cx="1743076" cy="1470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𝟏𝟓𝟎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    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𝟏𝟓𝟎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𝟏𝟑𝟑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1287" y="2364177"/>
                <a:ext cx="1743076" cy="1470659"/>
              </a:xfrm>
              <a:prstGeom prst="rect">
                <a:avLst/>
              </a:prstGeom>
              <a:blipFill>
                <a:blip r:embed="rId6"/>
                <a:stretch>
                  <a:fillRect b="-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5634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2" t="36363" r="-852" b="7744"/>
          <a:stretch/>
        </p:blipFill>
        <p:spPr>
          <a:xfrm>
            <a:off x="-5714" y="1991569"/>
            <a:ext cx="9654540" cy="4079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11" name="Rounded Rectangle 10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9726984" y="2421380"/>
            <a:ext cx="2302401" cy="3177379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892346" y="4010069"/>
            <a:ext cx="19716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Cantilever Beam deflection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94&lt;133mm 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latin typeface="Arial Black" panose="020B0A04020102020204" pitchFamily="34" charset="0"/>
              </a:rPr>
              <a:t>Passed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991287" y="2364177"/>
                <a:ext cx="1743076" cy="1470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𝒂𝒍𝒍</m:t>
                          </m:r>
                        </m:sub>
                      </m:sSub>
                      <m:r>
                        <a:rPr lang="en-US" sz="20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𝟏𝟓𝟎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    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𝟏𝟓𝟎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𝟏𝟑𝟑</m:t>
                      </m:r>
                      <m:r>
                        <a:rPr lang="en-US" sz="20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1287" y="2364177"/>
                <a:ext cx="1743076" cy="1470659"/>
              </a:xfrm>
              <a:prstGeom prst="rect">
                <a:avLst/>
              </a:prstGeom>
              <a:blipFill>
                <a:blip r:embed="rId6"/>
                <a:stretch>
                  <a:fillRect b="-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4293923" y="865661"/>
            <a:ext cx="3592723" cy="586093"/>
            <a:chOff x="176255" y="3013788"/>
            <a:chExt cx="3592723" cy="586093"/>
          </a:xfrm>
        </p:grpSpPr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6452" y="3045224"/>
              <a:ext cx="34323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Beam Deflection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4028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0" name="Group 9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11" name="Rounded Rectangle 10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1189931" y="2270229"/>
            <a:ext cx="6084326" cy="3722110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512195" y="2452481"/>
                <a:ext cx="6812111" cy="42993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M max = 452543.4 N. mm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B=5980mm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d = 180mm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k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0.9×</m:t>
                        </m:r>
                        <m:r>
                          <a:rPr lang="en-US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2000" b="1" i="1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1" i="1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b="1" i="1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000" b="1" i="1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b="1" i="1" dirty="0">
                  <a:solidFill>
                    <a:srgbClr val="2C72AF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k =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2.595 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𝑀𝑁</m:t>
                        </m:r>
                      </m:num>
                      <m:den>
                        <m:sSup>
                          <m:sSupPr>
                            <m:ctrlPr>
                              <a:rPr lang="en-US" sz="2000" b="1" i="1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1" i="1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1" i="1">
                                <a:solidFill>
                                  <a:srgbClr val="2C72A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b="1" i="1" dirty="0">
                  <a:solidFill>
                    <a:srgbClr val="2C72AF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𝛒 </a:t>
                </a: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= 0.0068  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As= </a:t>
                </a:r>
                <a:r>
                  <a:rPr lang="fr-FR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𝛒</a:t>
                </a: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bd =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7319.5 </m:t>
                    </m:r>
                    <m:sSup>
                      <m:sSupPr>
                        <m:ctrlPr>
                          <a:rPr lang="en-US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en-US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1" i="1" dirty="0">
                  <a:solidFill>
                    <a:srgbClr val="2C72AF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So, 9#32 bars will be enough to reinforce the main structure’s slab.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rgbClr val="2C72AF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95" y="2452481"/>
                <a:ext cx="6812111" cy="4299382"/>
              </a:xfrm>
              <a:prstGeom prst="rect">
                <a:avLst/>
              </a:prstGeom>
              <a:blipFill>
                <a:blip r:embed="rId5"/>
                <a:stretch>
                  <a:fillRect l="-2236" t="-1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3916687" y="865661"/>
            <a:ext cx="4347195" cy="586093"/>
            <a:chOff x="-200981" y="3013788"/>
            <a:chExt cx="4347195" cy="586093"/>
          </a:xfrm>
        </p:grpSpPr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200981" y="3013788"/>
              <a:ext cx="434719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109541" y="3056530"/>
              <a:ext cx="41643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Slab Reinforcement</a:t>
              </a:r>
            </a:p>
          </p:txBody>
        </p:sp>
      </p:grp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EE195B94-C7CA-4F3B-9794-20ED564AB7FC}"/>
              </a:ext>
            </a:extLst>
          </p:cNvPr>
          <p:cNvSpPr/>
          <p:nvPr/>
        </p:nvSpPr>
        <p:spPr>
          <a:xfrm>
            <a:off x="7742360" y="2270229"/>
            <a:ext cx="4164346" cy="3722110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92F6802-025A-4B49-AC99-233C65BBCA46}"/>
                  </a:ext>
                </a:extLst>
              </p:cNvPr>
              <p:cNvSpPr txBox="1"/>
              <p:nvPr/>
            </p:nvSpPr>
            <p:spPr>
              <a:xfrm>
                <a:off x="8172473" y="2546373"/>
                <a:ext cx="3469068" cy="2260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S max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=657 </m:t>
                    </m:r>
                    <m:r>
                      <a:rPr lang="en-US" sz="2000" b="1" i="1">
                        <a:solidFill>
                          <a:srgbClr val="2C72AF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sz="2000" b="1" i="1" dirty="0">
                  <a:solidFill>
                    <a:srgbClr val="2C72AF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S min= 25 mm minimum spacing from SBC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rgbClr val="2C72AF"/>
                    </a:solidFill>
                    <a:latin typeface="Cambria Math" panose="02040503050406030204" pitchFamily="18" charset="0"/>
                  </a:rPr>
                  <a:t>So, 9#32 @ 300 mm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2C72A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sz="2000" b="1" i="1" dirty="0">
                  <a:solidFill>
                    <a:srgbClr val="2C72AF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92F6802-025A-4B49-AC99-233C65BBC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473" y="2546373"/>
                <a:ext cx="3469068" cy="2260619"/>
              </a:xfrm>
              <a:prstGeom prst="rect">
                <a:avLst/>
              </a:prstGeom>
              <a:blipFill>
                <a:blip r:embed="rId6"/>
                <a:stretch>
                  <a:fillRect l="-4218" r="-2636" b="-12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6547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76BF6-A42B-4758-B4B5-716BE125A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" y="3119027"/>
            <a:ext cx="6833496" cy="3438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E7CF5C-4DF8-4E51-8186-F3EEF661F4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3" t="30629" r="1606" b="7426"/>
          <a:stretch/>
        </p:blipFill>
        <p:spPr>
          <a:xfrm>
            <a:off x="3248728" y="2054540"/>
            <a:ext cx="6117043" cy="10645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82880" y="104037"/>
            <a:ext cx="12467481" cy="6381661"/>
            <a:chOff x="-182880" y="104037"/>
            <a:chExt cx="12467481" cy="6381661"/>
          </a:xfrm>
        </p:grpSpPr>
        <p:sp>
          <p:nvSpPr>
            <p:cNvPr id="11" name="Rounded Rectangle 10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FF19C6-C118-4E3C-B6F3-614CDEB24522}"/>
                </a:ext>
              </a:extLst>
            </p:cNvPr>
            <p:cNvSpPr/>
            <p:nvPr/>
          </p:nvSpPr>
          <p:spPr>
            <a:xfrm>
              <a:off x="4233765" y="3417731"/>
              <a:ext cx="7425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5.55 m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A0BFB1A-92F9-48C7-8369-67A8B1BE4B2C}"/>
                </a:ext>
              </a:extLst>
            </p:cNvPr>
            <p:cNvSpPr/>
            <p:nvPr/>
          </p:nvSpPr>
          <p:spPr>
            <a:xfrm>
              <a:off x="1508763" y="4022782"/>
              <a:ext cx="7425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5.98 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04BBC5-C060-4912-ADD6-29A856515F24}"/>
                </a:ext>
              </a:extLst>
            </p:cNvPr>
            <p:cNvSpPr/>
            <p:nvPr/>
          </p:nvSpPr>
          <p:spPr>
            <a:xfrm>
              <a:off x="1934119" y="6208699"/>
              <a:ext cx="15392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2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9#32 @ 300 mm 𝑐⁄𝑐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D9E571F-A8A2-4A79-94D8-40CDBDF0E1C8}"/>
                </a:ext>
              </a:extLst>
            </p:cNvPr>
            <p:cNvSpPr/>
            <p:nvPr/>
          </p:nvSpPr>
          <p:spPr>
            <a:xfrm>
              <a:off x="353254" y="5173744"/>
              <a:ext cx="6928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18 cm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58AE39-8F7E-4DB6-9991-303043DF742C}"/>
                </a:ext>
              </a:extLst>
            </p:cNvPr>
            <p:cNvSpPr/>
            <p:nvPr/>
          </p:nvSpPr>
          <p:spPr>
            <a:xfrm>
              <a:off x="6078689" y="3882996"/>
              <a:ext cx="6928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20 cm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9BBD6D-7E48-4A27-B206-2A89CE968DC2}"/>
                </a:ext>
              </a:extLst>
            </p:cNvPr>
            <p:cNvSpPr/>
            <p:nvPr/>
          </p:nvSpPr>
          <p:spPr>
            <a:xfrm>
              <a:off x="254938" y="5451291"/>
              <a:ext cx="593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2 cm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182C7E5-01C4-4720-9E18-5ED1D9C7D0B4}"/>
                </a:ext>
              </a:extLst>
            </p:cNvPr>
            <p:cNvSpPr/>
            <p:nvPr/>
          </p:nvSpPr>
          <p:spPr>
            <a:xfrm>
              <a:off x="5655496" y="2469197"/>
              <a:ext cx="15392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2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9#32 @ 300 mm 𝑐⁄𝑐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9CD85AA-9250-452C-AAB9-669C4F8E772D}"/>
                </a:ext>
              </a:extLst>
            </p:cNvPr>
            <p:cNvSpPr/>
            <p:nvPr/>
          </p:nvSpPr>
          <p:spPr>
            <a:xfrm>
              <a:off x="5293743" y="5091857"/>
              <a:ext cx="15392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2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9#32 @ 300 mm 𝑐⁄𝑐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A4E5FA6-32C6-4EA8-AB40-F3ABBB914A00}"/>
                </a:ext>
              </a:extLst>
            </p:cNvPr>
            <p:cNvSpPr/>
            <p:nvPr/>
          </p:nvSpPr>
          <p:spPr>
            <a:xfrm>
              <a:off x="5802717" y="1717942"/>
              <a:ext cx="7425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5.98 m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A9F16C-4093-4D98-9BF4-A248EAAA4EA8}"/>
                </a:ext>
              </a:extLst>
            </p:cNvPr>
            <p:cNvSpPr/>
            <p:nvPr/>
          </p:nvSpPr>
          <p:spPr>
            <a:xfrm>
              <a:off x="2555910" y="2430042"/>
              <a:ext cx="6928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20 cm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16687" y="865661"/>
            <a:ext cx="4347195" cy="586093"/>
            <a:chOff x="-200981" y="3013788"/>
            <a:chExt cx="4347195" cy="586093"/>
          </a:xfrm>
        </p:grpSpPr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200981" y="3013788"/>
              <a:ext cx="434719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109541" y="3056530"/>
              <a:ext cx="41643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Slab Reinforcement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7737AD5-CCF7-41A8-A321-28F304C84C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32" y="4026146"/>
            <a:ext cx="4758674" cy="2563339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B688AF-679B-4D33-B9D2-61A23F517FD0}"/>
              </a:ext>
            </a:extLst>
          </p:cNvPr>
          <p:cNvCxnSpPr>
            <a:cxnSpLocks/>
          </p:cNvCxnSpPr>
          <p:nvPr/>
        </p:nvCxnSpPr>
        <p:spPr>
          <a:xfrm>
            <a:off x="3276131" y="2013599"/>
            <a:ext cx="6089640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F2AAE13-1770-4FFC-9E2B-2CD2AA8020BE}"/>
              </a:ext>
            </a:extLst>
          </p:cNvPr>
          <p:cNvCxnSpPr>
            <a:cxnSpLocks/>
          </p:cNvCxnSpPr>
          <p:nvPr/>
        </p:nvCxnSpPr>
        <p:spPr>
          <a:xfrm flipV="1">
            <a:off x="3236545" y="2054541"/>
            <a:ext cx="0" cy="1064486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6865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0" name="Group 9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11" name="Rounded Rectangle 10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1189931" y="2270229"/>
            <a:ext cx="6084326" cy="4319256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12195" y="2270229"/>
            <a:ext cx="4915793" cy="4105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15.65m Beam: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M = 1470564998 N-mm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b = 650 mm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h= 1150mm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d= 1150 – 70 = 1080 mm                𝑑/𝑏=1.6     1.5 &lt; 1.6 &lt; 2.2   check   ok!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k = 1470564994/(0.9×650×1080^2 )  =2.155   ⇒𝛒 = 0.0054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As = 𝛒bd = 3790.8 〖𝑚𝑚〗^2</a:t>
            </a:r>
            <a:endParaRPr lang="en-US" sz="2000" b="1" dirty="0">
              <a:solidFill>
                <a:srgbClr val="2C72A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699327" y="865661"/>
            <a:ext cx="4781915" cy="586093"/>
            <a:chOff x="-418341" y="3013788"/>
            <a:chExt cx="4781915" cy="586093"/>
          </a:xfrm>
        </p:grpSpPr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418341" y="3013788"/>
              <a:ext cx="478191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176723" y="3056530"/>
              <a:ext cx="429867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Beam Reinforcement</a:t>
              </a:r>
            </a:p>
          </p:txBody>
        </p:sp>
      </p:grp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EE195B94-C7CA-4F3B-9794-20ED564AB7FC}"/>
              </a:ext>
            </a:extLst>
          </p:cNvPr>
          <p:cNvSpPr/>
          <p:nvPr/>
        </p:nvSpPr>
        <p:spPr>
          <a:xfrm>
            <a:off x="7742360" y="2270228"/>
            <a:ext cx="4164346" cy="4319255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2F6802-025A-4B49-AC99-233C65BBCA46}"/>
              </a:ext>
            </a:extLst>
          </p:cNvPr>
          <p:cNvSpPr txBox="1"/>
          <p:nvPr/>
        </p:nvSpPr>
        <p:spPr>
          <a:xfrm>
            <a:off x="8089999" y="2327252"/>
            <a:ext cx="3469068" cy="4097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Pick 6#29 ⇒ As = 3870mm2                           3870&gt;3790.8 ok!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d actual= h – (cover + </a:t>
            </a:r>
            <a:r>
              <a:rPr lang="en-US" sz="2000" b="1" i="1" dirty="0" err="1">
                <a:solidFill>
                  <a:srgbClr val="2C72AF"/>
                </a:solidFill>
                <a:latin typeface="Cambria Math" panose="02040503050406030204" pitchFamily="18" charset="0"/>
              </a:rPr>
              <a:t>dst</a:t>
            </a: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 + 𝑑𝑠/2 )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         = 1150 – (30 + 10 + 29/2 )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         = 1095 &gt; 1080 ok!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Provide #10 @ 150mm stirrups c/c</a:t>
            </a:r>
          </a:p>
        </p:txBody>
      </p:sp>
    </p:spTree>
    <p:extLst>
      <p:ext uri="{BB962C8B-B14F-4D97-AF65-F5344CB8AC3E}">
        <p14:creationId xmlns:p14="http://schemas.microsoft.com/office/powerpoint/2010/main" val="10345521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C6347C-8B17-4BA1-8BE4-5DC58C2DE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8694" y="1002017"/>
            <a:ext cx="2810499" cy="389568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82880" y="104037"/>
            <a:ext cx="12467481" cy="4696577"/>
            <a:chOff x="-182880" y="104037"/>
            <a:chExt cx="12467481" cy="4696577"/>
          </a:xfrm>
        </p:grpSpPr>
        <p:sp>
          <p:nvSpPr>
            <p:cNvPr id="11" name="Rounded Rectangle 10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0D9F64F-7E33-4203-8025-0C1E890905A8}"/>
                </a:ext>
              </a:extLst>
            </p:cNvPr>
            <p:cNvSpPr/>
            <p:nvPr/>
          </p:nvSpPr>
          <p:spPr>
            <a:xfrm>
              <a:off x="8325349" y="2795969"/>
              <a:ext cx="9525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1150 mm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678C457-A734-47FA-85CE-E6F8A46B83CB}"/>
                </a:ext>
              </a:extLst>
            </p:cNvPr>
            <p:cNvSpPr/>
            <p:nvPr/>
          </p:nvSpPr>
          <p:spPr>
            <a:xfrm>
              <a:off x="10294317" y="837967"/>
              <a:ext cx="853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650 mm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B7C218-8CBC-49C6-9EF3-E01BB548E55F}"/>
                </a:ext>
              </a:extLst>
            </p:cNvPr>
            <p:cNvSpPr/>
            <p:nvPr/>
          </p:nvSpPr>
          <p:spPr>
            <a:xfrm>
              <a:off x="10298222" y="3824326"/>
              <a:ext cx="5822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3#29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11D24D2-9D23-47FF-BC86-AAD39EC5DAAA}"/>
                </a:ext>
              </a:extLst>
            </p:cNvPr>
            <p:cNvSpPr/>
            <p:nvPr/>
          </p:nvSpPr>
          <p:spPr>
            <a:xfrm>
              <a:off x="10294317" y="1836407"/>
              <a:ext cx="5822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3#29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ED38FA1-940F-441E-AA34-AFDA74CFBE6E}"/>
                </a:ext>
              </a:extLst>
            </p:cNvPr>
            <p:cNvSpPr/>
            <p:nvPr/>
          </p:nvSpPr>
          <p:spPr>
            <a:xfrm>
              <a:off x="6439799" y="4492837"/>
              <a:ext cx="2390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#10 @ 150mm stirrups c/c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16687" y="865661"/>
            <a:ext cx="4347195" cy="586093"/>
            <a:chOff x="-200981" y="3013788"/>
            <a:chExt cx="4347195" cy="586093"/>
          </a:xfrm>
        </p:grpSpPr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200981" y="3013788"/>
              <a:ext cx="434719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176706" y="3056530"/>
              <a:ext cx="429867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Beam Reinforcement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637BDC-D915-43AA-B8FB-115D5E641F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7" r="6114"/>
          <a:stretch/>
        </p:blipFill>
        <p:spPr>
          <a:xfrm>
            <a:off x="-5715" y="4783888"/>
            <a:ext cx="10857903" cy="2064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743AFB-4AEC-40D8-B1D1-36D15EE2C1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44" l="0" r="996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261">
            <a:off x="927964" y="989636"/>
            <a:ext cx="5474446" cy="3762738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470FE44-B34E-41C0-A255-300AE7BFDC5B}"/>
              </a:ext>
            </a:extLst>
          </p:cNvPr>
          <p:cNvSpPr/>
          <p:nvPr/>
        </p:nvSpPr>
        <p:spPr>
          <a:xfrm>
            <a:off x="6359195" y="4492837"/>
            <a:ext cx="2451312" cy="307777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7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3831023" y="899422"/>
            <a:ext cx="4741580" cy="801251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3829047" y="972049"/>
            <a:ext cx="4745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Project Reference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55463" y="2471317"/>
            <a:ext cx="5747168" cy="3451383"/>
            <a:chOff x="557108" y="2003770"/>
            <a:chExt cx="4567190" cy="4501202"/>
          </a:xfrm>
        </p:grpSpPr>
        <p:grpSp>
          <p:nvGrpSpPr>
            <p:cNvPr id="2" name="Group 1"/>
            <p:cNvGrpSpPr/>
            <p:nvPr/>
          </p:nvGrpSpPr>
          <p:grpSpPr>
            <a:xfrm>
              <a:off x="557108" y="2003770"/>
              <a:ext cx="4567190" cy="4501202"/>
              <a:chOff x="557108" y="2003770"/>
              <a:chExt cx="4567190" cy="1831859"/>
            </a:xfrm>
          </p:grpSpPr>
          <p:sp>
            <p:nvSpPr>
              <p:cNvPr id="67" name="Rectangle: Rounded Corners 33">
                <a:extLst>
                  <a:ext uri="{FF2B5EF4-FFF2-40B4-BE49-F238E27FC236}">
                    <a16:creationId xmlns:a16="http://schemas.microsoft.com/office/drawing/2014/main" id="{D69C20BB-B8B3-406E-94F4-9ECA8661042D}"/>
                  </a:ext>
                </a:extLst>
              </p:cNvPr>
              <p:cNvSpPr/>
              <p:nvPr/>
            </p:nvSpPr>
            <p:spPr>
              <a:xfrm>
                <a:off x="557108" y="2003770"/>
                <a:ext cx="4567190" cy="1831859"/>
              </a:xfrm>
              <a:prstGeom prst="roundRect">
                <a:avLst>
                  <a:gd name="adj" fmla="val 8642"/>
                </a:avLst>
              </a:prstGeom>
              <a:gradFill flip="none" rotWithShape="1">
                <a:gsLst>
                  <a:gs pos="0">
                    <a:srgbClr val="71BAF7"/>
                  </a:gs>
                  <a:gs pos="100000">
                    <a:srgbClr val="074F8B"/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68" name="Freeform: Shape 34">
                <a:extLst>
                  <a:ext uri="{FF2B5EF4-FFF2-40B4-BE49-F238E27FC236}">
                    <a16:creationId xmlns:a16="http://schemas.microsoft.com/office/drawing/2014/main" id="{64BF3501-33BD-49BF-9965-0A7A448123D6}"/>
                  </a:ext>
                </a:extLst>
              </p:cNvPr>
              <p:cNvSpPr/>
              <p:nvPr/>
            </p:nvSpPr>
            <p:spPr>
              <a:xfrm>
                <a:off x="557108" y="2003770"/>
                <a:ext cx="4567190" cy="702922"/>
              </a:xfrm>
              <a:custGeom>
                <a:avLst/>
                <a:gdLst>
                  <a:gd name="connsiteX0" fmla="*/ 203201 w 5704114"/>
                  <a:gd name="connsiteY0" fmla="*/ 0 h 902247"/>
                  <a:gd name="connsiteX1" fmla="*/ 5500913 w 5704114"/>
                  <a:gd name="connsiteY1" fmla="*/ 0 h 902247"/>
                  <a:gd name="connsiteX2" fmla="*/ 5704114 w 5704114"/>
                  <a:gd name="connsiteY2" fmla="*/ 203201 h 902247"/>
                  <a:gd name="connsiteX3" fmla="*/ 5704114 w 5704114"/>
                  <a:gd name="connsiteY3" fmla="*/ 902247 h 902247"/>
                  <a:gd name="connsiteX4" fmla="*/ 0 w 5704114"/>
                  <a:gd name="connsiteY4" fmla="*/ 255562 h 902247"/>
                  <a:gd name="connsiteX5" fmla="*/ 0 w 5704114"/>
                  <a:gd name="connsiteY5" fmla="*/ 203201 h 902247"/>
                  <a:gd name="connsiteX6" fmla="*/ 203201 w 5704114"/>
                  <a:gd name="connsiteY6" fmla="*/ 0 h 90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4114" h="902247">
                    <a:moveTo>
                      <a:pt x="203201" y="0"/>
                    </a:moveTo>
                    <a:lnTo>
                      <a:pt x="5500913" y="0"/>
                    </a:lnTo>
                    <a:cubicBezTo>
                      <a:pt x="5613138" y="0"/>
                      <a:pt x="5704114" y="90976"/>
                      <a:pt x="5704114" y="203201"/>
                    </a:cubicBezTo>
                    <a:lnTo>
                      <a:pt x="5704114" y="902247"/>
                    </a:lnTo>
                    <a:lnTo>
                      <a:pt x="0" y="255562"/>
                    </a:lnTo>
                    <a:lnTo>
                      <a:pt x="0" y="203201"/>
                    </a:lnTo>
                    <a:cubicBezTo>
                      <a:pt x="0" y="90976"/>
                      <a:pt x="90976" y="0"/>
                      <a:pt x="203201" y="0"/>
                    </a:cubicBez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69" name="Freeform: Shape 35">
                <a:extLst>
                  <a:ext uri="{FF2B5EF4-FFF2-40B4-BE49-F238E27FC236}">
                    <a16:creationId xmlns:a16="http://schemas.microsoft.com/office/drawing/2014/main" id="{3360B924-573A-4C47-A831-B3BDF1748A41}"/>
                  </a:ext>
                </a:extLst>
              </p:cNvPr>
              <p:cNvSpPr/>
              <p:nvPr/>
            </p:nvSpPr>
            <p:spPr>
              <a:xfrm>
                <a:off x="557546" y="3214963"/>
                <a:ext cx="4566752" cy="620666"/>
              </a:xfrm>
              <a:custGeom>
                <a:avLst/>
                <a:gdLst>
                  <a:gd name="connsiteX0" fmla="*/ 5703567 w 5703567"/>
                  <a:gd name="connsiteY0" fmla="*/ 0 h 796666"/>
                  <a:gd name="connsiteX1" fmla="*/ 5703567 w 5703567"/>
                  <a:gd name="connsiteY1" fmla="*/ 593465 h 796666"/>
                  <a:gd name="connsiteX2" fmla="*/ 5500366 w 5703567"/>
                  <a:gd name="connsiteY2" fmla="*/ 796666 h 796666"/>
                  <a:gd name="connsiteX3" fmla="*/ 202654 w 5703567"/>
                  <a:gd name="connsiteY3" fmla="*/ 796666 h 796666"/>
                  <a:gd name="connsiteX4" fmla="*/ 15422 w 5703567"/>
                  <a:gd name="connsiteY4" fmla="*/ 672560 h 796666"/>
                  <a:gd name="connsiteX5" fmla="*/ 0 w 5703567"/>
                  <a:gd name="connsiteY5" fmla="*/ 596171 h 796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3567" h="796666">
                    <a:moveTo>
                      <a:pt x="5703567" y="0"/>
                    </a:moveTo>
                    <a:lnTo>
                      <a:pt x="5703567" y="593465"/>
                    </a:lnTo>
                    <a:cubicBezTo>
                      <a:pt x="5703567" y="705690"/>
                      <a:pt x="5612591" y="796666"/>
                      <a:pt x="5500366" y="796666"/>
                    </a:cubicBezTo>
                    <a:lnTo>
                      <a:pt x="202654" y="796666"/>
                    </a:lnTo>
                    <a:cubicBezTo>
                      <a:pt x="118485" y="796666"/>
                      <a:pt x="46269" y="745492"/>
                      <a:pt x="15422" y="672560"/>
                    </a:cubicBezTo>
                    <a:lnTo>
                      <a:pt x="0" y="596171"/>
                    </a:lnTo>
                    <a:close/>
                  </a:path>
                </a:pathLst>
              </a:custGeom>
              <a:solidFill>
                <a:schemeClr val="bg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/>
              </a:p>
            </p:txBody>
          </p:sp>
          <p:sp>
            <p:nvSpPr>
              <p:cNvPr id="70" name="Freeform: Shape 36">
                <a:extLst>
                  <a:ext uri="{FF2B5EF4-FFF2-40B4-BE49-F238E27FC236}">
                    <a16:creationId xmlns:a16="http://schemas.microsoft.com/office/drawing/2014/main" id="{EE5FF23E-2BA5-4729-BB36-42CB6580B168}"/>
                  </a:ext>
                </a:extLst>
              </p:cNvPr>
              <p:cNvSpPr/>
              <p:nvPr/>
            </p:nvSpPr>
            <p:spPr>
              <a:xfrm>
                <a:off x="3357514" y="2003770"/>
                <a:ext cx="1766784" cy="1831859"/>
              </a:xfrm>
              <a:custGeom>
                <a:avLst/>
                <a:gdLst>
                  <a:gd name="connsiteX0" fmla="*/ 0 w 2206595"/>
                  <a:gd name="connsiteY0" fmla="*/ 0 h 2351314"/>
                  <a:gd name="connsiteX1" fmla="*/ 2003394 w 2206595"/>
                  <a:gd name="connsiteY1" fmla="*/ 0 h 2351314"/>
                  <a:gd name="connsiteX2" fmla="*/ 2206595 w 2206595"/>
                  <a:gd name="connsiteY2" fmla="*/ 203201 h 2351314"/>
                  <a:gd name="connsiteX3" fmla="*/ 2206595 w 2206595"/>
                  <a:gd name="connsiteY3" fmla="*/ 2148113 h 2351314"/>
                  <a:gd name="connsiteX4" fmla="*/ 2003394 w 2206595"/>
                  <a:gd name="connsiteY4" fmla="*/ 2351314 h 2351314"/>
                  <a:gd name="connsiteX5" fmla="*/ 1093688 w 2206595"/>
                  <a:gd name="connsiteY5" fmla="*/ 2351314 h 2351314"/>
                  <a:gd name="connsiteX6" fmla="*/ 15538 w 2206595"/>
                  <a:gd name="connsiteY6" fmla="*/ 63185 h 2351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6595" h="2351314">
                    <a:moveTo>
                      <a:pt x="0" y="0"/>
                    </a:moveTo>
                    <a:lnTo>
                      <a:pt x="2003394" y="0"/>
                    </a:lnTo>
                    <a:cubicBezTo>
                      <a:pt x="2115619" y="0"/>
                      <a:pt x="2206595" y="90976"/>
                      <a:pt x="2206595" y="203201"/>
                    </a:cubicBezTo>
                    <a:lnTo>
                      <a:pt x="2206595" y="2148113"/>
                    </a:lnTo>
                    <a:cubicBezTo>
                      <a:pt x="2206595" y="2260338"/>
                      <a:pt x="2115619" y="2351314"/>
                      <a:pt x="2003394" y="2351314"/>
                    </a:cubicBezTo>
                    <a:lnTo>
                      <a:pt x="1093688" y="2351314"/>
                    </a:lnTo>
                    <a:lnTo>
                      <a:pt x="15538" y="63185"/>
                    </a:ln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71" name="Freeform: Shape 37">
              <a:extLst>
                <a:ext uri="{FF2B5EF4-FFF2-40B4-BE49-F238E27FC236}">
                  <a16:creationId xmlns:a16="http://schemas.microsoft.com/office/drawing/2014/main" id="{F00D187D-EEFC-4BFD-974A-37B9B1148005}"/>
                </a:ext>
              </a:extLst>
            </p:cNvPr>
            <p:cNvSpPr/>
            <p:nvPr/>
          </p:nvSpPr>
          <p:spPr>
            <a:xfrm>
              <a:off x="557108" y="2003770"/>
              <a:ext cx="4567190" cy="812184"/>
            </a:xfrm>
            <a:custGeom>
              <a:avLst/>
              <a:gdLst>
                <a:gd name="connsiteX0" fmla="*/ 4439460 w 5704114"/>
                <a:gd name="connsiteY0" fmla="*/ 126262 h 565346"/>
                <a:gd name="connsiteX1" fmla="*/ 4295341 w 5704114"/>
                <a:gd name="connsiteY1" fmla="*/ 221791 h 565346"/>
                <a:gd name="connsiteX2" fmla="*/ 4283049 w 5704114"/>
                <a:gd name="connsiteY2" fmla="*/ 282673 h 565346"/>
                <a:gd name="connsiteX3" fmla="*/ 4283049 w 5704114"/>
                <a:gd name="connsiteY3" fmla="*/ 282672 h 565346"/>
                <a:gd name="connsiteX4" fmla="*/ 4283049 w 5704114"/>
                <a:gd name="connsiteY4" fmla="*/ 282673 h 565346"/>
                <a:gd name="connsiteX5" fmla="*/ 4283049 w 5704114"/>
                <a:gd name="connsiteY5" fmla="*/ 282673 h 565346"/>
                <a:gd name="connsiteX6" fmla="*/ 4295341 w 5704114"/>
                <a:gd name="connsiteY6" fmla="*/ 343554 h 565346"/>
                <a:gd name="connsiteX7" fmla="*/ 4439460 w 5704114"/>
                <a:gd name="connsiteY7" fmla="*/ 439083 h 565346"/>
                <a:gd name="connsiteX8" fmla="*/ 5388883 w 5704114"/>
                <a:gd name="connsiteY8" fmla="*/ 439084 h 565346"/>
                <a:gd name="connsiteX9" fmla="*/ 5545294 w 5704114"/>
                <a:gd name="connsiteY9" fmla="*/ 282673 h 565346"/>
                <a:gd name="connsiteX10" fmla="*/ 5545295 w 5704114"/>
                <a:gd name="connsiteY10" fmla="*/ 282673 h 565346"/>
                <a:gd name="connsiteX11" fmla="*/ 5388884 w 5704114"/>
                <a:gd name="connsiteY11" fmla="*/ 126262 h 565346"/>
                <a:gd name="connsiteX12" fmla="*/ 166557 w 5704114"/>
                <a:gd name="connsiteY12" fmla="*/ 0 h 565346"/>
                <a:gd name="connsiteX13" fmla="*/ 5537557 w 5704114"/>
                <a:gd name="connsiteY13" fmla="*/ 0 h 565346"/>
                <a:gd name="connsiteX14" fmla="*/ 5704114 w 5704114"/>
                <a:gd name="connsiteY14" fmla="*/ 166557 h 565346"/>
                <a:gd name="connsiteX15" fmla="*/ 5704114 w 5704114"/>
                <a:gd name="connsiteY15" fmla="*/ 398789 h 565346"/>
                <a:gd name="connsiteX16" fmla="*/ 5537557 w 5704114"/>
                <a:gd name="connsiteY16" fmla="*/ 565346 h 565346"/>
                <a:gd name="connsiteX17" fmla="*/ 166557 w 5704114"/>
                <a:gd name="connsiteY17" fmla="*/ 565346 h 565346"/>
                <a:gd name="connsiteX18" fmla="*/ 0 w 5704114"/>
                <a:gd name="connsiteY18" fmla="*/ 398789 h 565346"/>
                <a:gd name="connsiteX19" fmla="*/ 0 w 5704114"/>
                <a:gd name="connsiteY19" fmla="*/ 166557 h 565346"/>
                <a:gd name="connsiteX20" fmla="*/ 166557 w 5704114"/>
                <a:gd name="connsiteY20" fmla="*/ 0 h 56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04114" h="565346">
                  <a:moveTo>
                    <a:pt x="4439460" y="126262"/>
                  </a:moveTo>
                  <a:cubicBezTo>
                    <a:pt x="4374673" y="126262"/>
                    <a:pt x="4319085" y="165653"/>
                    <a:pt x="4295341" y="221791"/>
                  </a:cubicBezTo>
                  <a:lnTo>
                    <a:pt x="4283049" y="282673"/>
                  </a:lnTo>
                  <a:lnTo>
                    <a:pt x="4283049" y="282672"/>
                  </a:lnTo>
                  <a:lnTo>
                    <a:pt x="4283049" y="282673"/>
                  </a:lnTo>
                  <a:lnTo>
                    <a:pt x="4283049" y="282673"/>
                  </a:lnTo>
                  <a:lnTo>
                    <a:pt x="4295341" y="343554"/>
                  </a:lnTo>
                  <a:cubicBezTo>
                    <a:pt x="4319085" y="399692"/>
                    <a:pt x="4374673" y="439083"/>
                    <a:pt x="4439460" y="439083"/>
                  </a:cubicBezTo>
                  <a:lnTo>
                    <a:pt x="5388883" y="439084"/>
                  </a:lnTo>
                  <a:cubicBezTo>
                    <a:pt x="5475266" y="439084"/>
                    <a:pt x="5545294" y="369056"/>
                    <a:pt x="5545294" y="282673"/>
                  </a:cubicBezTo>
                  <a:lnTo>
                    <a:pt x="5545295" y="282673"/>
                  </a:lnTo>
                  <a:cubicBezTo>
                    <a:pt x="5545295" y="196290"/>
                    <a:pt x="5475267" y="126262"/>
                    <a:pt x="5388884" y="126262"/>
                  </a:cubicBezTo>
                  <a:close/>
                  <a:moveTo>
                    <a:pt x="166557" y="0"/>
                  </a:moveTo>
                  <a:lnTo>
                    <a:pt x="5537557" y="0"/>
                  </a:lnTo>
                  <a:cubicBezTo>
                    <a:pt x="5629544" y="0"/>
                    <a:pt x="5704114" y="74570"/>
                    <a:pt x="5704114" y="166557"/>
                  </a:cubicBezTo>
                  <a:lnTo>
                    <a:pt x="5704114" y="398789"/>
                  </a:lnTo>
                  <a:cubicBezTo>
                    <a:pt x="5704114" y="490776"/>
                    <a:pt x="5629544" y="565346"/>
                    <a:pt x="5537557" y="565346"/>
                  </a:cubicBezTo>
                  <a:lnTo>
                    <a:pt x="166557" y="565346"/>
                  </a:lnTo>
                  <a:cubicBezTo>
                    <a:pt x="74570" y="565346"/>
                    <a:pt x="0" y="490776"/>
                    <a:pt x="0" y="398789"/>
                  </a:cubicBezTo>
                  <a:lnTo>
                    <a:pt x="0" y="166557"/>
                  </a:lnTo>
                  <a:cubicBezTo>
                    <a:pt x="0" y="74570"/>
                    <a:pt x="74570" y="0"/>
                    <a:pt x="166557" y="0"/>
                  </a:cubicBezTo>
                  <a:close/>
                </a:path>
              </a:pathLst>
            </a:custGeom>
            <a:gradFill flip="none" rotWithShape="1">
              <a:gsLst>
                <a:gs pos="4200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65100" dist="381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4" name="Rectangle: Rounded Corners 40">
              <a:extLst>
                <a:ext uri="{FF2B5EF4-FFF2-40B4-BE49-F238E27FC236}">
                  <a16:creationId xmlns:a16="http://schemas.microsoft.com/office/drawing/2014/main" id="{1F88457B-6EE7-45B6-88D9-76D304773495}"/>
                </a:ext>
              </a:extLst>
            </p:cNvPr>
            <p:cNvSpPr/>
            <p:nvPr/>
          </p:nvSpPr>
          <p:spPr>
            <a:xfrm>
              <a:off x="3977882" y="2132111"/>
              <a:ext cx="1047580" cy="32662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95000"/>
                    <a:alpha val="18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B53C31E-2EAE-43BF-BB15-BF62F3B362C8}"/>
                </a:ext>
              </a:extLst>
            </p:cNvPr>
            <p:cNvSpPr txBox="1"/>
            <p:nvPr/>
          </p:nvSpPr>
          <p:spPr>
            <a:xfrm>
              <a:off x="586320" y="2102138"/>
              <a:ext cx="1300396" cy="343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IN" sz="2000" dirty="0">
                <a:solidFill>
                  <a:schemeClr val="tx1">
                    <a:alpha val="26000"/>
                  </a:schemeClr>
                </a:solidFill>
                <a:latin typeface="Eurostile BQ" pitchFamily="50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216268" y="2490728"/>
            <a:ext cx="2496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Original Project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011494" y="3300731"/>
            <a:ext cx="322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kern="0" dirty="0">
                <a:solidFill>
                  <a:schemeClr val="bg1"/>
                </a:solidFill>
                <a:sym typeface="Roboto"/>
              </a:rPr>
              <a:t>Twin Tower (60-storey)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3426D42B-FF1D-40C2-8646-3C024D9D8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037" y="1900834"/>
            <a:ext cx="2992636" cy="4490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8" name="Group 57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59" name="Rounded Rectangle 58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4" name="Rectangle 63"/>
            <p:cNvSpPr/>
            <p:nvPr/>
          </p:nvSpPr>
          <p:spPr>
            <a:xfrm>
              <a:off x="11539326" y="107054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7" name="Rectangle 8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63073" y="3188712"/>
            <a:ext cx="697281" cy="678466"/>
            <a:chOff x="748860" y="2706692"/>
            <a:chExt cx="697281" cy="678466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2FE30D0-495A-41A6-8B71-62EADDED7E6E}"/>
                </a:ext>
              </a:extLst>
            </p:cNvPr>
            <p:cNvSpPr/>
            <p:nvPr/>
          </p:nvSpPr>
          <p:spPr>
            <a:xfrm>
              <a:off x="809254" y="2765456"/>
              <a:ext cx="576492" cy="560937"/>
            </a:xfrm>
            <a:prstGeom prst="ellipse">
              <a:avLst/>
            </a:prstGeom>
            <a:gradFill flip="none" rotWithShape="1">
              <a:gsLst>
                <a:gs pos="4200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65100" dist="381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CA24D64-4E36-47D3-9AB5-6747EA912C9E}"/>
                </a:ext>
              </a:extLst>
            </p:cNvPr>
            <p:cNvSpPr/>
            <p:nvPr/>
          </p:nvSpPr>
          <p:spPr>
            <a:xfrm>
              <a:off x="748860" y="2706692"/>
              <a:ext cx="697281" cy="678466"/>
            </a:xfrm>
            <a:prstGeom prst="ellipse">
              <a:avLst/>
            </a:prstGeom>
            <a:noFill/>
            <a:ln w="38100">
              <a:solidFill>
                <a:schemeClr val="bg1">
                  <a:alpha val="4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900000" y="2719737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88" name="Rectangle 87"/>
          <p:cNvSpPr/>
          <p:nvPr/>
        </p:nvSpPr>
        <p:spPr>
          <a:xfrm>
            <a:off x="2023663" y="4138245"/>
            <a:ext cx="4306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kern="0" dirty="0">
                <a:solidFill>
                  <a:schemeClr val="bg1"/>
                </a:solidFill>
                <a:sym typeface="Roboto"/>
              </a:rPr>
              <a:t>Between Dammam &amp; Al-</a:t>
            </a:r>
            <a:r>
              <a:rPr lang="en-US" sz="2400" b="1" kern="0" dirty="0" err="1">
                <a:solidFill>
                  <a:schemeClr val="bg1"/>
                </a:solidFill>
                <a:sym typeface="Roboto"/>
              </a:rPr>
              <a:t>Khobar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1175242" y="4068231"/>
            <a:ext cx="697281" cy="678466"/>
            <a:chOff x="748860" y="2706692"/>
            <a:chExt cx="697281" cy="67846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2FE30D0-495A-41A6-8B71-62EADDED7E6E}"/>
                </a:ext>
              </a:extLst>
            </p:cNvPr>
            <p:cNvSpPr/>
            <p:nvPr/>
          </p:nvSpPr>
          <p:spPr>
            <a:xfrm>
              <a:off x="809254" y="2765456"/>
              <a:ext cx="576492" cy="560937"/>
            </a:xfrm>
            <a:prstGeom prst="ellipse">
              <a:avLst/>
            </a:prstGeom>
            <a:gradFill flip="none" rotWithShape="1">
              <a:gsLst>
                <a:gs pos="4200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65100" dist="381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CA24D64-4E36-47D3-9AB5-6747EA912C9E}"/>
                </a:ext>
              </a:extLst>
            </p:cNvPr>
            <p:cNvSpPr/>
            <p:nvPr/>
          </p:nvSpPr>
          <p:spPr>
            <a:xfrm>
              <a:off x="748860" y="2706692"/>
              <a:ext cx="697281" cy="678466"/>
            </a:xfrm>
            <a:prstGeom prst="ellipse">
              <a:avLst/>
            </a:prstGeom>
            <a:noFill/>
            <a:ln w="38100">
              <a:solidFill>
                <a:schemeClr val="bg1">
                  <a:alpha val="4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0000" y="2719737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2035514" y="5055350"/>
            <a:ext cx="3752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kern="0" dirty="0">
                <a:solidFill>
                  <a:schemeClr val="bg1"/>
                </a:solidFill>
                <a:sym typeface="Roboto"/>
              </a:rPr>
              <a:t>Commercial and Residential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187093" y="4949973"/>
            <a:ext cx="697281" cy="678466"/>
            <a:chOff x="748860" y="2706692"/>
            <a:chExt cx="697281" cy="678466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2FE30D0-495A-41A6-8B71-62EADDED7E6E}"/>
                </a:ext>
              </a:extLst>
            </p:cNvPr>
            <p:cNvSpPr/>
            <p:nvPr/>
          </p:nvSpPr>
          <p:spPr>
            <a:xfrm>
              <a:off x="809254" y="2765456"/>
              <a:ext cx="576492" cy="560937"/>
            </a:xfrm>
            <a:prstGeom prst="ellipse">
              <a:avLst/>
            </a:prstGeom>
            <a:gradFill flip="none" rotWithShape="1">
              <a:gsLst>
                <a:gs pos="4200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65100" dist="381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CA24D64-4E36-47D3-9AB5-6747EA912C9E}"/>
                </a:ext>
              </a:extLst>
            </p:cNvPr>
            <p:cNvSpPr/>
            <p:nvPr/>
          </p:nvSpPr>
          <p:spPr>
            <a:xfrm>
              <a:off x="748860" y="2706692"/>
              <a:ext cx="697281" cy="678466"/>
            </a:xfrm>
            <a:prstGeom prst="ellipse">
              <a:avLst/>
            </a:prstGeom>
            <a:noFill/>
            <a:ln w="38100">
              <a:solidFill>
                <a:schemeClr val="bg1">
                  <a:alpha val="4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00000" y="2719737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8073863" y="6410182"/>
            <a:ext cx="2920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Abdulaziz Group project</a:t>
            </a:r>
          </a:p>
        </p:txBody>
      </p:sp>
    </p:spTree>
    <p:extLst>
      <p:ext uri="{BB962C8B-B14F-4D97-AF65-F5344CB8AC3E}">
        <p14:creationId xmlns:p14="http://schemas.microsoft.com/office/powerpoint/2010/main" val="136520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0" name="Group 9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11" name="Rounded Rectangle 10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1189931" y="2270229"/>
            <a:ext cx="6084326" cy="4319256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12195" y="2270229"/>
            <a:ext cx="4915793" cy="4105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Ag= 800mm X 800mm = 640000mm2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As = (0.01 to 0.08)Ag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As = 0.01 Ag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     =6400mm2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# of Bars = (𝐴_𝑠 (𝑟𝑒𝑞))/(𝐴_𝑠 (𝑜𝑛𝑒 𝑏𝑎𝑟))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Choose #29 for one bar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𝜋/4 29^2=661 〖𝑚𝑚〗^2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# of Bars = 6400/661=9.68 𝑏𝑎𝑟𝑠  ≈10 𝑏𝑎𝑟𝑠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007594" y="865661"/>
            <a:ext cx="8176812" cy="586093"/>
            <a:chOff x="-2110074" y="3013788"/>
            <a:chExt cx="8176812" cy="586093"/>
          </a:xfrm>
        </p:grpSpPr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2110074" y="3013788"/>
              <a:ext cx="8165377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2098639" y="3040623"/>
              <a:ext cx="816537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Column with Cross Section 0.8m X 0.8m</a:t>
              </a:r>
            </a:p>
          </p:txBody>
        </p:sp>
      </p:grp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EE195B94-C7CA-4F3B-9794-20ED564AB7FC}"/>
              </a:ext>
            </a:extLst>
          </p:cNvPr>
          <p:cNvSpPr/>
          <p:nvPr/>
        </p:nvSpPr>
        <p:spPr>
          <a:xfrm>
            <a:off x="7742360" y="2270228"/>
            <a:ext cx="4164346" cy="4319255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2F6802-025A-4B49-AC99-233C65BBCA46}"/>
              </a:ext>
            </a:extLst>
          </p:cNvPr>
          <p:cNvSpPr txBox="1"/>
          <p:nvPr/>
        </p:nvSpPr>
        <p:spPr>
          <a:xfrm>
            <a:off x="8089999" y="2327252"/>
            <a:ext cx="3469068" cy="2712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So, pick 10#29 ⇒ As = 6450 mm2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⇒6450&gt;6400 checking ok!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Lateral ties reinforcement: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Provide #10 mm ties @ 240 mm c/c</a:t>
            </a:r>
          </a:p>
        </p:txBody>
      </p:sp>
    </p:spTree>
    <p:extLst>
      <p:ext uri="{BB962C8B-B14F-4D97-AF65-F5344CB8AC3E}">
        <p14:creationId xmlns:p14="http://schemas.microsoft.com/office/powerpoint/2010/main" val="10906681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0" name="Group 9"/>
          <p:cNvGrpSpPr/>
          <p:nvPr/>
        </p:nvGrpSpPr>
        <p:grpSpPr>
          <a:xfrm>
            <a:off x="-182880" y="104037"/>
            <a:ext cx="12467481" cy="6015355"/>
            <a:chOff x="-182880" y="104037"/>
            <a:chExt cx="12467481" cy="6015355"/>
          </a:xfrm>
        </p:grpSpPr>
        <p:sp>
          <p:nvSpPr>
            <p:cNvPr id="11" name="Rounded Rectangle 10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0ABC580-01EC-4DC0-9C59-5923C084868A}"/>
                </a:ext>
              </a:extLst>
            </p:cNvPr>
            <p:cNvSpPr/>
            <p:nvPr/>
          </p:nvSpPr>
          <p:spPr>
            <a:xfrm>
              <a:off x="7683611" y="5811615"/>
              <a:ext cx="14798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10#29 mm bars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BDA49F-63C0-40C6-8D49-DFB9919EF3A9}"/>
                </a:ext>
              </a:extLst>
            </p:cNvPr>
            <p:cNvSpPr/>
            <p:nvPr/>
          </p:nvSpPr>
          <p:spPr>
            <a:xfrm>
              <a:off x="10399030" y="4437903"/>
              <a:ext cx="7537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30 mm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A6F2CE-25DD-4BD8-B900-D4F191221371}"/>
                </a:ext>
              </a:extLst>
            </p:cNvPr>
            <p:cNvSpPr/>
            <p:nvPr/>
          </p:nvSpPr>
          <p:spPr>
            <a:xfrm>
              <a:off x="8122832" y="1805736"/>
              <a:ext cx="853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800 mm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14055E-43AD-42A4-A96D-9CD7B3121561}"/>
                </a:ext>
              </a:extLst>
            </p:cNvPr>
            <p:cNvSpPr/>
            <p:nvPr/>
          </p:nvSpPr>
          <p:spPr>
            <a:xfrm>
              <a:off x="5698424" y="3672806"/>
              <a:ext cx="853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800 mm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A81F276-5ADC-4BDF-A317-091B930F62CB}"/>
                </a:ext>
              </a:extLst>
            </p:cNvPr>
            <p:cNvSpPr/>
            <p:nvPr/>
          </p:nvSpPr>
          <p:spPr>
            <a:xfrm>
              <a:off x="2656959" y="2178040"/>
              <a:ext cx="24513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fi-FI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#10 mm ties @ 240 mm c/c</a:t>
              </a:r>
              <a:endParaRPr lang="en-US" sz="1400" b="1" kern="0" dirty="0">
                <a:solidFill>
                  <a:srgbClr val="2C72AF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07594" y="865661"/>
            <a:ext cx="8176812" cy="586093"/>
            <a:chOff x="-2110074" y="3013788"/>
            <a:chExt cx="8176812" cy="586093"/>
          </a:xfrm>
        </p:grpSpPr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2110074" y="3013788"/>
              <a:ext cx="8165377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2098639" y="3040623"/>
              <a:ext cx="816537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Column with Cross Section 0.8m X 0.8m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9158C1-1481-4BD0-9DD6-41A9DD1E6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t="1454" r="3383" b="10908"/>
          <a:stretch/>
        </p:blipFill>
        <p:spPr>
          <a:xfrm>
            <a:off x="6448084" y="1995663"/>
            <a:ext cx="3950946" cy="3969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2E367-BAF8-4B63-BD0E-EABF7E382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03" y="1995663"/>
            <a:ext cx="1207008" cy="428548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86F71E-566D-45E5-9578-1965301BA21D}"/>
              </a:ext>
            </a:extLst>
          </p:cNvPr>
          <p:cNvCxnSpPr>
            <a:cxnSpLocks/>
          </p:cNvCxnSpPr>
          <p:nvPr/>
        </p:nvCxnSpPr>
        <p:spPr>
          <a:xfrm>
            <a:off x="1362095" y="2388359"/>
            <a:ext cx="0" cy="38983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653969E-E011-4B6C-8767-99F0C6875BEC}"/>
              </a:ext>
            </a:extLst>
          </p:cNvPr>
          <p:cNvCxnSpPr>
            <a:cxnSpLocks/>
          </p:cNvCxnSpPr>
          <p:nvPr/>
        </p:nvCxnSpPr>
        <p:spPr>
          <a:xfrm flipV="1">
            <a:off x="1383907" y="2388359"/>
            <a:ext cx="1185196" cy="194917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061A05E-EC9A-47FC-9D53-9E6AEF1A77C5}"/>
              </a:ext>
            </a:extLst>
          </p:cNvPr>
          <p:cNvSpPr/>
          <p:nvPr/>
        </p:nvSpPr>
        <p:spPr>
          <a:xfrm>
            <a:off x="2656959" y="2178040"/>
            <a:ext cx="2451312" cy="307777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4BB77D6-563F-4A47-B24E-CCB87F5D9550}"/>
              </a:ext>
            </a:extLst>
          </p:cNvPr>
          <p:cNvSpPr/>
          <p:nvPr/>
        </p:nvSpPr>
        <p:spPr>
          <a:xfrm>
            <a:off x="7683611" y="5811615"/>
            <a:ext cx="1479892" cy="34381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28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0" name="Group 9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11" name="Rounded Rectangle 10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1189931" y="2270229"/>
            <a:ext cx="6084326" cy="4319256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12195" y="2270229"/>
            <a:ext cx="4915793" cy="4105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Ag= 19300mm X 200mm = 3860000mm2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As = (0.01 to 0.08) Ag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As = 0.01 Ag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     =38600mm2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# of Bars = (𝐴_𝑠 (𝑟𝑒𝑞))/(𝐴_𝑠 (𝑜𝑛𝑒 𝑏𝑎𝑟))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Choose #32 for one bar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𝜋/4 32^2=804 〖𝑚𝑚〗^2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# of Bars = 38600/804=48.6 𝑏𝑎𝑟𝑠 ≈49 𝑏𝑎𝑟𝑠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406428" y="865661"/>
            <a:ext cx="5390579" cy="980942"/>
            <a:chOff x="-711240" y="3013788"/>
            <a:chExt cx="5390579" cy="980942"/>
          </a:xfrm>
        </p:grpSpPr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711239" y="3013788"/>
              <a:ext cx="5390578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711240" y="3040623"/>
              <a:ext cx="539057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Shear Wall Reinforcement</a:t>
              </a:r>
              <a:b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</a:br>
              <a:endPara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EE195B94-C7CA-4F3B-9794-20ED564AB7FC}"/>
              </a:ext>
            </a:extLst>
          </p:cNvPr>
          <p:cNvSpPr/>
          <p:nvPr/>
        </p:nvSpPr>
        <p:spPr>
          <a:xfrm>
            <a:off x="7742360" y="2270228"/>
            <a:ext cx="4164346" cy="4319255"/>
          </a:xfrm>
          <a:prstGeom prst="roundRect">
            <a:avLst/>
          </a:prstGeom>
          <a:noFill/>
          <a:ln w="3810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2F6802-025A-4B49-AC99-233C65BBCA46}"/>
              </a:ext>
            </a:extLst>
          </p:cNvPr>
          <p:cNvSpPr txBox="1"/>
          <p:nvPr/>
        </p:nvSpPr>
        <p:spPr>
          <a:xfrm>
            <a:off x="8089999" y="2327252"/>
            <a:ext cx="3469068" cy="31745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So, pick 49#32 ⇒ As = 39396 mm2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⇒39396&gt;38600 checking ok!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Lateral ties reinforcement: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2C72AF"/>
                </a:solidFill>
                <a:latin typeface="Cambria Math" panose="02040503050406030204" pitchFamily="18" charset="0"/>
              </a:rPr>
              <a:t>Provide #10 mm ties @ 240 mm c/c</a:t>
            </a:r>
          </a:p>
        </p:txBody>
      </p:sp>
    </p:spTree>
    <p:extLst>
      <p:ext uri="{BB962C8B-B14F-4D97-AF65-F5344CB8AC3E}">
        <p14:creationId xmlns:p14="http://schemas.microsoft.com/office/powerpoint/2010/main" val="18725509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57F80-35BA-4046-B46E-31BB1C3D5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t="30563" b="6733"/>
          <a:stretch/>
        </p:blipFill>
        <p:spPr>
          <a:xfrm>
            <a:off x="1569492" y="4121623"/>
            <a:ext cx="6655515" cy="116006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82880" y="104037"/>
            <a:ext cx="12467481" cy="5751377"/>
            <a:chOff x="-182880" y="104037"/>
            <a:chExt cx="12467481" cy="5751377"/>
          </a:xfrm>
        </p:grpSpPr>
        <p:sp>
          <p:nvSpPr>
            <p:cNvPr id="11" name="Rounded Rectangle 10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5A3621-9A89-4233-A0F2-0A80CFB8BDD8}"/>
                </a:ext>
              </a:extLst>
            </p:cNvPr>
            <p:cNvSpPr/>
            <p:nvPr/>
          </p:nvSpPr>
          <p:spPr>
            <a:xfrm>
              <a:off x="3834432" y="5547637"/>
              <a:ext cx="15295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49#32 mm bars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E07F4A0-A255-47D3-B4BB-ACA51DA5541A}"/>
                </a:ext>
              </a:extLst>
            </p:cNvPr>
            <p:cNvSpPr/>
            <p:nvPr/>
          </p:nvSpPr>
          <p:spPr>
            <a:xfrm>
              <a:off x="4844955" y="3712980"/>
              <a:ext cx="7425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19.3 m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8EA2DF9-0ED3-4642-B454-3266E68F4A01}"/>
                </a:ext>
              </a:extLst>
            </p:cNvPr>
            <p:cNvSpPr/>
            <p:nvPr/>
          </p:nvSpPr>
          <p:spPr>
            <a:xfrm>
              <a:off x="908270" y="4501113"/>
              <a:ext cx="4940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2 m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BAEB197-2106-447E-B1DA-5238BFA13D63}"/>
                </a:ext>
              </a:extLst>
            </p:cNvPr>
            <p:cNvSpPr/>
            <p:nvPr/>
          </p:nvSpPr>
          <p:spPr>
            <a:xfrm>
              <a:off x="3650405" y="4541465"/>
              <a:ext cx="24513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fi-FI" sz="1400" b="1" kern="0" dirty="0">
                  <a:solidFill>
                    <a:srgbClr val="2C72AF"/>
                  </a:solidFill>
                  <a:latin typeface="Arial" pitchFamily="34" charset="0"/>
                  <a:cs typeface="Arial" pitchFamily="34" charset="0"/>
                  <a:sym typeface="Arial"/>
                </a:rPr>
                <a:t>#10 mm ties @ 240 mm c/c</a:t>
              </a:r>
              <a:endParaRPr lang="en-US" sz="1400" b="1" kern="0" dirty="0">
                <a:solidFill>
                  <a:srgbClr val="2C72AF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06428" y="865661"/>
            <a:ext cx="5390579" cy="980942"/>
            <a:chOff x="-711240" y="3013788"/>
            <a:chExt cx="5390579" cy="980942"/>
          </a:xfrm>
        </p:grpSpPr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711239" y="3013788"/>
              <a:ext cx="5390578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711240" y="3040623"/>
              <a:ext cx="539057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Shear Wall Reinforcement</a:t>
              </a:r>
              <a:b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</a:br>
              <a:endPara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3EE058F-E6ED-4D34-B937-ECF9192D6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11215">
            <a:off x="7455135" y="2674832"/>
            <a:ext cx="4610673" cy="306523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74E01A-8578-4BEB-A6FB-38F1D01A9F82}"/>
              </a:ext>
            </a:extLst>
          </p:cNvPr>
          <p:cNvSpPr/>
          <p:nvPr/>
        </p:nvSpPr>
        <p:spPr>
          <a:xfrm>
            <a:off x="4870394" y="3691977"/>
            <a:ext cx="668767" cy="32878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36DD2A-8C59-491B-A4EB-59FDB9761E47}"/>
              </a:ext>
            </a:extLst>
          </p:cNvPr>
          <p:cNvSpPr/>
          <p:nvPr/>
        </p:nvSpPr>
        <p:spPr>
          <a:xfrm>
            <a:off x="901744" y="4490612"/>
            <a:ext cx="494046" cy="32878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CC486E-57F0-4E7B-8332-1CD37B4DC26E}"/>
              </a:ext>
            </a:extLst>
          </p:cNvPr>
          <p:cNvCxnSpPr>
            <a:cxnSpLocks/>
          </p:cNvCxnSpPr>
          <p:nvPr/>
        </p:nvCxnSpPr>
        <p:spPr>
          <a:xfrm flipH="1">
            <a:off x="1569493" y="4061084"/>
            <a:ext cx="655092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A02010-8887-4C90-B454-91C1C1A52C5A}"/>
              </a:ext>
            </a:extLst>
          </p:cNvPr>
          <p:cNvCxnSpPr>
            <a:cxnSpLocks/>
          </p:cNvCxnSpPr>
          <p:nvPr/>
        </p:nvCxnSpPr>
        <p:spPr>
          <a:xfrm>
            <a:off x="1457630" y="4121623"/>
            <a:ext cx="0" cy="116006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359A503-B663-4F27-8198-F56D6D537FBA}"/>
              </a:ext>
            </a:extLst>
          </p:cNvPr>
          <p:cNvSpPr/>
          <p:nvPr/>
        </p:nvSpPr>
        <p:spPr>
          <a:xfrm>
            <a:off x="3895572" y="5547637"/>
            <a:ext cx="1358815" cy="32878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32AA1F3-E0A8-4267-A2CA-49B6DC29640C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3927894" y="4980317"/>
            <a:ext cx="647086" cy="56732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793D535-A6EB-468A-8F69-9939AF137019}"/>
              </a:ext>
            </a:extLst>
          </p:cNvPr>
          <p:cNvCxnSpPr>
            <a:cxnSpLocks/>
          </p:cNvCxnSpPr>
          <p:nvPr/>
        </p:nvCxnSpPr>
        <p:spPr>
          <a:xfrm flipH="1">
            <a:off x="4574980" y="4980317"/>
            <a:ext cx="572114" cy="56732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283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0" name="Group 9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11" name="Rounded Rectangle 10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40651" y="865661"/>
            <a:ext cx="2699266" cy="586093"/>
            <a:chOff x="622983" y="3013788"/>
            <a:chExt cx="2699266" cy="586093"/>
          </a:xfrm>
        </p:grpSpPr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622983" y="3013788"/>
              <a:ext cx="2699266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4041" y="3056530"/>
              <a:ext cx="25971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Final Design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10A065-7975-4F2B-B75F-D9DC60EC4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988752"/>
              </p:ext>
            </p:extLst>
          </p:nvPr>
        </p:nvGraphicFramePr>
        <p:xfrm>
          <a:off x="24764" y="1835012"/>
          <a:ext cx="5737615" cy="5018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759">
                  <a:extLst>
                    <a:ext uri="{9D8B030D-6E8A-4147-A177-3AD203B41FA5}">
                      <a16:colId xmlns:a16="http://schemas.microsoft.com/office/drawing/2014/main" val="83985899"/>
                    </a:ext>
                  </a:extLst>
                </a:gridCol>
                <a:gridCol w="1596585">
                  <a:extLst>
                    <a:ext uri="{9D8B030D-6E8A-4147-A177-3AD203B41FA5}">
                      <a16:colId xmlns:a16="http://schemas.microsoft.com/office/drawing/2014/main" val="3551052285"/>
                    </a:ext>
                  </a:extLst>
                </a:gridCol>
                <a:gridCol w="1567753">
                  <a:extLst>
                    <a:ext uri="{9D8B030D-6E8A-4147-A177-3AD203B41FA5}">
                      <a16:colId xmlns:a16="http://schemas.microsoft.com/office/drawing/2014/main" val="1964157255"/>
                    </a:ext>
                  </a:extLst>
                </a:gridCol>
                <a:gridCol w="1715518">
                  <a:extLst>
                    <a:ext uri="{9D8B030D-6E8A-4147-A177-3AD203B41FA5}">
                      <a16:colId xmlns:a16="http://schemas.microsoft.com/office/drawing/2014/main" val="197181759"/>
                    </a:ext>
                  </a:extLst>
                </a:gridCol>
              </a:tblGrid>
              <a:tr h="55600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Final Design of Concrete Columns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3430"/>
                  </a:ext>
                </a:extLst>
              </a:tr>
              <a:tr h="55600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Internal Columns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211437"/>
                  </a:ext>
                </a:extLst>
              </a:tr>
              <a:tr h="6633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Columns No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Size (mm)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Longitudinal Reinforcement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Lateral Ties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2176728"/>
                  </a:ext>
                </a:extLst>
              </a:tr>
              <a:tr h="463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800 X 800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10 # 29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#10 mm @250mm c/c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9211758"/>
                  </a:ext>
                </a:extLst>
              </a:tr>
              <a:tr h="463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820 X 820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12 # 29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#10 mm @250mm c/c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5129339"/>
                  </a:ext>
                </a:extLst>
              </a:tr>
              <a:tr h="463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850 X 850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12 # 29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#10 mm @250mm c/c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2173348"/>
                  </a:ext>
                </a:extLst>
              </a:tr>
              <a:tr h="463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900 X 900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14 # 29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#10 mm @250mm c/c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3686352"/>
                  </a:ext>
                </a:extLst>
              </a:tr>
              <a:tr h="463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970 X 970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16 # 29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#10 mm @250mm c/c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1429403"/>
                  </a:ext>
                </a:extLst>
              </a:tr>
              <a:tr h="463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1050 X 1050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18 # 29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#10 mm @250mm c/c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601542"/>
                  </a:ext>
                </a:extLst>
              </a:tr>
              <a:tr h="463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Parking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800 X 800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10 # 29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#10 mm @250mm c/c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05876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ACD07D-49DD-4EE5-B0B9-B85E2817F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214611"/>
              </p:ext>
            </p:extLst>
          </p:nvPr>
        </p:nvGraphicFramePr>
        <p:xfrm>
          <a:off x="6096000" y="1835011"/>
          <a:ext cx="6059803" cy="5027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925">
                  <a:extLst>
                    <a:ext uri="{9D8B030D-6E8A-4147-A177-3AD203B41FA5}">
                      <a16:colId xmlns:a16="http://schemas.microsoft.com/office/drawing/2014/main" val="2253922867"/>
                    </a:ext>
                  </a:extLst>
                </a:gridCol>
                <a:gridCol w="1686239">
                  <a:extLst>
                    <a:ext uri="{9D8B030D-6E8A-4147-A177-3AD203B41FA5}">
                      <a16:colId xmlns:a16="http://schemas.microsoft.com/office/drawing/2014/main" val="2074056123"/>
                    </a:ext>
                  </a:extLst>
                </a:gridCol>
                <a:gridCol w="1655788">
                  <a:extLst>
                    <a:ext uri="{9D8B030D-6E8A-4147-A177-3AD203B41FA5}">
                      <a16:colId xmlns:a16="http://schemas.microsoft.com/office/drawing/2014/main" val="770571383"/>
                    </a:ext>
                  </a:extLst>
                </a:gridCol>
                <a:gridCol w="1811851">
                  <a:extLst>
                    <a:ext uri="{9D8B030D-6E8A-4147-A177-3AD203B41FA5}">
                      <a16:colId xmlns:a16="http://schemas.microsoft.com/office/drawing/2014/main" val="359256524"/>
                    </a:ext>
                  </a:extLst>
                </a:gridCol>
              </a:tblGrid>
              <a:tr h="61360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Final Design of Concrete Columns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385671"/>
                  </a:ext>
                </a:extLst>
              </a:tr>
              <a:tr h="61360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External Columns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331758"/>
                  </a:ext>
                </a:extLst>
              </a:tr>
              <a:tr h="7320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Columns No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Size (mm)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Longitudinal Reinforcement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Lateral Ties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7885247"/>
                  </a:ext>
                </a:extLst>
              </a:tr>
              <a:tr h="511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1600 X 1600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18 # 43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#10 mm @250mm c/c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9492267"/>
                  </a:ext>
                </a:extLst>
              </a:tr>
              <a:tr h="511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1650 X 1650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20 # 43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#10 mm @250mm c/c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9880177"/>
                  </a:ext>
                </a:extLst>
              </a:tr>
              <a:tr h="511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1700 X 1700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20 # 43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#10 mm @250mm c/c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7479801"/>
                  </a:ext>
                </a:extLst>
              </a:tr>
              <a:tr h="511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1720 X 1720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22 # 43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#10 mm @250mm c/c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2549683"/>
                  </a:ext>
                </a:extLst>
              </a:tr>
              <a:tr h="511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1750 X 1750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22 # 43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#10 mm @250mm c/c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189092"/>
                  </a:ext>
                </a:extLst>
              </a:tr>
              <a:tr h="511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1800 X 1800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24 # 43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#10 mm @250mm c/c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365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8344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1703135" y="865661"/>
            <a:ext cx="8774325" cy="586093"/>
            <a:chOff x="-2414533" y="3013788"/>
            <a:chExt cx="8774325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2400617" y="3013788"/>
              <a:ext cx="8760409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2414533" y="3045224"/>
              <a:ext cx="87743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Geotechnical and foundation system design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89883" y="1789203"/>
            <a:ext cx="7974299" cy="4472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2C6FAD"/>
                </a:solidFill>
              </a:rPr>
              <a:t>Soil profile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2C6FAD"/>
                </a:solidFill>
              </a:rPr>
              <a:t>Soil profile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2C6FAD"/>
                </a:solidFill>
              </a:rPr>
              <a:t>Backfilled soil profile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2C6FAD"/>
                </a:solidFill>
              </a:rPr>
              <a:t>Recommendations of the foundation design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2C6FAD"/>
                </a:solidFill>
              </a:rPr>
              <a:t>Raft (Matt) foundation with drainage system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2C6FAD"/>
                </a:solidFill>
              </a:rPr>
              <a:t>Raft foundation with piles</a:t>
            </a:r>
          </a:p>
        </p:txBody>
      </p:sp>
    </p:spTree>
    <p:extLst>
      <p:ext uri="{BB962C8B-B14F-4D97-AF65-F5344CB8AC3E}">
        <p14:creationId xmlns:p14="http://schemas.microsoft.com/office/powerpoint/2010/main" val="33004073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98120" y="-2643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09221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554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7414047" y="268146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124276" y="3822221"/>
            <a:ext cx="2325638" cy="586093"/>
            <a:chOff x="390083" y="3013788"/>
            <a:chExt cx="3165100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390083" y="3013788"/>
              <a:ext cx="3165100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390083" y="3045224"/>
              <a:ext cx="316510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Soil Profile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993656" y="572309"/>
            <a:ext cx="6396407" cy="6386286"/>
            <a:chOff x="3153656" y="319314"/>
            <a:chExt cx="6396407" cy="638628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662708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04" b="41587"/>
            <a:stretch/>
          </p:blipFill>
          <p:spPr>
            <a:xfrm>
              <a:off x="3197883" y="319314"/>
              <a:ext cx="6323488" cy="218280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8218"/>
            <a:stretch/>
          </p:blipFill>
          <p:spPr>
            <a:xfrm>
              <a:off x="3197883" y="2204410"/>
              <a:ext cx="6323487" cy="1680686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73"/>
            <a:stretch/>
          </p:blipFill>
          <p:spPr>
            <a:xfrm>
              <a:off x="3197883" y="3450641"/>
              <a:ext cx="6323487" cy="2416368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472483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sp>
          <p:nvSpPr>
            <p:cNvPr id="56" name="TextBox 55"/>
            <p:cNvSpPr txBox="1"/>
            <p:nvPr/>
          </p:nvSpPr>
          <p:spPr>
            <a:xfrm>
              <a:off x="3495368" y="5967301"/>
              <a:ext cx="1117575" cy="369332"/>
            </a:xfrm>
            <a:prstGeom prst="rect">
              <a:avLst/>
            </a:prstGeom>
            <a:solidFill>
              <a:schemeClr val="accent1">
                <a:lumMod val="50000"/>
                <a:alpha val="33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  <a:t>Hard Clay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478591" y="4466937"/>
              <a:ext cx="2796250" cy="369332"/>
            </a:xfrm>
            <a:prstGeom prst="rect">
              <a:avLst/>
            </a:prstGeom>
            <a:solidFill>
              <a:schemeClr val="accent1">
                <a:lumMod val="50000"/>
                <a:alpha val="33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  <a:t>Medium to very dense sand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95367" y="2771241"/>
              <a:ext cx="1663486" cy="369332"/>
            </a:xfrm>
            <a:prstGeom prst="rect">
              <a:avLst/>
            </a:prstGeom>
            <a:solidFill>
              <a:schemeClr val="accent1">
                <a:lumMod val="50000"/>
                <a:alpha val="33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  <a:t>Calcareous sand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V="1">
              <a:off x="3343701" y="840190"/>
              <a:ext cx="6018663" cy="27296"/>
            </a:xfrm>
            <a:prstGeom prst="line">
              <a:avLst/>
            </a:prstGeom>
            <a:ln w="57150" cap="sq" cmpd="sng"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rect">
                  <a:fillToRect l="100000" b="100000"/>
                </a:path>
                <a:tileRect t="-100000" r="-100000"/>
              </a:gra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Isosceles Triangle 59"/>
            <p:cNvSpPr/>
            <p:nvPr/>
          </p:nvSpPr>
          <p:spPr>
            <a:xfrm rot="10800000">
              <a:off x="6243620" y="649121"/>
              <a:ext cx="232012" cy="19106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3185908" y="411945"/>
              <a:ext cx="0" cy="441893"/>
            </a:xfrm>
            <a:prstGeom prst="straightConnector1">
              <a:avLst/>
            </a:prstGeom>
            <a:ln w="41275">
              <a:solidFill>
                <a:schemeClr val="accent1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9533930" y="441598"/>
              <a:ext cx="13445" cy="1849130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9550063" y="2343028"/>
              <a:ext cx="0" cy="1260772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9535716" y="3656100"/>
              <a:ext cx="1" cy="2078727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275970" y="1730308"/>
              <a:ext cx="2507708" cy="663154"/>
            </a:xfrm>
            <a:prstGeom prst="rect">
              <a:avLst/>
            </a:prstGeom>
            <a:blipFill dpi="0" rotWithShape="1">
              <a:blip r:embed="rId12"/>
              <a:srcRect/>
              <a:tile tx="0" ty="0" sx="100000" sy="100000" flip="none" algn="tl"/>
            </a:blipFill>
            <a:ln>
              <a:solidFill>
                <a:schemeClr val="accent1">
                  <a:shade val="5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613401" y="1730308"/>
              <a:ext cx="3830647" cy="688941"/>
            </a:xfrm>
            <a:prstGeom prst="rect">
              <a:avLst/>
            </a:prstGeom>
            <a:blipFill dpi="0" rotWithShape="1">
              <a:blip r:embed="rId12"/>
              <a:srcRect/>
              <a:tile tx="0" ty="0" sx="100000" sy="100000" flip="none" algn="tl"/>
            </a:blipFill>
            <a:ln>
              <a:solidFill>
                <a:schemeClr val="accent1">
                  <a:shade val="5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343701" y="817571"/>
              <a:ext cx="6100347" cy="1575136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495367" y="972256"/>
              <a:ext cx="2591534" cy="369332"/>
            </a:xfrm>
            <a:prstGeom prst="rect">
              <a:avLst/>
            </a:prstGeom>
            <a:solidFill>
              <a:schemeClr val="accent1">
                <a:lumMod val="50000"/>
                <a:alpha val="33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  <a:t>Very loose to medium sand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95368" y="1865513"/>
              <a:ext cx="1117575" cy="369332"/>
            </a:xfrm>
            <a:prstGeom prst="rect">
              <a:avLst/>
            </a:prstGeom>
            <a:solidFill>
              <a:schemeClr val="accent1">
                <a:lumMod val="50000"/>
                <a:alpha val="33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  <a:t>Lean Clay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50585" y="649120"/>
              <a:ext cx="1270084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Water Table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7527982" y="1165006"/>
                  <a:ext cx="1785367" cy="501356"/>
                </a:xfrm>
                <a:prstGeom prst="rect">
                  <a:avLst/>
                </a:prstGeom>
                <a:solidFill>
                  <a:schemeClr val="accent1">
                    <a:lumMod val="50000"/>
                    <a:alpha val="33000"/>
                  </a:schemeClr>
                </a:solid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=15</m:t>
                        </m:r>
                        <m:f>
                          <m:fPr>
                            <m:ctrlP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𝑘𝑁</m:t>
                            </m:r>
                          </m:num>
                          <m:den>
                            <m: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400" b="0" i="1" baseline="3000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∅=24°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  <a:latin typeface="Franklin Gothic Demi Cond" panose="020B0706030402020204" pitchFamily="34" charset="0"/>
                  </a:endParaRPr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7982" y="1165006"/>
                  <a:ext cx="1785367" cy="5013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7527983" y="2717293"/>
                  <a:ext cx="1785367" cy="501356"/>
                </a:xfrm>
                <a:prstGeom prst="rect">
                  <a:avLst/>
                </a:prstGeom>
                <a:solidFill>
                  <a:schemeClr val="accent1">
                    <a:lumMod val="50000"/>
                    <a:alpha val="33000"/>
                  </a:schemeClr>
                </a:solid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=18</m:t>
                        </m:r>
                        <m:f>
                          <m:fPr>
                            <m:ctrlP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𝑘𝑁</m:t>
                            </m:r>
                          </m:num>
                          <m:den>
                            <m: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400" b="0" i="1" baseline="3000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∅=30°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  <a:latin typeface="Franklin Gothic Demi Cond" panose="020B0706030402020204" pitchFamily="34" charset="0"/>
                  </a:endParaRPr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7983" y="2717293"/>
                  <a:ext cx="1785367" cy="50135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7404100" y="4403779"/>
                  <a:ext cx="1909251" cy="501356"/>
                </a:xfrm>
                <a:prstGeom prst="rect">
                  <a:avLst/>
                </a:prstGeom>
                <a:solidFill>
                  <a:schemeClr val="accent1">
                    <a:lumMod val="50000"/>
                    <a:alpha val="33000"/>
                  </a:schemeClr>
                </a:solid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=18.5</m:t>
                        </m:r>
                        <m:f>
                          <m:fPr>
                            <m:ctrlP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𝑘𝑁</m:t>
                            </m:r>
                          </m:num>
                          <m:den>
                            <m: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400" b="0" i="1" baseline="3000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∅=32°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  <a:latin typeface="Franklin Gothic Demi Cond" panose="020B0706030402020204" pitchFamily="34" charset="0"/>
                  </a:endParaRPr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4100" y="4403779"/>
                  <a:ext cx="1909251" cy="50135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7023100" y="5936329"/>
                  <a:ext cx="2290253" cy="501356"/>
                </a:xfrm>
                <a:prstGeom prst="rect">
                  <a:avLst/>
                </a:prstGeom>
                <a:solidFill>
                  <a:schemeClr val="accent1">
                    <a:lumMod val="50000"/>
                    <a:alpha val="33000"/>
                  </a:schemeClr>
                </a:solid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=21.5</m:t>
                        </m:r>
                        <m:f>
                          <m:fPr>
                            <m:ctrlP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𝑘𝑁</m:t>
                            </m:r>
                          </m:num>
                          <m:den>
                            <m:r>
                              <a:rPr lang="en-US" sz="1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400" b="0" i="1" baseline="3000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=350</m:t>
                        </m:r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𝐾𝑝𝑎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  <a:latin typeface="Franklin Gothic Demi Cond" panose="020B0706030402020204" pitchFamily="34" charset="0"/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3100" y="5936329"/>
                  <a:ext cx="2290253" cy="5013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7404098" y="1850880"/>
                  <a:ext cx="1909251" cy="442942"/>
                </a:xfrm>
                <a:prstGeom prst="rect">
                  <a:avLst/>
                </a:prstGeom>
                <a:solidFill>
                  <a:schemeClr val="accent1">
                    <a:lumMod val="50000"/>
                    <a:alpha val="33000"/>
                  </a:schemeClr>
                </a:solid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=19</m:t>
                        </m:r>
                        <m:f>
                          <m:fPr>
                            <m:ctrlPr>
                              <a:rPr lang="en-US" sz="12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𝑘𝑁</m:t>
                            </m:r>
                          </m:num>
                          <m:den>
                            <m:r>
                              <a:rPr lang="en-US" sz="12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200" b="0" i="1" baseline="3000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=250</m:t>
                        </m:r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𝐾𝑝𝑎</m:t>
                        </m:r>
                      </m:oMath>
                    </m:oMathPara>
                  </a14:m>
                  <a:endParaRPr lang="en-US" sz="1200" dirty="0">
                    <a:solidFill>
                      <a:schemeClr val="bg1"/>
                    </a:solidFill>
                    <a:latin typeface="Franklin Gothic Demi Cond" panose="020B0706030402020204" pitchFamily="34" charset="0"/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4098" y="1850880"/>
                  <a:ext cx="1909251" cy="44294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Arrow Connector 84"/>
            <p:cNvCxnSpPr/>
            <p:nvPr/>
          </p:nvCxnSpPr>
          <p:spPr>
            <a:xfrm flipH="1">
              <a:off x="3153656" y="1827219"/>
              <a:ext cx="17028" cy="526432"/>
            </a:xfrm>
            <a:prstGeom prst="straightConnector1">
              <a:avLst/>
            </a:prstGeom>
            <a:ln w="41275">
              <a:solidFill>
                <a:schemeClr val="accent1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1481840" y="3018057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5B9BD5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5m</a:t>
            </a:r>
            <a:endParaRPr lang="en-US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1422392" y="1399782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5B9BD5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6m</a:t>
            </a:r>
            <a:endParaRPr lang="en-US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1385561" y="4760406"/>
            <a:ext cx="784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5B9BD5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15m</a:t>
            </a:r>
            <a:endParaRPr lang="en-US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085658" y="720371"/>
            <a:ext cx="869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5B9BD5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0.9m</a:t>
            </a:r>
            <a:endParaRPr lang="en-US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132363" y="2137310"/>
            <a:ext cx="869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5B9BD5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1.5m</a:t>
            </a:r>
            <a:endParaRPr lang="en-US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1981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98120" y="-2643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09221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</a:t>
              </a: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554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7414047" y="268146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118810" y="1470488"/>
            <a:ext cx="4352089" cy="586093"/>
            <a:chOff x="-988876" y="3013788"/>
            <a:chExt cx="5923018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988876" y="3013788"/>
              <a:ext cx="5923018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988876" y="3045224"/>
              <a:ext cx="59230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Backfilled soil profile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875106" y="495051"/>
            <a:ext cx="8195032" cy="6386286"/>
            <a:chOff x="2258950" y="319314"/>
            <a:chExt cx="8195032" cy="638628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662708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883" y="319314"/>
              <a:ext cx="6323487" cy="218280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8218"/>
            <a:stretch/>
          </p:blipFill>
          <p:spPr>
            <a:xfrm>
              <a:off x="3197883" y="2204410"/>
              <a:ext cx="6323487" cy="1680686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73"/>
            <a:stretch/>
          </p:blipFill>
          <p:spPr>
            <a:xfrm>
              <a:off x="3197883" y="3450641"/>
              <a:ext cx="6323487" cy="2416368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472483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sp>
          <p:nvSpPr>
            <p:cNvPr id="68" name="TextBox 67"/>
            <p:cNvSpPr txBox="1"/>
            <p:nvPr/>
          </p:nvSpPr>
          <p:spPr>
            <a:xfrm>
              <a:off x="3495368" y="5967301"/>
              <a:ext cx="1117575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Hard Clay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78591" y="4466937"/>
              <a:ext cx="2796250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Medium to very dense sand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78591" y="2952653"/>
              <a:ext cx="1663486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Calcareous sand</a:t>
              </a: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H="1">
              <a:off x="9564410" y="441598"/>
              <a:ext cx="13445" cy="1849130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9550063" y="2343028"/>
              <a:ext cx="0" cy="1260772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>
              <a:off x="9535716" y="3656100"/>
              <a:ext cx="1" cy="2078727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9736862" y="1141533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6m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736862" y="4403779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15m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9736862" y="2755852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 flipV="1">
              <a:off x="3343701" y="2598654"/>
              <a:ext cx="6018663" cy="27296"/>
            </a:xfrm>
            <a:prstGeom prst="line">
              <a:avLst/>
            </a:prstGeom>
            <a:ln w="57150" cap="sq" cmpd="sng"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rect">
                  <a:fillToRect l="100000" b="100000"/>
                </a:path>
                <a:tileRect t="-100000" r="-100000"/>
              </a:gra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Isosceles Triangle 93"/>
            <p:cNvSpPr/>
            <p:nvPr/>
          </p:nvSpPr>
          <p:spPr>
            <a:xfrm rot="10800000">
              <a:off x="6243620" y="2407585"/>
              <a:ext cx="232012" cy="19106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>
              <a:off x="3220315" y="2282047"/>
              <a:ext cx="0" cy="33200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2258950" y="2256952"/>
              <a:ext cx="865380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0.61m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50585" y="2407584"/>
              <a:ext cx="1270084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Water Table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7527982" y="1165006"/>
                  <a:ext cx="1785367" cy="501356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8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=21</m:t>
                        </m:r>
                        <m:f>
                          <m:f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𝑘𝑁</m:t>
                            </m:r>
                          </m:num>
                          <m:den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400" b="0" i="1" baseline="3000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∅=40°</m:t>
                        </m:r>
                      </m:oMath>
                    </m:oMathPara>
                  </a14:m>
                  <a:endParaRPr lang="en-US" sz="1400" dirty="0">
                    <a:latin typeface="Franklin Gothic Demi Cond" panose="020B0706030402020204" pitchFamily="34" charset="0"/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7982" y="1165006"/>
                  <a:ext cx="1785367" cy="50135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7527983" y="3006049"/>
                  <a:ext cx="1785367" cy="501356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8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=18</m:t>
                        </m:r>
                        <m:f>
                          <m:f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𝑘𝑁</m:t>
                            </m:r>
                          </m:num>
                          <m:den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400" b="0" i="1" baseline="3000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∅=30°</m:t>
                        </m:r>
                      </m:oMath>
                    </m:oMathPara>
                  </a14:m>
                  <a:endParaRPr lang="en-US" sz="1400" dirty="0">
                    <a:latin typeface="Franklin Gothic Demi Cond" panose="020B0706030402020204" pitchFamily="34" charset="0"/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7983" y="3006049"/>
                  <a:ext cx="1785367" cy="50135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7404100" y="4403779"/>
                  <a:ext cx="1909251" cy="501356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8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=18.5</m:t>
                        </m:r>
                        <m:f>
                          <m:f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𝑘𝑁</m:t>
                            </m:r>
                          </m:num>
                          <m:den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400" b="0" i="1" baseline="3000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∅=32°</m:t>
                        </m:r>
                      </m:oMath>
                    </m:oMathPara>
                  </a14:m>
                  <a:endParaRPr lang="en-US" sz="1400" dirty="0">
                    <a:latin typeface="Franklin Gothic Demi Cond" panose="020B0706030402020204" pitchFamily="34" charset="0"/>
                  </a:endParaRPr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4100" y="4403779"/>
                  <a:ext cx="1909251" cy="5013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/>
                <p:cNvSpPr txBox="1"/>
                <p:nvPr/>
              </p:nvSpPr>
              <p:spPr>
                <a:xfrm>
                  <a:off x="7023100" y="5936329"/>
                  <a:ext cx="2290253" cy="501356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8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=21.5</m:t>
                        </m:r>
                        <m:f>
                          <m:f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𝑘𝑁</m:t>
                            </m:r>
                          </m:num>
                          <m:den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400" b="0" i="1" baseline="3000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=350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𝐾𝑝𝑎</m:t>
                        </m:r>
                      </m:oMath>
                    </m:oMathPara>
                  </a14:m>
                  <a:endParaRPr lang="en-US" sz="1400" dirty="0">
                    <a:latin typeface="Franklin Gothic Demi Cond" panose="020B0706030402020204" pitchFamily="34" charset="0"/>
                  </a:endParaRPr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3100" y="5936329"/>
                  <a:ext cx="2290253" cy="50135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TextBox 101"/>
            <p:cNvSpPr txBox="1"/>
            <p:nvPr/>
          </p:nvSpPr>
          <p:spPr>
            <a:xfrm>
              <a:off x="3495368" y="1079246"/>
              <a:ext cx="2103574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Backfill Soil Granular</a:t>
              </a: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229411" y="2778952"/>
            <a:ext cx="4130889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2C72AF"/>
                </a:solidFill>
              </a:rPr>
              <a:t>Completely changing of the top layer (loose sand) with a new material (denser granular soil)</a:t>
            </a:r>
          </a:p>
        </p:txBody>
      </p:sp>
    </p:spTree>
    <p:extLst>
      <p:ext uri="{BB962C8B-B14F-4D97-AF65-F5344CB8AC3E}">
        <p14:creationId xmlns:p14="http://schemas.microsoft.com/office/powerpoint/2010/main" val="32754821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43443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646527" y="865661"/>
            <a:ext cx="10418982" cy="1886783"/>
            <a:chOff x="-3471141" y="3013788"/>
            <a:chExt cx="10418982" cy="188678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26984" y="3013788"/>
              <a:ext cx="3999236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26984" y="3058815"/>
              <a:ext cx="39992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Dewatering System</a:t>
              </a:r>
            </a:p>
          </p:txBody>
        </p:sp>
        <p:sp>
          <p:nvSpPr>
            <p:cNvPr id="19" name="Rectangle: Rounded Corners 33">
              <a:extLst>
                <a:ext uri="{FF2B5EF4-FFF2-40B4-BE49-F238E27FC236}">
                  <a16:creationId xmlns:a16="http://schemas.microsoft.com/office/drawing/2014/main" id="{A5678FD9-6C65-483A-BA7A-C09BB7DE43F2}"/>
                </a:ext>
              </a:extLst>
            </p:cNvPr>
            <p:cNvSpPr/>
            <p:nvPr/>
          </p:nvSpPr>
          <p:spPr>
            <a:xfrm>
              <a:off x="-3471141" y="4314478"/>
              <a:ext cx="3999236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69D3FAF8-C707-4BF0-AD51-CE6067F17FCA}"/>
                </a:ext>
              </a:extLst>
            </p:cNvPr>
            <p:cNvSpPr/>
            <p:nvPr/>
          </p:nvSpPr>
          <p:spPr>
            <a:xfrm>
              <a:off x="2874451" y="4314478"/>
              <a:ext cx="3999236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3DAB860-522D-44A8-8497-9EFAD4E43C45}"/>
                </a:ext>
              </a:extLst>
            </p:cNvPr>
            <p:cNvSpPr/>
            <p:nvPr/>
          </p:nvSpPr>
          <p:spPr>
            <a:xfrm>
              <a:off x="-3471141" y="4354839"/>
              <a:ext cx="41272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Temporary Dewatering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16F8F81-F171-4AC5-905F-2EC4871F3AC3}"/>
                </a:ext>
              </a:extLst>
            </p:cNvPr>
            <p:cNvSpPr/>
            <p:nvPr/>
          </p:nvSpPr>
          <p:spPr>
            <a:xfrm>
              <a:off x="2800295" y="4376691"/>
              <a:ext cx="41475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Permanent Dewatering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1C2714C-4302-48AB-BD9C-82087407D7B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9" y="2947965"/>
            <a:ext cx="4378133" cy="30229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4A7A22-6E06-41B0-8B5C-3A91BDC5464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19" y="2947965"/>
            <a:ext cx="3999235" cy="30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779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5715" y="50772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98120" y="-2643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09221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554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7414047" y="268146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59613" y="952630"/>
            <a:ext cx="4300687" cy="4394091"/>
            <a:chOff x="-702811" y="3013788"/>
            <a:chExt cx="5853064" cy="4394091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621005" y="3013788"/>
              <a:ext cx="5402989" cy="1007809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702811" y="3045224"/>
              <a:ext cx="535091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Foundation Design </a:t>
              </a:r>
            </a:p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(concrete part)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8B4C693-C4B6-4966-AF84-FD5565136F9E}"/>
                </a:ext>
              </a:extLst>
            </p:cNvPr>
            <p:cNvSpPr/>
            <p:nvPr/>
          </p:nvSpPr>
          <p:spPr>
            <a:xfrm>
              <a:off x="-379631" y="5269725"/>
              <a:ext cx="4970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𝑼= 𝒃𝒐𝒅 [ 𝝓 (𝟎.𝟑𝟒)√𝒇′𝒄 ]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23C44F6-8B17-4A65-948E-23EEE50118F2}"/>
                </a:ext>
              </a:extLst>
            </p:cNvPr>
            <p:cNvSpPr/>
            <p:nvPr/>
          </p:nvSpPr>
          <p:spPr>
            <a:xfrm>
              <a:off x="-60997" y="6207550"/>
              <a:ext cx="52112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</a:rPr>
                <a:t>The thickness of the Mat foundation: </a:t>
              </a:r>
            </a:p>
            <a:p>
              <a:r>
                <a:rPr lang="en-US" sz="2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</a:rPr>
                <a:t>d = 1.87 m ≈ 2 m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21727" y="573257"/>
            <a:ext cx="8153339" cy="6386286"/>
            <a:chOff x="2300643" y="319314"/>
            <a:chExt cx="8153339" cy="638628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662708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883" y="319314"/>
              <a:ext cx="6323487" cy="218280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8218"/>
            <a:stretch/>
          </p:blipFill>
          <p:spPr>
            <a:xfrm>
              <a:off x="3197883" y="2204410"/>
              <a:ext cx="6323487" cy="1680686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73"/>
            <a:stretch/>
          </p:blipFill>
          <p:spPr>
            <a:xfrm>
              <a:off x="3197883" y="3450641"/>
              <a:ext cx="6323487" cy="2416368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472483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cxnSp>
          <p:nvCxnSpPr>
            <p:cNvPr id="50" name="Straight Arrow Connector 49"/>
            <p:cNvCxnSpPr/>
            <p:nvPr/>
          </p:nvCxnSpPr>
          <p:spPr>
            <a:xfrm flipH="1">
              <a:off x="9564410" y="441598"/>
              <a:ext cx="13445" cy="1849130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9550063" y="2343028"/>
              <a:ext cx="0" cy="1260772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9535716" y="3656100"/>
              <a:ext cx="1" cy="2078727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9736862" y="1141533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6m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736862" y="4403779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15m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736862" y="2755852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3343701" y="2598654"/>
              <a:ext cx="6018663" cy="27296"/>
            </a:xfrm>
            <a:prstGeom prst="line">
              <a:avLst/>
            </a:prstGeom>
            <a:ln w="57150" cap="sq" cmpd="sng"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rect">
                  <a:fillToRect l="100000" b="100000"/>
                </a:path>
                <a:tileRect t="-100000" r="-100000"/>
              </a:gra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Isosceles Triangle 56"/>
            <p:cNvSpPr/>
            <p:nvPr/>
          </p:nvSpPr>
          <p:spPr>
            <a:xfrm rot="10800000">
              <a:off x="6243620" y="2407585"/>
              <a:ext cx="232012" cy="19106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3203021" y="2352387"/>
              <a:ext cx="0" cy="33200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300643" y="2315122"/>
              <a:ext cx="769791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ranklin Gothic Demi Cond" panose="020B0706030402020204" pitchFamily="34" charset="0"/>
                </a:rPr>
                <a:t>0.6m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50585" y="2407584"/>
              <a:ext cx="1270084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Water Table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854548" y="441598"/>
              <a:ext cx="4965895" cy="99330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38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73000">
                  <a:schemeClr val="accent3">
                    <a:lumMod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01600" cap="rnd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76678" y="753585"/>
              <a:ext cx="2321634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Matt (Raft) Foundation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>
              <a:off x="3242885" y="433546"/>
              <a:ext cx="0" cy="104196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596071" y="751267"/>
              <a:ext cx="486096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2m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</p:grpSp>
      <p:sp>
        <p:nvSpPr>
          <p:cNvPr id="47" name="Rounded Rectangle 21">
            <a:extLst>
              <a:ext uri="{FF2B5EF4-FFF2-40B4-BE49-F238E27FC236}">
                <a16:creationId xmlns:a16="http://schemas.microsoft.com/office/drawing/2014/main" id="{CBFBE99C-3EE2-45EA-9224-64669B744EA2}"/>
              </a:ext>
            </a:extLst>
          </p:cNvPr>
          <p:cNvSpPr/>
          <p:nvPr/>
        </p:nvSpPr>
        <p:spPr>
          <a:xfrm>
            <a:off x="157407" y="3188373"/>
            <a:ext cx="3780202" cy="467070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21">
            <a:extLst>
              <a:ext uri="{FF2B5EF4-FFF2-40B4-BE49-F238E27FC236}">
                <a16:creationId xmlns:a16="http://schemas.microsoft.com/office/drawing/2014/main" id="{8D832D80-41E1-49FA-A9A8-0719ABF5052C}"/>
              </a:ext>
            </a:extLst>
          </p:cNvPr>
          <p:cNvSpPr/>
          <p:nvPr/>
        </p:nvSpPr>
        <p:spPr>
          <a:xfrm>
            <a:off x="157407" y="3973992"/>
            <a:ext cx="4302796" cy="1402307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99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4043680" y="1376947"/>
            <a:ext cx="3920429" cy="801251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4017901" y="1449605"/>
            <a:ext cx="3989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2C72AF"/>
                </a:solidFill>
              </a:rPr>
              <a:t>General Description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539326" y="130015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0080" y="2804160"/>
            <a:ext cx="778347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C72AF"/>
                </a:solidFill>
              </a:rPr>
              <a:t>Number of towers: 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C72AF"/>
                </a:solidFill>
              </a:rPr>
              <a:t>Number of stories in each tower: 30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C72AF"/>
                </a:solidFill>
              </a:rPr>
              <a:t>Typical Floor area: 2400m</a:t>
            </a:r>
            <a:r>
              <a:rPr lang="en-US" sz="2400" b="1" baseline="30000" dirty="0">
                <a:solidFill>
                  <a:srgbClr val="2C72AF"/>
                </a:solidFill>
              </a:rPr>
              <a:t>2</a:t>
            </a:r>
            <a:endParaRPr lang="en-US" sz="2400" b="1" dirty="0">
              <a:solidFill>
                <a:srgbClr val="2C72A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C72AF"/>
                </a:solidFill>
              </a:rPr>
              <a:t>Top floor area:14400m</a:t>
            </a:r>
            <a:r>
              <a:rPr lang="en-US" sz="2400" b="1" baseline="30000" dirty="0">
                <a:solidFill>
                  <a:srgbClr val="2C72AF"/>
                </a:solidFill>
              </a:rPr>
              <a:t>2</a:t>
            </a:r>
            <a:endParaRPr lang="en-US" sz="2400" b="1" dirty="0">
              <a:solidFill>
                <a:srgbClr val="2C72A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C72AF"/>
                </a:solidFill>
              </a:rPr>
              <a:t>Cumulative area: 229600m</a:t>
            </a:r>
            <a:r>
              <a:rPr lang="en-US" sz="2400" b="1" baseline="30000" dirty="0">
                <a:solidFill>
                  <a:srgbClr val="2C72AF"/>
                </a:solidFill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C72AF"/>
                </a:solidFill>
              </a:rPr>
              <a:t>Cantilever area: 1200m</a:t>
            </a:r>
            <a:r>
              <a:rPr lang="en-US" sz="2400" b="1" baseline="30000" dirty="0">
                <a:solidFill>
                  <a:srgbClr val="2C72AF"/>
                </a:solidFill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C72AF"/>
                </a:solidFill>
              </a:rPr>
              <a:t>Connection area: 2400m</a:t>
            </a:r>
            <a:r>
              <a:rPr lang="en-US" sz="2400" b="1" baseline="30000" dirty="0">
                <a:solidFill>
                  <a:srgbClr val="2C72AF"/>
                </a:solidFill>
              </a:rPr>
              <a:t>2</a:t>
            </a:r>
          </a:p>
          <a:p>
            <a:endParaRPr lang="en-US" sz="2400" dirty="0">
              <a:solidFill>
                <a:srgbClr val="2C72A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C72A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baseline="300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/>
          <a:srcRect b="3217"/>
          <a:stretch/>
        </p:blipFill>
        <p:spPr>
          <a:xfrm>
            <a:off x="5762380" y="2617800"/>
            <a:ext cx="6064966" cy="29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395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43443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2479984" y="865661"/>
            <a:ext cx="7896008" cy="586093"/>
            <a:chOff x="-1637684" y="3013788"/>
            <a:chExt cx="7896008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1637684" y="3013788"/>
              <a:ext cx="7896008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1637684" y="3045224"/>
              <a:ext cx="78960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Point Soil Pressure Under Each Column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C3331-935D-471E-B0C2-75AD6F0D8E78}"/>
              </a:ext>
            </a:extLst>
          </p:cNvPr>
          <p:cNvGrpSpPr/>
          <p:nvPr/>
        </p:nvGrpSpPr>
        <p:grpSpPr>
          <a:xfrm>
            <a:off x="743635" y="1791797"/>
            <a:ext cx="10518131" cy="2335035"/>
            <a:chOff x="-4240162" y="1871155"/>
            <a:chExt cx="10518131" cy="23350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283960" y="2035639"/>
                  <a:ext cx="4812041" cy="6775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1000"/>
                    </a:spcBef>
                  </a:pPr>
                  <a:r>
                    <a:rPr lang="en-US" b="1" dirty="0"/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𝑸𝒕𝒐𝒕𝒂𝒍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±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𝑴𝒚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.  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𝑰𝒚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±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𝑴𝒙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.  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𝑰𝒙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3960" y="2035639"/>
                  <a:ext cx="4812041" cy="67755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ounded Rectangle 17">
              <a:extLst>
                <a:ext uri="{FF2B5EF4-FFF2-40B4-BE49-F238E27FC236}">
                  <a16:creationId xmlns:a16="http://schemas.microsoft.com/office/drawing/2014/main" id="{2F18DE29-3AEC-4123-A693-C14F06ACF486}"/>
                </a:ext>
              </a:extLst>
            </p:cNvPr>
            <p:cNvSpPr/>
            <p:nvPr/>
          </p:nvSpPr>
          <p:spPr>
            <a:xfrm>
              <a:off x="1283960" y="1871155"/>
              <a:ext cx="4994009" cy="1008509"/>
            </a:xfrm>
            <a:prstGeom prst="roundRect">
              <a:avLst/>
            </a:prstGeom>
            <a:noFill/>
            <a:ln w="69850">
              <a:solidFill>
                <a:srgbClr val="2C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38D6C1-B3FD-4861-AD5A-A6E7239D77A8}"/>
                </a:ext>
              </a:extLst>
            </p:cNvPr>
            <p:cNvSpPr/>
            <p:nvPr/>
          </p:nvSpPr>
          <p:spPr>
            <a:xfrm>
              <a:off x="-3548109" y="2051252"/>
              <a:ext cx="20885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b="1" dirty="0">
                  <a:solidFill>
                    <a:srgbClr val="2C72AF"/>
                  </a:solidFill>
                </a:rPr>
                <a:t>Soil pressure under each column </a:t>
              </a:r>
              <a:endParaRPr lang="en-US" dirty="0">
                <a:solidFill>
                  <a:srgbClr val="2C72AF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600B06-344D-465A-B3CD-68819445BE28}"/>
                </a:ext>
              </a:extLst>
            </p:cNvPr>
            <p:cNvSpPr/>
            <p:nvPr/>
          </p:nvSpPr>
          <p:spPr>
            <a:xfrm>
              <a:off x="-4203553" y="3396204"/>
              <a:ext cx="20885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b="1" dirty="0">
                  <a:solidFill>
                    <a:srgbClr val="2C72AF"/>
                  </a:solidFill>
                </a:rPr>
                <a:t>Allowable soil pressure</a:t>
              </a:r>
              <a:endParaRPr lang="en-US" dirty="0">
                <a:solidFill>
                  <a:srgbClr val="2C72AF"/>
                </a:solidFill>
              </a:endParaRPr>
            </a:p>
          </p:txBody>
        </p:sp>
        <p:sp>
          <p:nvSpPr>
            <p:cNvPr id="27" name="Rounded Rectangle 17">
              <a:extLst>
                <a:ext uri="{FF2B5EF4-FFF2-40B4-BE49-F238E27FC236}">
                  <a16:creationId xmlns:a16="http://schemas.microsoft.com/office/drawing/2014/main" id="{2BE70842-51D9-485F-B423-DF8F156C5638}"/>
                </a:ext>
              </a:extLst>
            </p:cNvPr>
            <p:cNvSpPr/>
            <p:nvPr/>
          </p:nvSpPr>
          <p:spPr>
            <a:xfrm>
              <a:off x="-4240162" y="3275957"/>
              <a:ext cx="1736350" cy="930233"/>
            </a:xfrm>
            <a:prstGeom prst="roundRect">
              <a:avLst/>
            </a:prstGeom>
            <a:noFill/>
            <a:ln w="69850">
              <a:solidFill>
                <a:srgbClr val="2C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153B896-D29F-4B12-AEE3-2007BE8EF31E}"/>
              </a:ext>
            </a:extLst>
          </p:cNvPr>
          <p:cNvGrpSpPr/>
          <p:nvPr/>
        </p:nvGrpSpPr>
        <p:grpSpPr>
          <a:xfrm>
            <a:off x="1337371" y="1969679"/>
            <a:ext cx="10188714" cy="1993498"/>
            <a:chOff x="352852" y="594999"/>
            <a:chExt cx="10188714" cy="1993498"/>
          </a:xfrm>
        </p:grpSpPr>
        <p:sp>
          <p:nvSpPr>
            <p:cNvPr id="16" name="Rounded Rectangle 17">
              <a:extLst>
                <a:ext uri="{FF2B5EF4-FFF2-40B4-BE49-F238E27FC236}">
                  <a16:creationId xmlns:a16="http://schemas.microsoft.com/office/drawing/2014/main" id="{45E2B683-2871-4EBA-ADF1-369BFFFF234E}"/>
                </a:ext>
              </a:extLst>
            </p:cNvPr>
            <p:cNvSpPr/>
            <p:nvPr/>
          </p:nvSpPr>
          <p:spPr>
            <a:xfrm>
              <a:off x="3017194" y="2002404"/>
              <a:ext cx="7398773" cy="586093"/>
            </a:xfrm>
            <a:prstGeom prst="roundRect">
              <a:avLst/>
            </a:prstGeom>
            <a:noFill/>
            <a:ln w="69850">
              <a:solidFill>
                <a:srgbClr val="2C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CB1BDB-E2DF-46E8-AF19-CB825A426999}"/>
                </a:ext>
              </a:extLst>
            </p:cNvPr>
            <p:cNvSpPr/>
            <p:nvPr/>
          </p:nvSpPr>
          <p:spPr>
            <a:xfrm>
              <a:off x="3142792" y="2089219"/>
              <a:ext cx="739877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2C72AF"/>
                  </a:solidFill>
                </a:rPr>
                <a:t>𝒒𝒖=𝒄 𝑵𝒄𝑭𝒄𝒔𝑭𝒄𝒅𝑭𝒄𝒊+𝒒 𝑵𝒒𝑭𝒒𝒔𝑭𝒒𝒅𝑭𝒒𝒊 + 𝟏𝟐 𝑩𝜸𝑵𝜸𝑭𝜸𝒔𝑭𝜸𝒅𝑭𝜸𝒊</a:t>
              </a: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216A7642-BEE5-4E30-AFE2-44286C461BC1}"/>
                </a:ext>
              </a:extLst>
            </p:cNvPr>
            <p:cNvSpPr/>
            <p:nvPr/>
          </p:nvSpPr>
          <p:spPr>
            <a:xfrm>
              <a:off x="352852" y="594999"/>
              <a:ext cx="2186907" cy="677558"/>
            </a:xfrm>
            <a:prstGeom prst="roundRect">
              <a:avLst/>
            </a:prstGeom>
            <a:noFill/>
            <a:ln w="69850">
              <a:solidFill>
                <a:srgbClr val="2C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83082B-82FA-4413-8AE7-9DB51F1A63A0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524278" y="2306472"/>
            <a:ext cx="237744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BEF986-DED9-4FB3-BB69-1F8C239A3636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2479985" y="3659876"/>
            <a:ext cx="1335385" cy="184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E690539-C008-4AE2-87A8-84C8F3B87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282290"/>
              </p:ext>
            </p:extLst>
          </p:nvPr>
        </p:nvGraphicFramePr>
        <p:xfrm>
          <a:off x="5715" y="4613909"/>
          <a:ext cx="12235443" cy="200783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280693">
                  <a:extLst>
                    <a:ext uri="{9D8B030D-6E8A-4147-A177-3AD203B41FA5}">
                      <a16:colId xmlns:a16="http://schemas.microsoft.com/office/drawing/2014/main" val="3739523799"/>
                    </a:ext>
                  </a:extLst>
                </a:gridCol>
                <a:gridCol w="3368919">
                  <a:extLst>
                    <a:ext uri="{9D8B030D-6E8A-4147-A177-3AD203B41FA5}">
                      <a16:colId xmlns:a16="http://schemas.microsoft.com/office/drawing/2014/main" val="3764809687"/>
                    </a:ext>
                  </a:extLst>
                </a:gridCol>
                <a:gridCol w="4585831">
                  <a:extLst>
                    <a:ext uri="{9D8B030D-6E8A-4147-A177-3AD203B41FA5}">
                      <a16:colId xmlns:a16="http://schemas.microsoft.com/office/drawing/2014/main" val="2985209793"/>
                    </a:ext>
                  </a:extLst>
                </a:gridCol>
              </a:tblGrid>
              <a:tr h="7991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Critical Point Pressure (kN/m2)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Bearing Capacity of the Soil (kN/m2)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36984"/>
                  </a:ext>
                </a:extLst>
              </a:tr>
              <a:tr h="120866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874.456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6666.43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181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3775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98120" y="-2643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09221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71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554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7414047" y="268146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195132" y="831009"/>
            <a:ext cx="3969983" cy="586093"/>
            <a:chOff x="-621005" y="3013788"/>
            <a:chExt cx="5402989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621005" y="3013788"/>
              <a:ext cx="5402989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621005" y="3045224"/>
              <a:ext cx="51872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Foundation Design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6B62EAFD-37F5-4281-B93C-44EAD208EC6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" y="1478597"/>
            <a:ext cx="7200303" cy="5185134"/>
          </a:xfrm>
          <a:prstGeom prst="rect">
            <a:avLst/>
          </a:prstGeom>
        </p:spPr>
      </p:pic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2CF3F574-8843-4B06-89AE-01E2CEF3F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3786"/>
              </p:ext>
            </p:extLst>
          </p:nvPr>
        </p:nvGraphicFramePr>
        <p:xfrm>
          <a:off x="7217448" y="2636520"/>
          <a:ext cx="4968836" cy="19507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738397">
                  <a:extLst>
                    <a:ext uri="{9D8B030D-6E8A-4147-A177-3AD203B41FA5}">
                      <a16:colId xmlns:a16="http://schemas.microsoft.com/office/drawing/2014/main" val="3739523799"/>
                    </a:ext>
                  </a:extLst>
                </a:gridCol>
                <a:gridCol w="1368125">
                  <a:extLst>
                    <a:ext uri="{9D8B030D-6E8A-4147-A177-3AD203B41FA5}">
                      <a16:colId xmlns:a16="http://schemas.microsoft.com/office/drawing/2014/main" val="3764809687"/>
                    </a:ext>
                  </a:extLst>
                </a:gridCol>
                <a:gridCol w="1862314">
                  <a:extLst>
                    <a:ext uri="{9D8B030D-6E8A-4147-A177-3AD203B41FA5}">
                      <a16:colId xmlns:a16="http://schemas.microsoft.com/office/drawing/2014/main" val="2985209793"/>
                    </a:ext>
                  </a:extLst>
                </a:gridCol>
              </a:tblGrid>
              <a:tr h="694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Calculated settlement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Allowable settlement (mm)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36984"/>
                  </a:ext>
                </a:extLst>
              </a:tr>
              <a:tr h="642646"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883</a:t>
                      </a:r>
                      <a:r>
                        <a:rPr lang="en-US" sz="2400" dirty="0"/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40-65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181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0618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35823" y="1576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98120" y="-2643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09221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554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7414047" y="268146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66942" y="928102"/>
            <a:ext cx="4101886" cy="5423514"/>
            <a:chOff x="-649889" y="3013788"/>
            <a:chExt cx="5582502" cy="5423514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621005" y="3013788"/>
              <a:ext cx="5402989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649889" y="3045224"/>
              <a:ext cx="52450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Design of the piles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F43DA16-9D7F-49A3-AB1C-DE9F7AFFB1A2}"/>
                </a:ext>
              </a:extLst>
            </p:cNvPr>
            <p:cNvSpPr/>
            <p:nvPr/>
          </p:nvSpPr>
          <p:spPr>
            <a:xfrm>
              <a:off x="3178225" y="6279884"/>
              <a:ext cx="16279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sand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80192E4-A663-4FFC-BD7D-FECE69B3D2E4}"/>
                </a:ext>
              </a:extLst>
            </p:cNvPr>
            <p:cNvSpPr/>
            <p:nvPr/>
          </p:nvSpPr>
          <p:spPr>
            <a:xfrm>
              <a:off x="3376366" y="7074826"/>
              <a:ext cx="14926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clay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67A1D59-4077-44E6-BB87-371AA3BAC440}"/>
                </a:ext>
              </a:extLst>
            </p:cNvPr>
            <p:cNvSpPr/>
            <p:nvPr/>
          </p:nvSpPr>
          <p:spPr>
            <a:xfrm>
              <a:off x="-603733" y="5514686"/>
              <a:ext cx="1202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E2A52D8-35E4-411A-927F-D60285383E2A}"/>
                </a:ext>
              </a:extLst>
            </p:cNvPr>
            <p:cNvSpPr/>
            <p:nvPr/>
          </p:nvSpPr>
          <p:spPr>
            <a:xfrm>
              <a:off x="625653" y="8037192"/>
              <a:ext cx="43069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sz="2000" b="1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allowable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(pile) = 4,028 kN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921727" y="608112"/>
            <a:ext cx="8153339" cy="6386286"/>
            <a:chOff x="2300643" y="319314"/>
            <a:chExt cx="8153339" cy="638628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662708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883" y="319314"/>
              <a:ext cx="6323487" cy="218280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8218"/>
            <a:stretch/>
          </p:blipFill>
          <p:spPr>
            <a:xfrm>
              <a:off x="3197883" y="2204410"/>
              <a:ext cx="6323487" cy="1680686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73"/>
            <a:stretch/>
          </p:blipFill>
          <p:spPr>
            <a:xfrm>
              <a:off x="3197883" y="3450641"/>
              <a:ext cx="6323487" cy="2416368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472483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cxnSp>
          <p:nvCxnSpPr>
            <p:cNvPr id="49" name="Straight Arrow Connector 48"/>
            <p:cNvCxnSpPr/>
            <p:nvPr/>
          </p:nvCxnSpPr>
          <p:spPr>
            <a:xfrm flipH="1">
              <a:off x="9564410" y="441598"/>
              <a:ext cx="13445" cy="1849130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9550063" y="2343028"/>
              <a:ext cx="0" cy="1260772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>
              <a:off x="9535716" y="3656100"/>
              <a:ext cx="1" cy="2078727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9736862" y="1141533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6m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9736862" y="4403779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15m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736862" y="2755852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V="1">
              <a:off x="3343701" y="2598654"/>
              <a:ext cx="6018663" cy="27296"/>
            </a:xfrm>
            <a:prstGeom prst="line">
              <a:avLst/>
            </a:prstGeom>
            <a:ln w="57150" cap="sq" cmpd="sng"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rect">
                  <a:fillToRect l="100000" b="100000"/>
                </a:path>
                <a:tileRect t="-100000" r="-100000"/>
              </a:gra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10800000">
              <a:off x="6243620" y="2407585"/>
              <a:ext cx="232012" cy="19106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3203021" y="2352387"/>
              <a:ext cx="0" cy="33200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2300643" y="2315122"/>
              <a:ext cx="769791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ranklin Gothic Demi Cond" panose="020B0706030402020204" pitchFamily="34" charset="0"/>
                </a:rPr>
                <a:t>0.6m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>
              <a:off x="3242885" y="433546"/>
              <a:ext cx="0" cy="104196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596071" y="751267"/>
              <a:ext cx="486096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2m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332849" y="1434905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788916" y="1415847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113880" y="1434905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581400" y="2429377"/>
              <a:ext cx="1111979" cy="3385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Franklin Gothic Demi Cond" panose="020B0706030402020204" pitchFamily="34" charset="0"/>
                </a:rPr>
                <a:t>Water Table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854548" y="441598"/>
              <a:ext cx="4965895" cy="99330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38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73000">
                  <a:schemeClr val="accent3">
                    <a:lumMod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01600" cap="rnd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76678" y="753585"/>
              <a:ext cx="2321634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Matt (Raft) Foundation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076D60C6-45F1-4396-B527-3AB9F7CB2D6B}"/>
              </a:ext>
            </a:extLst>
          </p:cNvPr>
          <p:cNvPicPr/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09" y="2551722"/>
            <a:ext cx="2481317" cy="43313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ounded Rectangle 17">
            <a:extLst>
              <a:ext uri="{FF2B5EF4-FFF2-40B4-BE49-F238E27FC236}">
                <a16:creationId xmlns:a16="http://schemas.microsoft.com/office/drawing/2014/main" id="{D8DFDDA2-B3F2-4754-96C6-CC67E8BCE787}"/>
              </a:ext>
            </a:extLst>
          </p:cNvPr>
          <p:cNvSpPr/>
          <p:nvPr/>
        </p:nvSpPr>
        <p:spPr>
          <a:xfrm>
            <a:off x="470026" y="2458557"/>
            <a:ext cx="2540800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20FE9CE-BB1D-41D4-A443-8F5BB3DF350B}"/>
              </a:ext>
            </a:extLst>
          </p:cNvPr>
          <p:cNvPicPr/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17" y="3392144"/>
            <a:ext cx="3314700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8A94AEC-D974-40B7-AE9C-EF8653CF952E}"/>
              </a:ext>
            </a:extLst>
          </p:cNvPr>
          <p:cNvPicPr/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62" y="4232842"/>
            <a:ext cx="1485900" cy="333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BA3EEC0-6D88-4BD2-BC12-2F1558B2B75D}"/>
              </a:ext>
            </a:extLst>
          </p:cNvPr>
          <p:cNvGrpSpPr/>
          <p:nvPr/>
        </p:nvGrpSpPr>
        <p:grpSpPr>
          <a:xfrm>
            <a:off x="1216879" y="5023142"/>
            <a:ext cx="1846580" cy="332105"/>
            <a:chOff x="0" y="0"/>
            <a:chExt cx="1846580" cy="33210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6792726-DBCC-435F-825F-72D349576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09"/>
            <a:stretch/>
          </p:blipFill>
          <p:spPr bwMode="auto">
            <a:xfrm>
              <a:off x="561975" y="0"/>
              <a:ext cx="1284605" cy="3225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F291AE9-AFB9-418D-8399-5D6E9DA91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361"/>
            <a:stretch/>
          </p:blipFill>
          <p:spPr bwMode="auto">
            <a:xfrm>
              <a:off x="0" y="9525"/>
              <a:ext cx="609600" cy="3225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id="{97B5B6A2-B268-4171-8F7D-2272A7B7C647}"/>
              </a:ext>
            </a:extLst>
          </p:cNvPr>
          <p:cNvSpPr/>
          <p:nvPr/>
        </p:nvSpPr>
        <p:spPr>
          <a:xfrm>
            <a:off x="1049545" y="3358805"/>
            <a:ext cx="3653705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17">
            <a:extLst>
              <a:ext uri="{FF2B5EF4-FFF2-40B4-BE49-F238E27FC236}">
                <a16:creationId xmlns:a16="http://schemas.microsoft.com/office/drawing/2014/main" id="{5FF9E603-98C9-409A-AFFD-6DCE823E4D1F}"/>
              </a:ext>
            </a:extLst>
          </p:cNvPr>
          <p:cNvSpPr/>
          <p:nvPr/>
        </p:nvSpPr>
        <p:spPr>
          <a:xfrm>
            <a:off x="1049545" y="4896149"/>
            <a:ext cx="3167610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ounded Rectangle 17">
            <a:extLst>
              <a:ext uri="{FF2B5EF4-FFF2-40B4-BE49-F238E27FC236}">
                <a16:creationId xmlns:a16="http://schemas.microsoft.com/office/drawing/2014/main" id="{6A8F27F5-661E-4F19-916D-6D32404F3561}"/>
              </a:ext>
            </a:extLst>
          </p:cNvPr>
          <p:cNvSpPr/>
          <p:nvPr/>
        </p:nvSpPr>
        <p:spPr>
          <a:xfrm>
            <a:off x="1049544" y="4106484"/>
            <a:ext cx="3167609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17">
            <a:extLst>
              <a:ext uri="{FF2B5EF4-FFF2-40B4-BE49-F238E27FC236}">
                <a16:creationId xmlns:a16="http://schemas.microsoft.com/office/drawing/2014/main" id="{A860F078-96CA-4401-85DF-851ADFD0BF05}"/>
              </a:ext>
            </a:extLst>
          </p:cNvPr>
          <p:cNvSpPr/>
          <p:nvPr/>
        </p:nvSpPr>
        <p:spPr>
          <a:xfrm>
            <a:off x="801485" y="5847400"/>
            <a:ext cx="3547765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040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45BF1BA-4B9E-46E4-BFFE-7E03EE10111F}"/>
              </a:ext>
            </a:extLst>
          </p:cNvPr>
          <p:cNvSpPr/>
          <p:nvPr/>
        </p:nvSpPr>
        <p:spPr>
          <a:xfrm>
            <a:off x="-5715" y="1576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98120" y="-2643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09221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554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7414047" y="268146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-198120" y="928102"/>
            <a:ext cx="5116919" cy="5387135"/>
            <a:chOff x="-1010628" y="3013788"/>
            <a:chExt cx="6963921" cy="5387135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621005" y="3013788"/>
              <a:ext cx="5402989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649889" y="3045224"/>
              <a:ext cx="52450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Design of the piles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F43DA16-9D7F-49A3-AB1C-DE9F7AFFB1A2}"/>
                </a:ext>
              </a:extLst>
            </p:cNvPr>
            <p:cNvSpPr/>
            <p:nvPr/>
          </p:nvSpPr>
          <p:spPr>
            <a:xfrm>
              <a:off x="-581852" y="6513636"/>
              <a:ext cx="58148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2C72AF"/>
                  </a:solidFill>
                </a:rPr>
                <a:t>total number of piles = 484 x 3 = 1452 piles</a:t>
              </a:r>
              <a:endParaRPr lang="en-US" dirty="0">
                <a:solidFill>
                  <a:srgbClr val="2C72AF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E2A52D8-35E4-411A-927F-D60285383E2A}"/>
                </a:ext>
              </a:extLst>
            </p:cNvPr>
            <p:cNvSpPr/>
            <p:nvPr/>
          </p:nvSpPr>
          <p:spPr>
            <a:xfrm>
              <a:off x="-507936" y="7108261"/>
              <a:ext cx="6212298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Checking: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(Qallowable (pile)) x (number of piles)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1,949,552 kN &gt; applied load on foundation.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9BE56F89-34AA-4321-8F5E-22726C5E7325}"/>
                    </a:ext>
                  </a:extLst>
                </p:cNvPr>
                <p:cNvSpPr/>
                <p:nvPr/>
              </p:nvSpPr>
              <p:spPr>
                <a:xfrm>
                  <a:off x="-1010628" y="5488362"/>
                  <a:ext cx="6963921" cy="5335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2C72AF"/>
                      </a:solidFill>
                    </a:rPr>
                    <a:t>number of piles </a:t>
                  </a:r>
                  <a:r>
                    <a:rPr lang="en-US" b="1" dirty="0">
                      <a:solidFill>
                        <a:srgbClr val="2C72AF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𝒍𝒐𝒂𝒅𝒔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𝒂𝒑𝒑𝒍𝒊𝒆𝒅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𝑸𝒂𝒍𝒍𝒐𝒘𝒂𝒃𝒍𝒆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𝒑𝒊𝒍𝒆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a14:m>
                  <a:r>
                    <a:rPr lang="en-US" sz="2000" dirty="0">
                      <a:solidFill>
                        <a:srgbClr val="2C72A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:r>
                    <a:rPr lang="en-US" dirty="0">
                      <a:solidFill>
                        <a:srgbClr val="2C72A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484</a:t>
                  </a:r>
                  <a:r>
                    <a:rPr lang="en-US" sz="2000" dirty="0">
                      <a:solidFill>
                        <a:srgbClr val="2C72A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dirty="0">
                      <a:solidFill>
                        <a:srgbClr val="2C72A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piles</a:t>
                  </a:r>
                  <a:endParaRPr lang="en-US" sz="2000" dirty="0">
                    <a:solidFill>
                      <a:srgbClr val="2C72A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9BE56F89-34AA-4321-8F5E-22726C5E73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010628" y="5488362"/>
                  <a:ext cx="6963921" cy="533544"/>
                </a:xfrm>
                <a:prstGeom prst="rect">
                  <a:avLst/>
                </a:prstGeom>
                <a:blipFill>
                  <a:blip r:embed="rId6"/>
                  <a:stretch>
                    <a:fillRect b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3921727" y="608112"/>
            <a:ext cx="8153339" cy="6386286"/>
            <a:chOff x="2300643" y="319314"/>
            <a:chExt cx="8153339" cy="638628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662708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883" y="319314"/>
              <a:ext cx="6323487" cy="218280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8218"/>
            <a:stretch/>
          </p:blipFill>
          <p:spPr>
            <a:xfrm>
              <a:off x="3197883" y="2204410"/>
              <a:ext cx="6323487" cy="1680686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73"/>
            <a:stretch/>
          </p:blipFill>
          <p:spPr>
            <a:xfrm>
              <a:off x="3197883" y="3450641"/>
              <a:ext cx="6323487" cy="2416368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472483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cxnSp>
          <p:nvCxnSpPr>
            <p:cNvPr id="49" name="Straight Arrow Connector 48"/>
            <p:cNvCxnSpPr/>
            <p:nvPr/>
          </p:nvCxnSpPr>
          <p:spPr>
            <a:xfrm flipH="1">
              <a:off x="9564410" y="441598"/>
              <a:ext cx="13445" cy="1849130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9550063" y="2343028"/>
              <a:ext cx="0" cy="1260772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>
              <a:off x="9535716" y="3656100"/>
              <a:ext cx="1" cy="2078727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9736862" y="1141533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6m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9736862" y="4403779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15m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736862" y="2755852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V="1">
              <a:off x="3343701" y="2598654"/>
              <a:ext cx="6018663" cy="27296"/>
            </a:xfrm>
            <a:prstGeom prst="line">
              <a:avLst/>
            </a:prstGeom>
            <a:ln w="57150" cap="sq" cmpd="sng"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rect">
                  <a:fillToRect l="100000" b="100000"/>
                </a:path>
                <a:tileRect t="-100000" r="-100000"/>
              </a:gra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10800000">
              <a:off x="6243620" y="2407585"/>
              <a:ext cx="232012" cy="19106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3203021" y="2352387"/>
              <a:ext cx="0" cy="33200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2300643" y="2315122"/>
              <a:ext cx="769791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ranklin Gothic Demi Cond" panose="020B0706030402020204" pitchFamily="34" charset="0"/>
                </a:rPr>
                <a:t>0.6m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>
              <a:off x="3242885" y="433546"/>
              <a:ext cx="0" cy="104196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596071" y="751267"/>
              <a:ext cx="486096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2m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332849" y="1434905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788916" y="1415847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113880" y="1434905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581400" y="2429377"/>
              <a:ext cx="1111979" cy="3385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Franklin Gothic Demi Cond" panose="020B0706030402020204" pitchFamily="34" charset="0"/>
                </a:rPr>
                <a:t>Water Table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854548" y="441598"/>
              <a:ext cx="4965895" cy="99330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38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73000">
                  <a:schemeClr val="accent3">
                    <a:lumMod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01600" cap="rnd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76678" y="753585"/>
              <a:ext cx="2321634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Matt (Raft) Foundation</a:t>
              </a:r>
            </a:p>
          </p:txBody>
        </p:sp>
      </p:grp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id="{97B5B6A2-B268-4171-8F7D-2272A7B7C647}"/>
              </a:ext>
            </a:extLst>
          </p:cNvPr>
          <p:cNvSpPr/>
          <p:nvPr/>
        </p:nvSpPr>
        <p:spPr>
          <a:xfrm>
            <a:off x="116935" y="3358805"/>
            <a:ext cx="4586316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17">
            <a:extLst>
              <a:ext uri="{FF2B5EF4-FFF2-40B4-BE49-F238E27FC236}">
                <a16:creationId xmlns:a16="http://schemas.microsoft.com/office/drawing/2014/main" id="{5FF9E603-98C9-409A-AFFD-6DCE823E4D1F}"/>
              </a:ext>
            </a:extLst>
          </p:cNvPr>
          <p:cNvSpPr/>
          <p:nvPr/>
        </p:nvSpPr>
        <p:spPr>
          <a:xfrm>
            <a:off x="106203" y="4359187"/>
            <a:ext cx="4297721" cy="495179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17">
            <a:extLst>
              <a:ext uri="{FF2B5EF4-FFF2-40B4-BE49-F238E27FC236}">
                <a16:creationId xmlns:a16="http://schemas.microsoft.com/office/drawing/2014/main" id="{A860F078-96CA-4401-85DF-851ADFD0BF05}"/>
              </a:ext>
            </a:extLst>
          </p:cNvPr>
          <p:cNvSpPr/>
          <p:nvPr/>
        </p:nvSpPr>
        <p:spPr>
          <a:xfrm>
            <a:off x="114719" y="5042038"/>
            <a:ext cx="4704248" cy="129266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970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74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2991718" y="865661"/>
            <a:ext cx="6197146" cy="586093"/>
            <a:chOff x="-1125950" y="3013788"/>
            <a:chExt cx="6197146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1040869" y="3013788"/>
              <a:ext cx="6026970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1125950" y="3046259"/>
              <a:ext cx="61971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Raft foundation Reinforcement</a:t>
              </a:r>
            </a:p>
          </p:txBody>
        </p:sp>
      </p:grpSp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5BEC6C94-5848-4029-8BFA-8F3D272CDA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664431"/>
              </p:ext>
            </p:extLst>
          </p:nvPr>
        </p:nvGraphicFramePr>
        <p:xfrm>
          <a:off x="-5715" y="1773594"/>
          <a:ext cx="5999493" cy="47834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7115">
                  <a:extLst>
                    <a:ext uri="{9D8B030D-6E8A-4147-A177-3AD203B41FA5}">
                      <a16:colId xmlns:a16="http://schemas.microsoft.com/office/drawing/2014/main" val="461193846"/>
                    </a:ext>
                  </a:extLst>
                </a:gridCol>
                <a:gridCol w="1364929">
                  <a:extLst>
                    <a:ext uri="{9D8B030D-6E8A-4147-A177-3AD203B41FA5}">
                      <a16:colId xmlns:a16="http://schemas.microsoft.com/office/drawing/2014/main" val="240103482"/>
                    </a:ext>
                  </a:extLst>
                </a:gridCol>
                <a:gridCol w="1528330">
                  <a:extLst>
                    <a:ext uri="{9D8B030D-6E8A-4147-A177-3AD203B41FA5}">
                      <a16:colId xmlns:a16="http://schemas.microsoft.com/office/drawing/2014/main" val="2736628970"/>
                    </a:ext>
                  </a:extLst>
                </a:gridCol>
                <a:gridCol w="1699119">
                  <a:extLst>
                    <a:ext uri="{9D8B030D-6E8A-4147-A177-3AD203B41FA5}">
                      <a16:colId xmlns:a16="http://schemas.microsoft.com/office/drawing/2014/main" val="1037412709"/>
                    </a:ext>
                  </a:extLst>
                </a:gridCol>
              </a:tblGrid>
              <a:tr h="2437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Spacing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Diameter (mm)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Spacing (mm) c/c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As provided (mm^2/m)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9772788"/>
                  </a:ext>
                </a:extLst>
              </a:tr>
              <a:tr h="1173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</a:rPr>
                        <a:t>Top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30,930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1724866"/>
                  </a:ext>
                </a:extLst>
              </a:tr>
              <a:tr h="1173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</a:rPr>
                        <a:t>Bottom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30,930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1273906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2CBF5841-ADDC-43A0-A076-B49192454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94" y="1777820"/>
            <a:ext cx="5754746" cy="47792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8260CD0-070F-4C5B-80EB-1B287B80054E}"/>
              </a:ext>
            </a:extLst>
          </p:cNvPr>
          <p:cNvSpPr txBox="1"/>
          <p:nvPr/>
        </p:nvSpPr>
        <p:spPr>
          <a:xfrm>
            <a:off x="7280593" y="3614529"/>
            <a:ext cx="170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12#57 @80 mm C/C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E69107-B7E7-49EC-96A8-5246CE7F22E3}"/>
              </a:ext>
            </a:extLst>
          </p:cNvPr>
          <p:cNvSpPr txBox="1"/>
          <p:nvPr/>
        </p:nvSpPr>
        <p:spPr>
          <a:xfrm>
            <a:off x="6876401" y="6112563"/>
            <a:ext cx="170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12#57 @80 mm C/C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9E82D4-1E80-40D4-9F2A-704903D2C381}"/>
              </a:ext>
            </a:extLst>
          </p:cNvPr>
          <p:cNvSpPr txBox="1"/>
          <p:nvPr/>
        </p:nvSpPr>
        <p:spPr>
          <a:xfrm>
            <a:off x="10421357" y="4687953"/>
            <a:ext cx="170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12#57 @80 mm C/C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DC3038-F8CC-4257-8307-B31D5F07F496}"/>
              </a:ext>
            </a:extLst>
          </p:cNvPr>
          <p:cNvSpPr txBox="1"/>
          <p:nvPr/>
        </p:nvSpPr>
        <p:spPr>
          <a:xfrm>
            <a:off x="8453409" y="2720004"/>
            <a:ext cx="170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12#57 @80 mm C/C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61DBD7-451C-4358-B0AF-056AA53EC910}"/>
              </a:ext>
            </a:extLst>
          </p:cNvPr>
          <p:cNvSpPr txBox="1"/>
          <p:nvPr/>
        </p:nvSpPr>
        <p:spPr>
          <a:xfrm>
            <a:off x="11097217" y="2671794"/>
            <a:ext cx="170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2 m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80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5715" y="50772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98120" y="-2643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09221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554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7414047" y="268146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59613" y="952630"/>
            <a:ext cx="4300687" cy="4394091"/>
            <a:chOff x="-702811" y="3013788"/>
            <a:chExt cx="5853064" cy="4394091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621005" y="3013788"/>
              <a:ext cx="5402989" cy="1007809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702811" y="3045224"/>
              <a:ext cx="535091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Foundation Design </a:t>
              </a:r>
            </a:p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(steel part)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8B4C693-C4B6-4966-AF84-FD5565136F9E}"/>
                </a:ext>
              </a:extLst>
            </p:cNvPr>
            <p:cNvSpPr/>
            <p:nvPr/>
          </p:nvSpPr>
          <p:spPr>
            <a:xfrm>
              <a:off x="-379631" y="5269725"/>
              <a:ext cx="4970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𝑼= 𝒃𝒐𝒅 [ 𝝓 (𝟎.𝟑𝟒)√𝒇′𝒄 ]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23C44F6-8B17-4A65-948E-23EEE50118F2}"/>
                </a:ext>
              </a:extLst>
            </p:cNvPr>
            <p:cNvSpPr/>
            <p:nvPr/>
          </p:nvSpPr>
          <p:spPr>
            <a:xfrm>
              <a:off x="-60997" y="6207550"/>
              <a:ext cx="52112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</a:rPr>
                <a:t>The thickness of the Mat foundation: </a:t>
              </a:r>
            </a:p>
            <a:p>
              <a:r>
                <a:rPr lang="en-US" sz="2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</a:rPr>
                <a:t>d = 1.22 m ≈ 1.5 m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21727" y="573257"/>
            <a:ext cx="8153339" cy="6386286"/>
            <a:chOff x="2300643" y="319314"/>
            <a:chExt cx="8153339" cy="638628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662708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883" y="319314"/>
              <a:ext cx="6323487" cy="218280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8218"/>
            <a:stretch/>
          </p:blipFill>
          <p:spPr>
            <a:xfrm>
              <a:off x="3197883" y="2204410"/>
              <a:ext cx="6323487" cy="1680686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73"/>
            <a:stretch/>
          </p:blipFill>
          <p:spPr>
            <a:xfrm>
              <a:off x="3197883" y="3450641"/>
              <a:ext cx="6323487" cy="2416368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472483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cxnSp>
          <p:nvCxnSpPr>
            <p:cNvPr id="50" name="Straight Arrow Connector 49"/>
            <p:cNvCxnSpPr/>
            <p:nvPr/>
          </p:nvCxnSpPr>
          <p:spPr>
            <a:xfrm flipH="1">
              <a:off x="9564410" y="441598"/>
              <a:ext cx="13445" cy="1849130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9550063" y="2343028"/>
              <a:ext cx="0" cy="1260772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9535716" y="3656100"/>
              <a:ext cx="1" cy="2078727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9736862" y="1141533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6m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736862" y="4403779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15m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736862" y="2755852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3343701" y="2598654"/>
              <a:ext cx="6018663" cy="27296"/>
            </a:xfrm>
            <a:prstGeom prst="line">
              <a:avLst/>
            </a:prstGeom>
            <a:ln w="57150" cap="sq" cmpd="sng"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rect">
                  <a:fillToRect l="100000" b="100000"/>
                </a:path>
                <a:tileRect t="-100000" r="-100000"/>
              </a:gra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Isosceles Triangle 56"/>
            <p:cNvSpPr/>
            <p:nvPr/>
          </p:nvSpPr>
          <p:spPr>
            <a:xfrm rot="10800000">
              <a:off x="6243620" y="2407585"/>
              <a:ext cx="232012" cy="19106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3203021" y="2352387"/>
              <a:ext cx="0" cy="33200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300643" y="2315122"/>
              <a:ext cx="769791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ranklin Gothic Demi Cond" panose="020B0706030402020204" pitchFamily="34" charset="0"/>
                </a:rPr>
                <a:t>0.6m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50585" y="2407584"/>
              <a:ext cx="1270084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Water Table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854548" y="441598"/>
              <a:ext cx="4965895" cy="99330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38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73000">
                  <a:schemeClr val="accent3">
                    <a:lumMod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01600" cap="rnd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76678" y="753585"/>
              <a:ext cx="2321634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Matt (Raft) Foundation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>
              <a:off x="3242885" y="433546"/>
              <a:ext cx="0" cy="104196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596070" y="751267"/>
              <a:ext cx="646815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1.5m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</p:grpSp>
      <p:sp>
        <p:nvSpPr>
          <p:cNvPr id="47" name="Rounded Rectangle 21">
            <a:extLst>
              <a:ext uri="{FF2B5EF4-FFF2-40B4-BE49-F238E27FC236}">
                <a16:creationId xmlns:a16="http://schemas.microsoft.com/office/drawing/2014/main" id="{CBFBE99C-3EE2-45EA-9224-64669B744EA2}"/>
              </a:ext>
            </a:extLst>
          </p:cNvPr>
          <p:cNvSpPr/>
          <p:nvPr/>
        </p:nvSpPr>
        <p:spPr>
          <a:xfrm>
            <a:off x="157407" y="3188373"/>
            <a:ext cx="3780202" cy="467070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21">
            <a:extLst>
              <a:ext uri="{FF2B5EF4-FFF2-40B4-BE49-F238E27FC236}">
                <a16:creationId xmlns:a16="http://schemas.microsoft.com/office/drawing/2014/main" id="{8D832D80-41E1-49FA-A9A8-0719ABF5052C}"/>
              </a:ext>
            </a:extLst>
          </p:cNvPr>
          <p:cNvSpPr/>
          <p:nvPr/>
        </p:nvSpPr>
        <p:spPr>
          <a:xfrm>
            <a:off x="157407" y="3973992"/>
            <a:ext cx="4302796" cy="1402307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645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43443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2479984" y="865661"/>
            <a:ext cx="7896008" cy="586093"/>
            <a:chOff x="-1637684" y="3013788"/>
            <a:chExt cx="7896008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1637684" y="3013788"/>
              <a:ext cx="7896008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1637684" y="3045224"/>
              <a:ext cx="78960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Point Soil Pressure Under Each Column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C3331-935D-471E-B0C2-75AD6F0D8E78}"/>
              </a:ext>
            </a:extLst>
          </p:cNvPr>
          <p:cNvGrpSpPr/>
          <p:nvPr/>
        </p:nvGrpSpPr>
        <p:grpSpPr>
          <a:xfrm>
            <a:off x="743635" y="1791797"/>
            <a:ext cx="10518131" cy="2335035"/>
            <a:chOff x="-4240162" y="1871155"/>
            <a:chExt cx="10518131" cy="23350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283960" y="2035639"/>
                  <a:ext cx="4812041" cy="6775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1000"/>
                    </a:spcBef>
                  </a:pPr>
                  <a:r>
                    <a:rPr lang="en-US" b="1" dirty="0"/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400" b="1" i="1" smtClean="0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𝑸𝒕𝒐𝒕𝒂𝒍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±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𝑴𝒚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.  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𝑰𝒚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2C72AF"/>
                          </a:solidFill>
                          <a:latin typeface="Cambria Math" panose="02040503050406030204" pitchFamily="18" charset="0"/>
                        </a:rPr>
                        <m:t> ±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𝑴𝒙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.  </m:t>
                          </m:r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𝑰𝒙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3960" y="2035639"/>
                  <a:ext cx="4812041" cy="67755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ounded Rectangle 17">
              <a:extLst>
                <a:ext uri="{FF2B5EF4-FFF2-40B4-BE49-F238E27FC236}">
                  <a16:creationId xmlns:a16="http://schemas.microsoft.com/office/drawing/2014/main" id="{2F18DE29-3AEC-4123-A693-C14F06ACF486}"/>
                </a:ext>
              </a:extLst>
            </p:cNvPr>
            <p:cNvSpPr/>
            <p:nvPr/>
          </p:nvSpPr>
          <p:spPr>
            <a:xfrm>
              <a:off x="1283960" y="1871155"/>
              <a:ext cx="4994009" cy="1008509"/>
            </a:xfrm>
            <a:prstGeom prst="roundRect">
              <a:avLst/>
            </a:prstGeom>
            <a:noFill/>
            <a:ln w="69850">
              <a:solidFill>
                <a:srgbClr val="2C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38D6C1-B3FD-4861-AD5A-A6E7239D77A8}"/>
                </a:ext>
              </a:extLst>
            </p:cNvPr>
            <p:cNvSpPr/>
            <p:nvPr/>
          </p:nvSpPr>
          <p:spPr>
            <a:xfrm>
              <a:off x="-3548109" y="2051252"/>
              <a:ext cx="20885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b="1" dirty="0">
                  <a:solidFill>
                    <a:srgbClr val="2C72AF"/>
                  </a:solidFill>
                </a:rPr>
                <a:t>Soil pressure under each column </a:t>
              </a:r>
              <a:endParaRPr lang="en-US" dirty="0">
                <a:solidFill>
                  <a:srgbClr val="2C72AF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600B06-344D-465A-B3CD-68819445BE28}"/>
                </a:ext>
              </a:extLst>
            </p:cNvPr>
            <p:cNvSpPr/>
            <p:nvPr/>
          </p:nvSpPr>
          <p:spPr>
            <a:xfrm>
              <a:off x="-4203553" y="3396204"/>
              <a:ext cx="20885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b="1" dirty="0">
                  <a:solidFill>
                    <a:srgbClr val="2C72AF"/>
                  </a:solidFill>
                </a:rPr>
                <a:t>Allowable soil pressure</a:t>
              </a:r>
              <a:endParaRPr lang="en-US" dirty="0">
                <a:solidFill>
                  <a:srgbClr val="2C72AF"/>
                </a:solidFill>
              </a:endParaRPr>
            </a:p>
          </p:txBody>
        </p:sp>
        <p:sp>
          <p:nvSpPr>
            <p:cNvPr id="27" name="Rounded Rectangle 17">
              <a:extLst>
                <a:ext uri="{FF2B5EF4-FFF2-40B4-BE49-F238E27FC236}">
                  <a16:creationId xmlns:a16="http://schemas.microsoft.com/office/drawing/2014/main" id="{2BE70842-51D9-485F-B423-DF8F156C5638}"/>
                </a:ext>
              </a:extLst>
            </p:cNvPr>
            <p:cNvSpPr/>
            <p:nvPr/>
          </p:nvSpPr>
          <p:spPr>
            <a:xfrm>
              <a:off x="-4240162" y="3275957"/>
              <a:ext cx="1736350" cy="930233"/>
            </a:xfrm>
            <a:prstGeom prst="roundRect">
              <a:avLst/>
            </a:prstGeom>
            <a:noFill/>
            <a:ln w="69850">
              <a:solidFill>
                <a:srgbClr val="2C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153B896-D29F-4B12-AEE3-2007BE8EF31E}"/>
              </a:ext>
            </a:extLst>
          </p:cNvPr>
          <p:cNvGrpSpPr/>
          <p:nvPr/>
        </p:nvGrpSpPr>
        <p:grpSpPr>
          <a:xfrm>
            <a:off x="1337371" y="1969679"/>
            <a:ext cx="10188714" cy="1993498"/>
            <a:chOff x="352852" y="594999"/>
            <a:chExt cx="10188714" cy="1993498"/>
          </a:xfrm>
        </p:grpSpPr>
        <p:sp>
          <p:nvSpPr>
            <p:cNvPr id="16" name="Rounded Rectangle 17">
              <a:extLst>
                <a:ext uri="{FF2B5EF4-FFF2-40B4-BE49-F238E27FC236}">
                  <a16:creationId xmlns:a16="http://schemas.microsoft.com/office/drawing/2014/main" id="{45E2B683-2871-4EBA-ADF1-369BFFFF234E}"/>
                </a:ext>
              </a:extLst>
            </p:cNvPr>
            <p:cNvSpPr/>
            <p:nvPr/>
          </p:nvSpPr>
          <p:spPr>
            <a:xfrm>
              <a:off x="3017194" y="2002404"/>
              <a:ext cx="7398773" cy="586093"/>
            </a:xfrm>
            <a:prstGeom prst="roundRect">
              <a:avLst/>
            </a:prstGeom>
            <a:noFill/>
            <a:ln w="69850">
              <a:solidFill>
                <a:srgbClr val="2C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CB1BDB-E2DF-46E8-AF19-CB825A426999}"/>
                </a:ext>
              </a:extLst>
            </p:cNvPr>
            <p:cNvSpPr/>
            <p:nvPr/>
          </p:nvSpPr>
          <p:spPr>
            <a:xfrm>
              <a:off x="3142792" y="2089219"/>
              <a:ext cx="739877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2C72AF"/>
                  </a:solidFill>
                </a:rPr>
                <a:t>𝒒𝒖=𝒄 𝑵𝒄𝑭𝒄𝒔𝑭𝒄𝒅𝑭𝒄𝒊+𝒒 𝑵𝒒𝑭𝒒𝒔𝑭𝒒𝒅𝑭𝒒𝒊 + 𝟏𝟐 𝑩𝜸𝑵𝜸𝑭𝜸𝒔𝑭𝜸𝒅𝑭𝜸𝒊</a:t>
              </a: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216A7642-BEE5-4E30-AFE2-44286C461BC1}"/>
                </a:ext>
              </a:extLst>
            </p:cNvPr>
            <p:cNvSpPr/>
            <p:nvPr/>
          </p:nvSpPr>
          <p:spPr>
            <a:xfrm>
              <a:off x="352852" y="594999"/>
              <a:ext cx="2186907" cy="677558"/>
            </a:xfrm>
            <a:prstGeom prst="roundRect">
              <a:avLst/>
            </a:prstGeom>
            <a:noFill/>
            <a:ln w="69850">
              <a:solidFill>
                <a:srgbClr val="2C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83082B-82FA-4413-8AE7-9DB51F1A63A0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524278" y="2306472"/>
            <a:ext cx="237744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BEF986-DED9-4FB3-BB69-1F8C239A3636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2479985" y="3659876"/>
            <a:ext cx="1335385" cy="184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E690539-C008-4AE2-87A8-84C8F3B87C06}"/>
              </a:ext>
            </a:extLst>
          </p:cNvPr>
          <p:cNvGraphicFramePr>
            <a:graphicFrameLocks noGrp="1"/>
          </p:cNvGraphicFramePr>
          <p:nvPr/>
        </p:nvGraphicFramePr>
        <p:xfrm>
          <a:off x="5715" y="4613909"/>
          <a:ext cx="12235443" cy="200783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280693">
                  <a:extLst>
                    <a:ext uri="{9D8B030D-6E8A-4147-A177-3AD203B41FA5}">
                      <a16:colId xmlns:a16="http://schemas.microsoft.com/office/drawing/2014/main" val="3739523799"/>
                    </a:ext>
                  </a:extLst>
                </a:gridCol>
                <a:gridCol w="3368919">
                  <a:extLst>
                    <a:ext uri="{9D8B030D-6E8A-4147-A177-3AD203B41FA5}">
                      <a16:colId xmlns:a16="http://schemas.microsoft.com/office/drawing/2014/main" val="3764809687"/>
                    </a:ext>
                  </a:extLst>
                </a:gridCol>
                <a:gridCol w="4585831">
                  <a:extLst>
                    <a:ext uri="{9D8B030D-6E8A-4147-A177-3AD203B41FA5}">
                      <a16:colId xmlns:a16="http://schemas.microsoft.com/office/drawing/2014/main" val="2985209793"/>
                    </a:ext>
                  </a:extLst>
                </a:gridCol>
              </a:tblGrid>
              <a:tr h="7991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Critical Point Pressure (kN/m2)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Bearing Capacity of the Soil (kN/m2)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36984"/>
                  </a:ext>
                </a:extLst>
              </a:tr>
              <a:tr h="120866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607.30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6666.43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181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2662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98120" y="-2643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09221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77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554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7414047" y="268146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195132" y="831009"/>
            <a:ext cx="3969983" cy="586093"/>
            <a:chOff x="-621005" y="3013788"/>
            <a:chExt cx="5402989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621005" y="3013788"/>
              <a:ext cx="5402989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621005" y="3045224"/>
              <a:ext cx="51872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Foundation Design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6B62EAFD-37F5-4281-B93C-44EAD208EC6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478597"/>
            <a:ext cx="7217447" cy="5185134"/>
          </a:xfrm>
          <a:prstGeom prst="rect">
            <a:avLst/>
          </a:prstGeom>
        </p:spPr>
      </p:pic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2CF3F574-8843-4B06-89AE-01E2CEF3F416}"/>
              </a:ext>
            </a:extLst>
          </p:cNvPr>
          <p:cNvGraphicFramePr>
            <a:graphicFrameLocks noGrp="1"/>
          </p:cNvGraphicFramePr>
          <p:nvPr/>
        </p:nvGraphicFramePr>
        <p:xfrm>
          <a:off x="7217448" y="2636520"/>
          <a:ext cx="4968836" cy="19507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738397">
                  <a:extLst>
                    <a:ext uri="{9D8B030D-6E8A-4147-A177-3AD203B41FA5}">
                      <a16:colId xmlns:a16="http://schemas.microsoft.com/office/drawing/2014/main" val="3739523799"/>
                    </a:ext>
                  </a:extLst>
                </a:gridCol>
                <a:gridCol w="1368125">
                  <a:extLst>
                    <a:ext uri="{9D8B030D-6E8A-4147-A177-3AD203B41FA5}">
                      <a16:colId xmlns:a16="http://schemas.microsoft.com/office/drawing/2014/main" val="3764809687"/>
                    </a:ext>
                  </a:extLst>
                </a:gridCol>
                <a:gridCol w="1862314">
                  <a:extLst>
                    <a:ext uri="{9D8B030D-6E8A-4147-A177-3AD203B41FA5}">
                      <a16:colId xmlns:a16="http://schemas.microsoft.com/office/drawing/2014/main" val="2985209793"/>
                    </a:ext>
                  </a:extLst>
                </a:gridCol>
              </a:tblGrid>
              <a:tr h="694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Calculated settlement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Allowable settlement (mm)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36984"/>
                  </a:ext>
                </a:extLst>
              </a:tr>
              <a:tr h="642646"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621</a:t>
                      </a:r>
                      <a:r>
                        <a:rPr lang="en-US" sz="2400" dirty="0"/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40-65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181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57534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35823" y="1576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98120" y="-2643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09221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78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554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7414047" y="268146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66942" y="928102"/>
            <a:ext cx="4101886" cy="5423514"/>
            <a:chOff x="-649889" y="3013788"/>
            <a:chExt cx="5582502" cy="5423514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621005" y="3013788"/>
              <a:ext cx="5402989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649889" y="3045224"/>
              <a:ext cx="52450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Design of the piles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F43DA16-9D7F-49A3-AB1C-DE9F7AFFB1A2}"/>
                </a:ext>
              </a:extLst>
            </p:cNvPr>
            <p:cNvSpPr/>
            <p:nvPr/>
          </p:nvSpPr>
          <p:spPr>
            <a:xfrm>
              <a:off x="3178225" y="6279884"/>
              <a:ext cx="16279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sand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80192E4-A663-4FFC-BD7D-FECE69B3D2E4}"/>
                </a:ext>
              </a:extLst>
            </p:cNvPr>
            <p:cNvSpPr/>
            <p:nvPr/>
          </p:nvSpPr>
          <p:spPr>
            <a:xfrm>
              <a:off x="3376366" y="7074826"/>
              <a:ext cx="14926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clay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67A1D59-4077-44E6-BB87-371AA3BAC440}"/>
                </a:ext>
              </a:extLst>
            </p:cNvPr>
            <p:cNvSpPr/>
            <p:nvPr/>
          </p:nvSpPr>
          <p:spPr>
            <a:xfrm>
              <a:off x="-603733" y="5514686"/>
              <a:ext cx="1202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E2A52D8-35E4-411A-927F-D60285383E2A}"/>
                </a:ext>
              </a:extLst>
            </p:cNvPr>
            <p:cNvSpPr/>
            <p:nvPr/>
          </p:nvSpPr>
          <p:spPr>
            <a:xfrm>
              <a:off x="625653" y="8037192"/>
              <a:ext cx="43069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sz="2000" b="1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allowable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(pile) = 4,028 kN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921727" y="608112"/>
            <a:ext cx="8153339" cy="6386286"/>
            <a:chOff x="2300643" y="319314"/>
            <a:chExt cx="8153339" cy="638628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662708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883" y="319314"/>
              <a:ext cx="6323487" cy="218280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8218"/>
            <a:stretch/>
          </p:blipFill>
          <p:spPr>
            <a:xfrm>
              <a:off x="3197883" y="2204410"/>
              <a:ext cx="6323487" cy="1680686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73"/>
            <a:stretch/>
          </p:blipFill>
          <p:spPr>
            <a:xfrm>
              <a:off x="3197883" y="3450641"/>
              <a:ext cx="6323487" cy="2416368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472483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cxnSp>
          <p:nvCxnSpPr>
            <p:cNvPr id="49" name="Straight Arrow Connector 48"/>
            <p:cNvCxnSpPr/>
            <p:nvPr/>
          </p:nvCxnSpPr>
          <p:spPr>
            <a:xfrm flipH="1">
              <a:off x="9564410" y="441598"/>
              <a:ext cx="13445" cy="1849130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9550063" y="2343028"/>
              <a:ext cx="0" cy="1260772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>
              <a:off x="9535716" y="3656100"/>
              <a:ext cx="1" cy="2078727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9736862" y="1141533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6m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9736862" y="4403779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15m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736862" y="2755852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V="1">
              <a:off x="3343701" y="2598654"/>
              <a:ext cx="6018663" cy="27296"/>
            </a:xfrm>
            <a:prstGeom prst="line">
              <a:avLst/>
            </a:prstGeom>
            <a:ln w="57150" cap="sq" cmpd="sng"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rect">
                  <a:fillToRect l="100000" b="100000"/>
                </a:path>
                <a:tileRect t="-100000" r="-100000"/>
              </a:gra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10800000">
              <a:off x="6243620" y="2407585"/>
              <a:ext cx="232012" cy="19106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3203021" y="2352387"/>
              <a:ext cx="0" cy="33200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2300643" y="2315122"/>
              <a:ext cx="769791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ranklin Gothic Demi Cond" panose="020B0706030402020204" pitchFamily="34" charset="0"/>
                </a:rPr>
                <a:t>0.6m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>
              <a:off x="3242885" y="433546"/>
              <a:ext cx="0" cy="104196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596071" y="751267"/>
              <a:ext cx="646814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1.5m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332849" y="1434905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788916" y="1415847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113880" y="1434905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581400" y="2429377"/>
              <a:ext cx="1111979" cy="3385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Franklin Gothic Demi Cond" panose="020B0706030402020204" pitchFamily="34" charset="0"/>
                </a:rPr>
                <a:t>Water Table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854548" y="441598"/>
              <a:ext cx="4965895" cy="99330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38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73000">
                  <a:schemeClr val="accent3">
                    <a:lumMod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01600" cap="rnd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76678" y="753585"/>
              <a:ext cx="2321634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Matt (Raft) Foundation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076D60C6-45F1-4396-B527-3AB9F7CB2D6B}"/>
              </a:ext>
            </a:extLst>
          </p:cNvPr>
          <p:cNvPicPr/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09" y="2551722"/>
            <a:ext cx="2481317" cy="43313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ounded Rectangle 17">
            <a:extLst>
              <a:ext uri="{FF2B5EF4-FFF2-40B4-BE49-F238E27FC236}">
                <a16:creationId xmlns:a16="http://schemas.microsoft.com/office/drawing/2014/main" id="{D8DFDDA2-B3F2-4754-96C6-CC67E8BCE787}"/>
              </a:ext>
            </a:extLst>
          </p:cNvPr>
          <p:cNvSpPr/>
          <p:nvPr/>
        </p:nvSpPr>
        <p:spPr>
          <a:xfrm>
            <a:off x="470026" y="2458557"/>
            <a:ext cx="2540800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20FE9CE-BB1D-41D4-A443-8F5BB3DF350B}"/>
              </a:ext>
            </a:extLst>
          </p:cNvPr>
          <p:cNvPicPr/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17" y="3392144"/>
            <a:ext cx="3314700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8A94AEC-D974-40B7-AE9C-EF8653CF952E}"/>
              </a:ext>
            </a:extLst>
          </p:cNvPr>
          <p:cNvPicPr/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62" y="4232842"/>
            <a:ext cx="1485900" cy="333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BA3EEC0-6D88-4BD2-BC12-2F1558B2B75D}"/>
              </a:ext>
            </a:extLst>
          </p:cNvPr>
          <p:cNvGrpSpPr/>
          <p:nvPr/>
        </p:nvGrpSpPr>
        <p:grpSpPr>
          <a:xfrm>
            <a:off x="1216879" y="5023142"/>
            <a:ext cx="1846580" cy="332105"/>
            <a:chOff x="0" y="0"/>
            <a:chExt cx="1846580" cy="33210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6792726-DBCC-435F-825F-72D349576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09"/>
            <a:stretch/>
          </p:blipFill>
          <p:spPr bwMode="auto">
            <a:xfrm>
              <a:off x="561975" y="0"/>
              <a:ext cx="1284605" cy="3225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F291AE9-AFB9-418D-8399-5D6E9DA91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361"/>
            <a:stretch/>
          </p:blipFill>
          <p:spPr bwMode="auto">
            <a:xfrm>
              <a:off x="0" y="9525"/>
              <a:ext cx="609600" cy="3225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id="{97B5B6A2-B268-4171-8F7D-2272A7B7C647}"/>
              </a:ext>
            </a:extLst>
          </p:cNvPr>
          <p:cNvSpPr/>
          <p:nvPr/>
        </p:nvSpPr>
        <p:spPr>
          <a:xfrm>
            <a:off x="1049545" y="3358805"/>
            <a:ext cx="3653705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17">
            <a:extLst>
              <a:ext uri="{FF2B5EF4-FFF2-40B4-BE49-F238E27FC236}">
                <a16:creationId xmlns:a16="http://schemas.microsoft.com/office/drawing/2014/main" id="{5FF9E603-98C9-409A-AFFD-6DCE823E4D1F}"/>
              </a:ext>
            </a:extLst>
          </p:cNvPr>
          <p:cNvSpPr/>
          <p:nvPr/>
        </p:nvSpPr>
        <p:spPr>
          <a:xfrm>
            <a:off x="1049545" y="4896149"/>
            <a:ext cx="3167610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ounded Rectangle 17">
            <a:extLst>
              <a:ext uri="{FF2B5EF4-FFF2-40B4-BE49-F238E27FC236}">
                <a16:creationId xmlns:a16="http://schemas.microsoft.com/office/drawing/2014/main" id="{6A8F27F5-661E-4F19-916D-6D32404F3561}"/>
              </a:ext>
            </a:extLst>
          </p:cNvPr>
          <p:cNvSpPr/>
          <p:nvPr/>
        </p:nvSpPr>
        <p:spPr>
          <a:xfrm>
            <a:off x="1049544" y="4106484"/>
            <a:ext cx="3167609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17">
            <a:extLst>
              <a:ext uri="{FF2B5EF4-FFF2-40B4-BE49-F238E27FC236}">
                <a16:creationId xmlns:a16="http://schemas.microsoft.com/office/drawing/2014/main" id="{A860F078-96CA-4401-85DF-851ADFD0BF05}"/>
              </a:ext>
            </a:extLst>
          </p:cNvPr>
          <p:cNvSpPr/>
          <p:nvPr/>
        </p:nvSpPr>
        <p:spPr>
          <a:xfrm>
            <a:off x="801485" y="5847400"/>
            <a:ext cx="3547765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0808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45BF1BA-4B9E-46E4-BFFE-7E03EE10111F}"/>
              </a:ext>
            </a:extLst>
          </p:cNvPr>
          <p:cNvSpPr/>
          <p:nvPr/>
        </p:nvSpPr>
        <p:spPr>
          <a:xfrm>
            <a:off x="-5715" y="1576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98120" y="-2643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09221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79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554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7414047" y="268146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-198120" y="928102"/>
            <a:ext cx="5116919" cy="5387135"/>
            <a:chOff x="-1010628" y="3013788"/>
            <a:chExt cx="6963921" cy="5387135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621005" y="3013788"/>
              <a:ext cx="5402989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649889" y="3045224"/>
              <a:ext cx="52450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Design of the piles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F43DA16-9D7F-49A3-AB1C-DE9F7AFFB1A2}"/>
                </a:ext>
              </a:extLst>
            </p:cNvPr>
            <p:cNvSpPr/>
            <p:nvPr/>
          </p:nvSpPr>
          <p:spPr>
            <a:xfrm>
              <a:off x="-581852" y="6513636"/>
              <a:ext cx="58148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2C72AF"/>
                  </a:solidFill>
                </a:rPr>
                <a:t>total number of piles = 334 x 3 = 1002 piles</a:t>
              </a:r>
              <a:endParaRPr lang="en-US" dirty="0">
                <a:solidFill>
                  <a:srgbClr val="2C72AF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E2A52D8-35E4-411A-927F-D60285383E2A}"/>
                </a:ext>
              </a:extLst>
            </p:cNvPr>
            <p:cNvSpPr/>
            <p:nvPr/>
          </p:nvSpPr>
          <p:spPr>
            <a:xfrm>
              <a:off x="-507936" y="7108261"/>
              <a:ext cx="6212298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Checking: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(Qallowable (pile)) x (number of piles)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1,345,352  kN &gt; applied load on foundation.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9BE56F89-34AA-4321-8F5E-22726C5E7325}"/>
                    </a:ext>
                  </a:extLst>
                </p:cNvPr>
                <p:cNvSpPr/>
                <p:nvPr/>
              </p:nvSpPr>
              <p:spPr>
                <a:xfrm>
                  <a:off x="-1010628" y="5488362"/>
                  <a:ext cx="6963921" cy="5335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2C72AF"/>
                      </a:solidFill>
                    </a:rPr>
                    <a:t>number of piles </a:t>
                  </a:r>
                  <a:r>
                    <a:rPr lang="en-US" b="1" dirty="0">
                      <a:solidFill>
                        <a:srgbClr val="2C72AF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𝒍𝒐𝒂𝒅𝒔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𝒂𝒑𝒑𝒍𝒊𝒆𝒅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𝑸𝒂𝒍𝒍𝒐𝒘𝒂𝒃𝒍𝒆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𝒑𝒊𝒍𝒆</m:t>
                          </m:r>
                          <m:r>
                            <a:rPr lang="en-US" b="1" i="1">
                              <a:solidFill>
                                <a:srgbClr val="2C72A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a14:m>
                  <a:r>
                    <a:rPr lang="en-US" sz="2000" dirty="0">
                      <a:solidFill>
                        <a:srgbClr val="2C72A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:r>
                    <a:rPr lang="en-US" dirty="0">
                      <a:solidFill>
                        <a:srgbClr val="2C72A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334</a:t>
                  </a:r>
                  <a:r>
                    <a:rPr lang="en-US" sz="2000" dirty="0">
                      <a:solidFill>
                        <a:srgbClr val="2C72A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dirty="0">
                      <a:solidFill>
                        <a:srgbClr val="2C72A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piles</a:t>
                  </a:r>
                  <a:endParaRPr lang="en-US" sz="2000" dirty="0">
                    <a:solidFill>
                      <a:srgbClr val="2C72A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9BE56F89-34AA-4321-8F5E-22726C5E73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010628" y="5488362"/>
                  <a:ext cx="6963921" cy="533544"/>
                </a:xfrm>
                <a:prstGeom prst="rect">
                  <a:avLst/>
                </a:prstGeom>
                <a:blipFill>
                  <a:blip r:embed="rId6"/>
                  <a:stretch>
                    <a:fillRect b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3921727" y="608112"/>
            <a:ext cx="8153339" cy="6386286"/>
            <a:chOff x="2300643" y="319314"/>
            <a:chExt cx="8153339" cy="638628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662708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883" y="319314"/>
              <a:ext cx="6323487" cy="218280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8218"/>
            <a:stretch/>
          </p:blipFill>
          <p:spPr>
            <a:xfrm>
              <a:off x="3197883" y="2204410"/>
              <a:ext cx="6323487" cy="1680686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73"/>
            <a:stretch/>
          </p:blipFill>
          <p:spPr>
            <a:xfrm>
              <a:off x="3197883" y="3450641"/>
              <a:ext cx="6323487" cy="2416368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87"/>
            <a:stretch/>
          </p:blipFill>
          <p:spPr>
            <a:xfrm>
              <a:off x="3233877" y="5472483"/>
              <a:ext cx="6287493" cy="1042892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cxnSp>
          <p:nvCxnSpPr>
            <p:cNvPr id="49" name="Straight Arrow Connector 48"/>
            <p:cNvCxnSpPr/>
            <p:nvPr/>
          </p:nvCxnSpPr>
          <p:spPr>
            <a:xfrm flipH="1">
              <a:off x="9564410" y="441598"/>
              <a:ext cx="13445" cy="1849130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9550063" y="2343028"/>
              <a:ext cx="0" cy="1260772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>
              <a:off x="9535716" y="3656100"/>
              <a:ext cx="1" cy="2078727"/>
            </a:xfrm>
            <a:prstGeom prst="straightConnector1">
              <a:avLst/>
            </a:prstGeom>
            <a:ln w="47625">
              <a:solidFill>
                <a:schemeClr val="accent1">
                  <a:lumMod val="75000"/>
                </a:schemeClr>
              </a:solidFill>
              <a:headEnd type="stealth" w="lg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9736862" y="1141533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6m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9736862" y="4403779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15m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736862" y="2755852"/>
              <a:ext cx="717120" cy="4001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Franklin Gothic Demi Cond" panose="020B0706030402020204" pitchFamily="34" charset="0"/>
                </a:rPr>
                <a:t>5m</a:t>
              </a:r>
              <a:endParaRPr lang="en-US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V="1">
              <a:off x="3343701" y="2598654"/>
              <a:ext cx="6018663" cy="27296"/>
            </a:xfrm>
            <a:prstGeom prst="line">
              <a:avLst/>
            </a:prstGeom>
            <a:ln w="57150" cap="sq" cmpd="sng"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rect">
                  <a:fillToRect l="100000" b="100000"/>
                </a:path>
                <a:tileRect t="-100000" r="-100000"/>
              </a:gra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10800000">
              <a:off x="6243620" y="2407585"/>
              <a:ext cx="232012" cy="19106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3203021" y="2352387"/>
              <a:ext cx="0" cy="33200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2300643" y="2315122"/>
              <a:ext cx="769791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ranklin Gothic Demi Cond" panose="020B0706030402020204" pitchFamily="34" charset="0"/>
                </a:rPr>
                <a:t>0.6m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>
              <a:off x="3242885" y="433546"/>
              <a:ext cx="0" cy="104196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596070" y="751267"/>
              <a:ext cx="665607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1.5m</a:t>
              </a:r>
              <a:endParaRPr lang="en-US" sz="16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332849" y="1434905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788916" y="1415847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113880" y="1434905"/>
              <a:ext cx="365760" cy="4797083"/>
            </a:xfrm>
            <a:prstGeom prst="rect">
              <a:avLst/>
            </a:prstGeom>
            <a:pattFill prst="narVert">
              <a:fgClr>
                <a:schemeClr val="bg1">
                  <a:lumMod val="75000"/>
                </a:schemeClr>
              </a:fgClr>
              <a:bgClr>
                <a:schemeClr val="bg1">
                  <a:lumMod val="75000"/>
                </a:schemeClr>
              </a:bgClr>
            </a:patt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581400" y="2429377"/>
              <a:ext cx="1111979" cy="3385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Franklin Gothic Demi Cond" panose="020B0706030402020204" pitchFamily="34" charset="0"/>
                </a:rPr>
                <a:t>Water Table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854548" y="441598"/>
              <a:ext cx="4965895" cy="99330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38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73000">
                  <a:schemeClr val="accent3">
                    <a:lumMod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01600" cap="rnd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76678" y="753585"/>
              <a:ext cx="2321634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Demi Cond" panose="020B0706030402020204" pitchFamily="34" charset="0"/>
                </a:rPr>
                <a:t>Matt (Raft) Foundation</a:t>
              </a:r>
            </a:p>
          </p:txBody>
        </p:sp>
      </p:grp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id="{97B5B6A2-B268-4171-8F7D-2272A7B7C647}"/>
              </a:ext>
            </a:extLst>
          </p:cNvPr>
          <p:cNvSpPr/>
          <p:nvPr/>
        </p:nvSpPr>
        <p:spPr>
          <a:xfrm>
            <a:off x="116935" y="3358805"/>
            <a:ext cx="4586316" cy="58609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17">
            <a:extLst>
              <a:ext uri="{FF2B5EF4-FFF2-40B4-BE49-F238E27FC236}">
                <a16:creationId xmlns:a16="http://schemas.microsoft.com/office/drawing/2014/main" id="{5FF9E603-98C9-409A-AFFD-6DCE823E4D1F}"/>
              </a:ext>
            </a:extLst>
          </p:cNvPr>
          <p:cNvSpPr/>
          <p:nvPr/>
        </p:nvSpPr>
        <p:spPr>
          <a:xfrm>
            <a:off x="106203" y="4359187"/>
            <a:ext cx="4297721" cy="495179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17">
            <a:extLst>
              <a:ext uri="{FF2B5EF4-FFF2-40B4-BE49-F238E27FC236}">
                <a16:creationId xmlns:a16="http://schemas.microsoft.com/office/drawing/2014/main" id="{A860F078-96CA-4401-85DF-851ADFD0BF05}"/>
              </a:ext>
            </a:extLst>
          </p:cNvPr>
          <p:cNvSpPr/>
          <p:nvPr/>
        </p:nvSpPr>
        <p:spPr>
          <a:xfrm>
            <a:off x="114719" y="5042038"/>
            <a:ext cx="4704248" cy="129266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195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4277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539326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92316" y="1757849"/>
            <a:ext cx="3013257" cy="4509440"/>
            <a:chOff x="593636" y="1401941"/>
            <a:chExt cx="3232276" cy="5073459"/>
          </a:xfrm>
        </p:grpSpPr>
        <p:grpSp>
          <p:nvGrpSpPr>
            <p:cNvPr id="247" name="Group 246"/>
            <p:cNvGrpSpPr/>
            <p:nvPr/>
          </p:nvGrpSpPr>
          <p:grpSpPr>
            <a:xfrm>
              <a:off x="1176359" y="1401941"/>
              <a:ext cx="2103464" cy="5073459"/>
              <a:chOff x="2362072" y="1934391"/>
              <a:chExt cx="1754951" cy="3849860"/>
            </a:xfrm>
          </p:grpSpPr>
          <p:sp>
            <p:nvSpPr>
              <p:cNvPr id="273" name="Rectangle 272"/>
              <p:cNvSpPr/>
              <p:nvPr/>
            </p:nvSpPr>
            <p:spPr>
              <a:xfrm>
                <a:off x="2362072" y="1937657"/>
                <a:ext cx="1752505" cy="3831772"/>
              </a:xfrm>
              <a:prstGeom prst="rect">
                <a:avLst/>
              </a:prstGeom>
              <a:gradFill>
                <a:gsLst>
                  <a:gs pos="83000">
                    <a:schemeClr val="accent1">
                      <a:lumMod val="60000"/>
                      <a:lumOff val="40000"/>
                    </a:schemeClr>
                  </a:gs>
                  <a:gs pos="24000">
                    <a:schemeClr val="accent1">
                      <a:lumMod val="75000"/>
                    </a:schemeClr>
                  </a:gs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rgbClr val="2C72A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4" name="Group 273"/>
              <p:cNvGrpSpPr/>
              <p:nvPr/>
            </p:nvGrpSpPr>
            <p:grpSpPr>
              <a:xfrm>
                <a:off x="2362072" y="1937657"/>
                <a:ext cx="1752505" cy="3684400"/>
                <a:chOff x="2362200" y="1937657"/>
                <a:chExt cx="1752600" cy="3684400"/>
              </a:xfrm>
            </p:grpSpPr>
            <p:cxnSp>
              <p:nvCxnSpPr>
                <p:cNvPr id="282" name="Straight Connector 281"/>
                <p:cNvCxnSpPr/>
                <p:nvPr/>
              </p:nvCxnSpPr>
              <p:spPr>
                <a:xfrm>
                  <a:off x="2362200" y="19376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/>
                <p:cNvCxnSpPr/>
                <p:nvPr/>
              </p:nvCxnSpPr>
              <p:spPr>
                <a:xfrm>
                  <a:off x="2362200" y="208503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2362200" y="223240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/>
                <p:cNvCxnSpPr/>
                <p:nvPr/>
              </p:nvCxnSpPr>
              <p:spPr>
                <a:xfrm>
                  <a:off x="2362200" y="237978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>
                  <a:off x="2362200" y="252716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2362200" y="267453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2362200" y="282191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2362200" y="296928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>
                  <a:off x="2362200" y="311666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/>
              </p:nvCxnSpPr>
              <p:spPr>
                <a:xfrm>
                  <a:off x="2362200" y="326404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>
                  <a:off x="2362200" y="341141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/>
              </p:nvCxnSpPr>
              <p:spPr>
                <a:xfrm>
                  <a:off x="2362200" y="355879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>
                  <a:off x="2362200" y="370616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2362200" y="385354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>
                  <a:off x="2362200" y="400092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>
                  <a:off x="2362200" y="414829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/>
              </p:nvCxnSpPr>
              <p:spPr>
                <a:xfrm>
                  <a:off x="2362200" y="429567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>
                  <a:off x="2362200" y="444304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>
                  <a:off x="2362200" y="459042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>
                  <a:off x="2362200" y="473780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>
                  <a:off x="2362200" y="488517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>
                  <a:off x="2362200" y="5032553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/>
              </p:nvCxnSpPr>
              <p:spPr>
                <a:xfrm>
                  <a:off x="2362200" y="5179929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>
                  <a:off x="2362200" y="5327305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/>
              </p:nvCxnSpPr>
              <p:spPr>
                <a:xfrm>
                  <a:off x="2362200" y="5474681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>
                  <a:off x="2362200" y="5622057"/>
                  <a:ext cx="1752600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5" name="Straight Connector 274"/>
              <p:cNvCxnSpPr/>
              <p:nvPr/>
            </p:nvCxnSpPr>
            <p:spPr>
              <a:xfrm flipH="1" flipV="1">
                <a:off x="2362073" y="1937658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 flipH="1" flipV="1">
                <a:off x="2652885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H="1" flipV="1">
                <a:off x="2943699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flipH="1" flipV="1">
                <a:off x="3234514" y="1952480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flipH="1" flipV="1">
                <a:off x="3525331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flipH="1" flipV="1">
                <a:off x="3816148" y="1945069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flipH="1" flipV="1">
                <a:off x="4109403" y="1934391"/>
                <a:ext cx="7620" cy="383177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" name="Right Brace 1"/>
            <p:cNvSpPr/>
            <p:nvPr/>
          </p:nvSpPr>
          <p:spPr>
            <a:xfrm>
              <a:off x="3454056" y="5928634"/>
              <a:ext cx="365760" cy="517471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ight Brace 254"/>
            <p:cNvSpPr/>
            <p:nvPr/>
          </p:nvSpPr>
          <p:spPr>
            <a:xfrm>
              <a:off x="3460152" y="5484791"/>
              <a:ext cx="365760" cy="342986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ight Brace 255"/>
            <p:cNvSpPr/>
            <p:nvPr/>
          </p:nvSpPr>
          <p:spPr>
            <a:xfrm>
              <a:off x="3454056" y="4454568"/>
              <a:ext cx="365760" cy="929365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ight Brace 256"/>
            <p:cNvSpPr/>
            <p:nvPr/>
          </p:nvSpPr>
          <p:spPr>
            <a:xfrm>
              <a:off x="3454056" y="2860037"/>
              <a:ext cx="365760" cy="1287876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ight Brace 257"/>
            <p:cNvSpPr/>
            <p:nvPr/>
          </p:nvSpPr>
          <p:spPr>
            <a:xfrm>
              <a:off x="3454056" y="4211258"/>
              <a:ext cx="365760" cy="152400"/>
            </a:xfrm>
            <a:prstGeom prst="rightBrac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ight Brace 258"/>
            <p:cNvSpPr/>
            <p:nvPr/>
          </p:nvSpPr>
          <p:spPr>
            <a:xfrm>
              <a:off x="3454056" y="2351431"/>
              <a:ext cx="365760" cy="432243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ight Brace 259"/>
            <p:cNvSpPr/>
            <p:nvPr/>
          </p:nvSpPr>
          <p:spPr>
            <a:xfrm>
              <a:off x="3454056" y="1401942"/>
              <a:ext cx="365760" cy="867294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ight Brace 271"/>
            <p:cNvSpPr/>
            <p:nvPr/>
          </p:nvSpPr>
          <p:spPr>
            <a:xfrm flipH="1">
              <a:off x="593636" y="1442830"/>
              <a:ext cx="402387" cy="778365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ight Brace 315"/>
            <p:cNvSpPr/>
            <p:nvPr/>
          </p:nvSpPr>
          <p:spPr>
            <a:xfrm flipH="1">
              <a:off x="593636" y="2285465"/>
              <a:ext cx="402387" cy="778365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ight Brace 316"/>
            <p:cNvSpPr/>
            <p:nvPr/>
          </p:nvSpPr>
          <p:spPr>
            <a:xfrm flipH="1">
              <a:off x="593636" y="3128100"/>
              <a:ext cx="402387" cy="778365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ight Brace 317"/>
            <p:cNvSpPr/>
            <p:nvPr/>
          </p:nvSpPr>
          <p:spPr>
            <a:xfrm flipH="1">
              <a:off x="593636" y="3970735"/>
              <a:ext cx="402387" cy="778365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ight Brace 318"/>
            <p:cNvSpPr/>
            <p:nvPr/>
          </p:nvSpPr>
          <p:spPr>
            <a:xfrm flipH="1">
              <a:off x="593636" y="4813370"/>
              <a:ext cx="402387" cy="778365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ight Brace 319"/>
            <p:cNvSpPr/>
            <p:nvPr/>
          </p:nvSpPr>
          <p:spPr>
            <a:xfrm flipH="1">
              <a:off x="593636" y="5656005"/>
              <a:ext cx="402387" cy="778365"/>
            </a:xfrm>
            <a:prstGeom prst="rightBrace">
              <a:avLst/>
            </a:prstGeom>
            <a:ln w="41275">
              <a:solidFill>
                <a:srgbClr val="2C72A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772070" y="898927"/>
            <a:ext cx="2636427" cy="601595"/>
            <a:chOff x="654402" y="3047054"/>
            <a:chExt cx="2636427" cy="601595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654402" y="3062556"/>
              <a:ext cx="2636427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654402" y="3047054"/>
              <a:ext cx="263642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2C72AF"/>
                  </a:solidFill>
                </a:rPr>
                <a:t>Stories Cluster</a:t>
              </a:r>
            </a:p>
          </p:txBody>
        </p:sp>
      </p:grpSp>
      <p:sp>
        <p:nvSpPr>
          <p:cNvPr id="264" name="Rectangle 263"/>
          <p:cNvSpPr/>
          <p:nvPr/>
        </p:nvSpPr>
        <p:spPr>
          <a:xfrm>
            <a:off x="7743649" y="1918993"/>
            <a:ext cx="4131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Hotel and decks (patio on roof)</a:t>
            </a:r>
          </a:p>
        </p:txBody>
      </p:sp>
      <p:sp>
        <p:nvSpPr>
          <p:cNvPr id="265" name="Rectangle 264"/>
          <p:cNvSpPr/>
          <p:nvPr/>
        </p:nvSpPr>
        <p:spPr>
          <a:xfrm>
            <a:off x="7788613" y="5315781"/>
            <a:ext cx="3611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Mall and Brands </a:t>
            </a:r>
          </a:p>
        </p:txBody>
      </p:sp>
      <p:sp>
        <p:nvSpPr>
          <p:cNvPr id="266" name="Rectangle 265"/>
          <p:cNvSpPr/>
          <p:nvPr/>
        </p:nvSpPr>
        <p:spPr>
          <a:xfrm>
            <a:off x="7777056" y="5779585"/>
            <a:ext cx="3611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Parking </a:t>
            </a:r>
          </a:p>
        </p:txBody>
      </p:sp>
      <p:sp>
        <p:nvSpPr>
          <p:cNvPr id="267" name="Rectangle 266"/>
          <p:cNvSpPr/>
          <p:nvPr/>
        </p:nvSpPr>
        <p:spPr>
          <a:xfrm>
            <a:off x="7773373" y="4661377"/>
            <a:ext cx="3611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Commercial</a:t>
            </a:r>
          </a:p>
        </p:txBody>
      </p:sp>
      <p:sp>
        <p:nvSpPr>
          <p:cNvPr id="268" name="Rectangle 267"/>
          <p:cNvSpPr/>
          <p:nvPr/>
        </p:nvSpPr>
        <p:spPr>
          <a:xfrm>
            <a:off x="7773373" y="4111903"/>
            <a:ext cx="3611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Mechanical Floor</a:t>
            </a:r>
          </a:p>
        </p:txBody>
      </p:sp>
      <p:sp>
        <p:nvSpPr>
          <p:cNvPr id="269" name="Rectangle 268"/>
          <p:cNvSpPr/>
          <p:nvPr/>
        </p:nvSpPr>
        <p:spPr>
          <a:xfrm>
            <a:off x="7773373" y="3395366"/>
            <a:ext cx="4786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Residential</a:t>
            </a:r>
          </a:p>
        </p:txBody>
      </p:sp>
      <p:sp>
        <p:nvSpPr>
          <p:cNvPr id="270" name="Rectangle 269"/>
          <p:cNvSpPr/>
          <p:nvPr/>
        </p:nvSpPr>
        <p:spPr>
          <a:xfrm>
            <a:off x="7788613" y="2510106"/>
            <a:ext cx="3611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Residential</a:t>
            </a:r>
            <a:endParaRPr lang="en-US" sz="2000" b="1" dirty="0">
              <a:solidFill>
                <a:srgbClr val="2C72AF"/>
              </a:solidFill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3156201" y="1909276"/>
            <a:ext cx="1301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Cluster 1</a:t>
            </a:r>
          </a:p>
        </p:txBody>
      </p:sp>
      <p:sp>
        <p:nvSpPr>
          <p:cNvPr id="322" name="Rectangle 321"/>
          <p:cNvSpPr/>
          <p:nvPr/>
        </p:nvSpPr>
        <p:spPr>
          <a:xfrm>
            <a:off x="3156201" y="2655594"/>
            <a:ext cx="1301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Cluster 2</a:t>
            </a:r>
          </a:p>
        </p:txBody>
      </p:sp>
      <p:sp>
        <p:nvSpPr>
          <p:cNvPr id="323" name="Rectangle 322"/>
          <p:cNvSpPr/>
          <p:nvPr/>
        </p:nvSpPr>
        <p:spPr>
          <a:xfrm>
            <a:off x="3156201" y="3401912"/>
            <a:ext cx="1301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Cluster 3</a:t>
            </a:r>
          </a:p>
        </p:txBody>
      </p:sp>
      <p:sp>
        <p:nvSpPr>
          <p:cNvPr id="324" name="Rectangle 323"/>
          <p:cNvSpPr/>
          <p:nvPr/>
        </p:nvSpPr>
        <p:spPr>
          <a:xfrm>
            <a:off x="3156201" y="4148230"/>
            <a:ext cx="1301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Cluster 4</a:t>
            </a:r>
          </a:p>
        </p:txBody>
      </p:sp>
      <p:sp>
        <p:nvSpPr>
          <p:cNvPr id="325" name="Rectangle 324"/>
          <p:cNvSpPr/>
          <p:nvPr/>
        </p:nvSpPr>
        <p:spPr>
          <a:xfrm>
            <a:off x="3156201" y="4894548"/>
            <a:ext cx="1301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Cluster 5</a:t>
            </a:r>
          </a:p>
        </p:txBody>
      </p:sp>
      <p:sp>
        <p:nvSpPr>
          <p:cNvPr id="326" name="Rectangle 325"/>
          <p:cNvSpPr/>
          <p:nvPr/>
        </p:nvSpPr>
        <p:spPr>
          <a:xfrm>
            <a:off x="3156201" y="5640866"/>
            <a:ext cx="1301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C72AF"/>
                </a:solidFill>
              </a:rPr>
              <a:t>Cluster 6</a:t>
            </a:r>
          </a:p>
        </p:txBody>
      </p:sp>
    </p:spTree>
    <p:extLst>
      <p:ext uri="{BB962C8B-B14F-4D97-AF65-F5344CB8AC3E}">
        <p14:creationId xmlns:p14="http://schemas.microsoft.com/office/powerpoint/2010/main" val="16128821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2991718" y="865661"/>
            <a:ext cx="6197146" cy="586093"/>
            <a:chOff x="-1125950" y="3013788"/>
            <a:chExt cx="6197146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1040869" y="3013788"/>
              <a:ext cx="6026970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1125950" y="3046259"/>
              <a:ext cx="61971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Raft foundation Reinforcement</a:t>
              </a:r>
            </a:p>
          </p:txBody>
        </p:sp>
      </p:grpSp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5BEC6C94-5848-4029-8BFA-8F3D272CDA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5715" y="1773594"/>
          <a:ext cx="5999493" cy="47834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7115">
                  <a:extLst>
                    <a:ext uri="{9D8B030D-6E8A-4147-A177-3AD203B41FA5}">
                      <a16:colId xmlns:a16="http://schemas.microsoft.com/office/drawing/2014/main" val="461193846"/>
                    </a:ext>
                  </a:extLst>
                </a:gridCol>
                <a:gridCol w="1364929">
                  <a:extLst>
                    <a:ext uri="{9D8B030D-6E8A-4147-A177-3AD203B41FA5}">
                      <a16:colId xmlns:a16="http://schemas.microsoft.com/office/drawing/2014/main" val="240103482"/>
                    </a:ext>
                  </a:extLst>
                </a:gridCol>
                <a:gridCol w="1528330">
                  <a:extLst>
                    <a:ext uri="{9D8B030D-6E8A-4147-A177-3AD203B41FA5}">
                      <a16:colId xmlns:a16="http://schemas.microsoft.com/office/drawing/2014/main" val="2736628970"/>
                    </a:ext>
                  </a:extLst>
                </a:gridCol>
                <a:gridCol w="1699119">
                  <a:extLst>
                    <a:ext uri="{9D8B030D-6E8A-4147-A177-3AD203B41FA5}">
                      <a16:colId xmlns:a16="http://schemas.microsoft.com/office/drawing/2014/main" val="1037412709"/>
                    </a:ext>
                  </a:extLst>
                </a:gridCol>
              </a:tblGrid>
              <a:tr h="2437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Spacing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Diameter (mm)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Spacing (mm) c/c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As provided (mm^2/m)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9772788"/>
                  </a:ext>
                </a:extLst>
              </a:tr>
              <a:tr h="1173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</a:rPr>
                        <a:t>Top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40,740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1724866"/>
                  </a:ext>
                </a:extLst>
              </a:tr>
              <a:tr h="1173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</a:rPr>
                        <a:t>Bottom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40,740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127390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4BEA58D-4B13-4D70-B705-D4A9635A2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94" y="1777820"/>
            <a:ext cx="5754746" cy="47792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FBE3DAD-2A2C-4599-A323-74DAA2BABCF8}"/>
              </a:ext>
            </a:extLst>
          </p:cNvPr>
          <p:cNvSpPr txBox="1"/>
          <p:nvPr/>
        </p:nvSpPr>
        <p:spPr>
          <a:xfrm>
            <a:off x="7280593" y="3614529"/>
            <a:ext cx="170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16#57 @80 mm C/C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92AF44-E25B-4B90-A2FC-378F22CE2327}"/>
              </a:ext>
            </a:extLst>
          </p:cNvPr>
          <p:cNvSpPr txBox="1"/>
          <p:nvPr/>
        </p:nvSpPr>
        <p:spPr>
          <a:xfrm>
            <a:off x="6876401" y="6112563"/>
            <a:ext cx="170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16#57 @80 mm C/C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09ACAF-A0EA-47F4-ADB8-3766F7B4DF7C}"/>
              </a:ext>
            </a:extLst>
          </p:cNvPr>
          <p:cNvSpPr txBox="1"/>
          <p:nvPr/>
        </p:nvSpPr>
        <p:spPr>
          <a:xfrm>
            <a:off x="10421357" y="4687953"/>
            <a:ext cx="170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16#57 @80 mm C/C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F39775-71E3-4F3B-BF00-D94D28831B58}"/>
              </a:ext>
            </a:extLst>
          </p:cNvPr>
          <p:cNvSpPr txBox="1"/>
          <p:nvPr/>
        </p:nvSpPr>
        <p:spPr>
          <a:xfrm>
            <a:off x="8453409" y="2720004"/>
            <a:ext cx="170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16#57 @80 mm C/C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F48BB0-D5C0-43A9-B6C6-59F27EA7BA48}"/>
              </a:ext>
            </a:extLst>
          </p:cNvPr>
          <p:cNvSpPr txBox="1"/>
          <p:nvPr/>
        </p:nvSpPr>
        <p:spPr>
          <a:xfrm>
            <a:off x="11097217" y="2671794"/>
            <a:ext cx="170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1.5 m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131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81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3277962" y="865661"/>
            <a:ext cx="5624681" cy="586093"/>
            <a:chOff x="-839706" y="3013788"/>
            <a:chExt cx="5624681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839706" y="3013788"/>
              <a:ext cx="5483901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839706" y="3045224"/>
              <a:ext cx="56246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Cost of Concrete Structure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00648" y="2035639"/>
            <a:ext cx="11300423" cy="4826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2C6FAD"/>
                </a:solidFill>
              </a:rPr>
              <a:t>	The following steps are followed to calculate the total cost of the concrete  structure: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2C6FAD"/>
              </a:solidFill>
            </a:endParaRP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Volume of RC Columns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Volume of RC beams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Volume Slabs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Volume of Foundation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cost of piles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Weight of Steel reinforcement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Total volume cost per cubic meter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Total steel weight cost per unit ton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Cost of finishing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 Final Estimation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45E2B683-2871-4EBA-ADF1-369BFFFF234E}"/>
              </a:ext>
            </a:extLst>
          </p:cNvPr>
          <p:cNvSpPr/>
          <p:nvPr/>
        </p:nvSpPr>
        <p:spPr>
          <a:xfrm>
            <a:off x="124276" y="2746616"/>
            <a:ext cx="4365202" cy="411138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2628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2C6FAD"/>
                </a:solidFill>
              </a:rPr>
              <a:t>Prices provided by Saeed Ali Al-Qahtani Sons </a:t>
            </a:r>
            <a:r>
              <a:rPr lang="en-US" b="1" dirty="0" err="1">
                <a:solidFill>
                  <a:srgbClr val="2C6FAD"/>
                </a:solidFill>
              </a:rPr>
              <a:t>Readymix</a:t>
            </a:r>
            <a:r>
              <a:rPr lang="en-US" b="1" dirty="0">
                <a:solidFill>
                  <a:srgbClr val="2C6FAD"/>
                </a:solidFill>
              </a:rPr>
              <a:t> Concrete Factory LTD 20</a:t>
            </a:r>
            <a:endParaRPr lang="en-IN" b="1" dirty="0">
              <a:solidFill>
                <a:srgbClr val="2C6FAD"/>
              </a:solidFill>
            </a:endParaRPr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3277962" y="865661"/>
            <a:ext cx="5624681" cy="586093"/>
            <a:chOff x="-839706" y="3013788"/>
            <a:chExt cx="5624681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839706" y="3013788"/>
              <a:ext cx="5483901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839706" y="3045224"/>
              <a:ext cx="56246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Cost of Concrete Structure </a:t>
              </a:r>
            </a:p>
          </p:txBody>
        </p:sp>
      </p:grpSp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48BA8F0B-0EEF-4A99-83BE-79943C3FDD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2590099"/>
              </p:ext>
            </p:extLst>
          </p:nvPr>
        </p:nvGraphicFramePr>
        <p:xfrm>
          <a:off x="245474" y="1689115"/>
          <a:ext cx="11548875" cy="4266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4650">
                  <a:extLst>
                    <a:ext uri="{9D8B030D-6E8A-4147-A177-3AD203B41FA5}">
                      <a16:colId xmlns:a16="http://schemas.microsoft.com/office/drawing/2014/main" val="1665062952"/>
                    </a:ext>
                  </a:extLst>
                </a:gridCol>
                <a:gridCol w="2432769">
                  <a:extLst>
                    <a:ext uri="{9D8B030D-6E8A-4147-A177-3AD203B41FA5}">
                      <a16:colId xmlns:a16="http://schemas.microsoft.com/office/drawing/2014/main" val="790276430"/>
                    </a:ext>
                  </a:extLst>
                </a:gridCol>
                <a:gridCol w="3327551">
                  <a:extLst>
                    <a:ext uri="{9D8B030D-6E8A-4147-A177-3AD203B41FA5}">
                      <a16:colId xmlns:a16="http://schemas.microsoft.com/office/drawing/2014/main" val="1740778168"/>
                    </a:ext>
                  </a:extLst>
                </a:gridCol>
                <a:gridCol w="2697239">
                  <a:extLst>
                    <a:ext uri="{9D8B030D-6E8A-4147-A177-3AD203B41FA5}">
                      <a16:colId xmlns:a16="http://schemas.microsoft.com/office/drawing/2014/main" val="2492445709"/>
                    </a:ext>
                  </a:extLst>
                </a:gridCol>
                <a:gridCol w="2006666">
                  <a:extLst>
                    <a:ext uri="{9D8B030D-6E8A-4147-A177-3AD203B41FA5}">
                      <a16:colId xmlns:a16="http://schemas.microsoft.com/office/drawing/2014/main" val="3203470083"/>
                    </a:ext>
                  </a:extLst>
                </a:gridCol>
              </a:tblGrid>
              <a:tr h="431234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𝑪𝒐𝒔𝒕 𝑬𝒔𝒕𝒊𝒎𝒂𝒕𝒊𝒐𝒏 𝒐𝒇 𝑪𝒐𝒏𝒄𝒓𝒆𝒕𝒆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707675"/>
                  </a:ext>
                </a:extLst>
              </a:tr>
              <a:tr h="8168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𝑬𝒍𝒆𝒎𝒆𝒏𝒕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Volume (m3)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Unit Price (SAR/m3)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𝑪𝒐𝒔𝒕 (𝑺𝑨𝑹)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extLst>
                  <a:ext uri="{0D108BD9-81ED-4DB2-BD59-A6C34878D82A}">
                    <a16:rowId xmlns:a16="http://schemas.microsoft.com/office/drawing/2014/main" val="3902745191"/>
                  </a:ext>
                </a:extLst>
              </a:tr>
              <a:tr h="431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Slabs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48,960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8,812,980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extLst>
                  <a:ext uri="{0D108BD9-81ED-4DB2-BD59-A6C34878D82A}">
                    <a16:rowId xmlns:a16="http://schemas.microsoft.com/office/drawing/2014/main" val="2106864413"/>
                  </a:ext>
                </a:extLst>
              </a:tr>
              <a:tr h="431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Beams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30,317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5,457,060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extLst>
                  <a:ext uri="{0D108BD9-81ED-4DB2-BD59-A6C34878D82A}">
                    <a16:rowId xmlns:a16="http://schemas.microsoft.com/office/drawing/2014/main" val="1643387152"/>
                  </a:ext>
                </a:extLst>
              </a:tr>
              <a:tr h="431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Columns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10,311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1,855,980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extLst>
                  <a:ext uri="{0D108BD9-81ED-4DB2-BD59-A6C34878D82A}">
                    <a16:rowId xmlns:a16="http://schemas.microsoft.com/office/drawing/2014/main" val="1756844539"/>
                  </a:ext>
                </a:extLst>
              </a:tr>
              <a:tr h="431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Shear Wall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4,708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847,440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extLst>
                  <a:ext uri="{0D108BD9-81ED-4DB2-BD59-A6C34878D82A}">
                    <a16:rowId xmlns:a16="http://schemas.microsoft.com/office/drawing/2014/main" val="3758457619"/>
                  </a:ext>
                </a:extLst>
              </a:tr>
              <a:tr h="431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Raft Foundation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2,400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432,000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extLst>
                  <a:ext uri="{0D108BD9-81ED-4DB2-BD59-A6C34878D82A}">
                    <a16:rowId xmlns:a16="http://schemas.microsoft.com/office/drawing/2014/main" val="4283061353"/>
                  </a:ext>
                </a:extLst>
              </a:tr>
              <a:tr h="431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Piles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20,516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3,693,016.8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extLst>
                  <a:ext uri="{0D108BD9-81ED-4DB2-BD59-A6C34878D82A}">
                    <a16:rowId xmlns:a16="http://schemas.microsoft.com/office/drawing/2014/main" val="1523296723"/>
                  </a:ext>
                </a:extLst>
              </a:tr>
              <a:tr h="431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Cost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21,098,477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5112" marR="135112" marT="0" marB="0"/>
                </a:tc>
                <a:extLst>
                  <a:ext uri="{0D108BD9-81ED-4DB2-BD59-A6C34878D82A}">
                    <a16:rowId xmlns:a16="http://schemas.microsoft.com/office/drawing/2014/main" val="101330455"/>
                  </a:ext>
                </a:extLst>
              </a:tr>
            </a:tbl>
          </a:graphicData>
        </a:graphic>
      </p:graphicFrame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AB0B35D1-B96E-4CA2-90A5-AF650171628F}"/>
              </a:ext>
            </a:extLst>
          </p:cNvPr>
          <p:cNvSpPr/>
          <p:nvPr/>
        </p:nvSpPr>
        <p:spPr>
          <a:xfrm>
            <a:off x="2279176" y="6209026"/>
            <a:ext cx="7642746" cy="524292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31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3277962" y="865661"/>
            <a:ext cx="5483901" cy="586093"/>
            <a:chOff x="-839706" y="3013788"/>
            <a:chExt cx="5483901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839706" y="3013788"/>
              <a:ext cx="5483901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386698" y="3045224"/>
              <a:ext cx="47186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Cost of Reinforcement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69700" y="1617576"/>
            <a:ext cx="11300423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2C6FAD"/>
                </a:solidFill>
              </a:rPr>
              <a:t>Using ratio of 140 kg/m3 to determine weight of reinforcement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2C6FAD"/>
                </a:solidFill>
              </a:rPr>
              <a:t>Reinforcement weight = Total volume of concrete * Ratio </a:t>
            </a:r>
          </a:p>
        </p:txBody>
      </p:sp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05421154-9508-49F5-919F-C82E5F0A02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023209"/>
              </p:ext>
            </p:extLst>
          </p:nvPr>
        </p:nvGraphicFramePr>
        <p:xfrm>
          <a:off x="0" y="2453702"/>
          <a:ext cx="12192001" cy="3623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277">
                  <a:extLst>
                    <a:ext uri="{9D8B030D-6E8A-4147-A177-3AD203B41FA5}">
                      <a16:colId xmlns:a16="http://schemas.microsoft.com/office/drawing/2014/main" val="91960493"/>
                    </a:ext>
                  </a:extLst>
                </a:gridCol>
                <a:gridCol w="1687970">
                  <a:extLst>
                    <a:ext uri="{9D8B030D-6E8A-4147-A177-3AD203B41FA5}">
                      <a16:colId xmlns:a16="http://schemas.microsoft.com/office/drawing/2014/main" val="3584839218"/>
                    </a:ext>
                  </a:extLst>
                </a:gridCol>
                <a:gridCol w="1787263">
                  <a:extLst>
                    <a:ext uri="{9D8B030D-6E8A-4147-A177-3AD203B41FA5}">
                      <a16:colId xmlns:a16="http://schemas.microsoft.com/office/drawing/2014/main" val="139086295"/>
                    </a:ext>
                  </a:extLst>
                </a:gridCol>
                <a:gridCol w="2184432">
                  <a:extLst>
                    <a:ext uri="{9D8B030D-6E8A-4147-A177-3AD203B41FA5}">
                      <a16:colId xmlns:a16="http://schemas.microsoft.com/office/drawing/2014/main" val="1777770241"/>
                    </a:ext>
                  </a:extLst>
                </a:gridCol>
                <a:gridCol w="1787263">
                  <a:extLst>
                    <a:ext uri="{9D8B030D-6E8A-4147-A177-3AD203B41FA5}">
                      <a16:colId xmlns:a16="http://schemas.microsoft.com/office/drawing/2014/main" val="3582138702"/>
                    </a:ext>
                  </a:extLst>
                </a:gridCol>
                <a:gridCol w="2581601">
                  <a:extLst>
                    <a:ext uri="{9D8B030D-6E8A-4147-A177-3AD203B41FA5}">
                      <a16:colId xmlns:a16="http://schemas.microsoft.com/office/drawing/2014/main" val="1067285676"/>
                    </a:ext>
                  </a:extLst>
                </a:gridCol>
                <a:gridCol w="1594195">
                  <a:extLst>
                    <a:ext uri="{9D8B030D-6E8A-4147-A177-3AD203B41FA5}">
                      <a16:colId xmlns:a16="http://schemas.microsoft.com/office/drawing/2014/main" val="878277264"/>
                    </a:ext>
                  </a:extLst>
                </a:gridCol>
              </a:tblGrid>
              <a:tr h="687289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Cost Estimation of Reinforcements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211202"/>
                  </a:ext>
                </a:extLst>
              </a:tr>
              <a:tr h="14295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No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𝑬𝒍𝒆𝒎𝒆𝒏𝒕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Volume (m3)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Estimation Ratio (Kg/m3)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Tonnage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(MT)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</a:rPr>
                        <a:t>Unit Price </a:t>
                      </a:r>
                      <a:endParaRPr lang="en-US" sz="2400" b="1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</a:rPr>
                        <a:t>(SAR/MT Ton)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𝑪𝒐𝒔𝒕 (𝑺𝑨𝑹)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2893060"/>
                  </a:ext>
                </a:extLst>
              </a:tr>
              <a:tr h="687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1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Total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96,696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140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13,537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2,200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29,781,400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6004496"/>
                  </a:ext>
                </a:extLst>
              </a:tr>
              <a:tr h="703064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Total Cost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29,781,400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2072463"/>
                  </a:ext>
                </a:extLst>
              </a:tr>
            </a:tbl>
          </a:graphicData>
        </a:graphic>
      </p:graphicFrame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06284642-7AD0-4265-B49D-D70C6F987C4A}"/>
              </a:ext>
            </a:extLst>
          </p:cNvPr>
          <p:cNvSpPr/>
          <p:nvPr/>
        </p:nvSpPr>
        <p:spPr>
          <a:xfrm>
            <a:off x="2279176" y="6209026"/>
            <a:ext cx="7642746" cy="524292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C6AE7A-46DB-44EB-A773-D38BE7112026}"/>
              </a:ext>
            </a:extLst>
          </p:cNvPr>
          <p:cNvSpPr/>
          <p:nvPr/>
        </p:nvSpPr>
        <p:spPr>
          <a:xfrm>
            <a:off x="2804747" y="6286506"/>
            <a:ext cx="6492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Quotation provided by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Bawan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Metal industries Co.</a:t>
            </a:r>
          </a:p>
        </p:txBody>
      </p:sp>
    </p:spTree>
    <p:extLst>
      <p:ext uri="{BB962C8B-B14F-4D97-AF65-F5344CB8AC3E}">
        <p14:creationId xmlns:p14="http://schemas.microsoft.com/office/powerpoint/2010/main" val="33793381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endParaRPr lang="en-IN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2C6FAD"/>
                </a:solidFill>
              </a:rPr>
              <a:t>Quotation provided by Zamil Structural Steel Fabrication and Manufacturing 23</a:t>
            </a:r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1190423" y="865661"/>
            <a:ext cx="9820252" cy="586093"/>
            <a:chOff x="-2927245" y="3013788"/>
            <a:chExt cx="9820252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2927245" y="3013788"/>
              <a:ext cx="981115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2927245" y="3076001"/>
              <a:ext cx="98202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Cost estimation of cantilever beam and connection beam</a:t>
              </a:r>
            </a:p>
          </p:txBody>
        </p:sp>
      </p:grp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AB0B35D1-B96E-4CA2-90A5-AF650171628F}"/>
              </a:ext>
            </a:extLst>
          </p:cNvPr>
          <p:cNvSpPr/>
          <p:nvPr/>
        </p:nvSpPr>
        <p:spPr>
          <a:xfrm>
            <a:off x="2279176" y="5658662"/>
            <a:ext cx="7642746" cy="524292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id="{E023DF94-591C-4476-9164-BB0EEF9038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718565"/>
              </p:ext>
            </p:extLst>
          </p:nvPr>
        </p:nvGraphicFramePr>
        <p:xfrm>
          <a:off x="5715" y="1811914"/>
          <a:ext cx="12180568" cy="3059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355">
                  <a:extLst>
                    <a:ext uri="{9D8B030D-6E8A-4147-A177-3AD203B41FA5}">
                      <a16:colId xmlns:a16="http://schemas.microsoft.com/office/drawing/2014/main" val="2697498131"/>
                    </a:ext>
                  </a:extLst>
                </a:gridCol>
                <a:gridCol w="2429569">
                  <a:extLst>
                    <a:ext uri="{9D8B030D-6E8A-4147-A177-3AD203B41FA5}">
                      <a16:colId xmlns:a16="http://schemas.microsoft.com/office/drawing/2014/main" val="2294039846"/>
                    </a:ext>
                  </a:extLst>
                </a:gridCol>
                <a:gridCol w="1964133">
                  <a:extLst>
                    <a:ext uri="{9D8B030D-6E8A-4147-A177-3AD203B41FA5}">
                      <a16:colId xmlns:a16="http://schemas.microsoft.com/office/drawing/2014/main" val="411324241"/>
                    </a:ext>
                  </a:extLst>
                </a:gridCol>
                <a:gridCol w="2099595">
                  <a:extLst>
                    <a:ext uri="{9D8B030D-6E8A-4147-A177-3AD203B41FA5}">
                      <a16:colId xmlns:a16="http://schemas.microsoft.com/office/drawing/2014/main" val="4181656970"/>
                    </a:ext>
                  </a:extLst>
                </a:gridCol>
                <a:gridCol w="1809320">
                  <a:extLst>
                    <a:ext uri="{9D8B030D-6E8A-4147-A177-3AD203B41FA5}">
                      <a16:colId xmlns:a16="http://schemas.microsoft.com/office/drawing/2014/main" val="1128308473"/>
                    </a:ext>
                  </a:extLst>
                </a:gridCol>
                <a:gridCol w="1890596">
                  <a:extLst>
                    <a:ext uri="{9D8B030D-6E8A-4147-A177-3AD203B41FA5}">
                      <a16:colId xmlns:a16="http://schemas.microsoft.com/office/drawing/2014/main" val="3105626108"/>
                    </a:ext>
                  </a:extLst>
                </a:gridCol>
              </a:tblGrid>
              <a:tr h="402812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dirty="0">
                          <a:effectLst/>
                        </a:rPr>
                        <a:t> Steel Cantilever and Connection Beams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962722"/>
                  </a:ext>
                </a:extLst>
              </a:tr>
              <a:tr h="7513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Elements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Weight of one member (kg)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Total weight (kg)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Total weight (MT)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Unit Price (SAR/MT)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Cost (SAR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extLst>
                  <a:ext uri="{0D108BD9-81ED-4DB2-BD59-A6C34878D82A}">
                    <a16:rowId xmlns:a16="http://schemas.microsoft.com/office/drawing/2014/main" val="2979365470"/>
                  </a:ext>
                </a:extLst>
              </a:tr>
              <a:tr h="7513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HSS Cantilever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2,390.01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114,720.48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114.72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9000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1,032,480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extLst>
                  <a:ext uri="{0D108BD9-81ED-4DB2-BD59-A6C34878D82A}">
                    <a16:rowId xmlns:a16="http://schemas.microsoft.com/office/drawing/2014/main" val="234954122"/>
                  </a:ext>
                </a:extLst>
              </a:tr>
              <a:tr h="7513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HSS Connection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3,836.04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184,129.92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184.13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9000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1,657,170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extLst>
                  <a:ext uri="{0D108BD9-81ED-4DB2-BD59-A6C34878D82A}">
                    <a16:rowId xmlns:a16="http://schemas.microsoft.com/office/drawing/2014/main" val="2657448618"/>
                  </a:ext>
                </a:extLst>
              </a:tr>
              <a:tr h="402812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dirty="0">
                          <a:effectLst/>
                        </a:rPr>
                        <a:t>Total Cost (SAR)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dirty="0">
                          <a:effectLst/>
                        </a:rPr>
                        <a:t>2,689,650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1916" marR="81916" marT="0" marB="0" anchor="ctr"/>
                </a:tc>
                <a:extLst>
                  <a:ext uri="{0D108BD9-81ED-4DB2-BD59-A6C34878D82A}">
                    <a16:rowId xmlns:a16="http://schemas.microsoft.com/office/drawing/2014/main" val="3282470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2697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163813" y="865661"/>
            <a:ext cx="3852978" cy="586093"/>
            <a:chOff x="46145" y="3013788"/>
            <a:chExt cx="3852978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46145" y="3013788"/>
              <a:ext cx="3710945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6145" y="3045224"/>
              <a:ext cx="38529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Total Project Cost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00648" y="2035639"/>
            <a:ext cx="11300423" cy="332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2C6FAD"/>
                </a:solidFill>
              </a:rPr>
              <a:t>Total Cost = Cost Estimation of Concrete + Cost Estimation of Reinforcements + Steel cantilever and connection beams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2C6FAD"/>
                </a:solidFill>
              </a:rPr>
              <a:t>Total Cost = 21,098,477 + 29,781,400 + 2,689,650 = 53,569,527 SAR + finishing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2C6FAD"/>
                </a:solidFill>
              </a:rPr>
              <a:t>Where finishing is 30% of the total project ( Referring to Mohamad Chehadi Project)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2C6FAD"/>
                </a:solidFill>
              </a:rPr>
              <a:t>Total cost = 53,569,527 + 16,070,858 = </a:t>
            </a:r>
            <a:r>
              <a:rPr lang="en-US" sz="2000" b="1" dirty="0">
                <a:solidFill>
                  <a:srgbClr val="FF0000"/>
                </a:solidFill>
              </a:rPr>
              <a:t>69,640,385 SAR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2C6FAD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23E3A6-35FD-4D94-97CC-7587402755DD}"/>
              </a:ext>
            </a:extLst>
          </p:cNvPr>
          <p:cNvSpPr/>
          <p:nvPr/>
        </p:nvSpPr>
        <p:spPr>
          <a:xfrm>
            <a:off x="302332" y="2035639"/>
            <a:ext cx="10999838" cy="367535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967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48" name="Rounded Rectangle 24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86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4" name="Rectangle 253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3569639" y="865661"/>
            <a:ext cx="4942976" cy="586093"/>
            <a:chOff x="-548029" y="3013788"/>
            <a:chExt cx="4942976" cy="586093"/>
          </a:xfrm>
        </p:grpSpPr>
        <p:sp>
          <p:nvSpPr>
            <p:cNvPr id="262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-548029" y="3013788"/>
              <a:ext cx="4853918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449713" y="3044900"/>
              <a:ext cx="484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Cost of Steel Structure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00648" y="2035639"/>
            <a:ext cx="11300423" cy="4826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The following steps are followed to calculate the total cost of the steel structure: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2C6FAD"/>
              </a:solidFill>
            </a:endParaRP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Weight of Steel beam sections 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Weight of Steel Columns sections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Weight of steel connection and cantilever beams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Volume of RC slabs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Volume of Foundation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Cost of piles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Total steel weight cost per unit ton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Total volume cost per cubic meter 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C6FAD"/>
                </a:solidFill>
              </a:rPr>
              <a:t> Final Estimation</a:t>
            </a:r>
          </a:p>
          <a:p>
            <a:pPr marL="228600" lvl="0" indent="-228600"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2C6FAD"/>
              </a:solidFill>
            </a:endParaRP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07FAFCA3-481A-4005-AAD7-9093EC7E9A7B}"/>
              </a:ext>
            </a:extLst>
          </p:cNvPr>
          <p:cNvSpPr/>
          <p:nvPr/>
        </p:nvSpPr>
        <p:spPr>
          <a:xfrm>
            <a:off x="302332" y="2692980"/>
            <a:ext cx="5347841" cy="3896505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110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12471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2784937" y="747225"/>
            <a:ext cx="6640312" cy="603243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2782957" y="684760"/>
            <a:ext cx="6660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2C72AF"/>
                </a:solidFill>
              </a:rPr>
              <a:t>Cost of Concrete in steel structure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87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839200" y="1066800"/>
            <a:ext cx="22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id="{01DB1352-3A63-4D1D-9B62-AD3EC80A8A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493827"/>
              </p:ext>
            </p:extLst>
          </p:nvPr>
        </p:nvGraphicFramePr>
        <p:xfrm>
          <a:off x="12471" y="2069165"/>
          <a:ext cx="12167058" cy="3722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389">
                  <a:extLst>
                    <a:ext uri="{9D8B030D-6E8A-4147-A177-3AD203B41FA5}">
                      <a16:colId xmlns:a16="http://schemas.microsoft.com/office/drawing/2014/main" val="1633605782"/>
                    </a:ext>
                  </a:extLst>
                </a:gridCol>
                <a:gridCol w="3277801">
                  <a:extLst>
                    <a:ext uri="{9D8B030D-6E8A-4147-A177-3AD203B41FA5}">
                      <a16:colId xmlns:a16="http://schemas.microsoft.com/office/drawing/2014/main" val="1507292172"/>
                    </a:ext>
                  </a:extLst>
                </a:gridCol>
                <a:gridCol w="2755458">
                  <a:extLst>
                    <a:ext uri="{9D8B030D-6E8A-4147-A177-3AD203B41FA5}">
                      <a16:colId xmlns:a16="http://schemas.microsoft.com/office/drawing/2014/main" val="4054232790"/>
                    </a:ext>
                  </a:extLst>
                </a:gridCol>
                <a:gridCol w="2256679">
                  <a:extLst>
                    <a:ext uri="{9D8B030D-6E8A-4147-A177-3AD203B41FA5}">
                      <a16:colId xmlns:a16="http://schemas.microsoft.com/office/drawing/2014/main" val="3406958815"/>
                    </a:ext>
                  </a:extLst>
                </a:gridCol>
                <a:gridCol w="2794731">
                  <a:extLst>
                    <a:ext uri="{9D8B030D-6E8A-4147-A177-3AD203B41FA5}">
                      <a16:colId xmlns:a16="http://schemas.microsoft.com/office/drawing/2014/main" val="2426855420"/>
                    </a:ext>
                  </a:extLst>
                </a:gridCol>
              </a:tblGrid>
              <a:tr h="471584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𝑪𝒐𝒔𝒕 𝑬𝒔𝒕𝒊𝒎𝒂𝒕𝒊𝒐𝒏 𝒐𝒇 𝑪𝒐𝒏𝒄𝒓𝒆𝒕𝒆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495959"/>
                  </a:ext>
                </a:extLst>
              </a:tr>
              <a:tr h="8932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No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𝑬𝒍𝒆𝒎𝒆𝒏𝒕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Volume (m3)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Unit Price (SAR/m3)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𝑪𝒐𝒔𝒕 (𝑺𝑨𝑹)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extLst>
                  <a:ext uri="{0D108BD9-81ED-4DB2-BD59-A6C34878D82A}">
                    <a16:rowId xmlns:a16="http://schemas.microsoft.com/office/drawing/2014/main" val="1518771401"/>
                  </a:ext>
                </a:extLst>
              </a:tr>
              <a:tr h="471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1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Slabs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48,960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180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8,812,980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extLst>
                  <a:ext uri="{0D108BD9-81ED-4DB2-BD59-A6C34878D82A}">
                    <a16:rowId xmlns:a16="http://schemas.microsoft.com/office/drawing/2014/main" val="2600207942"/>
                  </a:ext>
                </a:extLst>
              </a:tr>
              <a:tr h="471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Shear Wall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4,708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180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847,440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extLst>
                  <a:ext uri="{0D108BD9-81ED-4DB2-BD59-A6C34878D82A}">
                    <a16:rowId xmlns:a16="http://schemas.microsoft.com/office/drawing/2014/main" val="3738840257"/>
                  </a:ext>
                </a:extLst>
              </a:tr>
              <a:tr h="471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3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Raft Foundation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2,400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180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432,000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extLst>
                  <a:ext uri="{0D108BD9-81ED-4DB2-BD59-A6C34878D82A}">
                    <a16:rowId xmlns:a16="http://schemas.microsoft.com/office/drawing/2014/main" val="3373231215"/>
                  </a:ext>
                </a:extLst>
              </a:tr>
              <a:tr h="471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4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Piles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20,516.76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180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3,693,016.8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extLst>
                  <a:ext uri="{0D108BD9-81ED-4DB2-BD59-A6C34878D82A}">
                    <a16:rowId xmlns:a16="http://schemas.microsoft.com/office/drawing/2014/main" val="3452340516"/>
                  </a:ext>
                </a:extLst>
              </a:tr>
              <a:tr h="471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5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Total Cost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13,785,436.8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47754" marR="147754" marT="0" marB="0"/>
                </a:tc>
                <a:extLst>
                  <a:ext uri="{0D108BD9-81ED-4DB2-BD59-A6C34878D82A}">
                    <a16:rowId xmlns:a16="http://schemas.microsoft.com/office/drawing/2014/main" val="547877233"/>
                  </a:ext>
                </a:extLst>
              </a:tr>
            </a:tbl>
          </a:graphicData>
        </a:graphic>
      </p:graphicFrame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AA89235F-D801-4CC3-9CAF-BFE4A5163C12}"/>
              </a:ext>
            </a:extLst>
          </p:cNvPr>
          <p:cNvSpPr/>
          <p:nvPr/>
        </p:nvSpPr>
        <p:spPr>
          <a:xfrm>
            <a:off x="2125009" y="6209026"/>
            <a:ext cx="7851700" cy="524292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8635E7-E152-4425-BFF4-02A2F3B8DE7B}"/>
              </a:ext>
            </a:extLst>
          </p:cNvPr>
          <p:cNvSpPr/>
          <p:nvPr/>
        </p:nvSpPr>
        <p:spPr>
          <a:xfrm>
            <a:off x="2125009" y="6286506"/>
            <a:ext cx="7851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Prices provided by Saeed Ali Al-Qahtani Sons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Readymix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Concrete Factory LTD</a:t>
            </a:r>
          </a:p>
          <a:p>
            <a:pPr algn="ctr"/>
            <a:endParaRPr lang="en-US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856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12471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4081475" y="815311"/>
            <a:ext cx="4448376" cy="603243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4081475" y="752333"/>
            <a:ext cx="4551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2C72AF"/>
                </a:solidFill>
              </a:rPr>
              <a:t>Cost of Reinforcement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88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839200" y="1066800"/>
            <a:ext cx="22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AA89235F-D801-4CC3-9CAF-BFE4A5163C12}"/>
              </a:ext>
            </a:extLst>
          </p:cNvPr>
          <p:cNvSpPr/>
          <p:nvPr/>
        </p:nvSpPr>
        <p:spPr>
          <a:xfrm>
            <a:off x="3503623" y="5944391"/>
            <a:ext cx="5094472" cy="783591"/>
          </a:xfrm>
          <a:prstGeom prst="roundRect">
            <a:avLst/>
          </a:prstGeom>
          <a:noFill/>
          <a:ln w="60325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8635E7-E152-4425-BFF4-02A2F3B8DE7B}"/>
              </a:ext>
            </a:extLst>
          </p:cNvPr>
          <p:cNvSpPr/>
          <p:nvPr/>
        </p:nvSpPr>
        <p:spPr>
          <a:xfrm>
            <a:off x="3503623" y="6042689"/>
            <a:ext cx="5094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Estimation of reinforcement in steel structure</a:t>
            </a:r>
          </a:p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Quotation provided by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Bawan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Metal industries Co.</a:t>
            </a:r>
          </a:p>
        </p:txBody>
      </p:sp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463292FD-7ED4-446C-897E-21C614D2AE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742840"/>
              </p:ext>
            </p:extLst>
          </p:nvPr>
        </p:nvGraphicFramePr>
        <p:xfrm>
          <a:off x="12471" y="1670043"/>
          <a:ext cx="12167059" cy="3180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232">
                  <a:extLst>
                    <a:ext uri="{9D8B030D-6E8A-4147-A177-3AD203B41FA5}">
                      <a16:colId xmlns:a16="http://schemas.microsoft.com/office/drawing/2014/main" val="2629555795"/>
                    </a:ext>
                  </a:extLst>
                </a:gridCol>
                <a:gridCol w="1810868">
                  <a:extLst>
                    <a:ext uri="{9D8B030D-6E8A-4147-A177-3AD203B41FA5}">
                      <a16:colId xmlns:a16="http://schemas.microsoft.com/office/drawing/2014/main" val="958730748"/>
                    </a:ext>
                  </a:extLst>
                </a:gridCol>
                <a:gridCol w="1562340">
                  <a:extLst>
                    <a:ext uri="{9D8B030D-6E8A-4147-A177-3AD203B41FA5}">
                      <a16:colId xmlns:a16="http://schemas.microsoft.com/office/drawing/2014/main" val="3527166093"/>
                    </a:ext>
                  </a:extLst>
                </a:gridCol>
                <a:gridCol w="1909526">
                  <a:extLst>
                    <a:ext uri="{9D8B030D-6E8A-4147-A177-3AD203B41FA5}">
                      <a16:colId xmlns:a16="http://schemas.microsoft.com/office/drawing/2014/main" val="1409159394"/>
                    </a:ext>
                  </a:extLst>
                </a:gridCol>
                <a:gridCol w="1678550">
                  <a:extLst>
                    <a:ext uri="{9D8B030D-6E8A-4147-A177-3AD203B41FA5}">
                      <a16:colId xmlns:a16="http://schemas.microsoft.com/office/drawing/2014/main" val="3880101743"/>
                    </a:ext>
                  </a:extLst>
                </a:gridCol>
                <a:gridCol w="2256713">
                  <a:extLst>
                    <a:ext uri="{9D8B030D-6E8A-4147-A177-3AD203B41FA5}">
                      <a16:colId xmlns:a16="http://schemas.microsoft.com/office/drawing/2014/main" val="335579952"/>
                    </a:ext>
                  </a:extLst>
                </a:gridCol>
                <a:gridCol w="1933830">
                  <a:extLst>
                    <a:ext uri="{9D8B030D-6E8A-4147-A177-3AD203B41FA5}">
                      <a16:colId xmlns:a16="http://schemas.microsoft.com/office/drawing/2014/main" val="3347772388"/>
                    </a:ext>
                  </a:extLst>
                </a:gridCol>
              </a:tblGrid>
              <a:tr h="644182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Cost Estimation of Reinforcements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547042"/>
                  </a:ext>
                </a:extLst>
              </a:tr>
              <a:tr h="12480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No</a:t>
                      </a:r>
                      <a:endParaRPr lang="en-US" sz="1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𝑬𝒍𝒆𝒎𝒆𝒏𝒕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Volume (m3)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Estimation Ratio (Kg/m3)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Tonnage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(MT)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>
                          <a:effectLst/>
                        </a:rPr>
                        <a:t>Unit Price </a:t>
                      </a:r>
                      <a:endParaRPr lang="en-US" sz="19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>
                          <a:effectLst/>
                        </a:rPr>
                        <a:t>(SAR/MT Ton)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𝑪𝒐𝒔𝒕 (𝑺𝑨𝑹)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 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extLst>
                  <a:ext uri="{0D108BD9-81ED-4DB2-BD59-A6C34878D82A}">
                    <a16:rowId xmlns:a16="http://schemas.microsoft.com/office/drawing/2014/main" val="473087183"/>
                  </a:ext>
                </a:extLst>
              </a:tr>
              <a:tr h="6441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Total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56,068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140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7,850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2,200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17,270,000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extLst>
                  <a:ext uri="{0D108BD9-81ED-4DB2-BD59-A6C34878D82A}">
                    <a16:rowId xmlns:a16="http://schemas.microsoft.com/office/drawing/2014/main" val="3803630719"/>
                  </a:ext>
                </a:extLst>
              </a:tr>
              <a:tr h="644182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Total Cost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17,270,000</a:t>
                      </a:r>
                      <a:endParaRPr lang="en-US" sz="1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2354" marR="157224" marT="157224" marB="157224"/>
                </a:tc>
                <a:extLst>
                  <a:ext uri="{0D108BD9-81ED-4DB2-BD59-A6C34878D82A}">
                    <a16:rowId xmlns:a16="http://schemas.microsoft.com/office/drawing/2014/main" val="1001989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8292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92601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4081475" y="815311"/>
            <a:ext cx="3615360" cy="603243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4081475" y="752333"/>
            <a:ext cx="3620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2C72AF"/>
                </a:solidFill>
              </a:rPr>
              <a:t>Total Project Cost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89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839200" y="1066800"/>
            <a:ext cx="22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D4C304-9C9F-40CB-8B43-1EA503AEAEBA}"/>
              </a:ext>
            </a:extLst>
          </p:cNvPr>
          <p:cNvSpPr/>
          <p:nvPr/>
        </p:nvSpPr>
        <p:spPr>
          <a:xfrm>
            <a:off x="400648" y="2654500"/>
            <a:ext cx="11300423" cy="2147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2C6FAD"/>
                </a:solidFill>
              </a:rPr>
              <a:t>The estimated total cost of the Reinforced Concrete structure, with only the aforementioned criteria is:  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2C6FAD"/>
                </a:solidFill>
              </a:rPr>
              <a:t>Total Cost = Structural Steel Section + Steel Cantilever and Connection Beams + Cost Estimation of Concrete + Cost Estimation of Reinforcements + finishing 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2C6FAD"/>
                </a:solidFill>
              </a:rPr>
              <a:t>Total Cost = 280,086,660 + 1,840,500 + 13,785,436.8 + 17,270,000 + 16,070,858 = </a:t>
            </a:r>
            <a:r>
              <a:rPr lang="en-US" sz="2000" b="1" dirty="0">
                <a:solidFill>
                  <a:srgbClr val="FF0000"/>
                </a:solidFill>
              </a:rPr>
              <a:t>329,053,455</a:t>
            </a:r>
            <a:r>
              <a:rPr lang="en-US" sz="2000" b="1" dirty="0">
                <a:solidFill>
                  <a:srgbClr val="2C6FAD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SAR</a:t>
            </a:r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F3F01FA1-2F55-45D1-8CD5-300793E09F7B}"/>
              </a:ext>
            </a:extLst>
          </p:cNvPr>
          <p:cNvSpPr/>
          <p:nvPr/>
        </p:nvSpPr>
        <p:spPr>
          <a:xfrm>
            <a:off x="320518" y="2433673"/>
            <a:ext cx="11380553" cy="2588703"/>
          </a:xfrm>
          <a:prstGeom prst="roundRect">
            <a:avLst/>
          </a:prstGeom>
          <a:noFill/>
          <a:ln w="69850">
            <a:solidFill>
              <a:srgbClr val="2C7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5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-538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079" y="2066593"/>
            <a:ext cx="8236410" cy="45358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93922" y="1123628"/>
            <a:ext cx="3592723" cy="586093"/>
            <a:chOff x="176255" y="3013788"/>
            <a:chExt cx="3592723" cy="586093"/>
          </a:xfrm>
        </p:grpSpPr>
        <p:sp>
          <p:nvSpPr>
            <p:cNvPr id="7" name="Rectangle: Rounded Corners 33">
              <a:extLst>
                <a:ext uri="{FF2B5EF4-FFF2-40B4-BE49-F238E27FC236}">
                  <a16:creationId xmlns:a16="http://schemas.microsoft.com/office/drawing/2014/main" id="{D69C20BB-B8B3-406E-94F4-9ECA8661042D}"/>
                </a:ext>
              </a:extLst>
            </p:cNvPr>
            <p:cNvSpPr/>
            <p:nvPr/>
          </p:nvSpPr>
          <p:spPr>
            <a:xfrm>
              <a:off x="176255" y="3013788"/>
              <a:ext cx="3592723" cy="586093"/>
            </a:xfrm>
            <a:prstGeom prst="roundRect">
              <a:avLst>
                <a:gd name="adj" fmla="val 2341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85000"/>
                  </a:schemeClr>
                </a:gs>
                <a:gs pos="46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9024" y="3045224"/>
              <a:ext cx="3527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Original Layout 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17" name="Rounded Rectangle 16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11539326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Rectangle 22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4283660" y="6402624"/>
            <a:ext cx="3918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Abdulaziz group project Layout 1</a:t>
            </a:r>
          </a:p>
        </p:txBody>
      </p:sp>
    </p:spTree>
    <p:extLst>
      <p:ext uri="{BB962C8B-B14F-4D97-AF65-F5344CB8AC3E}">
        <p14:creationId xmlns:p14="http://schemas.microsoft.com/office/powerpoint/2010/main" val="26353221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12471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4216980" y="843054"/>
            <a:ext cx="3667760" cy="801251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4295924" y="919456"/>
            <a:ext cx="3625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2C72AF"/>
                </a:solidFill>
              </a:rPr>
              <a:t>Project Constraint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738069"/>
              </p:ext>
            </p:extLst>
          </p:nvPr>
        </p:nvGraphicFramePr>
        <p:xfrm>
          <a:off x="-3762" y="2033732"/>
          <a:ext cx="1219200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108017103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119315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Constraint</a:t>
                      </a:r>
                    </a:p>
                  </a:txBody>
                  <a:tcPr>
                    <a:solidFill>
                      <a:srgbClr val="2C72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Solution</a:t>
                      </a:r>
                    </a:p>
                  </a:txBody>
                  <a:tcPr>
                    <a:solidFill>
                      <a:srgbClr val="2C72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341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Cantilever deflection</a:t>
                      </a:r>
                    </a:p>
                    <a:p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Using Continuous beam </a:t>
                      </a:r>
                    </a:p>
                    <a:p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75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Cantilever beam torsion failure</a:t>
                      </a:r>
                    </a:p>
                    <a:p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Replacing W-section steel beam by rectangular HSS-section</a:t>
                      </a:r>
                    </a:p>
                    <a:p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02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Connection between steel beam and concrete column</a:t>
                      </a:r>
                    </a:p>
                    <a:p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fixing steel rod in the concrete with bolts on the top</a:t>
                      </a:r>
                    </a:p>
                    <a:p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95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Connection between steel beam and concrete beam</a:t>
                      </a:r>
                    </a:p>
                    <a:p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Changing the concrete beam by steel beams on the top storey</a:t>
                      </a:r>
                    </a:p>
                    <a:p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524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Lateral</a:t>
                      </a:r>
                      <a:r>
                        <a:rPr lang="en-US" b="1" baseline="0" dirty="0">
                          <a:solidFill>
                            <a:srgbClr val="2C72AF"/>
                          </a:solidFill>
                        </a:rPr>
                        <a:t> forces</a:t>
                      </a:r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Increase the stiffness of the structure</a:t>
                      </a:r>
                      <a:r>
                        <a:rPr lang="en-US" b="1" baseline="0" dirty="0">
                          <a:solidFill>
                            <a:srgbClr val="2C72AF"/>
                          </a:solidFill>
                        </a:rPr>
                        <a:t> by selecting the adequate dimensions of structural members</a:t>
                      </a:r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904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High water table</a:t>
                      </a:r>
                    </a:p>
                    <a:p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Backfilling or dewatering to decrease the ground water table</a:t>
                      </a:r>
                    </a:p>
                    <a:p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1302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839200" y="1066800"/>
            <a:ext cx="22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6602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12471" y="0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8" name="Rectangle: Rounded Corners 33">
            <a:extLst>
              <a:ext uri="{FF2B5EF4-FFF2-40B4-BE49-F238E27FC236}">
                <a16:creationId xmlns:a16="http://schemas.microsoft.com/office/drawing/2014/main" id="{D69C20BB-B8B3-406E-94F4-9ECA8661042D}"/>
              </a:ext>
            </a:extLst>
          </p:cNvPr>
          <p:cNvSpPr/>
          <p:nvPr/>
        </p:nvSpPr>
        <p:spPr>
          <a:xfrm>
            <a:off x="4803100" y="747225"/>
            <a:ext cx="3620457" cy="603243"/>
          </a:xfrm>
          <a:prstGeom prst="roundRect">
            <a:avLst>
              <a:gd name="adj" fmla="val 23413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4830514" y="704137"/>
            <a:ext cx="3716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2C72AF"/>
                </a:solidFill>
              </a:rPr>
              <a:t>Work Distribution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839200" y="1066800"/>
            <a:ext cx="22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8134EA78-6C82-4E6C-A783-EAAF0E7E08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246387"/>
              </p:ext>
            </p:extLst>
          </p:nvPr>
        </p:nvGraphicFramePr>
        <p:xfrm>
          <a:off x="696489" y="1481181"/>
          <a:ext cx="10823963" cy="4906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077">
                  <a:extLst>
                    <a:ext uri="{9D8B030D-6E8A-4147-A177-3AD203B41FA5}">
                      <a16:colId xmlns:a16="http://schemas.microsoft.com/office/drawing/2014/main" val="707069909"/>
                    </a:ext>
                  </a:extLst>
                </a:gridCol>
                <a:gridCol w="5277898">
                  <a:extLst>
                    <a:ext uri="{9D8B030D-6E8A-4147-A177-3AD203B41FA5}">
                      <a16:colId xmlns:a16="http://schemas.microsoft.com/office/drawing/2014/main" val="3075964569"/>
                    </a:ext>
                  </a:extLst>
                </a:gridCol>
                <a:gridCol w="3607988">
                  <a:extLst>
                    <a:ext uri="{9D8B030D-6E8A-4147-A177-3AD203B41FA5}">
                      <a16:colId xmlns:a16="http://schemas.microsoft.com/office/drawing/2014/main" val="2742542017"/>
                    </a:ext>
                  </a:extLst>
                </a:gridCol>
              </a:tblGrid>
              <a:tr h="662536">
                <a:tc>
                  <a:txBody>
                    <a:bodyPr/>
                    <a:lstStyle/>
                    <a:p>
                      <a:r>
                        <a:rPr lang="en-US" sz="2000" dirty="0"/>
                        <a:t>Topics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Topics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841519"/>
                  </a:ext>
                </a:extLst>
              </a:tr>
              <a:tr h="70539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472C4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Preliminary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HABIB        RAMI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TAREK</a:t>
                      </a:r>
                      <a:r>
                        <a:rPr lang="en-US" b="1" baseline="0" dirty="0">
                          <a:solidFill>
                            <a:srgbClr val="2C72AF"/>
                          </a:solidFill>
                        </a:rPr>
                        <a:t>   </a:t>
                      </a: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     YOUSUF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354562"/>
                  </a:ext>
                </a:extLst>
              </a:tr>
              <a:tr h="66253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472C4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Modeling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HABIB</a:t>
                      </a:r>
                    </a:p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TAREK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409933"/>
                  </a:ext>
                </a:extLst>
              </a:tr>
              <a:tr h="66253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472C4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Final</a:t>
                      </a:r>
                      <a:r>
                        <a:rPr lang="en-US" b="1" baseline="0" dirty="0">
                          <a:solidFill>
                            <a:srgbClr val="2C72AF"/>
                          </a:solidFill>
                        </a:rPr>
                        <a:t> Design &amp; </a:t>
                      </a: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Reinforcement Details</a:t>
                      </a:r>
                      <a:r>
                        <a:rPr lang="en-US" b="1" baseline="0" dirty="0">
                          <a:solidFill>
                            <a:srgbClr val="2C72AF"/>
                          </a:solidFill>
                        </a:rPr>
                        <a:t> </a:t>
                      </a:r>
                      <a:endParaRPr lang="en-US" b="1" dirty="0">
                        <a:solidFill>
                          <a:srgbClr val="2C72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HABIB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90543"/>
                  </a:ext>
                </a:extLst>
              </a:tr>
              <a:tr h="67537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472C4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Geotechnical Analysis and Foundation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HABIB        RAMI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587719"/>
                  </a:ext>
                </a:extLst>
              </a:tr>
              <a:tr h="66253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472C4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Cost Estimation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HABIB        RAMI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594427"/>
                  </a:ext>
                </a:extLst>
              </a:tr>
              <a:tr h="87579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472C4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Final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HABIB        RAMI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C72AF"/>
                          </a:solidFill>
                        </a:rPr>
                        <a:t>YOUSUF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25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4997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34242" y="1753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62" name="Group 6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68" name="Rounded Rectangle 67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92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839200" y="1066800"/>
            <a:ext cx="22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7" name="Content Placeholder 14">
            <a:extLst>
              <a:ext uri="{FF2B5EF4-FFF2-40B4-BE49-F238E27FC236}">
                <a16:creationId xmlns:a16="http://schemas.microsoft.com/office/drawing/2014/main" id="{310AC1A4-045B-4089-BC8F-73E088F746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593473"/>
              </p:ext>
            </p:extLst>
          </p:nvPr>
        </p:nvGraphicFramePr>
        <p:xfrm>
          <a:off x="922032" y="1644305"/>
          <a:ext cx="10515600" cy="501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/>
          <p:cNvSpPr/>
          <p:nvPr/>
        </p:nvSpPr>
        <p:spPr>
          <a:xfrm rot="16200000">
            <a:off x="785068" y="4096920"/>
            <a:ext cx="1981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Preliminary Design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2784623" y="3939482"/>
            <a:ext cx="1478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Modeling 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4333996" y="3704977"/>
            <a:ext cx="1912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Final Design &amp; Reinforcement Details 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7855265" y="3941782"/>
            <a:ext cx="167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Cost Estimation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9744363" y="3939481"/>
            <a:ext cx="1343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Final Report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5805572" y="3540129"/>
            <a:ext cx="2394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Geotechnical Analysis and Foundation Design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B03DBF-52FA-4844-86A5-D92F66E8909E}"/>
              </a:ext>
            </a:extLst>
          </p:cNvPr>
          <p:cNvSpPr/>
          <p:nvPr/>
        </p:nvSpPr>
        <p:spPr>
          <a:xfrm>
            <a:off x="1582113" y="2186159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100 %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7248DA-8DB6-4C96-AB82-31C8E1CA66EA}"/>
              </a:ext>
            </a:extLst>
          </p:cNvPr>
          <p:cNvSpPr/>
          <p:nvPr/>
        </p:nvSpPr>
        <p:spPr>
          <a:xfrm>
            <a:off x="3276131" y="2187071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100 %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724F46-466F-43AB-814C-BEFFC108C18A}"/>
              </a:ext>
            </a:extLst>
          </p:cNvPr>
          <p:cNvSpPr/>
          <p:nvPr/>
        </p:nvSpPr>
        <p:spPr>
          <a:xfrm>
            <a:off x="4970149" y="2187983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100 %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6DFF54-B270-4037-B08A-C8E7AFBB7E90}"/>
              </a:ext>
            </a:extLst>
          </p:cNvPr>
          <p:cNvSpPr/>
          <p:nvPr/>
        </p:nvSpPr>
        <p:spPr>
          <a:xfrm>
            <a:off x="6664167" y="2188895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100 %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74BE51-8CEE-482A-9B1E-16FB8DD68AA8}"/>
              </a:ext>
            </a:extLst>
          </p:cNvPr>
          <p:cNvSpPr/>
          <p:nvPr/>
        </p:nvSpPr>
        <p:spPr>
          <a:xfrm>
            <a:off x="8358185" y="2189807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100 %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0CF6A1-010D-409C-B159-506F35F1F14C}"/>
              </a:ext>
            </a:extLst>
          </p:cNvPr>
          <p:cNvSpPr/>
          <p:nvPr/>
        </p:nvSpPr>
        <p:spPr>
          <a:xfrm>
            <a:off x="10052203" y="2190719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100 %</a:t>
            </a:r>
          </a:p>
        </p:txBody>
      </p:sp>
    </p:spTree>
    <p:extLst>
      <p:ext uri="{BB962C8B-B14F-4D97-AF65-F5344CB8AC3E}">
        <p14:creationId xmlns:p14="http://schemas.microsoft.com/office/powerpoint/2010/main" val="23205335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-538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Picture 12" descr="800x600.gif">
            <a:extLst>
              <a:ext uri="{FF2B5EF4-FFF2-40B4-BE49-F238E27FC236}">
                <a16:creationId xmlns:a16="http://schemas.microsoft.com/office/drawing/2014/main" id="{F7559116-D027-45BD-AE55-BEEACFD96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908" y="2676355"/>
            <a:ext cx="2932953" cy="1681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89" y="2134224"/>
            <a:ext cx="1196534" cy="11965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54" y="2996426"/>
            <a:ext cx="1861003" cy="18610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28" y="3060945"/>
            <a:ext cx="2790464" cy="735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3" y="4636976"/>
            <a:ext cx="2619375" cy="1485900"/>
          </a:xfrm>
          <a:prstGeom prst="rect">
            <a:avLst/>
          </a:prstGeom>
        </p:spPr>
      </p:pic>
      <p:pic>
        <p:nvPicPr>
          <p:cNvPr id="1026" name="Picture 2" descr="Image result for saudi building code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07" y="4636976"/>
            <a:ext cx="1620895" cy="188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F3EBA5-3DD7-4F5F-9983-61902B4A0F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45" y="4861204"/>
            <a:ext cx="3649277" cy="1493351"/>
          </a:xfrm>
          <a:prstGeom prst="rect">
            <a:avLst/>
          </a:prstGeom>
        </p:spPr>
      </p:pic>
      <p:sp>
        <p:nvSpPr>
          <p:cNvPr id="20" name="Flowchart: Terminator 19"/>
          <p:cNvSpPr/>
          <p:nvPr/>
        </p:nvSpPr>
        <p:spPr>
          <a:xfrm>
            <a:off x="4137745" y="1062473"/>
            <a:ext cx="3476024" cy="929005"/>
          </a:xfrm>
          <a:prstGeom prst="flowChartTerminator">
            <a:avLst/>
          </a:prstGeom>
          <a:solidFill>
            <a:schemeClr val="bg1">
              <a:alpha val="25000"/>
            </a:schemeClr>
          </a:solidFill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21034" y="1203809"/>
            <a:ext cx="3045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References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23" name="Rounded Rectangle 22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12835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5" y="-538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5303383" y="2093836"/>
            <a:ext cx="558678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9600" b="1" kern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Arial"/>
              </a:rPr>
              <a:t>hank you</a:t>
            </a:r>
          </a:p>
        </p:txBody>
      </p:sp>
      <p:grpSp>
        <p:nvGrpSpPr>
          <p:cNvPr id="14" name="Group 13"/>
          <p:cNvGrpSpPr/>
          <p:nvPr/>
        </p:nvGrpSpPr>
        <p:grpSpPr>
          <a:xfrm rot="10800000">
            <a:off x="6331248" y="4684558"/>
            <a:ext cx="2977236" cy="1539982"/>
            <a:chOff x="1716684" y="1980458"/>
            <a:chExt cx="8767906" cy="4019808"/>
          </a:xfrm>
        </p:grpSpPr>
        <p:grpSp>
          <p:nvGrpSpPr>
            <p:cNvPr id="15" name="Group 14"/>
            <p:cNvGrpSpPr/>
            <p:nvPr/>
          </p:nvGrpSpPr>
          <p:grpSpPr>
            <a:xfrm>
              <a:off x="1716684" y="1980639"/>
              <a:ext cx="2938726" cy="4017901"/>
              <a:chOff x="1716684" y="1980639"/>
              <a:chExt cx="2938726" cy="4017901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2454131" y="1983544"/>
                <a:ext cx="1467989" cy="4014996"/>
                <a:chOff x="2362072" y="1934391"/>
                <a:chExt cx="1754951" cy="3849860"/>
              </a:xfrm>
            </p:grpSpPr>
            <p:sp>
              <p:nvSpPr>
                <p:cNvPr id="159" name="Rectangle 158"/>
                <p:cNvSpPr/>
                <p:nvPr/>
              </p:nvSpPr>
              <p:spPr>
                <a:xfrm>
                  <a:off x="2362072" y="1937657"/>
                  <a:ext cx="1752505" cy="3831772"/>
                </a:xfrm>
                <a:prstGeom prst="rect">
                  <a:avLst/>
                </a:prstGeom>
                <a:gradFill>
                  <a:gsLst>
                    <a:gs pos="83000">
                      <a:schemeClr val="accent1">
                        <a:lumMod val="60000"/>
                        <a:lumOff val="40000"/>
                      </a:schemeClr>
                    </a:gs>
                    <a:gs pos="2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/>
                <p:cNvGrpSpPr/>
                <p:nvPr/>
              </p:nvGrpSpPr>
              <p:grpSpPr>
                <a:xfrm>
                  <a:off x="2362072" y="1937657"/>
                  <a:ext cx="1752505" cy="3684400"/>
                  <a:chOff x="2362200" y="1937657"/>
                  <a:chExt cx="1752600" cy="3684400"/>
                </a:xfrm>
              </p:grpSpPr>
              <p:cxnSp>
                <p:nvCxnSpPr>
                  <p:cNvPr id="168" name="Straight Connector 167"/>
                  <p:cNvCxnSpPr/>
                  <p:nvPr/>
                </p:nvCxnSpPr>
                <p:spPr>
                  <a:xfrm>
                    <a:off x="2362200" y="19376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/>
                  <p:cNvCxnSpPr/>
                  <p:nvPr/>
                </p:nvCxnSpPr>
                <p:spPr>
                  <a:xfrm>
                    <a:off x="2362200" y="208503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>
                    <a:off x="2362200" y="223240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/>
                  <p:cNvCxnSpPr/>
                  <p:nvPr/>
                </p:nvCxnSpPr>
                <p:spPr>
                  <a:xfrm>
                    <a:off x="2362200" y="237978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>
                    <a:off x="2362200" y="252716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/>
                  <p:cNvCxnSpPr/>
                  <p:nvPr/>
                </p:nvCxnSpPr>
                <p:spPr>
                  <a:xfrm>
                    <a:off x="2362200" y="267453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/>
                  <p:cNvCxnSpPr/>
                  <p:nvPr/>
                </p:nvCxnSpPr>
                <p:spPr>
                  <a:xfrm>
                    <a:off x="2362200" y="282191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>
                    <a:off x="2362200" y="296928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>
                    <a:off x="2362200" y="311666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2362200" y="326404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>
                    <a:off x="2362200" y="341141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>
                    <a:off x="2362200" y="355879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>
                    <a:off x="2362200" y="370616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>
                  <a:xfrm>
                    <a:off x="2362200" y="385354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>
                    <a:off x="2362200" y="400092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2362200" y="414829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>
                    <a:off x="2362200" y="429567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>
                    <a:off x="2362200" y="444304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>
                    <a:off x="2362200" y="459042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/>
                  <p:nvPr/>
                </p:nvCxnSpPr>
                <p:spPr>
                  <a:xfrm>
                    <a:off x="2362200" y="473780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>
                    <a:off x="2362200" y="488517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>
                    <a:off x="2362200" y="503255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/>
                  <p:nvPr/>
                </p:nvCxnSpPr>
                <p:spPr>
                  <a:xfrm>
                    <a:off x="2362200" y="517992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>
                  <a:xfrm>
                    <a:off x="2362200" y="532730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>
                  <a:xfrm>
                    <a:off x="2362200" y="547468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>
                    <a:off x="2362200" y="56220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1" name="Straight Connector 160"/>
                <p:cNvCxnSpPr/>
                <p:nvPr/>
              </p:nvCxnSpPr>
              <p:spPr>
                <a:xfrm flipH="1" flipV="1">
                  <a:off x="2362073" y="1937658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H="1" flipV="1">
                  <a:off x="2652885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 flipH="1" flipV="1">
                  <a:off x="2943699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H="1" flipV="1">
                  <a:off x="3234514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flipH="1" flipV="1">
                  <a:off x="3525331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H="1" flipV="1">
                  <a:off x="3816148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flipH="1" flipV="1">
                  <a:off x="4109403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oup 133"/>
              <p:cNvGrpSpPr/>
              <p:nvPr/>
            </p:nvGrpSpPr>
            <p:grpSpPr>
              <a:xfrm>
                <a:off x="1716684" y="2130491"/>
                <a:ext cx="742851" cy="158404"/>
                <a:chOff x="4986294" y="2226403"/>
                <a:chExt cx="884526" cy="158404"/>
              </a:xfrm>
            </p:grpSpPr>
            <p:sp>
              <p:nvSpPr>
                <p:cNvPr id="152" name="Rectangle 151"/>
                <p:cNvSpPr/>
                <p:nvPr/>
              </p:nvSpPr>
              <p:spPr>
                <a:xfrm>
                  <a:off x="4994574" y="2229080"/>
                  <a:ext cx="876241" cy="15070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4994574" y="2232409"/>
                  <a:ext cx="876241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4994578" y="2379784"/>
                  <a:ext cx="876242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5576409" y="2229079"/>
                  <a:ext cx="3710" cy="147713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H="1" flipV="1">
                  <a:off x="5284539" y="2229079"/>
                  <a:ext cx="849" cy="14836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flipH="1" flipV="1">
                  <a:off x="4986294" y="2229080"/>
                  <a:ext cx="4238" cy="15572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5863762" y="2226403"/>
                  <a:ext cx="3746" cy="15637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" name="Group 134"/>
              <p:cNvGrpSpPr/>
              <p:nvPr/>
            </p:nvGrpSpPr>
            <p:grpSpPr>
              <a:xfrm>
                <a:off x="1717338" y="1980639"/>
                <a:ext cx="742851" cy="158404"/>
                <a:chOff x="4986294" y="2226403"/>
                <a:chExt cx="884526" cy="158404"/>
              </a:xfrm>
            </p:grpSpPr>
            <p:sp>
              <p:nvSpPr>
                <p:cNvPr id="145" name="Rectangle 144"/>
                <p:cNvSpPr/>
                <p:nvPr/>
              </p:nvSpPr>
              <p:spPr>
                <a:xfrm>
                  <a:off x="4994574" y="2229080"/>
                  <a:ext cx="876241" cy="15070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4994574" y="2232409"/>
                  <a:ext cx="876241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4994578" y="2379784"/>
                  <a:ext cx="876242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flipV="1">
                  <a:off x="5576409" y="2229079"/>
                  <a:ext cx="3710" cy="147713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 flipV="1">
                  <a:off x="5284539" y="2229079"/>
                  <a:ext cx="849" cy="14836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 flipV="1">
                  <a:off x="4986294" y="2229080"/>
                  <a:ext cx="4238" cy="15572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flipV="1">
                  <a:off x="5863762" y="2226403"/>
                  <a:ext cx="3746" cy="15637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135"/>
              <p:cNvGrpSpPr/>
              <p:nvPr/>
            </p:nvGrpSpPr>
            <p:grpSpPr>
              <a:xfrm>
                <a:off x="3915432" y="1981728"/>
                <a:ext cx="739978" cy="317344"/>
                <a:chOff x="4995166" y="1934391"/>
                <a:chExt cx="882068" cy="303095"/>
              </a:xfrm>
            </p:grpSpPr>
            <p:sp>
              <p:nvSpPr>
                <p:cNvPr id="137" name="Rectangle 136"/>
                <p:cNvSpPr/>
                <p:nvPr/>
              </p:nvSpPr>
              <p:spPr>
                <a:xfrm>
                  <a:off x="5000032" y="1945064"/>
                  <a:ext cx="877199" cy="292422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996220" y="1942069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000035" y="2087971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000033" y="2232403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H="1" flipV="1">
                  <a:off x="5865750" y="1942073"/>
                  <a:ext cx="430" cy="29357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H="1" flipV="1">
                  <a:off x="5585887" y="1934391"/>
                  <a:ext cx="533" cy="30125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V="1">
                  <a:off x="5291216" y="1934391"/>
                  <a:ext cx="1748" cy="29409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 flipV="1">
                  <a:off x="4995166" y="1939731"/>
                  <a:ext cx="3451" cy="29591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/>
            <p:cNvGrpSpPr/>
            <p:nvPr/>
          </p:nvGrpSpPr>
          <p:grpSpPr>
            <a:xfrm>
              <a:off x="4628405" y="1980535"/>
              <a:ext cx="2945583" cy="4017757"/>
              <a:chOff x="4628405" y="1980535"/>
              <a:chExt cx="2945583" cy="4017757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5369714" y="1983296"/>
                <a:ext cx="1467989" cy="4014996"/>
                <a:chOff x="2362072" y="1934391"/>
                <a:chExt cx="1754951" cy="384986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2362072" y="1937657"/>
                  <a:ext cx="1752505" cy="3831772"/>
                </a:xfrm>
                <a:prstGeom prst="rect">
                  <a:avLst/>
                </a:prstGeom>
                <a:gradFill>
                  <a:gsLst>
                    <a:gs pos="83000">
                      <a:schemeClr val="accent1">
                        <a:lumMod val="60000"/>
                        <a:lumOff val="40000"/>
                      </a:schemeClr>
                    </a:gs>
                    <a:gs pos="2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9" name="Group 98"/>
                <p:cNvGrpSpPr/>
                <p:nvPr/>
              </p:nvGrpSpPr>
              <p:grpSpPr>
                <a:xfrm>
                  <a:off x="2362072" y="1937657"/>
                  <a:ext cx="1752505" cy="3684400"/>
                  <a:chOff x="2362200" y="1937657"/>
                  <a:chExt cx="1752600" cy="3684400"/>
                </a:xfrm>
              </p:grpSpPr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2362200" y="19376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2362200" y="208503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>
                    <a:off x="2362200" y="223240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2362200" y="237978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>
                    <a:off x="2362200" y="252716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2362200" y="267453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>
                    <a:off x="2362200" y="282191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2362200" y="296928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>
                    <a:off x="2362200" y="311666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2362200" y="326404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>
                    <a:off x="2362200" y="341141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/>
                  <p:cNvCxnSpPr/>
                  <p:nvPr/>
                </p:nvCxnSpPr>
                <p:spPr>
                  <a:xfrm>
                    <a:off x="2362200" y="355879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/>
                  <p:cNvCxnSpPr/>
                  <p:nvPr/>
                </p:nvCxnSpPr>
                <p:spPr>
                  <a:xfrm>
                    <a:off x="2362200" y="370616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/>
                  <p:cNvCxnSpPr/>
                  <p:nvPr/>
                </p:nvCxnSpPr>
                <p:spPr>
                  <a:xfrm>
                    <a:off x="2362200" y="385354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>
                    <a:off x="2362200" y="400092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2362200" y="414829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>
                    <a:off x="2362200" y="429567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>
                    <a:off x="2362200" y="444304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>
                    <a:off x="2362200" y="459042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2362200" y="473780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2362200" y="488517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2362200" y="503255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2362200" y="517992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2362200" y="532730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2362200" y="547468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2362200" y="56220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0" name="Straight Connector 99"/>
                <p:cNvCxnSpPr/>
                <p:nvPr/>
              </p:nvCxnSpPr>
              <p:spPr>
                <a:xfrm flipH="1" flipV="1">
                  <a:off x="2362073" y="1937658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 flipV="1">
                  <a:off x="2652885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 flipV="1">
                  <a:off x="2943699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H="1" flipV="1">
                  <a:off x="3234514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H="1" flipV="1">
                  <a:off x="3525331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 flipV="1">
                  <a:off x="3816148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 flipV="1">
                  <a:off x="4109403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4628405" y="1981651"/>
                <a:ext cx="743788" cy="317344"/>
                <a:chOff x="4990624" y="1934391"/>
                <a:chExt cx="886610" cy="303095"/>
              </a:xfrm>
            </p:grpSpPr>
            <p:sp>
              <p:nvSpPr>
                <p:cNvPr id="90" name="Rectangle 89"/>
                <p:cNvSpPr/>
                <p:nvPr/>
              </p:nvSpPr>
              <p:spPr>
                <a:xfrm>
                  <a:off x="5000032" y="1945064"/>
                  <a:ext cx="877199" cy="292422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4996220" y="1942069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5000035" y="2087971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5000033" y="2232403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 flipV="1">
                  <a:off x="5872562" y="1942073"/>
                  <a:ext cx="430" cy="29357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H="1" flipV="1">
                  <a:off x="5585887" y="1934391"/>
                  <a:ext cx="533" cy="30125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5291216" y="1934391"/>
                  <a:ext cx="1748" cy="29409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 flipV="1">
                  <a:off x="4990624" y="1939731"/>
                  <a:ext cx="3451" cy="29591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Group 80"/>
              <p:cNvGrpSpPr/>
              <p:nvPr/>
            </p:nvGrpSpPr>
            <p:grpSpPr>
              <a:xfrm>
                <a:off x="6834010" y="1980535"/>
                <a:ext cx="739978" cy="317344"/>
                <a:chOff x="4995166" y="1934391"/>
                <a:chExt cx="882068" cy="303095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5000032" y="1945064"/>
                  <a:ext cx="877199" cy="292422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4996220" y="1942069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5000035" y="2087971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5000033" y="2232403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flipH="1" flipV="1">
                  <a:off x="5865750" y="1942073"/>
                  <a:ext cx="430" cy="29357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flipH="1" flipV="1">
                  <a:off x="5585887" y="1934391"/>
                  <a:ext cx="533" cy="30125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V="1">
                  <a:off x="5291216" y="1934391"/>
                  <a:ext cx="1748" cy="29409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flipH="1" flipV="1">
                  <a:off x="4995166" y="1939731"/>
                  <a:ext cx="3451" cy="29591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" name="Group 16"/>
            <p:cNvGrpSpPr/>
            <p:nvPr/>
          </p:nvGrpSpPr>
          <p:grpSpPr>
            <a:xfrm>
              <a:off x="7546983" y="1980458"/>
              <a:ext cx="2937607" cy="4019808"/>
              <a:chOff x="7546983" y="1980458"/>
              <a:chExt cx="2937607" cy="401980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283197" y="1985270"/>
                <a:ext cx="1467989" cy="4014996"/>
                <a:chOff x="2362072" y="1934391"/>
                <a:chExt cx="1754951" cy="3849860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2362072" y="1937657"/>
                  <a:ext cx="1752505" cy="3831772"/>
                </a:xfrm>
                <a:prstGeom prst="rect">
                  <a:avLst/>
                </a:prstGeom>
                <a:gradFill>
                  <a:gsLst>
                    <a:gs pos="83000">
                      <a:schemeClr val="accent1">
                        <a:lumMod val="60000"/>
                        <a:lumOff val="40000"/>
                      </a:schemeClr>
                    </a:gs>
                    <a:gs pos="2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5" name="Group 44"/>
                <p:cNvGrpSpPr/>
                <p:nvPr/>
              </p:nvGrpSpPr>
              <p:grpSpPr>
                <a:xfrm>
                  <a:off x="2362072" y="1937657"/>
                  <a:ext cx="1752505" cy="3684400"/>
                  <a:chOff x="2362200" y="1937657"/>
                  <a:chExt cx="1752600" cy="3684400"/>
                </a:xfrm>
              </p:grpSpPr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2362200" y="19376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2362200" y="208503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>
                    <a:off x="2362200" y="223240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2362200" y="237978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2362200" y="252716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2362200" y="267453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2362200" y="282191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2362200" y="296928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2362200" y="311666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2362200" y="326404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2362200" y="341141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2362200" y="355879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2362200" y="370616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2362200" y="385354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2362200" y="400092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2362200" y="414829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2362200" y="429567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2362200" y="444304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2362200" y="459042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>
                    <a:off x="2362200" y="473780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2362200" y="488517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362200" y="503255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2362200" y="517992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>
                    <a:off x="2362200" y="532730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2362200" y="547468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2362200" y="56220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6" name="Straight Connector 45"/>
                <p:cNvCxnSpPr/>
                <p:nvPr/>
              </p:nvCxnSpPr>
              <p:spPr>
                <a:xfrm flipH="1" flipV="1">
                  <a:off x="2362073" y="1937658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 flipV="1">
                  <a:off x="2652885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 flipV="1">
                  <a:off x="2943699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 flipV="1">
                  <a:off x="3234514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 flipV="1">
                  <a:off x="3525331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 flipV="1">
                  <a:off x="3816148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 flipV="1">
                  <a:off x="4109403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9740085" y="2143017"/>
                <a:ext cx="742851" cy="164869"/>
                <a:chOff x="4986294" y="2226403"/>
                <a:chExt cx="884526" cy="158407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4994574" y="2229082"/>
                  <a:ext cx="876241" cy="15070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4994574" y="2232411"/>
                  <a:ext cx="876241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994578" y="2379786"/>
                  <a:ext cx="876242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5576409" y="2229081"/>
                  <a:ext cx="3710" cy="147713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 flipV="1">
                  <a:off x="5284539" y="2229081"/>
                  <a:ext cx="849" cy="14836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 flipV="1">
                  <a:off x="4986294" y="2229083"/>
                  <a:ext cx="4238" cy="15572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5863762" y="2226403"/>
                  <a:ext cx="3746" cy="15637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9741739" y="1981486"/>
                <a:ext cx="742851" cy="164869"/>
                <a:chOff x="4986294" y="2226403"/>
                <a:chExt cx="884526" cy="158407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4994574" y="2229082"/>
                  <a:ext cx="876241" cy="15070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4994574" y="2232411"/>
                  <a:ext cx="876241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4994578" y="2379786"/>
                  <a:ext cx="876242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5576409" y="2229081"/>
                  <a:ext cx="3710" cy="147713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 flipV="1">
                  <a:off x="5284539" y="2229081"/>
                  <a:ext cx="849" cy="14836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 flipV="1">
                  <a:off x="4986294" y="2229083"/>
                  <a:ext cx="4238" cy="15572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5863762" y="2226403"/>
                  <a:ext cx="3746" cy="15637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7546983" y="1980458"/>
                <a:ext cx="743788" cy="317344"/>
                <a:chOff x="4990624" y="1934391"/>
                <a:chExt cx="886610" cy="303095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5000032" y="1945064"/>
                  <a:ext cx="877199" cy="292422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4996220" y="1942069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5000035" y="2087971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5000033" y="2232403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 flipV="1">
                  <a:off x="5872562" y="1942073"/>
                  <a:ext cx="430" cy="29357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 flipV="1">
                  <a:off x="5585887" y="1934391"/>
                  <a:ext cx="533" cy="30125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5291216" y="1934391"/>
                  <a:ext cx="1748" cy="29409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 flipV="1">
                  <a:off x="4990624" y="1939731"/>
                  <a:ext cx="3451" cy="29591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5" name="Group 194"/>
          <p:cNvGrpSpPr/>
          <p:nvPr/>
        </p:nvGrpSpPr>
        <p:grpSpPr>
          <a:xfrm>
            <a:off x="2603275" y="1787042"/>
            <a:ext cx="2977236" cy="1539982"/>
            <a:chOff x="1716684" y="1980458"/>
            <a:chExt cx="8767906" cy="4019808"/>
          </a:xfrm>
        </p:grpSpPr>
        <p:grpSp>
          <p:nvGrpSpPr>
            <p:cNvPr id="196" name="Group 195"/>
            <p:cNvGrpSpPr/>
            <p:nvPr/>
          </p:nvGrpSpPr>
          <p:grpSpPr>
            <a:xfrm>
              <a:off x="1716684" y="1980639"/>
              <a:ext cx="2938726" cy="4017901"/>
              <a:chOff x="1716684" y="1980639"/>
              <a:chExt cx="2938726" cy="4017901"/>
            </a:xfrm>
          </p:grpSpPr>
          <p:grpSp>
            <p:nvGrpSpPr>
              <p:cNvPr id="314" name="Group 313"/>
              <p:cNvGrpSpPr/>
              <p:nvPr/>
            </p:nvGrpSpPr>
            <p:grpSpPr>
              <a:xfrm>
                <a:off x="2454131" y="1983544"/>
                <a:ext cx="1467989" cy="4014996"/>
                <a:chOff x="2362072" y="1934391"/>
                <a:chExt cx="1754951" cy="3849860"/>
              </a:xfrm>
            </p:grpSpPr>
            <p:sp>
              <p:nvSpPr>
                <p:cNvPr id="340" name="Rectangle 339"/>
                <p:cNvSpPr/>
                <p:nvPr/>
              </p:nvSpPr>
              <p:spPr>
                <a:xfrm>
                  <a:off x="2362072" y="1937657"/>
                  <a:ext cx="1752505" cy="3831772"/>
                </a:xfrm>
                <a:prstGeom prst="rect">
                  <a:avLst/>
                </a:prstGeom>
                <a:gradFill>
                  <a:gsLst>
                    <a:gs pos="83000">
                      <a:schemeClr val="accent1">
                        <a:lumMod val="60000"/>
                        <a:lumOff val="40000"/>
                      </a:schemeClr>
                    </a:gs>
                    <a:gs pos="2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41" name="Group 340"/>
                <p:cNvGrpSpPr/>
                <p:nvPr/>
              </p:nvGrpSpPr>
              <p:grpSpPr>
                <a:xfrm>
                  <a:off x="2362072" y="1937657"/>
                  <a:ext cx="1752505" cy="3684400"/>
                  <a:chOff x="2362200" y="1937657"/>
                  <a:chExt cx="1752600" cy="3684400"/>
                </a:xfrm>
              </p:grpSpPr>
              <p:cxnSp>
                <p:nvCxnSpPr>
                  <p:cNvPr id="349" name="Straight Connector 348"/>
                  <p:cNvCxnSpPr/>
                  <p:nvPr/>
                </p:nvCxnSpPr>
                <p:spPr>
                  <a:xfrm>
                    <a:off x="2362200" y="19376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0" name="Straight Connector 349"/>
                  <p:cNvCxnSpPr/>
                  <p:nvPr/>
                </p:nvCxnSpPr>
                <p:spPr>
                  <a:xfrm>
                    <a:off x="2362200" y="208503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Straight Connector 350"/>
                  <p:cNvCxnSpPr/>
                  <p:nvPr/>
                </p:nvCxnSpPr>
                <p:spPr>
                  <a:xfrm>
                    <a:off x="2362200" y="223240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Straight Connector 351"/>
                  <p:cNvCxnSpPr/>
                  <p:nvPr/>
                </p:nvCxnSpPr>
                <p:spPr>
                  <a:xfrm>
                    <a:off x="2362200" y="237978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Straight Connector 352"/>
                  <p:cNvCxnSpPr/>
                  <p:nvPr/>
                </p:nvCxnSpPr>
                <p:spPr>
                  <a:xfrm>
                    <a:off x="2362200" y="252716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Straight Connector 353"/>
                  <p:cNvCxnSpPr/>
                  <p:nvPr/>
                </p:nvCxnSpPr>
                <p:spPr>
                  <a:xfrm>
                    <a:off x="2362200" y="267453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5" name="Straight Connector 354"/>
                  <p:cNvCxnSpPr/>
                  <p:nvPr/>
                </p:nvCxnSpPr>
                <p:spPr>
                  <a:xfrm>
                    <a:off x="2362200" y="282191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6" name="Straight Connector 355"/>
                  <p:cNvCxnSpPr/>
                  <p:nvPr/>
                </p:nvCxnSpPr>
                <p:spPr>
                  <a:xfrm>
                    <a:off x="2362200" y="296928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7" name="Straight Connector 356"/>
                  <p:cNvCxnSpPr/>
                  <p:nvPr/>
                </p:nvCxnSpPr>
                <p:spPr>
                  <a:xfrm>
                    <a:off x="2362200" y="311666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/>
                  <p:cNvCxnSpPr/>
                  <p:nvPr/>
                </p:nvCxnSpPr>
                <p:spPr>
                  <a:xfrm>
                    <a:off x="2362200" y="326404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" name="Straight Connector 358"/>
                  <p:cNvCxnSpPr/>
                  <p:nvPr/>
                </p:nvCxnSpPr>
                <p:spPr>
                  <a:xfrm>
                    <a:off x="2362200" y="341141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" name="Straight Connector 359"/>
                  <p:cNvCxnSpPr/>
                  <p:nvPr/>
                </p:nvCxnSpPr>
                <p:spPr>
                  <a:xfrm>
                    <a:off x="2362200" y="355879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1" name="Straight Connector 360"/>
                  <p:cNvCxnSpPr/>
                  <p:nvPr/>
                </p:nvCxnSpPr>
                <p:spPr>
                  <a:xfrm>
                    <a:off x="2362200" y="370616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2" name="Straight Connector 361"/>
                  <p:cNvCxnSpPr/>
                  <p:nvPr/>
                </p:nvCxnSpPr>
                <p:spPr>
                  <a:xfrm>
                    <a:off x="2362200" y="385354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3" name="Straight Connector 362"/>
                  <p:cNvCxnSpPr/>
                  <p:nvPr/>
                </p:nvCxnSpPr>
                <p:spPr>
                  <a:xfrm>
                    <a:off x="2362200" y="400092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Straight Connector 363"/>
                  <p:cNvCxnSpPr/>
                  <p:nvPr/>
                </p:nvCxnSpPr>
                <p:spPr>
                  <a:xfrm>
                    <a:off x="2362200" y="414829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5" name="Straight Connector 364"/>
                  <p:cNvCxnSpPr/>
                  <p:nvPr/>
                </p:nvCxnSpPr>
                <p:spPr>
                  <a:xfrm>
                    <a:off x="2362200" y="429567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6" name="Straight Connector 365"/>
                  <p:cNvCxnSpPr/>
                  <p:nvPr/>
                </p:nvCxnSpPr>
                <p:spPr>
                  <a:xfrm>
                    <a:off x="2362200" y="444304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/>
                  <p:cNvCxnSpPr/>
                  <p:nvPr/>
                </p:nvCxnSpPr>
                <p:spPr>
                  <a:xfrm>
                    <a:off x="2362200" y="459042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Straight Connector 367"/>
                  <p:cNvCxnSpPr/>
                  <p:nvPr/>
                </p:nvCxnSpPr>
                <p:spPr>
                  <a:xfrm>
                    <a:off x="2362200" y="473780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9" name="Straight Connector 368"/>
                  <p:cNvCxnSpPr/>
                  <p:nvPr/>
                </p:nvCxnSpPr>
                <p:spPr>
                  <a:xfrm>
                    <a:off x="2362200" y="488517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0" name="Straight Connector 369"/>
                  <p:cNvCxnSpPr/>
                  <p:nvPr/>
                </p:nvCxnSpPr>
                <p:spPr>
                  <a:xfrm>
                    <a:off x="2362200" y="503255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" name="Straight Connector 370"/>
                  <p:cNvCxnSpPr/>
                  <p:nvPr/>
                </p:nvCxnSpPr>
                <p:spPr>
                  <a:xfrm>
                    <a:off x="2362200" y="517992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" name="Straight Connector 371"/>
                  <p:cNvCxnSpPr/>
                  <p:nvPr/>
                </p:nvCxnSpPr>
                <p:spPr>
                  <a:xfrm>
                    <a:off x="2362200" y="532730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3" name="Straight Connector 372"/>
                  <p:cNvCxnSpPr/>
                  <p:nvPr/>
                </p:nvCxnSpPr>
                <p:spPr>
                  <a:xfrm>
                    <a:off x="2362200" y="547468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4" name="Straight Connector 373"/>
                  <p:cNvCxnSpPr/>
                  <p:nvPr/>
                </p:nvCxnSpPr>
                <p:spPr>
                  <a:xfrm>
                    <a:off x="2362200" y="56220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2" name="Straight Connector 341"/>
                <p:cNvCxnSpPr/>
                <p:nvPr/>
              </p:nvCxnSpPr>
              <p:spPr>
                <a:xfrm flipH="1" flipV="1">
                  <a:off x="2362073" y="1937658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/>
                <p:nvPr/>
              </p:nvCxnSpPr>
              <p:spPr>
                <a:xfrm flipH="1" flipV="1">
                  <a:off x="2652885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 flipH="1" flipV="1">
                  <a:off x="2943699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/>
                <p:nvPr/>
              </p:nvCxnSpPr>
              <p:spPr>
                <a:xfrm flipH="1" flipV="1">
                  <a:off x="3234514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/>
                <p:nvPr/>
              </p:nvCxnSpPr>
              <p:spPr>
                <a:xfrm flipH="1" flipV="1">
                  <a:off x="3525331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/>
                <p:nvPr/>
              </p:nvCxnSpPr>
              <p:spPr>
                <a:xfrm flipH="1" flipV="1">
                  <a:off x="3816148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/>
                <p:nvPr/>
              </p:nvCxnSpPr>
              <p:spPr>
                <a:xfrm flipH="1" flipV="1">
                  <a:off x="4109403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5" name="Group 314"/>
              <p:cNvGrpSpPr/>
              <p:nvPr/>
            </p:nvGrpSpPr>
            <p:grpSpPr>
              <a:xfrm>
                <a:off x="1716684" y="2130491"/>
                <a:ext cx="742851" cy="158404"/>
                <a:chOff x="4986294" y="2226403"/>
                <a:chExt cx="884526" cy="158404"/>
              </a:xfrm>
            </p:grpSpPr>
            <p:sp>
              <p:nvSpPr>
                <p:cNvPr id="333" name="Rectangle 332"/>
                <p:cNvSpPr/>
                <p:nvPr/>
              </p:nvSpPr>
              <p:spPr>
                <a:xfrm>
                  <a:off x="4994574" y="2229080"/>
                  <a:ext cx="876241" cy="15070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4" name="Straight Connector 333"/>
                <p:cNvCxnSpPr/>
                <p:nvPr/>
              </p:nvCxnSpPr>
              <p:spPr>
                <a:xfrm>
                  <a:off x="4994574" y="2232409"/>
                  <a:ext cx="876241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4994578" y="2379784"/>
                  <a:ext cx="876242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 flipV="1">
                  <a:off x="5576409" y="2229079"/>
                  <a:ext cx="3710" cy="147713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/>
                <p:nvPr/>
              </p:nvCxnSpPr>
              <p:spPr>
                <a:xfrm flipH="1" flipV="1">
                  <a:off x="5284539" y="2229079"/>
                  <a:ext cx="849" cy="14836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 flipH="1" flipV="1">
                  <a:off x="4986294" y="2229080"/>
                  <a:ext cx="4238" cy="15572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/>
                <p:nvPr/>
              </p:nvCxnSpPr>
              <p:spPr>
                <a:xfrm flipV="1">
                  <a:off x="5863762" y="2226403"/>
                  <a:ext cx="3746" cy="15637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Group 315"/>
              <p:cNvGrpSpPr/>
              <p:nvPr/>
            </p:nvGrpSpPr>
            <p:grpSpPr>
              <a:xfrm>
                <a:off x="1717338" y="1980639"/>
                <a:ext cx="742851" cy="158404"/>
                <a:chOff x="4986294" y="2226403"/>
                <a:chExt cx="884526" cy="158404"/>
              </a:xfrm>
            </p:grpSpPr>
            <p:sp>
              <p:nvSpPr>
                <p:cNvPr id="326" name="Rectangle 325"/>
                <p:cNvSpPr/>
                <p:nvPr/>
              </p:nvSpPr>
              <p:spPr>
                <a:xfrm>
                  <a:off x="4994574" y="2229080"/>
                  <a:ext cx="876241" cy="15070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7" name="Straight Connector 326"/>
                <p:cNvCxnSpPr/>
                <p:nvPr/>
              </p:nvCxnSpPr>
              <p:spPr>
                <a:xfrm>
                  <a:off x="4994574" y="2232409"/>
                  <a:ext cx="876241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994578" y="2379784"/>
                  <a:ext cx="876242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 flipV="1">
                  <a:off x="5576409" y="2229079"/>
                  <a:ext cx="3710" cy="147713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flipH="1" flipV="1">
                  <a:off x="5284539" y="2229079"/>
                  <a:ext cx="849" cy="14836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 flipH="1" flipV="1">
                  <a:off x="4986294" y="2229080"/>
                  <a:ext cx="4238" cy="15572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V="1">
                  <a:off x="5863762" y="2226403"/>
                  <a:ext cx="3746" cy="15637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Group 316"/>
              <p:cNvGrpSpPr/>
              <p:nvPr/>
            </p:nvGrpSpPr>
            <p:grpSpPr>
              <a:xfrm>
                <a:off x="3915432" y="1981728"/>
                <a:ext cx="739978" cy="317344"/>
                <a:chOff x="4995166" y="1934391"/>
                <a:chExt cx="882068" cy="303095"/>
              </a:xfrm>
            </p:grpSpPr>
            <p:sp>
              <p:nvSpPr>
                <p:cNvPr id="318" name="Rectangle 317"/>
                <p:cNvSpPr/>
                <p:nvPr/>
              </p:nvSpPr>
              <p:spPr>
                <a:xfrm>
                  <a:off x="5000032" y="1945064"/>
                  <a:ext cx="877199" cy="292422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9" name="Straight Connector 318"/>
                <p:cNvCxnSpPr/>
                <p:nvPr/>
              </p:nvCxnSpPr>
              <p:spPr>
                <a:xfrm>
                  <a:off x="4996220" y="1942069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/>
                <p:nvPr/>
              </p:nvCxnSpPr>
              <p:spPr>
                <a:xfrm>
                  <a:off x="5000035" y="2087971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/>
              </p:nvCxnSpPr>
              <p:spPr>
                <a:xfrm>
                  <a:off x="5000033" y="2232403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/>
                <p:nvPr/>
              </p:nvCxnSpPr>
              <p:spPr>
                <a:xfrm flipH="1" flipV="1">
                  <a:off x="5865750" y="1942073"/>
                  <a:ext cx="430" cy="29357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 flipH="1" flipV="1">
                  <a:off x="5585887" y="1934391"/>
                  <a:ext cx="533" cy="30125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flipV="1">
                  <a:off x="5291216" y="1934391"/>
                  <a:ext cx="1748" cy="29409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>
                <a:xfrm flipH="1" flipV="1">
                  <a:off x="4995166" y="1939731"/>
                  <a:ext cx="3451" cy="29591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7" name="Group 196"/>
            <p:cNvGrpSpPr/>
            <p:nvPr/>
          </p:nvGrpSpPr>
          <p:grpSpPr>
            <a:xfrm>
              <a:off x="4628405" y="1980535"/>
              <a:ext cx="2945583" cy="4017757"/>
              <a:chOff x="4628405" y="1980535"/>
              <a:chExt cx="2945583" cy="4017757"/>
            </a:xfrm>
          </p:grpSpPr>
          <p:grpSp>
            <p:nvGrpSpPr>
              <p:cNvPr id="260" name="Group 259"/>
              <p:cNvGrpSpPr/>
              <p:nvPr/>
            </p:nvGrpSpPr>
            <p:grpSpPr>
              <a:xfrm>
                <a:off x="5369714" y="1983296"/>
                <a:ext cx="1467989" cy="4014996"/>
                <a:chOff x="2362072" y="1934391"/>
                <a:chExt cx="1754951" cy="3849860"/>
              </a:xfrm>
            </p:grpSpPr>
            <p:sp>
              <p:nvSpPr>
                <p:cNvPr id="279" name="Rectangle 278"/>
                <p:cNvSpPr/>
                <p:nvPr/>
              </p:nvSpPr>
              <p:spPr>
                <a:xfrm>
                  <a:off x="2362072" y="1937657"/>
                  <a:ext cx="1752505" cy="3831772"/>
                </a:xfrm>
                <a:prstGeom prst="rect">
                  <a:avLst/>
                </a:prstGeom>
                <a:gradFill>
                  <a:gsLst>
                    <a:gs pos="83000">
                      <a:schemeClr val="accent1">
                        <a:lumMod val="60000"/>
                        <a:lumOff val="40000"/>
                      </a:schemeClr>
                    </a:gs>
                    <a:gs pos="2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80" name="Group 279"/>
                <p:cNvGrpSpPr/>
                <p:nvPr/>
              </p:nvGrpSpPr>
              <p:grpSpPr>
                <a:xfrm>
                  <a:off x="2362072" y="1937657"/>
                  <a:ext cx="1752505" cy="3684400"/>
                  <a:chOff x="2362200" y="1937657"/>
                  <a:chExt cx="1752600" cy="3684400"/>
                </a:xfrm>
              </p:grpSpPr>
              <p:cxnSp>
                <p:nvCxnSpPr>
                  <p:cNvPr id="288" name="Straight Connector 287"/>
                  <p:cNvCxnSpPr/>
                  <p:nvPr/>
                </p:nvCxnSpPr>
                <p:spPr>
                  <a:xfrm>
                    <a:off x="2362200" y="19376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Straight Connector 288"/>
                  <p:cNvCxnSpPr/>
                  <p:nvPr/>
                </p:nvCxnSpPr>
                <p:spPr>
                  <a:xfrm>
                    <a:off x="2362200" y="208503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Straight Connector 289"/>
                  <p:cNvCxnSpPr/>
                  <p:nvPr/>
                </p:nvCxnSpPr>
                <p:spPr>
                  <a:xfrm>
                    <a:off x="2362200" y="223240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Straight Connector 290"/>
                  <p:cNvCxnSpPr/>
                  <p:nvPr/>
                </p:nvCxnSpPr>
                <p:spPr>
                  <a:xfrm>
                    <a:off x="2362200" y="237978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Straight Connector 291"/>
                  <p:cNvCxnSpPr/>
                  <p:nvPr/>
                </p:nvCxnSpPr>
                <p:spPr>
                  <a:xfrm>
                    <a:off x="2362200" y="252716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Straight Connector 292"/>
                  <p:cNvCxnSpPr/>
                  <p:nvPr/>
                </p:nvCxnSpPr>
                <p:spPr>
                  <a:xfrm>
                    <a:off x="2362200" y="267453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/>
                  <p:cNvCxnSpPr/>
                  <p:nvPr/>
                </p:nvCxnSpPr>
                <p:spPr>
                  <a:xfrm>
                    <a:off x="2362200" y="282191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Straight Connector 294"/>
                  <p:cNvCxnSpPr/>
                  <p:nvPr/>
                </p:nvCxnSpPr>
                <p:spPr>
                  <a:xfrm>
                    <a:off x="2362200" y="296928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Connector 295"/>
                  <p:cNvCxnSpPr/>
                  <p:nvPr/>
                </p:nvCxnSpPr>
                <p:spPr>
                  <a:xfrm>
                    <a:off x="2362200" y="311666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Connector 296"/>
                  <p:cNvCxnSpPr/>
                  <p:nvPr/>
                </p:nvCxnSpPr>
                <p:spPr>
                  <a:xfrm>
                    <a:off x="2362200" y="326404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>
                  <a:xfrm>
                    <a:off x="2362200" y="341141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Straight Connector 298"/>
                  <p:cNvCxnSpPr/>
                  <p:nvPr/>
                </p:nvCxnSpPr>
                <p:spPr>
                  <a:xfrm>
                    <a:off x="2362200" y="355879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Straight Connector 299"/>
                  <p:cNvCxnSpPr/>
                  <p:nvPr/>
                </p:nvCxnSpPr>
                <p:spPr>
                  <a:xfrm>
                    <a:off x="2362200" y="370616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Straight Connector 300"/>
                  <p:cNvCxnSpPr/>
                  <p:nvPr/>
                </p:nvCxnSpPr>
                <p:spPr>
                  <a:xfrm>
                    <a:off x="2362200" y="385354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Straight Connector 301"/>
                  <p:cNvCxnSpPr/>
                  <p:nvPr/>
                </p:nvCxnSpPr>
                <p:spPr>
                  <a:xfrm>
                    <a:off x="2362200" y="400092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Straight Connector 302"/>
                  <p:cNvCxnSpPr/>
                  <p:nvPr/>
                </p:nvCxnSpPr>
                <p:spPr>
                  <a:xfrm>
                    <a:off x="2362200" y="414829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Straight Connector 303"/>
                  <p:cNvCxnSpPr/>
                  <p:nvPr/>
                </p:nvCxnSpPr>
                <p:spPr>
                  <a:xfrm>
                    <a:off x="2362200" y="429567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" name="Straight Connector 304"/>
                  <p:cNvCxnSpPr/>
                  <p:nvPr/>
                </p:nvCxnSpPr>
                <p:spPr>
                  <a:xfrm>
                    <a:off x="2362200" y="444304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Straight Connector 305"/>
                  <p:cNvCxnSpPr/>
                  <p:nvPr/>
                </p:nvCxnSpPr>
                <p:spPr>
                  <a:xfrm>
                    <a:off x="2362200" y="459042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7" name="Straight Connector 306"/>
                  <p:cNvCxnSpPr/>
                  <p:nvPr/>
                </p:nvCxnSpPr>
                <p:spPr>
                  <a:xfrm>
                    <a:off x="2362200" y="473780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" name="Straight Connector 307"/>
                  <p:cNvCxnSpPr/>
                  <p:nvPr/>
                </p:nvCxnSpPr>
                <p:spPr>
                  <a:xfrm>
                    <a:off x="2362200" y="488517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Straight Connector 308"/>
                  <p:cNvCxnSpPr/>
                  <p:nvPr/>
                </p:nvCxnSpPr>
                <p:spPr>
                  <a:xfrm>
                    <a:off x="2362200" y="503255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0" name="Straight Connector 309"/>
                  <p:cNvCxnSpPr/>
                  <p:nvPr/>
                </p:nvCxnSpPr>
                <p:spPr>
                  <a:xfrm>
                    <a:off x="2362200" y="517992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>
                  <a:xfrm>
                    <a:off x="2362200" y="532730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2" name="Straight Connector 311"/>
                  <p:cNvCxnSpPr/>
                  <p:nvPr/>
                </p:nvCxnSpPr>
                <p:spPr>
                  <a:xfrm>
                    <a:off x="2362200" y="547468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" name="Straight Connector 312"/>
                  <p:cNvCxnSpPr/>
                  <p:nvPr/>
                </p:nvCxnSpPr>
                <p:spPr>
                  <a:xfrm>
                    <a:off x="2362200" y="56220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1" name="Straight Connector 280"/>
                <p:cNvCxnSpPr/>
                <p:nvPr/>
              </p:nvCxnSpPr>
              <p:spPr>
                <a:xfrm flipH="1" flipV="1">
                  <a:off x="2362073" y="1937658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/>
              </p:nvCxnSpPr>
              <p:spPr>
                <a:xfrm flipH="1" flipV="1">
                  <a:off x="2652885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/>
                <p:cNvCxnSpPr/>
                <p:nvPr/>
              </p:nvCxnSpPr>
              <p:spPr>
                <a:xfrm flipH="1" flipV="1">
                  <a:off x="2943699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/>
              </p:nvCxnSpPr>
              <p:spPr>
                <a:xfrm flipH="1" flipV="1">
                  <a:off x="3234514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/>
                <p:cNvCxnSpPr/>
                <p:nvPr/>
              </p:nvCxnSpPr>
              <p:spPr>
                <a:xfrm flipH="1" flipV="1">
                  <a:off x="3525331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 flipH="1" flipV="1">
                  <a:off x="3816148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/>
                <p:cNvCxnSpPr/>
                <p:nvPr/>
              </p:nvCxnSpPr>
              <p:spPr>
                <a:xfrm flipH="1" flipV="1">
                  <a:off x="4109403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/>
            </p:nvGrpSpPr>
            <p:grpSpPr>
              <a:xfrm>
                <a:off x="4628405" y="1981651"/>
                <a:ext cx="743788" cy="317344"/>
                <a:chOff x="4990624" y="1934391"/>
                <a:chExt cx="886610" cy="303095"/>
              </a:xfrm>
            </p:grpSpPr>
            <p:sp>
              <p:nvSpPr>
                <p:cNvPr id="271" name="Rectangle 270"/>
                <p:cNvSpPr/>
                <p:nvPr/>
              </p:nvSpPr>
              <p:spPr>
                <a:xfrm>
                  <a:off x="5000032" y="1945064"/>
                  <a:ext cx="877199" cy="292422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2" name="Straight Connector 271"/>
                <p:cNvCxnSpPr/>
                <p:nvPr/>
              </p:nvCxnSpPr>
              <p:spPr>
                <a:xfrm>
                  <a:off x="4996220" y="1942069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/>
                <p:nvPr/>
              </p:nvCxnSpPr>
              <p:spPr>
                <a:xfrm>
                  <a:off x="5000035" y="2087971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/>
              </p:nvCxnSpPr>
              <p:spPr>
                <a:xfrm>
                  <a:off x="5000033" y="2232403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/>
              </p:nvCxnSpPr>
              <p:spPr>
                <a:xfrm flipH="1" flipV="1">
                  <a:off x="5872562" y="1942073"/>
                  <a:ext cx="430" cy="29357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/>
              </p:nvCxnSpPr>
              <p:spPr>
                <a:xfrm flipH="1" flipV="1">
                  <a:off x="5585887" y="1934391"/>
                  <a:ext cx="533" cy="30125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/>
                <p:cNvCxnSpPr/>
                <p:nvPr/>
              </p:nvCxnSpPr>
              <p:spPr>
                <a:xfrm flipV="1">
                  <a:off x="5291216" y="1934391"/>
                  <a:ext cx="1748" cy="29409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/>
              </p:nvCxnSpPr>
              <p:spPr>
                <a:xfrm flipH="1" flipV="1">
                  <a:off x="4990624" y="1939731"/>
                  <a:ext cx="3451" cy="29591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/>
            </p:nvGrpSpPr>
            <p:grpSpPr>
              <a:xfrm>
                <a:off x="6834010" y="1980535"/>
                <a:ext cx="739978" cy="317344"/>
                <a:chOff x="4995166" y="1934391"/>
                <a:chExt cx="882068" cy="303095"/>
              </a:xfrm>
            </p:grpSpPr>
            <p:sp>
              <p:nvSpPr>
                <p:cNvPr id="263" name="Rectangle 262"/>
                <p:cNvSpPr/>
                <p:nvPr/>
              </p:nvSpPr>
              <p:spPr>
                <a:xfrm>
                  <a:off x="5000032" y="1945064"/>
                  <a:ext cx="877199" cy="292422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4" name="Straight Connector 263"/>
                <p:cNvCxnSpPr/>
                <p:nvPr/>
              </p:nvCxnSpPr>
              <p:spPr>
                <a:xfrm>
                  <a:off x="4996220" y="1942069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5000035" y="2087971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>
                  <a:off x="5000033" y="2232403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/>
              </p:nvCxnSpPr>
              <p:spPr>
                <a:xfrm flipH="1" flipV="1">
                  <a:off x="5865750" y="1942073"/>
                  <a:ext cx="430" cy="29357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/>
              </p:nvCxnSpPr>
              <p:spPr>
                <a:xfrm flipH="1" flipV="1">
                  <a:off x="5585887" y="1934391"/>
                  <a:ext cx="533" cy="30125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/>
                <p:nvPr/>
              </p:nvCxnSpPr>
              <p:spPr>
                <a:xfrm flipV="1">
                  <a:off x="5291216" y="1934391"/>
                  <a:ext cx="1748" cy="29409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/>
              </p:nvCxnSpPr>
              <p:spPr>
                <a:xfrm flipH="1" flipV="1">
                  <a:off x="4995166" y="1939731"/>
                  <a:ext cx="3451" cy="29591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8" name="Group 197"/>
            <p:cNvGrpSpPr/>
            <p:nvPr/>
          </p:nvGrpSpPr>
          <p:grpSpPr>
            <a:xfrm>
              <a:off x="7546983" y="1980458"/>
              <a:ext cx="2937607" cy="4019808"/>
              <a:chOff x="7546983" y="1980458"/>
              <a:chExt cx="2937607" cy="4019808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8283197" y="1985270"/>
                <a:ext cx="1467989" cy="4014996"/>
                <a:chOff x="2362072" y="1934391"/>
                <a:chExt cx="1754951" cy="3849860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2362072" y="1937657"/>
                  <a:ext cx="1752505" cy="3831772"/>
                </a:xfrm>
                <a:prstGeom prst="rect">
                  <a:avLst/>
                </a:prstGeom>
                <a:gradFill>
                  <a:gsLst>
                    <a:gs pos="83000">
                      <a:schemeClr val="accent1">
                        <a:lumMod val="60000"/>
                        <a:lumOff val="40000"/>
                      </a:schemeClr>
                    </a:gs>
                    <a:gs pos="2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6" name="Group 225"/>
                <p:cNvGrpSpPr/>
                <p:nvPr/>
              </p:nvGrpSpPr>
              <p:grpSpPr>
                <a:xfrm>
                  <a:off x="2362072" y="1937657"/>
                  <a:ext cx="1752505" cy="3684400"/>
                  <a:chOff x="2362200" y="1937657"/>
                  <a:chExt cx="1752600" cy="3684400"/>
                </a:xfrm>
              </p:grpSpPr>
              <p:cxnSp>
                <p:nvCxnSpPr>
                  <p:cNvPr id="234" name="Straight Connector 233"/>
                  <p:cNvCxnSpPr/>
                  <p:nvPr/>
                </p:nvCxnSpPr>
                <p:spPr>
                  <a:xfrm>
                    <a:off x="2362200" y="19376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Straight Connector 234"/>
                  <p:cNvCxnSpPr/>
                  <p:nvPr/>
                </p:nvCxnSpPr>
                <p:spPr>
                  <a:xfrm>
                    <a:off x="2362200" y="208503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Straight Connector 235"/>
                  <p:cNvCxnSpPr/>
                  <p:nvPr/>
                </p:nvCxnSpPr>
                <p:spPr>
                  <a:xfrm>
                    <a:off x="2362200" y="223240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Straight Connector 236"/>
                  <p:cNvCxnSpPr/>
                  <p:nvPr/>
                </p:nvCxnSpPr>
                <p:spPr>
                  <a:xfrm>
                    <a:off x="2362200" y="237978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Connector 237"/>
                  <p:cNvCxnSpPr/>
                  <p:nvPr/>
                </p:nvCxnSpPr>
                <p:spPr>
                  <a:xfrm>
                    <a:off x="2362200" y="252716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Straight Connector 238"/>
                  <p:cNvCxnSpPr/>
                  <p:nvPr/>
                </p:nvCxnSpPr>
                <p:spPr>
                  <a:xfrm>
                    <a:off x="2362200" y="267453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Connector 239"/>
                  <p:cNvCxnSpPr/>
                  <p:nvPr/>
                </p:nvCxnSpPr>
                <p:spPr>
                  <a:xfrm>
                    <a:off x="2362200" y="282191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Connector 240"/>
                  <p:cNvCxnSpPr/>
                  <p:nvPr/>
                </p:nvCxnSpPr>
                <p:spPr>
                  <a:xfrm>
                    <a:off x="2362200" y="296928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/>
                  <p:cNvCxnSpPr/>
                  <p:nvPr/>
                </p:nvCxnSpPr>
                <p:spPr>
                  <a:xfrm>
                    <a:off x="2362200" y="311666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Straight Connector 242"/>
                  <p:cNvCxnSpPr/>
                  <p:nvPr/>
                </p:nvCxnSpPr>
                <p:spPr>
                  <a:xfrm>
                    <a:off x="2362200" y="326404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Connector 243"/>
                  <p:cNvCxnSpPr/>
                  <p:nvPr/>
                </p:nvCxnSpPr>
                <p:spPr>
                  <a:xfrm>
                    <a:off x="2362200" y="341141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244"/>
                  <p:cNvCxnSpPr/>
                  <p:nvPr/>
                </p:nvCxnSpPr>
                <p:spPr>
                  <a:xfrm>
                    <a:off x="2362200" y="355879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Connector 245"/>
                  <p:cNvCxnSpPr/>
                  <p:nvPr/>
                </p:nvCxnSpPr>
                <p:spPr>
                  <a:xfrm>
                    <a:off x="2362200" y="370616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>
                  <a:xfrm>
                    <a:off x="2362200" y="385354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Connector 247"/>
                  <p:cNvCxnSpPr/>
                  <p:nvPr/>
                </p:nvCxnSpPr>
                <p:spPr>
                  <a:xfrm>
                    <a:off x="2362200" y="400092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Connector 248"/>
                  <p:cNvCxnSpPr/>
                  <p:nvPr/>
                </p:nvCxnSpPr>
                <p:spPr>
                  <a:xfrm>
                    <a:off x="2362200" y="414829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Connector 249"/>
                  <p:cNvCxnSpPr/>
                  <p:nvPr/>
                </p:nvCxnSpPr>
                <p:spPr>
                  <a:xfrm>
                    <a:off x="2362200" y="429567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/>
                  <p:nvPr/>
                </p:nvCxnSpPr>
                <p:spPr>
                  <a:xfrm>
                    <a:off x="2362200" y="444304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Connector 251"/>
                  <p:cNvCxnSpPr/>
                  <p:nvPr/>
                </p:nvCxnSpPr>
                <p:spPr>
                  <a:xfrm>
                    <a:off x="2362200" y="459042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3" name="Straight Connector 252"/>
                  <p:cNvCxnSpPr/>
                  <p:nvPr/>
                </p:nvCxnSpPr>
                <p:spPr>
                  <a:xfrm>
                    <a:off x="2362200" y="473780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4" name="Straight Connector 253"/>
                  <p:cNvCxnSpPr/>
                  <p:nvPr/>
                </p:nvCxnSpPr>
                <p:spPr>
                  <a:xfrm>
                    <a:off x="2362200" y="488517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/>
                  <p:cNvCxnSpPr/>
                  <p:nvPr/>
                </p:nvCxnSpPr>
                <p:spPr>
                  <a:xfrm>
                    <a:off x="2362200" y="5032553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6" name="Straight Connector 255"/>
                  <p:cNvCxnSpPr/>
                  <p:nvPr/>
                </p:nvCxnSpPr>
                <p:spPr>
                  <a:xfrm>
                    <a:off x="2362200" y="5179929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7" name="Straight Connector 256"/>
                  <p:cNvCxnSpPr/>
                  <p:nvPr/>
                </p:nvCxnSpPr>
                <p:spPr>
                  <a:xfrm>
                    <a:off x="2362200" y="5327305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8" name="Straight Connector 257"/>
                  <p:cNvCxnSpPr/>
                  <p:nvPr/>
                </p:nvCxnSpPr>
                <p:spPr>
                  <a:xfrm>
                    <a:off x="2362200" y="5474681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" name="Straight Connector 258"/>
                  <p:cNvCxnSpPr/>
                  <p:nvPr/>
                </p:nvCxnSpPr>
                <p:spPr>
                  <a:xfrm>
                    <a:off x="2362200" y="5622057"/>
                    <a:ext cx="1752600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27" name="Straight Connector 226"/>
                <p:cNvCxnSpPr/>
                <p:nvPr/>
              </p:nvCxnSpPr>
              <p:spPr>
                <a:xfrm flipH="1" flipV="1">
                  <a:off x="2362073" y="1937658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 flipH="1" flipV="1">
                  <a:off x="2652885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/>
              </p:nvCxnSpPr>
              <p:spPr>
                <a:xfrm flipH="1" flipV="1">
                  <a:off x="2943699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 flipH="1" flipV="1">
                  <a:off x="3234514" y="1952480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 flipH="1" flipV="1">
                  <a:off x="3525331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 flipH="1" flipV="1">
                  <a:off x="3816148" y="1945069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/>
              </p:nvCxnSpPr>
              <p:spPr>
                <a:xfrm flipH="1" flipV="1">
                  <a:off x="4109403" y="1934391"/>
                  <a:ext cx="7620" cy="3831771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/>
            </p:nvGrpSpPr>
            <p:grpSpPr>
              <a:xfrm>
                <a:off x="9740085" y="2143017"/>
                <a:ext cx="742851" cy="164869"/>
                <a:chOff x="4986294" y="2226403"/>
                <a:chExt cx="884526" cy="158407"/>
              </a:xfrm>
            </p:grpSpPr>
            <p:sp>
              <p:nvSpPr>
                <p:cNvPr id="218" name="Rectangle 217"/>
                <p:cNvSpPr/>
                <p:nvPr/>
              </p:nvSpPr>
              <p:spPr>
                <a:xfrm>
                  <a:off x="4994574" y="2229082"/>
                  <a:ext cx="876241" cy="15070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4994574" y="2232411"/>
                  <a:ext cx="876241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4994578" y="2379786"/>
                  <a:ext cx="876242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 flipV="1">
                  <a:off x="5576409" y="2229081"/>
                  <a:ext cx="3710" cy="147713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 flipH="1" flipV="1">
                  <a:off x="5284539" y="2229081"/>
                  <a:ext cx="849" cy="14836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 flipH="1" flipV="1">
                  <a:off x="4986294" y="2229083"/>
                  <a:ext cx="4238" cy="15572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V="1">
                  <a:off x="5863762" y="2226403"/>
                  <a:ext cx="3746" cy="15637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/>
            </p:nvGrpSpPr>
            <p:grpSpPr>
              <a:xfrm>
                <a:off x="9741739" y="1981486"/>
                <a:ext cx="742851" cy="164869"/>
                <a:chOff x="4986294" y="2226403"/>
                <a:chExt cx="884526" cy="158407"/>
              </a:xfrm>
            </p:grpSpPr>
            <p:sp>
              <p:nvSpPr>
                <p:cNvPr id="211" name="Rectangle 210"/>
                <p:cNvSpPr/>
                <p:nvPr/>
              </p:nvSpPr>
              <p:spPr>
                <a:xfrm>
                  <a:off x="4994574" y="2229082"/>
                  <a:ext cx="876241" cy="15070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4994574" y="2232411"/>
                  <a:ext cx="876241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4994578" y="2379786"/>
                  <a:ext cx="876242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/>
              </p:nvCxnSpPr>
              <p:spPr>
                <a:xfrm flipV="1">
                  <a:off x="5576409" y="2229081"/>
                  <a:ext cx="3710" cy="147713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H="1" flipV="1">
                  <a:off x="5284539" y="2229081"/>
                  <a:ext cx="849" cy="14836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 flipH="1" flipV="1">
                  <a:off x="4986294" y="2229083"/>
                  <a:ext cx="4238" cy="15572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 flipV="1">
                  <a:off x="5863762" y="2226403"/>
                  <a:ext cx="3746" cy="15637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/>
            </p:nvGrpSpPr>
            <p:grpSpPr>
              <a:xfrm>
                <a:off x="7546983" y="1980458"/>
                <a:ext cx="743788" cy="317344"/>
                <a:chOff x="4990624" y="1934391"/>
                <a:chExt cx="886610" cy="303095"/>
              </a:xfrm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5000032" y="1945064"/>
                  <a:ext cx="877199" cy="292422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4996220" y="1942069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5000035" y="2087971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5000033" y="2232403"/>
                  <a:ext cx="8771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 flipH="1" flipV="1">
                  <a:off x="5872562" y="1942073"/>
                  <a:ext cx="430" cy="293577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 flipH="1" flipV="1">
                  <a:off x="5585887" y="1934391"/>
                  <a:ext cx="533" cy="30125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 flipV="1">
                  <a:off x="5291216" y="1934391"/>
                  <a:ext cx="1748" cy="29409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 flipH="1" flipV="1">
                  <a:off x="4990624" y="1939731"/>
                  <a:ext cx="3451" cy="295919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75" name="Rectangle 374"/>
          <p:cNvSpPr/>
          <p:nvPr/>
        </p:nvSpPr>
        <p:spPr>
          <a:xfrm rot="2760000">
            <a:off x="7288726" y="4147986"/>
            <a:ext cx="304800" cy="2944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Rectangle 377"/>
          <p:cNvSpPr/>
          <p:nvPr/>
        </p:nvSpPr>
        <p:spPr>
          <a:xfrm rot="2760000">
            <a:off x="8018535" y="4147985"/>
            <a:ext cx="304800" cy="2944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Rectangle 378"/>
          <p:cNvSpPr/>
          <p:nvPr/>
        </p:nvSpPr>
        <p:spPr>
          <a:xfrm rot="2760000">
            <a:off x="7659580" y="3796733"/>
            <a:ext cx="304800" cy="2944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Rectangle 379"/>
          <p:cNvSpPr/>
          <p:nvPr/>
        </p:nvSpPr>
        <p:spPr>
          <a:xfrm>
            <a:off x="4132332" y="4511534"/>
            <a:ext cx="233589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 err="1">
                <a:solidFill>
                  <a:schemeClr val="accent1">
                    <a:lumMod val="50000"/>
                  </a:schemeClr>
                </a:solidFill>
              </a:rPr>
              <a:t>كرا</a:t>
            </a:r>
            <a:endParaRPr lang="en-US" sz="1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76" name="Group 375"/>
          <p:cNvGrpSpPr/>
          <p:nvPr/>
        </p:nvGrpSpPr>
        <p:grpSpPr>
          <a:xfrm>
            <a:off x="-182880" y="104037"/>
            <a:ext cx="12467481" cy="662719"/>
            <a:chOff x="-182880" y="104037"/>
            <a:chExt cx="12467481" cy="662719"/>
          </a:xfrm>
        </p:grpSpPr>
        <p:sp>
          <p:nvSpPr>
            <p:cNvPr id="377" name="Rounded Rectangle 376"/>
            <p:cNvSpPr/>
            <p:nvPr/>
          </p:nvSpPr>
          <p:spPr>
            <a:xfrm>
              <a:off x="-182880" y="300950"/>
              <a:ext cx="12467481" cy="258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1717051" y="268515"/>
              <a:ext cx="3118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Learning Outcome Assessment 3 </a:t>
              </a:r>
            </a:p>
          </p:txBody>
        </p:sp>
        <p:pic>
          <p:nvPicPr>
            <p:cNvPr id="382" name="Picture 38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0486" y="104037"/>
              <a:ext cx="667754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83" name="Rectangle 382"/>
            <p:cNvSpPr/>
            <p:nvPr/>
          </p:nvSpPr>
          <p:spPr>
            <a:xfrm>
              <a:off x="11437632" y="130017"/>
              <a:ext cx="6526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94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4" name="Picture 3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380" y="130017"/>
              <a:ext cx="665608" cy="636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85" name="Picture 384">
              <a:extLst>
                <a:ext uri="{FF2B5EF4-FFF2-40B4-BE49-F238E27FC236}">
                  <a16:creationId xmlns:a16="http://schemas.microsoft.com/office/drawing/2014/main" id="{623246FF-83A2-4AE7-AE38-8524C542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" y="130017"/>
              <a:ext cx="665607" cy="632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86" name="Rectangle 385"/>
            <p:cNvSpPr/>
            <p:nvPr/>
          </p:nvSpPr>
          <p:spPr>
            <a:xfrm>
              <a:off x="8423557" y="268515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rPr>
                <a:t>Final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985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5" grpId="0" animBg="1"/>
      <p:bldP spid="378" grpId="0" animBg="1"/>
      <p:bldP spid="379" grpId="0" animBg="1"/>
      <p:bldP spid="38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715" y="0"/>
            <a:ext cx="12192000" cy="6858000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-5716" y="7952"/>
            <a:ext cx="12192000" cy="6858000"/>
          </a:xfrm>
          <a:prstGeom prst="rect">
            <a:avLst/>
          </a:prstGeom>
          <a:gradFill>
            <a:gsLst>
              <a:gs pos="0">
                <a:srgbClr val="BDC6CB">
                  <a:alpha val="77000"/>
                </a:srgbClr>
              </a:gs>
              <a:gs pos="100000">
                <a:srgbClr val="EEEFF1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867" y="900764"/>
            <a:ext cx="5227596" cy="5065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 rot="420000">
            <a:off x="4633652" y="1503680"/>
            <a:ext cx="264160" cy="243840"/>
          </a:xfrm>
          <a:prstGeom prst="rect">
            <a:avLst/>
          </a:prstGeom>
          <a:solidFill>
            <a:srgbClr val="6FB9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660000">
            <a:off x="5009870" y="1585307"/>
            <a:ext cx="135294" cy="121119"/>
          </a:xfrm>
          <a:prstGeom prst="rect">
            <a:avLst/>
          </a:prstGeom>
          <a:solidFill>
            <a:srgbClr val="24B7B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480000">
            <a:off x="7296214" y="5089935"/>
            <a:ext cx="264160" cy="269434"/>
          </a:xfrm>
          <a:prstGeom prst="rect">
            <a:avLst/>
          </a:prstGeom>
          <a:solidFill>
            <a:srgbClr val="6FB9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2700000">
            <a:off x="5960846" y="1014605"/>
            <a:ext cx="258877" cy="256032"/>
          </a:xfrm>
          <a:prstGeom prst="rect">
            <a:avLst/>
          </a:prstGeom>
          <a:solidFill>
            <a:srgbClr val="6FB9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6900000">
            <a:off x="3778709" y="3999049"/>
            <a:ext cx="246739" cy="238437"/>
          </a:xfrm>
          <a:prstGeom prst="rect">
            <a:avLst/>
          </a:prstGeom>
          <a:solidFill>
            <a:srgbClr val="24B7B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5160000">
            <a:off x="4695273" y="4883769"/>
            <a:ext cx="138425" cy="151366"/>
          </a:xfrm>
          <a:prstGeom prst="rect">
            <a:avLst/>
          </a:prstGeom>
          <a:solidFill>
            <a:srgbClr val="6FB9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5160000">
            <a:off x="4673085" y="5145449"/>
            <a:ext cx="246739" cy="238437"/>
          </a:xfrm>
          <a:prstGeom prst="rect">
            <a:avLst/>
          </a:prstGeom>
          <a:solidFill>
            <a:srgbClr val="478FD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160000">
            <a:off x="5020078" y="5159857"/>
            <a:ext cx="148045" cy="143255"/>
          </a:xfrm>
          <a:prstGeom prst="rect">
            <a:avLst/>
          </a:prstGeom>
          <a:solidFill>
            <a:srgbClr val="24B7B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8820000">
            <a:off x="8215410" y="3888001"/>
            <a:ext cx="235650" cy="241133"/>
          </a:xfrm>
          <a:prstGeom prst="rect">
            <a:avLst/>
          </a:prstGeom>
          <a:solidFill>
            <a:srgbClr val="418BC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900000">
            <a:off x="4119449" y="4145950"/>
            <a:ext cx="159202" cy="158605"/>
          </a:xfrm>
          <a:prstGeom prst="rect">
            <a:avLst/>
          </a:prstGeom>
          <a:solidFill>
            <a:srgbClr val="D1DA2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900000">
            <a:off x="4002988" y="3764349"/>
            <a:ext cx="159659" cy="157862"/>
          </a:xfrm>
          <a:prstGeom prst="rect">
            <a:avLst/>
          </a:prstGeom>
          <a:solidFill>
            <a:srgbClr val="418BC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480000">
            <a:off x="7386047" y="4837214"/>
            <a:ext cx="160998" cy="148972"/>
          </a:xfrm>
          <a:prstGeom prst="rect">
            <a:avLst/>
          </a:prstGeom>
          <a:solidFill>
            <a:srgbClr val="2235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480000">
            <a:off x="6999911" y="5133259"/>
            <a:ext cx="160998" cy="148972"/>
          </a:xfrm>
          <a:prstGeom prst="rect">
            <a:avLst/>
          </a:prstGeom>
          <a:solidFill>
            <a:srgbClr val="24B7B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8820000">
            <a:off x="7975388" y="4071826"/>
            <a:ext cx="137160" cy="135284"/>
          </a:xfrm>
          <a:prstGeom prst="rect">
            <a:avLst/>
          </a:prstGeom>
          <a:solidFill>
            <a:srgbClr val="24B7B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2834476">
            <a:off x="5784657" y="1318932"/>
            <a:ext cx="144294" cy="138885"/>
          </a:xfrm>
          <a:prstGeom prst="rect">
            <a:avLst/>
          </a:prstGeom>
          <a:solidFill>
            <a:srgbClr val="2235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2834476">
            <a:off x="6224626" y="1316833"/>
            <a:ext cx="144294" cy="138885"/>
          </a:xfrm>
          <a:prstGeom prst="rect">
            <a:avLst/>
          </a:prstGeom>
          <a:solidFill>
            <a:srgbClr val="B1AEB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660000">
            <a:off x="4640445" y="1840971"/>
            <a:ext cx="135294" cy="121119"/>
          </a:xfrm>
          <a:prstGeom prst="rect">
            <a:avLst/>
          </a:prstGeom>
          <a:solidFill>
            <a:srgbClr val="B1AEB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-900000">
            <a:off x="7240744" y="1430564"/>
            <a:ext cx="264160" cy="243840"/>
          </a:xfrm>
          <a:prstGeom prst="rect">
            <a:avLst/>
          </a:prstGeom>
          <a:solidFill>
            <a:srgbClr val="478FD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 rot="-900000">
            <a:off x="7002558" y="1572632"/>
            <a:ext cx="138702" cy="137160"/>
          </a:xfrm>
          <a:prstGeom prst="rect">
            <a:avLst/>
          </a:prstGeom>
          <a:solidFill>
            <a:srgbClr val="2235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 rot="-900000">
            <a:off x="7358943" y="1762410"/>
            <a:ext cx="138702" cy="137160"/>
          </a:xfrm>
          <a:prstGeom prst="rect">
            <a:avLst/>
          </a:prstGeom>
          <a:solidFill>
            <a:srgbClr val="24B7B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 rot="8820000">
            <a:off x="8069745" y="3681288"/>
            <a:ext cx="137160" cy="135284"/>
          </a:xfrm>
          <a:prstGeom prst="rect">
            <a:avLst/>
          </a:prstGeom>
          <a:solidFill>
            <a:srgbClr val="24B7B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3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16122</TotalTime>
  <Words>3842</Words>
  <Application>Microsoft Office PowerPoint</Application>
  <PresentationFormat>Widescreen</PresentationFormat>
  <Paragraphs>1420</Paragraphs>
  <Slides>95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8" baseType="lpstr">
      <vt:lpstr>Arial</vt:lpstr>
      <vt:lpstr>Arial Black</vt:lpstr>
      <vt:lpstr>Arial Unicode MS</vt:lpstr>
      <vt:lpstr>Avant_G-Bold</vt:lpstr>
      <vt:lpstr>Calibri</vt:lpstr>
      <vt:lpstr>Calibri Light</vt:lpstr>
      <vt:lpstr>Cambria Math</vt:lpstr>
      <vt:lpstr>Eurostile BQ</vt:lpstr>
      <vt:lpstr>Franklin Gothic Demi Cond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tarek chami</dc:creator>
  <cp:lastModifiedBy>Danish Ahmed</cp:lastModifiedBy>
  <cp:revision>465</cp:revision>
  <dcterms:created xsi:type="dcterms:W3CDTF">2020-02-01T12:10:19Z</dcterms:created>
  <dcterms:modified xsi:type="dcterms:W3CDTF">2020-10-26T03:56:44Z</dcterms:modified>
</cp:coreProperties>
</file>