
<file path=[Content_Types].xml><?xml version="1.0" encoding="utf-8"?>
<Types xmlns="http://schemas.openxmlformats.org/package/2006/content-types">
  <Default Extension="png" ContentType="image/png"/>
  <Default Extension="mov" ContentType="video/quicktime"/>
  <Default Extension="rels" ContentType="application/vnd.openxmlformats-package.relationships+xml"/>
  <Default Extension="xml" ContentType="application/xml"/>
  <Default Extension="tiff" ContentType="image/tif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aveSubsetFonts="1">
  <p:sldMasterIdLst>
    <p:sldMasterId id="2147483648" r:id="rId1"/>
  </p:sldMasterIdLst>
  <p:notesMasterIdLst>
    <p:notesMasterId r:id="rId103"/>
  </p:notesMasterIdLst>
  <p:handoutMasterIdLst>
    <p:handoutMasterId r:id="rId104"/>
  </p:handoutMasterIdLst>
  <p:sldIdLst>
    <p:sldId id="268" r:id="rId2"/>
    <p:sldId id="269" r:id="rId3"/>
    <p:sldId id="270" r:id="rId4"/>
    <p:sldId id="271" r:id="rId5"/>
    <p:sldId id="272" r:id="rId6"/>
    <p:sldId id="274" r:id="rId7"/>
    <p:sldId id="275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73" r:id="rId16"/>
    <p:sldId id="286" r:id="rId17"/>
    <p:sldId id="288" r:id="rId18"/>
    <p:sldId id="289" r:id="rId19"/>
    <p:sldId id="291" r:id="rId20"/>
    <p:sldId id="290" r:id="rId21"/>
    <p:sldId id="292" r:id="rId22"/>
    <p:sldId id="293" r:id="rId23"/>
    <p:sldId id="307" r:id="rId24"/>
    <p:sldId id="295" r:id="rId25"/>
    <p:sldId id="309" r:id="rId26"/>
    <p:sldId id="296" r:id="rId27"/>
    <p:sldId id="297" r:id="rId28"/>
    <p:sldId id="308" r:id="rId29"/>
    <p:sldId id="298" r:id="rId30"/>
    <p:sldId id="299" r:id="rId31"/>
    <p:sldId id="300" r:id="rId32"/>
    <p:sldId id="301" r:id="rId33"/>
    <p:sldId id="340" r:id="rId34"/>
    <p:sldId id="302" r:id="rId35"/>
    <p:sldId id="341" r:id="rId36"/>
    <p:sldId id="303" r:id="rId37"/>
    <p:sldId id="304" r:id="rId38"/>
    <p:sldId id="305" r:id="rId39"/>
    <p:sldId id="306" r:id="rId40"/>
    <p:sldId id="343" r:id="rId41"/>
    <p:sldId id="352" r:id="rId42"/>
    <p:sldId id="354" r:id="rId43"/>
    <p:sldId id="350" r:id="rId44"/>
    <p:sldId id="351" r:id="rId45"/>
    <p:sldId id="355" r:id="rId46"/>
    <p:sldId id="356" r:id="rId47"/>
    <p:sldId id="357" r:id="rId48"/>
    <p:sldId id="358" r:id="rId49"/>
    <p:sldId id="287" r:id="rId50"/>
    <p:sldId id="310" r:id="rId51"/>
    <p:sldId id="311" r:id="rId52"/>
    <p:sldId id="312" r:id="rId53"/>
    <p:sldId id="313" r:id="rId54"/>
    <p:sldId id="314" r:id="rId55"/>
    <p:sldId id="315" r:id="rId56"/>
    <p:sldId id="316" r:id="rId57"/>
    <p:sldId id="317" r:id="rId58"/>
    <p:sldId id="318" r:id="rId59"/>
    <p:sldId id="319" r:id="rId60"/>
    <p:sldId id="320" r:id="rId61"/>
    <p:sldId id="344" r:id="rId62"/>
    <p:sldId id="359" r:id="rId63"/>
    <p:sldId id="360" r:id="rId64"/>
    <p:sldId id="361" r:id="rId65"/>
    <p:sldId id="362" r:id="rId66"/>
    <p:sldId id="363" r:id="rId67"/>
    <p:sldId id="364" r:id="rId68"/>
    <p:sldId id="365" r:id="rId69"/>
    <p:sldId id="366" r:id="rId70"/>
    <p:sldId id="321" r:id="rId71"/>
    <p:sldId id="342" r:id="rId72"/>
    <p:sldId id="339" r:id="rId73"/>
    <p:sldId id="338" r:id="rId74"/>
    <p:sldId id="335" r:id="rId75"/>
    <p:sldId id="336" r:id="rId76"/>
    <p:sldId id="337" r:id="rId77"/>
    <p:sldId id="322" r:id="rId78"/>
    <p:sldId id="323" r:id="rId79"/>
    <p:sldId id="324" r:id="rId80"/>
    <p:sldId id="325" r:id="rId81"/>
    <p:sldId id="326" r:id="rId82"/>
    <p:sldId id="327" r:id="rId83"/>
    <p:sldId id="328" r:id="rId84"/>
    <p:sldId id="329" r:id="rId85"/>
    <p:sldId id="330" r:id="rId86"/>
    <p:sldId id="345" r:id="rId87"/>
    <p:sldId id="369" r:id="rId88"/>
    <p:sldId id="368" r:id="rId89"/>
    <p:sldId id="347" r:id="rId90"/>
    <p:sldId id="370" r:id="rId91"/>
    <p:sldId id="348" r:id="rId92"/>
    <p:sldId id="349" r:id="rId93"/>
    <p:sldId id="367" r:id="rId94"/>
    <p:sldId id="371" r:id="rId95"/>
    <p:sldId id="372" r:id="rId96"/>
    <p:sldId id="373" r:id="rId97"/>
    <p:sldId id="375" r:id="rId98"/>
    <p:sldId id="333" r:id="rId99"/>
    <p:sldId id="334" r:id="rId100"/>
    <p:sldId id="374" r:id="rId101"/>
    <p:sldId id="332" r:id="rId10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4B5D"/>
    <a:srgbClr val="ACF3FD"/>
    <a:srgbClr val="E9F0F4"/>
    <a:srgbClr val="3D95BB"/>
    <a:srgbClr val="FF7E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767" autoAdjust="0"/>
    <p:restoredTop sz="86450"/>
  </p:normalViewPr>
  <p:slideViewPr>
    <p:cSldViewPr snapToGrid="0">
      <p:cViewPr varScale="1">
        <p:scale>
          <a:sx n="76" d="100"/>
          <a:sy n="76" d="100"/>
        </p:scale>
        <p:origin x="224" y="97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10016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2" d="100"/>
          <a:sy n="82" d="100"/>
        </p:scale>
        <p:origin x="3852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07" Type="http://schemas.openxmlformats.org/officeDocument/2006/relationships/theme" Target="theme/theme1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notesMaster" Target="notesMasters/notesMaster1.xml"/><Relationship Id="rId108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C4FB8F-ED15-48AB-97BD-17129D4E699D}" type="datetimeFigureOut">
              <a:rPr lang="en-US" smtClean="0"/>
              <a:t>5/2/21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6B3739-9081-478F-812E-AE7CE14063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10498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C9D437-CD83-4825-AD0D-5E7B341BC79B}" type="datetimeFigureOut">
              <a:rPr lang="en-US" smtClean="0"/>
              <a:t>5/2/21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CF8BB-EBC7-4B8F-9632-A5A136FBB8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369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755780"/>
            <a:ext cx="6858000" cy="3200400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956180"/>
            <a:ext cx="6858000" cy="109728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226DD-B9CE-AF4E-96D9-1AC1763CEF28}" type="datetime1">
              <a:rPr lang="en-US" smtClean="0"/>
              <a:t>5/2/21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CC2C4334-8124-3343-B3AA-65B78F533A17}" type="datetime1">
              <a:rPr lang="en-US" smtClean="0"/>
              <a:t>5/2/21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22960"/>
            <a:ext cx="8686800" cy="201168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2834640"/>
            <a:ext cx="8686800" cy="109728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8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81200"/>
            <a:ext cx="4572000" cy="448056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81800" y="1981200"/>
            <a:ext cx="4572000" cy="448056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2AC3E-551F-AD45-9A58-07C5FDEFF9F8}" type="datetime1">
              <a:rPr lang="en-US" smtClean="0"/>
              <a:t>5/2/21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679448"/>
            <a:ext cx="4572000" cy="830487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09935"/>
            <a:ext cx="4572000" cy="39670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81800" y="1679448"/>
            <a:ext cx="4572000" cy="830487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81800" y="2509935"/>
            <a:ext cx="4572000" cy="39670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BB7B-6853-FD4B-A429-70A84E94837A}" type="datetime1">
              <a:rPr lang="en-US" smtClean="0"/>
              <a:t>5/2/21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5DC72-F923-ED4A-A94C-DE17A2D9E7C1}" type="datetime1">
              <a:rPr lang="en-US" smtClean="0"/>
              <a:t>5/2/21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475E-7287-8E4F-BA05-63E5B5EEF51A}" type="datetime1">
              <a:rPr lang="en-US" smtClean="0"/>
              <a:t>5/2/21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9420" y="408993"/>
            <a:ext cx="4800937" cy="1828800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6491" y="381000"/>
            <a:ext cx="5489510" cy="5791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59420" y="2237793"/>
            <a:ext cx="4800937" cy="1828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2848C-2DD7-3148-8841-20B7828FD3C8}" type="datetime1">
              <a:rPr lang="en-US" smtClean="0"/>
              <a:t>5/2/21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248" y="384048"/>
            <a:ext cx="4800600" cy="1828800"/>
          </a:xfrm>
        </p:spPr>
        <p:txBody>
          <a:bodyPr anchor="b">
            <a:noAutofit/>
          </a:bodyPr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  <a:ln>
            <a:noFill/>
          </a:ln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56249" y="2240280"/>
            <a:ext cx="4799140" cy="1828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71200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08108-3627-9644-B249-F84F7D828A4B}" type="datetime1">
              <a:rPr lang="en-US" smtClean="0"/>
              <a:t>5/2/21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42120" y="380999"/>
            <a:ext cx="2011680" cy="6096001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1199" y="380999"/>
            <a:ext cx="7074859" cy="60960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225E2-0E8D-C540-A52B-3D86E076123E}" type="datetime1">
              <a:rPr lang="en-US" smtClean="0"/>
              <a:t>5/2/21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0" y="381000"/>
            <a:ext cx="9372600" cy="1295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987419"/>
            <a:ext cx="9372600" cy="44831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631790" y="5586761"/>
            <a:ext cx="280731" cy="883759"/>
          </a:xfrm>
          <a:prstGeom prst="rect">
            <a:avLst/>
          </a:prstGeom>
        </p:spPr>
        <p:txBody>
          <a:bodyPr vert="vert270" lIns="91440" tIns="45720" rIns="91440" bIns="45720" rtlCol="0" anchor="ctr"/>
          <a:lstStyle>
            <a:lvl1pPr algn="l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317F016E-4B0A-874C-AF53-C5346D872BA4}" type="datetime1">
              <a:rPr lang="en-US" smtClean="0"/>
              <a:t>5/2/21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631790" y="365125"/>
            <a:ext cx="280730" cy="5139936"/>
          </a:xfrm>
          <a:prstGeom prst="rect">
            <a:avLst/>
          </a:prstGeom>
        </p:spPr>
        <p:txBody>
          <a:bodyPr vert="vert270" lIns="91440" tIns="45720" rIns="91440" bIns="45720" rtlCol="0" anchor="ctr"/>
          <a:lstStyle>
            <a:lvl1pPr algn="ctr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13321" y="6268940"/>
            <a:ext cx="722377" cy="2015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400" kern="1200" cap="all" baseline="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74320" algn="l" defTabSz="914400" rtl="0" eaLnBrk="1" latinLnBrk="0" hangingPunct="1">
        <a:lnSpc>
          <a:spcPct val="90000"/>
        </a:lnSpc>
        <a:spcBef>
          <a:spcPts val="1200"/>
        </a:spcBef>
        <a:buSzPct val="10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45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0.png"/><Relationship Id="rId2" Type="http://schemas.openxmlformats.org/officeDocument/2006/relationships/image" Target="../media/image48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tiff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510.png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0.png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0.png"/><Relationship Id="rId2" Type="http://schemas.openxmlformats.org/officeDocument/2006/relationships/image" Target="../media/image48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0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tiff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0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6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6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0.png"/><Relationship Id="rId2" Type="http://schemas.openxmlformats.org/officeDocument/2006/relationships/image" Target="../media/image700.png"/><Relationship Id="rId1" Type="http://schemas.openxmlformats.org/officeDocument/2006/relationships/slideLayout" Target="../slideLayouts/slideLayout6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0.png"/><Relationship Id="rId2" Type="http://schemas.openxmlformats.org/officeDocument/2006/relationships/image" Target="../media/image720.png"/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0.png"/><Relationship Id="rId2" Type="http://schemas.openxmlformats.org/officeDocument/2006/relationships/image" Target="../media/image740.png"/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760.png"/><Relationship Id="rId1" Type="http://schemas.openxmlformats.org/officeDocument/2006/relationships/slideLayout" Target="../slideLayouts/slideLayout6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0.png"/><Relationship Id="rId2" Type="http://schemas.openxmlformats.org/officeDocument/2006/relationships/image" Target="../media/image780.png"/><Relationship Id="rId1" Type="http://schemas.openxmlformats.org/officeDocument/2006/relationships/slideLayout" Target="../slideLayouts/slideLayout6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0.png"/><Relationship Id="rId2" Type="http://schemas.openxmlformats.org/officeDocument/2006/relationships/image" Target="../media/image800.png"/><Relationship Id="rId1" Type="http://schemas.openxmlformats.org/officeDocument/2006/relationships/slideLayout" Target="../slideLayouts/slideLayout6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0.png"/><Relationship Id="rId2" Type="http://schemas.openxmlformats.org/officeDocument/2006/relationships/image" Target="../media/image820.png"/><Relationship Id="rId1" Type="http://schemas.openxmlformats.org/officeDocument/2006/relationships/slideLayout" Target="../slideLayouts/slideLayout6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0.png"/><Relationship Id="rId1" Type="http://schemas.openxmlformats.org/officeDocument/2006/relationships/slideLayout" Target="../slideLayouts/slideLayout6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6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5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5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6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7730" y="1144564"/>
            <a:ext cx="8004073" cy="3200400"/>
          </a:xfrm>
        </p:spPr>
        <p:txBody>
          <a:bodyPr>
            <a:noAutofit/>
          </a:bodyPr>
          <a:lstStyle/>
          <a:p>
            <a:r>
              <a:rPr lang="en-US" sz="6000" b="1" dirty="0"/>
              <a:t>STRUCTURAL &amp; GEOTECHNICAL DESIGN OF A TWO STORY VILLA AT ALNAHDHAH DISTRICT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730" y="4344964"/>
            <a:ext cx="6874475" cy="2302064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LEARNING OUTCOME ASSESSMENT III </a:t>
            </a:r>
          </a:p>
          <a:p>
            <a:pPr>
              <a:lnSpc>
                <a:spcPct val="120000"/>
              </a:lnSpc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SENIOR DESIGN PROJECT PRESENTATION </a:t>
            </a:r>
          </a:p>
          <a:p>
            <a:pPr>
              <a:lnSpc>
                <a:spcPct val="120000"/>
              </a:lnSpc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SARAH KHALID | 201601662</a:t>
            </a:r>
          </a:p>
          <a:p>
            <a:pPr>
              <a:lnSpc>
                <a:spcPct val="120000"/>
              </a:lnSpc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JURI ALHINDAS | 201700018</a:t>
            </a:r>
          </a:p>
          <a:p>
            <a:pPr>
              <a:lnSpc>
                <a:spcPct val="120000"/>
              </a:lnSpc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ALZAHRA ALHAUWAJ| 201600258</a:t>
            </a:r>
          </a:p>
          <a:p>
            <a:pPr>
              <a:lnSpc>
                <a:spcPct val="120000"/>
              </a:lnSpc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ADVISORS:ENG. DANISH AHMED and</a:t>
            </a:r>
          </a:p>
          <a:p>
            <a:pPr>
              <a:lnSpc>
                <a:spcPct val="120000"/>
              </a:lnSpc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DR. TAHAR AYADAT</a:t>
            </a:r>
          </a:p>
          <a:p>
            <a:pPr>
              <a:lnSpc>
                <a:spcPct val="120000"/>
              </a:lnSpc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COORDINATOR: DR. ANDI ASIZ</a:t>
            </a:r>
          </a:p>
          <a:p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0E35E8-D0B2-7B4C-B783-F929F7F4EF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5039" y="0"/>
            <a:ext cx="3200400" cy="1016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A402C7-DAB1-FA4A-B85E-C0A53B43F1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475" y="0"/>
            <a:ext cx="1144564" cy="1144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251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1733" y="33867"/>
            <a:ext cx="9372600" cy="1295400"/>
          </a:xfrm>
        </p:spPr>
        <p:txBody>
          <a:bodyPr/>
          <a:lstStyle/>
          <a:p>
            <a:r>
              <a:rPr lang="en-US" b="1" dirty="0"/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9733" y="1442830"/>
            <a:ext cx="6799743" cy="4480560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Introduction</a:t>
            </a:r>
            <a:r>
              <a:rPr lang="en-US" sz="2200" b="1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200" b="1" dirty="0"/>
              <a:t>Project Objectives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200" b="1" dirty="0"/>
              <a:t>Project Scope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200" b="1" dirty="0"/>
              <a:t>ETABS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Codes and Design Specifications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Summary of Project Guidelines &amp;Constraints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Project Description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200" b="1" dirty="0"/>
              <a:t>Project Location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200" b="1" dirty="0"/>
              <a:t>Project Layout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200" b="1" dirty="0"/>
              <a:t>Project Dimensions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EA9021-48DF-2648-8B33-9CC0EED8A9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69076" y="1536548"/>
            <a:ext cx="5222923" cy="44805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Structural Design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100" b="1" dirty="0"/>
              <a:t>Reinforced concrete cement (RCC)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100" b="1" dirty="0"/>
              <a:t>Cross laminated timber (CLT)</a:t>
            </a:r>
            <a:endParaRPr lang="en-US" b="1" dirty="0"/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Geotechnical Design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400" b="1" dirty="0"/>
              <a:t>Reinforced concrete cement (RCC)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400" b="1" dirty="0"/>
              <a:t>Cross laminated timber (CLT)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Cost Estimation 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Comparison between RCC &amp;CLT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91B4D-04F0-D14E-9EC5-860FC47E3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pPr/>
              <a:t>1</a:t>
            </a:fld>
            <a:endParaRPr lang="en-US" sz="1600" b="1" dirty="0">
              <a:solidFill>
                <a:schemeClr val="tx1"/>
              </a:solidFill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513D6A-D333-AB46-9AC1-875C5DAECF86}"/>
              </a:ext>
            </a:extLst>
          </p:cNvPr>
          <p:cNvCxnSpPr/>
          <p:nvPr/>
        </p:nvCxnSpPr>
        <p:spPr>
          <a:xfrm>
            <a:off x="6858000" y="1422985"/>
            <a:ext cx="0" cy="50475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E0733AD-77A7-2242-B6D6-7076998E6DE7}"/>
              </a:ext>
            </a:extLst>
          </p:cNvPr>
          <p:cNvCxnSpPr>
            <a:cxnSpLocks/>
          </p:cNvCxnSpPr>
          <p:nvPr/>
        </p:nvCxnSpPr>
        <p:spPr>
          <a:xfrm flipV="1">
            <a:off x="1591733" y="1413931"/>
            <a:ext cx="10278534" cy="90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3332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PROJECT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DC594-CD9B-D349-80ED-976E1E89B9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886629"/>
            <a:ext cx="9372600" cy="4483101"/>
          </a:xfrm>
        </p:spPr>
        <p:txBody>
          <a:bodyPr/>
          <a:lstStyle/>
          <a:p>
            <a:r>
              <a:rPr lang="en-US" b="1" dirty="0"/>
              <a:t>Structural design of the villa </a:t>
            </a:r>
          </a:p>
          <a:p>
            <a:r>
              <a:rPr lang="en-US" b="1" dirty="0"/>
              <a:t>Geotechnical design of the foundation system </a:t>
            </a:r>
          </a:p>
          <a:p>
            <a:r>
              <a:rPr lang="en-US" b="1" dirty="0"/>
              <a:t>Project constraints</a:t>
            </a:r>
          </a:p>
          <a:p>
            <a:r>
              <a:rPr lang="en-US" b="1" dirty="0"/>
              <a:t>Cost estimation </a:t>
            </a:r>
          </a:p>
          <a:p>
            <a:r>
              <a:rPr lang="en-US" b="1" dirty="0"/>
              <a:t>Comparative study between the RCC and CLT</a:t>
            </a:r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D5A29C-6440-DE4B-A2A3-BF56D844B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pPr/>
              <a:t>2</a:t>
            </a:fld>
            <a:endParaRPr lang="en-US" sz="1600" b="1" dirty="0">
              <a:solidFill>
                <a:schemeClr val="tx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2322037-04E1-3448-9217-7D21C121D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1240" y="2641600"/>
            <a:ext cx="3938359" cy="3938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95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PROJECT SCOPE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F63313-419B-9C4C-A973-18ABE81448C3}"/>
              </a:ext>
            </a:extLst>
          </p:cNvPr>
          <p:cNvSpPr txBox="1"/>
          <p:nvPr/>
        </p:nvSpPr>
        <p:spPr>
          <a:xfrm>
            <a:off x="307914" y="6309360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/>
              <a:t>3</a:t>
            </a:r>
            <a:endParaRPr lang="en-US" sz="2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36F7CE-B924-F14D-B8D3-0706AEA09D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221"/>
          <a:stretch/>
        </p:blipFill>
        <p:spPr>
          <a:xfrm>
            <a:off x="0" y="0"/>
            <a:ext cx="6866573" cy="6309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83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69985"/>
            <a:ext cx="9372600" cy="1295400"/>
          </a:xfrm>
        </p:spPr>
        <p:txBody>
          <a:bodyPr/>
          <a:lstStyle/>
          <a:p>
            <a:r>
              <a:rPr lang="en-US" b="1" dirty="0"/>
              <a:t>Codes and Design Specifications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199" y="1981200"/>
            <a:ext cx="5469468" cy="448056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b="1" dirty="0"/>
              <a:t>Saudi Building Code (SBC). Saudi Building Code structural requirements; Loading and Forces (301), Soil and Foundations (303), Concrete Structures (304), </a:t>
            </a:r>
          </a:p>
          <a:p>
            <a:pPr>
              <a:lnSpc>
                <a:spcPct val="100000"/>
              </a:lnSpc>
            </a:pPr>
            <a:r>
              <a:rPr lang="en-US" sz="2800" b="1" dirty="0"/>
              <a:t>American Concrete Institute. ACI. (2014). Building code requirements for structural concrete (ACI 318-14).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3B4F01-4564-9542-A135-3D42AA602E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35" t="-897" r="19351" b="37724"/>
          <a:stretch/>
        </p:blipFill>
        <p:spPr>
          <a:xfrm>
            <a:off x="8398414" y="4648374"/>
            <a:ext cx="3245204" cy="19741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247B1E-C07C-EE4A-B091-C91F375507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8210" y="1465385"/>
            <a:ext cx="2476793" cy="2874672"/>
          </a:xfrm>
          <a:prstGeom prst="rect">
            <a:avLst/>
          </a:pr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0528A62-223D-CA46-93CA-D58D46F40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400" b="1" smtClean="0">
                <a:solidFill>
                  <a:schemeClr val="tx1"/>
                </a:solidFill>
              </a:rPr>
              <a:t>4</a:t>
            </a:fld>
            <a:endParaRPr lang="en-US" sz="1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66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838200"/>
            <a:ext cx="9372600" cy="1295400"/>
          </a:xfrm>
        </p:spPr>
        <p:txBody>
          <a:bodyPr>
            <a:normAutofit/>
          </a:bodyPr>
          <a:lstStyle/>
          <a:p>
            <a:r>
              <a:rPr lang="en-US" b="1" dirty="0"/>
              <a:t>Summary of Project Guidelines &amp; Constraints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3200" b="1" dirty="0"/>
              <a:t>Structural Design </a:t>
            </a:r>
          </a:p>
          <a:p>
            <a:r>
              <a:rPr lang="en-US" sz="3200" b="1" dirty="0"/>
              <a:t>Geotechnical Design </a:t>
            </a:r>
          </a:p>
          <a:p>
            <a:r>
              <a:rPr lang="en-US" sz="3200" b="1" dirty="0"/>
              <a:t>Material </a:t>
            </a:r>
          </a:p>
          <a:p>
            <a:r>
              <a:rPr lang="en-US" sz="3200" b="1" dirty="0"/>
              <a:t>Environment</a:t>
            </a:r>
          </a:p>
          <a:p>
            <a:r>
              <a:rPr lang="en-US" sz="3200" b="1" dirty="0"/>
              <a:t>Cost </a:t>
            </a:r>
          </a:p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AF5103-0133-4C48-85D0-708842893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5</a:t>
            </a:fld>
            <a:endParaRPr lang="en-US" sz="1600" b="1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E99421-1947-3A43-B7B2-DA0E013F79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535" y="1883400"/>
            <a:ext cx="4170265" cy="4170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893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822960"/>
            <a:ext cx="9177867" cy="2011680"/>
          </a:xfrm>
        </p:spPr>
        <p:txBody>
          <a:bodyPr>
            <a:normAutofit/>
          </a:bodyPr>
          <a:lstStyle/>
          <a:p>
            <a:r>
              <a:rPr lang="en-US" sz="7200" b="1" dirty="0"/>
              <a:t>PROJECT DESCRIPTION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7F1458-C01B-734D-B0C9-2B7A934266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3600" b="1" dirty="0">
                <a:solidFill>
                  <a:schemeClr val="accent6">
                    <a:lumMod val="75000"/>
                  </a:schemeClr>
                </a:solidFill>
              </a:rPr>
              <a:t>WHAT IS THIS PROJECT ABOUT ? </a:t>
            </a:r>
            <a:endParaRPr lang="en-US" sz="36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9E5887-BB6B-024B-9BB9-30892F38D94D}"/>
              </a:ext>
            </a:extLst>
          </p:cNvPr>
          <p:cNvSpPr txBox="1"/>
          <p:nvPr/>
        </p:nvSpPr>
        <p:spPr>
          <a:xfrm>
            <a:off x="307914" y="6309360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/>
              <a:t>6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13230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E57FD-8DF1-8045-BB30-BE347B1BC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6922" y="-206514"/>
            <a:ext cx="9372600" cy="1295400"/>
          </a:xfrm>
        </p:spPr>
        <p:txBody>
          <a:bodyPr/>
          <a:lstStyle/>
          <a:p>
            <a:r>
              <a:rPr lang="en-US" b="1" dirty="0"/>
              <a:t>PROJECT LOCATION </a:t>
            </a:r>
          </a:p>
        </p:txBody>
      </p:sp>
      <p:pic>
        <p:nvPicPr>
          <p:cNvPr id="3" name="WhatsApp Video 2021-01-27 at 4.34.37 PM">
            <a:hlinkClick r:id="" action="ppaction://media"/>
            <a:extLst>
              <a:ext uri="{FF2B5EF4-FFF2-40B4-BE49-F238E27FC236}">
                <a16:creationId xmlns:a16="http://schemas.microsoft.com/office/drawing/2014/main" id="{8A71884F-4D1C-9A44-B705-B2D79184C6C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73222" y="20247"/>
            <a:ext cx="45018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1BC378A-DEC2-AD4D-A511-81A2BF51B021}"/>
              </a:ext>
            </a:extLst>
          </p:cNvPr>
          <p:cNvSpPr/>
          <p:nvPr/>
        </p:nvSpPr>
        <p:spPr>
          <a:xfrm>
            <a:off x="5873222" y="6150114"/>
            <a:ext cx="6459008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D7Q9NigKI 0"/>
              </a:rPr>
              <a:t>Video 1: Location of the villa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D7Q9NigKI 0"/>
              </a:rPr>
              <a:t>Source of figure: google map</a:t>
            </a:r>
            <a:endParaRPr lang="en-US" sz="2000" b="1" dirty="0">
              <a:solidFill>
                <a:srgbClr val="000000"/>
              </a:solidFill>
              <a:effectLst/>
              <a:latin typeface="YAD7Q9NigKI 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924744-B41E-D44A-A284-F2DFE406D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7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431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E221638-BC82-FB47-A934-3C00DDB9BD18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373546" y="-2065257"/>
            <a:ext cx="5642406" cy="1031810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BD733F-759A-A049-A1C1-CCA9F532C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2213" y="-246329"/>
            <a:ext cx="9372600" cy="1295400"/>
          </a:xfrm>
        </p:spPr>
        <p:txBody>
          <a:bodyPr/>
          <a:lstStyle/>
          <a:p>
            <a:r>
              <a:rPr lang="en-US" b="1" dirty="0"/>
              <a:t>PROJECT LAYOUT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94E7C3F-3E0E-1346-A8D4-EBAF23160292}"/>
              </a:ext>
            </a:extLst>
          </p:cNvPr>
          <p:cNvSpPr/>
          <p:nvPr/>
        </p:nvSpPr>
        <p:spPr>
          <a:xfrm>
            <a:off x="1852413" y="5914997"/>
            <a:ext cx="96340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1: Layout of the villa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Modified copy of the details consultant engineering office villa layout [3]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4D1520-53FB-A046-85AC-439FB1367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8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17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05C66-A10C-2841-A0B3-294D036FE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Project DIMENSIONS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DD96F25-2D66-FF49-89E0-DD39240AC5B9}"/>
              </a:ext>
            </a:extLst>
          </p:cNvPr>
          <p:cNvSpPr/>
          <p:nvPr/>
        </p:nvSpPr>
        <p:spPr>
          <a:xfrm>
            <a:off x="1981200" y="2108262"/>
            <a:ext cx="6954404" cy="2308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b="1" dirty="0"/>
              <a:t>The villa is 28ft x 82ft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b="1" dirty="0"/>
              <a:t>The area of the villa is 2166 ft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b="1" dirty="0"/>
              <a:t>It consists of 3 floors: basement,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b="1" dirty="0"/>
              <a:t> ground, first floor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38D27-3539-8249-B56E-73235454D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9</a:t>
            </a:fld>
            <a:endParaRPr lang="en-US" sz="1600" b="1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C4C394-AF90-8941-B77D-8B7E23549C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7061200" y="2541027"/>
            <a:ext cx="5000038" cy="4100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24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B3831-C57E-A643-9FE7-CB35150F9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Ground floor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826A829-8EF7-5943-ACE5-7494B83B4918}"/>
              </a:ext>
            </a:extLst>
          </p:cNvPr>
          <p:cNvSpPr/>
          <p:nvPr/>
        </p:nvSpPr>
        <p:spPr>
          <a:xfrm>
            <a:off x="1961311" y="1891421"/>
            <a:ext cx="253716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dirty="0">
                <a:solidFill>
                  <a:srgbClr val="7ED957"/>
                </a:solidFill>
              </a:rPr>
              <a:t>Entrance </a:t>
            </a:r>
            <a:endParaRPr lang="en-US" sz="4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C5E1DF-29BF-7A45-9307-0CD76067FB36}"/>
              </a:ext>
            </a:extLst>
          </p:cNvPr>
          <p:cNvSpPr/>
          <p:nvPr/>
        </p:nvSpPr>
        <p:spPr>
          <a:xfrm>
            <a:off x="1961311" y="2823276"/>
            <a:ext cx="159973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>
                <a:solidFill>
                  <a:srgbClr val="FDDF00"/>
                </a:solidFill>
              </a:rPr>
              <a:t>Stairs</a:t>
            </a:r>
            <a:r>
              <a:rPr lang="en-US">
                <a:solidFill>
                  <a:srgbClr val="FDDF00"/>
                </a:solidFill>
              </a:rPr>
              <a:t> </a:t>
            </a: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924F8EC-D42C-8349-8061-0DDBF4A737F6}"/>
              </a:ext>
            </a:extLst>
          </p:cNvPr>
          <p:cNvSpPr/>
          <p:nvPr/>
        </p:nvSpPr>
        <p:spPr>
          <a:xfrm>
            <a:off x="1981200" y="3705664"/>
            <a:ext cx="348332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>
                <a:solidFill>
                  <a:srgbClr val="A6A6A6"/>
                </a:solidFill>
              </a:rPr>
              <a:t>Living rooms </a:t>
            </a:r>
            <a:endParaRPr lang="en-US" sz="48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5031E7-4999-7247-8080-74499BFBB677}"/>
              </a:ext>
            </a:extLst>
          </p:cNvPr>
          <p:cNvSpPr txBox="1"/>
          <p:nvPr/>
        </p:nvSpPr>
        <p:spPr>
          <a:xfrm>
            <a:off x="1961311" y="4610327"/>
            <a:ext cx="21119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>
                <a:solidFill>
                  <a:srgbClr val="FF7E79"/>
                </a:solidFill>
              </a:rPr>
              <a:t>Kitchen</a:t>
            </a:r>
            <a:r>
              <a:rPr lang="en-US"/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E90EE97-C3E1-E04B-BDE7-B33B93633502}"/>
              </a:ext>
            </a:extLst>
          </p:cNvPr>
          <p:cNvSpPr/>
          <p:nvPr/>
        </p:nvSpPr>
        <p:spPr>
          <a:xfrm>
            <a:off x="1981200" y="5431669"/>
            <a:ext cx="327012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>
                <a:solidFill>
                  <a:srgbClr val="FF5757"/>
                </a:solidFill>
              </a:rPr>
              <a:t>Dining room</a:t>
            </a:r>
            <a:endParaRPr lang="en-US" sz="48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D240FFE-4802-A642-8B48-005D7163C9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6330" y="0"/>
            <a:ext cx="4615670" cy="6039836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D497F21-E443-0444-80DC-0D68B6840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10</a:t>
            </a:fld>
            <a:endParaRPr lang="en-US" sz="1600" b="1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CA06DC-7980-1F4E-8CC1-B11FDE6AD637}"/>
              </a:ext>
            </a:extLst>
          </p:cNvPr>
          <p:cNvSpPr/>
          <p:nvPr/>
        </p:nvSpPr>
        <p:spPr>
          <a:xfrm>
            <a:off x="6959600" y="5853906"/>
            <a:ext cx="554566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2: Layout of the villa (ground floor)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Modified copy of the detailed consultant engineering office villa layout [3]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F78A291-44EF-AC41-A49D-E23B1DAD17AF}"/>
              </a:ext>
            </a:extLst>
          </p:cNvPr>
          <p:cNvSpPr/>
          <p:nvPr/>
        </p:nvSpPr>
        <p:spPr>
          <a:xfrm>
            <a:off x="1648044" y="2173445"/>
            <a:ext cx="254000" cy="266948"/>
          </a:xfrm>
          <a:prstGeom prst="ellipse">
            <a:avLst/>
          </a:prstGeom>
          <a:solidFill>
            <a:srgbClr val="1C4B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D0184B7-EDB5-614F-A9D7-CA30A7AD04B2}"/>
              </a:ext>
            </a:extLst>
          </p:cNvPr>
          <p:cNvSpPr/>
          <p:nvPr/>
        </p:nvSpPr>
        <p:spPr>
          <a:xfrm>
            <a:off x="1648044" y="3105300"/>
            <a:ext cx="254000" cy="266948"/>
          </a:xfrm>
          <a:prstGeom prst="ellipse">
            <a:avLst/>
          </a:prstGeom>
          <a:solidFill>
            <a:srgbClr val="1C4B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07FBD0E-A904-D242-B33F-FE01184ACF0C}"/>
              </a:ext>
            </a:extLst>
          </p:cNvPr>
          <p:cNvSpPr/>
          <p:nvPr/>
        </p:nvSpPr>
        <p:spPr>
          <a:xfrm>
            <a:off x="1670488" y="4037155"/>
            <a:ext cx="254000" cy="266948"/>
          </a:xfrm>
          <a:prstGeom prst="ellipse">
            <a:avLst/>
          </a:prstGeom>
          <a:solidFill>
            <a:srgbClr val="1C4B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882C2DC-A2D7-8E44-9C1B-35D050D189E7}"/>
              </a:ext>
            </a:extLst>
          </p:cNvPr>
          <p:cNvSpPr/>
          <p:nvPr/>
        </p:nvSpPr>
        <p:spPr>
          <a:xfrm>
            <a:off x="1681509" y="4969010"/>
            <a:ext cx="254000" cy="266948"/>
          </a:xfrm>
          <a:prstGeom prst="ellipse">
            <a:avLst/>
          </a:prstGeom>
          <a:solidFill>
            <a:srgbClr val="1C4B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07A642-A740-8845-BB29-3C3B9CB0661D}"/>
              </a:ext>
            </a:extLst>
          </p:cNvPr>
          <p:cNvSpPr/>
          <p:nvPr/>
        </p:nvSpPr>
        <p:spPr>
          <a:xfrm>
            <a:off x="1648043" y="5713693"/>
            <a:ext cx="254000" cy="266948"/>
          </a:xfrm>
          <a:prstGeom prst="ellipse">
            <a:avLst/>
          </a:prstGeom>
          <a:solidFill>
            <a:srgbClr val="1C4B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292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B3831-C57E-A643-9FE7-CB35150F9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FIRST floor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C5E1DF-29BF-7A45-9307-0CD76067FB36}"/>
              </a:ext>
            </a:extLst>
          </p:cNvPr>
          <p:cNvSpPr/>
          <p:nvPr/>
        </p:nvSpPr>
        <p:spPr>
          <a:xfrm>
            <a:off x="1961311" y="2496538"/>
            <a:ext cx="159973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>
                <a:solidFill>
                  <a:srgbClr val="FDDF00"/>
                </a:solidFill>
              </a:rPr>
              <a:t>Stairs</a:t>
            </a:r>
            <a:r>
              <a:rPr lang="en-US">
                <a:solidFill>
                  <a:srgbClr val="FDDF00"/>
                </a:solidFill>
              </a:rPr>
              <a:t> </a:t>
            </a: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924F8EC-D42C-8349-8061-0DDBF4A737F6}"/>
              </a:ext>
            </a:extLst>
          </p:cNvPr>
          <p:cNvSpPr/>
          <p:nvPr/>
        </p:nvSpPr>
        <p:spPr>
          <a:xfrm>
            <a:off x="1981200" y="3553432"/>
            <a:ext cx="301685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dirty="0">
                <a:solidFill>
                  <a:srgbClr val="A6A6A6"/>
                </a:solidFill>
              </a:rPr>
              <a:t>Bed rooms </a:t>
            </a:r>
            <a:endParaRPr lang="en-US" sz="4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5031E7-4999-7247-8080-74499BFBB677}"/>
              </a:ext>
            </a:extLst>
          </p:cNvPr>
          <p:cNvSpPr txBox="1"/>
          <p:nvPr/>
        </p:nvSpPr>
        <p:spPr>
          <a:xfrm>
            <a:off x="1961311" y="4610327"/>
            <a:ext cx="37460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>
                <a:solidFill>
                  <a:srgbClr val="FF7E79"/>
                </a:solidFill>
              </a:rPr>
              <a:t>Laundry room</a:t>
            </a:r>
            <a:r>
              <a:rPr lang="en-US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1D43F8C-5F32-DE4F-9026-C8E18A977B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3810" y="0"/>
            <a:ext cx="4488553" cy="6146800"/>
          </a:xfrm>
          <a:prstGeom prst="rect">
            <a:avLst/>
          </a:prstGeom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75FBB0B-E3C2-4141-B91B-19EA64C7B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11</a:t>
            </a:fld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A6E1CC4-14BC-9A47-92AA-3ADE9DB890B9}"/>
              </a:ext>
            </a:extLst>
          </p:cNvPr>
          <p:cNvSpPr/>
          <p:nvPr/>
        </p:nvSpPr>
        <p:spPr>
          <a:xfrm>
            <a:off x="5906363" y="5876204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3: Layout of the villa (first floor)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Modified copy of the detailed consultant engineering office villa layout [3]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388F5C6-2243-EE4E-AAA6-4CBF231164E3}"/>
              </a:ext>
            </a:extLst>
          </p:cNvPr>
          <p:cNvSpPr/>
          <p:nvPr/>
        </p:nvSpPr>
        <p:spPr>
          <a:xfrm>
            <a:off x="1574800" y="2912036"/>
            <a:ext cx="254000" cy="266948"/>
          </a:xfrm>
          <a:prstGeom prst="ellipse">
            <a:avLst/>
          </a:prstGeom>
          <a:solidFill>
            <a:srgbClr val="1C4B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2EBF18A-40A8-D845-A2A2-22E8776B420C}"/>
              </a:ext>
            </a:extLst>
          </p:cNvPr>
          <p:cNvSpPr/>
          <p:nvPr/>
        </p:nvSpPr>
        <p:spPr>
          <a:xfrm>
            <a:off x="1574800" y="3941593"/>
            <a:ext cx="254000" cy="266948"/>
          </a:xfrm>
          <a:prstGeom prst="ellipse">
            <a:avLst/>
          </a:prstGeom>
          <a:solidFill>
            <a:srgbClr val="1C4B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AC24629-26FE-4B4A-851C-7E7D5DCA845A}"/>
              </a:ext>
            </a:extLst>
          </p:cNvPr>
          <p:cNvSpPr/>
          <p:nvPr/>
        </p:nvSpPr>
        <p:spPr>
          <a:xfrm>
            <a:off x="1574800" y="4939114"/>
            <a:ext cx="254000" cy="266948"/>
          </a:xfrm>
          <a:prstGeom prst="ellipse">
            <a:avLst/>
          </a:prstGeom>
          <a:solidFill>
            <a:srgbClr val="1C4B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338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B3831-C57E-A643-9FE7-CB35150F9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BASEMENT: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C5E1DF-29BF-7A45-9307-0CD76067FB36}"/>
              </a:ext>
            </a:extLst>
          </p:cNvPr>
          <p:cNvSpPr/>
          <p:nvPr/>
        </p:nvSpPr>
        <p:spPr>
          <a:xfrm>
            <a:off x="1342333" y="3041327"/>
            <a:ext cx="159973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>
                <a:solidFill>
                  <a:srgbClr val="FDDF00"/>
                </a:solidFill>
              </a:rPr>
              <a:t>Stairs</a:t>
            </a:r>
            <a:r>
              <a:rPr lang="en-US">
                <a:solidFill>
                  <a:srgbClr val="FDDF00"/>
                </a:solidFill>
              </a:rPr>
              <a:t> </a:t>
            </a: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924F8EC-D42C-8349-8061-0DDBF4A737F6}"/>
              </a:ext>
            </a:extLst>
          </p:cNvPr>
          <p:cNvSpPr/>
          <p:nvPr/>
        </p:nvSpPr>
        <p:spPr>
          <a:xfrm>
            <a:off x="1499513" y="2161266"/>
            <a:ext cx="6611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/>
              <a:t>It consist of mainly an open space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FC2519D-D74B-3F45-9500-D8F240F793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9387" y="-8901"/>
            <a:ext cx="4240942" cy="5971589"/>
          </a:xfrm>
          <a:prstGeom prst="rect">
            <a:avLst/>
          </a:prstGeom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AA87609-B0BE-9849-A85F-F38053238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12</a:t>
            </a:fld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660AAC4-CFC0-E847-BA53-99544B43A5B1}"/>
              </a:ext>
            </a:extLst>
          </p:cNvPr>
          <p:cNvSpPr/>
          <p:nvPr/>
        </p:nvSpPr>
        <p:spPr>
          <a:xfrm>
            <a:off x="7121369" y="5842337"/>
            <a:ext cx="600196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4: Layout of the villa (Basement)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Modified copy of the detailed consultant engineering office villa layout [3]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04263AE-A88A-674B-AD44-2B2F301389BC}"/>
              </a:ext>
            </a:extLst>
          </p:cNvPr>
          <p:cNvSpPr/>
          <p:nvPr/>
        </p:nvSpPr>
        <p:spPr>
          <a:xfrm>
            <a:off x="1096800" y="2350957"/>
            <a:ext cx="254000" cy="266948"/>
          </a:xfrm>
          <a:prstGeom prst="ellipse">
            <a:avLst/>
          </a:prstGeom>
          <a:solidFill>
            <a:srgbClr val="1C4B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52BEAAC-3550-AD4F-997D-BC1DC029650C}"/>
              </a:ext>
            </a:extLst>
          </p:cNvPr>
          <p:cNvSpPr/>
          <p:nvPr/>
        </p:nvSpPr>
        <p:spPr>
          <a:xfrm>
            <a:off x="1088333" y="3323351"/>
            <a:ext cx="254000" cy="266948"/>
          </a:xfrm>
          <a:prstGeom prst="ellipse">
            <a:avLst/>
          </a:prstGeom>
          <a:solidFill>
            <a:srgbClr val="1C4B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35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B3831-C57E-A643-9FE7-CB35150F9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ETABS: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C5E1DF-29BF-7A45-9307-0CD76067FB36}"/>
              </a:ext>
            </a:extLst>
          </p:cNvPr>
          <p:cNvSpPr/>
          <p:nvPr/>
        </p:nvSpPr>
        <p:spPr>
          <a:xfrm>
            <a:off x="1961311" y="2042567"/>
            <a:ext cx="9392489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/>
              <a:t>Extended Three-Dimensional Analysis of Building System</a:t>
            </a:r>
          </a:p>
          <a:p>
            <a:r>
              <a:rPr lang="en-US" sz="4000" b="1" dirty="0"/>
              <a:t>What is it? </a:t>
            </a:r>
          </a:p>
          <a:p>
            <a:r>
              <a:rPr lang="en-US" sz="4000" b="1" dirty="0"/>
              <a:t>Why ETABS?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B6FB3E-C017-9845-B3BE-CD077144CB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8474" y="3742267"/>
            <a:ext cx="4435440" cy="2749973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C7E8994-8967-C24E-BB5C-DB11762E6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13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996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5515BD-BE84-534C-9FB3-F93C3ADAD5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5378913" y="897466"/>
            <a:ext cx="6813087" cy="596053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8F45FBB-91C4-8F4F-AB99-33716EF3F497}"/>
              </a:ext>
            </a:extLst>
          </p:cNvPr>
          <p:cNvSpPr/>
          <p:nvPr/>
        </p:nvSpPr>
        <p:spPr>
          <a:xfrm>
            <a:off x="6553200" y="2037079"/>
            <a:ext cx="2895600" cy="401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2C094FF-8764-3E4F-91C6-28024F5134B5}"/>
              </a:ext>
            </a:extLst>
          </p:cNvPr>
          <p:cNvSpPr/>
          <p:nvPr/>
        </p:nvSpPr>
        <p:spPr>
          <a:xfrm>
            <a:off x="6776838" y="2619585"/>
            <a:ext cx="816108" cy="4622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D442AF-D419-0440-8DCE-7B539FCB34A4}"/>
              </a:ext>
            </a:extLst>
          </p:cNvPr>
          <p:cNvSpPr/>
          <p:nvPr/>
        </p:nvSpPr>
        <p:spPr>
          <a:xfrm>
            <a:off x="6553200" y="3313008"/>
            <a:ext cx="1394421" cy="355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3D55C67-3777-7B48-BDE4-84C7BDEF8BB1}"/>
              </a:ext>
            </a:extLst>
          </p:cNvPr>
          <p:cNvSpPr/>
          <p:nvPr/>
        </p:nvSpPr>
        <p:spPr>
          <a:xfrm>
            <a:off x="6395331" y="3926841"/>
            <a:ext cx="3132667" cy="2844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structural design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4CAFA3A-8F52-4843-9B2F-35EE62C6A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1100" y="1981200"/>
            <a:ext cx="5372100" cy="4480560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>
                <a:solidFill>
                  <a:schemeClr val="accent6"/>
                </a:solidFill>
              </a:rPr>
              <a:t>REINFORCED CONCRETE (RCC): </a:t>
            </a:r>
            <a:endParaRPr lang="en-US" sz="2800" dirty="0">
              <a:solidFill>
                <a:schemeClr val="accent6"/>
              </a:solidFill>
            </a:endParaRPr>
          </a:p>
          <a:p>
            <a:r>
              <a:rPr lang="en-US" sz="2800" b="1" dirty="0"/>
              <a:t>SLAB </a:t>
            </a:r>
          </a:p>
          <a:p>
            <a:r>
              <a:rPr lang="en-US" sz="2800" b="1" dirty="0"/>
              <a:t>BEAMS </a:t>
            </a:r>
          </a:p>
          <a:p>
            <a:r>
              <a:rPr lang="en-US" sz="2800" b="1" dirty="0"/>
              <a:t>COLUMNS</a:t>
            </a:r>
          </a:p>
          <a:p>
            <a:r>
              <a:rPr lang="en-US" sz="2800" b="1" dirty="0"/>
              <a:t>ETABS MODELING </a:t>
            </a:r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928268-0C12-FE46-917F-7EEC92A0ED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3200" y="2026919"/>
            <a:ext cx="5405967" cy="4480560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>
                <a:solidFill>
                  <a:schemeClr val="accent6"/>
                </a:solidFill>
              </a:rPr>
              <a:t>CROSS LAMINATED TIMBER (CLT): </a:t>
            </a:r>
          </a:p>
          <a:p>
            <a:r>
              <a:rPr lang="en-US" sz="2800" b="1" dirty="0"/>
              <a:t>SLAB</a:t>
            </a:r>
          </a:p>
          <a:p>
            <a:r>
              <a:rPr lang="en-US" sz="2800" b="1" dirty="0"/>
              <a:t>COLUMNS</a:t>
            </a:r>
          </a:p>
          <a:p>
            <a:r>
              <a:rPr lang="en-US" sz="2800" b="1" dirty="0"/>
              <a:t>ETABS MODELING </a:t>
            </a:r>
          </a:p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A2FBB7-CAF1-3045-AA0A-A67C69E6C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14</a:t>
            </a:fld>
            <a:endParaRPr lang="en-US" sz="1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619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4291" y="0"/>
            <a:ext cx="9372600" cy="1295400"/>
          </a:xfrm>
        </p:spPr>
        <p:txBody>
          <a:bodyPr/>
          <a:lstStyle/>
          <a:p>
            <a:r>
              <a:rPr lang="en-US" b="1" dirty="0"/>
              <a:t>structural design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A7B9554-3ADC-E34A-8538-B77F719AFAAB}"/>
              </a:ext>
            </a:extLst>
          </p:cNvPr>
          <p:cNvSpPr/>
          <p:nvPr/>
        </p:nvSpPr>
        <p:spPr>
          <a:xfrm>
            <a:off x="2206336" y="2307464"/>
            <a:ext cx="31926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1: Material properties </a:t>
            </a:r>
            <a:endParaRPr lang="en-US" sz="2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0" name="Table 9">
                <a:extLst>
                  <a:ext uri="{FF2B5EF4-FFF2-40B4-BE49-F238E27FC236}">
                    <a16:creationId xmlns:a16="http://schemas.microsoft.com/office/drawing/2014/main" id="{E593A492-0C0B-1C4A-B3D0-7C7D836F1DA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745465164"/>
                  </p:ext>
                </p:extLst>
              </p:nvPr>
            </p:nvGraphicFramePr>
            <p:xfrm>
              <a:off x="2206336" y="2676796"/>
              <a:ext cx="8968509" cy="3137715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989503">
                      <a:extLst>
                        <a:ext uri="{9D8B030D-6E8A-4147-A177-3AD203B41FA5}">
                          <a16:colId xmlns:a16="http://schemas.microsoft.com/office/drawing/2014/main" val="42427984"/>
                        </a:ext>
                      </a:extLst>
                    </a:gridCol>
                    <a:gridCol w="2989503">
                      <a:extLst>
                        <a:ext uri="{9D8B030D-6E8A-4147-A177-3AD203B41FA5}">
                          <a16:colId xmlns:a16="http://schemas.microsoft.com/office/drawing/2014/main" val="2826763464"/>
                        </a:ext>
                      </a:extLst>
                    </a:gridCol>
                    <a:gridCol w="2989503">
                      <a:extLst>
                        <a:ext uri="{9D8B030D-6E8A-4147-A177-3AD203B41FA5}">
                          <a16:colId xmlns:a16="http://schemas.microsoft.com/office/drawing/2014/main" val="4208093701"/>
                        </a:ext>
                      </a:extLst>
                    </a:gridCol>
                  </a:tblGrid>
                  <a:tr h="771585">
                    <a:tc>
                      <a:txBody>
                        <a:bodyPr/>
                        <a:lstStyle/>
                        <a:p>
                          <a:endParaRPr lang="en-US" sz="2000" b="1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b="1" dirty="0"/>
                            <a:t>Concrete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b="1" dirty="0"/>
                            <a:t>CLT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623838936"/>
                      </a:ext>
                    </a:extLst>
                  </a:tr>
                  <a:tr h="771585">
                    <a:tc>
                      <a:txBody>
                        <a:bodyPr/>
                        <a:lstStyle/>
                        <a:p>
                          <a:r>
                            <a:rPr lang="en-US" sz="2400" b="1" dirty="0"/>
                            <a:t>Density 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𝒌𝑵</m:t>
                                  </m:r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/</m:t>
                                  </m:r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𝟑</m:t>
                                  </m:r>
                                </m:sup>
                              </m:sSup>
                            </m:oMath>
                          </a14:m>
                          <a:endParaRPr lang="en-US" sz="24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/>
                            <a:t>24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/>
                            <a:t>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25521885"/>
                      </a:ext>
                    </a:extLst>
                  </a:tr>
                  <a:tr h="771585">
                    <a:tc>
                      <a:txBody>
                        <a:bodyPr/>
                        <a:lstStyle/>
                        <a:p>
                          <a:r>
                            <a:rPr lang="en-US" sz="2400" b="1"/>
                            <a:t>Elastic modulus </a:t>
                          </a:r>
                          <a:r>
                            <a:rPr lang="en-US" sz="2400" b="1" err="1"/>
                            <a:t>GPa</a:t>
                          </a:r>
                          <a:endParaRPr lang="en-US" sz="2400" b="1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/>
                            <a:t>25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𝑬</m:t>
                                  </m:r>
                                </m:e>
                                <m:sub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400" b="1" dirty="0"/>
                            <a:t>=9,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𝑬</m:t>
                                  </m:r>
                                </m:e>
                                <m:sub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400" b="1" dirty="0"/>
                            <a:t>=4.5,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𝑮</m:t>
                                  </m:r>
                                </m:e>
                                <m:sub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𝟏𝟐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400" b="1" dirty="0"/>
                            <a:t>=0.5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02044233"/>
                      </a:ext>
                    </a:extLst>
                  </a:tr>
                  <a:tr h="771585">
                    <a:tc>
                      <a:txBody>
                        <a:bodyPr/>
                        <a:lstStyle/>
                        <a:p>
                          <a:r>
                            <a:rPr lang="en-US" sz="2400" b="1"/>
                            <a:t>Directional property 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/>
                            <a:t>Isotropic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/>
                            <a:t>Orthotropic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521556483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10" name="Table 9">
                <a:extLst>
                  <a:ext uri="{FF2B5EF4-FFF2-40B4-BE49-F238E27FC236}">
                    <a16:creationId xmlns:a16="http://schemas.microsoft.com/office/drawing/2014/main" id="{E593A492-0C0B-1C4A-B3D0-7C7D836F1DA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745465164"/>
                  </p:ext>
                </p:extLst>
              </p:nvPr>
            </p:nvGraphicFramePr>
            <p:xfrm>
              <a:off x="2206336" y="2676796"/>
              <a:ext cx="8968509" cy="3137715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989503">
                      <a:extLst>
                        <a:ext uri="{9D8B030D-6E8A-4147-A177-3AD203B41FA5}">
                          <a16:colId xmlns:a16="http://schemas.microsoft.com/office/drawing/2014/main" val="42427984"/>
                        </a:ext>
                      </a:extLst>
                    </a:gridCol>
                    <a:gridCol w="2989503">
                      <a:extLst>
                        <a:ext uri="{9D8B030D-6E8A-4147-A177-3AD203B41FA5}">
                          <a16:colId xmlns:a16="http://schemas.microsoft.com/office/drawing/2014/main" val="2826763464"/>
                        </a:ext>
                      </a:extLst>
                    </a:gridCol>
                    <a:gridCol w="2989503">
                      <a:extLst>
                        <a:ext uri="{9D8B030D-6E8A-4147-A177-3AD203B41FA5}">
                          <a16:colId xmlns:a16="http://schemas.microsoft.com/office/drawing/2014/main" val="4208093701"/>
                        </a:ext>
                      </a:extLst>
                    </a:gridCol>
                  </a:tblGrid>
                  <a:tr h="771585">
                    <a:tc>
                      <a:txBody>
                        <a:bodyPr/>
                        <a:lstStyle/>
                        <a:p>
                          <a:endParaRPr lang="en-US" sz="2000" b="1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b="1" dirty="0"/>
                            <a:t>Concrete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b="1" dirty="0"/>
                            <a:t>CLT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623838936"/>
                      </a:ext>
                    </a:extLst>
                  </a:tr>
                  <a:tr h="77158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424" t="-108197" r="-200424" b="-20655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/>
                            <a:t>24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/>
                            <a:t>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25521885"/>
                      </a:ext>
                    </a:extLst>
                  </a:tr>
                  <a:tr h="822960">
                    <a:tc>
                      <a:txBody>
                        <a:bodyPr/>
                        <a:lstStyle/>
                        <a:p>
                          <a:r>
                            <a:rPr lang="en-US" sz="2400" b="1"/>
                            <a:t>Elastic modulus </a:t>
                          </a:r>
                          <a:r>
                            <a:rPr lang="en-US" sz="2400" b="1" err="1"/>
                            <a:t>GPa</a:t>
                          </a:r>
                          <a:endParaRPr lang="en-US" sz="2400" b="1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/>
                            <a:t>25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00000" t="-195385" r="-847" b="-9384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602044233"/>
                      </a:ext>
                    </a:extLst>
                  </a:tr>
                  <a:tr h="771585">
                    <a:tc>
                      <a:txBody>
                        <a:bodyPr/>
                        <a:lstStyle/>
                        <a:p>
                          <a:r>
                            <a:rPr lang="en-US" sz="2400" b="1"/>
                            <a:t>Directional property 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/>
                            <a:t>Isotropic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/>
                            <a:t>Orthotropic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521556483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11" name="Rectangle 10">
            <a:extLst>
              <a:ext uri="{FF2B5EF4-FFF2-40B4-BE49-F238E27FC236}">
                <a16:creationId xmlns:a16="http://schemas.microsoft.com/office/drawing/2014/main" id="{F600A3A8-EA70-984B-B34F-A83BE5C82317}"/>
              </a:ext>
            </a:extLst>
          </p:cNvPr>
          <p:cNvSpPr/>
          <p:nvPr/>
        </p:nvSpPr>
        <p:spPr>
          <a:xfrm>
            <a:off x="2004291" y="1295400"/>
            <a:ext cx="8972743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+mj-lt"/>
              </a:rPr>
              <a:t>Notations: E = modulus of elasticity; G = modulus of rigidity;  1 = CLT major direction; 2 = CLT minor direction</a:t>
            </a:r>
            <a:br>
              <a:rPr lang="en-US" sz="2000" dirty="0">
                <a:latin typeface="+mj-lt"/>
              </a:rPr>
            </a:br>
            <a:endParaRPr lang="en-US" sz="2000" dirty="0">
              <a:latin typeface="+mj-lt"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6E642546-47D4-AE44-98A8-EEFEA1763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15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964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7A268-0C30-DB4C-AB8F-DDDB00FEF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/>
              <a:t>REINFORCED CONCRETE (RCC)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A7A0C3-0420-7D4B-B2F8-A7EA71AA8D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US" sz="4000" b="1" dirty="0"/>
              <a:t>1- SLAB</a:t>
            </a:r>
          </a:p>
          <a:p>
            <a:pPr>
              <a:lnSpc>
                <a:spcPct val="170000"/>
              </a:lnSpc>
            </a:pPr>
            <a:r>
              <a:rPr lang="en-US" sz="4000" b="1" dirty="0"/>
              <a:t>2- BEAMS </a:t>
            </a:r>
          </a:p>
          <a:p>
            <a:pPr>
              <a:lnSpc>
                <a:spcPct val="170000"/>
              </a:lnSpc>
            </a:pPr>
            <a:r>
              <a:rPr lang="en-US" sz="4000" b="1" dirty="0"/>
              <a:t>3-COLUMNS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0FA4D4-E553-904B-BA7C-47877566299C}"/>
              </a:ext>
            </a:extLst>
          </p:cNvPr>
          <p:cNvSpPr txBox="1"/>
          <p:nvPr/>
        </p:nvSpPr>
        <p:spPr>
          <a:xfrm>
            <a:off x="307914" y="6309360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/>
              <a:t>16</a:t>
            </a:r>
            <a:endParaRPr lang="en-US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93B962-9194-0040-B7BA-0D6F0EB907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780" y="2107017"/>
            <a:ext cx="5694420" cy="435623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47B9976-47BD-814B-B3E0-423B1BB61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7620000" y="3938481"/>
            <a:ext cx="4572000" cy="2962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90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B36DE4C-277B-274A-915A-17C8B0D1D9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7608" y="1027703"/>
            <a:ext cx="8754108" cy="5033612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4A100B4-BFDA-C14C-BDDB-285EB90CD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116" y="0"/>
            <a:ext cx="9372600" cy="1295400"/>
          </a:xfrm>
        </p:spPr>
        <p:txBody>
          <a:bodyPr/>
          <a:lstStyle/>
          <a:p>
            <a:r>
              <a:rPr lang="en-US" b="1" dirty="0"/>
              <a:t>SLAB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6D93449-4FE0-FC47-96C7-12F99965DED4}"/>
              </a:ext>
            </a:extLst>
          </p:cNvPr>
          <p:cNvSpPr/>
          <p:nvPr/>
        </p:nvSpPr>
        <p:spPr>
          <a:xfrm>
            <a:off x="3186545" y="5793617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5: Demonstration of one way slab vs two way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Civil lead web page [5]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11A6BD-9545-6644-9392-61D964100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17</a:t>
            </a:fld>
            <a:endParaRPr lang="en-US" sz="1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848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2A09D-EB34-4049-BC54-F32E27A9C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SLAB: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EB2012E-8F25-E840-8ED4-3520AD75B3ED}"/>
              </a:ext>
            </a:extLst>
          </p:cNvPr>
          <p:cNvSpPr/>
          <p:nvPr/>
        </p:nvSpPr>
        <p:spPr>
          <a:xfrm>
            <a:off x="1437167" y="1773072"/>
            <a:ext cx="28848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2: Slab calculations </a:t>
            </a:r>
            <a:endParaRPr lang="en-US" sz="2000" b="1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2F3E3F-2587-1449-A8A1-46E681AE34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300350"/>
              </p:ext>
            </p:extLst>
          </p:nvPr>
        </p:nvGraphicFramePr>
        <p:xfrm>
          <a:off x="1437167" y="2202121"/>
          <a:ext cx="10460666" cy="321103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54199">
                  <a:extLst>
                    <a:ext uri="{9D8B030D-6E8A-4147-A177-3AD203B41FA5}">
                      <a16:colId xmlns:a16="http://schemas.microsoft.com/office/drawing/2014/main" val="343299663"/>
                    </a:ext>
                  </a:extLst>
                </a:gridCol>
                <a:gridCol w="1254199">
                  <a:extLst>
                    <a:ext uri="{9D8B030D-6E8A-4147-A177-3AD203B41FA5}">
                      <a16:colId xmlns:a16="http://schemas.microsoft.com/office/drawing/2014/main" val="3745138231"/>
                    </a:ext>
                  </a:extLst>
                </a:gridCol>
                <a:gridCol w="1254199">
                  <a:extLst>
                    <a:ext uri="{9D8B030D-6E8A-4147-A177-3AD203B41FA5}">
                      <a16:colId xmlns:a16="http://schemas.microsoft.com/office/drawing/2014/main" val="2625232979"/>
                    </a:ext>
                  </a:extLst>
                </a:gridCol>
                <a:gridCol w="1254199">
                  <a:extLst>
                    <a:ext uri="{9D8B030D-6E8A-4147-A177-3AD203B41FA5}">
                      <a16:colId xmlns:a16="http://schemas.microsoft.com/office/drawing/2014/main" val="3241656054"/>
                    </a:ext>
                  </a:extLst>
                </a:gridCol>
                <a:gridCol w="1254199">
                  <a:extLst>
                    <a:ext uri="{9D8B030D-6E8A-4147-A177-3AD203B41FA5}">
                      <a16:colId xmlns:a16="http://schemas.microsoft.com/office/drawing/2014/main" val="515780700"/>
                    </a:ext>
                  </a:extLst>
                </a:gridCol>
                <a:gridCol w="1254199">
                  <a:extLst>
                    <a:ext uri="{9D8B030D-6E8A-4147-A177-3AD203B41FA5}">
                      <a16:colId xmlns:a16="http://schemas.microsoft.com/office/drawing/2014/main" val="578261889"/>
                    </a:ext>
                  </a:extLst>
                </a:gridCol>
                <a:gridCol w="1622468">
                  <a:extLst>
                    <a:ext uri="{9D8B030D-6E8A-4147-A177-3AD203B41FA5}">
                      <a16:colId xmlns:a16="http://schemas.microsoft.com/office/drawing/2014/main" val="1979970533"/>
                    </a:ext>
                  </a:extLst>
                </a:gridCol>
                <a:gridCol w="1313004">
                  <a:extLst>
                    <a:ext uri="{9D8B030D-6E8A-4147-A177-3AD203B41FA5}">
                      <a16:colId xmlns:a16="http://schemas.microsoft.com/office/drawing/2014/main" val="2088233744"/>
                    </a:ext>
                  </a:extLst>
                </a:gridCol>
              </a:tblGrid>
              <a:tr h="866142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No. of slabs</a:t>
                      </a:r>
                      <a:endParaRPr lang="en-US" sz="24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Lx</a:t>
                      </a:r>
                      <a:endParaRPr lang="en-US" sz="24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solidFill>
                            <a:schemeClr val="bg1"/>
                          </a:solidFill>
                          <a:effectLst/>
                        </a:rPr>
                        <a:t>Ly</a:t>
                      </a:r>
                      <a:endParaRPr lang="en-US" sz="24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solidFill>
                            <a:schemeClr val="bg1"/>
                          </a:solidFill>
                          <a:effectLst/>
                        </a:rPr>
                        <a:t>Ly/Lx</a:t>
                      </a:r>
                      <a:endParaRPr lang="en-US" sz="24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solidFill>
                            <a:schemeClr val="bg1"/>
                          </a:solidFill>
                          <a:effectLst/>
                        </a:rPr>
                        <a:t>Type</a:t>
                      </a:r>
                      <a:endParaRPr lang="en-US" sz="24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Thickness </a:t>
                      </a:r>
                      <a:endParaRPr lang="en-US" sz="24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solidFill>
                            <a:schemeClr val="bg1"/>
                          </a:solidFill>
                          <a:effectLst/>
                        </a:rPr>
                        <a:t>Thickness in inches </a:t>
                      </a:r>
                      <a:endParaRPr lang="en-US" sz="24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solidFill>
                            <a:schemeClr val="bg1"/>
                          </a:solidFill>
                          <a:effectLst/>
                        </a:rPr>
                        <a:t>Thickness in meters</a:t>
                      </a:r>
                      <a:endParaRPr lang="en-US" sz="24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1461585"/>
                  </a:ext>
                </a:extLst>
              </a:tr>
              <a:tr h="468978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</a:t>
                      </a:r>
                      <a:endParaRPr lang="en-US" sz="2400" b="1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15</a:t>
                      </a:r>
                      <a:endParaRPr lang="en-US" sz="2400" b="1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32</a:t>
                      </a:r>
                      <a:endParaRPr lang="en-US" sz="2400" b="1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2.133</a:t>
                      </a:r>
                      <a:endParaRPr lang="en-US" sz="2400" b="1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One  Way</a:t>
                      </a:r>
                      <a:endParaRPr lang="en-US" sz="2400" b="1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1.6</a:t>
                      </a:r>
                      <a:endParaRPr lang="en-US" sz="2400" b="1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19.2</a:t>
                      </a:r>
                      <a:endParaRPr lang="en-US" sz="2400" b="1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0.487</a:t>
                      </a:r>
                      <a:endParaRPr lang="en-US" sz="2400" b="1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43892498"/>
                  </a:ext>
                </a:extLst>
              </a:tr>
              <a:tr h="468978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2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18.5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22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effectLst/>
                        </a:rPr>
                        <a:t>1.1891</a:t>
                      </a:r>
                      <a:endParaRPr lang="en-US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effectLst/>
                        </a:rPr>
                        <a:t>Two Way</a:t>
                      </a:r>
                      <a:endParaRPr lang="en-US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0.45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5.4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0.137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38788729"/>
                  </a:ext>
                </a:extLst>
              </a:tr>
              <a:tr h="468978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3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18.5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22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1.189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effectLst/>
                        </a:rPr>
                        <a:t>Two Way</a:t>
                      </a:r>
                      <a:endParaRPr lang="en-US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0.45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5.4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0.137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1614875"/>
                  </a:ext>
                </a:extLst>
              </a:tr>
              <a:tr h="468978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4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13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28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2.153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effectLst/>
                        </a:rPr>
                        <a:t>One Way</a:t>
                      </a:r>
                      <a:endParaRPr lang="en-US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effectLst/>
                        </a:rPr>
                        <a:t>1.4</a:t>
                      </a:r>
                      <a:endParaRPr lang="en-US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effectLst/>
                        </a:rPr>
                        <a:t>16.8</a:t>
                      </a:r>
                      <a:endParaRPr lang="en-US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0.42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64472643"/>
                  </a:ext>
                </a:extLst>
              </a:tr>
              <a:tr h="468978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5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15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28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1.86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effectLst/>
                        </a:rPr>
                        <a:t>Two Way</a:t>
                      </a:r>
                      <a:endParaRPr lang="en-US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>
                          <a:effectLst/>
                        </a:rPr>
                        <a:t>0.4778</a:t>
                      </a:r>
                      <a:endParaRPr lang="en-US" sz="2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effectLst/>
                        </a:rPr>
                        <a:t>5.7336</a:t>
                      </a:r>
                      <a:endParaRPr lang="en-US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1" u="none" strike="noStrike" dirty="0">
                          <a:effectLst/>
                        </a:rPr>
                        <a:t>0.145</a:t>
                      </a:r>
                      <a:endParaRPr lang="en-US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34499497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893A55-29F9-344F-88A5-12780894D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18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5073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A100B4-BFDA-C14C-BDDB-285EB90CD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260" y="-264119"/>
            <a:ext cx="9372600" cy="1295400"/>
          </a:xfrm>
        </p:spPr>
        <p:txBody>
          <a:bodyPr/>
          <a:lstStyle/>
          <a:p>
            <a:r>
              <a:rPr lang="en-US" b="1" dirty="0"/>
              <a:t>SLAB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DB2FFF1A-E25F-504D-84CA-BAE220EDEFE0}"/>
                  </a:ext>
                </a:extLst>
              </p:cNvPr>
              <p:cNvSpPr/>
              <p:nvPr/>
            </p:nvSpPr>
            <p:spPr>
              <a:xfrm>
                <a:off x="1574663" y="1059295"/>
                <a:ext cx="5683985" cy="550355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indent="-285750">
                  <a:lnSpc>
                    <a:spcPct val="150000"/>
                  </a:lnSpc>
                  <a:spcBef>
                    <a:spcPts val="1400"/>
                  </a:spcBef>
                  <a:spcAft>
                    <a:spcPts val="0"/>
                  </a:spcAft>
                  <a:buFont typeface="Courier New" panose="02070309020205020404" pitchFamily="49" charset="0"/>
                  <a:buChar char="o"/>
                </a:pPr>
                <a:r>
                  <a:rPr lang="en-US" sz="2800" b="1" i="1" dirty="0">
                    <a:solidFill>
                      <a:schemeClr val="accent1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1.  </a:t>
                </a:r>
                <a:r>
                  <a:rPr lang="en-US" sz="2800" b="1" i="1" dirty="0">
                    <a:solidFill>
                      <a:schemeClr val="accent1"/>
                    </a:solidFill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The roof : </a:t>
                </a:r>
              </a:p>
              <a:p>
                <a:pPr marL="285750" indent="-285750" algn="just">
                  <a:lnSpc>
                    <a:spcPct val="150000"/>
                  </a:lnSpc>
                  <a:spcAft>
                    <a:spcPts val="1200"/>
                  </a:spcAft>
                  <a:buFont typeface="Arial" panose="020B0604020202020204" pitchFamily="34" charset="0"/>
                  <a:buChar char="•"/>
                </a:pPr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Water proof liquid= 0.05KN/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en-US" sz="2000" b="1" dirty="0">
                  <a:effectLst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L="285750" indent="-285750" algn="just">
                  <a:lnSpc>
                    <a:spcPct val="150000"/>
                  </a:lnSpc>
                  <a:spcAft>
                    <a:spcPts val="1200"/>
                  </a:spcAft>
                  <a:buFont typeface="Arial" panose="020B0604020202020204" pitchFamily="34" charset="0"/>
                  <a:buChar char="•"/>
                </a:pPr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Gypsum board 10mm thickness= 0.002 </a:t>
                </a:r>
                <a:r>
                  <a:rPr lang="en-US" sz="2000" b="1" dirty="0" err="1">
                    <a:ea typeface="Times New Roman" panose="02020603050405020304" pitchFamily="18" charset="0"/>
                    <a:cs typeface="Arial" panose="020B0604020202020204" pitchFamily="34" charset="0"/>
                  </a:rPr>
                  <a:t>kN</a:t>
                </a:r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en-US" sz="2000" b="1" dirty="0">
                  <a:effectLst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L="285750" indent="-285750" algn="just">
                  <a:lnSpc>
                    <a:spcPct val="150000"/>
                  </a:lnSpc>
                  <a:spcAft>
                    <a:spcPts val="1200"/>
                  </a:spcAft>
                  <a:buFont typeface="Arial" panose="020B0604020202020204" pitchFamily="34" charset="0"/>
                  <a:buChar char="•"/>
                </a:pPr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Mechanical duct= 0.2 </a:t>
                </a:r>
                <a:r>
                  <a:rPr lang="en-US" sz="2000" b="1" dirty="0" err="1">
                    <a:ea typeface="Times New Roman" panose="02020603050405020304" pitchFamily="18" charset="0"/>
                    <a:cs typeface="Arial" panose="020B0604020202020204" pitchFamily="34" charset="0"/>
                  </a:rPr>
                  <a:t>kN</a:t>
                </a:r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 </a:t>
                </a:r>
                <a:endParaRPr lang="en-US" sz="2000" b="1" dirty="0">
                  <a:effectLst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L="285750" indent="-285750" algn="just">
                  <a:lnSpc>
                    <a:spcPct val="150000"/>
                  </a:lnSpc>
                  <a:spcAft>
                    <a:spcPts val="1200"/>
                  </a:spcAft>
                  <a:buFont typeface="Arial" panose="020B0604020202020204" pitchFamily="34" charset="0"/>
                  <a:buChar char="•"/>
                </a:pPr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Density of concrete= 24 </a:t>
                </a:r>
                <a:r>
                  <a:rPr lang="en-US" sz="2000" b="1" dirty="0" err="1">
                    <a:ea typeface="Times New Roman" panose="02020603050405020304" pitchFamily="18" charset="0"/>
                    <a:cs typeface="Arial" panose="020B0604020202020204" pitchFamily="34" charset="0"/>
                  </a:rPr>
                  <a:t>kN</a:t>
                </a:r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en-US" sz="2000" b="1" dirty="0">
                  <a:effectLst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spcAft>
                    <a:spcPts val="1200"/>
                  </a:spcAft>
                  <a:buFont typeface="Arial" panose="020B0604020202020204" pitchFamily="34" charset="0"/>
                  <a:buChar char="•"/>
                </a:pPr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Thickness of slab is calculated to be 0.5 m</a:t>
                </a:r>
              </a:p>
              <a:p>
                <a:pPr indent="228600" algn="just">
                  <a:lnSpc>
                    <a:spcPct val="150000"/>
                  </a:lnSpc>
                  <a:spcAft>
                    <a:spcPts val="1200"/>
                  </a:spcAft>
                </a:pPr>
                <a:endParaRPr lang="en-US" sz="2000" dirty="0"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indent="228600" algn="just">
                  <a:lnSpc>
                    <a:spcPct val="150000"/>
                  </a:lnSpc>
                  <a:spcAft>
                    <a:spcPts val="1200"/>
                  </a:spcAft>
                </a:pPr>
                <a:endParaRPr lang="en-US" sz="2000" dirty="0"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indent="228600" algn="just">
                  <a:lnSpc>
                    <a:spcPct val="150000"/>
                  </a:lnSpc>
                  <a:spcAft>
                    <a:spcPts val="1200"/>
                  </a:spcAft>
                </a:pPr>
                <a:endParaRPr lang="en-US" sz="2000" dirty="0">
                  <a:effectLst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DB2FFF1A-E25F-504D-84CA-BAE220EDEFE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4663" y="1059295"/>
                <a:ext cx="5683985" cy="5503558"/>
              </a:xfrm>
              <a:prstGeom prst="rect">
                <a:avLst/>
              </a:prstGeom>
              <a:blipFill>
                <a:blip r:embed="rId2"/>
                <a:stretch>
                  <a:fillRect l="-200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ACE61DD6-3078-CE4D-8947-A1D3F8E47360}"/>
                  </a:ext>
                </a:extLst>
              </p:cNvPr>
              <p:cNvSpPr/>
              <p:nvPr/>
            </p:nvSpPr>
            <p:spPr>
              <a:xfrm>
                <a:off x="6901716" y="1135061"/>
                <a:ext cx="6096000" cy="371935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indent="-285750">
                  <a:lnSpc>
                    <a:spcPct val="150000"/>
                  </a:lnSpc>
                  <a:spcBef>
                    <a:spcPts val="1400"/>
                  </a:spcBef>
                  <a:spcAft>
                    <a:spcPts val="0"/>
                  </a:spcAft>
                  <a:buFont typeface="Courier New" panose="02070309020205020404" pitchFamily="49" charset="0"/>
                  <a:buChar char="o"/>
                </a:pPr>
                <a:r>
                  <a:rPr lang="en-US" sz="2800" b="1" i="1" dirty="0">
                    <a:solidFill>
                      <a:schemeClr val="accent1"/>
                    </a:solidFill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2.The 1</a:t>
                </a:r>
                <a:r>
                  <a:rPr lang="en-US" sz="2800" b="1" i="1" baseline="30000" dirty="0">
                    <a:solidFill>
                      <a:schemeClr val="accent1"/>
                    </a:solidFill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st</a:t>
                </a:r>
                <a:r>
                  <a:rPr lang="en-US" sz="2800" b="1" i="1" dirty="0">
                    <a:solidFill>
                      <a:schemeClr val="accent1"/>
                    </a:solidFill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and ground floor: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200"/>
                  </a:spcAft>
                  <a:buFont typeface="Arial" panose="020B0604020202020204" pitchFamily="34" charset="0"/>
                  <a:buChar char="•"/>
                </a:pPr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Mortar bed + ceramic= 0.8 KN/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en-US" b="1" dirty="0">
                  <a:effectLst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spcAft>
                    <a:spcPts val="1200"/>
                  </a:spcAft>
                  <a:buFont typeface="Arial" panose="020B0604020202020204" pitchFamily="34" charset="0"/>
                  <a:buChar char="•"/>
                </a:pPr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Gypsum board 10mm thickness: 0.002kN/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en-US" b="1" dirty="0">
                  <a:effectLst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spcAft>
                    <a:spcPts val="1200"/>
                  </a:spcAft>
                  <a:buFont typeface="Arial" panose="020B0604020202020204" pitchFamily="34" charset="0"/>
                  <a:buChar char="•"/>
                </a:pPr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Mechanical duct= 0.2 KN/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 </a:t>
                </a:r>
                <a:endParaRPr lang="en-US" b="1" dirty="0">
                  <a:effectLst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spcAft>
                    <a:spcPts val="1200"/>
                  </a:spcAft>
                  <a:buFont typeface="Arial" panose="020B0604020202020204" pitchFamily="34" charset="0"/>
                  <a:buChar char="•"/>
                </a:pPr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Density of concrete= 24 KN/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en-US" b="1" dirty="0">
                  <a:effectLst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1200"/>
                  </a:spcAft>
                </a:pPr>
                <a:endParaRPr lang="en-US" b="1" dirty="0"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ACE61DD6-3078-CE4D-8947-A1D3F8E4736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1716" y="1135061"/>
                <a:ext cx="6096000" cy="3719352"/>
              </a:xfrm>
              <a:prstGeom prst="rect">
                <a:avLst/>
              </a:prstGeom>
              <a:blipFill>
                <a:blip r:embed="rId3"/>
                <a:stretch>
                  <a:fillRect l="-16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263F535-847C-2141-9612-18797D591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19</a:t>
            </a:fld>
            <a:endParaRPr lang="en-US" sz="1600" b="1" dirty="0">
              <a:solidFill>
                <a:schemeClr val="tx1"/>
              </a:solidFill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253D820-7A13-0444-83CA-88226617DC16}"/>
              </a:ext>
            </a:extLst>
          </p:cNvPr>
          <p:cNvCxnSpPr>
            <a:cxnSpLocks/>
          </p:cNvCxnSpPr>
          <p:nvPr/>
        </p:nvCxnSpPr>
        <p:spPr>
          <a:xfrm>
            <a:off x="6848746" y="1255247"/>
            <a:ext cx="43719" cy="35587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0ABDD87-E218-F047-8DB0-07E451CD522B}"/>
              </a:ext>
            </a:extLst>
          </p:cNvPr>
          <p:cNvCxnSpPr/>
          <p:nvPr/>
        </p:nvCxnSpPr>
        <p:spPr>
          <a:xfrm>
            <a:off x="1035698" y="4797546"/>
            <a:ext cx="109531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BEC22FE9-2200-1845-8DE6-F4265602B41C}"/>
                  </a:ext>
                </a:extLst>
              </p:cNvPr>
              <p:cNvSpPr/>
              <p:nvPr/>
            </p:nvSpPr>
            <p:spPr>
              <a:xfrm>
                <a:off x="4749613" y="5093524"/>
                <a:ext cx="6096000" cy="1287084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marL="285750" indent="-285750" algn="just">
                  <a:spcAft>
                    <a:spcPts val="1200"/>
                  </a:spcAft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b="1" i="1" smtClean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𝑾</m:t>
                        </m:r>
                      </m:e>
                      <m:sub>
                        <m:sSub>
                          <m:sSubPr>
                            <m:ctrlPr>
                              <a:rPr lang="en-US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US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𝑫</m:t>
                            </m:r>
                          </m:e>
                          <m:sub>
                            <m:r>
                              <a:rPr lang="en-US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𝒔</m:t>
                            </m:r>
                          </m:sub>
                        </m:sSub>
                      </m:sub>
                    </m:sSub>
                    <m:r>
                      <a:rPr lang="en-US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𝒅𝒆𝒏𝒔𝒊𝒕𝒚</m:t>
                    </m:r>
                    <m:r>
                      <a:rPr lang="en-US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US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𝒙𝒕𝒉𝒊𝒄𝒌𝒏𝒆𝒔𝒔</m:t>
                    </m:r>
                  </m:oMath>
                </a14:m>
                <a:r>
                  <a:rPr lang="en-US" b="1" i="1" dirty="0"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en-US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(k</a:t>
                </a:r>
                <a14:m>
                  <m:oMath xmlns:m="http://schemas.openxmlformats.org/officeDocument/2006/math">
                    <m:r>
                      <a:rPr lang="en-US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𝑵</m:t>
                    </m:r>
                    <m:r>
                      <a:rPr lang="en-US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/</m:t>
                    </m:r>
                    <m:sSup>
                      <m:sSupPr>
                        <m:ctrlP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US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)</a:t>
                </a:r>
                <a:endParaRPr lang="en-US" b="1" i="1" dirty="0">
                  <a:latin typeface="Cambria Math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285750" indent="-285750" algn="just">
                  <a:spcAft>
                    <a:spcPts val="1200"/>
                  </a:spcAft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𝑾</m:t>
                        </m:r>
                      </m:e>
                      <m:sub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𝑳</m:t>
                        </m:r>
                      </m:sub>
                    </m:sSub>
                    <m:r>
                      <a:rPr lang="en-US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𝟐</m:t>
                    </m:r>
                    <m:r>
                      <a:rPr lang="en-US" b="1" i="1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𝒌</m:t>
                    </m:r>
                    <m:r>
                      <a:rPr lang="en-US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𝑵</m:t>
                    </m:r>
                    <m:r>
                      <a:rPr lang="en-US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/</m:t>
                    </m:r>
                    <m:sSup>
                      <m:sSupPr>
                        <m:ctrlP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en-US" b="1" dirty="0"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L="285750" indent="-285750" algn="just">
                  <a:spcAft>
                    <a:spcPts val="1200"/>
                  </a:spcAft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𝑾</m:t>
                        </m:r>
                      </m:e>
                      <m:sub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𝒖</m:t>
                        </m:r>
                      </m:sub>
                    </m:sSub>
                    <m:r>
                      <a:rPr lang="en-US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𝟐</m:t>
                    </m:r>
                    <m:r>
                      <a:rPr lang="en-US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sSub>
                      <m:sSubPr>
                        <m:ctrlP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𝑾</m:t>
                        </m:r>
                      </m:e>
                      <m:sub>
                        <m:sSub>
                          <m:sSubPr>
                            <m:ctrlPr>
                              <a:rPr lang="en-US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US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𝑫</m:t>
                            </m:r>
                          </m:e>
                          <m:sub>
                            <m:r>
                              <a:rPr lang="en-US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𝒕</m:t>
                            </m:r>
                          </m:sub>
                        </m:sSub>
                      </m:sub>
                    </m:sSub>
                    <m:r>
                      <a:rPr lang="en-US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+</m:t>
                    </m:r>
                    <m:r>
                      <a:rPr lang="en-US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𝟔</m:t>
                    </m:r>
                  </m:oMath>
                </a14:m>
                <a:r>
                  <a:rPr lang="en-US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𝑾</m:t>
                        </m:r>
                      </m:e>
                      <m:sub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US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 (k</a:t>
                </a:r>
                <a14:m>
                  <m:oMath xmlns:m="http://schemas.openxmlformats.org/officeDocument/2006/math">
                    <m:r>
                      <a:rPr lang="en-US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𝑵</m:t>
                    </m:r>
                    <m:r>
                      <a:rPr lang="en-US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/</m:t>
                    </m:r>
                    <m:sSup>
                      <m:sSupPr>
                        <m:ctrlP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US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)</a:t>
                </a:r>
              </a:p>
            </p:txBody>
          </p:sp>
        </mc:Choice>
        <mc:Fallback xmlns=""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BEC22FE9-2200-1845-8DE6-F4265602B41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9613" y="5093524"/>
                <a:ext cx="6096000" cy="1287084"/>
              </a:xfrm>
              <a:prstGeom prst="rect">
                <a:avLst/>
              </a:prstGeom>
              <a:blipFill>
                <a:blip r:embed="rId4"/>
                <a:stretch>
                  <a:fillRect l="-416" t="-1961" b="-490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5778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2A09D-EB34-4049-BC54-F32E27A9C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BEAMS: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68F6D8-5600-D44B-9E4A-A89F52D8648B}"/>
              </a:ext>
            </a:extLst>
          </p:cNvPr>
          <p:cNvSpPr/>
          <p:nvPr/>
        </p:nvSpPr>
        <p:spPr>
          <a:xfrm>
            <a:off x="1981200" y="1779687"/>
            <a:ext cx="6203959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3200" b="1" dirty="0">
                <a:solidFill>
                  <a:schemeClr val="accent2"/>
                </a:solidFill>
              </a:rPr>
              <a:t>Depth: </a:t>
            </a:r>
          </a:p>
          <a:p>
            <a:r>
              <a:rPr lang="en-US" sz="3200" b="1" dirty="0">
                <a:solidFill>
                  <a:srgbClr val="000000"/>
                </a:solidFill>
              </a:rPr>
              <a:t> h min = Length/16 (in)</a:t>
            </a:r>
          </a:p>
          <a:p>
            <a:r>
              <a:rPr lang="en-US" sz="3200" b="1" dirty="0">
                <a:solidFill>
                  <a:srgbClr val="000000"/>
                </a:solidFill>
              </a:rPr>
              <a:t> h min=d  (in)</a:t>
            </a:r>
          </a:p>
          <a:p>
            <a:r>
              <a:rPr lang="en-US" sz="3200" b="1" dirty="0"/>
              <a:t>Height</a:t>
            </a:r>
            <a:r>
              <a:rPr lang="en-US" sz="3200" b="1" dirty="0">
                <a:solidFill>
                  <a:srgbClr val="000000"/>
                </a:solidFill>
              </a:rPr>
              <a:t>: </a:t>
            </a:r>
          </a:p>
          <a:p>
            <a:r>
              <a:rPr lang="en-US" sz="3200" b="1" dirty="0" err="1">
                <a:solidFill>
                  <a:srgbClr val="000000"/>
                </a:solidFill>
              </a:rPr>
              <a:t>Ht</a:t>
            </a:r>
            <a:r>
              <a:rPr lang="en-US" sz="3200" b="1" dirty="0">
                <a:solidFill>
                  <a:srgbClr val="000000"/>
                </a:solidFill>
              </a:rPr>
              <a:t> = d+ cover (in)</a:t>
            </a:r>
          </a:p>
          <a:p>
            <a:r>
              <a:rPr lang="en-US" sz="3200" b="1" dirty="0">
                <a:solidFill>
                  <a:srgbClr val="000000"/>
                </a:solidFill>
              </a:rPr>
              <a:t>Cover= 3 (in)</a:t>
            </a:r>
          </a:p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3200" b="1" dirty="0">
                <a:solidFill>
                  <a:schemeClr val="accent2"/>
                </a:solidFill>
              </a:rPr>
              <a:t>Width: </a:t>
            </a:r>
          </a:p>
          <a:p>
            <a:r>
              <a:rPr lang="en-US" sz="3200" b="1" dirty="0">
                <a:solidFill>
                  <a:srgbClr val="000000"/>
                </a:solidFill>
              </a:rPr>
              <a:t>B=d/2 (in)</a:t>
            </a:r>
          </a:p>
          <a:p>
            <a:endParaRPr lang="en-US" sz="3200" b="1" dirty="0">
              <a:solidFill>
                <a:srgbClr val="000000"/>
              </a:solidFill>
            </a:endParaRPr>
          </a:p>
          <a:p>
            <a:r>
              <a:rPr lang="en-US" dirty="0">
                <a:solidFill>
                  <a:srgbClr val="000000"/>
                </a:solidFill>
              </a:rPr>
              <a:t> </a:t>
            </a:r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B58064-2607-824E-B623-06E89AA37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20</a:t>
            </a:fld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3DD9C4-3621-574A-ADD2-0A94A88F0E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6039788" y="0"/>
            <a:ext cx="6152212" cy="500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499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CDBF30A-5A8F-5347-88A4-C3BA3132D3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967097" y="-627059"/>
            <a:ext cx="5400803" cy="9372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32A09D-EB34-4049-BC54-F32E27A9C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Beams: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6AB5F2E-7C76-1B4E-A0DB-CF8C1E2ABCE7}"/>
              </a:ext>
            </a:extLst>
          </p:cNvPr>
          <p:cNvSpPr/>
          <p:nvPr/>
        </p:nvSpPr>
        <p:spPr>
          <a:xfrm>
            <a:off x="4241999" y="6090950"/>
            <a:ext cx="50334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Figure 6: Name and the location of the beams</a:t>
            </a:r>
            <a:endParaRPr lang="en-US" sz="2000" b="1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700192-318A-124D-9898-073DD0C3C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21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665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BD808BEF-0F1C-BE49-9F5C-1274AE20CCD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356035928"/>
                  </p:ext>
                </p:extLst>
              </p:nvPr>
            </p:nvGraphicFramePr>
            <p:xfrm>
              <a:off x="2197946" y="798733"/>
              <a:ext cx="8808721" cy="5874912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731720">
                      <a:extLst>
                        <a:ext uri="{9D8B030D-6E8A-4147-A177-3AD203B41FA5}">
                          <a16:colId xmlns:a16="http://schemas.microsoft.com/office/drawing/2014/main" val="599305364"/>
                        </a:ext>
                      </a:extLst>
                    </a:gridCol>
                    <a:gridCol w="1649937">
                      <a:extLst>
                        <a:ext uri="{9D8B030D-6E8A-4147-A177-3AD203B41FA5}">
                          <a16:colId xmlns:a16="http://schemas.microsoft.com/office/drawing/2014/main" val="437091249"/>
                        </a:ext>
                      </a:extLst>
                    </a:gridCol>
                    <a:gridCol w="845299">
                      <a:extLst>
                        <a:ext uri="{9D8B030D-6E8A-4147-A177-3AD203B41FA5}">
                          <a16:colId xmlns:a16="http://schemas.microsoft.com/office/drawing/2014/main" val="4221599496"/>
                        </a:ext>
                      </a:extLst>
                    </a:gridCol>
                    <a:gridCol w="1116354">
                      <a:extLst>
                        <a:ext uri="{9D8B030D-6E8A-4147-A177-3AD203B41FA5}">
                          <a16:colId xmlns:a16="http://schemas.microsoft.com/office/drawing/2014/main" val="510622244"/>
                        </a:ext>
                      </a:extLst>
                    </a:gridCol>
                    <a:gridCol w="1081465">
                      <a:extLst>
                        <a:ext uri="{9D8B030D-6E8A-4147-A177-3AD203B41FA5}">
                          <a16:colId xmlns:a16="http://schemas.microsoft.com/office/drawing/2014/main" val="3476472616"/>
                        </a:ext>
                      </a:extLst>
                    </a:gridCol>
                    <a:gridCol w="1133796">
                      <a:extLst>
                        <a:ext uri="{9D8B030D-6E8A-4147-A177-3AD203B41FA5}">
                          <a16:colId xmlns:a16="http://schemas.microsoft.com/office/drawing/2014/main" val="4056534967"/>
                        </a:ext>
                      </a:extLst>
                    </a:gridCol>
                    <a:gridCol w="1133796">
                      <a:extLst>
                        <a:ext uri="{9D8B030D-6E8A-4147-A177-3AD203B41FA5}">
                          <a16:colId xmlns:a16="http://schemas.microsoft.com/office/drawing/2014/main" val="4088906313"/>
                        </a:ext>
                      </a:extLst>
                    </a:gridCol>
                    <a:gridCol w="1116354">
                      <a:extLst>
                        <a:ext uri="{9D8B030D-6E8A-4147-A177-3AD203B41FA5}">
                          <a16:colId xmlns:a16="http://schemas.microsoft.com/office/drawing/2014/main" val="3317008367"/>
                        </a:ext>
                      </a:extLst>
                    </a:gridCol>
                  </a:tblGrid>
                  <a:tr h="604355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No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Name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ht (ft)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 (ft)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d (ft)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L (ft)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L/2 (ft)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V </a:t>
                          </a:r>
                          <a:r>
                            <a:rPr lang="en-US" sz="1800" b="1" dirty="0">
                              <a:effectLst/>
                            </a:rPr>
                            <a:t>(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18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8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𝒇𝒕</m:t>
                                  </m:r>
                                </m:e>
                                <m:sup>
                                  <m:r>
                                    <a:rPr lang="en-US" sz="18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𝟑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1800" b="1" dirty="0">
                              <a:effectLst/>
                            </a:rPr>
                            <a:t>)</a:t>
                          </a:r>
                          <a:endParaRPr lang="en-US" sz="18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2699406957"/>
                      </a:ext>
                    </a:extLst>
                  </a:tr>
                  <a:tr h="628651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B4, B19, B20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1.974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0.828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1.74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27.6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13.8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23.5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1227771528"/>
                      </a:ext>
                    </a:extLst>
                  </a:tr>
                  <a:tr h="628651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B3, B9, B18, B17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1.625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0.688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1.375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22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12.29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3131179576"/>
                      </a:ext>
                    </a:extLst>
                  </a:tr>
                  <a:tr h="628651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3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B1, B11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1.401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0.56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18.42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9.21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7.421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4211772578"/>
                      </a:ext>
                    </a:extLst>
                  </a:tr>
                  <a:tr h="499297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4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B8, B5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1.26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0.503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1.001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16.1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8.042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5.1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325676570"/>
                      </a:ext>
                    </a:extLst>
                  </a:tr>
                  <a:tr h="628651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1.125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0.5625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0.875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13.5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6.75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4.3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3227511131"/>
                      </a:ext>
                    </a:extLst>
                  </a:tr>
                  <a:tr h="393012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6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B16,B14, B15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0.8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12.83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6.42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3.3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999771509"/>
                      </a:ext>
                    </a:extLst>
                  </a:tr>
                  <a:tr h="499297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7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B7, B6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0.85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0.42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0.6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9.6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4.8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1.7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1459644506"/>
                      </a:ext>
                    </a:extLst>
                  </a:tr>
                  <a:tr h="499297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8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B12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0.87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0.417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0.62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9.92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4.96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1.8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3034270723"/>
                      </a:ext>
                    </a:extLst>
                  </a:tr>
                  <a:tr h="393012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9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B10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0.7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0.42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6.6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3.3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0.91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2770832008"/>
                      </a:ext>
                    </a:extLst>
                  </a:tr>
                  <a:tr h="393012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10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B13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1.7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0.72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1.44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23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1.5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13.95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3495758399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BD808BEF-0F1C-BE49-9F5C-1274AE20CCD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356035928"/>
                  </p:ext>
                </p:extLst>
              </p:nvPr>
            </p:nvGraphicFramePr>
            <p:xfrm>
              <a:off x="2197946" y="798733"/>
              <a:ext cx="8808721" cy="5874912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731720">
                      <a:extLst>
                        <a:ext uri="{9D8B030D-6E8A-4147-A177-3AD203B41FA5}">
                          <a16:colId xmlns:a16="http://schemas.microsoft.com/office/drawing/2014/main" val="599305364"/>
                        </a:ext>
                      </a:extLst>
                    </a:gridCol>
                    <a:gridCol w="1649937">
                      <a:extLst>
                        <a:ext uri="{9D8B030D-6E8A-4147-A177-3AD203B41FA5}">
                          <a16:colId xmlns:a16="http://schemas.microsoft.com/office/drawing/2014/main" val="437091249"/>
                        </a:ext>
                      </a:extLst>
                    </a:gridCol>
                    <a:gridCol w="845299">
                      <a:extLst>
                        <a:ext uri="{9D8B030D-6E8A-4147-A177-3AD203B41FA5}">
                          <a16:colId xmlns:a16="http://schemas.microsoft.com/office/drawing/2014/main" val="4221599496"/>
                        </a:ext>
                      </a:extLst>
                    </a:gridCol>
                    <a:gridCol w="1116354">
                      <a:extLst>
                        <a:ext uri="{9D8B030D-6E8A-4147-A177-3AD203B41FA5}">
                          <a16:colId xmlns:a16="http://schemas.microsoft.com/office/drawing/2014/main" val="510622244"/>
                        </a:ext>
                      </a:extLst>
                    </a:gridCol>
                    <a:gridCol w="1081465">
                      <a:extLst>
                        <a:ext uri="{9D8B030D-6E8A-4147-A177-3AD203B41FA5}">
                          <a16:colId xmlns:a16="http://schemas.microsoft.com/office/drawing/2014/main" val="3476472616"/>
                        </a:ext>
                      </a:extLst>
                    </a:gridCol>
                    <a:gridCol w="1133796">
                      <a:extLst>
                        <a:ext uri="{9D8B030D-6E8A-4147-A177-3AD203B41FA5}">
                          <a16:colId xmlns:a16="http://schemas.microsoft.com/office/drawing/2014/main" val="4056534967"/>
                        </a:ext>
                      </a:extLst>
                    </a:gridCol>
                    <a:gridCol w="1133796">
                      <a:extLst>
                        <a:ext uri="{9D8B030D-6E8A-4147-A177-3AD203B41FA5}">
                          <a16:colId xmlns:a16="http://schemas.microsoft.com/office/drawing/2014/main" val="4088906313"/>
                        </a:ext>
                      </a:extLst>
                    </a:gridCol>
                    <a:gridCol w="1116354">
                      <a:extLst>
                        <a:ext uri="{9D8B030D-6E8A-4147-A177-3AD203B41FA5}">
                          <a16:colId xmlns:a16="http://schemas.microsoft.com/office/drawing/2014/main" val="3317008367"/>
                        </a:ext>
                      </a:extLst>
                    </a:gridCol>
                  </a:tblGrid>
                  <a:tr h="604355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No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Name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ht (ft)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 (ft)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d (ft)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L (ft)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L/2 (ft)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18503" marR="18503" marT="0" marB="0" anchor="b">
                        <a:blipFill>
                          <a:blip r:embed="rId2"/>
                          <a:stretch>
                            <a:fillRect l="-689773" t="-2083" r="-1136" b="-88541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699406957"/>
                      </a:ext>
                    </a:extLst>
                  </a:tr>
                  <a:tr h="628651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B4, B19, B20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1.974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0.828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1.74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27.6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13.8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23.5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1227771528"/>
                      </a:ext>
                    </a:extLst>
                  </a:tr>
                  <a:tr h="628651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B3, B9, B18, B17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1.625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0.688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1.375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22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12.29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3131179576"/>
                      </a:ext>
                    </a:extLst>
                  </a:tr>
                  <a:tr h="628651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3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B1, B11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1.401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0.56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18.42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9.21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7.421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4211772578"/>
                      </a:ext>
                    </a:extLst>
                  </a:tr>
                  <a:tr h="499297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4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B8, B5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1.26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0.503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1.001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16.1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8.042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5.1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325676570"/>
                      </a:ext>
                    </a:extLst>
                  </a:tr>
                  <a:tr h="628651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1.125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0.5625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0.875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13.5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6.75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4.3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3227511131"/>
                      </a:ext>
                    </a:extLst>
                  </a:tr>
                  <a:tr h="419354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6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B16,B14, B15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1.1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0.8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12.83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6.42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3.3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999771509"/>
                      </a:ext>
                    </a:extLst>
                  </a:tr>
                  <a:tr h="499297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7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B7, B6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0.85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0.42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0.6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9.6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4.8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1.7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1459644506"/>
                      </a:ext>
                    </a:extLst>
                  </a:tr>
                  <a:tr h="499297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8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B12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0.87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0.417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0.62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9.92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4.96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1.8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3034270723"/>
                      </a:ext>
                    </a:extLst>
                  </a:tr>
                  <a:tr h="419354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9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B10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0.7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0.42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6.6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3.3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0.91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2770832008"/>
                      </a:ext>
                    </a:extLst>
                  </a:tr>
                  <a:tr h="419354"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10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B13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1.7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0.72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1.44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>
                              <a:effectLst/>
                            </a:rPr>
                            <a:t>23</a:t>
                          </a:r>
                          <a:endParaRPr lang="en-US" sz="16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1.5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l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600" b="1" dirty="0">
                              <a:effectLst/>
                            </a:rPr>
                            <a:t>13.95</a:t>
                          </a:r>
                          <a:endParaRPr lang="en-US" sz="16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18503" marR="18503" marT="0" marB="0" anchor="b"/>
                    </a:tc>
                    <a:extLst>
                      <a:ext uri="{0D108BD9-81ED-4DB2-BD59-A6C34878D82A}">
                        <a16:rowId xmlns:a16="http://schemas.microsoft.com/office/drawing/2014/main" val="3495758399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3" name="Rectangle 2">
            <a:extLst>
              <a:ext uri="{FF2B5EF4-FFF2-40B4-BE49-F238E27FC236}">
                <a16:creationId xmlns:a16="http://schemas.microsoft.com/office/drawing/2014/main" id="{FC963CF5-D36B-3A46-AEB7-85808979EBA3}"/>
              </a:ext>
            </a:extLst>
          </p:cNvPr>
          <p:cNvSpPr/>
          <p:nvPr/>
        </p:nvSpPr>
        <p:spPr>
          <a:xfrm>
            <a:off x="2197946" y="398623"/>
            <a:ext cx="311155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/>
              <a:t>Table 3: Beams dimensions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DA3843-581B-8D4F-A0E9-086F921E8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22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6429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2A09D-EB34-4049-BC54-F32E27A9C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COLUMNS: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C6DBDB27-D201-6948-8E31-9D749B87F3EC}"/>
                  </a:ext>
                </a:extLst>
              </p:cNvPr>
              <p:cNvSpPr/>
              <p:nvPr/>
            </p:nvSpPr>
            <p:spPr>
              <a:xfrm>
                <a:off x="1981200" y="1930478"/>
                <a:ext cx="6096000" cy="3918124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marL="457200" indent="-457200">
                  <a:lnSpc>
                    <a:spcPct val="150000"/>
                  </a:lnSpc>
                  <a:buFont typeface="Courier New" panose="02070309020205020404" pitchFamily="49" charset="0"/>
                  <a:buChar char="o"/>
                </a:pPr>
                <a:r>
                  <a:rPr lang="en-US" sz="2800" b="1" dirty="0">
                    <a:solidFill>
                      <a:schemeClr val="accent1"/>
                    </a:solidFill>
                  </a:rPr>
                  <a:t>Load Pu (</a:t>
                </a:r>
                <a:r>
                  <a:rPr lang="en-US" sz="2800" b="1" dirty="0" err="1">
                    <a:solidFill>
                      <a:schemeClr val="accent1"/>
                    </a:solidFill>
                  </a:rPr>
                  <a:t>lb</a:t>
                </a:r>
                <a:r>
                  <a:rPr lang="en-US" sz="2800" b="1" dirty="0">
                    <a:solidFill>
                      <a:schemeClr val="accent1"/>
                    </a:solidFill>
                  </a:rPr>
                  <a:t>): 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2800" b="1" dirty="0"/>
                  <a:t>Pu1= Wu (L1/2)(L2/2), (</a:t>
                </a:r>
                <a:r>
                  <a:rPr lang="en-US" sz="2800" b="1" dirty="0" err="1"/>
                  <a:t>lb</a:t>
                </a:r>
                <a:r>
                  <a:rPr lang="en-US" sz="2800" b="1" dirty="0"/>
                  <a:t>)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2800" b="1" dirty="0"/>
                  <a:t>V=h(b)(L),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8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𝒊𝒏</m:t>
                        </m:r>
                      </m:e>
                      <m:sup>
                        <m:r>
                          <a:rPr lang="en-US" sz="2800" b="1" i="1">
                            <a:latin typeface="Cambria Math" panose="02040503050406030204" pitchFamily="18" charset="0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en-US" sz="2800" b="1" dirty="0"/>
                  <a:t>)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2800" b="1" dirty="0"/>
                  <a:t>Pu2=1.2X150XV, (</a:t>
                </a:r>
                <a:r>
                  <a:rPr lang="en-US" sz="2800" b="1" dirty="0" err="1"/>
                  <a:t>lb</a:t>
                </a:r>
                <a:r>
                  <a:rPr lang="en-US" sz="2800" b="1" dirty="0"/>
                  <a:t>)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2800" b="1" dirty="0"/>
                  <a:t>Pu Total= Pu1+Pu2, (</a:t>
                </a:r>
                <a:r>
                  <a:rPr lang="en-US" sz="2800" b="1" dirty="0" err="1"/>
                  <a:t>lb</a:t>
                </a:r>
                <a:r>
                  <a:rPr lang="en-US" sz="2800" b="1" dirty="0"/>
                  <a:t>)</a:t>
                </a:r>
              </a:p>
              <a:p>
                <a:pPr>
                  <a:lnSpc>
                    <a:spcPct val="150000"/>
                  </a:lnSpc>
                </a:pPr>
                <a:endParaRPr lang="en-US" sz="2800" b="1" dirty="0">
                  <a:effectLst/>
                </a:endParaRPr>
              </a:p>
            </p:txBody>
          </p:sp>
        </mc:Choice>
        <mc:Fallback xmlns=""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C6DBDB27-D201-6948-8E31-9D749B87F3E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1200" y="1930478"/>
                <a:ext cx="6096000" cy="3918124"/>
              </a:xfrm>
              <a:prstGeom prst="rect">
                <a:avLst/>
              </a:prstGeom>
              <a:blipFill>
                <a:blip r:embed="rId2"/>
                <a:stretch>
                  <a:fillRect l="-229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A3AC2A7E-4D50-8B4F-AB15-80DA3AEB96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7200" y="0"/>
            <a:ext cx="4114800" cy="6858000"/>
          </a:xfrm>
          <a:prstGeom prst="rect">
            <a:avLst/>
          </a:pr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9FB701E-87E5-6746-8087-6A101BDC2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23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346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D173DCB-F0FC-874F-A23A-32E0E2846C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2556525"/>
              </p:ext>
            </p:extLst>
          </p:nvPr>
        </p:nvGraphicFramePr>
        <p:xfrm>
          <a:off x="2588456" y="782750"/>
          <a:ext cx="8131126" cy="58714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02750">
                  <a:extLst>
                    <a:ext uri="{9D8B030D-6E8A-4147-A177-3AD203B41FA5}">
                      <a16:colId xmlns:a16="http://schemas.microsoft.com/office/drawing/2014/main" val="2207344246"/>
                    </a:ext>
                  </a:extLst>
                </a:gridCol>
                <a:gridCol w="1815974">
                  <a:extLst>
                    <a:ext uri="{9D8B030D-6E8A-4147-A177-3AD203B41FA5}">
                      <a16:colId xmlns:a16="http://schemas.microsoft.com/office/drawing/2014/main" val="3524529241"/>
                    </a:ext>
                  </a:extLst>
                </a:gridCol>
                <a:gridCol w="1997952">
                  <a:extLst>
                    <a:ext uri="{9D8B030D-6E8A-4147-A177-3AD203B41FA5}">
                      <a16:colId xmlns:a16="http://schemas.microsoft.com/office/drawing/2014/main" val="842414522"/>
                    </a:ext>
                  </a:extLst>
                </a:gridCol>
                <a:gridCol w="1739202">
                  <a:extLst>
                    <a:ext uri="{9D8B030D-6E8A-4147-A177-3AD203B41FA5}">
                      <a16:colId xmlns:a16="http://schemas.microsoft.com/office/drawing/2014/main" val="2452729404"/>
                    </a:ext>
                  </a:extLst>
                </a:gridCol>
                <a:gridCol w="1375248">
                  <a:extLst>
                    <a:ext uri="{9D8B030D-6E8A-4147-A177-3AD203B41FA5}">
                      <a16:colId xmlns:a16="http://schemas.microsoft.com/office/drawing/2014/main" val="2294149116"/>
                    </a:ext>
                  </a:extLst>
                </a:gridCol>
              </a:tblGrid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Columns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Pu Beams (lb)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Pu 3rd (lb)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Pu 2nd (lb)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Pu 1</a:t>
                      </a:r>
                      <a:r>
                        <a:rPr lang="en-US" sz="1400" b="1" baseline="30000">
                          <a:effectLst/>
                        </a:rPr>
                        <a:t>st</a:t>
                      </a:r>
                      <a:r>
                        <a:rPr lang="en-US" sz="1400" b="1">
                          <a:effectLst/>
                        </a:rPr>
                        <a:t> (lb)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3860262607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1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2248.951637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30091.88219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61738.82183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93385.7615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1594958519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2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2104.6311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50357.31265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103409.5889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156461.858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3595831530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3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3285.992884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35407.39983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72459.07215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109510.744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3238882428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4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6741.076680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51407.39983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105309.4613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159211.523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3417054539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5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5137.18976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46838.59527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96006.25841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145173.922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3694352352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6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6363.523080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1190764.523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1322183.046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1453601.57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1647624306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7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2680.373083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78030.5192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157982.9512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237935.383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1594672934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8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1236.642358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16228.98919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33295.3169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50361.6446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1321976368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9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3441.715497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92914.7039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190826.5694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288738.435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627835255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10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4994.876612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95492.73126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196039.864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296586.997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1288092463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11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5744.767664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80720.87015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165629.1971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484290.133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124065406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12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2819.609375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29358.94409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60200.13825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91041.3324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572544322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13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5759.82657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81931.15715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168116.5641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254301.971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4285420918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14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7043.610335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66857.64202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137055.9613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207254.281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505359107"/>
                  </a:ext>
                </a:extLst>
              </a:tr>
              <a:tr h="2491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15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4831.579085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>
                          <a:effectLst/>
                        </a:rPr>
                        <a:t>38106.27606</a:t>
                      </a:r>
                      <a:endParaRPr lang="en-US" sz="14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78070.97935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200000"/>
                        </a:lnSpc>
                        <a:spcAft>
                          <a:spcPts val="1200"/>
                        </a:spcAft>
                      </a:pPr>
                      <a:r>
                        <a:rPr lang="en-US" sz="1400" b="1" dirty="0">
                          <a:effectLst/>
                        </a:rPr>
                        <a:t>118035.683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0860" marR="30860" marT="0" marB="0" anchor="ctr"/>
                </a:tc>
                <a:extLst>
                  <a:ext uri="{0D108BD9-81ED-4DB2-BD59-A6C34878D82A}">
                    <a16:rowId xmlns:a16="http://schemas.microsoft.com/office/drawing/2014/main" val="395569155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8201C55D-7F5A-5542-AB26-F6D3F98D794F}"/>
              </a:ext>
            </a:extLst>
          </p:cNvPr>
          <p:cNvSpPr/>
          <p:nvPr/>
        </p:nvSpPr>
        <p:spPr>
          <a:xfrm>
            <a:off x="2588456" y="413418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4: Columns calculations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BB01D-8A22-F94D-AE08-C189AC115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24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98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2A09D-EB34-4049-BC54-F32E27A9C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8134" y="0"/>
            <a:ext cx="9372600" cy="1295400"/>
          </a:xfrm>
        </p:spPr>
        <p:txBody>
          <a:bodyPr/>
          <a:lstStyle/>
          <a:p>
            <a:r>
              <a:rPr lang="en-US" b="1" dirty="0"/>
              <a:t>COLUMNS: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56C26B3F-79C2-C342-BED6-981EC93A73F7}"/>
                  </a:ext>
                </a:extLst>
              </p:cNvPr>
              <p:cNvSpPr/>
              <p:nvPr/>
            </p:nvSpPr>
            <p:spPr>
              <a:xfrm>
                <a:off x="2377901" y="1295400"/>
                <a:ext cx="6198630" cy="515089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spcBef>
                    <a:spcPts val="1600"/>
                  </a:spcBef>
                  <a:spcAft>
                    <a:spcPts val="0"/>
                  </a:spcAft>
                </a:pPr>
                <a:r>
                  <a:rPr lang="en-US" sz="2800" b="1" dirty="0">
                    <a:solidFill>
                      <a:schemeClr val="accent1"/>
                    </a:solidFill>
                    <a:latin typeface="+mj-lt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Calculating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800" b="1" i="1">
                            <a:solidFill>
                              <a:schemeClr val="accent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800" b="1" i="0">
                            <a:solidFill>
                              <a:schemeClr val="accent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𝐀</m:t>
                        </m:r>
                      </m:e>
                      <m:sub>
                        <m:r>
                          <a:rPr lang="en-US" sz="2800" b="1" i="0">
                            <a:solidFill>
                              <a:schemeClr val="accent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𝐠</m:t>
                        </m:r>
                      </m:sub>
                    </m:sSub>
                    <m:sSup>
                      <m:sSupPr>
                        <m:ctrlPr>
                          <a:rPr lang="en-US" sz="2800" b="1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800" b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sz="2800" b="1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𝒊𝒏</m:t>
                        </m:r>
                      </m:e>
                      <m:sup>
                        <m:r>
                          <a:rPr lang="en-US" sz="2800" b="1" i="1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US" sz="2800" b="1" i="0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</a:rPr>
                      <m:t>) </m:t>
                    </m:r>
                    <m:r>
                      <a:rPr lang="en-US" sz="2800" b="1" i="0">
                        <a:solidFill>
                          <a:schemeClr val="accent1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𝐚𝐧𝐝</m:t>
                    </m:r>
                    <m:r>
                      <a:rPr lang="en-US" sz="2800" b="1" i="0">
                        <a:solidFill>
                          <a:schemeClr val="accent1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US" sz="2800" b="1" i="0">
                        <a:solidFill>
                          <a:schemeClr val="accent1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𝐡</m:t>
                    </m:r>
                    <m:r>
                      <a:rPr lang="en-US" sz="2800" b="1" i="0" smtClean="0">
                        <a:solidFill>
                          <a:schemeClr val="accent1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2800" b="1" i="0" smtClean="0">
                        <a:solidFill>
                          <a:schemeClr val="accent1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𝐢𝐧</m:t>
                    </m:r>
                    <m:r>
                      <a:rPr lang="en-US" sz="2800" b="1" i="0" smtClean="0">
                        <a:solidFill>
                          <a:schemeClr val="accent1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):</m:t>
                    </m:r>
                  </m:oMath>
                </a14:m>
                <a:endParaRPr lang="en-US" sz="2800" b="1" dirty="0">
                  <a:solidFill>
                    <a:schemeClr val="accent1"/>
                  </a:solidFill>
                  <a:effectLst/>
                  <a:latin typeface="+mj-lt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indent="228600">
                  <a:lnSpc>
                    <a:spcPct val="150000"/>
                  </a:lnSpc>
                  <a:spcAft>
                    <a:spcPts val="12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𝑨</m:t>
                          </m:r>
                        </m:e>
                        <m:sub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𝒈</m:t>
                          </m:r>
                        </m:sub>
                      </m:sSub>
                      <m:r>
                        <a:rPr lang="en-US" sz="2000" b="1" i="1"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𝑷</m:t>
                              </m:r>
                            </m:e>
                            <m:sub>
                              <m: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𝒖</m:t>
                              </m:r>
                            </m:sub>
                          </m:sSub>
                        </m:num>
                        <m:den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∅ </m:t>
                          </m:r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𝒓</m:t>
                          </m:r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[</m:t>
                          </m:r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𝟎</m:t>
                          </m:r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𝟖𝟓</m:t>
                          </m:r>
                          <m:sSub>
                            <m:sSubPr>
                              <m:ctrlP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𝒄</m:t>
                              </m:r>
                            </m:sub>
                          </m:sSub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𝑷</m:t>
                              </m:r>
                            </m:e>
                            <m:sub>
                              <m: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𝒈</m:t>
                              </m:r>
                            </m:sub>
                          </m:sSub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𝒚</m:t>
                              </m:r>
                            </m:sub>
                          </m:sSub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−</m:t>
                          </m:r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𝟎</m:t>
                          </m:r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𝟖𝟓</m:t>
                          </m:r>
                          <m:sSub>
                            <m:sSubPr>
                              <m:ctrlP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en-US" sz="2000" b="1" i="1"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𝒄</m:t>
                              </m:r>
                            </m:sub>
                          </m:sSub>
                          <m:r>
                            <a:rPr lang="en-US" sz="2000" b="1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US" sz="2000" b="1" dirty="0">
                  <a:latin typeface="+mj-lt"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L="514350" indent="-285750">
                  <a:lnSpc>
                    <a:spcPct val="150000"/>
                  </a:lnSpc>
                  <a:spcAft>
                    <a:spcPts val="1200"/>
                  </a:spcAft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𝑷</m:t>
                        </m:r>
                      </m:e>
                      <m:sub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𝒈</m:t>
                        </m:r>
                      </m:sub>
                    </m:sSub>
                  </m:oMath>
                </a14:m>
                <a:r>
                  <a:rPr lang="en-US" sz="2000" b="1" dirty="0">
                    <a:latin typeface="+mj-lt"/>
                    <a:ea typeface="Times New Roman" panose="02020603050405020304" pitchFamily="18" charset="0"/>
                    <a:cs typeface="Arial" panose="020B0604020202020204" pitchFamily="34" charset="0"/>
                  </a:rPr>
                  <a:t>=2% , </a:t>
                </a:r>
                <a14:m>
                  <m:oMath xmlns:m="http://schemas.openxmlformats.org/officeDocument/2006/math"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∅</m:t>
                    </m:r>
                  </m:oMath>
                </a14:m>
                <a:r>
                  <a:rPr lang="en-US" sz="2000" b="1" dirty="0">
                    <a:latin typeface="+mj-lt"/>
                    <a:ea typeface="Times New Roman" panose="02020603050405020304" pitchFamily="18" charset="0"/>
                    <a:cs typeface="Arial" panose="020B0604020202020204" pitchFamily="34" charset="0"/>
                  </a:rPr>
                  <a:t>=0.65, r=0.8 </a:t>
                </a:r>
              </a:p>
              <a:p>
                <a:pPr marL="514350" indent="-285750">
                  <a:lnSpc>
                    <a:spcPct val="150000"/>
                  </a:lnSpc>
                  <a:spcAft>
                    <a:spcPts val="1200"/>
                  </a:spcAft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𝒇</m:t>
                        </m:r>
                      </m:e>
                      <m:sub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𝒚</m:t>
                        </m:r>
                      </m:sub>
                    </m:sSub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𝟔𝟎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𝟎𝟎𝟎</m:t>
                    </m:r>
                    <m:r>
                      <a:rPr lang="en-US" sz="2000" b="1" i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US" sz="2000" b="1" i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𝐩𝐬𝐢</m:t>
                    </m:r>
                    <m:r>
                      <a:rPr lang="en-US" sz="2000" b="1" i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 </m:t>
                    </m:r>
                  </m:oMath>
                </a14:m>
                <a:endParaRPr lang="en-US" sz="2000" b="1" i="0" dirty="0">
                  <a:latin typeface="Cambria Math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514350" indent="-285750">
                  <a:lnSpc>
                    <a:spcPct val="150000"/>
                  </a:lnSpc>
                  <a:spcAft>
                    <a:spcPts val="1200"/>
                  </a:spcAft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𝒇</m:t>
                        </m:r>
                      </m:e>
                      <m:sub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𝒄</m:t>
                        </m:r>
                      </m:sub>
                    </m:sSub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𝟒𝟎𝟎𝟎</m:t>
                    </m:r>
                  </m:oMath>
                </a14:m>
                <a:r>
                  <a:rPr lang="en-US" sz="2000" b="1" i="1" dirty="0"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en-US" sz="2000" b="1" dirty="0"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psi </a:t>
                </a:r>
              </a:p>
              <a:p>
                <a:pPr marL="514350" indent="-285750">
                  <a:lnSpc>
                    <a:spcPct val="150000"/>
                  </a:lnSpc>
                  <a:spcAft>
                    <a:spcPts val="1200"/>
                  </a:spcAft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𝑨</m:t>
                        </m:r>
                      </m:e>
                      <m:sub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𝒈</m:t>
                        </m:r>
                      </m:sub>
                    </m:sSub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𝒃𝒙𝒉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=&gt;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𝒉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2000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US" sz="2000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𝑨</m:t>
                            </m:r>
                          </m:e>
                          <m:sub>
                            <m:r>
                              <a:rPr lang="en-US" sz="2000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𝒈</m:t>
                            </m:r>
                          </m:sub>
                        </m:sSub>
                      </m:num>
                      <m:den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𝒃</m:t>
                        </m:r>
                      </m:den>
                    </m:f>
                  </m:oMath>
                </a14:m>
                <a:endParaRPr lang="en-US" sz="2000" b="1" dirty="0">
                  <a:latin typeface="+mj-lt"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L="514350" indent="-285750">
                  <a:lnSpc>
                    <a:spcPct val="150000"/>
                  </a:lnSpc>
                  <a:spcAft>
                    <a:spcPts val="1200"/>
                  </a:spcAft>
                  <a:buFont typeface="Courier New" panose="02070309020205020404" pitchFamily="49" charset="0"/>
                  <a:buChar char="o"/>
                </a:pPr>
                <a:r>
                  <a:rPr lang="en-US" sz="2000" b="1" dirty="0">
                    <a:latin typeface="+mj-lt"/>
                    <a:ea typeface="Times New Roman" panose="02020603050405020304" pitchFamily="18" charset="0"/>
                    <a:cs typeface="Arial" panose="020B0604020202020204" pitchFamily="34" charset="0"/>
                  </a:rPr>
                  <a:t>B=6 inch</a:t>
                </a:r>
              </a:p>
            </p:txBody>
          </p:sp>
        </mc:Choice>
        <mc:Fallback xmlns=""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56C26B3F-79C2-C342-BED6-981EC93A73F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7901" y="1295400"/>
                <a:ext cx="6198630" cy="5150897"/>
              </a:xfrm>
              <a:prstGeom prst="rect">
                <a:avLst/>
              </a:prstGeom>
              <a:blipFill>
                <a:blip r:embed="rId2"/>
                <a:stretch>
                  <a:fillRect l="-1840" b="-147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8BB3144-4027-7943-A80F-DB247245C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25</a:t>
            </a:fld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79F132-A5E9-0146-86A0-28ECD43E92BB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7" b="9020"/>
          <a:stretch/>
        </p:blipFill>
        <p:spPr bwMode="auto">
          <a:xfrm>
            <a:off x="6756401" y="2590801"/>
            <a:ext cx="5181600" cy="338666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5520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2A09D-EB34-4049-BC54-F32E27A9C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2971" y="-266700"/>
            <a:ext cx="9372600" cy="1295400"/>
          </a:xfrm>
        </p:spPr>
        <p:txBody>
          <a:bodyPr/>
          <a:lstStyle/>
          <a:p>
            <a:r>
              <a:rPr lang="en-US" b="1"/>
              <a:t>COLUMNS: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5295D5E-551F-F342-981E-47C8047FADD2}"/>
              </a:ext>
            </a:extLst>
          </p:cNvPr>
          <p:cNvSpPr/>
          <p:nvPr/>
        </p:nvSpPr>
        <p:spPr>
          <a:xfrm>
            <a:off x="4051302" y="6068885"/>
            <a:ext cx="52213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Figure 7: Name and the location of the columns</a:t>
            </a:r>
            <a:endParaRPr lang="en-US" sz="2000" b="1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EA2105-A85D-2244-ABFC-0A4F1CDBC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26</a:t>
            </a:fld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23877F-D3A6-6D42-8E65-DE7C98181C68}"/>
              </a:ext>
            </a:extLst>
          </p:cNvPr>
          <p:cNvPicPr/>
          <p:nvPr/>
        </p:nvPicPr>
        <p:blipFill rotWithShape="1">
          <a:blip r:embed="rId2"/>
          <a:srcRect l="49777" t="10758" r="25976" b="6299"/>
          <a:stretch/>
        </p:blipFill>
        <p:spPr>
          <a:xfrm rot="16200000">
            <a:off x="3774296" y="-1085118"/>
            <a:ext cx="4782007" cy="92693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7CDF23-8D6D-1E47-AC05-B45EC0FDABCA}"/>
              </a:ext>
            </a:extLst>
          </p:cNvPr>
          <p:cNvSpPr txBox="1"/>
          <p:nvPr/>
        </p:nvSpPr>
        <p:spPr>
          <a:xfrm>
            <a:off x="3001617" y="4134679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227E2F-BA31-A743-88B8-5E7693A33667}"/>
              </a:ext>
            </a:extLst>
          </p:cNvPr>
          <p:cNvSpPr txBox="1"/>
          <p:nvPr/>
        </p:nvSpPr>
        <p:spPr>
          <a:xfrm>
            <a:off x="4240695" y="4134679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CA3522-E06E-B84F-89CA-D38440C82801}"/>
              </a:ext>
            </a:extLst>
          </p:cNvPr>
          <p:cNvSpPr txBox="1"/>
          <p:nvPr/>
        </p:nvSpPr>
        <p:spPr>
          <a:xfrm>
            <a:off x="3011556" y="2756452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8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B0DBE3-63B5-3F48-AFCA-9E2E90757668}"/>
              </a:ext>
            </a:extLst>
          </p:cNvPr>
          <p:cNvSpPr txBox="1"/>
          <p:nvPr/>
        </p:nvSpPr>
        <p:spPr>
          <a:xfrm>
            <a:off x="10396331" y="2810891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AB6BCC-0913-424D-8ABD-6FED2A67C604}"/>
              </a:ext>
            </a:extLst>
          </p:cNvPr>
          <p:cNvSpPr txBox="1"/>
          <p:nvPr/>
        </p:nvSpPr>
        <p:spPr>
          <a:xfrm>
            <a:off x="10066133" y="1567577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554A5B-5FB9-DD41-9752-76AB8300FBC3}"/>
              </a:ext>
            </a:extLst>
          </p:cNvPr>
          <p:cNvSpPr txBox="1"/>
          <p:nvPr/>
        </p:nvSpPr>
        <p:spPr>
          <a:xfrm>
            <a:off x="7639878" y="1567577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80F290-BA31-EA4C-9128-1D1FB1BDCD00}"/>
              </a:ext>
            </a:extLst>
          </p:cNvPr>
          <p:cNvSpPr txBox="1"/>
          <p:nvPr/>
        </p:nvSpPr>
        <p:spPr>
          <a:xfrm>
            <a:off x="3912704" y="1504986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AA99F99-1153-624B-B8F9-45EDE4A33B9B}"/>
              </a:ext>
            </a:extLst>
          </p:cNvPr>
          <p:cNvSpPr txBox="1"/>
          <p:nvPr/>
        </p:nvSpPr>
        <p:spPr>
          <a:xfrm>
            <a:off x="5830956" y="1507493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88361D8-4A4E-EC4D-B4B6-69616CDAC18E}"/>
              </a:ext>
            </a:extLst>
          </p:cNvPr>
          <p:cNvSpPr txBox="1"/>
          <p:nvPr/>
        </p:nvSpPr>
        <p:spPr>
          <a:xfrm>
            <a:off x="4047989" y="2810891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7EF7C0-CDC4-2F45-88CA-FF24AAEFD922}"/>
              </a:ext>
            </a:extLst>
          </p:cNvPr>
          <p:cNvSpPr txBox="1"/>
          <p:nvPr/>
        </p:nvSpPr>
        <p:spPr>
          <a:xfrm>
            <a:off x="5430078" y="4134679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7A6C22F-EB58-5047-9A6A-5FCF7E8D439A}"/>
              </a:ext>
            </a:extLst>
          </p:cNvPr>
          <p:cNvSpPr txBox="1"/>
          <p:nvPr/>
        </p:nvSpPr>
        <p:spPr>
          <a:xfrm>
            <a:off x="5582478" y="3180223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73400F9-E0B5-334E-B74C-A368F1EA4F54}"/>
              </a:ext>
            </a:extLst>
          </p:cNvPr>
          <p:cNvSpPr txBox="1"/>
          <p:nvPr/>
        </p:nvSpPr>
        <p:spPr>
          <a:xfrm>
            <a:off x="7412658" y="2908852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10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EFDFF86-BD43-F244-ACA3-6091987A72C1}"/>
              </a:ext>
            </a:extLst>
          </p:cNvPr>
          <p:cNvSpPr txBox="1"/>
          <p:nvPr/>
        </p:nvSpPr>
        <p:spPr>
          <a:xfrm>
            <a:off x="7412659" y="3278184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7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2621669-507E-9147-AC7D-F7DF245B7DE8}"/>
              </a:ext>
            </a:extLst>
          </p:cNvPr>
          <p:cNvSpPr txBox="1"/>
          <p:nvPr/>
        </p:nvSpPr>
        <p:spPr>
          <a:xfrm>
            <a:off x="10425598" y="4191059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463C0E3-A950-314B-AAC9-1AC53D3402FC}"/>
              </a:ext>
            </a:extLst>
          </p:cNvPr>
          <p:cNvSpPr txBox="1"/>
          <p:nvPr/>
        </p:nvSpPr>
        <p:spPr>
          <a:xfrm>
            <a:off x="7412658" y="4134679"/>
            <a:ext cx="49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985790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1852D36F-6745-D44D-860D-F427FEE1D5C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61104794"/>
                  </p:ext>
                </p:extLst>
              </p:nvPr>
            </p:nvGraphicFramePr>
            <p:xfrm>
              <a:off x="2782722" y="600516"/>
              <a:ext cx="8393277" cy="6257481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1307899">
                      <a:extLst>
                        <a:ext uri="{9D8B030D-6E8A-4147-A177-3AD203B41FA5}">
                          <a16:colId xmlns:a16="http://schemas.microsoft.com/office/drawing/2014/main" val="690531168"/>
                        </a:ext>
                      </a:extLst>
                    </a:gridCol>
                    <a:gridCol w="1064763">
                      <a:extLst>
                        <a:ext uri="{9D8B030D-6E8A-4147-A177-3AD203B41FA5}">
                          <a16:colId xmlns:a16="http://schemas.microsoft.com/office/drawing/2014/main" val="1399040922"/>
                        </a:ext>
                      </a:extLst>
                    </a:gridCol>
                    <a:gridCol w="1085261">
                      <a:extLst>
                        <a:ext uri="{9D8B030D-6E8A-4147-A177-3AD203B41FA5}">
                          <a16:colId xmlns:a16="http://schemas.microsoft.com/office/drawing/2014/main" val="1646741997"/>
                        </a:ext>
                      </a:extLst>
                    </a:gridCol>
                    <a:gridCol w="1474645">
                      <a:extLst>
                        <a:ext uri="{9D8B030D-6E8A-4147-A177-3AD203B41FA5}">
                          <a16:colId xmlns:a16="http://schemas.microsoft.com/office/drawing/2014/main" val="3093263577"/>
                        </a:ext>
                      </a:extLst>
                    </a:gridCol>
                    <a:gridCol w="1188658">
                      <a:extLst>
                        <a:ext uri="{9D8B030D-6E8A-4147-A177-3AD203B41FA5}">
                          <a16:colId xmlns:a16="http://schemas.microsoft.com/office/drawing/2014/main" val="3006389611"/>
                        </a:ext>
                      </a:extLst>
                    </a:gridCol>
                    <a:gridCol w="1213808">
                      <a:extLst>
                        <a:ext uri="{9D8B030D-6E8A-4147-A177-3AD203B41FA5}">
                          <a16:colId xmlns:a16="http://schemas.microsoft.com/office/drawing/2014/main" val="3313777274"/>
                        </a:ext>
                      </a:extLst>
                    </a:gridCol>
                    <a:gridCol w="1058243">
                      <a:extLst>
                        <a:ext uri="{9D8B030D-6E8A-4147-A177-3AD203B41FA5}">
                          <a16:colId xmlns:a16="http://schemas.microsoft.com/office/drawing/2014/main" val="1185269182"/>
                        </a:ext>
                      </a:extLst>
                    </a:gridCol>
                  </a:tblGrid>
                  <a:tr h="395556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Columns</a:t>
                          </a:r>
                          <a:endParaRPr lang="en-US" sz="1400" b="1" dirty="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𝑨𝒈</m:t>
                                  </m:r>
                                </m:e>
                                <m:sub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𝟑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14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1400" b="1" i="1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400" b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𝒊𝒏</m:t>
                                  </m:r>
                                </m:e>
                                <m:sup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14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)</a:t>
                          </a:r>
                          <a:endParaRPr lang="en-US" sz="1400" b="1" dirty="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ctr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𝑨𝒈</m:t>
                                  </m:r>
                                </m:e>
                                <m:sub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  <m:r>
                                    <a:rPr lang="en-US" sz="1400" b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sSup>
                                <m:sSupPr>
                                  <m:ctrlPr>
                                    <a:rPr lang="en-US" sz="1400" b="1" i="1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400" b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𝒊𝒏</m:t>
                                  </m:r>
                                </m:e>
                                <m:sup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1400" b="1">
                              <a:solidFill>
                                <a:schemeClr val="bg1"/>
                              </a:solidFill>
                              <a:effectLst/>
                            </a:rPr>
                            <a:t>)</a:t>
                          </a:r>
                          <a:endParaRPr lang="en-US" sz="1400" b="1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ctr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𝑨𝒈</m:t>
                                  </m:r>
                                </m:e>
                                <m:sub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14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1400" b="1" i="1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400" b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𝒊𝒏</m:t>
                                  </m:r>
                                </m:e>
                                <m:sup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14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)</a:t>
                          </a:r>
                          <a:endParaRPr lang="en-US" sz="1400" b="1" dirty="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ctr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𝒉</m:t>
                                  </m:r>
                                </m:e>
                                <m:sub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𝟑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14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 (in)</a:t>
                          </a:r>
                          <a:endParaRPr lang="en-US" sz="1400" b="1" dirty="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𝒉</m:t>
                                  </m:r>
                                </m:e>
                                <m:sub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14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 in </a:t>
                          </a:r>
                          <a:endParaRPr lang="en-US" sz="1400" b="1" dirty="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𝒉</m:t>
                                  </m:r>
                                </m:e>
                                <m:sub>
                                  <m:r>
                                    <a:rPr lang="en-US" sz="14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14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 (in)</a:t>
                          </a:r>
                          <a:endParaRPr lang="en-US" sz="1400" b="1" dirty="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/>
                    </a:tc>
                    <a:extLst>
                      <a:ext uri="{0D108BD9-81ED-4DB2-BD59-A6C34878D82A}">
                        <a16:rowId xmlns:a16="http://schemas.microsoft.com/office/drawing/2014/main" val="826561990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dirty="0">
                              <a:effectLst/>
                            </a:rPr>
                            <a:t>1</a:t>
                          </a:r>
                          <a:endParaRPr lang="en-US" sz="14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12.78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26.198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39.6266555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2.12816285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4.36630272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6.605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620234011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2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21.37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43.881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66.3919215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3.56137783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7.3133493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11.066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030897545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3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15.025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30.75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46.4690171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2.50408773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5.12446195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7.745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979665989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4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21.813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44.69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67.5586949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3.63564225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7.44771237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11.2598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245692440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5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19.88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40.739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61.6020782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3.31252653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6.78976978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10.27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003941796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6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505.281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561.046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616.81104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84.2134368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93.5076385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102.802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97087657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7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33.111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67.0374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100.963823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5.51848672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11.1728953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16.83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991842021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8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6.8865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14.1283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21.3701052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1.14774914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2.35471667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3.562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438888824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9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39.427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80.975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122.521231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6.57112838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13.4956668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20.423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4202956619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10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40.521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83.1862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125.851635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6.75345203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13.8643623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20.98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2518716598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11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34.253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70.282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205.50026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5.70875413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11.7136543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34.255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169041973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12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12.458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25.545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38.631837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2.07632788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4.2574837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6.439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582269361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13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34.77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71.34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107.908705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5.79434825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11.8895662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17.985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464568216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14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28.37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58.16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87.94482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4.72831673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9.69289337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14.65747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2725188541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15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16.17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33.1281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50.0864293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2.69495808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5.523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8.348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301927357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1852D36F-6745-D44D-860D-F427FEE1D5C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61104794"/>
                  </p:ext>
                </p:extLst>
              </p:nvPr>
            </p:nvGraphicFramePr>
            <p:xfrm>
              <a:off x="2782722" y="600516"/>
              <a:ext cx="8393277" cy="6257481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1307899">
                      <a:extLst>
                        <a:ext uri="{9D8B030D-6E8A-4147-A177-3AD203B41FA5}">
                          <a16:colId xmlns:a16="http://schemas.microsoft.com/office/drawing/2014/main" val="690531168"/>
                        </a:ext>
                      </a:extLst>
                    </a:gridCol>
                    <a:gridCol w="1064763">
                      <a:extLst>
                        <a:ext uri="{9D8B030D-6E8A-4147-A177-3AD203B41FA5}">
                          <a16:colId xmlns:a16="http://schemas.microsoft.com/office/drawing/2014/main" val="1399040922"/>
                        </a:ext>
                      </a:extLst>
                    </a:gridCol>
                    <a:gridCol w="1085261">
                      <a:extLst>
                        <a:ext uri="{9D8B030D-6E8A-4147-A177-3AD203B41FA5}">
                          <a16:colId xmlns:a16="http://schemas.microsoft.com/office/drawing/2014/main" val="1646741997"/>
                        </a:ext>
                      </a:extLst>
                    </a:gridCol>
                    <a:gridCol w="1474645">
                      <a:extLst>
                        <a:ext uri="{9D8B030D-6E8A-4147-A177-3AD203B41FA5}">
                          <a16:colId xmlns:a16="http://schemas.microsoft.com/office/drawing/2014/main" val="3093263577"/>
                        </a:ext>
                      </a:extLst>
                    </a:gridCol>
                    <a:gridCol w="1188658">
                      <a:extLst>
                        <a:ext uri="{9D8B030D-6E8A-4147-A177-3AD203B41FA5}">
                          <a16:colId xmlns:a16="http://schemas.microsoft.com/office/drawing/2014/main" val="3006389611"/>
                        </a:ext>
                      </a:extLst>
                    </a:gridCol>
                    <a:gridCol w="1213808">
                      <a:extLst>
                        <a:ext uri="{9D8B030D-6E8A-4147-A177-3AD203B41FA5}">
                          <a16:colId xmlns:a16="http://schemas.microsoft.com/office/drawing/2014/main" val="3313777274"/>
                        </a:ext>
                      </a:extLst>
                    </a:gridCol>
                    <a:gridCol w="1058243">
                      <a:extLst>
                        <a:ext uri="{9D8B030D-6E8A-4147-A177-3AD203B41FA5}">
                          <a16:colId xmlns:a16="http://schemas.microsoft.com/office/drawing/2014/main" val="1185269182"/>
                        </a:ext>
                      </a:extLst>
                    </a:gridCol>
                  </a:tblGrid>
                  <a:tr h="395556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Columns</a:t>
                          </a:r>
                          <a:endParaRPr lang="en-US" sz="1400" b="1" dirty="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0860" marR="30860" marT="0" marB="0" anchor="ctr">
                        <a:blipFill>
                          <a:blip r:embed="rId2"/>
                          <a:stretch>
                            <a:fillRect l="-123810" t="-3226" r="-566667" b="-15161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0860" marR="30860" marT="0" marB="0" anchor="ctr">
                        <a:blipFill>
                          <a:blip r:embed="rId2"/>
                          <a:stretch>
                            <a:fillRect l="-221176" t="-3226" r="-460000" b="-15161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0860" marR="30860" marT="0" marB="0" anchor="ctr">
                        <a:blipFill>
                          <a:blip r:embed="rId2"/>
                          <a:stretch>
                            <a:fillRect l="-235345" t="-3226" r="-237069" b="-15161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0860" marR="30860" marT="0" marB="0">
                        <a:blipFill>
                          <a:blip r:embed="rId2"/>
                          <a:stretch>
                            <a:fillRect l="-413830" t="-3226" r="-192553" b="-15161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0860" marR="30860" marT="0" marB="0">
                        <a:blipFill>
                          <a:blip r:embed="rId2"/>
                          <a:stretch>
                            <a:fillRect l="-503125" t="-3226" r="-88542" b="-15161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0860" marR="30860" marT="0" marB="0">
                        <a:blipFill>
                          <a:blip r:embed="rId2"/>
                          <a:stretch>
                            <a:fillRect l="-697590" t="-3226" r="-2410" b="-1516129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826561990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dirty="0">
                              <a:effectLst/>
                            </a:rPr>
                            <a:t>1</a:t>
                          </a:r>
                          <a:endParaRPr lang="en-US" sz="14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12.78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26.198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39.6266555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2.12816285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4.36630272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6.605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620234011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2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21.37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43.881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66.3919215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3.56137783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7.3133493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11.066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030897545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3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15.025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30.75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46.4690171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2.50408773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5.12446195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7.745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979665989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4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21.813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44.69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67.5586949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3.63564225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7.44771237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11.2598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245692440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5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19.88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40.739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61.6020782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3.31252653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6.78976978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10.27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003941796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6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505.281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561.046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616.81104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84.2134368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93.5076385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102.802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97087657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7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33.111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67.0374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100.963823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5.51848672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11.1728953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16.83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991842021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8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6.8865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14.1283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21.3701052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1.14774914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2.35471667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3.562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438888824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9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39.427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80.975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122.521231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6.57112838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13.4956668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20.423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4202956619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10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40.521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83.1862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125.851635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6.75345203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13.8643623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20.98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2518716598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11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34.253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70.282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205.50026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5.70875413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11.7136543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34.255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169041973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12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12.458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25.545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38.631837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2.07632788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4.2574837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6.439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582269361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13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34.77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71.34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107.908705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5.79434825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11.8895662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17.985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464568216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14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28.37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58.16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87.94482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4.72831673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9.69289337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14.65747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2725188541"/>
                      </a:ext>
                    </a:extLst>
                  </a:tr>
                  <a:tr h="390795"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>
                              <a:effectLst/>
                            </a:rPr>
                            <a:t>15</a:t>
                          </a:r>
                          <a:endParaRPr lang="en-US" sz="14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16.17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33.1281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50.0864293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2.69495808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>
                              <a:effectLst/>
                            </a:rPr>
                            <a:t>5.523</a:t>
                          </a:r>
                          <a:endParaRPr lang="en-US" sz="14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400" b="1" dirty="0">
                              <a:effectLst/>
                            </a:rPr>
                            <a:t>8.348</a:t>
                          </a:r>
                          <a:endParaRPr lang="en-US" sz="14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301927357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3" name="Rectangle 2">
            <a:extLst>
              <a:ext uri="{FF2B5EF4-FFF2-40B4-BE49-F238E27FC236}">
                <a16:creationId xmlns:a16="http://schemas.microsoft.com/office/drawing/2014/main" id="{59E715CA-A915-1445-95D3-07AFCA2011F8}"/>
              </a:ext>
            </a:extLst>
          </p:cNvPr>
          <p:cNvSpPr/>
          <p:nvPr/>
        </p:nvSpPr>
        <p:spPr>
          <a:xfrm>
            <a:off x="2782723" y="200406"/>
            <a:ext cx="415707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5: Columns calculations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3A9FE0-D72D-B74E-B6C9-CD12DE44D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27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32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B6668-DAB1-5949-B608-D11887AF2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1541" y="786525"/>
            <a:ext cx="8686800" cy="2011680"/>
          </a:xfrm>
        </p:spPr>
        <p:txBody>
          <a:bodyPr/>
          <a:lstStyle/>
          <a:p>
            <a:r>
              <a:rPr lang="en-US" dirty="0"/>
              <a:t>ETABS MODELING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128AD1-3A24-2D48-A8BA-C8B513E491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0711" y="2802410"/>
            <a:ext cx="8686800" cy="1097280"/>
          </a:xfrm>
        </p:spPr>
        <p:txBody>
          <a:bodyPr/>
          <a:lstStyle/>
          <a:p>
            <a:r>
              <a:rPr lang="en-US" dirty="0">
                <a:solidFill>
                  <a:schemeClr val="accent6"/>
                </a:solidFill>
              </a:rPr>
              <a:t>FOR RCC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B27AE5-744A-5A4D-B0DA-0D2378CE1482}"/>
              </a:ext>
            </a:extLst>
          </p:cNvPr>
          <p:cNvSpPr txBox="1"/>
          <p:nvPr/>
        </p:nvSpPr>
        <p:spPr>
          <a:xfrm>
            <a:off x="307914" y="6309360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28</a:t>
            </a:r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A7E9ED-DD77-2540-9F7E-A718E1264D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7" t="4925" b="7961"/>
          <a:stretch/>
        </p:blipFill>
        <p:spPr>
          <a:xfrm flipH="1">
            <a:off x="-1" y="-63502"/>
            <a:ext cx="2921541" cy="6921502"/>
          </a:xfrm>
          <a:prstGeom prst="rect">
            <a:avLst/>
          </a:prstGeom>
        </p:spPr>
      </p:pic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AF54452-84A6-8D47-A70B-4D73019553E0}"/>
              </a:ext>
            </a:extLst>
          </p:cNvPr>
          <p:cNvSpPr txBox="1">
            <a:spLocks/>
          </p:cNvSpPr>
          <p:nvPr/>
        </p:nvSpPr>
        <p:spPr>
          <a:xfrm>
            <a:off x="307914" y="6415557"/>
            <a:ext cx="722377" cy="2015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1375A4-56A4-47D6-9801-1991572033F7}" type="slidenum">
              <a:rPr lang="en-US" sz="1600" b="1" smtClean="0"/>
              <a:pPr/>
              <a:t>28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28569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229DF71-16A4-C749-A852-0327BB9CD315}"/>
              </a:ext>
            </a:extLst>
          </p:cNvPr>
          <p:cNvSpPr/>
          <p:nvPr/>
        </p:nvSpPr>
        <p:spPr>
          <a:xfrm>
            <a:off x="417095" y="5361439"/>
            <a:ext cx="493383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8: 3D view of the structure to show the beams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2C69543-F03D-5B49-AB8C-5B1A95E1A8AF}"/>
              </a:ext>
            </a:extLst>
          </p:cNvPr>
          <p:cNvSpPr/>
          <p:nvPr/>
        </p:nvSpPr>
        <p:spPr>
          <a:xfrm>
            <a:off x="6096000" y="5319646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Video 2: 3D view of the structure to show the columns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pic>
        <p:nvPicPr>
          <p:cNvPr id="5" name="RCC-vid.mp4">
            <a:hlinkClick r:id="" action="ppaction://media"/>
            <a:extLst>
              <a:ext uri="{FF2B5EF4-FFF2-40B4-BE49-F238E27FC236}">
                <a16:creationId xmlns:a16="http://schemas.microsoft.com/office/drawing/2014/main" id="{488F8D45-4D53-8548-A681-9FD9C42E04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22105" t="18112" b="8080"/>
          <a:stretch/>
        </p:blipFill>
        <p:spPr>
          <a:xfrm>
            <a:off x="4065437" y="1187116"/>
            <a:ext cx="8126563" cy="40907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69D6145-889D-5543-9F5B-DF717419E37A}"/>
              </a:ext>
            </a:extLst>
          </p:cNvPr>
          <p:cNvPicPr/>
          <p:nvPr/>
        </p:nvPicPr>
        <p:blipFill rotWithShape="1">
          <a:blip r:embed="rId5"/>
          <a:srcRect l="38462" t="16089" r="9038" b="9889"/>
          <a:stretch/>
        </p:blipFill>
        <p:spPr bwMode="auto">
          <a:xfrm>
            <a:off x="1495528" y="1913860"/>
            <a:ext cx="3990872" cy="302856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879E51C-1D03-764D-87AE-81B7BE941215}"/>
              </a:ext>
            </a:extLst>
          </p:cNvPr>
          <p:cNvCxnSpPr/>
          <p:nvPr/>
        </p:nvCxnSpPr>
        <p:spPr>
          <a:xfrm>
            <a:off x="5036927" y="934278"/>
            <a:ext cx="89452" cy="53346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F82298A8-343C-6C43-8CFB-F82C441E9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5291" y="58006"/>
            <a:ext cx="9372600" cy="738809"/>
          </a:xfrm>
        </p:spPr>
        <p:txBody>
          <a:bodyPr/>
          <a:lstStyle/>
          <a:p>
            <a:pPr algn="ctr"/>
            <a:r>
              <a:rPr lang="en-US" b="1" dirty="0"/>
              <a:t>Whole Structure 3d view 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80941236-A5D8-174E-8466-2672446C0B5E}"/>
              </a:ext>
            </a:extLst>
          </p:cNvPr>
          <p:cNvSpPr txBox="1">
            <a:spLocks/>
          </p:cNvSpPr>
          <p:nvPr/>
        </p:nvSpPr>
        <p:spPr>
          <a:xfrm>
            <a:off x="171171" y="6460688"/>
            <a:ext cx="722377" cy="2015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pPr/>
              <a:t>29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3548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9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349678-5447-CB4E-B759-AC9F5ABE5EC2}"/>
              </a:ext>
            </a:extLst>
          </p:cNvPr>
          <p:cNvSpPr/>
          <p:nvPr/>
        </p:nvSpPr>
        <p:spPr>
          <a:xfrm>
            <a:off x="675860" y="5704655"/>
            <a:ext cx="580514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9: Plan view of the structure to show the beams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8509D93-D3EA-2847-A89B-30B9E71FD82A}"/>
              </a:ext>
            </a:extLst>
          </p:cNvPr>
          <p:cNvSpPr/>
          <p:nvPr/>
        </p:nvSpPr>
        <p:spPr>
          <a:xfrm>
            <a:off x="6096000" y="5704654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10: Plan view of the structure to show the columns 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AAB49D-2C8F-AC46-9421-2A7E34CEA5B7}"/>
              </a:ext>
            </a:extLst>
          </p:cNvPr>
          <p:cNvPicPr/>
          <p:nvPr/>
        </p:nvPicPr>
        <p:blipFill rotWithShape="1">
          <a:blip r:embed="rId2"/>
          <a:srcRect l="41629" t="11798" r="18093" b="6673"/>
          <a:stretch/>
        </p:blipFill>
        <p:spPr bwMode="auto">
          <a:xfrm>
            <a:off x="1300048" y="978197"/>
            <a:ext cx="4265924" cy="438735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11ACBFB-3C97-EB4B-8BA0-0C521746E6DA}"/>
              </a:ext>
            </a:extLst>
          </p:cNvPr>
          <p:cNvPicPr/>
          <p:nvPr/>
        </p:nvPicPr>
        <p:blipFill rotWithShape="1">
          <a:blip r:embed="rId3"/>
          <a:srcRect l="49623" t="12335" r="23224" b="6408"/>
          <a:stretch/>
        </p:blipFill>
        <p:spPr bwMode="auto">
          <a:xfrm>
            <a:off x="7325136" y="978197"/>
            <a:ext cx="3174284" cy="438735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7F6311C0-F4C6-1441-AFA4-3B98E4F5E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5291" y="58006"/>
            <a:ext cx="9372600" cy="738809"/>
          </a:xfrm>
        </p:spPr>
        <p:txBody>
          <a:bodyPr/>
          <a:lstStyle/>
          <a:p>
            <a:pPr algn="ctr"/>
            <a:r>
              <a:rPr lang="en-US" b="1" dirty="0"/>
              <a:t>Whole Structure plan view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905AE6B-72C4-ED4C-9244-42E412CED9AD}"/>
              </a:ext>
            </a:extLst>
          </p:cNvPr>
          <p:cNvCxnSpPr/>
          <p:nvPr/>
        </p:nvCxnSpPr>
        <p:spPr>
          <a:xfrm>
            <a:off x="5874026" y="1053548"/>
            <a:ext cx="0" cy="56667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8EA4C53E-3DD5-C340-AE75-DB8F98269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3035" y="6518737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30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348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50F4125-D238-D84F-8263-D117708909AE}"/>
              </a:ext>
            </a:extLst>
          </p:cNvPr>
          <p:cNvSpPr/>
          <p:nvPr/>
        </p:nvSpPr>
        <p:spPr>
          <a:xfrm>
            <a:off x="4640700" y="5622609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latin typeface="YACgEbQ6Yac 0"/>
              </a:rPr>
              <a:t>Figure 11: The columns dimensions </a:t>
            </a:r>
          </a:p>
          <a:p>
            <a:r>
              <a:rPr lang="en-US" sz="2000" b="1" dirty="0">
                <a:latin typeface="YACgEbQ6Yac 0"/>
              </a:rPr>
              <a:t>Source of figure: ETABS program </a:t>
            </a:r>
            <a:endParaRPr lang="en-US" sz="2000" b="1" dirty="0">
              <a:effectLst/>
              <a:latin typeface="YACgEbQ6Yac 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0FFC15-7404-6B49-B545-F11FB56B55D4}"/>
              </a:ext>
            </a:extLst>
          </p:cNvPr>
          <p:cNvPicPr/>
          <p:nvPr/>
        </p:nvPicPr>
        <p:blipFill rotWithShape="1">
          <a:blip r:embed="rId2"/>
          <a:srcRect l="30769" t="19496" r="31194" b="23678"/>
          <a:stretch/>
        </p:blipFill>
        <p:spPr bwMode="auto">
          <a:xfrm>
            <a:off x="2714256" y="1191558"/>
            <a:ext cx="7045969" cy="43445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57D13AE8-F628-7842-8AD3-BEFB8F7E5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0940" y="366236"/>
            <a:ext cx="9372600" cy="738809"/>
          </a:xfrm>
        </p:spPr>
        <p:txBody>
          <a:bodyPr>
            <a:noAutofit/>
          </a:bodyPr>
          <a:lstStyle/>
          <a:p>
            <a:pPr algn="ctr"/>
            <a:r>
              <a:rPr lang="en-US" sz="3600" b="1" dirty="0"/>
              <a:t>Column input dimensions as calculated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011A40-A359-8842-B633-66FAD67F3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31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244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E43030D-F8F5-3B43-91D1-169BDF9E1713}"/>
              </a:ext>
            </a:extLst>
          </p:cNvPr>
          <p:cNvSpPr/>
          <p:nvPr/>
        </p:nvSpPr>
        <p:spPr>
          <a:xfrm>
            <a:off x="1153499" y="6060661"/>
            <a:ext cx="547225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12: Showing if the structure passing or not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2019F01-C654-9448-93F1-0752CAB63276}"/>
              </a:ext>
            </a:extLst>
          </p:cNvPr>
          <p:cNvSpPr/>
          <p:nvPr/>
        </p:nvSpPr>
        <p:spPr>
          <a:xfrm>
            <a:off x="7011166" y="5914997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13: The columns output analysis note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7A9BED2-1EB5-9141-9C23-126B9B2A6721}"/>
              </a:ext>
            </a:extLst>
          </p:cNvPr>
          <p:cNvPicPr/>
          <p:nvPr/>
        </p:nvPicPr>
        <p:blipFill rotWithShape="1">
          <a:blip r:embed="rId2"/>
          <a:srcRect l="32862" t="7153" r="37351" b="64337"/>
          <a:stretch/>
        </p:blipFill>
        <p:spPr bwMode="auto">
          <a:xfrm>
            <a:off x="7011166" y="1816345"/>
            <a:ext cx="4991990" cy="2904742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99F97A5-CC83-4B40-97AE-8A0F39622EBB}"/>
              </a:ext>
            </a:extLst>
          </p:cNvPr>
          <p:cNvPicPr/>
          <p:nvPr/>
        </p:nvPicPr>
        <p:blipFill rotWithShape="1">
          <a:blip r:embed="rId3"/>
          <a:srcRect l="41307" t="13990" r="28417" b="7559"/>
          <a:stretch/>
        </p:blipFill>
        <p:spPr bwMode="auto">
          <a:xfrm>
            <a:off x="2019744" y="916085"/>
            <a:ext cx="3588026" cy="519816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2BEABEA5-0898-6341-9F1E-D5D3EBD64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458" y="177276"/>
            <a:ext cx="9372600" cy="738809"/>
          </a:xfrm>
        </p:spPr>
        <p:txBody>
          <a:bodyPr>
            <a:noAutofit/>
          </a:bodyPr>
          <a:lstStyle/>
          <a:p>
            <a:pPr algn="ctr"/>
            <a:r>
              <a:rPr lang="en-US" sz="3600" b="1" dirty="0"/>
              <a:t>Column output dimensions as calculated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77EAAB6-9EB1-B642-90F4-C17C02E0249E}"/>
              </a:ext>
            </a:extLst>
          </p:cNvPr>
          <p:cNvCxnSpPr/>
          <p:nvPr/>
        </p:nvCxnSpPr>
        <p:spPr>
          <a:xfrm>
            <a:off x="6828183" y="993912"/>
            <a:ext cx="0" cy="57746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245B094D-B6B6-F946-9748-E8FB7937B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32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6949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F14AF23-BBE8-0944-923E-0FBA763112CC}"/>
              </a:ext>
            </a:extLst>
          </p:cNvPr>
          <p:cNvSpPr/>
          <p:nvPr/>
        </p:nvSpPr>
        <p:spPr>
          <a:xfrm>
            <a:off x="4686096" y="5824189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14: The columns dimensions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943023-A4A4-2349-98A9-D861311B30C1}"/>
              </a:ext>
            </a:extLst>
          </p:cNvPr>
          <p:cNvPicPr/>
          <p:nvPr/>
        </p:nvPicPr>
        <p:blipFill rotWithShape="1">
          <a:blip r:embed="rId2"/>
          <a:srcRect l="30772" t="19606" r="30477" b="23534"/>
          <a:stretch/>
        </p:blipFill>
        <p:spPr bwMode="auto">
          <a:xfrm>
            <a:off x="3503339" y="1302444"/>
            <a:ext cx="5889139" cy="434298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BC920161-3040-3A48-B506-9EB40833B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9154" y="384872"/>
            <a:ext cx="9372600" cy="738809"/>
          </a:xfrm>
        </p:spPr>
        <p:txBody>
          <a:bodyPr>
            <a:noAutofit/>
          </a:bodyPr>
          <a:lstStyle/>
          <a:p>
            <a:pPr algn="ctr"/>
            <a:r>
              <a:rPr lang="en-US" sz="3600" b="1" dirty="0"/>
              <a:t>Column input dimensions as calculated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D277C-4AC3-CA45-AD84-5FC3F2C340FB}"/>
              </a:ext>
            </a:extLst>
          </p:cNvPr>
          <p:cNvSpPr txBox="1">
            <a:spLocks/>
          </p:cNvSpPr>
          <p:nvPr/>
        </p:nvSpPr>
        <p:spPr>
          <a:xfrm>
            <a:off x="380377" y="6330495"/>
            <a:ext cx="722377" cy="2015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pPr/>
              <a:t>33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631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4685F82-695E-5640-B939-FBC539053A85}"/>
              </a:ext>
            </a:extLst>
          </p:cNvPr>
          <p:cNvSpPr/>
          <p:nvPr/>
        </p:nvSpPr>
        <p:spPr>
          <a:xfrm>
            <a:off x="7183997" y="6116577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16: The columns output analysis note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B1D7F10-6857-AF46-AE5C-557DBB103E73}"/>
              </a:ext>
            </a:extLst>
          </p:cNvPr>
          <p:cNvSpPr/>
          <p:nvPr/>
        </p:nvSpPr>
        <p:spPr>
          <a:xfrm>
            <a:off x="1087997" y="6179931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15: Showing if the structure passing or not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984AEE-A36A-9547-B82A-DA7784217BF3}"/>
              </a:ext>
            </a:extLst>
          </p:cNvPr>
          <p:cNvPicPr/>
          <p:nvPr/>
        </p:nvPicPr>
        <p:blipFill rotWithShape="1">
          <a:blip r:embed="rId2"/>
          <a:srcRect l="35469" t="13279" r="34981" b="58798"/>
          <a:stretch/>
        </p:blipFill>
        <p:spPr bwMode="auto">
          <a:xfrm>
            <a:off x="7017026" y="2395330"/>
            <a:ext cx="4969565" cy="2852531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0331041-37A3-DF45-B7EB-F28ECD4D2396}"/>
              </a:ext>
            </a:extLst>
          </p:cNvPr>
          <p:cNvPicPr/>
          <p:nvPr/>
        </p:nvPicPr>
        <p:blipFill rotWithShape="1">
          <a:blip r:embed="rId3"/>
          <a:srcRect l="41686" t="12871" r="28372" b="6669"/>
          <a:stretch/>
        </p:blipFill>
        <p:spPr bwMode="auto">
          <a:xfrm>
            <a:off x="1541817" y="551505"/>
            <a:ext cx="3974401" cy="571743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CB6982D-7C2D-1B4F-823D-6BD14AAA7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458" y="0"/>
            <a:ext cx="9372600" cy="738809"/>
          </a:xfrm>
        </p:spPr>
        <p:txBody>
          <a:bodyPr>
            <a:noAutofit/>
          </a:bodyPr>
          <a:lstStyle/>
          <a:p>
            <a:pPr algn="ctr"/>
            <a:r>
              <a:rPr lang="en-US" sz="3600" b="1" dirty="0"/>
              <a:t>Column output dimensions as calculated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D9B1AAE-13EF-B749-AD5F-8F907ABEE269}"/>
              </a:ext>
            </a:extLst>
          </p:cNvPr>
          <p:cNvCxnSpPr/>
          <p:nvPr/>
        </p:nvCxnSpPr>
        <p:spPr>
          <a:xfrm>
            <a:off x="6649278" y="738809"/>
            <a:ext cx="0" cy="60021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98315B16-71A7-C943-971E-7AD0245D5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34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6316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-rcc (Converted)">
            <a:hlinkClick r:id="" action="ppaction://media"/>
            <a:extLst>
              <a:ext uri="{FF2B5EF4-FFF2-40B4-BE49-F238E27FC236}">
                <a16:creationId xmlns:a16="http://schemas.microsoft.com/office/drawing/2014/main" id="{612FD380-6B89-7347-BB80-828C4FC4F9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84719" y="620788"/>
            <a:ext cx="10307281" cy="62372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2A090F-4667-2B43-9B9A-DAD389DB0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7132" y="-223912"/>
            <a:ext cx="9372600" cy="1295400"/>
          </a:xfrm>
        </p:spPr>
        <p:txBody>
          <a:bodyPr/>
          <a:lstStyle/>
          <a:p>
            <a:r>
              <a:rPr lang="en-US"/>
              <a:t>DISPLACEMENT: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CDB99B2-F724-744C-9134-7125561EA5F1}"/>
              </a:ext>
            </a:extLst>
          </p:cNvPr>
          <p:cNvSpPr/>
          <p:nvPr/>
        </p:nvSpPr>
        <p:spPr>
          <a:xfrm>
            <a:off x="1999631" y="6015787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Video 3: Displacement of the whole structure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6C2249-9B13-6045-BE66-5BCBDB9CBF94}"/>
              </a:ext>
            </a:extLst>
          </p:cNvPr>
          <p:cNvSpPr txBox="1"/>
          <p:nvPr/>
        </p:nvSpPr>
        <p:spPr>
          <a:xfrm>
            <a:off x="10122203" y="1601074"/>
            <a:ext cx="20697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MAX= 0.029231in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4B221C-9F33-4C4D-B29B-71CE6FEDA4E6}"/>
              </a:ext>
            </a:extLst>
          </p:cNvPr>
          <p:cNvSpPr txBox="1"/>
          <p:nvPr/>
        </p:nvSpPr>
        <p:spPr>
          <a:xfrm>
            <a:off x="10160675" y="2001184"/>
            <a:ext cx="20313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MIN=-0.170198in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0734215-F443-844F-BFE5-E7D3C8BB2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35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213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A090F-4667-2B43-9B9A-DAD389DB0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-463061"/>
            <a:ext cx="9372600" cy="1295400"/>
          </a:xfrm>
        </p:spPr>
        <p:txBody>
          <a:bodyPr/>
          <a:lstStyle/>
          <a:p>
            <a:r>
              <a:rPr lang="en-US"/>
              <a:t>DISPLACEMENT: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CDB99B2-F724-744C-9134-7125561EA5F1}"/>
              </a:ext>
            </a:extLst>
          </p:cNvPr>
          <p:cNvSpPr/>
          <p:nvPr/>
        </p:nvSpPr>
        <p:spPr>
          <a:xfrm>
            <a:off x="4291410" y="6138577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Figure 17: Displacement of the basement </a:t>
            </a:r>
          </a:p>
          <a:p>
            <a:r>
              <a:rPr lang="en-US" sz="2000" b="1" dirty="0"/>
              <a:t>Source of figure: ETABS program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8B54F1-FDFB-604F-B837-7E8901C54FAD}"/>
              </a:ext>
            </a:extLst>
          </p:cNvPr>
          <p:cNvPicPr/>
          <p:nvPr/>
        </p:nvPicPr>
        <p:blipFill rotWithShape="1">
          <a:blip r:embed="rId2"/>
          <a:srcRect l="20808" t="6765" b="5713"/>
          <a:stretch/>
        </p:blipFill>
        <p:spPr>
          <a:xfrm>
            <a:off x="2686930" y="832339"/>
            <a:ext cx="7562557" cy="52691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FE146B-743E-EC45-B033-BDE94EF9D2F7}"/>
              </a:ext>
            </a:extLst>
          </p:cNvPr>
          <p:cNvSpPr txBox="1"/>
          <p:nvPr/>
        </p:nvSpPr>
        <p:spPr>
          <a:xfrm>
            <a:off x="7554352" y="1943073"/>
            <a:ext cx="38741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Critical Displacement =-0.137595in</a:t>
            </a:r>
          </a:p>
        </p:txBody>
      </p:sp>
      <p:cxnSp>
        <p:nvCxnSpPr>
          <p:cNvPr id="7" name="Curved Connector 6">
            <a:extLst>
              <a:ext uri="{FF2B5EF4-FFF2-40B4-BE49-F238E27FC236}">
                <a16:creationId xmlns:a16="http://schemas.microsoft.com/office/drawing/2014/main" id="{6C4211B4-DF83-5241-A5D9-23C642B80098}"/>
              </a:ext>
            </a:extLst>
          </p:cNvPr>
          <p:cNvCxnSpPr/>
          <p:nvPr/>
        </p:nvCxnSpPr>
        <p:spPr>
          <a:xfrm rot="5400000" flipH="1" flipV="1">
            <a:off x="5825313" y="2575218"/>
            <a:ext cx="2621964" cy="2186609"/>
          </a:xfrm>
          <a:prstGeom prst="curvedConnector3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D764482-9E7E-3F42-BA43-134AE19D8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36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68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A090F-4667-2B43-9B9A-DAD389DB0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-322385"/>
            <a:ext cx="9372600" cy="1295400"/>
          </a:xfrm>
        </p:spPr>
        <p:txBody>
          <a:bodyPr/>
          <a:lstStyle/>
          <a:p>
            <a:r>
              <a:rPr lang="en-US"/>
              <a:t>DISPLACEMENT: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CDB99B2-F724-744C-9134-7125561EA5F1}"/>
              </a:ext>
            </a:extLst>
          </p:cNvPr>
          <p:cNvSpPr/>
          <p:nvPr/>
        </p:nvSpPr>
        <p:spPr>
          <a:xfrm>
            <a:off x="4389120" y="5934670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Figure 18: Displacement of the ground </a:t>
            </a:r>
          </a:p>
          <a:p>
            <a:r>
              <a:rPr lang="en-US" sz="2000" b="1" dirty="0"/>
              <a:t>Source of figure: ETABS program </a:t>
            </a:r>
          </a:p>
          <a:p>
            <a:endParaRPr lang="en-US" sz="2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7358D4-D92A-124F-ADAA-1BE1DAAE4E9E}"/>
              </a:ext>
            </a:extLst>
          </p:cNvPr>
          <p:cNvPicPr/>
          <p:nvPr/>
        </p:nvPicPr>
        <p:blipFill rotWithShape="1">
          <a:blip r:embed="rId2"/>
          <a:srcRect l="21282" t="6765" b="3189"/>
          <a:stretch/>
        </p:blipFill>
        <p:spPr>
          <a:xfrm>
            <a:off x="2419643" y="973014"/>
            <a:ext cx="7624689" cy="496165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7CB5EBB-9A7A-9144-9039-8A7B92FDA924}"/>
              </a:ext>
            </a:extLst>
          </p:cNvPr>
          <p:cNvSpPr/>
          <p:nvPr/>
        </p:nvSpPr>
        <p:spPr>
          <a:xfrm>
            <a:off x="7122565" y="2315866"/>
            <a:ext cx="393184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/>
              <a:t>Critical Displacement =-0.149973in </a:t>
            </a:r>
          </a:p>
        </p:txBody>
      </p:sp>
      <p:cxnSp>
        <p:nvCxnSpPr>
          <p:cNvPr id="7" name="Curved Connector 6">
            <a:extLst>
              <a:ext uri="{FF2B5EF4-FFF2-40B4-BE49-F238E27FC236}">
                <a16:creationId xmlns:a16="http://schemas.microsoft.com/office/drawing/2014/main" id="{B9B95B9C-1BC8-2F45-A6B5-A9212521AA3E}"/>
              </a:ext>
            </a:extLst>
          </p:cNvPr>
          <p:cNvCxnSpPr/>
          <p:nvPr/>
        </p:nvCxnSpPr>
        <p:spPr>
          <a:xfrm rot="5400000" flipH="1" flipV="1">
            <a:off x="5953539" y="2802836"/>
            <a:ext cx="1908313" cy="1749287"/>
          </a:xfrm>
          <a:prstGeom prst="curvedConnector3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1C1C310-6AD3-D04A-ACE2-640879DF1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37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338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A090F-4667-2B43-9B9A-DAD389DB0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-302353"/>
            <a:ext cx="9372600" cy="1295400"/>
          </a:xfrm>
        </p:spPr>
        <p:txBody>
          <a:bodyPr/>
          <a:lstStyle/>
          <a:p>
            <a:r>
              <a:rPr lang="en-US"/>
              <a:t>DISPLACEMENT: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CDB99B2-F724-744C-9134-7125561EA5F1}"/>
              </a:ext>
            </a:extLst>
          </p:cNvPr>
          <p:cNvSpPr/>
          <p:nvPr/>
        </p:nvSpPr>
        <p:spPr>
          <a:xfrm>
            <a:off x="4006947" y="5999249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Figure 19: Displacement of the first story </a:t>
            </a:r>
          </a:p>
          <a:p>
            <a:r>
              <a:rPr lang="en-US" sz="2000" b="1" dirty="0"/>
              <a:t>Source of figure: ETABS program </a:t>
            </a:r>
          </a:p>
          <a:p>
            <a:endParaRPr lang="en-US" sz="2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A184E2-F176-1144-BD71-FEE3F5A87748}"/>
              </a:ext>
            </a:extLst>
          </p:cNvPr>
          <p:cNvPicPr/>
          <p:nvPr/>
        </p:nvPicPr>
        <p:blipFill rotWithShape="1">
          <a:blip r:embed="rId2"/>
          <a:srcRect l="20335" t="5925" r="848" b="3609"/>
          <a:stretch/>
        </p:blipFill>
        <p:spPr>
          <a:xfrm>
            <a:off x="2264898" y="993047"/>
            <a:ext cx="7329269" cy="500620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E294CF7-F892-2C4F-910B-793710E7B651}"/>
              </a:ext>
            </a:extLst>
          </p:cNvPr>
          <p:cNvSpPr/>
          <p:nvPr/>
        </p:nvSpPr>
        <p:spPr>
          <a:xfrm>
            <a:off x="6735297" y="2103781"/>
            <a:ext cx="38741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/>
              <a:t>Critical Displacement =-0.149973in</a:t>
            </a:r>
          </a:p>
        </p:txBody>
      </p:sp>
      <p:cxnSp>
        <p:nvCxnSpPr>
          <p:cNvPr id="7" name="Curved Connector 6">
            <a:extLst>
              <a:ext uri="{FF2B5EF4-FFF2-40B4-BE49-F238E27FC236}">
                <a16:creationId xmlns:a16="http://schemas.microsoft.com/office/drawing/2014/main" id="{99C791AB-D249-D340-B619-6F1EA7A93EF2}"/>
              </a:ext>
            </a:extLst>
          </p:cNvPr>
          <p:cNvCxnSpPr/>
          <p:nvPr/>
        </p:nvCxnSpPr>
        <p:spPr>
          <a:xfrm rot="5400000" flipH="1" flipV="1">
            <a:off x="5600315" y="2777603"/>
            <a:ext cx="2276831" cy="1729409"/>
          </a:xfrm>
          <a:prstGeom prst="curvedConnector3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460F801-C47A-6A42-A231-FA8DA183C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38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078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9346D-1119-3F4C-BD3E-E130783EB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46010"/>
            <a:ext cx="9372600" cy="1295400"/>
          </a:xfrm>
        </p:spPr>
        <p:txBody>
          <a:bodyPr/>
          <a:lstStyle/>
          <a:p>
            <a:r>
              <a:rPr lang="en-US" b="1" dirty="0"/>
              <a:t>Steel Detailing: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1EA31B3-0657-6343-858E-EE6B4C8CA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3200" b="1" dirty="0"/>
              <a:t>Beams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3200" b="1" dirty="0"/>
              <a:t>Columns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F4045F-07EC-D04F-9C80-C7302E73B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6625149" y="1189036"/>
            <a:ext cx="6755887" cy="4377815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151F8-5CA4-FB46-B71E-C39FB8A2B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39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057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11C9C-6E83-5543-A46F-29E1AAB71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900" y="571901"/>
            <a:ext cx="9372600" cy="762001"/>
          </a:xfrm>
        </p:spPr>
        <p:txBody>
          <a:bodyPr/>
          <a:lstStyle/>
          <a:p>
            <a:r>
              <a:rPr lang="en-US" b="1" dirty="0"/>
              <a:t>1- Beams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 Placeholder 6">
                <a:extLst>
                  <a:ext uri="{FF2B5EF4-FFF2-40B4-BE49-F238E27FC236}">
                    <a16:creationId xmlns:a16="http://schemas.microsoft.com/office/drawing/2014/main" id="{6BF92D85-6027-2E41-AAA1-2A467E4D7E07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sz="3200" dirty="0"/>
                  <a:t>Calculating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𝒎𝒂𝒙</m:t>
                        </m:r>
                      </m:sub>
                    </m:sSub>
                    <m:r>
                      <a:rPr lang="en-US" sz="3200" b="1" i="1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US" sz="3200" b="1" i="1">
                        <a:latin typeface="Cambria Math" panose="02040503050406030204" pitchFamily="18" charset="0"/>
                      </a:rPr>
                      <m:t>𝒊𝒏</m:t>
                    </m:r>
                    <m:r>
                      <a:rPr lang="en-US" sz="3200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US" sz="320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 Placeholder 6">
                <a:extLst>
                  <a:ext uri="{FF2B5EF4-FFF2-40B4-BE49-F238E27FC236}">
                    <a16:creationId xmlns:a16="http://schemas.microsoft.com/office/drawing/2014/main" id="{6BF92D85-6027-2E41-AAA1-2A467E4D7E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>
                <a:blip r:embed="rId2"/>
                <a:stretch>
                  <a:fillRect l="-3333" t="-181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5AB43546-9D19-9E44-9D15-AD830B58A511}"/>
                  </a:ext>
                </a:extLst>
              </p:cNvPr>
              <p:cNvSpPr>
                <a:spLocks noGrp="1"/>
              </p:cNvSpPr>
              <p:nvPr>
                <p:ph sz="half" idx="2"/>
              </p:nvPr>
            </p:nvSpPr>
            <p:spPr>
              <a:xfrm>
                <a:off x="1981200" y="2509936"/>
                <a:ext cx="4572000" cy="2332998"/>
              </a:xfrm>
            </p:spPr>
            <p:txBody>
              <a:bodyPr>
                <a:normAutofit/>
              </a:bodyPr>
              <a:lstStyle/>
              <a:p>
                <a:pPr lvl="1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US" sz="3200" dirty="0"/>
                  <a:t>=24 in </a:t>
                </a:r>
              </a:p>
              <a:p>
                <a:pPr lvl="1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US" sz="32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𝑑</m:t>
                        </m:r>
                      </m:num>
                      <m:den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US" sz="3200">
                        <a:latin typeface="Cambria Math" panose="02040503050406030204" pitchFamily="18" charset="0"/>
                      </a:rPr>
                      <m:t> (</m:t>
                    </m:r>
                    <m:r>
                      <m:rPr>
                        <m:sty m:val="p"/>
                      </m:rPr>
                      <a:rPr lang="en-US" sz="3200">
                        <a:latin typeface="Cambria Math" panose="02040503050406030204" pitchFamily="18" charset="0"/>
                      </a:rPr>
                      <m:t>in</m:t>
                    </m:r>
                    <m:r>
                      <a:rPr lang="en-US" sz="320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US" sz="3200" dirty="0"/>
              </a:p>
              <a:p>
                <a:pPr lvl="1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US" sz="3200" dirty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𝑣</m:t>
                            </m:r>
                          </m:sub>
                        </m:sSub>
                        <m:sSub>
                          <m:sSubPr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  <m:sub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sub>
                        </m:sSub>
                      </m:num>
                      <m:den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50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𝑏</m:t>
                        </m:r>
                      </m:den>
                    </m:f>
                    <m:r>
                      <a:rPr lang="en-US" sz="3200" i="1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US" sz="3200" i="1">
                        <a:latin typeface="Cambria Math" panose="02040503050406030204" pitchFamily="18" charset="0"/>
                      </a:rPr>
                      <m:t>𝑖𝑛</m:t>
                    </m:r>
                    <m:r>
                      <a:rPr lang="en-US" sz="3200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US" sz="3200" dirty="0"/>
              </a:p>
              <a:p>
                <a:endParaRPr lang="en-US" b="0" dirty="0"/>
              </a:p>
              <a:p>
                <a:pPr lvl="1"/>
                <a:endParaRPr lang="en-US" dirty="0"/>
              </a:p>
              <a:p>
                <a:pPr marL="0" indent="0">
                  <a:buNone/>
                </a:pPr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5AB43546-9D19-9E44-9D15-AD830B58A5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1981200" y="2509936"/>
                <a:ext cx="4572000" cy="2332998"/>
              </a:xfrm>
              <a:blipFill>
                <a:blip r:embed="rId3"/>
                <a:stretch>
                  <a:fillRect t="-543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 Placeholder 8">
                <a:extLst>
                  <a:ext uri="{FF2B5EF4-FFF2-40B4-BE49-F238E27FC236}">
                    <a16:creationId xmlns:a16="http://schemas.microsoft.com/office/drawing/2014/main" id="{4A10A180-E0DB-9A44-9AB0-80C9D50D4D62}"/>
                  </a:ext>
                </a:extLst>
              </p:cNvPr>
              <p:cNvSpPr>
                <a:spLocks noGrp="1"/>
              </p:cNvSpPr>
              <p:nvPr>
                <p:ph type="body" sz="quarter" idx="3"/>
              </p:nvPr>
            </p:nvSpPr>
            <p:spPr/>
            <p:txBody>
              <a:bodyPr/>
              <a:lstStyle/>
              <a:p>
                <a:r>
                  <a:rPr lang="en-US" sz="3200" dirty="0"/>
                  <a:t>Calculating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𝒖</m:t>
                        </m:r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 (</m:t>
                        </m:r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𝒌𝒊𝒑𝒔</m:t>
                        </m:r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)</m:t>
                        </m:r>
                      </m:sub>
                    </m:sSub>
                  </m:oMath>
                </a14:m>
                <a:endParaRPr lang="en-US" sz="320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9" name="Text Placeholder 8">
                <a:extLst>
                  <a:ext uri="{FF2B5EF4-FFF2-40B4-BE49-F238E27FC236}">
                    <a16:creationId xmlns:a16="http://schemas.microsoft.com/office/drawing/2014/main" id="{4A10A180-E0DB-9A44-9AB0-80C9D50D4D6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3"/>
              </p:nvPr>
            </p:nvSpPr>
            <p:spPr>
              <a:blipFill>
                <a:blip r:embed="rId4"/>
                <a:stretch>
                  <a:fillRect l="-3324" t="-181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263F2EA5-ADD8-4B46-A38C-308C54E0ADB8}"/>
                  </a:ext>
                </a:extLst>
              </p:cNvPr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6781800" y="2509936"/>
                <a:ext cx="4572000" cy="2586998"/>
              </a:xfrm>
            </p:spPr>
            <p:txBody>
              <a:bodyPr>
                <a:normAutofit/>
              </a:bodyPr>
              <a:lstStyle/>
              <a:p>
                <a:pPr lvl="1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US" sz="3200" dirty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𝑣</m:t>
                            </m:r>
                          </m:sub>
                        </m:sSub>
                        <m:sSub>
                          <m:sSubPr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  <m:sub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𝑦𝑑</m:t>
                            </m:r>
                          </m:sub>
                        </m:sSub>
                      </m:num>
                      <m:den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𝑠</m:t>
                        </m:r>
                      </m:den>
                    </m:f>
                  </m:oMath>
                </a14:m>
                <a:endParaRPr lang="en-US" sz="3200" dirty="0"/>
              </a:p>
              <a:p>
                <a:pPr lvl="1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US" sz="3200" dirty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2</m:t>
                        </m:r>
                        <m:rad>
                          <m:radPr>
                            <m:degHide m:val="on"/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sSub>
                              <m:sSubPr>
                                <m:ctrlPr>
                                  <a:rPr lang="en-US" sz="32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3200" i="1">
                                    <a:latin typeface="Cambria Math" panose="02040503050406030204" pitchFamily="18" charset="0"/>
                                  </a:rPr>
                                  <m:t>𝐹</m:t>
                                </m:r>
                              </m:e>
                              <m:sub>
                                <m:r>
                                  <a:rPr lang="en-US" sz="3200" i="1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′</m:t>
                            </m:r>
                          </m:e>
                        </m:rad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𝑏𝑑</m:t>
                        </m:r>
                      </m:num>
                      <m:den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1000</m:t>
                        </m:r>
                      </m:den>
                    </m:f>
                  </m:oMath>
                </a14:m>
                <a:endParaRPr lang="en-US" sz="3200" dirty="0"/>
              </a:p>
              <a:p>
                <a:pPr lvl="1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𝑢</m:t>
                        </m:r>
                      </m:sub>
                    </m:sSub>
                  </m:oMath>
                </a14:m>
                <a:r>
                  <a:rPr lang="en-US" sz="3200" dirty="0"/>
                  <a:t>=0.85(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US" sz="3200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US" sz="3200" dirty="0"/>
                  <a:t>)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263F2EA5-ADD8-4B46-A38C-308C54E0ADB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6781800" y="2509936"/>
                <a:ext cx="4572000" cy="2586998"/>
              </a:xfr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26CCC30E-A363-ED47-99EB-2A12A9C05790}"/>
                  </a:ext>
                </a:extLst>
              </p:cNvPr>
              <p:cNvSpPr/>
              <p:nvPr/>
            </p:nvSpPr>
            <p:spPr>
              <a:xfrm>
                <a:off x="7289800" y="4862003"/>
                <a:ext cx="3556000" cy="160851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457200" indent="-457200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US" sz="3200" i="1">
                        <a:latin typeface="Cambria Math" panose="02040503050406030204" pitchFamily="18" charset="0"/>
                      </a:rPr>
                      <m:t>=60 000</m:t>
                    </m:r>
                  </m:oMath>
                </a14:m>
                <a:r>
                  <a:rPr lang="en-US" sz="3200" dirty="0"/>
                  <a:t> psi</a:t>
                </a:r>
              </a:p>
              <a:p>
                <a:pPr marL="457200" indent="-457200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𝑣</m:t>
                        </m:r>
                      </m:sub>
                    </m:sSub>
                    <m:r>
                      <a:rPr lang="en-US" sz="3200" i="1">
                        <a:latin typeface="Cambria Math" panose="02040503050406030204" pitchFamily="18" charset="0"/>
                      </a:rPr>
                      <m:t>=0.11</m:t>
                    </m:r>
                    <m:sSup>
                      <m:sSupPr>
                        <m:ctrlPr>
                          <a:rPr lang="en-US" sz="32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n-US" sz="3200" b="0" i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in</m:t>
                        </m:r>
                      </m:e>
                      <m:sup>
                        <m:r>
                          <a:rPr lang="en-US" sz="3200" b="0" i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US" sz="3200" dirty="0"/>
              </a:p>
              <a:p>
                <a:pPr marL="457200" indent="-457200">
                  <a:buFont typeface="Courier New" panose="02070309020205020404" pitchFamily="49" charset="0"/>
                  <a:buChar char="o"/>
                </a:pPr>
                <a:r>
                  <a:rPr lang="en-US" sz="3200" dirty="0"/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  <m:sup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bSup>
                    <m:r>
                      <a:rPr lang="en-US" sz="3200" i="1">
                        <a:latin typeface="Cambria Math" panose="02040503050406030204" pitchFamily="18" charset="0"/>
                      </a:rPr>
                      <m:t>=4000</m:t>
                    </m:r>
                  </m:oMath>
                </a14:m>
                <a:r>
                  <a:rPr lang="en-US" sz="3200" dirty="0"/>
                  <a:t> psi</a:t>
                </a:r>
              </a:p>
            </p:txBody>
          </p:sp>
        </mc:Choice>
        <mc:Fallback xmlns=""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26CCC30E-A363-ED47-99EB-2A12A9C0579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9800" y="4862003"/>
                <a:ext cx="3556000" cy="1608517"/>
              </a:xfrm>
              <a:prstGeom prst="rect">
                <a:avLst/>
              </a:prstGeom>
              <a:blipFill>
                <a:blip r:embed="rId6"/>
                <a:stretch>
                  <a:fillRect l="-3559" t="-4724" b="-118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4A6FE6E-0A2E-184F-9434-883C13B9D13A}"/>
              </a:ext>
            </a:extLst>
          </p:cNvPr>
          <p:cNvCxnSpPr/>
          <p:nvPr/>
        </p:nvCxnSpPr>
        <p:spPr>
          <a:xfrm>
            <a:off x="6299200" y="1291968"/>
            <a:ext cx="0" cy="51785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7C759159-BEA5-894C-9656-C8C8032A4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40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136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4">
            <a:extLst>
              <a:ext uri="{FF2B5EF4-FFF2-40B4-BE49-F238E27FC236}">
                <a16:creationId xmlns:a16="http://schemas.microsoft.com/office/drawing/2014/main" id="{4039CF29-86C9-B641-8004-2FB1571AF5B9}"/>
              </a:ext>
            </a:extLst>
          </p:cNvPr>
          <p:cNvPicPr>
            <a:picLocks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836"/>
          <a:stretch/>
        </p:blipFill>
        <p:spPr>
          <a:xfrm>
            <a:off x="1132882" y="1968094"/>
            <a:ext cx="4484563" cy="45024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7C64E5-1E78-B94F-82FA-28C49256D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266" y="0"/>
            <a:ext cx="9372600" cy="812800"/>
          </a:xfrm>
        </p:spPr>
        <p:txBody>
          <a:bodyPr/>
          <a:lstStyle/>
          <a:p>
            <a:r>
              <a:rPr lang="en-US" b="1" dirty="0"/>
              <a:t>Beams: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3EE91D5-C270-484D-AC13-95227E794B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630" y="406400"/>
            <a:ext cx="5785060" cy="6268940"/>
          </a:xfrm>
          <a:prstGeom prst="rect">
            <a:avLst/>
          </a:prstGeom>
        </p:spPr>
      </p:pic>
      <p:pic>
        <p:nvPicPr>
          <p:cNvPr id="12" name="Content Placeholder 4">
            <a:extLst>
              <a:ext uri="{FF2B5EF4-FFF2-40B4-BE49-F238E27FC236}">
                <a16:creationId xmlns:a16="http://schemas.microsoft.com/office/drawing/2014/main" id="{9C63890B-FCEA-0042-8978-60DC46072681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166" t="27567" b="14135"/>
          <a:stretch/>
        </p:blipFill>
        <p:spPr>
          <a:xfrm>
            <a:off x="1331843" y="812800"/>
            <a:ext cx="4360882" cy="183873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5BE8CB5-B56A-6E46-9663-E2BF9ED314A2}"/>
              </a:ext>
            </a:extLst>
          </p:cNvPr>
          <p:cNvSpPr/>
          <p:nvPr/>
        </p:nvSpPr>
        <p:spPr>
          <a:xfrm>
            <a:off x="5039139" y="4154557"/>
            <a:ext cx="675491" cy="17592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B89B3AD-ADF6-124D-847A-4F271AB70686}"/>
              </a:ext>
            </a:extLst>
          </p:cNvPr>
          <p:cNvSpPr/>
          <p:nvPr/>
        </p:nvSpPr>
        <p:spPr>
          <a:xfrm>
            <a:off x="5714630" y="6733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6: Beams steel detailing data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0B61CD1-9807-8144-A9F4-76D3EDAAEB28}"/>
              </a:ext>
            </a:extLst>
          </p:cNvPr>
          <p:cNvSpPr/>
          <p:nvPr/>
        </p:nvSpPr>
        <p:spPr>
          <a:xfrm>
            <a:off x="1964266" y="6369730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Figure 20: Beams details  </a:t>
            </a:r>
          </a:p>
          <a:p>
            <a:endParaRPr lang="en-US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A5A91A-63D1-0942-9130-6E1E18DB923B}"/>
              </a:ext>
            </a:extLst>
          </p:cNvPr>
          <p:cNvSpPr txBox="1"/>
          <p:nvPr/>
        </p:nvSpPr>
        <p:spPr>
          <a:xfrm>
            <a:off x="4572000" y="4357277"/>
            <a:ext cx="467139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B050"/>
                </a:solidFill>
              </a:rPr>
              <a:t>d”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CCFCBF93-672E-584A-9EB2-B1090687F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41</a:t>
            </a:fld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35899F-D4CB-6344-81AC-60C32D31FBAB}"/>
              </a:ext>
            </a:extLst>
          </p:cNvPr>
          <p:cNvSpPr/>
          <p:nvPr/>
        </p:nvSpPr>
        <p:spPr>
          <a:xfrm>
            <a:off x="4214191" y="2564296"/>
            <a:ext cx="129209" cy="6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67BEF4F-02D3-C34F-87DF-928CF27DA5F1}"/>
              </a:ext>
            </a:extLst>
          </p:cNvPr>
          <p:cNvSpPr/>
          <p:nvPr/>
        </p:nvSpPr>
        <p:spPr>
          <a:xfrm>
            <a:off x="4234070" y="5337313"/>
            <a:ext cx="99391" cy="5764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F300141-3024-3042-9322-B460A8D4509E}"/>
              </a:ext>
            </a:extLst>
          </p:cNvPr>
          <p:cNvCxnSpPr>
            <a:cxnSpLocks/>
          </p:cNvCxnSpPr>
          <p:nvPr/>
        </p:nvCxnSpPr>
        <p:spPr>
          <a:xfrm>
            <a:off x="4293705" y="2651539"/>
            <a:ext cx="0" cy="61843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DD568EB-37A6-1847-84F1-1492067336FB}"/>
              </a:ext>
            </a:extLst>
          </p:cNvPr>
          <p:cNvCxnSpPr>
            <a:cxnSpLocks/>
          </p:cNvCxnSpPr>
          <p:nvPr/>
        </p:nvCxnSpPr>
        <p:spPr>
          <a:xfrm>
            <a:off x="4296649" y="5387009"/>
            <a:ext cx="0" cy="47707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7449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11C9C-6E83-5543-A46F-29E1AAB71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Beams/columns 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5A66B3-66EC-7E47-9B7C-900126623C10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76"/>
          <a:stretch/>
        </p:blipFill>
        <p:spPr bwMode="auto">
          <a:xfrm>
            <a:off x="1773766" y="2477719"/>
            <a:ext cx="9787467" cy="389201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BAF05C3-B259-1441-BD85-2545498D3F8D}"/>
                  </a:ext>
                </a:extLst>
              </p:cNvPr>
              <p:cNvSpPr/>
              <p:nvPr/>
            </p:nvSpPr>
            <p:spPr>
              <a:xfrm>
                <a:off x="1981200" y="1821934"/>
                <a:ext cx="7889917" cy="40709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2000" b="1" dirty="0">
                    <a:solidFill>
                      <a:srgbClr val="000000"/>
                    </a:solidFill>
                    <a:latin typeface="+mj-lt"/>
                    <a:ea typeface="Times New Roman" panose="02020603050405020304" pitchFamily="18" charset="0"/>
                  </a:rPr>
                  <a:t>Table7: Areas of multiple of reinforcing bars(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b="1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𝒊𝒏</m:t>
                        </m:r>
                      </m:e>
                      <m:sup>
                        <m:r>
                          <a:rPr lang="en-US" sz="2000" b="1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US" sz="2000" b="1" dirty="0">
                    <a:solidFill>
                      <a:srgbClr val="000000"/>
                    </a:solidFill>
                    <a:latin typeface="+mj-lt"/>
                    <a:ea typeface="Times New Roman" panose="02020603050405020304" pitchFamily="18" charset="0"/>
                  </a:rPr>
                  <a:t>) from the ACI code [10]</a:t>
                </a:r>
                <a:r>
                  <a:rPr lang="en-US" sz="2000" b="1" dirty="0">
                    <a:effectLst/>
                    <a:latin typeface="+mj-lt"/>
                  </a:rPr>
                  <a:t> </a:t>
                </a:r>
                <a:endParaRPr lang="en-US" sz="2000" b="1" dirty="0">
                  <a:latin typeface="+mj-lt"/>
                </a:endParaRPr>
              </a:p>
            </p:txBody>
          </p:sp>
        </mc:Choice>
        <mc:Fallback xmlns=""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BAF05C3-B259-1441-BD85-2545498D3F8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1200" y="1821934"/>
                <a:ext cx="7889917" cy="407099"/>
              </a:xfrm>
              <a:prstGeom prst="rect">
                <a:avLst/>
              </a:prstGeom>
              <a:blipFill>
                <a:blip r:embed="rId3"/>
                <a:stretch>
                  <a:fillRect l="-805" t="-5882" b="-2058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8789AE9-2A80-0740-8DDE-19F23F2F9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42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853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11C9C-6E83-5543-A46F-29E1AAB71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Beams / Columns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AF05C3-B259-1441-BD85-2545498D3F8D}"/>
              </a:ext>
            </a:extLst>
          </p:cNvPr>
          <p:cNvSpPr/>
          <p:nvPr/>
        </p:nvSpPr>
        <p:spPr>
          <a:xfrm>
            <a:off x="1642533" y="1828923"/>
            <a:ext cx="748256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Table8: </a:t>
            </a:r>
            <a:r>
              <a:rPr lang="en-US" sz="2000" b="1" dirty="0">
                <a:latin typeface="+mj-lt"/>
              </a:rPr>
              <a:t>Minimum required beam width b (in) </a:t>
            </a:r>
            <a:r>
              <a:rPr lang="en-US" sz="2000" b="1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from the ACI code [10]</a:t>
            </a:r>
            <a:r>
              <a:rPr lang="en-US" sz="2000" b="1" dirty="0">
                <a:effectLst/>
                <a:latin typeface="+mj-lt"/>
              </a:rPr>
              <a:t> </a:t>
            </a:r>
            <a:endParaRPr lang="en-US" sz="2000" b="1" dirty="0">
              <a:latin typeface="+mj-lt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24FAA0A-23CB-EF4A-8AB3-0C7ECEB4463C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4"/>
          <a:stretch/>
        </p:blipFill>
        <p:spPr bwMode="auto">
          <a:xfrm>
            <a:off x="1507067" y="2229033"/>
            <a:ext cx="10193865" cy="403990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D754C45-66B4-E44E-AC22-A5C69921B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43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668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C6688-6E59-B942-8C03-E15B45218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97564"/>
            <a:ext cx="9372600" cy="821635"/>
          </a:xfrm>
        </p:spPr>
        <p:txBody>
          <a:bodyPr/>
          <a:lstStyle/>
          <a:p>
            <a:r>
              <a:rPr lang="en-US" b="1" dirty="0"/>
              <a:t>2-Columns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8668E78-E94F-8C41-9B46-DF38B5BAF4F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lvl="0"/>
                <a:r>
                  <a:rPr lang="en-US" sz="3200" b="1" dirty="0"/>
                  <a:t>Calculating the spacing (S)(in):</a:t>
                </a:r>
              </a:p>
              <a:p>
                <a:pPr lvl="0"/>
                <a14:m>
                  <m:oMath xmlns:m="http://schemas.openxmlformats.org/officeDocument/2006/math"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𝐒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≤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𝟏𝟔</m:t>
                    </m:r>
                    <m:sSub>
                      <m:sSubPr>
                        <m:ctrlPr>
                          <a:rPr lang="en-US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b="1" i="0" smtClean="0">
                            <a:latin typeface="Cambria Math" panose="02040503050406030204" pitchFamily="18" charset="0"/>
                          </a:rPr>
                          <m:t>𝐝</m:t>
                        </m:r>
                      </m:e>
                      <m:sub>
                        <m:r>
                          <a:rPr lang="en-US" sz="3200" b="1" i="0" smtClean="0">
                            <a:latin typeface="Cambria Math" panose="02040503050406030204" pitchFamily="18" charset="0"/>
                          </a:rPr>
                          <m:t>𝐛</m:t>
                        </m:r>
                      </m:sub>
                    </m:sSub>
                  </m:oMath>
                </a14:m>
                <a:endParaRPr lang="en-US" sz="3200" b="1" dirty="0"/>
              </a:p>
              <a:p>
                <a:pPr lvl="0"/>
                <a14:m>
                  <m:oMath xmlns:m="http://schemas.openxmlformats.org/officeDocument/2006/math"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𝐒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US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b="1" i="0" smtClean="0">
                            <a:latin typeface="Cambria Math" panose="02040503050406030204" pitchFamily="18" charset="0"/>
                          </a:rPr>
                          <m:t>𝟒𝟖𝐝</m:t>
                        </m:r>
                      </m:e>
                      <m:sub>
                        <m:r>
                          <a:rPr lang="en-US" sz="3200" b="1" i="0" smtClean="0">
                            <a:latin typeface="Cambria Math" panose="02040503050406030204" pitchFamily="18" charset="0"/>
                          </a:rPr>
                          <m:t>𝐛</m:t>
                        </m:r>
                      </m:sub>
                    </m:sSub>
                  </m:oMath>
                </a14:m>
                <a:endParaRPr lang="en-US" sz="3200" b="1" dirty="0"/>
              </a:p>
              <a:p>
                <a:pPr lvl="0"/>
                <a14:m>
                  <m:oMath xmlns:m="http://schemas.openxmlformats.org/officeDocument/2006/math"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𝐒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≤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𝐓𝐡𝐞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𝐥𝐞𝐚𝐬𝐭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𝐝𝐢𝐦𝐞𝐧𝐬𝐢𝐨𝐧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𝐨𝐟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𝐭𝐡𝐞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𝐜𝐨𝐥𝐮𝐦𝐧</m:t>
                    </m:r>
                  </m:oMath>
                </a14:m>
                <a:endParaRPr lang="en-US" sz="3200" b="1" dirty="0"/>
              </a:p>
              <a:p>
                <a:r>
                  <a:rPr lang="en-US" sz="3200" b="1" dirty="0"/>
                  <a:t>The cover for all columns is 2.5in</a:t>
                </a:r>
              </a:p>
              <a:p>
                <a:pPr lvl="0"/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8668E78-E94F-8C41-9B46-DF38B5BAF4F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626" t="-28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33A185F-FFAA-6343-8453-F977C67D4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44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221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3847D63-9104-0B46-AABB-00C762CCF6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509" y="2472304"/>
            <a:ext cx="5165951" cy="36442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3C6688-6E59-B942-8C03-E15B45218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4667" y="58897"/>
            <a:ext cx="9372600" cy="821635"/>
          </a:xfrm>
        </p:spPr>
        <p:txBody>
          <a:bodyPr/>
          <a:lstStyle/>
          <a:p>
            <a:r>
              <a:rPr lang="en-US" b="1" dirty="0"/>
              <a:t>2-Columns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DFDBA0D-DB40-8E4D-B71F-38AD5090D5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5733" y="397564"/>
            <a:ext cx="6400800" cy="61849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7C7F349-CC83-1F40-B49C-F028D21EECE1}"/>
              </a:ext>
            </a:extLst>
          </p:cNvPr>
          <p:cNvSpPr/>
          <p:nvPr/>
        </p:nvSpPr>
        <p:spPr>
          <a:xfrm>
            <a:off x="5714630" y="6733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9: First floor columns steel detailing data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ED0992-1982-7646-BE81-024E378A7A56}"/>
              </a:ext>
            </a:extLst>
          </p:cNvPr>
          <p:cNvSpPr/>
          <p:nvPr/>
        </p:nvSpPr>
        <p:spPr>
          <a:xfrm>
            <a:off x="1473200" y="6116577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Figure 21: Columns details  </a:t>
            </a:r>
          </a:p>
          <a:p>
            <a:endParaRPr lang="en-US" sz="2000" b="1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7C9C64D4-7A4B-194A-ACD6-009B3386A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45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618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5085E1-0363-0F4C-BB26-6D785224334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46"/>
          <a:stretch/>
        </p:blipFill>
        <p:spPr>
          <a:xfrm>
            <a:off x="778933" y="2191258"/>
            <a:ext cx="4935697" cy="37989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6F6B4D-BE37-0642-A362-0EC6A66D7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400" y="131301"/>
            <a:ext cx="9372600" cy="762000"/>
          </a:xfrm>
        </p:spPr>
        <p:txBody>
          <a:bodyPr/>
          <a:lstStyle/>
          <a:p>
            <a:r>
              <a:rPr lang="en-US" b="1" dirty="0"/>
              <a:t>2-Columns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611A3CF-1712-154A-BC4A-3CB8BD7560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1867" y="512301"/>
            <a:ext cx="6434665" cy="6133040"/>
          </a:xfr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A4B0E4F-48EE-814E-8F0F-E4E5A151ADDB}"/>
              </a:ext>
            </a:extLst>
          </p:cNvPr>
          <p:cNvSpPr/>
          <p:nvPr/>
        </p:nvSpPr>
        <p:spPr>
          <a:xfrm>
            <a:off x="5714630" y="6733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10: Ground columns steel detailing data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A4E485-AF8A-9E40-9EB4-F8DEA4FA2418}"/>
              </a:ext>
            </a:extLst>
          </p:cNvPr>
          <p:cNvSpPr/>
          <p:nvPr/>
        </p:nvSpPr>
        <p:spPr>
          <a:xfrm>
            <a:off x="1473200" y="6042913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Figure 22: Columns details  </a:t>
            </a:r>
          </a:p>
          <a:p>
            <a:endParaRPr lang="en-US" sz="2000" b="1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8563022-4AA2-8B41-B8DF-0543A01ACE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46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85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D348B-C781-1744-8F24-EB41E3A08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33" y="143237"/>
            <a:ext cx="9372600" cy="795867"/>
          </a:xfrm>
        </p:spPr>
        <p:txBody>
          <a:bodyPr/>
          <a:lstStyle/>
          <a:p>
            <a:r>
              <a:rPr lang="en-US" b="1" dirty="0"/>
              <a:t>2-Columns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138FB8-FE9B-B74B-AE9C-E9A0543EAB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3200" y="541171"/>
            <a:ext cx="6722533" cy="618899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6E8EB7B-1E79-7C48-A3D6-1395FB6EFA46}"/>
              </a:ext>
            </a:extLst>
          </p:cNvPr>
          <p:cNvSpPr/>
          <p:nvPr/>
        </p:nvSpPr>
        <p:spPr>
          <a:xfrm>
            <a:off x="5283200" y="159082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11: Basement columns steel detailing data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E1E95FC-2C27-8244-A5B2-051A9168BBBE}"/>
              </a:ext>
            </a:extLst>
          </p:cNvPr>
          <p:cNvSpPr/>
          <p:nvPr/>
        </p:nvSpPr>
        <p:spPr>
          <a:xfrm>
            <a:off x="1270000" y="6150114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Figure 23: Columns details  </a:t>
            </a:r>
          </a:p>
          <a:p>
            <a:endParaRPr lang="en-US" sz="2000" b="1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40F88A41-6846-DE43-8553-807485E31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47</a:t>
            </a:fld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E75DF3-419D-A04B-B88C-6C4C70EB399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4" r="3721"/>
          <a:stretch/>
        </p:blipFill>
        <p:spPr>
          <a:xfrm>
            <a:off x="388230" y="2358511"/>
            <a:ext cx="4894970" cy="3910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608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7A268-0C30-DB4C-AB8F-DDDB00FEF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/>
              <a:t>cross laminated timber (CLT): </a:t>
            </a:r>
            <a:endParaRPr lang="en-US" sz="4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A7A0C3-0420-7D4B-B2F8-A7EA71AA8D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>
              <a:lnSpc>
                <a:spcPct val="170000"/>
              </a:lnSpc>
              <a:buFont typeface="+mj-lt"/>
              <a:buAutoNum type="arabicPeriod"/>
            </a:pPr>
            <a:r>
              <a:rPr lang="en-US" sz="4000" b="1" dirty="0"/>
              <a:t>SLAB</a:t>
            </a:r>
          </a:p>
          <a:p>
            <a:pPr marL="742950" indent="-742950">
              <a:lnSpc>
                <a:spcPct val="170000"/>
              </a:lnSpc>
              <a:buFont typeface="+mj-lt"/>
              <a:buAutoNum type="arabicPeriod"/>
            </a:pPr>
            <a:r>
              <a:rPr lang="en-US" sz="4000" b="1" dirty="0"/>
              <a:t>COLUMNS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4BA22E-45E2-2448-BA15-3A15BD2F6C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400" y="3225800"/>
            <a:ext cx="6959600" cy="363220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6ADBF-A8D6-8740-8D1B-BC0368269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48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023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C27AD-97E4-3E49-9EE4-10DEA763D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/>
              <a:t>SLAB: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0B8D311D-D506-C94C-87C2-D9DDDA9A5C7D}"/>
                  </a:ext>
                </a:extLst>
              </p:cNvPr>
              <p:cNvSpPr/>
              <p:nvPr/>
            </p:nvSpPr>
            <p:spPr>
              <a:xfrm>
                <a:off x="1981200" y="1943587"/>
                <a:ext cx="6574302" cy="31981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342900" indent="-342900">
                  <a:spcAft>
                    <a:spcPts val="1200"/>
                  </a:spcAft>
                  <a:buFont typeface="Courier New" panose="02070309020205020404" pitchFamily="49" charset="0"/>
                  <a:buChar char="o"/>
                </a:pPr>
                <a:r>
                  <a:rPr lang="en-US" sz="2000" b="1" spc="50" dirty="0"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Density of timber =4KN/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b="1" i="1" spc="5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1" i="1" spc="5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sz="2000" b="1" i="1" spc="5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en-US" sz="2000" b="1" i="1" spc="50" dirty="0">
                  <a:effectLst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spcAft>
                    <a:spcPts val="1200"/>
                  </a:spcAft>
                  <a:buFont typeface="Courier New" panose="02070309020205020404" pitchFamily="49" charset="0"/>
                  <a:buChar char="o"/>
                </a:pPr>
                <a:r>
                  <a:rPr lang="en-US" sz="2000" b="1" spc="50" dirty="0"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Thickness of timber = 0.5m </a:t>
                </a:r>
                <a:endParaRPr lang="en-US" sz="2000" b="1" i="1" spc="50" dirty="0">
                  <a:effectLst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 algn="just">
                  <a:lnSpc>
                    <a:spcPct val="200000"/>
                  </a:lnSpc>
                  <a:spcAft>
                    <a:spcPts val="1200"/>
                  </a:spcAft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𝑾</m:t>
                        </m:r>
                      </m:e>
                      <m:sub>
                        <m:sSub>
                          <m:sSubPr>
                            <m:ctrlPr>
                              <a:rPr lang="en-US" sz="2000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US" sz="2000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𝑫</m:t>
                            </m:r>
                          </m:e>
                          <m:sub>
                            <m:r>
                              <a:rPr lang="en-US" sz="2000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𝒔</m:t>
                            </m:r>
                          </m:sub>
                        </m:sSub>
                      </m:sub>
                    </m:sSub>
                    <m:r>
                      <a:rPr lang="en-US" sz="2000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𝒅𝒆𝒏𝒔𝒊𝒕𝒚</m:t>
                    </m:r>
                    <m:r>
                      <a:rPr lang="en-US" sz="2000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𝒙𝒕𝒉𝒊𝒄𝒌𝒏𝒆𝒔𝒔</m:t>
                    </m:r>
                  </m:oMath>
                </a14:m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 (k</a:t>
                </a:r>
                <a14:m>
                  <m:oMath xmlns:m="http://schemas.openxmlformats.org/officeDocument/2006/math"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𝑵</m:t>
                    </m:r>
                    <m:r>
                      <a:rPr lang="en-US" sz="2000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/</m:t>
                    </m:r>
                    <m:sSup>
                      <m:sSup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)</a:t>
                </a:r>
              </a:p>
              <a:p>
                <a:pPr marL="342900" indent="-342900" algn="just">
                  <a:lnSpc>
                    <a:spcPct val="200000"/>
                  </a:lnSpc>
                  <a:spcAft>
                    <a:spcPts val="1200"/>
                  </a:spcAft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𝑾</m:t>
                        </m:r>
                      </m:e>
                      <m:sub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𝑳</m:t>
                        </m:r>
                      </m:sub>
                    </m:sSub>
                    <m:r>
                      <a:rPr lang="en-US" sz="2000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𝟐</m:t>
                    </m:r>
                    <m:r>
                      <a:rPr lang="en-US" sz="2000" b="1" i="1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𝒌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𝑵</m:t>
                    </m:r>
                    <m:r>
                      <a:rPr lang="en-US" sz="2000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/</m:t>
                    </m:r>
                    <m:sSup>
                      <m:sSup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en-US" sz="2000" b="1" dirty="0">
                  <a:effectLst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200000"/>
                  </a:lnSpc>
                  <a:spcAft>
                    <a:spcPts val="1200"/>
                  </a:spcAft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𝑾</m:t>
                        </m:r>
                      </m:e>
                      <m:sub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𝒖</m:t>
                        </m:r>
                      </m:sub>
                    </m:sSub>
                    <m:r>
                      <a:rPr lang="en-US" sz="2000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𝟐</m:t>
                    </m:r>
                    <m:r>
                      <a:rPr lang="en-US" sz="2000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𝑾</m:t>
                        </m:r>
                      </m:e>
                      <m:sub>
                        <m:sSub>
                          <m:sSubPr>
                            <m:ctrlPr>
                              <a:rPr lang="en-US" sz="2000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US" sz="2000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𝑫</m:t>
                            </m:r>
                          </m:e>
                          <m:sub>
                            <m:r>
                              <a:rPr lang="en-US" sz="2000" b="1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𝒕</m:t>
                            </m:r>
                          </m:sub>
                        </m:sSub>
                      </m:sub>
                    </m:sSub>
                    <m:r>
                      <a:rPr lang="en-US" sz="2000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+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𝟔</m:t>
                    </m:r>
                  </m:oMath>
                </a14:m>
                <a:r>
                  <a:rPr lang="en-US" sz="2000" b="1" dirty="0">
                    <a:ea typeface="Times New Roman" panose="020206030504050203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𝑾</m:t>
                        </m:r>
                      </m:e>
                      <m:sub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US" sz="2000" b="1" dirty="0">
                    <a:effectLst/>
                    <a:ea typeface="Times New Roman" panose="02020603050405020304" pitchFamily="18" charset="0"/>
                    <a:cs typeface="Arial" panose="020B0604020202020204" pitchFamily="34" charset="0"/>
                  </a:rPr>
                  <a:t> (k</a:t>
                </a:r>
                <a14:m>
                  <m:oMath xmlns:m="http://schemas.openxmlformats.org/officeDocument/2006/math"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𝑵</m:t>
                    </m:r>
                    <m:r>
                      <a:rPr lang="en-US" sz="2000" b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/</m:t>
                    </m:r>
                    <m:sSup>
                      <m:sSup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e>
                      <m:sup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US" sz="2000" b="1" dirty="0">
                    <a:effectLst/>
                    <a:ea typeface="Times New Roman" panose="02020603050405020304" pitchFamily="18" charset="0"/>
                    <a:cs typeface="Arial" panose="020B0604020202020204" pitchFamily="34" charset="0"/>
                  </a:rPr>
                  <a:t>)</a:t>
                </a:r>
              </a:p>
            </p:txBody>
          </p:sp>
        </mc:Choice>
        <mc:Fallback xmlns="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0B8D311D-D506-C94C-87C2-D9DDDA9A5C7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1200" y="1943587"/>
                <a:ext cx="6574302" cy="3198120"/>
              </a:xfrm>
              <a:prstGeom prst="rect">
                <a:avLst/>
              </a:prstGeom>
              <a:blipFill>
                <a:blip r:embed="rId2"/>
                <a:stretch>
                  <a:fillRect l="-965" t="-791" b="-237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4A81BE3A-C242-6E4A-9212-3A5DD7B4F0B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4"/>
          <a:stretch/>
        </p:blipFill>
        <p:spPr>
          <a:xfrm>
            <a:off x="9609667" y="0"/>
            <a:ext cx="2582333" cy="6728792"/>
          </a:xfrm>
          <a:prstGeom prst="rect">
            <a:avLst/>
          </a:prstGeom>
        </p:spPr>
      </p:pic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4A3FCDF-19B3-8F40-B2DE-7CBF4795F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49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8397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090CA-FBEE-4E46-8D18-5DB552ECA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9169" y="-378655"/>
            <a:ext cx="9372600" cy="1295400"/>
          </a:xfrm>
        </p:spPr>
        <p:txBody>
          <a:bodyPr/>
          <a:lstStyle/>
          <a:p>
            <a:r>
              <a:rPr lang="en-US" b="1" dirty="0"/>
              <a:t>Columns: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D95ED6F-C666-4D41-AA18-0E746335F6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22103"/>
              </p:ext>
            </p:extLst>
          </p:nvPr>
        </p:nvGraphicFramePr>
        <p:xfrm>
          <a:off x="2559734" y="1167619"/>
          <a:ext cx="7371470" cy="52466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95119">
                  <a:extLst>
                    <a:ext uri="{9D8B030D-6E8A-4147-A177-3AD203B41FA5}">
                      <a16:colId xmlns:a16="http://schemas.microsoft.com/office/drawing/2014/main" val="2966310130"/>
                    </a:ext>
                  </a:extLst>
                </a:gridCol>
                <a:gridCol w="1598353">
                  <a:extLst>
                    <a:ext uri="{9D8B030D-6E8A-4147-A177-3AD203B41FA5}">
                      <a16:colId xmlns:a16="http://schemas.microsoft.com/office/drawing/2014/main" val="2980055475"/>
                    </a:ext>
                  </a:extLst>
                </a:gridCol>
                <a:gridCol w="1559744">
                  <a:extLst>
                    <a:ext uri="{9D8B030D-6E8A-4147-A177-3AD203B41FA5}">
                      <a16:colId xmlns:a16="http://schemas.microsoft.com/office/drawing/2014/main" val="2817463818"/>
                    </a:ext>
                  </a:extLst>
                </a:gridCol>
                <a:gridCol w="1509127">
                  <a:extLst>
                    <a:ext uri="{9D8B030D-6E8A-4147-A177-3AD203B41FA5}">
                      <a16:colId xmlns:a16="http://schemas.microsoft.com/office/drawing/2014/main" val="2310931048"/>
                    </a:ext>
                  </a:extLst>
                </a:gridCol>
                <a:gridCol w="1509127">
                  <a:extLst>
                    <a:ext uri="{9D8B030D-6E8A-4147-A177-3AD203B41FA5}">
                      <a16:colId xmlns:a16="http://schemas.microsoft.com/office/drawing/2014/main" val="1414810664"/>
                    </a:ext>
                  </a:extLst>
                </a:gridCol>
              </a:tblGrid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 dirty="0">
                          <a:effectLst/>
                        </a:rPr>
                        <a:t>Columns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Pu Beams (</a:t>
                      </a:r>
                      <a:r>
                        <a:rPr lang="en-US" sz="1600" b="1" err="1">
                          <a:effectLst/>
                        </a:rPr>
                        <a:t>lb</a:t>
                      </a:r>
                      <a:r>
                        <a:rPr lang="en-US" sz="1600" b="1">
                          <a:effectLst/>
                        </a:rPr>
                        <a:t>)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Pu 3rd (lb)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Pu 2nd (lb)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Pu 1</a:t>
                      </a:r>
                      <a:r>
                        <a:rPr lang="en-US" sz="1600" b="1" baseline="30000">
                          <a:effectLst/>
                        </a:rPr>
                        <a:t>st</a:t>
                      </a:r>
                      <a:r>
                        <a:rPr lang="en-US" sz="1600" b="1">
                          <a:effectLst/>
                        </a:rPr>
                        <a:t> (lb)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ctr"/>
                </a:tc>
                <a:extLst>
                  <a:ext uri="{0D108BD9-81ED-4DB2-BD59-A6C34878D82A}">
                    <a16:rowId xmlns:a16="http://schemas.microsoft.com/office/drawing/2014/main" val="569274117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194.9091419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8858.799457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17717.59891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26576.39837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2685596879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 dirty="0">
                          <a:effectLst/>
                        </a:rPr>
                        <a:t>2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182.401362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15197.19855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30394.39709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45591.59564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3333128114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3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284.7860499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10235.88049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20471.76098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30707.64148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1692288579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4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584.2266456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14483.05592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28966.11185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43449.16777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2583954790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5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 dirty="0">
                          <a:effectLst/>
                        </a:rPr>
                        <a:t>445.2231125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13421.45834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26842.91668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40264.37502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2314051704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6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551.5053336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 dirty="0">
                          <a:effectLst/>
                        </a:rPr>
                        <a:t>37406.50533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74813.01067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112219.516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1780932697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7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232.2990005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 dirty="0">
                          <a:effectLst/>
                        </a:rPr>
                        <a:t>23005.17279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46010.34557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69015.51836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1640198440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8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107.175671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 dirty="0">
                          <a:effectLst/>
                        </a:rPr>
                        <a:t>4772.347427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9544.694854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14317.04228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935044077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9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298.2820097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28139.61085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56279.22171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84418.83256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3982358999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10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432.8893064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28593.12599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 dirty="0">
                          <a:effectLst/>
                        </a:rPr>
                        <a:t>57186.25199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85779.37798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2192087483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11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497.8798642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23828.19833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47656.39667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71484.595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3538052082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12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244.3661458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8502.616575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 dirty="0">
                          <a:effectLst/>
                        </a:rPr>
                        <a:t>17005.23315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25507.84973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2580167174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13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499.1849694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24201.43411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 dirty="0">
                          <a:effectLst/>
                        </a:rPr>
                        <a:t>48402.86822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 dirty="0">
                          <a:effectLst/>
                        </a:rPr>
                        <a:t>72604.30233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1417313967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14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610.446229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19222.7912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38445.58239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 dirty="0">
                          <a:effectLst/>
                        </a:rPr>
                        <a:t>57668.37359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2631285923"/>
                  </a:ext>
                </a:extLst>
              </a:tr>
              <a:tr h="319130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15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418.736854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10772.83139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>
                          <a:effectLst/>
                        </a:rPr>
                        <a:t>21545.66278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US" sz="1600" b="1" dirty="0">
                          <a:effectLst/>
                        </a:rPr>
                        <a:t>32318.49417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7003" marR="37003" marT="0" marB="0" anchor="b"/>
                </a:tc>
                <a:extLst>
                  <a:ext uri="{0D108BD9-81ED-4DB2-BD59-A6C34878D82A}">
                    <a16:rowId xmlns:a16="http://schemas.microsoft.com/office/drawing/2014/main" val="2444898920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28A6C082-C1DF-D04D-BF46-C0A2D5E8A7C3}"/>
              </a:ext>
            </a:extLst>
          </p:cNvPr>
          <p:cNvSpPr/>
          <p:nvPr/>
        </p:nvSpPr>
        <p:spPr>
          <a:xfrm>
            <a:off x="2559734" y="784960"/>
            <a:ext cx="343151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12: Columns calculations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11E6A-D876-344E-A090-DBA339952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50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419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" name="Table 2">
                <a:extLst>
                  <a:ext uri="{FF2B5EF4-FFF2-40B4-BE49-F238E27FC236}">
                    <a16:creationId xmlns:a16="http://schemas.microsoft.com/office/drawing/2014/main" id="{213B8B2B-2C28-574B-9F0E-B0963983B1B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305373288"/>
                  </p:ext>
                </p:extLst>
              </p:nvPr>
            </p:nvGraphicFramePr>
            <p:xfrm>
              <a:off x="2753139" y="400110"/>
              <a:ext cx="8505295" cy="6331043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988861">
                      <a:extLst>
                        <a:ext uri="{9D8B030D-6E8A-4147-A177-3AD203B41FA5}">
                          <a16:colId xmlns:a16="http://schemas.microsoft.com/office/drawing/2014/main" val="602755556"/>
                        </a:ext>
                      </a:extLst>
                    </a:gridCol>
                    <a:gridCol w="1252739">
                      <a:extLst>
                        <a:ext uri="{9D8B030D-6E8A-4147-A177-3AD203B41FA5}">
                          <a16:colId xmlns:a16="http://schemas.microsoft.com/office/drawing/2014/main" val="3743483140"/>
                        </a:ext>
                      </a:extLst>
                    </a:gridCol>
                    <a:gridCol w="1252739">
                      <a:extLst>
                        <a:ext uri="{9D8B030D-6E8A-4147-A177-3AD203B41FA5}">
                          <a16:colId xmlns:a16="http://schemas.microsoft.com/office/drawing/2014/main" val="271534460"/>
                        </a:ext>
                      </a:extLst>
                    </a:gridCol>
                    <a:gridCol w="1252739">
                      <a:extLst>
                        <a:ext uri="{9D8B030D-6E8A-4147-A177-3AD203B41FA5}">
                          <a16:colId xmlns:a16="http://schemas.microsoft.com/office/drawing/2014/main" val="446238464"/>
                        </a:ext>
                      </a:extLst>
                    </a:gridCol>
                    <a:gridCol w="1252739">
                      <a:extLst>
                        <a:ext uri="{9D8B030D-6E8A-4147-A177-3AD203B41FA5}">
                          <a16:colId xmlns:a16="http://schemas.microsoft.com/office/drawing/2014/main" val="2199181516"/>
                        </a:ext>
                      </a:extLst>
                    </a:gridCol>
                    <a:gridCol w="1252739">
                      <a:extLst>
                        <a:ext uri="{9D8B030D-6E8A-4147-A177-3AD203B41FA5}">
                          <a16:colId xmlns:a16="http://schemas.microsoft.com/office/drawing/2014/main" val="2531470355"/>
                        </a:ext>
                      </a:extLst>
                    </a:gridCol>
                    <a:gridCol w="1252739">
                      <a:extLst>
                        <a:ext uri="{9D8B030D-6E8A-4147-A177-3AD203B41FA5}">
                          <a16:colId xmlns:a16="http://schemas.microsoft.com/office/drawing/2014/main" val="3855058567"/>
                        </a:ext>
                      </a:extLst>
                    </a:gridCol>
                  </a:tblGrid>
                  <a:tr h="43316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Columns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500" b="1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𝐀𝐠</m:t>
                                  </m:r>
                                </m:e>
                                <m:sub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𝟑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1500" b="1" dirty="0">
                              <a:effectLst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1500" b="1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500" b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𝒊𝒏</m:t>
                                  </m:r>
                                </m:e>
                                <m:sup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1500" b="1" dirty="0">
                              <a:effectLst/>
                            </a:rPr>
                            <a:t>)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ctr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500" b="1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𝐀𝐠</m:t>
                                  </m:r>
                                </m:e>
                                <m:sub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  <m:r>
                                    <a:rPr lang="en-US" sz="1500" b="1">
                                      <a:effectLst/>
                                      <a:latin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sSup>
                                <m:sSupPr>
                                  <m:ctrlPr>
                                    <a:rPr lang="en-US" sz="1500" b="1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500" b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𝒊𝒏</m:t>
                                  </m:r>
                                </m:e>
                                <m:sup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1500" b="1">
                              <a:effectLst/>
                            </a:rPr>
                            <a:t>)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ctr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500" b="1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𝐀𝐠</m:t>
                                  </m:r>
                                </m:e>
                                <m:sub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1500" b="1">
                              <a:effectLst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1500" b="1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500" b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𝒊𝒏</m:t>
                                  </m:r>
                                </m:e>
                                <m:sup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1500" b="1">
                              <a:effectLst/>
                            </a:rPr>
                            <a:t>)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ctr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500" b="1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𝐡</m:t>
                                  </m:r>
                                </m:e>
                                <m:sub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𝟑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1500" b="1">
                              <a:effectLst/>
                            </a:rPr>
                            <a:t> (in)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500" b="1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𝐡</m:t>
                                  </m:r>
                                </m:e>
                                <m:sub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1500" b="1">
                              <a:effectLst/>
                            </a:rPr>
                            <a:t> in 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500" b="1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𝐡</m:t>
                                  </m:r>
                                </m:e>
                                <m:sub>
                                  <m:r>
                                    <a:rPr lang="en-US" sz="1500" b="1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1500" b="1">
                              <a:effectLst/>
                            </a:rPr>
                            <a:t> (in)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/>
                    </a:tc>
                    <a:extLst>
                      <a:ext uri="{0D108BD9-81ED-4DB2-BD59-A6C34878D82A}">
                        <a16:rowId xmlns:a16="http://schemas.microsoft.com/office/drawing/2014/main" val="2296895903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3.79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7.519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11.27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0.6265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1.2530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1.8795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2838494228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6.447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12.89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19.342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1.0747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2.1495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3.2243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876394496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4.345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8.68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13.01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0.7239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1.4478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2.17171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607444704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6.13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12.29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18.43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1.0242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2.048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3.07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731112364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5.69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11.39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17.081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0.949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1.8983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2.8475835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2309890210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6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15. 27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31.74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47.611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2.645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5.290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7.9364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665202540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9.78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19.52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29.84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1.6269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3.2539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4.880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2503011708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2.026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4.05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6.075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0.337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0.6750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1.0125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4083272331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11.94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23.88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35.821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1.99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3.9801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5.970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422825332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10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12.13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24.2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36.394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2.022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4.0443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6.066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266063876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10.17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20.222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30.39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1.68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3.3703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5.055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4086513421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3.636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7.215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10.81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0.601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1.202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1.803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2104123447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10.26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20.5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30.87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1.711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3.423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5.1347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881243236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8.15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16.3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24.41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1.359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2.718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4.078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969056235"/>
                      </a:ext>
                    </a:extLst>
                  </a:tr>
                  <a:tr h="36564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4.57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9.14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13.71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0.76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2.6667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2.285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44623366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3" name="Table 2">
                <a:extLst>
                  <a:ext uri="{FF2B5EF4-FFF2-40B4-BE49-F238E27FC236}">
                    <a16:creationId xmlns:a16="http://schemas.microsoft.com/office/drawing/2014/main" id="{213B8B2B-2C28-574B-9F0E-B0963983B1B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305373288"/>
                  </p:ext>
                </p:extLst>
              </p:nvPr>
            </p:nvGraphicFramePr>
            <p:xfrm>
              <a:off x="2753139" y="400110"/>
              <a:ext cx="8505295" cy="6331043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988861">
                      <a:extLst>
                        <a:ext uri="{9D8B030D-6E8A-4147-A177-3AD203B41FA5}">
                          <a16:colId xmlns:a16="http://schemas.microsoft.com/office/drawing/2014/main" val="602755556"/>
                        </a:ext>
                      </a:extLst>
                    </a:gridCol>
                    <a:gridCol w="1252739">
                      <a:extLst>
                        <a:ext uri="{9D8B030D-6E8A-4147-A177-3AD203B41FA5}">
                          <a16:colId xmlns:a16="http://schemas.microsoft.com/office/drawing/2014/main" val="3743483140"/>
                        </a:ext>
                      </a:extLst>
                    </a:gridCol>
                    <a:gridCol w="1252739">
                      <a:extLst>
                        <a:ext uri="{9D8B030D-6E8A-4147-A177-3AD203B41FA5}">
                          <a16:colId xmlns:a16="http://schemas.microsoft.com/office/drawing/2014/main" val="271534460"/>
                        </a:ext>
                      </a:extLst>
                    </a:gridCol>
                    <a:gridCol w="1252739">
                      <a:extLst>
                        <a:ext uri="{9D8B030D-6E8A-4147-A177-3AD203B41FA5}">
                          <a16:colId xmlns:a16="http://schemas.microsoft.com/office/drawing/2014/main" val="446238464"/>
                        </a:ext>
                      </a:extLst>
                    </a:gridCol>
                    <a:gridCol w="1252739">
                      <a:extLst>
                        <a:ext uri="{9D8B030D-6E8A-4147-A177-3AD203B41FA5}">
                          <a16:colId xmlns:a16="http://schemas.microsoft.com/office/drawing/2014/main" val="2199181516"/>
                        </a:ext>
                      </a:extLst>
                    </a:gridCol>
                    <a:gridCol w="1252739">
                      <a:extLst>
                        <a:ext uri="{9D8B030D-6E8A-4147-A177-3AD203B41FA5}">
                          <a16:colId xmlns:a16="http://schemas.microsoft.com/office/drawing/2014/main" val="2531470355"/>
                        </a:ext>
                      </a:extLst>
                    </a:gridCol>
                    <a:gridCol w="1252739">
                      <a:extLst>
                        <a:ext uri="{9D8B030D-6E8A-4147-A177-3AD203B41FA5}">
                          <a16:colId xmlns:a16="http://schemas.microsoft.com/office/drawing/2014/main" val="3855058567"/>
                        </a:ext>
                      </a:extLst>
                    </a:gridCol>
                  </a:tblGrid>
                  <a:tr h="433163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Columns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0860" marR="30860" marT="0" marB="0" anchor="ctr">
                        <a:blipFill>
                          <a:blip r:embed="rId2"/>
                          <a:stretch>
                            <a:fillRect l="-78788" t="-2941" r="-500000" b="-13941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0860" marR="30860" marT="0" marB="0" anchor="ctr">
                        <a:blipFill>
                          <a:blip r:embed="rId2"/>
                          <a:stretch>
                            <a:fillRect l="-178788" t="-2941" r="-400000" b="-13941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0860" marR="30860" marT="0" marB="0" anchor="ctr">
                        <a:blipFill>
                          <a:blip r:embed="rId2"/>
                          <a:stretch>
                            <a:fillRect l="-278788" t="-2941" r="-300000" b="-13941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0860" marR="30860" marT="0" marB="0">
                        <a:blipFill>
                          <a:blip r:embed="rId2"/>
                          <a:stretch>
                            <a:fillRect l="-382653" t="-2941" r="-203061" b="-13941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0860" marR="30860" marT="0" marB="0">
                        <a:blipFill>
                          <a:blip r:embed="rId2"/>
                          <a:stretch>
                            <a:fillRect l="-477778" t="-2941" r="-101010" b="-13941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0860" marR="30860" marT="0" marB="0">
                        <a:blipFill>
                          <a:blip r:embed="rId2"/>
                          <a:stretch>
                            <a:fillRect l="-577778" t="-2941" r="-1010" b="-139411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296895903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3.79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7.519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11.27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0.6265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1.2530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1.8795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2838494228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6.447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12.89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19.342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1.0747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2.1495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3.2243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876394496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4.345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8.68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13.01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0.7239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1.4478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2.17171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607444704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6.13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12.29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18.43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1.0242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2.048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3.07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731112364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5.69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11.39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17.081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0.949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1.8983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2.8475835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2309890210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6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15. 27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31.74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47.611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2.645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5.290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7.9364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665202540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9.78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19.52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29.84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1.6269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3.2539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4.880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2503011708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2.026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4.05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6.075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0.337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0.6750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1.0125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4083272331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11.94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23.88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35.821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1.99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3.9801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5.970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422825332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10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12.13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24.2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36.394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2.022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4.0443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6.066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266063876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10.17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20.222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30.39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1.68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3.3703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5.055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4086513421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3.636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7.215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10.81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0.601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1.202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1.803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2104123447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10.26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20.5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30.87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1.711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3.423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5.1347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881243236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8.15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16.3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24.41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1.359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2.718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4.078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1969056235"/>
                      </a:ext>
                    </a:extLst>
                  </a:tr>
                  <a:tr h="39319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15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4.57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9.14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13.71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0.76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>
                              <a:effectLst/>
                            </a:rPr>
                            <a:t>2.6667</a:t>
                          </a:r>
                          <a:endParaRPr lang="en-US" sz="15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tc>
                      <a:txBody>
                        <a:bodyPr/>
                        <a:lstStyle/>
                        <a:p>
                          <a:pPr indent="228600" algn="r">
                            <a:lnSpc>
                              <a:spcPct val="20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1500" b="1" dirty="0">
                              <a:effectLst/>
                            </a:rPr>
                            <a:t>2.285</a:t>
                          </a:r>
                          <a:endParaRPr lang="en-US" sz="15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30860" marR="30860" marT="0" marB="0" anchor="b"/>
                    </a:tc>
                    <a:extLst>
                      <a:ext uri="{0D108BD9-81ED-4DB2-BD59-A6C34878D82A}">
                        <a16:rowId xmlns:a16="http://schemas.microsoft.com/office/drawing/2014/main" val="3446233660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4" name="Rectangle 3">
            <a:extLst>
              <a:ext uri="{FF2B5EF4-FFF2-40B4-BE49-F238E27FC236}">
                <a16:creationId xmlns:a16="http://schemas.microsoft.com/office/drawing/2014/main" id="{D4E673B5-4538-DE4F-9CE2-287B4E8D8F23}"/>
              </a:ext>
            </a:extLst>
          </p:cNvPr>
          <p:cNvSpPr/>
          <p:nvPr/>
        </p:nvSpPr>
        <p:spPr>
          <a:xfrm>
            <a:off x="2753139" y="0"/>
            <a:ext cx="343151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13: Columns calculations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F386E8C-A9FB-C940-BE1F-CDDFEC350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51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521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D583563-0C6E-3548-8313-9342996FB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5113" y="912412"/>
            <a:ext cx="8686800" cy="2011680"/>
          </a:xfrm>
        </p:spPr>
        <p:txBody>
          <a:bodyPr/>
          <a:lstStyle/>
          <a:p>
            <a:r>
              <a:rPr lang="en-US" dirty="0"/>
              <a:t>ETABS MODELING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313601-219D-9941-A181-783FFA2315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14261" y="2848609"/>
            <a:ext cx="8686800" cy="1097280"/>
          </a:xfrm>
        </p:spPr>
        <p:txBody>
          <a:bodyPr/>
          <a:lstStyle/>
          <a:p>
            <a:r>
              <a:rPr lang="en-US" dirty="0"/>
              <a:t>For CLT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6AD1AE-7579-534D-AEBE-E53053D100D4}"/>
              </a:ext>
            </a:extLst>
          </p:cNvPr>
          <p:cNvSpPr txBox="1"/>
          <p:nvPr/>
        </p:nvSpPr>
        <p:spPr>
          <a:xfrm>
            <a:off x="307914" y="6309360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41</a:t>
            </a:r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AD349F4-F5A5-4B45-B539-F6F197F300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7" t="4925" b="7961"/>
          <a:stretch/>
        </p:blipFill>
        <p:spPr>
          <a:xfrm flipH="1">
            <a:off x="-1" y="-63502"/>
            <a:ext cx="2921541" cy="6921502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E1422-D2BD-5848-98F4-15B9ABA939C2}"/>
              </a:ext>
            </a:extLst>
          </p:cNvPr>
          <p:cNvSpPr txBox="1">
            <a:spLocks/>
          </p:cNvSpPr>
          <p:nvPr/>
        </p:nvSpPr>
        <p:spPr>
          <a:xfrm>
            <a:off x="313321" y="6268940"/>
            <a:ext cx="722377" cy="2015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1375A4-56A4-47D6-9801-1991572033F7}" type="slidenum">
              <a:rPr lang="en-US" sz="1600" b="1" smtClean="0"/>
              <a:pPr/>
              <a:t>52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00480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1B538DA-3787-564B-A493-91EBA1612599}"/>
              </a:ext>
            </a:extLst>
          </p:cNvPr>
          <p:cNvSpPr/>
          <p:nvPr/>
        </p:nvSpPr>
        <p:spPr>
          <a:xfrm>
            <a:off x="1294228" y="5244734"/>
            <a:ext cx="448751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24: 3D View of the structure to show the beams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1E331E-3CED-0144-929D-B686BF8C6FF8}"/>
              </a:ext>
            </a:extLst>
          </p:cNvPr>
          <p:cNvSpPr/>
          <p:nvPr/>
        </p:nvSpPr>
        <p:spPr>
          <a:xfrm>
            <a:off x="6429446" y="5253277"/>
            <a:ext cx="445390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Video 4: 3D View of the structure to show the columns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pic>
        <p:nvPicPr>
          <p:cNvPr id="7" name="ETABS 2016 Ultimate 16.2.0 - sk-v1 (6) 3_24_2021 9_11_14 AM (1)">
            <a:hlinkClick r:id="" action="ppaction://media"/>
            <a:extLst>
              <a:ext uri="{FF2B5EF4-FFF2-40B4-BE49-F238E27FC236}">
                <a16:creationId xmlns:a16="http://schemas.microsoft.com/office/drawing/2014/main" id="{37681863-C4B4-0F40-AD22-37149CA698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27716" t="9122" r="9745" b="11837"/>
          <a:stretch/>
        </p:blipFill>
        <p:spPr>
          <a:xfrm>
            <a:off x="6321286" y="1201563"/>
            <a:ext cx="5870713" cy="394178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990206E-6A27-3F4F-901B-8157F0A9DC5A}"/>
              </a:ext>
            </a:extLst>
          </p:cNvPr>
          <p:cNvPicPr/>
          <p:nvPr/>
        </p:nvPicPr>
        <p:blipFill rotWithShape="1">
          <a:blip r:embed="rId5"/>
          <a:srcRect l="21046" t="6765" r="1321" b="5713"/>
          <a:stretch/>
        </p:blipFill>
        <p:spPr>
          <a:xfrm>
            <a:off x="1294228" y="1786597"/>
            <a:ext cx="4656406" cy="323557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5705C01-023F-0D4F-8D85-587D2A661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5291" y="58006"/>
            <a:ext cx="9372600" cy="738809"/>
          </a:xfrm>
        </p:spPr>
        <p:txBody>
          <a:bodyPr/>
          <a:lstStyle/>
          <a:p>
            <a:pPr algn="ctr"/>
            <a:r>
              <a:rPr lang="en-US" b="1" dirty="0"/>
              <a:t>Whole Structure 3d view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5ECE3E9-A01E-404C-A122-06A9B7F570E3}"/>
              </a:ext>
            </a:extLst>
          </p:cNvPr>
          <p:cNvCxnSpPr/>
          <p:nvPr/>
        </p:nvCxnSpPr>
        <p:spPr>
          <a:xfrm>
            <a:off x="6152322" y="1391478"/>
            <a:ext cx="0" cy="54665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837A407-6C8F-5B40-AAAA-9AD379CFA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53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167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18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1CF36D5-AC19-5F4F-8512-1FF2D092E5ED}"/>
              </a:ext>
            </a:extLst>
          </p:cNvPr>
          <p:cNvSpPr/>
          <p:nvPr/>
        </p:nvSpPr>
        <p:spPr>
          <a:xfrm>
            <a:off x="571500" y="5716154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25: Plan view of the structure to show the columns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59E21CD-E87E-7442-8F82-26EA819F0AE8}"/>
              </a:ext>
            </a:extLst>
          </p:cNvPr>
          <p:cNvSpPr/>
          <p:nvPr/>
        </p:nvSpPr>
        <p:spPr>
          <a:xfrm>
            <a:off x="6450495" y="5753291"/>
            <a:ext cx="592040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26: Plan view of the structure to show the beams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58FDCD-2585-5A43-A544-81EC547F659F}"/>
              </a:ext>
            </a:extLst>
          </p:cNvPr>
          <p:cNvPicPr/>
          <p:nvPr/>
        </p:nvPicPr>
        <p:blipFill rotWithShape="1">
          <a:blip r:embed="rId2"/>
          <a:srcRect l="49661" t="11213" r="25226" b="6555"/>
          <a:stretch/>
        </p:blipFill>
        <p:spPr>
          <a:xfrm>
            <a:off x="7533861" y="1341784"/>
            <a:ext cx="3099022" cy="437437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9AEA4A-D3E7-9D4B-8C48-A00B761A5C53}"/>
              </a:ext>
            </a:extLst>
          </p:cNvPr>
          <p:cNvPicPr/>
          <p:nvPr/>
        </p:nvPicPr>
        <p:blipFill rotWithShape="1">
          <a:blip r:embed="rId3"/>
          <a:srcRect l="47604" t="9380" r="21870" b="7095"/>
          <a:stretch/>
        </p:blipFill>
        <p:spPr>
          <a:xfrm>
            <a:off x="1699591" y="1192695"/>
            <a:ext cx="3509583" cy="4560596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3C9C2DF6-5DE2-154A-9FD1-7C98C3140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5291" y="58006"/>
            <a:ext cx="9372600" cy="738809"/>
          </a:xfrm>
        </p:spPr>
        <p:txBody>
          <a:bodyPr/>
          <a:lstStyle/>
          <a:p>
            <a:pPr algn="ctr"/>
            <a:r>
              <a:rPr lang="en-US" b="1" dirty="0"/>
              <a:t>Whole Structure Plan view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0EC4383-09B2-7045-9D1C-BE69EEA330A9}"/>
              </a:ext>
            </a:extLst>
          </p:cNvPr>
          <p:cNvCxnSpPr/>
          <p:nvPr/>
        </p:nvCxnSpPr>
        <p:spPr>
          <a:xfrm>
            <a:off x="6132443" y="1192695"/>
            <a:ext cx="0" cy="55762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30DD4C6C-42DC-204C-912F-C78681807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7850" y="6448016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54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314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10065-822C-6F4B-8078-18C820D66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1870" y="99391"/>
            <a:ext cx="9372600" cy="798714"/>
          </a:xfrm>
        </p:spPr>
        <p:txBody>
          <a:bodyPr/>
          <a:lstStyle/>
          <a:p>
            <a:r>
              <a:rPr lang="en-US" b="1" dirty="0"/>
              <a:t>8x8 square columns?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8171327-12F9-F247-98BD-92479C696430}"/>
              </a:ext>
            </a:extLst>
          </p:cNvPr>
          <p:cNvSpPr/>
          <p:nvPr/>
        </p:nvSpPr>
        <p:spPr>
          <a:xfrm>
            <a:off x="3499847" y="6193576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latin typeface="YACgEbQ6Yac 0"/>
              </a:rPr>
              <a:t>Figure 27: Showing if the structure passing or not </a:t>
            </a:r>
          </a:p>
          <a:p>
            <a:r>
              <a:rPr lang="en-US" sz="2000" b="1" dirty="0">
                <a:latin typeface="YACgEbQ6Yac 0"/>
              </a:rPr>
              <a:t>Source of figure: ETABS program </a:t>
            </a:r>
            <a:endParaRPr lang="en-US" sz="2000" b="1" dirty="0">
              <a:effectLst/>
              <a:latin typeface="YACgEbQ6Yac 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8E45B-F8BC-BD48-AFC9-43F45B86E680}"/>
              </a:ext>
            </a:extLst>
          </p:cNvPr>
          <p:cNvPicPr/>
          <p:nvPr/>
        </p:nvPicPr>
        <p:blipFill rotWithShape="1">
          <a:blip r:embed="rId2"/>
          <a:srcRect l="41268" t="13550" r="26211" b="6043"/>
          <a:stretch/>
        </p:blipFill>
        <p:spPr>
          <a:xfrm>
            <a:off x="3717235" y="898105"/>
            <a:ext cx="5009322" cy="5367253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873857-D985-D043-B692-3DA8D421B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81132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55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835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A989505-F404-A445-82E2-33C2C64FBA27}"/>
              </a:ext>
            </a:extLst>
          </p:cNvPr>
          <p:cNvPicPr/>
          <p:nvPr/>
        </p:nvPicPr>
        <p:blipFill rotWithShape="1">
          <a:blip r:embed="rId2"/>
          <a:srcRect l="22018" t="6894" b="4812"/>
          <a:stretch/>
        </p:blipFill>
        <p:spPr>
          <a:xfrm>
            <a:off x="2554357" y="860474"/>
            <a:ext cx="8030818" cy="52896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6BE6BE-4737-A64A-AB2A-15B21895F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6455" y="-434926"/>
            <a:ext cx="9372600" cy="1295400"/>
          </a:xfrm>
        </p:spPr>
        <p:txBody>
          <a:bodyPr/>
          <a:lstStyle/>
          <a:p>
            <a:r>
              <a:rPr lang="en-US" b="1"/>
              <a:t>Displacement: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0717227-B7BF-5144-A451-9ABB45C5C1FA}"/>
              </a:ext>
            </a:extLst>
          </p:cNvPr>
          <p:cNvSpPr/>
          <p:nvPr/>
        </p:nvSpPr>
        <p:spPr>
          <a:xfrm>
            <a:off x="4112455" y="6150114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28: Displacement of the whole structure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DC71F1-E56C-2046-B4AA-D49D2BAFD664}"/>
              </a:ext>
            </a:extLst>
          </p:cNvPr>
          <p:cNvSpPr txBox="1"/>
          <p:nvPr/>
        </p:nvSpPr>
        <p:spPr>
          <a:xfrm>
            <a:off x="8979474" y="1393876"/>
            <a:ext cx="20313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MAX=0.014552in</a:t>
            </a:r>
          </a:p>
          <a:p>
            <a:r>
              <a:rPr lang="en-US" sz="2000" b="1" dirty="0"/>
              <a:t>MIN=-0.157843in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30E5552-5817-5644-AE5B-7E524362F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81132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56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304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E6BE-4737-A64A-AB2A-15B21895F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3933" y="-505265"/>
            <a:ext cx="9372600" cy="1295400"/>
          </a:xfrm>
        </p:spPr>
        <p:txBody>
          <a:bodyPr/>
          <a:lstStyle/>
          <a:p>
            <a:r>
              <a:rPr lang="en-US" b="1"/>
              <a:t>Displacement: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C5B08B-1B63-8945-A6EF-97F717D6DC69}"/>
              </a:ext>
            </a:extLst>
          </p:cNvPr>
          <p:cNvSpPr/>
          <p:nvPr/>
        </p:nvSpPr>
        <p:spPr>
          <a:xfrm>
            <a:off x="3512233" y="6211669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29: Displacement of the basement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94B2CA-4AA2-D742-A482-E04A86B825B4}"/>
              </a:ext>
            </a:extLst>
          </p:cNvPr>
          <p:cNvPicPr/>
          <p:nvPr/>
        </p:nvPicPr>
        <p:blipFill rotWithShape="1">
          <a:blip r:embed="rId2"/>
          <a:srcRect l="20808" t="6766" b="3189"/>
          <a:stretch/>
        </p:blipFill>
        <p:spPr>
          <a:xfrm>
            <a:off x="2039815" y="790135"/>
            <a:ext cx="8314007" cy="54215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9FE67C-8AA6-0540-A0AC-24D156A53C13}"/>
              </a:ext>
            </a:extLst>
          </p:cNvPr>
          <p:cNvSpPr txBox="1"/>
          <p:nvPr/>
        </p:nvSpPr>
        <p:spPr>
          <a:xfrm>
            <a:off x="7526215" y="2085535"/>
            <a:ext cx="38164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Critical Displacement=-0.120927in</a:t>
            </a:r>
          </a:p>
        </p:txBody>
      </p:sp>
      <p:cxnSp>
        <p:nvCxnSpPr>
          <p:cNvPr id="7" name="Curved Connector 6">
            <a:extLst>
              <a:ext uri="{FF2B5EF4-FFF2-40B4-BE49-F238E27FC236}">
                <a16:creationId xmlns:a16="http://schemas.microsoft.com/office/drawing/2014/main" id="{37A38281-0C2C-CC43-963A-1AC6D8949AE2}"/>
              </a:ext>
            </a:extLst>
          </p:cNvPr>
          <p:cNvCxnSpPr/>
          <p:nvPr/>
        </p:nvCxnSpPr>
        <p:spPr>
          <a:xfrm rot="5400000" flipH="1" flipV="1">
            <a:off x="6082748" y="2683566"/>
            <a:ext cx="2554357" cy="2097156"/>
          </a:xfrm>
          <a:prstGeom prst="curvedConnector3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44719E7-1AF8-9743-BE5F-35AFE3AB3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57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2691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E6BE-4737-A64A-AB2A-15B21895F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3064" y="-463062"/>
            <a:ext cx="9372600" cy="1295400"/>
          </a:xfrm>
        </p:spPr>
        <p:txBody>
          <a:bodyPr/>
          <a:lstStyle/>
          <a:p>
            <a:r>
              <a:rPr lang="en-US" b="1"/>
              <a:t>Displacement: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1C4B3BC-C9B7-3846-B08A-D354588DDCB4}"/>
              </a:ext>
            </a:extLst>
          </p:cNvPr>
          <p:cNvSpPr/>
          <p:nvPr/>
        </p:nvSpPr>
        <p:spPr>
          <a:xfrm>
            <a:off x="3427827" y="6211669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30: Displacement of the ground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5AC530-21E8-CC49-A6E4-731161D61294}"/>
              </a:ext>
            </a:extLst>
          </p:cNvPr>
          <p:cNvPicPr/>
          <p:nvPr/>
        </p:nvPicPr>
        <p:blipFill rotWithShape="1">
          <a:blip r:embed="rId2"/>
          <a:srcRect l="21518" t="6344" b="5293"/>
          <a:stretch/>
        </p:blipFill>
        <p:spPr>
          <a:xfrm>
            <a:off x="2057398" y="731520"/>
            <a:ext cx="8836857" cy="548014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6A29986-5AAB-1F4C-BD7D-82729ACC3DF4}"/>
              </a:ext>
            </a:extLst>
          </p:cNvPr>
          <p:cNvSpPr/>
          <p:nvPr/>
        </p:nvSpPr>
        <p:spPr>
          <a:xfrm>
            <a:off x="7687942" y="2084673"/>
            <a:ext cx="38164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/>
              <a:t>Critical Displacement=-0.134512in</a:t>
            </a:r>
          </a:p>
        </p:txBody>
      </p:sp>
      <p:cxnSp>
        <p:nvCxnSpPr>
          <p:cNvPr id="7" name="Curved Connector 6">
            <a:extLst>
              <a:ext uri="{FF2B5EF4-FFF2-40B4-BE49-F238E27FC236}">
                <a16:creationId xmlns:a16="http://schemas.microsoft.com/office/drawing/2014/main" id="{567A6CE6-7F00-DF40-8D78-294318695F33}"/>
              </a:ext>
            </a:extLst>
          </p:cNvPr>
          <p:cNvCxnSpPr/>
          <p:nvPr/>
        </p:nvCxnSpPr>
        <p:spPr>
          <a:xfrm rot="5400000" flipH="1" flipV="1">
            <a:off x="6410764" y="2713384"/>
            <a:ext cx="2554357" cy="2097156"/>
          </a:xfrm>
          <a:prstGeom prst="curvedConnector3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8954B83-F74F-964A-A227-FF6C8A243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58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711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E6BE-4737-A64A-AB2A-15B21895F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5268" y="-547468"/>
            <a:ext cx="9372600" cy="1295400"/>
          </a:xfrm>
        </p:spPr>
        <p:txBody>
          <a:bodyPr/>
          <a:lstStyle/>
          <a:p>
            <a:r>
              <a:rPr lang="en-US" b="1"/>
              <a:t>Displacement: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C0C2A8-A701-E54F-B52A-EE8E30305431}"/>
              </a:ext>
            </a:extLst>
          </p:cNvPr>
          <p:cNvSpPr/>
          <p:nvPr/>
        </p:nvSpPr>
        <p:spPr>
          <a:xfrm>
            <a:off x="3146474" y="6088185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31: Displacement of the first story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ETABS program </a:t>
            </a:r>
            <a:endParaRPr lang="en-US" sz="2000" b="1" dirty="0">
              <a:solidFill>
                <a:srgbClr val="000000"/>
              </a:solidFill>
              <a:effectLst/>
              <a:latin typeface="YACgEbQ6Yac 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FD27E4-C80E-CE49-852E-210637C11CE8}"/>
              </a:ext>
            </a:extLst>
          </p:cNvPr>
          <p:cNvPicPr/>
          <p:nvPr/>
        </p:nvPicPr>
        <p:blipFill rotWithShape="1">
          <a:blip r:embed="rId2"/>
          <a:srcRect l="21342" t="6133" b="5084"/>
          <a:stretch/>
        </p:blipFill>
        <p:spPr>
          <a:xfrm>
            <a:off x="1995269" y="747932"/>
            <a:ext cx="8513298" cy="534025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C2A138C-C767-B144-A4BF-AF6278252824}"/>
              </a:ext>
            </a:extLst>
          </p:cNvPr>
          <p:cNvSpPr/>
          <p:nvPr/>
        </p:nvSpPr>
        <p:spPr>
          <a:xfrm>
            <a:off x="7551439" y="2077301"/>
            <a:ext cx="38164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/>
              <a:t>Critical Displacement=-0.157843in</a:t>
            </a:r>
          </a:p>
        </p:txBody>
      </p:sp>
      <p:cxnSp>
        <p:nvCxnSpPr>
          <p:cNvPr id="8" name="Curved Connector 7">
            <a:extLst>
              <a:ext uri="{FF2B5EF4-FFF2-40B4-BE49-F238E27FC236}">
                <a16:creationId xmlns:a16="http://schemas.microsoft.com/office/drawing/2014/main" id="{EF53E062-9815-394B-8D6F-E75D51F6FD1B}"/>
              </a:ext>
            </a:extLst>
          </p:cNvPr>
          <p:cNvCxnSpPr/>
          <p:nvPr/>
        </p:nvCxnSpPr>
        <p:spPr>
          <a:xfrm rot="5400000" flipH="1" flipV="1">
            <a:off x="6142384" y="2690263"/>
            <a:ext cx="2554357" cy="2097156"/>
          </a:xfrm>
          <a:prstGeom prst="curvedConnector3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2F0D2CB-E70C-D043-95EB-5254A0443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59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314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9346D-1119-3F4C-BD3E-E130783EB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46010"/>
            <a:ext cx="9372600" cy="1295400"/>
          </a:xfrm>
        </p:spPr>
        <p:txBody>
          <a:bodyPr/>
          <a:lstStyle/>
          <a:p>
            <a:r>
              <a:rPr lang="en-US" b="1" dirty="0"/>
              <a:t>Steel Detailing: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1EA31B3-0657-6343-858E-EE6B4C8CA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3200" b="1" dirty="0"/>
              <a:t>Beams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3200" b="1" dirty="0"/>
              <a:t>Columns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F4045F-07EC-D04F-9C80-C7302E73B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6625149" y="1189036"/>
            <a:ext cx="6755887" cy="4377815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AD453-F07E-B243-BE1D-2C2139AE64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60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879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11C9C-6E83-5543-A46F-29E1AAB71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900" y="571901"/>
            <a:ext cx="9372600" cy="762001"/>
          </a:xfrm>
        </p:spPr>
        <p:txBody>
          <a:bodyPr/>
          <a:lstStyle/>
          <a:p>
            <a:r>
              <a:rPr lang="en-US" b="1" dirty="0"/>
              <a:t>1- Beams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 Placeholder 6">
                <a:extLst>
                  <a:ext uri="{FF2B5EF4-FFF2-40B4-BE49-F238E27FC236}">
                    <a16:creationId xmlns:a16="http://schemas.microsoft.com/office/drawing/2014/main" id="{6BF92D85-6027-2E41-AAA1-2A467E4D7E07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sz="3200" dirty="0"/>
                  <a:t>Calculating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𝒎𝒂𝒙</m:t>
                        </m:r>
                      </m:sub>
                    </m:sSub>
                    <m:r>
                      <a:rPr lang="en-US" sz="3200" b="1" i="1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US" sz="3200" b="1" i="1">
                        <a:latin typeface="Cambria Math" panose="02040503050406030204" pitchFamily="18" charset="0"/>
                      </a:rPr>
                      <m:t>𝒊𝒏</m:t>
                    </m:r>
                    <m:r>
                      <a:rPr lang="en-US" sz="3200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US" sz="320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 Placeholder 6">
                <a:extLst>
                  <a:ext uri="{FF2B5EF4-FFF2-40B4-BE49-F238E27FC236}">
                    <a16:creationId xmlns:a16="http://schemas.microsoft.com/office/drawing/2014/main" id="{6BF92D85-6027-2E41-AAA1-2A467E4D7E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>
                <a:blip r:embed="rId2"/>
                <a:stretch>
                  <a:fillRect l="-3333" t="-181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5AB43546-9D19-9E44-9D15-AD830B58A511}"/>
                  </a:ext>
                </a:extLst>
              </p:cNvPr>
              <p:cNvSpPr>
                <a:spLocks noGrp="1"/>
              </p:cNvSpPr>
              <p:nvPr>
                <p:ph sz="half" idx="2"/>
              </p:nvPr>
            </p:nvSpPr>
            <p:spPr>
              <a:xfrm>
                <a:off x="1981200" y="2509936"/>
                <a:ext cx="4572000" cy="2332998"/>
              </a:xfrm>
            </p:spPr>
            <p:txBody>
              <a:bodyPr>
                <a:normAutofit/>
              </a:bodyPr>
              <a:lstStyle/>
              <a:p>
                <a:pPr lvl="1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US" sz="3200" dirty="0"/>
                  <a:t>=24 in </a:t>
                </a:r>
              </a:p>
              <a:p>
                <a:pPr lvl="1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US" sz="32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𝑑</m:t>
                        </m:r>
                      </m:num>
                      <m:den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US" sz="3200">
                        <a:latin typeface="Cambria Math" panose="02040503050406030204" pitchFamily="18" charset="0"/>
                      </a:rPr>
                      <m:t> (</m:t>
                    </m:r>
                    <m:r>
                      <m:rPr>
                        <m:sty m:val="p"/>
                      </m:rPr>
                      <a:rPr lang="en-US" sz="3200">
                        <a:latin typeface="Cambria Math" panose="02040503050406030204" pitchFamily="18" charset="0"/>
                      </a:rPr>
                      <m:t>in</m:t>
                    </m:r>
                    <m:r>
                      <a:rPr lang="en-US" sz="320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US" sz="3200" dirty="0"/>
              </a:p>
              <a:p>
                <a:pPr lvl="1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US" sz="3200" dirty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𝑣</m:t>
                            </m:r>
                          </m:sub>
                        </m:sSub>
                        <m:sSub>
                          <m:sSubPr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  <m:sub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sub>
                        </m:sSub>
                      </m:num>
                      <m:den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50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𝑏</m:t>
                        </m:r>
                      </m:den>
                    </m:f>
                    <m:r>
                      <a:rPr lang="en-US" sz="3200" i="1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US" sz="3200" i="1">
                        <a:latin typeface="Cambria Math" panose="02040503050406030204" pitchFamily="18" charset="0"/>
                      </a:rPr>
                      <m:t>𝑖𝑛</m:t>
                    </m:r>
                    <m:r>
                      <a:rPr lang="en-US" sz="3200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US" sz="3200" dirty="0"/>
              </a:p>
              <a:p>
                <a:endParaRPr lang="en-US" b="0" dirty="0"/>
              </a:p>
              <a:p>
                <a:pPr lvl="1"/>
                <a:endParaRPr lang="en-US" dirty="0"/>
              </a:p>
              <a:p>
                <a:pPr marL="0" indent="0">
                  <a:buNone/>
                </a:pPr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5AB43546-9D19-9E44-9D15-AD830B58A5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1981200" y="2509936"/>
                <a:ext cx="4572000" cy="2332998"/>
              </a:xfrm>
              <a:blipFill>
                <a:blip r:embed="rId3"/>
                <a:stretch>
                  <a:fillRect t="-543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 Placeholder 8">
                <a:extLst>
                  <a:ext uri="{FF2B5EF4-FFF2-40B4-BE49-F238E27FC236}">
                    <a16:creationId xmlns:a16="http://schemas.microsoft.com/office/drawing/2014/main" id="{4A10A180-E0DB-9A44-9AB0-80C9D50D4D62}"/>
                  </a:ext>
                </a:extLst>
              </p:cNvPr>
              <p:cNvSpPr>
                <a:spLocks noGrp="1"/>
              </p:cNvSpPr>
              <p:nvPr>
                <p:ph type="body" sz="quarter" idx="3"/>
              </p:nvPr>
            </p:nvSpPr>
            <p:spPr/>
            <p:txBody>
              <a:bodyPr/>
              <a:lstStyle/>
              <a:p>
                <a:r>
                  <a:rPr lang="en-US" sz="3200" dirty="0"/>
                  <a:t>Calculating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𝒖</m:t>
                        </m:r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 (</m:t>
                        </m:r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𝒌𝒊𝒑𝒔</m:t>
                        </m:r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)</m:t>
                        </m:r>
                      </m:sub>
                    </m:sSub>
                  </m:oMath>
                </a14:m>
                <a:endParaRPr lang="en-US" sz="320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9" name="Text Placeholder 8">
                <a:extLst>
                  <a:ext uri="{FF2B5EF4-FFF2-40B4-BE49-F238E27FC236}">
                    <a16:creationId xmlns:a16="http://schemas.microsoft.com/office/drawing/2014/main" id="{4A10A180-E0DB-9A44-9AB0-80C9D50D4D6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3"/>
              </p:nvPr>
            </p:nvSpPr>
            <p:spPr>
              <a:blipFill>
                <a:blip r:embed="rId4"/>
                <a:stretch>
                  <a:fillRect l="-3324" t="-181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263F2EA5-ADD8-4B46-A38C-308C54E0ADB8}"/>
                  </a:ext>
                </a:extLst>
              </p:cNvPr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6781800" y="2509936"/>
                <a:ext cx="4572000" cy="2586998"/>
              </a:xfrm>
            </p:spPr>
            <p:txBody>
              <a:bodyPr>
                <a:normAutofit/>
              </a:bodyPr>
              <a:lstStyle/>
              <a:p>
                <a:pPr lvl="1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US" sz="3200" dirty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𝑣</m:t>
                            </m:r>
                          </m:sub>
                        </m:sSub>
                        <m:sSub>
                          <m:sSubPr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  <m:sub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𝑦𝑑</m:t>
                            </m:r>
                          </m:sub>
                        </m:sSub>
                      </m:num>
                      <m:den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𝑠</m:t>
                        </m:r>
                      </m:den>
                    </m:f>
                  </m:oMath>
                </a14:m>
                <a:endParaRPr lang="en-US" sz="3200" dirty="0"/>
              </a:p>
              <a:p>
                <a:pPr lvl="1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US" sz="3200" dirty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2</m:t>
                        </m:r>
                        <m:rad>
                          <m:radPr>
                            <m:degHide m:val="on"/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sSub>
                              <m:sSubPr>
                                <m:ctrlPr>
                                  <a:rPr lang="en-US" sz="32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3200" i="1">
                                    <a:latin typeface="Cambria Math" panose="02040503050406030204" pitchFamily="18" charset="0"/>
                                  </a:rPr>
                                  <m:t>𝐹</m:t>
                                </m:r>
                              </m:e>
                              <m:sub>
                                <m:r>
                                  <a:rPr lang="en-US" sz="3200" i="1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′</m:t>
                            </m:r>
                          </m:e>
                        </m:rad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𝑏𝑑</m:t>
                        </m:r>
                      </m:num>
                      <m:den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1000</m:t>
                        </m:r>
                      </m:den>
                    </m:f>
                  </m:oMath>
                </a14:m>
                <a:endParaRPr lang="en-US" sz="3200" dirty="0"/>
              </a:p>
              <a:p>
                <a:pPr lvl="1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𝑢</m:t>
                        </m:r>
                      </m:sub>
                    </m:sSub>
                  </m:oMath>
                </a14:m>
                <a:r>
                  <a:rPr lang="en-US" sz="3200" dirty="0"/>
                  <a:t>=0.85(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US" sz="3200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US" sz="3200" dirty="0"/>
                  <a:t>)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263F2EA5-ADD8-4B46-A38C-308C54E0ADB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6781800" y="2509936"/>
                <a:ext cx="4572000" cy="2586998"/>
              </a:xfr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26CCC30E-A363-ED47-99EB-2A12A9C05790}"/>
                  </a:ext>
                </a:extLst>
              </p:cNvPr>
              <p:cNvSpPr/>
              <p:nvPr/>
            </p:nvSpPr>
            <p:spPr>
              <a:xfrm>
                <a:off x="7289800" y="4862003"/>
                <a:ext cx="3556000" cy="160851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457200" indent="-457200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US" sz="3200" i="1">
                        <a:latin typeface="Cambria Math" panose="02040503050406030204" pitchFamily="18" charset="0"/>
                      </a:rPr>
                      <m:t>=60 000</m:t>
                    </m:r>
                  </m:oMath>
                </a14:m>
                <a:r>
                  <a:rPr lang="en-US" sz="3200" dirty="0"/>
                  <a:t> psi</a:t>
                </a:r>
              </a:p>
              <a:p>
                <a:pPr marL="457200" indent="-457200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𝑣</m:t>
                        </m:r>
                      </m:sub>
                    </m:sSub>
                    <m:r>
                      <a:rPr lang="en-US" sz="3200" i="1">
                        <a:latin typeface="Cambria Math" panose="02040503050406030204" pitchFamily="18" charset="0"/>
                      </a:rPr>
                      <m:t>=0.11</m:t>
                    </m:r>
                    <m:sSup>
                      <m:sSupPr>
                        <m:ctrlPr>
                          <a:rPr lang="en-US" sz="32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n-US" sz="3200" b="0" i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in</m:t>
                        </m:r>
                      </m:e>
                      <m:sup>
                        <m:r>
                          <a:rPr lang="en-US" sz="3200" b="0" i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US" sz="3200" dirty="0"/>
              </a:p>
              <a:p>
                <a:pPr marL="457200" indent="-457200">
                  <a:buFont typeface="Courier New" panose="02070309020205020404" pitchFamily="49" charset="0"/>
                  <a:buChar char="o"/>
                </a:pPr>
                <a:r>
                  <a:rPr lang="en-US" sz="3200" dirty="0"/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  <m:sup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bSup>
                    <m:r>
                      <a:rPr lang="en-US" sz="3200" i="1">
                        <a:latin typeface="Cambria Math" panose="02040503050406030204" pitchFamily="18" charset="0"/>
                      </a:rPr>
                      <m:t>=4000</m:t>
                    </m:r>
                  </m:oMath>
                </a14:m>
                <a:r>
                  <a:rPr lang="en-US" sz="3200" dirty="0"/>
                  <a:t> psi</a:t>
                </a:r>
              </a:p>
            </p:txBody>
          </p:sp>
        </mc:Choice>
        <mc:Fallback xmlns=""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26CCC30E-A363-ED47-99EB-2A12A9C0579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9800" y="4862003"/>
                <a:ext cx="3556000" cy="1608517"/>
              </a:xfrm>
              <a:prstGeom prst="rect">
                <a:avLst/>
              </a:prstGeom>
              <a:blipFill>
                <a:blip r:embed="rId6"/>
                <a:stretch>
                  <a:fillRect l="-3559" t="-4724" b="-118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4A6FE6E-0A2E-184F-9434-883C13B9D13A}"/>
              </a:ext>
            </a:extLst>
          </p:cNvPr>
          <p:cNvCxnSpPr/>
          <p:nvPr/>
        </p:nvCxnSpPr>
        <p:spPr>
          <a:xfrm>
            <a:off x="6299200" y="1291968"/>
            <a:ext cx="0" cy="51785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D69DB17-5167-6C4F-BF03-F0AB7551B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81132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61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8572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4">
            <a:extLst>
              <a:ext uri="{FF2B5EF4-FFF2-40B4-BE49-F238E27FC236}">
                <a16:creationId xmlns:a16="http://schemas.microsoft.com/office/drawing/2014/main" id="{4039CF29-86C9-B641-8004-2FB1571AF5B9}"/>
              </a:ext>
            </a:extLst>
          </p:cNvPr>
          <p:cNvPicPr>
            <a:picLocks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836"/>
          <a:stretch/>
        </p:blipFill>
        <p:spPr>
          <a:xfrm>
            <a:off x="954877" y="2373757"/>
            <a:ext cx="3923241" cy="409492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7C64E5-1E78-B94F-82FA-28C49256D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266" y="0"/>
            <a:ext cx="9372600" cy="812800"/>
          </a:xfrm>
        </p:spPr>
        <p:txBody>
          <a:bodyPr/>
          <a:lstStyle/>
          <a:p>
            <a:r>
              <a:rPr lang="en-US" b="1" dirty="0"/>
              <a:t>Beams: </a:t>
            </a:r>
          </a:p>
        </p:txBody>
      </p:sp>
      <p:pic>
        <p:nvPicPr>
          <p:cNvPr id="12" name="Content Placeholder 4">
            <a:extLst>
              <a:ext uri="{FF2B5EF4-FFF2-40B4-BE49-F238E27FC236}">
                <a16:creationId xmlns:a16="http://schemas.microsoft.com/office/drawing/2014/main" id="{9C63890B-FCEA-0042-8978-60DC46072681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166" t="27567" b="14135"/>
          <a:stretch/>
        </p:blipFill>
        <p:spPr>
          <a:xfrm>
            <a:off x="1358517" y="1330740"/>
            <a:ext cx="3578825" cy="143233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5BE8CB5-B56A-6E46-9663-E2BF9ED314A2}"/>
              </a:ext>
            </a:extLst>
          </p:cNvPr>
          <p:cNvSpPr/>
          <p:nvPr/>
        </p:nvSpPr>
        <p:spPr>
          <a:xfrm>
            <a:off x="5039139" y="4154557"/>
            <a:ext cx="675491" cy="17592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2DE114-9B18-EB41-AE1F-B7DD81F3C5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342" y="616226"/>
            <a:ext cx="7205783" cy="623983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010D7B8-ABA6-7E4B-BEBE-9F8A478142C7}"/>
              </a:ext>
            </a:extLst>
          </p:cNvPr>
          <p:cNvSpPr/>
          <p:nvPr/>
        </p:nvSpPr>
        <p:spPr>
          <a:xfrm>
            <a:off x="4403036" y="4253948"/>
            <a:ext cx="483408" cy="15604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7B375B1-C9C7-F543-8E85-C622ED006E4B}"/>
              </a:ext>
            </a:extLst>
          </p:cNvPr>
          <p:cNvSpPr/>
          <p:nvPr/>
        </p:nvSpPr>
        <p:spPr>
          <a:xfrm>
            <a:off x="4937342" y="216116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14: Beams steel detailing data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82A7973-98FD-FB4C-98EE-A3035DA3F5EB}"/>
              </a:ext>
            </a:extLst>
          </p:cNvPr>
          <p:cNvSpPr/>
          <p:nvPr/>
        </p:nvSpPr>
        <p:spPr>
          <a:xfrm>
            <a:off x="1566523" y="6288670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Figure 32: Beams details  </a:t>
            </a:r>
          </a:p>
          <a:p>
            <a:endParaRPr lang="en-US" sz="2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7CE80AE-478C-5A49-8FA9-2992822B8CA9}"/>
              </a:ext>
            </a:extLst>
          </p:cNvPr>
          <p:cNvSpPr txBox="1"/>
          <p:nvPr/>
        </p:nvSpPr>
        <p:spPr>
          <a:xfrm>
            <a:off x="3965713" y="4500585"/>
            <a:ext cx="516835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B050"/>
                </a:solidFill>
              </a:rPr>
              <a:t>d”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42A37B1C-6BB0-8041-8049-5AD6E9B80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62</a:t>
            </a:fld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8C3193-3752-ED49-8C79-BE84CB7DBCE7}"/>
              </a:ext>
            </a:extLst>
          </p:cNvPr>
          <p:cNvSpPr/>
          <p:nvPr/>
        </p:nvSpPr>
        <p:spPr>
          <a:xfrm>
            <a:off x="3640667" y="2763078"/>
            <a:ext cx="169333" cy="7590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626ADDE-B12E-724A-897A-319BB8070FB5}"/>
              </a:ext>
            </a:extLst>
          </p:cNvPr>
          <p:cNvSpPr/>
          <p:nvPr/>
        </p:nvSpPr>
        <p:spPr>
          <a:xfrm>
            <a:off x="3691466" y="5334000"/>
            <a:ext cx="45719" cy="5797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A9A568D-5770-3E4B-8CD5-AAF6D18B3B3A}"/>
              </a:ext>
            </a:extLst>
          </p:cNvPr>
          <p:cNvCxnSpPr>
            <a:cxnSpLocks/>
          </p:cNvCxnSpPr>
          <p:nvPr/>
        </p:nvCxnSpPr>
        <p:spPr>
          <a:xfrm>
            <a:off x="3711345" y="2989470"/>
            <a:ext cx="0" cy="60849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EBD3BC7-B39B-C444-91DF-C23CBF2D71A8}"/>
              </a:ext>
            </a:extLst>
          </p:cNvPr>
          <p:cNvCxnSpPr>
            <a:cxnSpLocks/>
          </p:cNvCxnSpPr>
          <p:nvPr/>
        </p:nvCxnSpPr>
        <p:spPr>
          <a:xfrm>
            <a:off x="3711345" y="5466522"/>
            <a:ext cx="0" cy="47597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0555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11C9C-6E83-5543-A46F-29E1AAB71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Beams/columns 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5A66B3-66EC-7E47-9B7C-900126623C10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76"/>
          <a:stretch/>
        </p:blipFill>
        <p:spPr bwMode="auto">
          <a:xfrm>
            <a:off x="1773766" y="2477719"/>
            <a:ext cx="9787467" cy="389201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BAF05C3-B259-1441-BD85-2545498D3F8D}"/>
                  </a:ext>
                </a:extLst>
              </p:cNvPr>
              <p:cNvSpPr/>
              <p:nvPr/>
            </p:nvSpPr>
            <p:spPr>
              <a:xfrm>
                <a:off x="1981200" y="1821934"/>
                <a:ext cx="8019760" cy="40709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2000" b="1" dirty="0">
                    <a:solidFill>
                      <a:srgbClr val="000000"/>
                    </a:solidFill>
                    <a:latin typeface="+mj-lt"/>
                    <a:ea typeface="Times New Roman" panose="02020603050405020304" pitchFamily="18" charset="0"/>
                  </a:rPr>
                  <a:t>Table15: Areas of multiple of reinforcing bars(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b="1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000" b="1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𝒊𝒏</m:t>
                        </m:r>
                      </m:e>
                      <m:sup>
                        <m:r>
                          <a:rPr lang="en-US" sz="2000" b="1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US" sz="2000" b="1" dirty="0">
                    <a:solidFill>
                      <a:srgbClr val="000000"/>
                    </a:solidFill>
                    <a:latin typeface="+mj-lt"/>
                    <a:ea typeface="Times New Roman" panose="02020603050405020304" pitchFamily="18" charset="0"/>
                  </a:rPr>
                  <a:t>) from the ACI code [10]</a:t>
                </a:r>
                <a:r>
                  <a:rPr lang="en-US" sz="2000" b="1" dirty="0">
                    <a:effectLst/>
                    <a:latin typeface="+mj-lt"/>
                  </a:rPr>
                  <a:t> </a:t>
                </a:r>
                <a:endParaRPr lang="en-US" sz="2000" b="1" dirty="0">
                  <a:latin typeface="+mj-lt"/>
                </a:endParaRPr>
              </a:p>
            </p:txBody>
          </p:sp>
        </mc:Choice>
        <mc:Fallback xmlns=""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BAF05C3-B259-1441-BD85-2545498D3F8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1200" y="1821934"/>
                <a:ext cx="8019760" cy="407099"/>
              </a:xfrm>
              <a:prstGeom prst="rect">
                <a:avLst/>
              </a:prstGeom>
              <a:blipFill>
                <a:blip r:embed="rId3"/>
                <a:stretch>
                  <a:fillRect l="-792" t="-5882" b="-2058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56764D0-07EC-7845-8A79-28BEFCB70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81132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63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342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11C9C-6E83-5543-A46F-29E1AAB71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Beams / Columns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AF05C3-B259-1441-BD85-2545498D3F8D}"/>
              </a:ext>
            </a:extLst>
          </p:cNvPr>
          <p:cNvSpPr/>
          <p:nvPr/>
        </p:nvSpPr>
        <p:spPr>
          <a:xfrm>
            <a:off x="1642533" y="1828923"/>
            <a:ext cx="76701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Table 16: </a:t>
            </a:r>
            <a:r>
              <a:rPr lang="en-US" sz="2000" b="1" dirty="0">
                <a:latin typeface="+mj-lt"/>
              </a:rPr>
              <a:t>Minimum required beam width b (in) </a:t>
            </a:r>
            <a:r>
              <a:rPr lang="en-US" sz="2000" b="1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from the ACI code [10]</a:t>
            </a:r>
            <a:r>
              <a:rPr lang="en-US" sz="2000" b="1" dirty="0">
                <a:effectLst/>
                <a:latin typeface="+mj-lt"/>
              </a:rPr>
              <a:t> </a:t>
            </a:r>
            <a:endParaRPr lang="en-US" sz="2000" b="1" dirty="0">
              <a:latin typeface="+mj-lt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24FAA0A-23CB-EF4A-8AB3-0C7ECEB4463C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4"/>
          <a:stretch/>
        </p:blipFill>
        <p:spPr bwMode="auto">
          <a:xfrm>
            <a:off x="1507067" y="2229033"/>
            <a:ext cx="10193865" cy="403990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435B643-FF03-CC48-A36A-F26B88C78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64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574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C6688-6E59-B942-8C03-E15B45218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97564"/>
            <a:ext cx="9372600" cy="821635"/>
          </a:xfrm>
        </p:spPr>
        <p:txBody>
          <a:bodyPr/>
          <a:lstStyle/>
          <a:p>
            <a:r>
              <a:rPr lang="en-US" b="1" dirty="0"/>
              <a:t>2-Columns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8668E78-E94F-8C41-9B46-DF38B5BAF4F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lvl="0"/>
                <a:r>
                  <a:rPr lang="en-US" sz="3200" b="1" dirty="0"/>
                  <a:t>Calculating the spacing (S)(in):</a:t>
                </a:r>
              </a:p>
              <a:p>
                <a:pPr lvl="0"/>
                <a14:m>
                  <m:oMath xmlns:m="http://schemas.openxmlformats.org/officeDocument/2006/math"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𝐒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≤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𝟏𝟔</m:t>
                    </m:r>
                    <m:sSub>
                      <m:sSubPr>
                        <m:ctrlPr>
                          <a:rPr lang="en-US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b="1" i="0" smtClean="0">
                            <a:latin typeface="Cambria Math" panose="02040503050406030204" pitchFamily="18" charset="0"/>
                          </a:rPr>
                          <m:t>𝐝</m:t>
                        </m:r>
                      </m:e>
                      <m:sub>
                        <m:r>
                          <a:rPr lang="en-US" sz="3200" b="1" i="0" smtClean="0">
                            <a:latin typeface="Cambria Math" panose="02040503050406030204" pitchFamily="18" charset="0"/>
                          </a:rPr>
                          <m:t>𝐛</m:t>
                        </m:r>
                      </m:sub>
                    </m:sSub>
                  </m:oMath>
                </a14:m>
                <a:endParaRPr lang="en-US" sz="3200" b="1" dirty="0"/>
              </a:p>
              <a:p>
                <a:pPr lvl="0"/>
                <a14:m>
                  <m:oMath xmlns:m="http://schemas.openxmlformats.org/officeDocument/2006/math"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𝐒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US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b="1" i="0" smtClean="0">
                            <a:latin typeface="Cambria Math" panose="02040503050406030204" pitchFamily="18" charset="0"/>
                          </a:rPr>
                          <m:t>𝟒𝟖𝐝</m:t>
                        </m:r>
                      </m:e>
                      <m:sub>
                        <m:r>
                          <a:rPr lang="en-US" sz="3200" b="1" i="0" smtClean="0">
                            <a:latin typeface="Cambria Math" panose="02040503050406030204" pitchFamily="18" charset="0"/>
                          </a:rPr>
                          <m:t>𝐛</m:t>
                        </m:r>
                      </m:sub>
                    </m:sSub>
                  </m:oMath>
                </a14:m>
                <a:endParaRPr lang="en-US" sz="3200" b="1" dirty="0"/>
              </a:p>
              <a:p>
                <a:pPr lvl="0"/>
                <a14:m>
                  <m:oMath xmlns:m="http://schemas.openxmlformats.org/officeDocument/2006/math"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𝐒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≤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𝐭𝐡𝐞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𝐥𝐞𝐚𝐬𝐭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𝐝𝐢𝐦𝐞𝐧𝐬𝐢𝐨𝐧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𝐨𝐟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𝐭𝐡𝐞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𝐜𝐨𝐥𝐮𝐦𝐧</m:t>
                    </m:r>
                  </m:oMath>
                </a14:m>
                <a:endParaRPr lang="en-US" sz="3200" b="1" dirty="0"/>
              </a:p>
              <a:p>
                <a:r>
                  <a:rPr lang="en-US" sz="3200" b="1" dirty="0"/>
                  <a:t>The cover for all columns is 2.5in</a:t>
                </a:r>
              </a:p>
              <a:p>
                <a:pPr lvl="0"/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8668E78-E94F-8C41-9B46-DF38B5BAF4F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626" t="-28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E19B5D9-EA8B-CC40-8150-4222E8C99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65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586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C6688-6E59-B942-8C03-E15B45218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4667" y="58897"/>
            <a:ext cx="9372600" cy="821635"/>
          </a:xfrm>
        </p:spPr>
        <p:txBody>
          <a:bodyPr/>
          <a:lstStyle/>
          <a:p>
            <a:r>
              <a:rPr lang="en-US" b="1" dirty="0"/>
              <a:t>2-Columns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7AFCDE-E37B-D445-953B-FEA9462EB9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9900" y="880532"/>
            <a:ext cx="6642100" cy="5842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7D07D1B-F319-DC41-ADD0-EBA960702D4D}"/>
              </a:ext>
            </a:extLst>
          </p:cNvPr>
          <p:cNvSpPr/>
          <p:nvPr/>
        </p:nvSpPr>
        <p:spPr>
          <a:xfrm>
            <a:off x="5549900" y="376211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17: First floor columns steel detailing data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D5B08CE-92DA-B545-BF9A-1D471F3D6D1B}"/>
              </a:ext>
            </a:extLst>
          </p:cNvPr>
          <p:cNvSpPr/>
          <p:nvPr/>
        </p:nvSpPr>
        <p:spPr>
          <a:xfrm>
            <a:off x="1473200" y="6082381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Figure 33: Columns details  </a:t>
            </a:r>
          </a:p>
          <a:p>
            <a:endParaRPr lang="en-US" sz="2000" b="1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1F408E63-E5B6-D542-B784-105DFAA84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66</a:t>
            </a:fld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8941AE-F2BF-A645-A6F4-4F2EBD94F96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15" r="2971"/>
          <a:stretch/>
        </p:blipFill>
        <p:spPr>
          <a:xfrm>
            <a:off x="706966" y="1871677"/>
            <a:ext cx="4842934" cy="3859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461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F6B4D-BE37-0642-A362-0EC6A66D7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400" y="131301"/>
            <a:ext cx="9372600" cy="762000"/>
          </a:xfrm>
        </p:spPr>
        <p:txBody>
          <a:bodyPr/>
          <a:lstStyle/>
          <a:p>
            <a:r>
              <a:rPr lang="en-US" b="1" dirty="0"/>
              <a:t>2-Columns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BAAC98-FC93-9D4E-8F5A-9617C89996B8}"/>
              </a:ext>
            </a:extLst>
          </p:cNvPr>
          <p:cNvSpPr txBox="1"/>
          <p:nvPr/>
        </p:nvSpPr>
        <p:spPr>
          <a:xfrm>
            <a:off x="674509" y="4016401"/>
            <a:ext cx="43750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>
              <a:solidFill>
                <a:srgbClr val="FFC00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564054F-FD3F-6B4C-A918-68AA96210F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266" y="643833"/>
            <a:ext cx="6925734" cy="609146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F236866-491C-A94C-AAC3-1B8EBAEE982B}"/>
              </a:ext>
            </a:extLst>
          </p:cNvPr>
          <p:cNvSpPr/>
          <p:nvPr/>
        </p:nvSpPr>
        <p:spPr>
          <a:xfrm>
            <a:off x="5266266" y="226790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18:Ground floor columns steel detailing data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B9C595-7B54-0846-948F-A2A088CFFBC1}"/>
              </a:ext>
            </a:extLst>
          </p:cNvPr>
          <p:cNvSpPr/>
          <p:nvPr/>
        </p:nvSpPr>
        <p:spPr>
          <a:xfrm>
            <a:off x="1112011" y="6044348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Figure 34: Columns details  </a:t>
            </a:r>
          </a:p>
          <a:p>
            <a:endParaRPr lang="en-US" sz="2000" b="1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FB6C8EF-1EA3-2B4E-BDA7-3C6A5D131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67</a:t>
            </a:fld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7478ED-5674-E246-B60E-FFA63A5A2F9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37" r="4046"/>
          <a:stretch/>
        </p:blipFill>
        <p:spPr>
          <a:xfrm>
            <a:off x="666771" y="2319867"/>
            <a:ext cx="4599495" cy="3724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402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D348B-C781-1744-8F24-EB41E3A08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33" y="143237"/>
            <a:ext cx="9372600" cy="795867"/>
          </a:xfrm>
        </p:spPr>
        <p:txBody>
          <a:bodyPr/>
          <a:lstStyle/>
          <a:p>
            <a:r>
              <a:rPr lang="en-US" b="1" dirty="0"/>
              <a:t>2-Columns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526630-4221-F64C-BB63-4E74B6DA76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3200" y="749300"/>
            <a:ext cx="6756400" cy="58674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9C28B4B-3A59-2246-A64F-89E661CCF3D8}"/>
              </a:ext>
            </a:extLst>
          </p:cNvPr>
          <p:cNvSpPr/>
          <p:nvPr/>
        </p:nvSpPr>
        <p:spPr>
          <a:xfrm>
            <a:off x="5283200" y="306160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19: Basement columns steel detailing data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F2BD193-B8D6-3C4B-AC48-A4DC7D6607C6}"/>
              </a:ext>
            </a:extLst>
          </p:cNvPr>
          <p:cNvSpPr/>
          <p:nvPr/>
        </p:nvSpPr>
        <p:spPr>
          <a:xfrm>
            <a:off x="1112011" y="6116577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Figure 35: Columns details  </a:t>
            </a:r>
          </a:p>
          <a:p>
            <a:endParaRPr lang="en-US" sz="2000" b="1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1432CA2-1372-B14D-89E7-0A86C70A1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68</a:t>
            </a:fld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CCCC82-139B-0F4B-A675-D45A007DC6B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23" r="2722" b="4432"/>
          <a:stretch/>
        </p:blipFill>
        <p:spPr>
          <a:xfrm>
            <a:off x="576470" y="2320643"/>
            <a:ext cx="4706730" cy="356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45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73592F7-6C43-8F4E-A931-D4013B99A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Geotechnical design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C7FAC8-BED4-1E46-9AC0-D2C7270B10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cap="all" dirty="0"/>
              <a:t>What type of foundation?</a:t>
            </a:r>
          </a:p>
          <a:p>
            <a:r>
              <a:rPr lang="en-US" b="1" cap="all" dirty="0"/>
              <a:t>why this type? </a:t>
            </a: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7DA6B1-269D-6F49-ABFC-26129C1FB21C}"/>
              </a:ext>
            </a:extLst>
          </p:cNvPr>
          <p:cNvSpPr txBox="1">
            <a:spLocks/>
          </p:cNvSpPr>
          <p:nvPr/>
        </p:nvSpPr>
        <p:spPr>
          <a:xfrm>
            <a:off x="313321" y="6268940"/>
            <a:ext cx="722377" cy="2015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1375A4-56A4-47D6-9801-1991572033F7}" type="slidenum">
              <a:rPr lang="en-US" sz="1600" b="1" smtClean="0"/>
              <a:pPr/>
              <a:t>69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65444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1764C1-5A2A-B641-9F82-35806DDFD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199" y="0"/>
            <a:ext cx="9372600" cy="1295400"/>
          </a:xfrm>
        </p:spPr>
        <p:txBody>
          <a:bodyPr/>
          <a:lstStyle/>
          <a:p>
            <a:r>
              <a:rPr lang="en-US" b="1" dirty="0"/>
              <a:t>Shallow Foundation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BFD6AA-95D1-F14F-A38E-A26A7CAED5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8161" y="1295400"/>
            <a:ext cx="6358675" cy="458531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D24876-6C02-0048-B873-294FFDE4E914}"/>
              </a:ext>
            </a:extLst>
          </p:cNvPr>
          <p:cNvSpPr/>
          <p:nvPr/>
        </p:nvSpPr>
        <p:spPr>
          <a:xfrm>
            <a:off x="3385930" y="5978244"/>
            <a:ext cx="718046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36: Example of shallow foundation 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Understanding construction web page [8]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1B5AC67-1DC8-DA4E-8990-A9B1DC9B8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70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326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5172B-C4A5-414F-875C-26597A15B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characteristic of soil: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FAAF59-F4DD-6F41-A728-D30E394D38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0702" y="1603675"/>
            <a:ext cx="5340350" cy="508332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EE0AFA19-117E-E443-B6DC-96F353A0875D}"/>
                  </a:ext>
                </a:extLst>
              </p:cNvPr>
              <p:cNvSpPr txBox="1"/>
              <p:nvPr/>
            </p:nvSpPr>
            <p:spPr>
              <a:xfrm>
                <a:off x="2636873" y="2677886"/>
                <a:ext cx="3910884" cy="29349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US" sz="2800" b="1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𝛟</m:t>
                    </m:r>
                    <m:r>
                      <a:rPr lang="en-US" sz="2800" b="1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US" sz="28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800" b="1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𝟑𝟓</m:t>
                        </m:r>
                      </m:e>
                      <m:sup>
                        <m:r>
                          <a:rPr lang="en-US" sz="2800" b="1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∘</m:t>
                        </m:r>
                      </m:sup>
                    </m:sSup>
                  </m:oMath>
                </a14:m>
                <a:endParaRPr lang="en-US" sz="2800" b="1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US" sz="2800" b="1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𝛄</m:t>
                    </m:r>
                    <m:r>
                      <a:rPr lang="en-US" sz="2800" b="1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US" sz="2800" b="1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𝟏𝟖</m:t>
                    </m:r>
                    <m:f>
                      <m:fPr>
                        <m:ctrlPr>
                          <a:rPr lang="en-US" sz="28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𝐤𝐍</m:t>
                        </m:r>
                      </m:num>
                      <m:den>
                        <m:sSup>
                          <m:sSupPr>
                            <m:ctrlPr>
                              <a:rPr lang="en-US" sz="28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2800" b="1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𝐦</m:t>
                            </m:r>
                          </m:e>
                          <m:sup>
                            <m:r>
                              <a:rPr lang="en-US" sz="2800" b="1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𝟑</m:t>
                            </m:r>
                          </m:sup>
                        </m:sSup>
                      </m:den>
                    </m:f>
                  </m:oMath>
                </a14:m>
                <a:endParaRPr lang="en-US" sz="2800" b="1" dirty="0">
                  <a:ea typeface="Cambria Math" panose="02040503050406030204" pitchFamily="18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800" b="1" dirty="0"/>
                  <a:t>C=0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800" b="1" dirty="0"/>
                  <a:t>Not contaminated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b="1" i="0" smtClean="0">
                            <a:latin typeface="Cambria Math" panose="02040503050406030204" pitchFamily="18" charset="0"/>
                          </a:rPr>
                          <m:t>𝐍</m:t>
                        </m:r>
                      </m:e>
                      <m:sub>
                        <m:r>
                          <a:rPr lang="en-US" sz="2800" b="1" i="0" smtClean="0">
                            <a:latin typeface="Cambria Math" panose="02040503050406030204" pitchFamily="18" charset="0"/>
                          </a:rPr>
                          <m:t>𝐪</m:t>
                        </m:r>
                      </m:sub>
                    </m:sSub>
                    <m:r>
                      <a:rPr lang="en-US" sz="2800" b="1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US" sz="2800" b="1" dirty="0">
                    <a:latin typeface="Cambria Math" panose="02040503050406030204" pitchFamily="18" charset="0"/>
                  </a:rPr>
                  <a:t>33.3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b="1" i="0" smtClean="0">
                            <a:latin typeface="Cambria Math" panose="02040503050406030204" pitchFamily="18" charset="0"/>
                          </a:rPr>
                          <m:t>𝐍</m:t>
                        </m:r>
                      </m:e>
                      <m:sub>
                        <m:r>
                          <a:rPr lang="en-US" sz="2800" b="1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𝛄</m:t>
                        </m:r>
                      </m:sub>
                    </m:sSub>
                  </m:oMath>
                </a14:m>
                <a:r>
                  <a:rPr lang="en-US" sz="2800" b="1" dirty="0"/>
                  <a:t>=48.03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EE0AFA19-117E-E443-B6DC-96F353A0875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6873" y="2677886"/>
                <a:ext cx="3910884" cy="2934906"/>
              </a:xfrm>
              <a:prstGeom prst="rect">
                <a:avLst/>
              </a:prstGeom>
              <a:blipFill>
                <a:blip r:embed="rId3"/>
                <a:stretch>
                  <a:fillRect l="-2589" t="-1293" b="-387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B668683E-18DF-9845-8821-F29F8B627D08}"/>
              </a:ext>
            </a:extLst>
          </p:cNvPr>
          <p:cNvSpPr/>
          <p:nvPr/>
        </p:nvSpPr>
        <p:spPr>
          <a:xfrm>
            <a:off x="7982841" y="6317671"/>
            <a:ext cx="330879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Figure 37: Soil characteristics </a:t>
            </a:r>
            <a:endParaRPr lang="en-US" sz="2000" b="1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149663E-DB51-C244-8E14-45182A99B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71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57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A8AE1B-2366-A541-AAE9-61B8A513FF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70" t="5178" r="8499" b="-1"/>
          <a:stretch/>
        </p:blipFill>
        <p:spPr>
          <a:xfrm>
            <a:off x="2181434" y="1083365"/>
            <a:ext cx="9646933" cy="57116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1BBADD-E25F-5C4E-97E9-2E48F49DF38A}"/>
              </a:ext>
            </a:extLst>
          </p:cNvPr>
          <p:cNvSpPr txBox="1"/>
          <p:nvPr/>
        </p:nvSpPr>
        <p:spPr>
          <a:xfrm>
            <a:off x="633046" y="5417469"/>
            <a:ext cx="10112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/>
              <a:t>RCC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7E205E2-A0CC-1645-AA84-713D31F9BF33}"/>
              </a:ext>
            </a:extLst>
          </p:cNvPr>
          <p:cNvSpPr/>
          <p:nvPr/>
        </p:nvSpPr>
        <p:spPr>
          <a:xfrm>
            <a:off x="2181435" y="421749"/>
            <a:ext cx="65497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20: Moment data collected from ETABS and calculated</a:t>
            </a:r>
          </a:p>
          <a:p>
            <a:r>
              <a:rPr lang="en-US" sz="2000" b="1" dirty="0">
                <a:solidFill>
                  <a:srgbClr val="000000"/>
                </a:solidFill>
              </a:rPr>
              <a:t>Unit for the moment= </a:t>
            </a:r>
            <a:r>
              <a:rPr lang="en-US" sz="2000" b="1" dirty="0"/>
              <a:t>kips-ft </a:t>
            </a:r>
            <a:r>
              <a:rPr lang="en-US" sz="2000" b="1" dirty="0">
                <a:solidFill>
                  <a:srgbClr val="000000"/>
                </a:solidFill>
              </a:rPr>
              <a:t> </a:t>
            </a:r>
            <a:endParaRPr lang="en-US" sz="2000" b="1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D7493D0-62B0-B244-B981-241C16E56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72</a:t>
            </a:fld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2E957E-AD56-174E-A029-70A02369A9B6}"/>
              </a:ext>
            </a:extLst>
          </p:cNvPr>
          <p:cNvSpPr txBox="1"/>
          <p:nvPr/>
        </p:nvSpPr>
        <p:spPr>
          <a:xfrm>
            <a:off x="4047067" y="-914400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5948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05205FB-AEEE-A343-A49A-FF05E4FA84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37" t="10198" r="12266"/>
          <a:stretch/>
        </p:blipFill>
        <p:spPr>
          <a:xfrm>
            <a:off x="2264896" y="1053549"/>
            <a:ext cx="9202578" cy="55006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6A33A2-73BF-AC4D-9D4E-B06EBC4D9746}"/>
              </a:ext>
            </a:extLst>
          </p:cNvPr>
          <p:cNvSpPr txBox="1"/>
          <p:nvPr/>
        </p:nvSpPr>
        <p:spPr>
          <a:xfrm>
            <a:off x="984738" y="4895557"/>
            <a:ext cx="10073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/>
              <a:t>RCC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E325BF8-AE2A-6A4B-8A84-4D002F94B50B}"/>
              </a:ext>
            </a:extLst>
          </p:cNvPr>
          <p:cNvSpPr/>
          <p:nvPr/>
        </p:nvSpPr>
        <p:spPr>
          <a:xfrm>
            <a:off x="2264896" y="278501"/>
            <a:ext cx="620227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21: Force data collected from ETABS and calculated</a:t>
            </a:r>
          </a:p>
          <a:p>
            <a:r>
              <a:rPr lang="en-US" sz="2000" b="1" dirty="0">
                <a:solidFill>
                  <a:srgbClr val="000000"/>
                </a:solidFill>
              </a:rPr>
              <a:t>Unit for the force= </a:t>
            </a:r>
            <a:r>
              <a:rPr lang="en-US" sz="2000" b="1" dirty="0"/>
              <a:t>kips</a:t>
            </a:r>
          </a:p>
          <a:p>
            <a:r>
              <a:rPr lang="en-US" sz="2000" b="1" dirty="0">
                <a:solidFill>
                  <a:srgbClr val="000000"/>
                </a:solidFill>
              </a:rPr>
              <a:t> </a:t>
            </a:r>
            <a:endParaRPr lang="en-US" sz="2000" b="1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E80F0C-40B7-1244-9D75-39514499D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73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13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9060BF-408E-4E40-9E85-EDA8849DDF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84" t="9139"/>
          <a:stretch/>
        </p:blipFill>
        <p:spPr>
          <a:xfrm>
            <a:off x="2269067" y="878830"/>
            <a:ext cx="9423790" cy="57719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3E43D6-0C53-5F40-AB6B-86B205857F6B}"/>
              </a:ext>
            </a:extLst>
          </p:cNvPr>
          <p:cNvSpPr txBox="1"/>
          <p:nvPr/>
        </p:nvSpPr>
        <p:spPr>
          <a:xfrm>
            <a:off x="618979" y="5373858"/>
            <a:ext cx="71115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b="1"/>
              <a:t>CLT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E4A5E3-40F3-054F-9AC1-9373988B0DFF}"/>
              </a:ext>
            </a:extLst>
          </p:cNvPr>
          <p:cNvSpPr/>
          <p:nvPr/>
        </p:nvSpPr>
        <p:spPr>
          <a:xfrm>
            <a:off x="2140637" y="128785"/>
            <a:ext cx="620227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22: Force data collected from ETABS and calculated</a:t>
            </a:r>
          </a:p>
          <a:p>
            <a:r>
              <a:rPr lang="en-US" sz="2000" b="1" dirty="0">
                <a:solidFill>
                  <a:srgbClr val="000000"/>
                </a:solidFill>
              </a:rPr>
              <a:t>Unit for the force= </a:t>
            </a:r>
            <a:r>
              <a:rPr lang="en-US" sz="2000" b="1" dirty="0"/>
              <a:t>kips</a:t>
            </a:r>
          </a:p>
          <a:p>
            <a:r>
              <a:rPr lang="en-US" sz="2000" b="1" dirty="0">
                <a:solidFill>
                  <a:srgbClr val="000000"/>
                </a:solidFill>
              </a:rPr>
              <a:t> </a:t>
            </a:r>
            <a:endParaRPr lang="en-US" sz="2000" b="1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10C22-26A9-D94C-9379-036AFB149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74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55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E6BF28-9067-784F-8CC4-217D50B73AC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16" t="13073"/>
          <a:stretch/>
        </p:blipFill>
        <p:spPr>
          <a:xfrm>
            <a:off x="1659988" y="874576"/>
            <a:ext cx="10532012" cy="58200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9CE3EA-E621-5145-8BBE-F706F45DC236}"/>
              </a:ext>
            </a:extLst>
          </p:cNvPr>
          <p:cNvSpPr txBox="1"/>
          <p:nvPr/>
        </p:nvSpPr>
        <p:spPr>
          <a:xfrm>
            <a:off x="772309" y="5416061"/>
            <a:ext cx="8876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/>
              <a:t>CLT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E97020C-F495-E54F-9B5F-5EA1891C8C25}"/>
              </a:ext>
            </a:extLst>
          </p:cNvPr>
          <p:cNvSpPr/>
          <p:nvPr/>
        </p:nvSpPr>
        <p:spPr>
          <a:xfrm>
            <a:off x="1915797" y="166577"/>
            <a:ext cx="654974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23: Moment data collected from ETABS and calculated</a:t>
            </a:r>
          </a:p>
          <a:p>
            <a:r>
              <a:rPr lang="en-US" sz="2000" b="1" dirty="0">
                <a:solidFill>
                  <a:srgbClr val="000000"/>
                </a:solidFill>
              </a:rPr>
              <a:t>Unit for the moment= </a:t>
            </a:r>
            <a:r>
              <a:rPr lang="en-US" sz="2000" b="1" dirty="0"/>
              <a:t>kips-ft </a:t>
            </a:r>
            <a:r>
              <a:rPr lang="en-US" sz="2000" b="1" dirty="0">
                <a:solidFill>
                  <a:srgbClr val="000000"/>
                </a:solidFill>
              </a:rPr>
              <a:t> </a:t>
            </a:r>
            <a:endParaRPr lang="en-US" sz="2000" b="1" dirty="0"/>
          </a:p>
          <a:p>
            <a:r>
              <a:rPr lang="en-US" sz="2000" b="1" dirty="0">
                <a:solidFill>
                  <a:srgbClr val="000000"/>
                </a:solidFill>
              </a:rPr>
              <a:t> </a:t>
            </a:r>
            <a:endParaRPr lang="en-US" sz="2000" b="1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C0A51-DBD3-B946-863C-77492EE03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75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911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4F5A6A-5F15-6E4B-B0A5-2B0073DB3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9179" y="-134971"/>
            <a:ext cx="9372600" cy="705576"/>
          </a:xfrm>
        </p:spPr>
        <p:txBody>
          <a:bodyPr/>
          <a:lstStyle/>
          <a:p>
            <a:r>
              <a:rPr lang="en-US" b="1" dirty="0"/>
              <a:t>Shallow Foundation: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le 5">
                <a:extLst>
                  <a:ext uri="{FF2B5EF4-FFF2-40B4-BE49-F238E27FC236}">
                    <a16:creationId xmlns:a16="http://schemas.microsoft.com/office/drawing/2014/main" id="{169642E9-9AC0-F24F-BB36-B8D5DACC919B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173667015"/>
                  </p:ext>
                </p:extLst>
              </p:nvPr>
            </p:nvGraphicFramePr>
            <p:xfrm>
              <a:off x="2130734" y="869513"/>
              <a:ext cx="7559918" cy="594604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582287">
                      <a:extLst>
                        <a:ext uri="{9D8B030D-6E8A-4147-A177-3AD203B41FA5}">
                          <a16:colId xmlns:a16="http://schemas.microsoft.com/office/drawing/2014/main" val="972305903"/>
                        </a:ext>
                      </a:extLst>
                    </a:gridCol>
                    <a:gridCol w="4414312">
                      <a:extLst>
                        <a:ext uri="{9D8B030D-6E8A-4147-A177-3AD203B41FA5}">
                          <a16:colId xmlns:a16="http://schemas.microsoft.com/office/drawing/2014/main" val="4071907453"/>
                        </a:ext>
                      </a:extLst>
                    </a:gridCol>
                    <a:gridCol w="2563319">
                      <a:extLst>
                        <a:ext uri="{9D8B030D-6E8A-4147-A177-3AD203B41FA5}">
                          <a16:colId xmlns:a16="http://schemas.microsoft.com/office/drawing/2014/main" val="4039897683"/>
                        </a:ext>
                      </a:extLst>
                    </a:gridCol>
                  </a:tblGrid>
                  <a:tr h="338856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No. 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dirty="0"/>
                            <a:t>Formulas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dirty="0"/>
                            <a:t>Units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366989280"/>
                      </a:ext>
                    </a:extLst>
                  </a:tr>
                  <a:tr h="436866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1600" b="1" kern="1200">
                              <a:solidFill>
                                <a:schemeClr val="dk1"/>
                              </a:solidFill>
                              <a:effectLst/>
                              <a:latin typeface="+mn-lt"/>
                              <a:ea typeface="+mn-ea"/>
                              <a:cs typeface="+mn-cs"/>
                            </a:rPr>
                            <a:t>e =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fPr>
                                <m:num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𝑴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𝑭</m:t>
                                      </m:r>
                                    </m:e>
                                    <m:sub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𝒁</m:t>
                                      </m:r>
                                    </m:sub>
                                  </m:sSub>
                                </m:den>
                              </m:f>
                            </m:oMath>
                          </a14:m>
                          <a:endParaRPr lang="en-US" sz="1600" b="1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Unitless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272664258"/>
                      </a:ext>
                    </a:extLst>
                  </a:tr>
                  <a:tr h="598705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1600" b="1" kern="1200" dirty="0">
                              <a:solidFill>
                                <a:schemeClr val="dk1"/>
                              </a:solidFill>
                              <a:effectLst/>
                              <a:latin typeface="+mn-lt"/>
                              <a:ea typeface="+mn-ea"/>
                              <a:cs typeface="+mn-cs"/>
                            </a:rPr>
                            <a:t>q=</a:t>
                          </a:r>
                          <a14:m>
                            <m:oMath xmlns:m="http://schemas.openxmlformats.org/officeDocument/2006/math"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𝜸</m:t>
                              </m:r>
                              <m:sSub>
                                <m:sSub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𝑫</m:t>
                                  </m:r>
                                </m:e>
                                <m:sub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𝒇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1600" b="1" dirty="0">
                              <a:effectLst/>
                            </a:rPr>
                            <a:t> </a:t>
                          </a:r>
                          <a:endParaRPr lang="en-US" sz="16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b="1" dirty="0"/>
                            <a:t>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1800" b="1" i="1" kern="1200" smtClean="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1800" b="1" i="1" kern="120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1800" b="1" i="1" kern="120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endParaRPr lang="en-US" b="1" dirty="0"/>
                        </a:p>
                        <a:p>
                          <a:pPr algn="ctr"/>
                          <a:endParaRPr lang="en-US" b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90155504"/>
                      </a:ext>
                    </a:extLst>
                  </a:tr>
                  <a:tr h="338856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1600" b="1" kern="1200">
                              <a:solidFill>
                                <a:schemeClr val="dk1"/>
                              </a:solidFill>
                              <a:effectLst/>
                              <a:latin typeface="+mn-lt"/>
                              <a:ea typeface="+mn-ea"/>
                              <a:cs typeface="+mn-cs"/>
                            </a:rPr>
                            <a:t>B’=B-2e</a:t>
                          </a:r>
                          <a:r>
                            <a:rPr lang="en-US" sz="1600" b="1">
                              <a:effectLst/>
                            </a:rPr>
                            <a:t> , </a:t>
                          </a:r>
                          <a:r>
                            <a:rPr lang="en-US" sz="1600" b="1" kern="1200">
                              <a:solidFill>
                                <a:schemeClr val="dk1"/>
                              </a:solidFill>
                              <a:effectLst/>
                              <a:latin typeface="+mn-lt"/>
                              <a:ea typeface="+mn-ea"/>
                              <a:cs typeface="+mn-cs"/>
                            </a:rPr>
                            <a:t>L’=L</a:t>
                          </a:r>
                          <a:r>
                            <a:rPr lang="en-US" sz="1600" b="1">
                              <a:effectLst/>
                            </a:rPr>
                            <a:t> </a:t>
                          </a:r>
                          <a:endParaRPr lang="en-US" sz="1600" b="1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Inches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430747507"/>
                      </a:ext>
                    </a:extLst>
                  </a:tr>
                  <a:tr h="647203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600" b="1" i="1" kern="1200" smtClean="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𝑭</m:t>
                                  </m:r>
                                </m:e>
                                <m:sub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𝒒𝒅</m:t>
                                  </m:r>
                                </m:sub>
                              </m:sSub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=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𝟏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+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𝟐𝐭𝐚𝐧</m:t>
                              </m:r>
                              <m:r>
                                <a:rPr lang="en-US" sz="1600" b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⁡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(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𝝓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)</m:t>
                              </m:r>
                              <m:sSup>
                                <m:sSup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dPr>
                                    <m:e>
                                      <m:func>
                                        <m:funcPr>
                                          <m:ctrlPr>
                                            <a:rPr lang="en-US" sz="1600" b="1" i="1" kern="1200">
                                              <a:solidFill>
                                                <a:schemeClr val="dk1"/>
                                              </a:solidFill>
                                              <a:effectLst/>
                                              <a:latin typeface="Cambria Math" panose="02040503050406030204" pitchFamily="18" charset="0"/>
                                              <a:ea typeface="+mn-ea"/>
                                              <a:cs typeface="+mn-cs"/>
                                            </a:rPr>
                                          </m:ctrlPr>
                                        </m:funcPr>
                                        <m:fName>
                                          <m:r>
                                            <a:rPr lang="en-US" sz="1600" b="1" i="1" kern="1200">
                                              <a:solidFill>
                                                <a:schemeClr val="dk1"/>
                                              </a:solidFill>
                                              <a:effectLst/>
                                              <a:latin typeface="Cambria Math" panose="02040503050406030204" pitchFamily="18" charset="0"/>
                                              <a:ea typeface="+mn-ea"/>
                                              <a:cs typeface="+mn-cs"/>
                                            </a:rPr>
                                            <m:t>𝟏</m:t>
                                          </m:r>
                                          <m:r>
                                            <a:rPr lang="en-US" sz="1600" b="1" i="1" kern="1200">
                                              <a:solidFill>
                                                <a:schemeClr val="dk1"/>
                                              </a:solidFill>
                                              <a:effectLst/>
                                              <a:latin typeface="Cambria Math" panose="02040503050406030204" pitchFamily="18" charset="0"/>
                                              <a:ea typeface="+mn-ea"/>
                                              <a:cs typeface="+mn-cs"/>
                                            </a:rPr>
                                            <m:t>−</m:t>
                                          </m:r>
                                          <m:r>
                                            <a:rPr lang="en-US" sz="1600" b="1" i="1" kern="1200">
                                              <a:solidFill>
                                                <a:schemeClr val="dk1"/>
                                              </a:solidFill>
                                              <a:effectLst/>
                                              <a:latin typeface="Cambria Math" panose="02040503050406030204" pitchFamily="18" charset="0"/>
                                              <a:ea typeface="+mn-ea"/>
                                              <a:cs typeface="+mn-cs"/>
                                            </a:rPr>
                                            <m:t>𝒔𝒊𝒏</m:t>
                                          </m:r>
                                        </m:fName>
                                        <m:e>
                                          <m:d>
                                            <m:dPr>
                                              <m:ctrlPr>
                                                <a:rPr lang="en-US" sz="1600" b="1" i="1" kern="1200">
                                                  <a:solidFill>
                                                    <a:schemeClr val="dk1"/>
                                                  </a:solidFill>
                                                  <a:effectLst/>
                                                  <a:latin typeface="Cambria Math" panose="02040503050406030204" pitchFamily="18" charset="0"/>
                                                  <a:ea typeface="+mn-ea"/>
                                                  <a:cs typeface="+mn-cs"/>
                                                </a:rPr>
                                              </m:ctrlPr>
                                            </m:dPr>
                                            <m:e>
                                              <m:r>
                                                <a:rPr lang="en-US" sz="1600" b="1" i="1" kern="1200">
                                                  <a:solidFill>
                                                    <a:schemeClr val="dk1"/>
                                                  </a:solidFill>
                                                  <a:effectLst/>
                                                  <a:latin typeface="Cambria Math" panose="02040503050406030204" pitchFamily="18" charset="0"/>
                                                  <a:ea typeface="+mn-ea"/>
                                                  <a:cs typeface="+mn-cs"/>
                                                </a:rPr>
                                                <m:t>𝝓</m:t>
                                              </m:r>
                                            </m:e>
                                          </m:d>
                                        </m:e>
                                      </m:func>
                                    </m:e>
                                  </m:d>
                                </m:e>
                                <m:sup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  <m:d>
                                <m:d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fPr>
                                    <m:num>
                                      <m:sSub>
                                        <m:sSubPr>
                                          <m:ctrlPr>
                                            <a:rPr lang="en-US" sz="1600" b="1" i="1" kern="1200">
                                              <a:solidFill>
                                                <a:schemeClr val="dk1"/>
                                              </a:solidFill>
                                              <a:effectLst/>
                                              <a:latin typeface="Cambria Math" panose="02040503050406030204" pitchFamily="18" charset="0"/>
                                              <a:ea typeface="+mn-ea"/>
                                              <a:cs typeface="+mn-cs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600" b="1" i="1" kern="1200">
                                              <a:solidFill>
                                                <a:schemeClr val="dk1"/>
                                              </a:solidFill>
                                              <a:effectLst/>
                                              <a:latin typeface="Cambria Math" panose="02040503050406030204" pitchFamily="18" charset="0"/>
                                              <a:ea typeface="+mn-ea"/>
                                              <a:cs typeface="+mn-cs"/>
                                            </a:rPr>
                                            <m:t>𝑫</m:t>
                                          </m:r>
                                        </m:e>
                                        <m:sub>
                                          <m:r>
                                            <a:rPr lang="en-US" sz="1600" b="1" i="1" kern="1200">
                                              <a:solidFill>
                                                <a:schemeClr val="dk1"/>
                                              </a:solidFill>
                                              <a:effectLst/>
                                              <a:latin typeface="Cambria Math" panose="02040503050406030204" pitchFamily="18" charset="0"/>
                                              <a:ea typeface="+mn-ea"/>
                                              <a:cs typeface="+mn-cs"/>
                                            </a:rPr>
                                            <m:t>𝒇</m:t>
                                          </m:r>
                                        </m:sub>
                                      </m:sSub>
                                    </m:num>
                                    <m:den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𝑩</m:t>
                                      </m:r>
                                    </m:den>
                                  </m:f>
                                </m:e>
                              </m:d>
                            </m:oMath>
                          </a14:m>
                          <a:r>
                            <a:rPr lang="en-US" sz="1600" b="1" dirty="0">
                              <a:effectLst/>
                            </a:rPr>
                            <a:t> </a:t>
                          </a:r>
                          <a:endParaRPr lang="en-US" sz="16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Unitless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723391660"/>
                      </a:ext>
                    </a:extLst>
                  </a:tr>
                  <a:tr h="435571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600" b="1" i="1" kern="1200" smtClean="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𝑭</m:t>
                                  </m:r>
                                </m:e>
                                <m:sub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𝒒𝒔</m:t>
                                  </m:r>
                                </m:sub>
                              </m:sSub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=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𝟏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𝑩</m:t>
                                      </m:r>
                                    </m:e>
                                    <m:sup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′</m:t>
                                      </m:r>
                                    </m:sup>
                                  </m:sSup>
                                </m:num>
                                <m:den>
                                  <m:sSup>
                                    <m:sSup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𝑳</m:t>
                                      </m:r>
                                    </m:e>
                                    <m:sup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′</m:t>
                                      </m:r>
                                    </m:sup>
                                  </m:sSup>
                                </m:den>
                              </m:f>
                              <m:func>
                                <m:func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funcPr>
                                <m:fName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𝒕𝒂𝒏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𝝓</m:t>
                                      </m:r>
                                    </m:e>
                                  </m:d>
                                </m:e>
                              </m:func>
                            </m:oMath>
                          </a14:m>
                          <a:r>
                            <a:rPr lang="en-US" sz="1600" b="1" dirty="0">
                              <a:effectLst/>
                            </a:rPr>
                            <a:t> </a:t>
                          </a:r>
                          <a:endParaRPr lang="en-US" sz="16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b="1" dirty="0"/>
                            <a:t>Unitless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8294789"/>
                      </a:ext>
                    </a:extLst>
                  </a:tr>
                  <a:tr h="435571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600" b="1" i="1" kern="1200" smtClean="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𝑭</m:t>
                                  </m:r>
                                </m:e>
                                <m:sub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𝜸</m:t>
                                  </m:r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𝒔</m:t>
                                  </m:r>
                                </m:sub>
                              </m:sSub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=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𝟏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−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𝟎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.</m:t>
                              </m:r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𝟒</m:t>
                              </m:r>
                            </m:oMath>
                          </a14:m>
                          <a:r>
                            <a:rPr lang="en-US" sz="1600" b="1" kern="1200" dirty="0">
                              <a:solidFill>
                                <a:schemeClr val="dk1"/>
                              </a:solidFill>
                              <a:effectLst/>
                              <a:latin typeface="+mn-lt"/>
                              <a:ea typeface="+mn-ea"/>
                              <a:cs typeface="+mn-cs"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𝑩</m:t>
                                      </m:r>
                                    </m:e>
                                    <m:sup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′</m:t>
                                      </m:r>
                                    </m:sup>
                                  </m:sSup>
                                </m:num>
                                <m:den>
                                  <m:sSup>
                                    <m:sSup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𝑳</m:t>
                                      </m:r>
                                    </m:e>
                                    <m:sup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′</m:t>
                                      </m:r>
                                    </m:sup>
                                  </m:sSup>
                                </m:den>
                              </m:f>
                            </m:oMath>
                          </a14:m>
                          <a:r>
                            <a:rPr lang="en-US" sz="1600" b="1" dirty="0">
                              <a:effectLst/>
                            </a:rPr>
                            <a:t> </a:t>
                          </a:r>
                          <a:endParaRPr lang="en-US" sz="16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b="1" dirty="0"/>
                            <a:t>Unitless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85135344"/>
                      </a:ext>
                    </a:extLst>
                  </a:tr>
                  <a:tr h="608033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600" b="1" i="1" kern="1200" smtClean="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 </m:t>
                                  </m:r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𝒖</m:t>
                                  </m:r>
                                </m:sub>
                              </m:sSub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′=</m:t>
                              </m:r>
                            </m:oMath>
                          </a14:m>
                          <a:r>
                            <a:rPr lang="en-US" sz="1600" b="1" kern="1200" dirty="0">
                              <a:solidFill>
                                <a:schemeClr val="dk1"/>
                              </a:solidFill>
                              <a:effectLst/>
                              <a:latin typeface="+mn-lt"/>
                              <a:ea typeface="+mn-ea"/>
                              <a:cs typeface="+mn-cs"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sSub>
                                    <m:sSub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𝒒</m:t>
                                      </m:r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 </m:t>
                                      </m:r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𝑵</m:t>
                                      </m:r>
                                    </m:e>
                                    <m:sub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𝒒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𝑭</m:t>
                                      </m:r>
                                    </m:e>
                                    <m:sub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𝒒𝒔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𝑭</m:t>
                                      </m:r>
                                    </m:e>
                                    <m:sub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𝒒𝒅</m:t>
                                      </m:r>
                                    </m:sub>
                                  </m:sSub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𝟏</m:t>
                                      </m:r>
                                    </m:num>
                                    <m:den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𝟐</m:t>
                                      </m:r>
                                    </m:den>
                                  </m:f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𝜸</m:t>
                                  </m:r>
                                  <m:sSub>
                                    <m:sSub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𝑵</m:t>
                                      </m:r>
                                    </m:e>
                                    <m:sub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𝜸</m:t>
                                      </m:r>
                                    </m:sub>
                                  </m:sSub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𝑩</m:t>
                                  </m:r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′</m:t>
                                  </m:r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𝑭</m:t>
                                  </m:r>
                                </m:e>
                                <m:sub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𝜸</m:t>
                                  </m:r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𝒔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𝑭</m:t>
                                  </m:r>
                                </m:e>
                                <m:sub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𝜸</m:t>
                                  </m:r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𝒅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1600" b="1" dirty="0">
                              <a:effectLst/>
                            </a:rPr>
                            <a:t> </a:t>
                          </a:r>
                          <a:endParaRPr lang="en-US" sz="16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 err="1"/>
                            <a:t>kN</a:t>
                          </a:r>
                          <a:r>
                            <a:rPr lang="en-US" b="1" dirty="0"/>
                            <a:t>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1800" b="1" i="1" kern="1200" smtClean="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1800" b="1" i="1" kern="120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1800" b="1" i="1" kern="120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endParaRPr lang="en-US" b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702883180"/>
                      </a:ext>
                    </a:extLst>
                  </a:tr>
                  <a:tr h="598705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600" b="1" i="1" kern="1200" smtClean="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𝒂𝒍𝒍</m:t>
                                  </m:r>
                                </m:sub>
                              </m:sSub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=</m:t>
                              </m:r>
                              <m:f>
                                <m:f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𝒒</m:t>
                                      </m:r>
                                    </m:e>
                                    <m:sub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𝒖</m:t>
                                      </m:r>
                                    </m:sub>
                                  </m:sSub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′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𝑭</m:t>
                                      </m:r>
                                    </m:e>
                                    <m:sub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𝒔</m:t>
                                      </m:r>
                                    </m:sub>
                                  </m:sSub>
                                </m:den>
                              </m:f>
                            </m:oMath>
                          </a14:m>
                          <a:r>
                            <a:rPr lang="en-US" sz="1600" b="1" dirty="0">
                              <a:effectLst/>
                            </a:rPr>
                            <a:t> </a:t>
                          </a:r>
                          <a:endParaRPr lang="en-US" sz="16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b="1" dirty="0"/>
                            <a:t>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1800" b="1" i="1" kern="1200" smtClean="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1800" b="1" i="1" kern="120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1800" b="1" i="1" kern="120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endParaRPr lang="en-US" b="1" dirty="0"/>
                        </a:p>
                        <a:p>
                          <a:pPr algn="l"/>
                          <a:endParaRPr lang="en-US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83467800"/>
                      </a:ext>
                    </a:extLst>
                  </a:tr>
                  <a:tr h="739836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1600" b="1" i="1" kern="1200" smtClean="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1600" b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 </m:t>
                                    </m:r>
                                    <m: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𝒒</m:t>
                                    </m:r>
                                  </m:e>
                                  <m:sub>
                                    <m: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𝒎𝒂𝒙</m:t>
                                    </m:r>
                                  </m:sub>
                                </m:sSub>
                                <m:r>
                                  <a:rPr lang="en-US" sz="1600" b="1" i="1" kern="1200">
                                    <a:solidFill>
                                      <a:schemeClr val="dk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</m:ctrlPr>
                                  </m:fPr>
                                  <m:num>
                                    <m:sSub>
                                      <m:sSubPr>
                                        <m:ctrlPr>
                                          <a:rPr lang="en-US" sz="16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sz="16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𝑭</m:t>
                                        </m:r>
                                      </m:e>
                                      <m:sub>
                                        <m:r>
                                          <a:rPr lang="en-US" sz="16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𝒁</m:t>
                                        </m:r>
                                      </m:sub>
                                    </m:sSub>
                                  </m:num>
                                  <m:den>
                                    <m:sSup>
                                      <m:sSupPr>
                                        <m:ctrlPr>
                                          <a:rPr lang="en-US" sz="16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en-US" sz="16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𝑩</m:t>
                                        </m:r>
                                      </m:e>
                                      <m:sup>
                                        <m:r>
                                          <a:rPr lang="en-US" sz="16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′</m:t>
                                        </m:r>
                                      </m:sup>
                                    </m:sSup>
                                    <m: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𝑳</m:t>
                                    </m:r>
                                  </m:den>
                                </m:f>
                                <m:d>
                                  <m:dPr>
                                    <m:ctrlP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𝟏</m:t>
                                    </m:r>
                                    <m: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+</m:t>
                                    </m:r>
                                    <m:f>
                                      <m:fPr>
                                        <m:ctrlPr>
                                          <a:rPr lang="en-US" sz="16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6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𝟔</m:t>
                                        </m:r>
                                        <m:r>
                                          <a:rPr lang="en-US" sz="16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𝒆</m:t>
                                        </m:r>
                                      </m:num>
                                      <m:den>
                                        <m:sSup>
                                          <m:sSupPr>
                                            <m:ctrlPr>
                                              <a:rPr lang="en-US" sz="1600" b="1" i="1" kern="1200">
                                                <a:solidFill>
                                                  <a:schemeClr val="dk1"/>
                                                </a:solidFill>
                                                <a:effectLst/>
                                                <a:latin typeface="Cambria Math" panose="02040503050406030204" pitchFamily="18" charset="0"/>
                                                <a:ea typeface="+mn-ea"/>
                                                <a:cs typeface="+mn-cs"/>
                                              </a:rPr>
                                            </m:ctrlPr>
                                          </m:sSupPr>
                                          <m:e>
                                            <m:r>
                                              <a:rPr lang="en-US" sz="1600" b="1" i="1" kern="1200">
                                                <a:solidFill>
                                                  <a:schemeClr val="dk1"/>
                                                </a:solidFill>
                                                <a:effectLst/>
                                                <a:latin typeface="Cambria Math" panose="02040503050406030204" pitchFamily="18" charset="0"/>
                                                <a:ea typeface="+mn-ea"/>
                                                <a:cs typeface="+mn-cs"/>
                                              </a:rPr>
                                              <m:t>𝑩</m:t>
                                            </m:r>
                                          </m:e>
                                          <m:sup>
                                            <m:r>
                                              <a:rPr lang="en-US" sz="1600" b="1" i="1" kern="1200">
                                                <a:solidFill>
                                                  <a:schemeClr val="dk1"/>
                                                </a:solidFill>
                                                <a:effectLst/>
                                                <a:latin typeface="Cambria Math" panose="02040503050406030204" pitchFamily="18" charset="0"/>
                                                <a:ea typeface="+mn-ea"/>
                                                <a:cs typeface="+mn-cs"/>
                                              </a:rPr>
                                              <m:t>′</m:t>
                                            </m:r>
                                          </m:sup>
                                        </m:sSup>
                                      </m:den>
                                    </m:f>
                                  </m:e>
                                </m:d>
                                <m:sSup>
                                  <m:sSupPr>
                                    <m:ctrlP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≥</m:t>
                                    </m:r>
                                  </m:e>
                                  <m:sup>
                                    <m: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?</m:t>
                                    </m:r>
                                  </m:sup>
                                </m:sSup>
                                <m:sSub>
                                  <m:sSubPr>
                                    <m:ctrlP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𝒒</m:t>
                                    </m:r>
                                  </m:e>
                                  <m:sub>
                                    <m:r>
                                      <a:rPr lang="en-US" sz="16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𝒂𝒍𝒍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1600" b="1" kern="1200" dirty="0">
                            <a:solidFill>
                              <a:schemeClr val="dk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endParaRPr lang="en-US" sz="16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 err="1"/>
                            <a:t>kN</a:t>
                          </a:r>
                          <a:r>
                            <a:rPr lang="en-US" b="1" dirty="0"/>
                            <a:t>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1800" b="1" i="1" kern="1200" smtClean="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1800" b="1" i="1" kern="120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1800" b="1" i="1" kern="120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endParaRPr lang="en-US" b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947599150"/>
                      </a:ext>
                    </a:extLst>
                  </a:tr>
                  <a:tr h="422806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10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1600" b="1" i="1" kern="1200" smtClean="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𝒎𝒊𝒏</m:t>
                                  </m:r>
                                </m:sub>
                              </m:sSub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=</m:t>
                              </m:r>
                              <m:f>
                                <m:f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𝑭</m:t>
                                      </m:r>
                                    </m:e>
                                    <m:sub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𝒁</m:t>
                                      </m:r>
                                    </m:sub>
                                  </m:sSub>
                                </m:num>
                                <m:den>
                                  <m:sSup>
                                    <m:sSup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𝑩</m:t>
                                      </m:r>
                                    </m:e>
                                    <m:sup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′</m:t>
                                      </m:r>
                                    </m:sup>
                                  </m:sSup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𝑳</m:t>
                                  </m:r>
                                </m:den>
                              </m:f>
                              <m:d>
                                <m:d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dPr>
                                <m:e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𝟏</m:t>
                                  </m:r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𝟔</m:t>
                                      </m:r>
                                      <m:r>
                                        <a:rPr lang="en-US" sz="1600" b="1" i="1" kern="1200">
                                          <a:solidFill>
                                            <a:schemeClr val="dk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  <a:ea typeface="+mn-ea"/>
                                          <a:cs typeface="+mn-cs"/>
                                        </a:rPr>
                                        <m:t>𝒆</m:t>
                                      </m:r>
                                    </m:num>
                                    <m:den>
                                      <m:sSup>
                                        <m:sSupPr>
                                          <m:ctrlPr>
                                            <a:rPr lang="en-US" sz="1600" b="1" i="1" kern="1200">
                                              <a:solidFill>
                                                <a:schemeClr val="dk1"/>
                                              </a:solidFill>
                                              <a:effectLst/>
                                              <a:latin typeface="Cambria Math" panose="02040503050406030204" pitchFamily="18" charset="0"/>
                                              <a:ea typeface="+mn-ea"/>
                                              <a:cs typeface="+mn-cs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US" sz="1600" b="1" i="1" kern="1200">
                                              <a:solidFill>
                                                <a:schemeClr val="dk1"/>
                                              </a:solidFill>
                                              <a:effectLst/>
                                              <a:latin typeface="Cambria Math" panose="02040503050406030204" pitchFamily="18" charset="0"/>
                                              <a:ea typeface="+mn-ea"/>
                                              <a:cs typeface="+mn-cs"/>
                                            </a:rPr>
                                            <m:t>𝑩</m:t>
                                          </m:r>
                                        </m:e>
                                        <m:sup>
                                          <m:r>
                                            <a:rPr lang="en-US" sz="1600" b="1" i="1" kern="1200">
                                              <a:solidFill>
                                                <a:schemeClr val="dk1"/>
                                              </a:solidFill>
                                              <a:effectLst/>
                                              <a:latin typeface="Cambria Math" panose="02040503050406030204" pitchFamily="18" charset="0"/>
                                              <a:ea typeface="+mn-ea"/>
                                              <a:cs typeface="+mn-cs"/>
                                            </a:rPr>
                                            <m:t>′</m:t>
                                          </m:r>
                                        </m:sup>
                                      </m:sSup>
                                    </m:den>
                                  </m:f>
                                </m:e>
                              </m:d>
                              <m:sSup>
                                <m:sSupPr>
                                  <m:ctrlP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≥</m:t>
                                  </m:r>
                                </m:e>
                                <m:sup>
                                  <m:r>
                                    <a:rPr lang="en-US" sz="1600" b="1" i="1" kern="1200">
                                      <a:solidFill>
                                        <a:schemeClr val="dk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?</m:t>
                                  </m:r>
                                </m:sup>
                              </m:sSup>
                              <m:r>
                                <a:rPr lang="en-US" sz="1600" b="1" i="1" kern="1200">
                                  <a:solidFill>
                                    <a:schemeClr val="dk1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𝟎</m:t>
                              </m:r>
                            </m:oMath>
                          </a14:m>
                          <a:r>
                            <a:rPr lang="en-US" sz="1600" b="1" dirty="0">
                              <a:effectLst/>
                            </a:rPr>
                            <a:t> </a:t>
                          </a:r>
                          <a:endParaRPr lang="en-US" sz="16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b="1" dirty="0"/>
                            <a:t>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1800" b="1" i="1" kern="1200" smtClean="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1800" b="1" i="1" kern="120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1800" b="1" i="1" kern="1200">
                                      <a:solidFill>
                                        <a:schemeClr val="tx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endParaRPr lang="en-US" b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125237045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le 5">
                <a:extLst>
                  <a:ext uri="{FF2B5EF4-FFF2-40B4-BE49-F238E27FC236}">
                    <a16:creationId xmlns:a16="http://schemas.microsoft.com/office/drawing/2014/main" id="{169642E9-9AC0-F24F-BB36-B8D5DACC919B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173667015"/>
                  </p:ext>
                </p:extLst>
              </p:nvPr>
            </p:nvGraphicFramePr>
            <p:xfrm>
              <a:off x="2130734" y="869513"/>
              <a:ext cx="7559918" cy="594604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582287">
                      <a:extLst>
                        <a:ext uri="{9D8B030D-6E8A-4147-A177-3AD203B41FA5}">
                          <a16:colId xmlns:a16="http://schemas.microsoft.com/office/drawing/2014/main" val="972305903"/>
                        </a:ext>
                      </a:extLst>
                    </a:gridCol>
                    <a:gridCol w="4414312">
                      <a:extLst>
                        <a:ext uri="{9D8B030D-6E8A-4147-A177-3AD203B41FA5}">
                          <a16:colId xmlns:a16="http://schemas.microsoft.com/office/drawing/2014/main" val="4071907453"/>
                        </a:ext>
                      </a:extLst>
                    </a:gridCol>
                    <a:gridCol w="2563319">
                      <a:extLst>
                        <a:ext uri="{9D8B030D-6E8A-4147-A177-3AD203B41FA5}">
                          <a16:colId xmlns:a16="http://schemas.microsoft.com/office/drawing/2014/main" val="4039897683"/>
                        </a:ext>
                      </a:extLst>
                    </a:gridCol>
                  </a:tblGrid>
                  <a:tr h="36576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No. 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dirty="0"/>
                            <a:t>Formulas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dirty="0"/>
                            <a:t>Units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366989280"/>
                      </a:ext>
                    </a:extLst>
                  </a:tr>
                  <a:tr h="471551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3181" t="-83784" r="-58166" b="-109189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Unitless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272664258"/>
                      </a:ext>
                    </a:extLst>
                  </a:tr>
                  <a:tr h="64624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3181" t="-133333" r="-58166" b="-69215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95545" t="-133333" r="-495" b="-69215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90155504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1600" b="1" kern="1200">
                              <a:solidFill>
                                <a:schemeClr val="dk1"/>
                              </a:solidFill>
                              <a:effectLst/>
                              <a:latin typeface="+mn-lt"/>
                              <a:ea typeface="+mn-ea"/>
                              <a:cs typeface="+mn-cs"/>
                            </a:rPr>
                            <a:t>B’=B-2e</a:t>
                          </a:r>
                          <a:r>
                            <a:rPr lang="en-US" sz="1600" b="1">
                              <a:effectLst/>
                            </a:rPr>
                            <a:t> , </a:t>
                          </a:r>
                          <a:r>
                            <a:rPr lang="en-US" sz="1600" b="1" kern="1200">
                              <a:solidFill>
                                <a:schemeClr val="dk1"/>
                              </a:solidFill>
                              <a:effectLst/>
                              <a:latin typeface="+mn-lt"/>
                              <a:ea typeface="+mn-ea"/>
                              <a:cs typeface="+mn-cs"/>
                            </a:rPr>
                            <a:t>L’=L</a:t>
                          </a:r>
                          <a:r>
                            <a:rPr lang="en-US" sz="1600" b="1">
                              <a:effectLst/>
                            </a:rPr>
                            <a:t> </a:t>
                          </a:r>
                          <a:endParaRPr lang="en-US" sz="1600" b="1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Inches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430747507"/>
                      </a:ext>
                    </a:extLst>
                  </a:tr>
                  <a:tr h="647203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3181" t="-290196" r="-58166" b="-53529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Unitless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723391660"/>
                      </a:ext>
                    </a:extLst>
                  </a:tr>
                  <a:tr h="470154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3181" t="-537838" r="-58166" b="-6378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b="1" dirty="0"/>
                            <a:t>Unitless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8294789"/>
                      </a:ext>
                    </a:extLst>
                  </a:tr>
                  <a:tr h="470154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3181" t="-637838" r="-58166" b="-5378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b="1" dirty="0"/>
                            <a:t>Unitless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85135344"/>
                      </a:ext>
                    </a:extLst>
                  </a:tr>
                  <a:tr h="608033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3181" t="-568750" r="-58166" b="-3145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95545" t="-568750" r="-495" b="-314583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702883180"/>
                      </a:ext>
                    </a:extLst>
                  </a:tr>
                  <a:tr h="646240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3181" t="-629412" r="-58166" b="-1960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95545" t="-629412" r="-495" b="-19607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83467800"/>
                      </a:ext>
                    </a:extLst>
                  </a:tr>
                  <a:tr h="798576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3181" t="-590476" r="-58166" b="-5873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95545" t="-590476" r="-495" b="-5873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947599150"/>
                      </a:ext>
                    </a:extLst>
                  </a:tr>
                  <a:tr h="456375">
                    <a:tc>
                      <a:txBody>
                        <a:bodyPr/>
                        <a:lstStyle/>
                        <a:p>
                          <a:r>
                            <a:rPr lang="en-US"/>
                            <a:t>10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3181" t="-1208333" r="-58166" b="-27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95545" t="-1208333" r="-495" b="-277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125237045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7F0E3015-0892-464B-857B-D62B6EB46F8C}"/>
              </a:ext>
            </a:extLst>
          </p:cNvPr>
          <p:cNvSpPr/>
          <p:nvPr/>
        </p:nvSpPr>
        <p:spPr>
          <a:xfrm>
            <a:off x="2130734" y="481907"/>
            <a:ext cx="573118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Table 24: Formulas used to calculate the foundation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E4F0B9B-E035-FF46-AA67-972032654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76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923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4F5A6A-5F15-6E4B-B0A5-2B0073DB3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58418"/>
            <a:ext cx="9372600" cy="64273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Shallow Foundation: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>
                <a:extLst>
                  <a:ext uri="{FF2B5EF4-FFF2-40B4-BE49-F238E27FC236}">
                    <a16:creationId xmlns:a16="http://schemas.microsoft.com/office/drawing/2014/main" id="{8C318D18-06B6-7D4D-AC72-555F1694A73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934736366"/>
                  </p:ext>
                </p:extLst>
              </p:nvPr>
            </p:nvGraphicFramePr>
            <p:xfrm>
              <a:off x="1981200" y="1758591"/>
              <a:ext cx="9061173" cy="4627338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014083">
                      <a:extLst>
                        <a:ext uri="{9D8B030D-6E8A-4147-A177-3AD203B41FA5}">
                          <a16:colId xmlns:a16="http://schemas.microsoft.com/office/drawing/2014/main" val="2712135011"/>
                        </a:ext>
                      </a:extLst>
                    </a:gridCol>
                    <a:gridCol w="2831410">
                      <a:extLst>
                        <a:ext uri="{9D8B030D-6E8A-4147-A177-3AD203B41FA5}">
                          <a16:colId xmlns:a16="http://schemas.microsoft.com/office/drawing/2014/main" val="3432325876"/>
                        </a:ext>
                      </a:extLst>
                    </a:gridCol>
                    <a:gridCol w="2297429">
                      <a:extLst>
                        <a:ext uri="{9D8B030D-6E8A-4147-A177-3AD203B41FA5}">
                          <a16:colId xmlns:a16="http://schemas.microsoft.com/office/drawing/2014/main" val="1363842285"/>
                        </a:ext>
                      </a:extLst>
                    </a:gridCol>
                    <a:gridCol w="1918251">
                      <a:extLst>
                        <a:ext uri="{9D8B030D-6E8A-4147-A177-3AD203B41FA5}">
                          <a16:colId xmlns:a16="http://schemas.microsoft.com/office/drawing/2014/main" val="796154161"/>
                        </a:ext>
                      </a:extLst>
                    </a:gridCol>
                  </a:tblGrid>
                  <a:tr h="72596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e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solidFill>
                                <a:schemeClr val="tx1"/>
                              </a:solidFill>
                              <a:effectLst/>
                            </a:rPr>
                            <a:t>0.04637503</a:t>
                          </a:r>
                          <a:endParaRPr lang="en-US" sz="2000" b="1">
                            <a:solidFill>
                              <a:schemeClr val="tx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𝐅</m:t>
                                    </m:r>
                                  </m:e>
                                  <m:sub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𝛄</m:t>
                                    </m:r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𝐬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b="1" dirty="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chemeClr val="tx1"/>
                              </a:solidFill>
                              <a:effectLst/>
                            </a:rPr>
                            <a:t>0.637100</a:t>
                          </a:r>
                          <a:endParaRPr lang="en-US" sz="2000" b="1" dirty="0">
                            <a:solidFill>
                              <a:schemeClr val="tx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78670474"/>
                      </a:ext>
                    </a:extLst>
                  </a:tr>
                  <a:tr h="505188">
                    <a:tc>
                      <a:txBody>
                        <a:bodyPr/>
                        <a:lstStyle/>
                        <a:p>
                          <a:pPr marL="457200" marR="0" lvl="0" indent="228600" algn="ctr" defTabSz="914400" rtl="0" eaLnBrk="1" fontAlgn="auto" latinLnBrk="0" hangingPunct="1">
                            <a:lnSpc>
                              <a:spcPct val="15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q (</a:t>
                          </a:r>
                          <a:r>
                            <a:rPr lang="en-US" sz="2000" b="1" dirty="0" err="1">
                              <a:solidFill>
                                <a:schemeClr val="bg1"/>
                              </a:solidFill>
                            </a:rPr>
                            <a:t>kN</a:t>
                          </a: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)</a:t>
                          </a: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36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𝐅</m:t>
                                    </m:r>
                                  </m:e>
                                  <m:sub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𝛄</m:t>
                                    </m:r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𝐝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b="1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1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2883576865"/>
                      </a:ext>
                    </a:extLst>
                  </a:tr>
                  <a:tr h="72596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B’(m)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0.90724994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𝒖</m:t>
                                  </m:r>
                                </m:sub>
                              </m:sSub>
                              <m:r>
                                <a:rPr lang="en-US" sz="2000" b="1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’(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kN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/</m:t>
                              </m:r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3208.608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452430044"/>
                      </a:ext>
                    </a:extLst>
                  </a:tr>
                  <a:tr h="894326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L’(m)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1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𝒂𝒍𝒍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1069.536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939369747"/>
                      </a:ext>
                    </a:extLst>
                  </a:tr>
                  <a:tr h="887947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b="1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1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𝐅</m:t>
                                    </m:r>
                                  </m:e>
                                  <m:sub>
                                    <m:r>
                                      <a:rPr lang="en-US" sz="2000" b="1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𝐪𝐝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1.50929489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𝒎𝒂𝒙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2645.770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322478071"/>
                      </a:ext>
                    </a:extLst>
                  </a:tr>
                  <a:tr h="887947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b="1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1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𝐅</m:t>
                                    </m:r>
                                  </m:e>
                                  <m:sub>
                                    <m:r>
                                      <a:rPr lang="en-US" sz="2000" b="1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𝐪𝐬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1.63526367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𝒎𝒊𝒏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1403.786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524413429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>
                <a:extLst>
                  <a:ext uri="{FF2B5EF4-FFF2-40B4-BE49-F238E27FC236}">
                    <a16:creationId xmlns:a16="http://schemas.microsoft.com/office/drawing/2014/main" id="{8C318D18-06B6-7D4D-AC72-555F1694A73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934736366"/>
                  </p:ext>
                </p:extLst>
              </p:nvPr>
            </p:nvGraphicFramePr>
            <p:xfrm>
              <a:off x="1981200" y="1758591"/>
              <a:ext cx="9061173" cy="4627338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014083">
                      <a:extLst>
                        <a:ext uri="{9D8B030D-6E8A-4147-A177-3AD203B41FA5}">
                          <a16:colId xmlns:a16="http://schemas.microsoft.com/office/drawing/2014/main" val="2712135011"/>
                        </a:ext>
                      </a:extLst>
                    </a:gridCol>
                    <a:gridCol w="2831410">
                      <a:extLst>
                        <a:ext uri="{9D8B030D-6E8A-4147-A177-3AD203B41FA5}">
                          <a16:colId xmlns:a16="http://schemas.microsoft.com/office/drawing/2014/main" val="3432325876"/>
                        </a:ext>
                      </a:extLst>
                    </a:gridCol>
                    <a:gridCol w="2297429">
                      <a:extLst>
                        <a:ext uri="{9D8B030D-6E8A-4147-A177-3AD203B41FA5}">
                          <a16:colId xmlns:a16="http://schemas.microsoft.com/office/drawing/2014/main" val="1363842285"/>
                        </a:ext>
                      </a:extLst>
                    </a:gridCol>
                    <a:gridCol w="1918251">
                      <a:extLst>
                        <a:ext uri="{9D8B030D-6E8A-4147-A177-3AD203B41FA5}">
                          <a16:colId xmlns:a16="http://schemas.microsoft.com/office/drawing/2014/main" val="796154161"/>
                        </a:ext>
                      </a:extLst>
                    </a:gridCol>
                  </a:tblGrid>
                  <a:tr h="72596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e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solidFill>
                                <a:schemeClr val="tx1"/>
                              </a:solidFill>
                              <a:effectLst/>
                            </a:rPr>
                            <a:t>0.04637503</a:t>
                          </a:r>
                          <a:endParaRPr lang="en-US" sz="2000" b="1">
                            <a:solidFill>
                              <a:schemeClr val="tx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blipFill>
                          <a:blip r:embed="rId2"/>
                          <a:stretch>
                            <a:fillRect l="-211602" t="-1754" r="-83425" b="-54210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chemeClr val="tx1"/>
                              </a:solidFill>
                              <a:effectLst/>
                            </a:rPr>
                            <a:t>0.637100</a:t>
                          </a:r>
                          <a:endParaRPr lang="en-US" sz="2000" b="1" dirty="0">
                            <a:solidFill>
                              <a:schemeClr val="tx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78670474"/>
                      </a:ext>
                    </a:extLst>
                  </a:tr>
                  <a:tr h="505188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29" t="-145000" r="-349057" b="-6725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36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211602" t="-145000" r="-83425" b="-6725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1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2883576865"/>
                      </a:ext>
                    </a:extLst>
                  </a:tr>
                  <a:tr h="72596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B’(m)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0.90724994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211602" t="-171930" r="-83425" b="-37193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3208.608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452430044"/>
                      </a:ext>
                    </a:extLst>
                  </a:tr>
                  <a:tr h="894326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L’(m)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1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211602" t="-218310" r="-83425" b="-19859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1069.536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939369747"/>
                      </a:ext>
                    </a:extLst>
                  </a:tr>
                  <a:tr h="887947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29" t="-322857" r="-349057" b="-101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1.50929489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211602" t="-322857" r="-83425" b="-101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2645.770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322478071"/>
                      </a:ext>
                    </a:extLst>
                  </a:tr>
                  <a:tr h="887947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29" t="-422857" r="-349057" b="-1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1.63526367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211602" t="-422857" r="-83425" b="-1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1403.786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524413429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4F3E50A6-15ED-ED4C-B1EC-A3E4B7CF350D}"/>
                  </a:ext>
                </a:extLst>
              </p:cNvPr>
              <p:cNvSpPr/>
              <p:nvPr/>
            </p:nvSpPr>
            <p:spPr>
              <a:xfrm>
                <a:off x="1981200" y="876621"/>
                <a:ext cx="2940549" cy="55560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50000"/>
                  </a:lnSpc>
                  <a:spcBef>
                    <a:spcPts val="1600"/>
                  </a:spcBef>
                  <a:spcAft>
                    <a:spcPts val="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𝟏</m:t>
                        </m:r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. </m:t>
                        </m:r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𝑫</m:t>
                        </m:r>
                      </m:e>
                      <m:sub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𝒇</m:t>
                        </m:r>
                      </m:sub>
                    </m:sSub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𝟐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𝒎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, </m:t>
                    </m:r>
                  </m:oMath>
                </a14:m>
                <a:r>
                  <a:rPr lang="en-US" sz="2000" b="1" i="1" dirty="0">
                    <a:latin typeface="+mj-lt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B=1m, L=1m</a:t>
                </a:r>
              </a:p>
            </p:txBody>
          </p:sp>
        </mc:Choice>
        <mc:Fallback xmlns=""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4F3E50A6-15ED-ED4C-B1EC-A3E4B7CF350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1200" y="876621"/>
                <a:ext cx="2940549" cy="555601"/>
              </a:xfrm>
              <a:prstGeom prst="rect">
                <a:avLst/>
              </a:prstGeom>
              <a:blipFill>
                <a:blip r:embed="rId3"/>
                <a:stretch>
                  <a:fillRect r="-862" b="-1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angle 6">
            <a:extLst>
              <a:ext uri="{FF2B5EF4-FFF2-40B4-BE49-F238E27FC236}">
                <a16:creationId xmlns:a16="http://schemas.microsoft.com/office/drawing/2014/main" id="{81D39647-8D80-D54D-A3AB-9CE192F99C07}"/>
              </a:ext>
            </a:extLst>
          </p:cNvPr>
          <p:cNvSpPr/>
          <p:nvPr/>
        </p:nvSpPr>
        <p:spPr>
          <a:xfrm>
            <a:off x="1981200" y="1358481"/>
            <a:ext cx="37818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25: Foundation calculations </a:t>
            </a:r>
            <a:endParaRPr lang="en-US" sz="2000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55880B-5C39-AE47-A230-991F9BA7B8E5}"/>
              </a:ext>
            </a:extLst>
          </p:cNvPr>
          <p:cNvSpPr/>
          <p:nvPr/>
        </p:nvSpPr>
        <p:spPr>
          <a:xfrm>
            <a:off x="313321" y="5414431"/>
            <a:ext cx="11326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CLT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0071AB0-FEAF-5442-BE5E-6FAC5685A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77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2709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4F5A6A-5F15-6E4B-B0A5-2B0073DB3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1964" y="126552"/>
            <a:ext cx="9372600" cy="637181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Shallow Foundation: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71BF3B80-5942-7348-9031-5C6BCD1D80B9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585078663"/>
                  </p:ext>
                </p:extLst>
              </p:nvPr>
            </p:nvGraphicFramePr>
            <p:xfrm>
              <a:off x="2028969" y="1768757"/>
              <a:ext cx="9518374" cy="3747327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115708">
                      <a:extLst>
                        <a:ext uri="{9D8B030D-6E8A-4147-A177-3AD203B41FA5}">
                          <a16:colId xmlns:a16="http://schemas.microsoft.com/office/drawing/2014/main" val="1728514062"/>
                        </a:ext>
                      </a:extLst>
                    </a:gridCol>
                    <a:gridCol w="2633810">
                      <a:extLst>
                        <a:ext uri="{9D8B030D-6E8A-4147-A177-3AD203B41FA5}">
                          <a16:colId xmlns:a16="http://schemas.microsoft.com/office/drawing/2014/main" val="2580175703"/>
                        </a:ext>
                      </a:extLst>
                    </a:gridCol>
                    <a:gridCol w="2484738">
                      <a:extLst>
                        <a:ext uri="{9D8B030D-6E8A-4147-A177-3AD203B41FA5}">
                          <a16:colId xmlns:a16="http://schemas.microsoft.com/office/drawing/2014/main" val="813409941"/>
                        </a:ext>
                      </a:extLst>
                    </a:gridCol>
                    <a:gridCol w="2284118">
                      <a:extLst>
                        <a:ext uri="{9D8B030D-6E8A-4147-A177-3AD203B41FA5}">
                          <a16:colId xmlns:a16="http://schemas.microsoft.com/office/drawing/2014/main" val="2556406429"/>
                        </a:ext>
                      </a:extLst>
                    </a:gridCol>
                  </a:tblGrid>
                  <a:tr h="587087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e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0.04637503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𝜸</m:t>
                                    </m:r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b="1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l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0.62473335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31440277"/>
                      </a:ext>
                    </a:extLst>
                  </a:tr>
                  <a:tr h="632048">
                    <a:tc>
                      <a:txBody>
                        <a:bodyPr/>
                        <a:lstStyle/>
                        <a:p>
                          <a:pPr marL="457200" marR="0" lvl="0" indent="228600" algn="ctr" defTabSz="914400" rtl="0" eaLnBrk="1" fontAlgn="auto" latinLnBrk="0" hangingPunct="1">
                            <a:lnSpc>
                              <a:spcPct val="15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q (</a:t>
                          </a:r>
                          <a:r>
                            <a:rPr lang="en-US" sz="2000" b="1" dirty="0" err="1">
                              <a:solidFill>
                                <a:schemeClr val="bg1"/>
                              </a:solidFill>
                            </a:rPr>
                            <a:t>kN</a:t>
                          </a: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)</a:t>
                          </a: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36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𝜸</m:t>
                                    </m:r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𝒅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b="1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l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818356388"/>
                      </a:ext>
                    </a:extLst>
                  </a:tr>
                  <a:tr h="632048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B’(m)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1.40724994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𝒖</m:t>
                                  </m:r>
                                </m:sub>
                              </m:sSub>
                              <m:r>
                                <a:rPr lang="en-US" sz="2000" b="1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’(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kN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/</m:t>
                              </m:r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l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3040.74887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889391808"/>
                      </a:ext>
                    </a:extLst>
                  </a:tr>
                  <a:tr h="632048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L’(m)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𝒂𝒍𝒍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l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1013.58296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601098662"/>
                      </a:ext>
                    </a:extLst>
                  </a:tr>
                  <a:tr h="632048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b="1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1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 b="1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𝒒𝒅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1.33952993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𝒎𝒂𝒙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457200" algn="l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1042.3161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4126715310"/>
                      </a:ext>
                    </a:extLst>
                  </a:tr>
                  <a:tr h="632048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b="1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1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 b="1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1.65691178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𝒎𝒊𝒏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l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698.175402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257937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71BF3B80-5942-7348-9031-5C6BCD1D80B9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585078663"/>
                  </p:ext>
                </p:extLst>
              </p:nvPr>
            </p:nvGraphicFramePr>
            <p:xfrm>
              <a:off x="2028969" y="1768757"/>
              <a:ext cx="9518374" cy="3747327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115708">
                      <a:extLst>
                        <a:ext uri="{9D8B030D-6E8A-4147-A177-3AD203B41FA5}">
                          <a16:colId xmlns:a16="http://schemas.microsoft.com/office/drawing/2014/main" val="1728514062"/>
                        </a:ext>
                      </a:extLst>
                    </a:gridCol>
                    <a:gridCol w="2633810">
                      <a:extLst>
                        <a:ext uri="{9D8B030D-6E8A-4147-A177-3AD203B41FA5}">
                          <a16:colId xmlns:a16="http://schemas.microsoft.com/office/drawing/2014/main" val="2580175703"/>
                        </a:ext>
                      </a:extLst>
                    </a:gridCol>
                    <a:gridCol w="2484738">
                      <a:extLst>
                        <a:ext uri="{9D8B030D-6E8A-4147-A177-3AD203B41FA5}">
                          <a16:colId xmlns:a16="http://schemas.microsoft.com/office/drawing/2014/main" val="813409941"/>
                        </a:ext>
                      </a:extLst>
                    </a:gridCol>
                    <a:gridCol w="2284118">
                      <a:extLst>
                        <a:ext uri="{9D8B030D-6E8A-4147-A177-3AD203B41FA5}">
                          <a16:colId xmlns:a16="http://schemas.microsoft.com/office/drawing/2014/main" val="2556406429"/>
                        </a:ext>
                      </a:extLst>
                    </a:gridCol>
                  </a:tblGrid>
                  <a:tr h="587087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e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0.04637503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blipFill>
                          <a:blip r:embed="rId2"/>
                          <a:stretch>
                            <a:fillRect l="-191837" t="-2174" r="-91837" b="-5434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l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0.62473335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31440277"/>
                      </a:ext>
                    </a:extLst>
                  </a:tr>
                  <a:tr h="632048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599" t="-94000" r="-349701" b="-4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36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91837" t="-94000" r="-91837" b="-4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l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818356388"/>
                      </a:ext>
                    </a:extLst>
                  </a:tr>
                  <a:tr h="632048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B’(m)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1.40724994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91837" t="-194000" r="-91837" b="-3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l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3040.74887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889391808"/>
                      </a:ext>
                    </a:extLst>
                  </a:tr>
                  <a:tr h="632048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L’(m)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91837" t="-294000" r="-91837" b="-2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l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1013.58296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601098662"/>
                      </a:ext>
                    </a:extLst>
                  </a:tr>
                  <a:tr h="632048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599" t="-394000" r="-349701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1.33952993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91837" t="-394000" r="-91837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457200" algn="l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1042.3161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4126715310"/>
                      </a:ext>
                    </a:extLst>
                  </a:tr>
                  <a:tr h="632048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599" t="-494000" r="-34970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1.65691178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91837" t="-494000" r="-9183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l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698.175402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2579372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A5B5F7AD-FA8C-284A-AFE1-A13E1EEA3110}"/>
                  </a:ext>
                </a:extLst>
              </p:cNvPr>
              <p:cNvSpPr/>
              <p:nvPr/>
            </p:nvSpPr>
            <p:spPr>
              <a:xfrm>
                <a:off x="2028969" y="669854"/>
                <a:ext cx="3647858" cy="55560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50000"/>
                  </a:lnSpc>
                  <a:spcBef>
                    <a:spcPts val="1600"/>
                  </a:spcBef>
                  <a:spcAft>
                    <a:spcPts val="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. </m:t>
                        </m:r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𝑫</m:t>
                        </m:r>
                      </m:e>
                      <m:sub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𝒇</m:t>
                        </m:r>
                      </m:sub>
                    </m:sSub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𝟐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𝒎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, 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𝑩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𝟓</m:t>
                    </m:r>
                  </m:oMath>
                </a14:m>
                <a:r>
                  <a:rPr lang="en-US" sz="2000" b="1" i="1" dirty="0">
                    <a:latin typeface="+mj-lt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m, L=1.5m</a:t>
                </a:r>
              </a:p>
            </p:txBody>
          </p:sp>
        </mc:Choice>
        <mc:Fallback xmlns="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A5B5F7AD-FA8C-284A-AFE1-A13E1EEA311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8969" y="669854"/>
                <a:ext cx="3647858" cy="555601"/>
              </a:xfrm>
              <a:prstGeom prst="rect">
                <a:avLst/>
              </a:prstGeom>
              <a:blipFill>
                <a:blip r:embed="rId3"/>
                <a:stretch>
                  <a:fillRect r="-694" b="-1363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ectangle 4">
            <a:extLst>
              <a:ext uri="{FF2B5EF4-FFF2-40B4-BE49-F238E27FC236}">
                <a16:creationId xmlns:a16="http://schemas.microsoft.com/office/drawing/2014/main" id="{7494D069-030D-6547-9A6E-53399EF3750A}"/>
              </a:ext>
            </a:extLst>
          </p:cNvPr>
          <p:cNvSpPr/>
          <p:nvPr/>
        </p:nvSpPr>
        <p:spPr>
          <a:xfrm>
            <a:off x="1961964" y="1225455"/>
            <a:ext cx="37818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26: Foundation calculations </a:t>
            </a:r>
            <a:endParaRPr lang="en-US" sz="2000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B503F0C-A92E-1F41-A9C7-607E4046E00A}"/>
              </a:ext>
            </a:extLst>
          </p:cNvPr>
          <p:cNvSpPr/>
          <p:nvPr/>
        </p:nvSpPr>
        <p:spPr>
          <a:xfrm>
            <a:off x="313321" y="5251590"/>
            <a:ext cx="11326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CLT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BA0546C-64C6-5B43-8BFC-C3C91F9C0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78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666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4F5A6A-5F15-6E4B-B0A5-2B0073DB3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0682" y="-18792"/>
            <a:ext cx="9372600" cy="1295400"/>
          </a:xfrm>
        </p:spPr>
        <p:txBody>
          <a:bodyPr/>
          <a:lstStyle/>
          <a:p>
            <a:r>
              <a:rPr lang="en-US" b="1" dirty="0"/>
              <a:t>Shallow Foundation: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1F994C8C-70A3-A849-A7B1-826AC2C0AEF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659480889"/>
                  </p:ext>
                </p:extLst>
              </p:nvPr>
            </p:nvGraphicFramePr>
            <p:xfrm>
              <a:off x="1950682" y="2033940"/>
              <a:ext cx="9372600" cy="3903866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083306">
                      <a:extLst>
                        <a:ext uri="{9D8B030D-6E8A-4147-A177-3AD203B41FA5}">
                          <a16:colId xmlns:a16="http://schemas.microsoft.com/office/drawing/2014/main" val="4185695300"/>
                        </a:ext>
                      </a:extLst>
                    </a:gridCol>
                    <a:gridCol w="2436386">
                      <a:extLst>
                        <a:ext uri="{9D8B030D-6E8A-4147-A177-3AD203B41FA5}">
                          <a16:colId xmlns:a16="http://schemas.microsoft.com/office/drawing/2014/main" val="1505832192"/>
                        </a:ext>
                      </a:extLst>
                    </a:gridCol>
                    <a:gridCol w="2603771">
                      <a:extLst>
                        <a:ext uri="{9D8B030D-6E8A-4147-A177-3AD203B41FA5}">
                          <a16:colId xmlns:a16="http://schemas.microsoft.com/office/drawing/2014/main" val="3306241055"/>
                        </a:ext>
                      </a:extLst>
                    </a:gridCol>
                    <a:gridCol w="2249137">
                      <a:extLst>
                        <a:ext uri="{9D8B030D-6E8A-4147-A177-3AD203B41FA5}">
                          <a16:colId xmlns:a16="http://schemas.microsoft.com/office/drawing/2014/main" val="13919677"/>
                        </a:ext>
                      </a:extLst>
                    </a:gridCol>
                  </a:tblGrid>
                  <a:tr h="61161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0.04637503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𝜸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0.63710002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671622899"/>
                      </a:ext>
                    </a:extLst>
                  </a:tr>
                  <a:tr h="658451">
                    <a:tc>
                      <a:txBody>
                        <a:bodyPr/>
                        <a:lstStyle/>
                        <a:p>
                          <a:pPr marL="457200" marR="0" lvl="0" indent="228600" algn="ctr" defTabSz="914400" rtl="0" eaLnBrk="1" fontAlgn="auto" latinLnBrk="0" hangingPunct="1">
                            <a:lnSpc>
                              <a:spcPct val="15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q (</a:t>
                          </a:r>
                          <a:r>
                            <a:rPr lang="en-US" sz="2000" b="1" dirty="0" err="1">
                              <a:solidFill>
                                <a:schemeClr val="bg1"/>
                              </a:solidFill>
                            </a:rPr>
                            <a:t>kN</a:t>
                          </a: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)</a:t>
                          </a: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27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𝛾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93033696"/>
                      </a:ext>
                    </a:extLst>
                  </a:tr>
                  <a:tr h="65845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B’(m)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0.90724994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𝒖</m:t>
                                  </m:r>
                                </m:sub>
                              </m:sSub>
                              <m:r>
                                <a:rPr lang="en-US" sz="2000" b="1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’(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kN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/</m:t>
                              </m:r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2281.72055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226830822"/>
                      </a:ext>
                    </a:extLst>
                  </a:tr>
                  <a:tr h="65845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𝒂𝒍𝒍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760.573516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4148906226"/>
                      </a:ext>
                    </a:extLst>
                  </a:tr>
                  <a:tr h="65845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𝒒𝒅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1.38197117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𝒎𝒂𝒙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2645.77025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264639267"/>
                      </a:ext>
                    </a:extLst>
                  </a:tr>
                  <a:tr h="65845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1.63526367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𝒎𝒊𝒏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1403.78635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64415589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1F994C8C-70A3-A849-A7B1-826AC2C0AEF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659480889"/>
                  </p:ext>
                </p:extLst>
              </p:nvPr>
            </p:nvGraphicFramePr>
            <p:xfrm>
              <a:off x="1950682" y="2033940"/>
              <a:ext cx="9372600" cy="3903866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083306">
                      <a:extLst>
                        <a:ext uri="{9D8B030D-6E8A-4147-A177-3AD203B41FA5}">
                          <a16:colId xmlns:a16="http://schemas.microsoft.com/office/drawing/2014/main" val="4185695300"/>
                        </a:ext>
                      </a:extLst>
                    </a:gridCol>
                    <a:gridCol w="2436386">
                      <a:extLst>
                        <a:ext uri="{9D8B030D-6E8A-4147-A177-3AD203B41FA5}">
                          <a16:colId xmlns:a16="http://schemas.microsoft.com/office/drawing/2014/main" val="1505832192"/>
                        </a:ext>
                      </a:extLst>
                    </a:gridCol>
                    <a:gridCol w="2603771">
                      <a:extLst>
                        <a:ext uri="{9D8B030D-6E8A-4147-A177-3AD203B41FA5}">
                          <a16:colId xmlns:a16="http://schemas.microsoft.com/office/drawing/2014/main" val="3306241055"/>
                        </a:ext>
                      </a:extLst>
                    </a:gridCol>
                    <a:gridCol w="2249137">
                      <a:extLst>
                        <a:ext uri="{9D8B030D-6E8A-4147-A177-3AD203B41FA5}">
                          <a16:colId xmlns:a16="http://schemas.microsoft.com/office/drawing/2014/main" val="13919677"/>
                        </a:ext>
                      </a:extLst>
                    </a:gridCol>
                  </a:tblGrid>
                  <a:tr h="61161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0.04637503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blipFill>
                          <a:blip r:embed="rId2"/>
                          <a:stretch>
                            <a:fillRect l="-173301" t="-2083" r="-85922" b="-54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0.63710002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671622899"/>
                      </a:ext>
                    </a:extLst>
                  </a:tr>
                  <a:tr h="65845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10" t="-94231" r="-350610" b="-4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27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3301" t="-94231" r="-85922" b="-4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93033696"/>
                      </a:ext>
                    </a:extLst>
                  </a:tr>
                  <a:tr h="65845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B’(m)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0.90724994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3301" t="-194231" r="-85922" b="-3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2281.72055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226830822"/>
                      </a:ext>
                    </a:extLst>
                  </a:tr>
                  <a:tr h="65845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3301" t="-294231" r="-85922" b="-2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760.573516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4148906226"/>
                      </a:ext>
                    </a:extLst>
                  </a:tr>
                  <a:tr h="65845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10" t="-394231" r="-350610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1.38197117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3301" t="-394231" r="-85922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2645.77025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264639267"/>
                      </a:ext>
                    </a:extLst>
                  </a:tr>
                  <a:tr h="65845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10" t="-494231" r="-3506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1.63526367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3301" t="-494231" r="-8592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1403.78635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644155892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0767B26D-CACE-9340-9367-105F3697DDBD}"/>
                  </a:ext>
                </a:extLst>
              </p:cNvPr>
              <p:cNvSpPr/>
              <p:nvPr/>
            </p:nvSpPr>
            <p:spPr>
              <a:xfrm>
                <a:off x="1950682" y="1078229"/>
                <a:ext cx="3479542" cy="55560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50000"/>
                  </a:lnSpc>
                  <a:spcBef>
                    <a:spcPts val="1600"/>
                  </a:spcBef>
                  <a:spcAft>
                    <a:spcPts val="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𝟑</m:t>
                        </m:r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. </m:t>
                        </m:r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𝑫</m:t>
                        </m:r>
                      </m:e>
                      <m:sub>
                        <m: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𝒇</m:t>
                        </m:r>
                      </m:sub>
                    </m:sSub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𝟓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𝒎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, 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𝑩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𝒎</m:t>
                    </m:r>
                  </m:oMath>
                </a14:m>
                <a:r>
                  <a:rPr lang="en-US" sz="2000" b="1" i="1" dirty="0">
                    <a:latin typeface="+mj-lt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, L=1m</a:t>
                </a:r>
              </a:p>
            </p:txBody>
          </p:sp>
        </mc:Choice>
        <mc:Fallback xmlns="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0767B26D-CACE-9340-9367-105F3697DDB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0682" y="1078229"/>
                <a:ext cx="3479542" cy="555601"/>
              </a:xfrm>
              <a:prstGeom prst="rect">
                <a:avLst/>
              </a:prstGeom>
              <a:blipFill>
                <a:blip r:embed="rId3"/>
                <a:stretch>
                  <a:fillRect r="-727" b="-111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ectangle 4">
            <a:extLst>
              <a:ext uri="{FF2B5EF4-FFF2-40B4-BE49-F238E27FC236}">
                <a16:creationId xmlns:a16="http://schemas.microsoft.com/office/drawing/2014/main" id="{68B81B9C-7922-3A48-A5BE-70A4A2E158AE}"/>
              </a:ext>
            </a:extLst>
          </p:cNvPr>
          <p:cNvSpPr/>
          <p:nvPr/>
        </p:nvSpPr>
        <p:spPr>
          <a:xfrm>
            <a:off x="2028574" y="1633830"/>
            <a:ext cx="37818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27: Foundation calculations </a:t>
            </a:r>
            <a:endParaRPr lang="en-US" sz="2000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7E5CC77-42EF-E149-8F2F-D28B32EA53A4}"/>
              </a:ext>
            </a:extLst>
          </p:cNvPr>
          <p:cNvSpPr/>
          <p:nvPr/>
        </p:nvSpPr>
        <p:spPr>
          <a:xfrm>
            <a:off x="313321" y="5277796"/>
            <a:ext cx="11326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CLT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C95D30F-5EE7-F046-ABD4-E6C88157A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79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454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4F5A6A-5F15-6E4B-B0A5-2B0073DB3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1383" y="307781"/>
            <a:ext cx="9372600" cy="65706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Shallow Foundation: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9AD59EEA-DB14-A845-8CF2-98692F6275C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718062372"/>
                  </p:ext>
                </p:extLst>
              </p:nvPr>
            </p:nvGraphicFramePr>
            <p:xfrm>
              <a:off x="1981200" y="1948070"/>
              <a:ext cx="9342783" cy="3703415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076678">
                      <a:extLst>
                        <a:ext uri="{9D8B030D-6E8A-4147-A177-3AD203B41FA5}">
                          <a16:colId xmlns:a16="http://schemas.microsoft.com/office/drawing/2014/main" val="3105593689"/>
                        </a:ext>
                      </a:extLst>
                    </a:gridCol>
                    <a:gridCol w="2511887">
                      <a:extLst>
                        <a:ext uri="{9D8B030D-6E8A-4147-A177-3AD203B41FA5}">
                          <a16:colId xmlns:a16="http://schemas.microsoft.com/office/drawing/2014/main" val="4288275512"/>
                        </a:ext>
                      </a:extLst>
                    </a:gridCol>
                    <a:gridCol w="2512236">
                      <a:extLst>
                        <a:ext uri="{9D8B030D-6E8A-4147-A177-3AD203B41FA5}">
                          <a16:colId xmlns:a16="http://schemas.microsoft.com/office/drawing/2014/main" val="1890512699"/>
                        </a:ext>
                      </a:extLst>
                    </a:gridCol>
                    <a:gridCol w="2241982">
                      <a:extLst>
                        <a:ext uri="{9D8B030D-6E8A-4147-A177-3AD203B41FA5}">
                          <a16:colId xmlns:a16="http://schemas.microsoft.com/office/drawing/2014/main" val="183530906"/>
                        </a:ext>
                      </a:extLst>
                    </a:gridCol>
                  </a:tblGrid>
                  <a:tr h="532840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0.04637503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𝜸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0.62473335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744777164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marR="0" lvl="0" indent="228600" algn="ctr" defTabSz="914400" rtl="0" eaLnBrk="1" fontAlgn="auto" latinLnBrk="0" hangingPunct="1">
                            <a:lnSpc>
                              <a:spcPct val="15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q (</a:t>
                          </a:r>
                          <a:r>
                            <a:rPr lang="en-US" sz="2000" b="1" dirty="0" err="1">
                              <a:solidFill>
                                <a:schemeClr val="bg1"/>
                              </a:solidFill>
                            </a:rPr>
                            <a:t>kN</a:t>
                          </a: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)</a:t>
                          </a: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𝛾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52409164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B’(m)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1.40724994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𝒖</m:t>
                                  </m:r>
                                </m:sub>
                              </m:sSub>
                              <m:r>
                                <a:rPr lang="en-US" sz="2000" b="1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’(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kN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/</m:t>
                              </m:r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2249.11791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702169356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𝒂𝒍𝒍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749.70597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98251203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𝒒𝒅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1.25464744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𝒎𝒂𝒙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1042.31617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12621521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1.65691178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𝒎𝒊𝒏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698.175402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230151175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9AD59EEA-DB14-A845-8CF2-98692F6275C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718062372"/>
                  </p:ext>
                </p:extLst>
              </p:nvPr>
            </p:nvGraphicFramePr>
            <p:xfrm>
              <a:off x="1981200" y="1948070"/>
              <a:ext cx="9342783" cy="3703415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076678">
                      <a:extLst>
                        <a:ext uri="{9D8B030D-6E8A-4147-A177-3AD203B41FA5}">
                          <a16:colId xmlns:a16="http://schemas.microsoft.com/office/drawing/2014/main" val="3105593689"/>
                        </a:ext>
                      </a:extLst>
                    </a:gridCol>
                    <a:gridCol w="2511887">
                      <a:extLst>
                        <a:ext uri="{9D8B030D-6E8A-4147-A177-3AD203B41FA5}">
                          <a16:colId xmlns:a16="http://schemas.microsoft.com/office/drawing/2014/main" val="4288275512"/>
                        </a:ext>
                      </a:extLst>
                    </a:gridCol>
                    <a:gridCol w="2512236">
                      <a:extLst>
                        <a:ext uri="{9D8B030D-6E8A-4147-A177-3AD203B41FA5}">
                          <a16:colId xmlns:a16="http://schemas.microsoft.com/office/drawing/2014/main" val="1890512699"/>
                        </a:ext>
                      </a:extLst>
                    </a:gridCol>
                    <a:gridCol w="2241982">
                      <a:extLst>
                        <a:ext uri="{9D8B030D-6E8A-4147-A177-3AD203B41FA5}">
                          <a16:colId xmlns:a16="http://schemas.microsoft.com/office/drawing/2014/main" val="183530906"/>
                        </a:ext>
                      </a:extLst>
                    </a:gridCol>
                  </a:tblGrid>
                  <a:tr h="532840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0.04637503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blipFill>
                          <a:blip r:embed="rId2"/>
                          <a:stretch>
                            <a:fillRect l="-182828" t="-2381" r="-89394" b="-5976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0.62473335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744777164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10" t="-86000" r="-348780" b="-40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2828" t="-86000" r="-89394" b="-40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52409164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B’(m)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1.40724994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2828" t="-186000" r="-89394" b="-30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2249.11791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702169356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2828" t="-286000" r="-89394" b="-20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749.70597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98251203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10" t="-386000" r="-348780" b="-10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1.25464744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2828" t="-386000" r="-89394" b="-10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1042.31617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12621521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10" t="-486000" r="-348780" b="-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1.65691178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2828" t="-486000" r="-89394" b="-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698.175402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230151175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92B41E24-6784-094B-ADDC-75F208C967DD}"/>
                  </a:ext>
                </a:extLst>
              </p:cNvPr>
              <p:cNvSpPr/>
              <p:nvPr/>
            </p:nvSpPr>
            <p:spPr>
              <a:xfrm>
                <a:off x="1889957" y="885285"/>
                <a:ext cx="3846117" cy="50552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50000"/>
                  </a:lnSpc>
                  <a:spcBef>
                    <a:spcPts val="1600"/>
                  </a:spcBef>
                  <a:spcAft>
                    <a:spcPts val="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𝟒</m:t>
                        </m:r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. </m:t>
                        </m:r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𝐃</m:t>
                        </m:r>
                      </m:e>
                      <m:sub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𝐟</m:t>
                        </m:r>
                      </m:sub>
                    </m:sSub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𝟓𝐦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, 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𝐁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𝟓</m:t>
                    </m:r>
                  </m:oMath>
                </a14:m>
                <a:r>
                  <a:rPr lang="en-US" sz="2000" b="1" dirty="0">
                    <a:solidFill>
                      <a:srgbClr val="FF0000"/>
                    </a:solidFill>
                    <a:latin typeface="+mj-lt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m, L=1.5m</a:t>
                </a:r>
                <a:endParaRPr lang="en-US" sz="2000" b="1" dirty="0">
                  <a:latin typeface="+mj-lt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92B41E24-6784-094B-ADDC-75F208C967D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9957" y="885285"/>
                <a:ext cx="3846117" cy="505523"/>
              </a:xfrm>
              <a:prstGeom prst="rect">
                <a:avLst/>
              </a:prstGeom>
              <a:blipFill>
                <a:blip r:embed="rId3"/>
                <a:stretch>
                  <a:fillRect r="-329" b="-1707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ectangle 4">
            <a:extLst>
              <a:ext uri="{FF2B5EF4-FFF2-40B4-BE49-F238E27FC236}">
                <a16:creationId xmlns:a16="http://schemas.microsoft.com/office/drawing/2014/main" id="{97421F8B-571C-E94C-9ED0-643A39EAD319}"/>
              </a:ext>
            </a:extLst>
          </p:cNvPr>
          <p:cNvSpPr/>
          <p:nvPr/>
        </p:nvSpPr>
        <p:spPr>
          <a:xfrm>
            <a:off x="1889957" y="1440886"/>
            <a:ext cx="37818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28: Foundation calculations </a:t>
            </a:r>
            <a:endParaRPr lang="en-US" sz="2000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54328EF-95F7-E84B-B75A-0AD3A280F8EC}"/>
              </a:ext>
            </a:extLst>
          </p:cNvPr>
          <p:cNvSpPr/>
          <p:nvPr/>
        </p:nvSpPr>
        <p:spPr>
          <a:xfrm>
            <a:off x="351955" y="5189820"/>
            <a:ext cx="11326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CLT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F892B06-4DED-C545-8CCB-C76C84B68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80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346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4F5A6A-5F15-6E4B-B0A5-2B0073DB3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79524"/>
            <a:ext cx="9372600" cy="718930"/>
          </a:xfrm>
        </p:spPr>
        <p:txBody>
          <a:bodyPr/>
          <a:lstStyle/>
          <a:p>
            <a:r>
              <a:rPr lang="en-US" b="1" dirty="0"/>
              <a:t>Shallow Foundation: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>
                <a:extLst>
                  <a:ext uri="{FF2B5EF4-FFF2-40B4-BE49-F238E27FC236}">
                    <a16:creationId xmlns:a16="http://schemas.microsoft.com/office/drawing/2014/main" id="{8C318D18-06B6-7D4D-AC72-555F1694A73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97368658"/>
                  </p:ext>
                </p:extLst>
              </p:nvPr>
            </p:nvGraphicFramePr>
            <p:xfrm>
              <a:off x="1891747" y="2014729"/>
              <a:ext cx="9925878" cy="3822582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206287">
                      <a:extLst>
                        <a:ext uri="{9D8B030D-6E8A-4147-A177-3AD203B41FA5}">
                          <a16:colId xmlns:a16="http://schemas.microsoft.com/office/drawing/2014/main" val="2712135011"/>
                        </a:ext>
                      </a:extLst>
                    </a:gridCol>
                    <a:gridCol w="2690392">
                      <a:extLst>
                        <a:ext uri="{9D8B030D-6E8A-4147-A177-3AD203B41FA5}">
                          <a16:colId xmlns:a16="http://schemas.microsoft.com/office/drawing/2014/main" val="3432325876"/>
                        </a:ext>
                      </a:extLst>
                    </a:gridCol>
                    <a:gridCol w="2647293">
                      <a:extLst>
                        <a:ext uri="{9D8B030D-6E8A-4147-A177-3AD203B41FA5}">
                          <a16:colId xmlns:a16="http://schemas.microsoft.com/office/drawing/2014/main" val="1363842285"/>
                        </a:ext>
                      </a:extLst>
                    </a:gridCol>
                    <a:gridCol w="2381906">
                      <a:extLst>
                        <a:ext uri="{9D8B030D-6E8A-4147-A177-3AD203B41FA5}">
                          <a16:colId xmlns:a16="http://schemas.microsoft.com/office/drawing/2014/main" val="796154161"/>
                        </a:ext>
                      </a:extLst>
                    </a:gridCol>
                  </a:tblGrid>
                  <a:tr h="598877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0.11699308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𝜸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0.63710002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78670474"/>
                      </a:ext>
                    </a:extLst>
                  </a:tr>
                  <a:tr h="644741">
                    <a:tc>
                      <a:txBody>
                        <a:bodyPr/>
                        <a:lstStyle/>
                        <a:p>
                          <a:pPr marL="457200" marR="0" lvl="0" indent="228600" algn="ctr" defTabSz="914400" rtl="0" eaLnBrk="1" fontAlgn="auto" latinLnBrk="0" hangingPunct="1">
                            <a:lnSpc>
                              <a:spcPct val="15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q (</a:t>
                          </a:r>
                          <a:r>
                            <a:rPr lang="en-US" sz="2000" b="1" dirty="0" err="1">
                              <a:solidFill>
                                <a:schemeClr val="bg1"/>
                              </a:solidFill>
                            </a:rPr>
                            <a:t>kN</a:t>
                          </a: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)</a:t>
                          </a: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36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𝛾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2883576865"/>
                      </a:ext>
                    </a:extLst>
                  </a:tr>
                  <a:tr h="64474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B’(m)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0.76601385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𝒖</m:t>
                                  </m:r>
                                </m:sub>
                              </m:sSub>
                              <m:r>
                                <a:rPr lang="en-US" sz="2000" b="1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’(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kN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/</m:t>
                              </m:r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3009.48443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452430044"/>
                      </a:ext>
                    </a:extLst>
                  </a:tr>
                  <a:tr h="64474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𝒂𝒍𝒍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1003.16148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939369747"/>
                      </a:ext>
                    </a:extLst>
                  </a:tr>
                  <a:tr h="64474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𝒒𝒅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1.50929489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𝒎𝒂𝒙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11385.558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322478071"/>
                      </a:ext>
                    </a:extLst>
                  </a:tr>
                  <a:tr h="64474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1.53636902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𝒎𝒊𝒏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496.812066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524413429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>
                <a:extLst>
                  <a:ext uri="{FF2B5EF4-FFF2-40B4-BE49-F238E27FC236}">
                    <a16:creationId xmlns:a16="http://schemas.microsoft.com/office/drawing/2014/main" id="{8C318D18-06B6-7D4D-AC72-555F1694A73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97368658"/>
                  </p:ext>
                </p:extLst>
              </p:nvPr>
            </p:nvGraphicFramePr>
            <p:xfrm>
              <a:off x="1891747" y="2014729"/>
              <a:ext cx="9925878" cy="3822582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206287">
                      <a:extLst>
                        <a:ext uri="{9D8B030D-6E8A-4147-A177-3AD203B41FA5}">
                          <a16:colId xmlns:a16="http://schemas.microsoft.com/office/drawing/2014/main" val="2712135011"/>
                        </a:ext>
                      </a:extLst>
                    </a:gridCol>
                    <a:gridCol w="2690392">
                      <a:extLst>
                        <a:ext uri="{9D8B030D-6E8A-4147-A177-3AD203B41FA5}">
                          <a16:colId xmlns:a16="http://schemas.microsoft.com/office/drawing/2014/main" val="3432325876"/>
                        </a:ext>
                      </a:extLst>
                    </a:gridCol>
                    <a:gridCol w="2647293">
                      <a:extLst>
                        <a:ext uri="{9D8B030D-6E8A-4147-A177-3AD203B41FA5}">
                          <a16:colId xmlns:a16="http://schemas.microsoft.com/office/drawing/2014/main" val="1363842285"/>
                        </a:ext>
                      </a:extLst>
                    </a:gridCol>
                    <a:gridCol w="2381906">
                      <a:extLst>
                        <a:ext uri="{9D8B030D-6E8A-4147-A177-3AD203B41FA5}">
                          <a16:colId xmlns:a16="http://schemas.microsoft.com/office/drawing/2014/main" val="796154161"/>
                        </a:ext>
                      </a:extLst>
                    </a:gridCol>
                  </a:tblGrid>
                  <a:tr h="598877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0.11699308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blipFill>
                          <a:blip r:embed="rId2"/>
                          <a:stretch>
                            <a:fillRect l="-184689" t="-2128" r="-89952" b="-54255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0.63710002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78670474"/>
                      </a:ext>
                    </a:extLst>
                  </a:tr>
                  <a:tr h="64474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t="-94118" r="-350000" b="-4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36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4689" t="-94118" r="-89952" b="-4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2883576865"/>
                      </a:ext>
                    </a:extLst>
                  </a:tr>
                  <a:tr h="64474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B’(m)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0.76601385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4689" t="-194118" r="-89952" b="-3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3009.48443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452430044"/>
                      </a:ext>
                    </a:extLst>
                  </a:tr>
                  <a:tr h="64474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4689" t="-294118" r="-89952" b="-2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1003.16148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939369747"/>
                      </a:ext>
                    </a:extLst>
                  </a:tr>
                  <a:tr h="64474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t="-394118" r="-350000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1.50929489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4689" t="-394118" r="-89952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11385.558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322478071"/>
                      </a:ext>
                    </a:extLst>
                  </a:tr>
                  <a:tr h="64474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t="-494118" r="-35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1.53636902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4689" t="-494118" r="-8995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496.812066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524413429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4F3E50A6-15ED-ED4C-B1EC-A3E4B7CF350D}"/>
                  </a:ext>
                </a:extLst>
              </p:cNvPr>
              <p:cNvSpPr/>
              <p:nvPr/>
            </p:nvSpPr>
            <p:spPr>
              <a:xfrm>
                <a:off x="1981200" y="744815"/>
                <a:ext cx="2903680" cy="50552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50000"/>
                  </a:lnSpc>
                  <a:spcBef>
                    <a:spcPts val="1600"/>
                  </a:spcBef>
                  <a:spcAft>
                    <a:spcPts val="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𝟏</m:t>
                        </m:r>
                        <m:r>
                          <a:rPr lang="en-US" sz="2000" b="1" i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. </m:t>
                        </m:r>
                        <m:r>
                          <a:rPr lang="en-US" sz="2000" b="1" i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𝐃</m:t>
                        </m:r>
                      </m:e>
                      <m:sub>
                        <m:r>
                          <a:rPr lang="en-US" sz="2000" b="1" i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𝐟</m:t>
                        </m:r>
                      </m:sub>
                    </m:sSub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𝟐𝐦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, </m:t>
                    </m:r>
                  </m:oMath>
                </a14:m>
                <a:r>
                  <a:rPr lang="en-US" sz="2000" b="1" dirty="0">
                    <a:latin typeface="+mj-lt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B=1m, L=1m</a:t>
                </a:r>
              </a:p>
            </p:txBody>
          </p:sp>
        </mc:Choice>
        <mc:Fallback xmlns=""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4F3E50A6-15ED-ED4C-B1EC-A3E4B7CF350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1200" y="744815"/>
                <a:ext cx="2903680" cy="505523"/>
              </a:xfrm>
              <a:prstGeom prst="rect">
                <a:avLst/>
              </a:prstGeom>
              <a:blipFill>
                <a:blip r:embed="rId3"/>
                <a:stretch>
                  <a:fillRect r="-873" b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angle 6">
            <a:extLst>
              <a:ext uri="{FF2B5EF4-FFF2-40B4-BE49-F238E27FC236}">
                <a16:creationId xmlns:a16="http://schemas.microsoft.com/office/drawing/2014/main" id="{81D39647-8D80-D54D-A3AB-9CE192F99C07}"/>
              </a:ext>
            </a:extLst>
          </p:cNvPr>
          <p:cNvSpPr/>
          <p:nvPr/>
        </p:nvSpPr>
        <p:spPr>
          <a:xfrm>
            <a:off x="1981200" y="1263690"/>
            <a:ext cx="37818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29: Foundation calculations </a:t>
            </a:r>
            <a:endParaRPr lang="en-US" sz="2000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09097D3-C50A-FE4D-80DE-3D14CE6723B5}"/>
              </a:ext>
            </a:extLst>
          </p:cNvPr>
          <p:cNvSpPr/>
          <p:nvPr/>
        </p:nvSpPr>
        <p:spPr>
          <a:xfrm>
            <a:off x="313321" y="5229765"/>
            <a:ext cx="12926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RCC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4EA9FA-6CCE-D944-88FE-C2C4106B3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81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006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4F5A6A-5F15-6E4B-B0A5-2B0073DB3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199" y="192873"/>
            <a:ext cx="9372600" cy="776329"/>
          </a:xfrm>
        </p:spPr>
        <p:txBody>
          <a:bodyPr/>
          <a:lstStyle/>
          <a:p>
            <a:r>
              <a:rPr lang="en-US" b="1" dirty="0"/>
              <a:t>Shallow Foundation: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71BF3B80-5942-7348-9031-5C6BCD1D80B9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58132442"/>
                  </p:ext>
                </p:extLst>
              </p:nvPr>
            </p:nvGraphicFramePr>
            <p:xfrm>
              <a:off x="1981199" y="1990129"/>
              <a:ext cx="9160566" cy="4076527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036176">
                      <a:extLst>
                        <a:ext uri="{9D8B030D-6E8A-4147-A177-3AD203B41FA5}">
                          <a16:colId xmlns:a16="http://schemas.microsoft.com/office/drawing/2014/main" val="1728514062"/>
                        </a:ext>
                      </a:extLst>
                    </a:gridCol>
                    <a:gridCol w="2413242">
                      <a:extLst>
                        <a:ext uri="{9D8B030D-6E8A-4147-A177-3AD203B41FA5}">
                          <a16:colId xmlns:a16="http://schemas.microsoft.com/office/drawing/2014/main" val="2580175703"/>
                        </a:ext>
                      </a:extLst>
                    </a:gridCol>
                    <a:gridCol w="2512893">
                      <a:extLst>
                        <a:ext uri="{9D8B030D-6E8A-4147-A177-3AD203B41FA5}">
                          <a16:colId xmlns:a16="http://schemas.microsoft.com/office/drawing/2014/main" val="813409941"/>
                        </a:ext>
                      </a:extLst>
                    </a:gridCol>
                    <a:gridCol w="2198255">
                      <a:extLst>
                        <a:ext uri="{9D8B030D-6E8A-4147-A177-3AD203B41FA5}">
                          <a16:colId xmlns:a16="http://schemas.microsoft.com/office/drawing/2014/main" val="2556406429"/>
                        </a:ext>
                      </a:extLst>
                    </a:gridCol>
                  </a:tblGrid>
                  <a:tr h="706827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0.11699308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𝜸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0.83119815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31440277"/>
                      </a:ext>
                    </a:extLst>
                  </a:tr>
                  <a:tr h="542772">
                    <a:tc>
                      <a:txBody>
                        <a:bodyPr/>
                        <a:lstStyle/>
                        <a:p>
                          <a:pPr marL="457200" marR="0" lvl="0" indent="228600" algn="ctr" defTabSz="914400" rtl="0" eaLnBrk="1" fontAlgn="auto" latinLnBrk="0" hangingPunct="1">
                            <a:lnSpc>
                              <a:spcPct val="15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q (</a:t>
                          </a:r>
                          <a:r>
                            <a:rPr lang="en-US" sz="2000" b="1" dirty="0" err="1">
                              <a:solidFill>
                                <a:schemeClr val="bg1"/>
                              </a:solidFill>
                            </a:rPr>
                            <a:t>kN</a:t>
                          </a: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)</a:t>
                          </a: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36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𝛾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dirty="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818356388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B’(m)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1.26601385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𝒖</m:t>
                                  </m:r>
                                </m:sub>
                              </m:sSub>
                              <m:r>
                                <a:rPr lang="en-US" sz="2000" b="1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’(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kN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/</m:t>
                              </m:r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2271.56683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889391808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𝒂𝒍𝒍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757.188942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601098662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𝒒𝒅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1.16976496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𝒎𝒂𝒙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1862.64682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4126715310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1.29549101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 anchor="b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𝒎𝒊𝒏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533.867256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257937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71BF3B80-5942-7348-9031-5C6BCD1D80B9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58132442"/>
                  </p:ext>
                </p:extLst>
              </p:nvPr>
            </p:nvGraphicFramePr>
            <p:xfrm>
              <a:off x="1981199" y="1990129"/>
              <a:ext cx="9160566" cy="4076527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036176">
                      <a:extLst>
                        <a:ext uri="{9D8B030D-6E8A-4147-A177-3AD203B41FA5}">
                          <a16:colId xmlns:a16="http://schemas.microsoft.com/office/drawing/2014/main" val="1728514062"/>
                        </a:ext>
                      </a:extLst>
                    </a:gridCol>
                    <a:gridCol w="2413242">
                      <a:extLst>
                        <a:ext uri="{9D8B030D-6E8A-4147-A177-3AD203B41FA5}">
                          <a16:colId xmlns:a16="http://schemas.microsoft.com/office/drawing/2014/main" val="2580175703"/>
                        </a:ext>
                      </a:extLst>
                    </a:gridCol>
                    <a:gridCol w="2512893">
                      <a:extLst>
                        <a:ext uri="{9D8B030D-6E8A-4147-A177-3AD203B41FA5}">
                          <a16:colId xmlns:a16="http://schemas.microsoft.com/office/drawing/2014/main" val="813409941"/>
                        </a:ext>
                      </a:extLst>
                    </a:gridCol>
                    <a:gridCol w="2198255">
                      <a:extLst>
                        <a:ext uri="{9D8B030D-6E8A-4147-A177-3AD203B41FA5}">
                          <a16:colId xmlns:a16="http://schemas.microsoft.com/office/drawing/2014/main" val="2556406429"/>
                        </a:ext>
                      </a:extLst>
                    </a:gridCol>
                  </a:tblGrid>
                  <a:tr h="706827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0.11699308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blipFill>
                          <a:blip r:embed="rId2"/>
                          <a:stretch>
                            <a:fillRect l="-176382" r="-86935" b="-496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0.83119815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31440277"/>
                      </a:ext>
                    </a:extLst>
                  </a:tr>
                  <a:tr h="54277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t="-130233" r="-349068" b="-5465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36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6382" t="-130233" r="-86935" b="-5465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818356388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B’(m)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1.26601385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6382" t="-176786" r="-86935" b="-31964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2271.56683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889391808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6382" t="-281818" r="-86935" b="-22545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757.188942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601098662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t="-375000" r="-349068" b="-121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1.16976496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6382" t="-375000" r="-86935" b="-121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1862.64682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4126715310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t="-475000" r="-349068" b="-21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1.29549101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 anchor="b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6382" t="-475000" r="-86935" b="-21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533.867256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2579372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A5B5F7AD-FA8C-284A-AFE1-A13E1EEA3110}"/>
                  </a:ext>
                </a:extLst>
              </p:cNvPr>
              <p:cNvSpPr/>
              <p:nvPr/>
            </p:nvSpPr>
            <p:spPr>
              <a:xfrm>
                <a:off x="1981199" y="924887"/>
                <a:ext cx="3148234" cy="50552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50000"/>
                  </a:lnSpc>
                  <a:spcBef>
                    <a:spcPts val="1600"/>
                  </a:spcBef>
                  <a:spcAft>
                    <a:spcPts val="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𝟐</m:t>
                        </m:r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. </m:t>
                        </m:r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𝐃</m:t>
                        </m:r>
                      </m:e>
                      <m:sub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𝐟</m:t>
                        </m:r>
                      </m:sub>
                    </m:sSub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𝟐𝐦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, 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𝐁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𝟑</m:t>
                    </m:r>
                  </m:oMath>
                </a14:m>
                <a:r>
                  <a:rPr lang="en-US" sz="2000" b="1" dirty="0">
                    <a:solidFill>
                      <a:srgbClr val="FF0000"/>
                    </a:solidFill>
                    <a:latin typeface="+mj-lt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m, L=3m</a:t>
                </a:r>
                <a:endParaRPr lang="en-US" sz="2000" b="1" dirty="0">
                  <a:latin typeface="+mj-lt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A5B5F7AD-FA8C-284A-AFE1-A13E1EEA311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1199" y="924887"/>
                <a:ext cx="3148234" cy="505523"/>
              </a:xfrm>
              <a:prstGeom prst="rect">
                <a:avLst/>
              </a:prstGeom>
              <a:blipFill>
                <a:blip r:embed="rId3"/>
                <a:stretch>
                  <a:fillRect r="-806" b="-1707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ectangle 4">
            <a:extLst>
              <a:ext uri="{FF2B5EF4-FFF2-40B4-BE49-F238E27FC236}">
                <a16:creationId xmlns:a16="http://schemas.microsoft.com/office/drawing/2014/main" id="{7494D069-030D-6547-9A6E-53399EF3750A}"/>
              </a:ext>
            </a:extLst>
          </p:cNvPr>
          <p:cNvSpPr/>
          <p:nvPr/>
        </p:nvSpPr>
        <p:spPr>
          <a:xfrm>
            <a:off x="1981199" y="1430410"/>
            <a:ext cx="37818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30: Foundation calculations </a:t>
            </a:r>
            <a:endParaRPr lang="en-US" sz="2000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60B5262-A776-CC45-B0FB-9B0B6A1A1504}"/>
              </a:ext>
            </a:extLst>
          </p:cNvPr>
          <p:cNvSpPr/>
          <p:nvPr/>
        </p:nvSpPr>
        <p:spPr>
          <a:xfrm>
            <a:off x="313321" y="5316304"/>
            <a:ext cx="12926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RCC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DF15E06-A0F2-BA48-BFF2-86E273B4C2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82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273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4F5A6A-5F15-6E4B-B0A5-2B0073DB3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0395" y="219700"/>
            <a:ext cx="9372600" cy="737327"/>
          </a:xfrm>
        </p:spPr>
        <p:txBody>
          <a:bodyPr/>
          <a:lstStyle/>
          <a:p>
            <a:r>
              <a:rPr lang="en-US" b="1" dirty="0"/>
              <a:t>Shallow Foundation: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1F994C8C-70A3-A849-A7B1-826AC2C0AEF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55851816"/>
                  </p:ext>
                </p:extLst>
              </p:nvPr>
            </p:nvGraphicFramePr>
            <p:xfrm>
              <a:off x="1981200" y="1778073"/>
              <a:ext cx="9468678" cy="3787198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104662">
                      <a:extLst>
                        <a:ext uri="{9D8B030D-6E8A-4147-A177-3AD203B41FA5}">
                          <a16:colId xmlns:a16="http://schemas.microsoft.com/office/drawing/2014/main" val="4185695300"/>
                        </a:ext>
                      </a:extLst>
                    </a:gridCol>
                    <a:gridCol w="2543538">
                      <a:extLst>
                        <a:ext uri="{9D8B030D-6E8A-4147-A177-3AD203B41FA5}">
                          <a16:colId xmlns:a16="http://schemas.microsoft.com/office/drawing/2014/main" val="1505832192"/>
                        </a:ext>
                      </a:extLst>
                    </a:gridCol>
                    <a:gridCol w="2548286">
                      <a:extLst>
                        <a:ext uri="{9D8B030D-6E8A-4147-A177-3AD203B41FA5}">
                          <a16:colId xmlns:a16="http://schemas.microsoft.com/office/drawing/2014/main" val="3306241055"/>
                        </a:ext>
                      </a:extLst>
                    </a:gridCol>
                    <a:gridCol w="2272192">
                      <a:extLst>
                        <a:ext uri="{9D8B030D-6E8A-4147-A177-3AD203B41FA5}">
                          <a16:colId xmlns:a16="http://schemas.microsoft.com/office/drawing/2014/main" val="13919677"/>
                        </a:ext>
                      </a:extLst>
                    </a:gridCol>
                  </a:tblGrid>
                  <a:tr h="593333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e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0.11699308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𝜸</m:t>
                                    </m:r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b="1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0.63710002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671622899"/>
                      </a:ext>
                    </a:extLst>
                  </a:tr>
                  <a:tr h="638773">
                    <a:tc>
                      <a:txBody>
                        <a:bodyPr/>
                        <a:lstStyle/>
                        <a:p>
                          <a:pPr marL="457200" marR="0" lvl="0" indent="228600" algn="ctr" defTabSz="914400" rtl="0" eaLnBrk="1" fontAlgn="auto" latinLnBrk="0" hangingPunct="1">
                            <a:lnSpc>
                              <a:spcPct val="15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q (</a:t>
                          </a:r>
                          <a:r>
                            <a:rPr lang="en-US" sz="2000" b="1" dirty="0" err="1">
                              <a:solidFill>
                                <a:schemeClr val="bg1"/>
                              </a:solidFill>
                            </a:rPr>
                            <a:t>kN</a:t>
                          </a: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)</a:t>
                          </a: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27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𝜸</m:t>
                                    </m:r>
                                    <m:r>
                                      <a:rPr lang="en-US" sz="2000" b="1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𝒅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b="1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93033696"/>
                      </a:ext>
                    </a:extLst>
                  </a:tr>
                  <a:tr h="638773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B’(m)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0.76601385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𝒖</m:t>
                                  </m:r>
                                </m:sub>
                              </m:sSub>
                              <m:r>
                                <a:rPr lang="en-US" sz="2000" b="1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’(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kN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/</m:t>
                              </m:r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2138.65136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226830822"/>
                      </a:ext>
                    </a:extLst>
                  </a:tr>
                  <a:tr h="638773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L’(m)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𝒂𝒍𝒍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712.883786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4148906226"/>
                      </a:ext>
                    </a:extLst>
                  </a:tr>
                  <a:tr h="638773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b="1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1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 b="1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𝒒𝒅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1.38197117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𝒎𝒂𝒙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11385.558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264639267"/>
                      </a:ext>
                    </a:extLst>
                  </a:tr>
                  <a:tr h="638773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b="1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 b="1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 b="1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1.53636902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𝒎𝒊𝒏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496.812066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64415589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1F994C8C-70A3-A849-A7B1-826AC2C0AEF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55851816"/>
                  </p:ext>
                </p:extLst>
              </p:nvPr>
            </p:nvGraphicFramePr>
            <p:xfrm>
              <a:off x="1981200" y="1778073"/>
              <a:ext cx="9468678" cy="3787198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104662">
                      <a:extLst>
                        <a:ext uri="{9D8B030D-6E8A-4147-A177-3AD203B41FA5}">
                          <a16:colId xmlns:a16="http://schemas.microsoft.com/office/drawing/2014/main" val="4185695300"/>
                        </a:ext>
                      </a:extLst>
                    </a:gridCol>
                    <a:gridCol w="2543538">
                      <a:extLst>
                        <a:ext uri="{9D8B030D-6E8A-4147-A177-3AD203B41FA5}">
                          <a16:colId xmlns:a16="http://schemas.microsoft.com/office/drawing/2014/main" val="1505832192"/>
                        </a:ext>
                      </a:extLst>
                    </a:gridCol>
                    <a:gridCol w="2548286">
                      <a:extLst>
                        <a:ext uri="{9D8B030D-6E8A-4147-A177-3AD203B41FA5}">
                          <a16:colId xmlns:a16="http://schemas.microsoft.com/office/drawing/2014/main" val="3306241055"/>
                        </a:ext>
                      </a:extLst>
                    </a:gridCol>
                    <a:gridCol w="2272192">
                      <a:extLst>
                        <a:ext uri="{9D8B030D-6E8A-4147-A177-3AD203B41FA5}">
                          <a16:colId xmlns:a16="http://schemas.microsoft.com/office/drawing/2014/main" val="13919677"/>
                        </a:ext>
                      </a:extLst>
                    </a:gridCol>
                  </a:tblGrid>
                  <a:tr h="593333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effectLst/>
                            </a:rPr>
                            <a:t>e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0.11699308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blipFill>
                          <a:blip r:embed="rId2"/>
                          <a:stretch>
                            <a:fillRect l="-182587" t="-2128" r="-89055" b="-53617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0.63710002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671622899"/>
                      </a:ext>
                    </a:extLst>
                  </a:tr>
                  <a:tr h="638773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02" t="-96000" r="-349398" b="-404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27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2587" t="-96000" r="-89055" b="-404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93033696"/>
                      </a:ext>
                    </a:extLst>
                  </a:tr>
                  <a:tr h="638773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B’(m)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0.76601385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2587" t="-192157" r="-89055" b="-2960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2138.65136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226830822"/>
                      </a:ext>
                    </a:extLst>
                  </a:tr>
                  <a:tr h="638773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>
                              <a:effectLst/>
                            </a:rPr>
                            <a:t>L’(m)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2587" t="-298000" r="-89055" b="-20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712.883786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4148906226"/>
                      </a:ext>
                    </a:extLst>
                  </a:tr>
                  <a:tr h="638773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02" t="-390196" r="-349398" b="-9803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1.38197117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2587" t="-390196" r="-89055" b="-9803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11385.558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264639267"/>
                      </a:ext>
                    </a:extLst>
                  </a:tr>
                  <a:tr h="638773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02" t="-500000" r="-3493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1.53636902</a:t>
                          </a:r>
                          <a:endParaRPr lang="en-US" sz="2000" b="1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2587" t="-500000" r="-8905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496.812066</a:t>
                          </a:r>
                          <a:endParaRPr lang="en-US" sz="2000" b="1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644155892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0767B26D-CACE-9340-9367-105F3697DDBD}"/>
                  </a:ext>
                </a:extLst>
              </p:cNvPr>
              <p:cNvSpPr/>
              <p:nvPr/>
            </p:nvSpPr>
            <p:spPr>
              <a:xfrm>
                <a:off x="1981200" y="808942"/>
                <a:ext cx="3421834" cy="50552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50000"/>
                  </a:lnSpc>
                  <a:spcBef>
                    <a:spcPts val="1600"/>
                  </a:spcBef>
                  <a:spcAft>
                    <a:spcPts val="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𝟑</m:t>
                        </m:r>
                        <m:r>
                          <a:rPr lang="en-US" sz="2000" b="1" i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. </m:t>
                        </m:r>
                        <m:r>
                          <a:rPr lang="en-US" sz="2000" b="1" i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𝐃</m:t>
                        </m:r>
                      </m:e>
                      <m:sub>
                        <m:r>
                          <a:rPr lang="en-US" sz="2000" b="1" i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𝐟</m:t>
                        </m:r>
                      </m:sub>
                    </m:sSub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𝟓𝐦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, 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𝐁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𝟏𝐦</m:t>
                    </m:r>
                  </m:oMath>
                </a14:m>
                <a:r>
                  <a:rPr lang="en-US" sz="2000" b="1" dirty="0">
                    <a:latin typeface="+mj-lt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, L=1m</a:t>
                </a:r>
              </a:p>
            </p:txBody>
          </p:sp>
        </mc:Choice>
        <mc:Fallback xmlns="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0767B26D-CACE-9340-9367-105F3697DDB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1200" y="808942"/>
                <a:ext cx="3421834" cy="505523"/>
              </a:xfrm>
              <a:prstGeom prst="rect">
                <a:avLst/>
              </a:prstGeom>
              <a:blipFill>
                <a:blip r:embed="rId3"/>
                <a:stretch>
                  <a:fillRect r="-743" b="-1707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ectangle 4">
            <a:extLst>
              <a:ext uri="{FF2B5EF4-FFF2-40B4-BE49-F238E27FC236}">
                <a16:creationId xmlns:a16="http://schemas.microsoft.com/office/drawing/2014/main" id="{68B81B9C-7922-3A48-A5BE-70A4A2E158AE}"/>
              </a:ext>
            </a:extLst>
          </p:cNvPr>
          <p:cNvSpPr/>
          <p:nvPr/>
        </p:nvSpPr>
        <p:spPr>
          <a:xfrm>
            <a:off x="1981200" y="1346214"/>
            <a:ext cx="37818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31: Foundation calculations </a:t>
            </a:r>
            <a:endParaRPr lang="en-US" sz="2000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4059BC-EFB3-F84F-9786-0CD1F86E403A}"/>
              </a:ext>
            </a:extLst>
          </p:cNvPr>
          <p:cNvSpPr/>
          <p:nvPr/>
        </p:nvSpPr>
        <p:spPr>
          <a:xfrm>
            <a:off x="233451" y="5350948"/>
            <a:ext cx="12926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RCC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1A929D0-D1A2-A640-A327-B22ACB13F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83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867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4F5A6A-5F15-6E4B-B0A5-2B0073DB3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5488" y="138356"/>
            <a:ext cx="9372600" cy="686792"/>
          </a:xfrm>
        </p:spPr>
        <p:txBody>
          <a:bodyPr/>
          <a:lstStyle/>
          <a:p>
            <a:r>
              <a:rPr lang="en-US" b="1" dirty="0"/>
              <a:t>Shallow Foundation: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9AD59EEA-DB14-A845-8CF2-98692F6275C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08866122"/>
                  </p:ext>
                </p:extLst>
              </p:nvPr>
            </p:nvGraphicFramePr>
            <p:xfrm>
              <a:off x="1825488" y="1804106"/>
              <a:ext cx="9783416" cy="3692235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174621">
                      <a:extLst>
                        <a:ext uri="{9D8B030D-6E8A-4147-A177-3AD203B41FA5}">
                          <a16:colId xmlns:a16="http://schemas.microsoft.com/office/drawing/2014/main" val="3105593689"/>
                        </a:ext>
                      </a:extLst>
                    </a:gridCol>
                    <a:gridCol w="2666061">
                      <a:extLst>
                        <a:ext uri="{9D8B030D-6E8A-4147-A177-3AD203B41FA5}">
                          <a16:colId xmlns:a16="http://schemas.microsoft.com/office/drawing/2014/main" val="4288275512"/>
                        </a:ext>
                      </a:extLst>
                    </a:gridCol>
                    <a:gridCol w="2595014">
                      <a:extLst>
                        <a:ext uri="{9D8B030D-6E8A-4147-A177-3AD203B41FA5}">
                          <a16:colId xmlns:a16="http://schemas.microsoft.com/office/drawing/2014/main" val="1890512699"/>
                        </a:ext>
                      </a:extLst>
                    </a:gridCol>
                    <a:gridCol w="2347720">
                      <a:extLst>
                        <a:ext uri="{9D8B030D-6E8A-4147-A177-3AD203B41FA5}">
                          <a16:colId xmlns:a16="http://schemas.microsoft.com/office/drawing/2014/main" val="183530906"/>
                        </a:ext>
                      </a:extLst>
                    </a:gridCol>
                  </a:tblGrid>
                  <a:tr h="62792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0.11699308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𝜸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0.62473335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744777164"/>
                      </a:ext>
                    </a:extLst>
                  </a:tr>
                  <a:tr h="552946">
                    <a:tc>
                      <a:txBody>
                        <a:bodyPr/>
                        <a:lstStyle/>
                        <a:p>
                          <a:pPr marL="457200" marR="0" lvl="0" indent="228600" algn="ctr" defTabSz="914400" rtl="0" eaLnBrk="1" fontAlgn="auto" latinLnBrk="0" hangingPunct="1">
                            <a:lnSpc>
                              <a:spcPct val="15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q (</a:t>
                          </a:r>
                          <a:r>
                            <a:rPr lang="en-US" sz="2000" b="1" dirty="0" err="1">
                              <a:solidFill>
                                <a:schemeClr val="bg1"/>
                              </a:solidFill>
                            </a:rPr>
                            <a:t>kN</a:t>
                          </a: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)</a:t>
                          </a: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27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𝛾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52409164"/>
                      </a:ext>
                    </a:extLst>
                  </a:tr>
                  <a:tr h="62784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B’(m)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1.26601385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𝒖</m:t>
                                  </m:r>
                                </m:sub>
                              </m:sSub>
                              <m:r>
                                <a:rPr lang="en-US" sz="2000" b="1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’(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kN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chemeClr val="bg1"/>
                                  </a:solidFill>
                                </a:rPr>
                                <m:t>/</m:t>
                              </m:r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2249.11791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702169356"/>
                      </a:ext>
                    </a:extLst>
                  </a:tr>
                  <a:tr h="62784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𝒂𝒍𝒍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749.70597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98251203"/>
                      </a:ext>
                    </a:extLst>
                  </a:tr>
                  <a:tr h="62784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𝒒𝒅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1.25464744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𝒎𝒂𝒙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1042.31617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12621521"/>
                      </a:ext>
                    </a:extLst>
                  </a:tr>
                  <a:tr h="62784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1.59098202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𝒎𝒊𝒏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698.175402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230151175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9AD59EEA-DB14-A845-8CF2-98692F6275C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08866122"/>
                  </p:ext>
                </p:extLst>
              </p:nvPr>
            </p:nvGraphicFramePr>
            <p:xfrm>
              <a:off x="1825488" y="1804106"/>
              <a:ext cx="9783416" cy="3692235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174621">
                      <a:extLst>
                        <a:ext uri="{9D8B030D-6E8A-4147-A177-3AD203B41FA5}">
                          <a16:colId xmlns:a16="http://schemas.microsoft.com/office/drawing/2014/main" val="3105593689"/>
                        </a:ext>
                      </a:extLst>
                    </a:gridCol>
                    <a:gridCol w="2666061">
                      <a:extLst>
                        <a:ext uri="{9D8B030D-6E8A-4147-A177-3AD203B41FA5}">
                          <a16:colId xmlns:a16="http://schemas.microsoft.com/office/drawing/2014/main" val="4288275512"/>
                        </a:ext>
                      </a:extLst>
                    </a:gridCol>
                    <a:gridCol w="2595014">
                      <a:extLst>
                        <a:ext uri="{9D8B030D-6E8A-4147-A177-3AD203B41FA5}">
                          <a16:colId xmlns:a16="http://schemas.microsoft.com/office/drawing/2014/main" val="1890512699"/>
                        </a:ext>
                      </a:extLst>
                    </a:gridCol>
                    <a:gridCol w="2347720">
                      <a:extLst>
                        <a:ext uri="{9D8B030D-6E8A-4147-A177-3AD203B41FA5}">
                          <a16:colId xmlns:a16="http://schemas.microsoft.com/office/drawing/2014/main" val="183530906"/>
                        </a:ext>
                      </a:extLst>
                    </a:gridCol>
                  </a:tblGrid>
                  <a:tr h="62792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0.11699308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blipFill>
                          <a:blip r:embed="rId2"/>
                          <a:stretch>
                            <a:fillRect l="-186341" t="-2041" r="-90244" b="-4938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0.62473335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744777164"/>
                      </a:ext>
                    </a:extLst>
                  </a:tr>
                  <a:tr h="552946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t="-113636" r="-348837" b="-45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27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6341" t="-113636" r="-90244" b="-45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52409164"/>
                      </a:ext>
                    </a:extLst>
                  </a:tr>
                  <a:tr h="62784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B’(m)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1.26601385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6341" t="-188000" r="-90244" b="-296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2249.11791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702169356"/>
                      </a:ext>
                    </a:extLst>
                  </a:tr>
                  <a:tr h="627841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6341" t="-293878" r="-90244" b="-2020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749.70597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98251203"/>
                      </a:ext>
                    </a:extLst>
                  </a:tr>
                  <a:tr h="62784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t="-386000" r="-348837" b="-9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1.25464744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6341" t="-386000" r="-90244" b="-9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1042.31617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12621521"/>
                      </a:ext>
                    </a:extLst>
                  </a:tr>
                  <a:tr h="62784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t="-495918" r="-34883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1.59098202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6341" t="-495918" r="-9024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698.175402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230151175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92B41E24-6784-094B-ADDC-75F208C967DD}"/>
                  </a:ext>
                </a:extLst>
              </p:cNvPr>
              <p:cNvSpPr/>
              <p:nvPr/>
            </p:nvSpPr>
            <p:spPr>
              <a:xfrm>
                <a:off x="1825488" y="825148"/>
                <a:ext cx="3637727" cy="50552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50000"/>
                  </a:lnSpc>
                  <a:spcBef>
                    <a:spcPts val="1600"/>
                  </a:spcBef>
                  <a:spcAft>
                    <a:spcPts val="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𝟒</m:t>
                        </m:r>
                        <m:r>
                          <a:rPr lang="en-US" sz="2000" b="1" i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. </m:t>
                        </m:r>
                        <m:r>
                          <a:rPr lang="en-US" sz="2000" b="1" i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𝐃</m:t>
                        </m:r>
                      </m:e>
                      <m:sub>
                        <m:r>
                          <a:rPr lang="en-US" sz="2000" b="1" i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𝐟</m:t>
                        </m:r>
                      </m:sub>
                    </m:sSub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𝟓𝐦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, 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𝐁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𝟓</m:t>
                    </m:r>
                  </m:oMath>
                </a14:m>
                <a:r>
                  <a:rPr lang="en-US" sz="2000" b="1" dirty="0">
                    <a:latin typeface="+mj-lt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m, L=1.5</a:t>
                </a:r>
              </a:p>
            </p:txBody>
          </p:sp>
        </mc:Choice>
        <mc:Fallback xmlns="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92B41E24-6784-094B-ADDC-75F208C967D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5488" y="825148"/>
                <a:ext cx="3637727" cy="505523"/>
              </a:xfrm>
              <a:prstGeom prst="rect">
                <a:avLst/>
              </a:prstGeom>
              <a:blipFill>
                <a:blip r:embed="rId3"/>
                <a:stretch>
                  <a:fillRect r="-699" b="-1707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ectangle 4">
            <a:extLst>
              <a:ext uri="{FF2B5EF4-FFF2-40B4-BE49-F238E27FC236}">
                <a16:creationId xmlns:a16="http://schemas.microsoft.com/office/drawing/2014/main" id="{97421F8B-571C-E94C-9ED0-643A39EAD319}"/>
              </a:ext>
            </a:extLst>
          </p:cNvPr>
          <p:cNvSpPr/>
          <p:nvPr/>
        </p:nvSpPr>
        <p:spPr>
          <a:xfrm>
            <a:off x="1825488" y="1371824"/>
            <a:ext cx="37818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32: Foundation calculations </a:t>
            </a:r>
            <a:endParaRPr lang="en-US" sz="2000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B0A391E-41FF-3C42-A915-FAEA840676F9}"/>
              </a:ext>
            </a:extLst>
          </p:cNvPr>
          <p:cNvSpPr/>
          <p:nvPr/>
        </p:nvSpPr>
        <p:spPr>
          <a:xfrm>
            <a:off x="313321" y="5345610"/>
            <a:ext cx="12926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RCC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881FDD0-8944-F64A-81E5-A5DBD8E83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84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478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8FBF3-9451-994B-BBCC-0FB2C6BFA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9467" y="25400"/>
            <a:ext cx="9372600" cy="1295400"/>
          </a:xfrm>
        </p:spPr>
        <p:txBody>
          <a:bodyPr/>
          <a:lstStyle/>
          <a:p>
            <a:r>
              <a:rPr lang="en-US" b="1" dirty="0"/>
              <a:t>Settlements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75FCF-2509-2142-8166-7252E8DDD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2014935"/>
            <a:ext cx="9372600" cy="4483101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b="1" dirty="0"/>
              <a:t>Choosing dimensions 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dirty="0"/>
              <a:t>Checking if it qualifies the requirements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dirty="0" err="1"/>
              <a:t>Schmertmann</a:t>
            </a:r>
            <a:r>
              <a:rPr lang="en-US" b="1" dirty="0"/>
              <a:t> method using settle 3D 2.0 program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 dirty="0"/>
              <a:t>Settle 3D 2.0 program is software for the analysis of settlement</a:t>
            </a:r>
          </a:p>
          <a:p>
            <a:pPr marL="411480" lvl="1" indent="0">
              <a:buNone/>
            </a:pPr>
            <a:r>
              <a:rPr lang="en-US" b="1" dirty="0"/>
              <a:t> under foundations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86B5B6-576A-4541-AD84-A2E73ACF3E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9" b="18513"/>
          <a:stretch/>
        </p:blipFill>
        <p:spPr>
          <a:xfrm>
            <a:off x="9327395" y="846666"/>
            <a:ext cx="2864605" cy="6011333"/>
          </a:xfrm>
          <a:prstGeom prst="rect">
            <a:avLst/>
          </a:prstGeom>
        </p:spPr>
      </p:pic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6579C26-FF5E-C84E-B0F6-623814BAC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85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047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9AD59EEA-DB14-A845-8CF2-98692F6275C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922178323"/>
                  </p:ext>
                </p:extLst>
              </p:nvPr>
            </p:nvGraphicFramePr>
            <p:xfrm>
              <a:off x="1889957" y="2767105"/>
              <a:ext cx="9342783" cy="3703415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076678">
                      <a:extLst>
                        <a:ext uri="{9D8B030D-6E8A-4147-A177-3AD203B41FA5}">
                          <a16:colId xmlns:a16="http://schemas.microsoft.com/office/drawing/2014/main" val="3105593689"/>
                        </a:ext>
                      </a:extLst>
                    </a:gridCol>
                    <a:gridCol w="2511887">
                      <a:extLst>
                        <a:ext uri="{9D8B030D-6E8A-4147-A177-3AD203B41FA5}">
                          <a16:colId xmlns:a16="http://schemas.microsoft.com/office/drawing/2014/main" val="4288275512"/>
                        </a:ext>
                      </a:extLst>
                    </a:gridCol>
                    <a:gridCol w="2512236">
                      <a:extLst>
                        <a:ext uri="{9D8B030D-6E8A-4147-A177-3AD203B41FA5}">
                          <a16:colId xmlns:a16="http://schemas.microsoft.com/office/drawing/2014/main" val="1890512699"/>
                        </a:ext>
                      </a:extLst>
                    </a:gridCol>
                    <a:gridCol w="2241982">
                      <a:extLst>
                        <a:ext uri="{9D8B030D-6E8A-4147-A177-3AD203B41FA5}">
                          <a16:colId xmlns:a16="http://schemas.microsoft.com/office/drawing/2014/main" val="183530906"/>
                        </a:ext>
                      </a:extLst>
                    </a:gridCol>
                  </a:tblGrid>
                  <a:tr h="532840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0.04637503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𝜸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0.62473335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744777164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marR="0" lvl="0" indent="228600" algn="ctr" defTabSz="914400" rtl="0" eaLnBrk="1" fontAlgn="auto" latinLnBrk="0" hangingPunct="1">
                            <a:lnSpc>
                              <a:spcPct val="15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q (</a:t>
                          </a:r>
                          <a:r>
                            <a:rPr lang="en-US" sz="2000" b="1" dirty="0" err="1">
                              <a:solidFill>
                                <a:schemeClr val="bg1"/>
                              </a:solidFill>
                            </a:rPr>
                            <a:t>kN</a:t>
                          </a: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)</a:t>
                          </a: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𝛾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52409164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B’(m)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1.40724994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𝒖</m:t>
                                  </m:r>
                                </m:sub>
                              </m:sSub>
                              <m:r>
                                <a:rPr lang="en-US" sz="2000" b="1" i="1" smtClean="0">
                                  <a:solidFill>
                                    <a:srgbClr val="FF0000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’(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rgbClr val="FF0000"/>
                                  </a:solidFill>
                                </a:rPr>
                                <m:t>kN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rgbClr val="FF0000"/>
                                  </a:solidFill>
                                </a:rPr>
                                <m:t>/</m:t>
                              </m:r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rgbClr val="FF0000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2249.11791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702169356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𝒂𝒍𝒍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749.70597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98251203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𝒒𝒅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1.25464744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𝒎𝒂𝒙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rgbClr val="FF0000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rgbClr val="FF0000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1042.31617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12621521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1.65691178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𝒎𝒊𝒏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698.175402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230151175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9AD59EEA-DB14-A845-8CF2-98692F6275C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922178323"/>
                  </p:ext>
                </p:extLst>
              </p:nvPr>
            </p:nvGraphicFramePr>
            <p:xfrm>
              <a:off x="1889957" y="2767105"/>
              <a:ext cx="9342783" cy="3703415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076678">
                      <a:extLst>
                        <a:ext uri="{9D8B030D-6E8A-4147-A177-3AD203B41FA5}">
                          <a16:colId xmlns:a16="http://schemas.microsoft.com/office/drawing/2014/main" val="3105593689"/>
                        </a:ext>
                      </a:extLst>
                    </a:gridCol>
                    <a:gridCol w="2511887">
                      <a:extLst>
                        <a:ext uri="{9D8B030D-6E8A-4147-A177-3AD203B41FA5}">
                          <a16:colId xmlns:a16="http://schemas.microsoft.com/office/drawing/2014/main" val="4288275512"/>
                        </a:ext>
                      </a:extLst>
                    </a:gridCol>
                    <a:gridCol w="2512236">
                      <a:extLst>
                        <a:ext uri="{9D8B030D-6E8A-4147-A177-3AD203B41FA5}">
                          <a16:colId xmlns:a16="http://schemas.microsoft.com/office/drawing/2014/main" val="1890512699"/>
                        </a:ext>
                      </a:extLst>
                    </a:gridCol>
                    <a:gridCol w="2241982">
                      <a:extLst>
                        <a:ext uri="{9D8B030D-6E8A-4147-A177-3AD203B41FA5}">
                          <a16:colId xmlns:a16="http://schemas.microsoft.com/office/drawing/2014/main" val="183530906"/>
                        </a:ext>
                      </a:extLst>
                    </a:gridCol>
                  </a:tblGrid>
                  <a:tr h="532840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0.04637503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blipFill>
                          <a:blip r:embed="rId2"/>
                          <a:stretch>
                            <a:fillRect l="-183333" t="-2381" r="-89394" b="-5976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0.62473335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744777164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10" t="-86000" r="-349390" b="-40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3333" t="-86000" r="-89394" b="-40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52409164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B’(m)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1.40724994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3333" t="-186000" r="-89394" b="-30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2249.11791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702169356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1.5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3333" t="-280392" r="-89394" b="-1960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749.70597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98251203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10" t="-388000" r="-349390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1.25464744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3333" t="-388000" r="-89394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1042.31617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12621521"/>
                      </a:ext>
                    </a:extLst>
                  </a:tr>
                  <a:tr h="63411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610" t="-488000" r="-3493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1.65691178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83333" t="-488000" r="-8939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120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698.175402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230151175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92B41E24-6784-094B-ADDC-75F208C967DD}"/>
                  </a:ext>
                </a:extLst>
              </p:cNvPr>
              <p:cNvSpPr/>
              <p:nvPr/>
            </p:nvSpPr>
            <p:spPr>
              <a:xfrm>
                <a:off x="1889957" y="1736254"/>
                <a:ext cx="3637727" cy="50552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50000"/>
                  </a:lnSpc>
                  <a:spcBef>
                    <a:spcPts val="1600"/>
                  </a:spcBef>
                  <a:spcAft>
                    <a:spcPts val="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𝟒</m:t>
                        </m:r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. </m:t>
                        </m:r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𝐃</m:t>
                        </m:r>
                      </m:e>
                      <m:sub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𝐟</m:t>
                        </m:r>
                      </m:sub>
                    </m:sSub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𝟓𝐦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, 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𝐁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𝟓</m:t>
                    </m:r>
                  </m:oMath>
                </a14:m>
                <a:r>
                  <a:rPr lang="en-US" sz="2000" b="1" dirty="0">
                    <a:solidFill>
                      <a:srgbClr val="FF0000"/>
                    </a:solidFill>
                    <a:latin typeface="+mj-lt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m, L=1.5</a:t>
                </a:r>
                <a:endParaRPr lang="en-US" sz="2000" b="1" dirty="0">
                  <a:latin typeface="+mj-lt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92B41E24-6784-094B-ADDC-75F208C967D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9957" y="1736254"/>
                <a:ext cx="3637727" cy="505523"/>
              </a:xfrm>
              <a:prstGeom prst="rect">
                <a:avLst/>
              </a:prstGeom>
              <a:blipFill>
                <a:blip r:embed="rId3"/>
                <a:stretch>
                  <a:fillRect r="-697" b="-1707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ectangle 4">
            <a:extLst>
              <a:ext uri="{FF2B5EF4-FFF2-40B4-BE49-F238E27FC236}">
                <a16:creationId xmlns:a16="http://schemas.microsoft.com/office/drawing/2014/main" id="{97421F8B-571C-E94C-9ED0-643A39EAD319}"/>
              </a:ext>
            </a:extLst>
          </p:cNvPr>
          <p:cNvSpPr/>
          <p:nvPr/>
        </p:nvSpPr>
        <p:spPr>
          <a:xfrm>
            <a:off x="1841798" y="2241777"/>
            <a:ext cx="37818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33: Foundation calculations </a:t>
            </a:r>
            <a:endParaRPr lang="en-US" sz="2000" b="1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5105951-CAED-7E4F-B66D-B2A63CB46969}"/>
              </a:ext>
            </a:extLst>
          </p:cNvPr>
          <p:cNvSpPr txBox="1">
            <a:spLocks/>
          </p:cNvSpPr>
          <p:nvPr/>
        </p:nvSpPr>
        <p:spPr>
          <a:xfrm>
            <a:off x="1841798" y="423490"/>
            <a:ext cx="9372600" cy="8334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Dimensions 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7C307498-457E-5749-80A9-24302B982F9D}"/>
              </a:ext>
            </a:extLst>
          </p:cNvPr>
          <p:cNvSpPr txBox="1">
            <a:spLocks/>
          </p:cNvSpPr>
          <p:nvPr/>
        </p:nvSpPr>
        <p:spPr>
          <a:xfrm>
            <a:off x="1940877" y="1258402"/>
            <a:ext cx="4572000" cy="830487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100000"/>
              <a:buFont typeface="Arial" pitchFamily="34" charset="0"/>
              <a:buChar char="▪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7432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SzPct val="100000"/>
              <a:buFont typeface="Arial" pitchFamily="34" charset="0"/>
              <a:buChar char="▪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100000"/>
              <a:buFont typeface="Arial" pitchFamily="34" charset="0"/>
              <a:buChar char="▪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7452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b="1" dirty="0">
                <a:solidFill>
                  <a:schemeClr val="accent1"/>
                </a:solidFill>
              </a:rPr>
              <a:t>RCC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F45AC4B0-5A08-944B-B05D-D86DA0EF4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86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889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60D87-6E76-3C46-8B9E-7709D6A1B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900" y="242887"/>
            <a:ext cx="9372600" cy="833437"/>
          </a:xfrm>
        </p:spPr>
        <p:txBody>
          <a:bodyPr/>
          <a:lstStyle/>
          <a:p>
            <a:r>
              <a:rPr lang="en-US" b="1" dirty="0"/>
              <a:t>Dimensions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E52316-3402-1A42-B651-25F16E248C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66900" y="993666"/>
            <a:ext cx="4572000" cy="830487"/>
          </a:xfrm>
        </p:spPr>
        <p:txBody>
          <a:bodyPr/>
          <a:lstStyle/>
          <a:p>
            <a:r>
              <a:rPr lang="en-US" sz="3200" dirty="0">
                <a:solidFill>
                  <a:schemeClr val="accent1"/>
                </a:solidFill>
              </a:rPr>
              <a:t>CLT</a:t>
            </a:r>
            <a:endParaRPr lang="en-US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0" name="Table 9">
                <a:extLst>
                  <a:ext uri="{FF2B5EF4-FFF2-40B4-BE49-F238E27FC236}">
                    <a16:creationId xmlns:a16="http://schemas.microsoft.com/office/drawing/2014/main" id="{891CD95E-6EF4-C549-A498-272100482BF3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45671480"/>
                  </p:ext>
                </p:extLst>
              </p:nvPr>
            </p:nvGraphicFramePr>
            <p:xfrm>
              <a:off x="1738312" y="2509935"/>
              <a:ext cx="9160566" cy="4076527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036176">
                      <a:extLst>
                        <a:ext uri="{9D8B030D-6E8A-4147-A177-3AD203B41FA5}">
                          <a16:colId xmlns:a16="http://schemas.microsoft.com/office/drawing/2014/main" val="1728514062"/>
                        </a:ext>
                      </a:extLst>
                    </a:gridCol>
                    <a:gridCol w="2413242">
                      <a:extLst>
                        <a:ext uri="{9D8B030D-6E8A-4147-A177-3AD203B41FA5}">
                          <a16:colId xmlns:a16="http://schemas.microsoft.com/office/drawing/2014/main" val="2580175703"/>
                        </a:ext>
                      </a:extLst>
                    </a:gridCol>
                    <a:gridCol w="2512893">
                      <a:extLst>
                        <a:ext uri="{9D8B030D-6E8A-4147-A177-3AD203B41FA5}">
                          <a16:colId xmlns:a16="http://schemas.microsoft.com/office/drawing/2014/main" val="813409941"/>
                        </a:ext>
                      </a:extLst>
                    </a:gridCol>
                    <a:gridCol w="2198255">
                      <a:extLst>
                        <a:ext uri="{9D8B030D-6E8A-4147-A177-3AD203B41FA5}">
                          <a16:colId xmlns:a16="http://schemas.microsoft.com/office/drawing/2014/main" val="2556406429"/>
                        </a:ext>
                      </a:extLst>
                    </a:gridCol>
                  </a:tblGrid>
                  <a:tr h="706827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0.11699308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𝜸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0.83119815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31440277"/>
                      </a:ext>
                    </a:extLst>
                  </a:tr>
                  <a:tr h="542772">
                    <a:tc>
                      <a:txBody>
                        <a:bodyPr/>
                        <a:lstStyle/>
                        <a:p>
                          <a:pPr marL="457200" marR="0" lvl="0" indent="228600" algn="ctr" defTabSz="914400" rtl="0" eaLnBrk="1" fontAlgn="auto" latinLnBrk="0" hangingPunct="1">
                            <a:lnSpc>
                              <a:spcPct val="15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</a:rPr>
                            <a:t>q (</a:t>
                          </a:r>
                          <a:r>
                            <a:rPr lang="en-US" sz="2000" b="1" dirty="0" err="1">
                              <a:solidFill>
                                <a:schemeClr val="bg1"/>
                              </a:solidFill>
                            </a:rPr>
                            <a:t>kN</a:t>
                          </a:r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)</a:t>
                          </a: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36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 smtClean="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𝛾</m:t>
                                    </m:r>
                                    <m:r>
                                      <a:rPr lang="en-US" sz="2000">
                                        <a:solidFill>
                                          <a:schemeClr val="bg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 dirty="0">
                            <a:solidFill>
                              <a:schemeClr val="bg1"/>
                            </a:solidFill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818356388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B’(m)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1.26601385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𝒖</m:t>
                                  </m:r>
                                </m:sub>
                              </m:sSub>
                              <m:r>
                                <a:rPr lang="en-US" sz="2000" b="1" i="1" smtClean="0">
                                  <a:solidFill>
                                    <a:srgbClr val="FF0000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’(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rgbClr val="FF0000"/>
                                  </a:solidFill>
                                </a:rPr>
                                <m:t>kN</m:t>
                              </m:r>
                              <m:r>
                                <m:rPr>
                                  <m:nor/>
                                </m:rPr>
                                <a:rPr lang="en-US" sz="2000" b="1" dirty="0" smtClean="0">
                                  <a:solidFill>
                                    <a:srgbClr val="FF0000"/>
                                  </a:solidFill>
                                </a:rPr>
                                <m:t>/</m:t>
                              </m:r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rgbClr val="FF0000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2271.56683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889391808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𝒂𝒍𝒍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757.188942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601098662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𝒒𝒅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1.16976496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𝒎𝒂𝒙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rgbClr val="FF0000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rgbClr val="FF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rgbClr val="FF0000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1862.64682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4126715310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2000" i="1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𝑭</m:t>
                                    </m:r>
                                  </m:e>
                                  <m:sub>
                                    <m:r>
                                      <a:rPr lang="en-US" sz="200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𝒒𝒔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1.29549101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 anchor="b"/>
                    </a:tc>
                    <a:tc>
                      <a:txBody>
                        <a:bodyPr/>
                        <a:lstStyle/>
                        <a:p>
                          <a:pPr marL="457200" indent="228600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𝒒</m:t>
                                  </m:r>
                                </m:e>
                                <m:sub>
                                  <m:r>
                                    <a:rPr lang="en-US" sz="2000" b="1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  <m:t>𝒎𝒊𝒏</m:t>
                                  </m:r>
                                </m:sub>
                              </m:sSub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</a:rPr>
                            <a:t>(kN/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000" b="1" i="1" kern="1200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𝒎</m:t>
                                  </m:r>
                                </m:e>
                                <m:sup>
                                  <m:r>
                                    <a:rPr lang="en-US" sz="2000" b="1" i="1" kern="120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𝟐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effectLst/>
                              <a:latin typeface="Calibri" panose="020F0502020204030204" pitchFamily="34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)</a:t>
                          </a:r>
                        </a:p>
                      </a:txBody>
                      <a:tcPr marL="68580" marR="68580" marT="0" marB="0">
                        <a:solidFill>
                          <a:srgbClr val="3D95BB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533.867256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257937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10" name="Table 9">
                <a:extLst>
                  <a:ext uri="{FF2B5EF4-FFF2-40B4-BE49-F238E27FC236}">
                    <a16:creationId xmlns:a16="http://schemas.microsoft.com/office/drawing/2014/main" id="{891CD95E-6EF4-C549-A498-272100482BF3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45671480"/>
                  </p:ext>
                </p:extLst>
              </p:nvPr>
            </p:nvGraphicFramePr>
            <p:xfrm>
              <a:off x="1738312" y="2509935"/>
              <a:ext cx="9160566" cy="4076527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036176">
                      <a:extLst>
                        <a:ext uri="{9D8B030D-6E8A-4147-A177-3AD203B41FA5}">
                          <a16:colId xmlns:a16="http://schemas.microsoft.com/office/drawing/2014/main" val="1728514062"/>
                        </a:ext>
                      </a:extLst>
                    </a:gridCol>
                    <a:gridCol w="2413242">
                      <a:extLst>
                        <a:ext uri="{9D8B030D-6E8A-4147-A177-3AD203B41FA5}">
                          <a16:colId xmlns:a16="http://schemas.microsoft.com/office/drawing/2014/main" val="2580175703"/>
                        </a:ext>
                      </a:extLst>
                    </a:gridCol>
                    <a:gridCol w="2512893">
                      <a:extLst>
                        <a:ext uri="{9D8B030D-6E8A-4147-A177-3AD203B41FA5}">
                          <a16:colId xmlns:a16="http://schemas.microsoft.com/office/drawing/2014/main" val="813409941"/>
                        </a:ext>
                      </a:extLst>
                    </a:gridCol>
                    <a:gridCol w="2198255">
                      <a:extLst>
                        <a:ext uri="{9D8B030D-6E8A-4147-A177-3AD203B41FA5}">
                          <a16:colId xmlns:a16="http://schemas.microsoft.com/office/drawing/2014/main" val="2556406429"/>
                        </a:ext>
                      </a:extLst>
                    </a:gridCol>
                  </a:tblGrid>
                  <a:tr h="706827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effectLst/>
                            </a:rPr>
                            <a:t>e</a:t>
                          </a:r>
                          <a:endParaRPr lang="en-US" sz="20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0.11699308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solidFill>
                          <a:srgbClr val="E9F0F4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lnR w="12700" cmpd="sng">
                          <a:noFill/>
                        </a:lnR>
                        <a:blipFill>
                          <a:blip r:embed="rId2"/>
                          <a:stretch>
                            <a:fillRect l="-176382" t="-1786" r="-86935" b="-496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0.83119815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E9F0F4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31440277"/>
                      </a:ext>
                    </a:extLst>
                  </a:tr>
                  <a:tr h="54277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t="-132558" r="-349068" b="-5465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36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6382" t="-132558" r="-86935" b="-5465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3818356388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B’(m)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1.26601385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6382" t="-178571" r="-86935" b="-31964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2271.56683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889391808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15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>
                              <a:effectLst/>
                            </a:rPr>
                            <a:t>L’(m)</a:t>
                          </a:r>
                          <a:endParaRPr lang="en-US" sz="20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marL="457200"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3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6382" t="-283636" r="-86935" b="-22545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757.188942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601098662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t="-376786" r="-349068" b="-121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1.16976496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6382" t="-376786" r="-86935" b="-121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1862.64682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4126715310"/>
                      </a:ext>
                    </a:extLst>
                  </a:tr>
                  <a:tr h="70673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t="-476786" r="-349068" b="-21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1.29549101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 anchor="b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2"/>
                          <a:stretch>
                            <a:fillRect l="-176382" t="-476786" r="-86935" b="-214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2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2000" b="1" dirty="0">
                              <a:solidFill>
                                <a:srgbClr val="000000"/>
                              </a:solidFill>
                              <a:effectLst/>
                              <a:latin typeface="Times New Roman" panose="020206030504050203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a:t>533.867256</a:t>
                          </a: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2579372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839426EF-69B5-264D-97E2-67BCCD745EEA}"/>
                  </a:ext>
                </a:extLst>
              </p:cNvPr>
              <p:cNvSpPr/>
              <p:nvPr/>
            </p:nvSpPr>
            <p:spPr>
              <a:xfrm>
                <a:off x="1794828" y="1551596"/>
                <a:ext cx="3637727" cy="50552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50000"/>
                  </a:lnSpc>
                  <a:spcBef>
                    <a:spcPts val="1600"/>
                  </a:spcBef>
                  <a:spcAft>
                    <a:spcPts val="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𝟒</m:t>
                        </m:r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. </m:t>
                        </m:r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𝐃</m:t>
                        </m:r>
                      </m:e>
                      <m:sub>
                        <m:r>
                          <a:rPr lang="en-US" sz="2000" b="1" i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𝐟</m:t>
                        </m:r>
                      </m:sub>
                    </m:sSub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𝟓𝐦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, 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𝐁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US" sz="2000" b="1" i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𝟓</m:t>
                    </m:r>
                  </m:oMath>
                </a14:m>
                <a:r>
                  <a:rPr lang="en-US" sz="2000" b="1" dirty="0">
                    <a:solidFill>
                      <a:srgbClr val="FF0000"/>
                    </a:solidFill>
                    <a:latin typeface="+mj-lt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m, L=1.5</a:t>
                </a:r>
                <a:endParaRPr lang="en-US" sz="2000" b="1" dirty="0">
                  <a:latin typeface="+mj-lt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839426EF-69B5-264D-97E2-67BCCD745EE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4828" y="1551596"/>
                <a:ext cx="3637727" cy="505523"/>
              </a:xfrm>
              <a:prstGeom prst="rect">
                <a:avLst/>
              </a:prstGeom>
              <a:blipFill>
                <a:blip r:embed="rId3"/>
                <a:stretch>
                  <a:fillRect r="-694" b="-1707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Rectangle 11">
            <a:extLst>
              <a:ext uri="{FF2B5EF4-FFF2-40B4-BE49-F238E27FC236}">
                <a16:creationId xmlns:a16="http://schemas.microsoft.com/office/drawing/2014/main" id="{2B3A8547-BAEC-884D-8504-0DE1517EDF37}"/>
              </a:ext>
            </a:extLst>
          </p:cNvPr>
          <p:cNvSpPr/>
          <p:nvPr/>
        </p:nvSpPr>
        <p:spPr>
          <a:xfrm>
            <a:off x="1722758" y="2109825"/>
            <a:ext cx="37818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34: Foundation calculations </a:t>
            </a:r>
            <a:endParaRPr lang="en-US" sz="2000" b="1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F8D4FBB-445A-B045-B497-40A8DA510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87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120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60D87-6E76-3C46-8B9E-7709D6A1B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Check: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EBF386EB-91FE-6E4D-B64F-B65666E0B43C}"/>
                  </a:ext>
                </a:extLst>
              </p:cNvPr>
              <p:cNvSpPr>
                <a:spLocks noGrp="1"/>
              </p:cNvSpPr>
              <p:nvPr>
                <p:ph sz="half" idx="2"/>
              </p:nvPr>
            </p:nvSpPr>
            <p:spPr>
              <a:xfrm>
                <a:off x="1981200" y="2124172"/>
                <a:ext cx="5991225" cy="3967065"/>
              </a:xfrm>
            </p:spPr>
            <p:txBody>
              <a:bodyPr>
                <a:normAutofit/>
              </a:bodyPr>
              <a:lstStyle/>
              <a:p>
                <a:pPr lvl="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3200">
                            <a:latin typeface="Cambria Math" panose="02040503050406030204" pitchFamily="18" charset="0"/>
                          </a:rPr>
                          <m:t>FS</m:t>
                        </m:r>
                      </m:e>
                      <m:sub>
                        <m:r>
                          <a:rPr lang="en-US" sz="320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sz="3200" dirty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𝑞</m:t>
                            </m:r>
                          </m:e>
                          <m:sub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𝑢</m:t>
                            </m:r>
                          </m:sub>
                        </m:s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′</m:t>
                        </m:r>
                        <m:r>
                          <a:rPr lang="en-US" sz="320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m:rPr>
                            <m:sty m:val="p"/>
                          </m:rPr>
                          <a:rPr lang="en-US" sz="3200">
                            <a:latin typeface="Cambria Math" panose="02040503050406030204" pitchFamily="18" charset="0"/>
                          </a:rPr>
                          <m:t>B</m:t>
                        </m:r>
                        <m:r>
                          <a:rPr lang="en-US" sz="3200">
                            <a:latin typeface="Cambria Math" panose="02040503050406030204" pitchFamily="18" charset="0"/>
                          </a:rPr>
                          <m:t>’)(</m:t>
                        </m:r>
                        <m:r>
                          <m:rPr>
                            <m:sty m:val="p"/>
                          </m:rPr>
                          <a:rPr lang="en-US" sz="3200">
                            <a:latin typeface="Cambria Math" panose="02040503050406030204" pitchFamily="18" charset="0"/>
                          </a:rPr>
                          <m:t>L</m:t>
                        </m:r>
                        <m:r>
                          <a:rPr lang="en-US" sz="3200">
                            <a:latin typeface="Cambria Math" panose="02040503050406030204" pitchFamily="18" charset="0"/>
                          </a:rPr>
                          <m:t>’)</m:t>
                        </m:r>
                      </m:num>
                      <m:den>
                        <m:sSub>
                          <m:sSubPr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  <m:sub>
                            <m:r>
                              <a:rPr lang="en-US" sz="3200" i="1">
                                <a:latin typeface="Cambria Math" panose="02040503050406030204" pitchFamily="18" charset="0"/>
                              </a:rPr>
                              <m:t>𝑍</m:t>
                            </m:r>
                          </m:sub>
                        </m:sSub>
                      </m:den>
                    </m:f>
                    <m:r>
                      <a:rPr lang="en-US" sz="3200" i="1">
                        <a:latin typeface="Cambria Math" panose="02040503050406030204" pitchFamily="18" charset="0"/>
                      </a:rPr>
                      <m:t>≥1</m:t>
                    </m:r>
                  </m:oMath>
                </a14:m>
                <a:endParaRPr lang="en-US" sz="3200" dirty="0"/>
              </a:p>
              <a:p>
                <a:pPr lvl="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Sup>
                      <m:sSubSup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sSub>
                          <m:sSubPr>
                            <m:ctrlPr>
                              <a:rPr lang="en-US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3200">
                                <a:latin typeface="Cambria Math" panose="02040503050406030204" pitchFamily="18" charset="0"/>
                              </a:rPr>
                              <m:t>FS</m:t>
                            </m:r>
                          </m:e>
                          <m:sub>
                            <m:r>
                              <a:rPr lang="en-US" sz="320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US" sz="3200">
                            <a:latin typeface="Cambria Math" panose="02040503050406030204" pitchFamily="18" charset="0"/>
                          </a:rPr>
                          <m:t>=  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𝑞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𝑢</m:t>
                        </m:r>
                      </m:sub>
                      <m:sup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bSup>
                  </m:oMath>
                </a14:m>
                <a:r>
                  <a:rPr lang="en-US" sz="3200" dirty="0"/>
                  <a:t>/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𝑞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  <m:r>
                      <a:rPr lang="en-US" sz="3200" i="1">
                        <a:latin typeface="Cambria Math" panose="02040503050406030204" pitchFamily="18" charset="0"/>
                      </a:rPr>
                      <m:t>≥1</m:t>
                    </m:r>
                  </m:oMath>
                </a14:m>
                <a:endParaRPr lang="en-US" sz="320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EBF386EB-91FE-6E4D-B64F-B65666E0B43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1981200" y="2124172"/>
                <a:ext cx="5991225" cy="3967065"/>
              </a:xfrm>
              <a:blipFill>
                <a:blip r:embed="rId2"/>
                <a:stretch>
                  <a:fillRect l="-25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29180F-1DC3-3F47-8193-26F928712876}"/>
                  </a:ext>
                </a:extLst>
              </p:cNvPr>
              <p:cNvSpPr txBox="1"/>
              <p:nvPr/>
            </p:nvSpPr>
            <p:spPr>
              <a:xfrm>
                <a:off x="6667500" y="2124172"/>
                <a:ext cx="5086351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3200" i="0">
                            <a:latin typeface="Cambria Math" panose="02040503050406030204" pitchFamily="18" charset="0"/>
                          </a:rPr>
                          <m:t>F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sz="3200" i="0">
                            <a:latin typeface="Cambria Math" panose="02040503050406030204" pitchFamily="18" charset="0"/>
                          </a:rPr>
                          <m:t>Z</m:t>
                        </m:r>
                      </m:sub>
                    </m:sSub>
                  </m:oMath>
                </a14:m>
                <a:r>
                  <a:rPr lang="en-US" sz="3200" dirty="0">
                    <a:effectLst/>
                    <a:latin typeface="+mj-lt"/>
                  </a:rPr>
                  <a:t> for RCC=</a:t>
                </a:r>
                <a14:m>
                  <m:oMath xmlns:m="http://schemas.openxmlformats.org/officeDocument/2006/math">
                    <m:r>
                      <a:rPr lang="en-US" sz="3200" i="0">
                        <a:latin typeface="Cambria Math" panose="02040503050406030204" pitchFamily="18" charset="0"/>
                      </a:rPr>
                      <m:t>4551.03 </m:t>
                    </m:r>
                    <m:r>
                      <m:rPr>
                        <m:sty m:val="p"/>
                      </m:rPr>
                      <a:rPr lang="en-US" sz="3200" b="0" i="0" smtClean="0">
                        <a:latin typeface="Cambria Math" panose="02040503050406030204" pitchFamily="18" charset="0"/>
                      </a:rPr>
                      <m:t>k</m:t>
                    </m:r>
                    <m:r>
                      <m:rPr>
                        <m:sty m:val="p"/>
                      </m:rPr>
                      <a:rPr lang="en-US" sz="3200" i="0">
                        <a:latin typeface="Cambria Math" panose="02040503050406030204" pitchFamily="18" charset="0"/>
                      </a:rPr>
                      <m:t>N</m:t>
                    </m:r>
                  </m:oMath>
                </a14:m>
                <a:endParaRPr lang="en-US" sz="3200" dirty="0">
                  <a:latin typeface="+mj-lt"/>
                </a:endParaRPr>
              </a:p>
              <a:p>
                <a:pPr marL="457200" indent="-457200">
                  <a:buFont typeface="Courier New" panose="02070309020205020404" pitchFamily="49" charset="0"/>
                  <a:buChar char="o"/>
                </a:pPr>
                <a:endParaRPr lang="en-US" sz="3200" dirty="0">
                  <a:effectLst/>
                  <a:latin typeface="+mj-lt"/>
                </a:endParaRPr>
              </a:p>
              <a:p>
                <a:pPr marL="457200" indent="-457200">
                  <a:buFont typeface="Courier New" panose="02070309020205020404" pitchFamily="49" charset="0"/>
                  <a:buChar char="o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3200" i="0">
                            <a:latin typeface="Cambria Math" panose="02040503050406030204" pitchFamily="18" charset="0"/>
                          </a:rPr>
                          <m:t>F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sz="3200" i="0">
                            <a:latin typeface="Cambria Math" panose="02040503050406030204" pitchFamily="18" charset="0"/>
                          </a:rPr>
                          <m:t>Z</m:t>
                        </m:r>
                      </m:sub>
                    </m:sSub>
                    <m:r>
                      <m:rPr>
                        <m:sty m:val="p"/>
                      </m:rPr>
                      <a:rPr lang="en-US" sz="3200" b="0" i="0" smtClean="0">
                        <a:latin typeface="Cambria Math" panose="02040503050406030204" pitchFamily="18" charset="0"/>
                      </a:rPr>
                      <m:t>for</m:t>
                    </m:r>
                    <m:r>
                      <a:rPr lang="en-US" sz="32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US" sz="3200" b="0" i="0" smtClean="0">
                        <a:latin typeface="Cambria Math" panose="02040503050406030204" pitchFamily="18" charset="0"/>
                      </a:rPr>
                      <m:t>CLT</m:t>
                    </m:r>
                    <m:r>
                      <a:rPr lang="en-US" sz="3200" i="1">
                        <a:latin typeface="Cambria Math" panose="02040503050406030204" pitchFamily="18" charset="0"/>
                      </a:rPr>
                      <m:t>=1836.98 </m:t>
                    </m:r>
                    <m:r>
                      <a:rPr lang="en-US" sz="3200" b="0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US" sz="3200" i="1">
                        <a:latin typeface="Cambria Math" panose="02040503050406030204" pitchFamily="18" charset="0"/>
                      </a:rPr>
                      <m:t>𝑁</m:t>
                    </m:r>
                  </m:oMath>
                </a14:m>
                <a:r>
                  <a:rPr lang="en-US" sz="3200" dirty="0">
                    <a:effectLst/>
                  </a:rPr>
                  <a:t>  </a:t>
                </a:r>
                <a:endParaRPr lang="en-US" sz="32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29180F-1DC3-3F47-8193-26F92871287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7500" y="2124172"/>
                <a:ext cx="5086351" cy="1569660"/>
              </a:xfrm>
              <a:prstGeom prst="rect">
                <a:avLst/>
              </a:prstGeom>
              <a:blipFill>
                <a:blip r:embed="rId3"/>
                <a:stretch>
                  <a:fillRect l="-2488" t="-4000" b="-12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BCA19-E458-1D4F-94BC-ABC72F172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88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48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690F360-E929-C443-BD44-B884F05F7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4037" y="-133351"/>
            <a:ext cx="9372600" cy="1295400"/>
          </a:xfrm>
        </p:spPr>
        <p:txBody>
          <a:bodyPr/>
          <a:lstStyle/>
          <a:p>
            <a:r>
              <a:rPr lang="en-US" b="1" dirty="0"/>
              <a:t>Elastic parameter For the soil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8440FA-1F86-FE49-9F17-326C4FD682DB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1725" y="1914525"/>
            <a:ext cx="7824152" cy="424167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97E5866-6C0B-404E-ABBA-605323D2DDA3}"/>
              </a:ext>
            </a:extLst>
          </p:cNvPr>
          <p:cNvSpPr/>
          <p:nvPr/>
        </p:nvSpPr>
        <p:spPr>
          <a:xfrm>
            <a:off x="2251395" y="1514415"/>
            <a:ext cx="48385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35: </a:t>
            </a:r>
            <a:r>
              <a:rPr lang="en-US" sz="2000" b="1" dirty="0"/>
              <a:t>Elastic parameters of various soils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9BB98A-EC0B-BF4F-B2F4-A8C6584CB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89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13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2CE76-F75E-2C47-AABC-512C05A9C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9372600" cy="732183"/>
          </a:xfrm>
        </p:spPr>
        <p:txBody>
          <a:bodyPr/>
          <a:lstStyle/>
          <a:p>
            <a:r>
              <a:rPr lang="en-US" b="1" dirty="0"/>
              <a:t>Results for RCC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F1D2DA-8416-1A4E-BD3D-F881AB011C51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" r="26104" b="3441"/>
          <a:stretch/>
        </p:blipFill>
        <p:spPr>
          <a:xfrm>
            <a:off x="3071814" y="612513"/>
            <a:ext cx="6729412" cy="585800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E09AB2C-F176-B743-BCF2-054D3E396DF1}"/>
              </a:ext>
            </a:extLst>
          </p:cNvPr>
          <p:cNvSpPr/>
          <p:nvPr/>
        </p:nvSpPr>
        <p:spPr>
          <a:xfrm>
            <a:off x="2957514" y="6116577"/>
            <a:ext cx="7180469" cy="7078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38: Settlement results for RCC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Settle 3D 2.0 program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B069476-230A-744A-9E46-7208E2792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90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247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2CE76-F75E-2C47-AABC-512C05A9C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9372600" cy="732183"/>
          </a:xfrm>
        </p:spPr>
        <p:txBody>
          <a:bodyPr/>
          <a:lstStyle/>
          <a:p>
            <a:r>
              <a:rPr lang="en-US" b="1" dirty="0"/>
              <a:t>Results for CLT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A21A26-248D-E94A-9E05-2FA81BE0A21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1" r="26827" b="2994"/>
          <a:stretch/>
        </p:blipFill>
        <p:spPr bwMode="auto">
          <a:xfrm>
            <a:off x="2514600" y="617883"/>
            <a:ext cx="7300913" cy="6011517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AD650A5-6AAF-D74D-80AD-3B40CE697B51}"/>
              </a:ext>
            </a:extLst>
          </p:cNvPr>
          <p:cNvSpPr/>
          <p:nvPr/>
        </p:nvSpPr>
        <p:spPr>
          <a:xfrm>
            <a:off x="2514600" y="6150114"/>
            <a:ext cx="7472363" cy="7078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Figure 39: Settlement results for CLT</a:t>
            </a:r>
          </a:p>
          <a:p>
            <a:r>
              <a:rPr lang="en-US" sz="2000" b="1" dirty="0">
                <a:solidFill>
                  <a:srgbClr val="000000"/>
                </a:solidFill>
                <a:latin typeface="YACgEbQ6Yac 0"/>
              </a:rPr>
              <a:t>Source of figure: Settle 3D 2.0 program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D08773C-1DB4-B042-95A9-D0504C4DC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91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790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907AE-1749-CB4A-8CBF-05402035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400" y="169333"/>
            <a:ext cx="9372600" cy="812800"/>
          </a:xfrm>
        </p:spPr>
        <p:txBody>
          <a:bodyPr/>
          <a:lstStyle/>
          <a:p>
            <a:r>
              <a:rPr lang="en-US" b="1" dirty="0"/>
              <a:t>Cost Estimation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E4F780-AA72-B942-81C1-131D84466F2C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9"/>
          <a:stretch/>
        </p:blipFill>
        <p:spPr bwMode="auto">
          <a:xfrm>
            <a:off x="2235200" y="1371115"/>
            <a:ext cx="8161867" cy="4267200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C3FC5C0-9AD5-794D-A3AD-746FFD907544}"/>
              </a:ext>
            </a:extLst>
          </p:cNvPr>
          <p:cNvSpPr/>
          <p:nvPr/>
        </p:nvSpPr>
        <p:spPr>
          <a:xfrm>
            <a:off x="2235200" y="971005"/>
            <a:ext cx="62781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36: Average m</a:t>
            </a:r>
            <a:r>
              <a:rPr lang="en-US" sz="2000" b="1" dirty="0"/>
              <a:t>aterial prices in Saudi Arabia 2021 [9]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ED2E9F3-F4C3-4041-82ED-53C45717D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92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04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B8C20-9857-584C-8D5D-938CE4262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066" y="0"/>
            <a:ext cx="9372600" cy="846667"/>
          </a:xfrm>
        </p:spPr>
        <p:txBody>
          <a:bodyPr/>
          <a:lstStyle/>
          <a:p>
            <a:r>
              <a:rPr lang="en-US" b="1" dirty="0"/>
              <a:t>Cost Estimation for </a:t>
            </a:r>
            <a:r>
              <a:rPr lang="en-US" b="1" dirty="0" err="1"/>
              <a:t>rcc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>
                <a:extLst>
                  <a:ext uri="{FF2B5EF4-FFF2-40B4-BE49-F238E27FC236}">
                    <a16:creationId xmlns:a16="http://schemas.microsoft.com/office/drawing/2014/main" id="{3704496B-2EAF-CF47-BB7F-85D74A0A4F3F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68860601"/>
                  </p:ext>
                </p:extLst>
              </p:nvPr>
            </p:nvGraphicFramePr>
            <p:xfrm>
              <a:off x="1761066" y="1366902"/>
              <a:ext cx="10126134" cy="5103618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311189">
                      <a:extLst>
                        <a:ext uri="{9D8B030D-6E8A-4147-A177-3AD203B41FA5}">
                          <a16:colId xmlns:a16="http://schemas.microsoft.com/office/drawing/2014/main" val="1933389036"/>
                        </a:ext>
                      </a:extLst>
                    </a:gridCol>
                    <a:gridCol w="2878007">
                      <a:extLst>
                        <a:ext uri="{9D8B030D-6E8A-4147-A177-3AD203B41FA5}">
                          <a16:colId xmlns:a16="http://schemas.microsoft.com/office/drawing/2014/main" val="1100610011"/>
                        </a:ext>
                      </a:extLst>
                    </a:gridCol>
                    <a:gridCol w="2623707">
                      <a:extLst>
                        <a:ext uri="{9D8B030D-6E8A-4147-A177-3AD203B41FA5}">
                          <a16:colId xmlns:a16="http://schemas.microsoft.com/office/drawing/2014/main" val="1727822331"/>
                        </a:ext>
                      </a:extLst>
                    </a:gridCol>
                    <a:gridCol w="2313231">
                      <a:extLst>
                        <a:ext uri="{9D8B030D-6E8A-4147-A177-3AD203B41FA5}">
                          <a16:colId xmlns:a16="http://schemas.microsoft.com/office/drawing/2014/main" val="1448888633"/>
                        </a:ext>
                      </a:extLst>
                    </a:gridCol>
                  </a:tblGrid>
                  <a:tr h="60298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Object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Price per unite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Number of units needed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Total cost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1186820804"/>
                      </a:ext>
                    </a:extLst>
                  </a:tr>
                  <a:tr h="60298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Concrete</a:t>
                          </a:r>
                        </a:p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(ready mix)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204.63 SAR per cubic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129.7759 cubic meter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26556.042SAR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1828267742"/>
                      </a:ext>
                    </a:extLst>
                  </a:tr>
                  <a:tr h="278268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steel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3473.72 SAR per ton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r>
                                <a:rPr lang="en-US" sz="1800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𝟗</m:t>
                              </m:r>
                              <m:r>
                                <a:rPr lang="en-US" sz="1800" b="1">
                                  <a:effectLst/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US" sz="1800" b="1" i="1">
                                  <a:effectLst/>
                                  <a:latin typeface="Cambria Math" panose="02040503050406030204" pitchFamily="18" charset="0"/>
                                </a:rPr>
                                <m:t>𝟖</m:t>
                              </m:r>
                            </m:oMath>
                          </a14:m>
                          <a:r>
                            <a:rPr lang="en-US" sz="1800" b="1">
                              <a:effectLst/>
                            </a:rPr>
                            <a:t> tons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34042.456SAR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3939816315"/>
                      </a:ext>
                    </a:extLst>
                  </a:tr>
                  <a:tr h="602857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Mechanical duct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131.25 SAR per foot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80 foot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10500 SAR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955769646"/>
                      </a:ext>
                    </a:extLst>
                  </a:tr>
                  <a:tr h="929315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Liquid water proof</a:t>
                          </a:r>
                        </a:p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 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112.5 SAR per square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201.23 square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22638.375 SAR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2490112721"/>
                      </a:ext>
                    </a:extLst>
                  </a:tr>
                  <a:tr h="60298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Ceramic tiles</a:t>
                          </a:r>
                        </a:p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 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15 SAR per square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402.46 square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6036.9 SAR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4134068418"/>
                      </a:ext>
                    </a:extLst>
                  </a:tr>
                  <a:tr h="60298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Gypsum board</a:t>
                          </a:r>
                        </a:p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 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3.75 SAR per square meter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402.46 square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1509.225SAR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3191230973"/>
                      </a:ext>
                    </a:extLst>
                  </a:tr>
                  <a:tr h="60298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Foundation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52.5 SR per square meter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135 per square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7087.5 SAR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3149262000"/>
                      </a:ext>
                    </a:extLst>
                  </a:tr>
                  <a:tr h="278268">
                    <a:tc gridSpan="3"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Total cost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 hMerge="1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solidFill>
                                <a:srgbClr val="FF0000"/>
                              </a:solidFill>
                              <a:effectLst/>
                            </a:rPr>
                            <a:t>108370.5 SAR</a:t>
                          </a:r>
                          <a:endParaRPr lang="en-US" sz="1800" b="1" dirty="0">
                            <a:solidFill>
                              <a:srgbClr val="FF0000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303408662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>
                <a:extLst>
                  <a:ext uri="{FF2B5EF4-FFF2-40B4-BE49-F238E27FC236}">
                    <a16:creationId xmlns:a16="http://schemas.microsoft.com/office/drawing/2014/main" id="{3704496B-2EAF-CF47-BB7F-85D74A0A4F3F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68860601"/>
                  </p:ext>
                </p:extLst>
              </p:nvPr>
            </p:nvGraphicFramePr>
            <p:xfrm>
              <a:off x="1761066" y="1366902"/>
              <a:ext cx="10126134" cy="5103618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311189">
                      <a:extLst>
                        <a:ext uri="{9D8B030D-6E8A-4147-A177-3AD203B41FA5}">
                          <a16:colId xmlns:a16="http://schemas.microsoft.com/office/drawing/2014/main" val="1933389036"/>
                        </a:ext>
                      </a:extLst>
                    </a:gridCol>
                    <a:gridCol w="2878007">
                      <a:extLst>
                        <a:ext uri="{9D8B030D-6E8A-4147-A177-3AD203B41FA5}">
                          <a16:colId xmlns:a16="http://schemas.microsoft.com/office/drawing/2014/main" val="1100610011"/>
                        </a:ext>
                      </a:extLst>
                    </a:gridCol>
                    <a:gridCol w="2623707">
                      <a:extLst>
                        <a:ext uri="{9D8B030D-6E8A-4147-A177-3AD203B41FA5}">
                          <a16:colId xmlns:a16="http://schemas.microsoft.com/office/drawing/2014/main" val="1727822331"/>
                        </a:ext>
                      </a:extLst>
                    </a:gridCol>
                    <a:gridCol w="2313231">
                      <a:extLst>
                        <a:ext uri="{9D8B030D-6E8A-4147-A177-3AD203B41FA5}">
                          <a16:colId xmlns:a16="http://schemas.microsoft.com/office/drawing/2014/main" val="1448888633"/>
                        </a:ext>
                      </a:extLst>
                    </a:gridCol>
                  </a:tblGrid>
                  <a:tr h="60298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Object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Price per unite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Number of units needed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Total cost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1186820804"/>
                      </a:ext>
                    </a:extLst>
                  </a:tr>
                  <a:tr h="60298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Concrete</a:t>
                          </a:r>
                        </a:p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(ready mix)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204.63 SAR per cubic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129.7759 cubic meter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26556.042SAR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1828267742"/>
                      </a:ext>
                    </a:extLst>
                  </a:tr>
                  <a:tr h="278268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steel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3473.72 SAR per ton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57457" marR="57457" marT="0" marB="0">
                        <a:blipFill>
                          <a:blip r:embed="rId2"/>
                          <a:stretch>
                            <a:fillRect l="-198068" t="-459091" r="-88889" b="-134545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34042.456SAR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3939816315"/>
                      </a:ext>
                    </a:extLst>
                  </a:tr>
                  <a:tr h="602857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Mechanical duct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131.25 SAR per foot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80 foot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10500 SAR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955769646"/>
                      </a:ext>
                    </a:extLst>
                  </a:tr>
                  <a:tr h="929315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Liquid water proof</a:t>
                          </a:r>
                        </a:p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 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112.5 SAR per square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201.23 square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22638.375 SAR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2490112721"/>
                      </a:ext>
                    </a:extLst>
                  </a:tr>
                  <a:tr h="60298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Ceramic tiles</a:t>
                          </a:r>
                        </a:p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 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15 SAR per square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402.46 square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6036.9 SAR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4134068418"/>
                      </a:ext>
                    </a:extLst>
                  </a:tr>
                  <a:tr h="60298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Gypsum board</a:t>
                          </a:r>
                        </a:p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 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3.75 SAR per square meter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402.46 square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1509.225SAR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3191230973"/>
                      </a:ext>
                    </a:extLst>
                  </a:tr>
                  <a:tr h="602982"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Foundation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52.5 SR per square meter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135 per square meter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effectLst/>
                            </a:rPr>
                            <a:t>7087.5 SAR</a:t>
                          </a:r>
                          <a:endParaRPr lang="en-US" sz="1800" b="1" dirty="0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3149262000"/>
                      </a:ext>
                    </a:extLst>
                  </a:tr>
                  <a:tr h="278268">
                    <a:tc gridSpan="3"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>
                              <a:effectLst/>
                            </a:rPr>
                            <a:t>Total cost</a:t>
                          </a:r>
                          <a:endParaRPr lang="en-US" sz="1800" b="1">
                            <a:solidFill>
                              <a:srgbClr val="7B7B7B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tc hMerge="1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indent="228600" algn="ctr">
                            <a:lnSpc>
                              <a:spcPct val="100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800" b="1" dirty="0">
                              <a:solidFill>
                                <a:srgbClr val="FF0000"/>
                              </a:solidFill>
                              <a:effectLst/>
                            </a:rPr>
                            <a:t>108370.5 SAR</a:t>
                          </a:r>
                          <a:endParaRPr lang="en-US" sz="1800" b="1" dirty="0">
                            <a:solidFill>
                              <a:srgbClr val="FF0000"/>
                            </a:solidFill>
                            <a:effectLst/>
                            <a:latin typeface="Times New Roman" panose="020206030504050203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endParaRPr>
                        </a:p>
                      </a:txBody>
                      <a:tcPr marL="57457" marR="57457" marT="0" marB="0"/>
                    </a:tc>
                    <a:extLst>
                      <a:ext uri="{0D108BD9-81ED-4DB2-BD59-A6C34878D82A}">
                        <a16:rowId xmlns:a16="http://schemas.microsoft.com/office/drawing/2014/main" val="3034086622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6" name="Rectangle 5">
            <a:extLst>
              <a:ext uri="{FF2B5EF4-FFF2-40B4-BE49-F238E27FC236}">
                <a16:creationId xmlns:a16="http://schemas.microsoft.com/office/drawing/2014/main" id="{506BFB5A-E108-5F46-AFD1-681D3E55975F}"/>
              </a:ext>
            </a:extLst>
          </p:cNvPr>
          <p:cNvSpPr/>
          <p:nvPr/>
        </p:nvSpPr>
        <p:spPr>
          <a:xfrm>
            <a:off x="1761066" y="906729"/>
            <a:ext cx="47320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37: C</a:t>
            </a:r>
            <a:r>
              <a:rPr lang="en-US" sz="2000" b="1" dirty="0"/>
              <a:t>ost breakdown for RCC building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19602F2-18E7-CB48-8D01-565AA144F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93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309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B8C20-9857-584C-8D5D-938CE4262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066" y="0"/>
            <a:ext cx="9372600" cy="846667"/>
          </a:xfrm>
        </p:spPr>
        <p:txBody>
          <a:bodyPr/>
          <a:lstStyle/>
          <a:p>
            <a:r>
              <a:rPr lang="en-US" b="1" dirty="0"/>
              <a:t>Cost Estimation for CLT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06BFB5A-E108-5F46-AFD1-681D3E55975F}"/>
              </a:ext>
            </a:extLst>
          </p:cNvPr>
          <p:cNvSpPr/>
          <p:nvPr/>
        </p:nvSpPr>
        <p:spPr>
          <a:xfrm>
            <a:off x="1761066" y="906729"/>
            <a:ext cx="467018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000000"/>
                </a:solidFill>
              </a:rPr>
              <a:t>Table 38: </a:t>
            </a:r>
            <a:r>
              <a:rPr lang="en-US" sz="2000" b="1" dirty="0"/>
              <a:t>Cost breakdown for CLT building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C1D9AE8-A509-8F43-B08B-AD13E26F07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2039437"/>
              </p:ext>
            </p:extLst>
          </p:nvPr>
        </p:nvGraphicFramePr>
        <p:xfrm>
          <a:off x="1981200" y="1540933"/>
          <a:ext cx="9550400" cy="49295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58837">
                  <a:extLst>
                    <a:ext uri="{9D8B030D-6E8A-4147-A177-3AD203B41FA5}">
                      <a16:colId xmlns:a16="http://schemas.microsoft.com/office/drawing/2014/main" val="2677523404"/>
                    </a:ext>
                  </a:extLst>
                </a:gridCol>
                <a:gridCol w="2058837">
                  <a:extLst>
                    <a:ext uri="{9D8B030D-6E8A-4147-A177-3AD203B41FA5}">
                      <a16:colId xmlns:a16="http://schemas.microsoft.com/office/drawing/2014/main" val="927808672"/>
                    </a:ext>
                  </a:extLst>
                </a:gridCol>
                <a:gridCol w="2058837">
                  <a:extLst>
                    <a:ext uri="{9D8B030D-6E8A-4147-A177-3AD203B41FA5}">
                      <a16:colId xmlns:a16="http://schemas.microsoft.com/office/drawing/2014/main" val="267927189"/>
                    </a:ext>
                  </a:extLst>
                </a:gridCol>
                <a:gridCol w="3373889">
                  <a:extLst>
                    <a:ext uri="{9D8B030D-6E8A-4147-A177-3AD203B41FA5}">
                      <a16:colId xmlns:a16="http://schemas.microsoft.com/office/drawing/2014/main" val="1700694194"/>
                    </a:ext>
                  </a:extLst>
                </a:gridCol>
              </a:tblGrid>
              <a:tr h="8216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</a:rPr>
                        <a:t>Object</a:t>
                      </a:r>
                      <a:endParaRPr lang="en-US" sz="1800" b="1" dirty="0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Price per unite</a:t>
                      </a:r>
                      <a:endParaRPr lang="en-US" sz="1800" b="1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Number of units needed</a:t>
                      </a:r>
                      <a:endParaRPr lang="en-US" sz="1800" b="1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Total cost</a:t>
                      </a:r>
                      <a:endParaRPr lang="en-US" sz="1800" b="1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05882619"/>
                  </a:ext>
                </a:extLst>
              </a:tr>
              <a:tr h="1263902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</a:rPr>
                        <a:t>Timber </a:t>
                      </a:r>
                      <a:endParaRPr lang="en-US" sz="1800" b="1" dirty="0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</a:rPr>
                        <a:t>3100.14 SAR per cubic meter</a:t>
                      </a:r>
                      <a:endParaRPr lang="en-US" sz="1800" b="1" dirty="0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</a:rPr>
                        <a:t>291.141  cubic meter</a:t>
                      </a:r>
                      <a:endParaRPr lang="en-US" sz="1800" b="1" dirty="0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902577.8597 SAR</a:t>
                      </a:r>
                      <a:endParaRPr lang="en-US" sz="1800" b="1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92629430"/>
                  </a:ext>
                </a:extLst>
              </a:tr>
              <a:tr h="821637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Concrete</a:t>
                      </a:r>
                    </a:p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(ready mix)</a:t>
                      </a:r>
                      <a:endParaRPr lang="en-US" sz="1800" b="1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</a:rPr>
                        <a:t>204.63 SAR per cubic meter</a:t>
                      </a:r>
                      <a:endParaRPr lang="en-US" sz="1800" b="1" dirty="0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</a:rPr>
                        <a:t>32.7284 cubic meter</a:t>
                      </a:r>
                      <a:endParaRPr lang="en-US" sz="1800" b="1" dirty="0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6697.21SAR</a:t>
                      </a:r>
                      <a:endParaRPr lang="en-US" sz="1800" b="1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36592796"/>
                  </a:ext>
                </a:extLst>
              </a:tr>
              <a:tr h="821559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steel</a:t>
                      </a:r>
                      <a:endParaRPr lang="en-US" sz="1800" b="1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</a:rPr>
                        <a:t>3473.72 SAR per ton</a:t>
                      </a:r>
                      <a:endParaRPr lang="en-US" sz="1800" b="1" dirty="0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</a:rPr>
                        <a:t>2.6 tons</a:t>
                      </a:r>
                      <a:endParaRPr lang="en-US" sz="1800" b="1" dirty="0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</a:rPr>
                        <a:t>9031.672 SAR</a:t>
                      </a:r>
                      <a:endParaRPr lang="en-US" sz="1800" b="1" dirty="0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07407894"/>
                  </a:ext>
                </a:extLst>
              </a:tr>
              <a:tr h="821559"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Foundation</a:t>
                      </a:r>
                      <a:endParaRPr lang="en-US" sz="1800" b="1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52.5 SR per square meter</a:t>
                      </a:r>
                      <a:endParaRPr lang="en-US" sz="1800" b="1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33.75 square meter</a:t>
                      </a:r>
                      <a:endParaRPr lang="en-US" sz="1800" b="1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</a:rPr>
                        <a:t>1771.875 SAR</a:t>
                      </a:r>
                      <a:endParaRPr lang="en-US" sz="1800" b="1" dirty="0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59273841"/>
                  </a:ext>
                </a:extLst>
              </a:tr>
              <a:tr h="379294">
                <a:tc gridSpan="3"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Total cost</a:t>
                      </a:r>
                      <a:endParaRPr lang="en-US" sz="1800" b="1">
                        <a:solidFill>
                          <a:srgbClr val="7B7B7B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22860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>
                          <a:solidFill>
                            <a:srgbClr val="FF0000"/>
                          </a:solidFill>
                          <a:effectLst/>
                        </a:rPr>
                        <a:t>920078.6167 SAR</a:t>
                      </a:r>
                      <a:endParaRPr lang="en-US" sz="18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86359049"/>
                  </a:ext>
                </a:extLst>
              </a:tr>
            </a:tbl>
          </a:graphicData>
        </a:graphic>
      </p:graphicFrame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9AA163F-726D-A844-9BBA-D153F3255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94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225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B2B49-6264-054B-81E8-8E733C8F4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COMPARISON BETWEEN RCC AND CLT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D788083-AE3C-A442-8ABC-E778CFC6AE4D}"/>
              </a:ext>
            </a:extLst>
          </p:cNvPr>
          <p:cNvSpPr/>
          <p:nvPr/>
        </p:nvSpPr>
        <p:spPr>
          <a:xfrm>
            <a:off x="1744133" y="2404533"/>
            <a:ext cx="2692399" cy="242146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Structural</a:t>
            </a:r>
            <a:r>
              <a:rPr lang="en-US" dirty="0"/>
              <a:t>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1734A17-432A-4E4A-B2AA-CD86F1F6A96F}"/>
              </a:ext>
            </a:extLst>
          </p:cNvPr>
          <p:cNvSpPr/>
          <p:nvPr/>
        </p:nvSpPr>
        <p:spPr>
          <a:xfrm>
            <a:off x="8161868" y="2404532"/>
            <a:ext cx="2793999" cy="25400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Cost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27E7E95-5361-EC4B-A3E1-31F457AE59DA}"/>
              </a:ext>
            </a:extLst>
          </p:cNvPr>
          <p:cNvSpPr/>
          <p:nvPr/>
        </p:nvSpPr>
        <p:spPr>
          <a:xfrm>
            <a:off x="4995333" y="2404532"/>
            <a:ext cx="2709333" cy="24214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Geotechnical</a:t>
            </a:r>
            <a:r>
              <a:rPr lang="en-US" dirty="0"/>
              <a:t> 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1527A59-4436-544B-9D83-87E7068C0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95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581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28FD7-5E4B-1D43-BD1A-6D0E65F55C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Summary</a:t>
            </a:r>
            <a:r>
              <a:rPr lang="en-US" dirty="0"/>
              <a:t> 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173D7AA-47B0-624F-A782-B84EF8607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bg1"/>
                </a:solidFill>
              </a:rPr>
              <a:t>96</a:t>
            </a:fld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0878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DBEA9F-ACAD-8541-9AD3-F746D761D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References: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6F6503-E7BA-FD44-9047-81E37BABD0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/>
              <a:t>1. Ahmed, D., &amp; </a:t>
            </a:r>
            <a:r>
              <a:rPr lang="en-US" b="1" err="1"/>
              <a:t>Asiz</a:t>
            </a:r>
            <a:r>
              <a:rPr lang="en-US" b="1"/>
              <a:t>, A. (2017). Structural performance of hybrid </a:t>
            </a:r>
            <a:r>
              <a:rPr lang="en-US" b="1" err="1"/>
              <a:t>multistorey</a:t>
            </a:r>
            <a:r>
              <a:rPr lang="en-US" b="1"/>
              <a:t> buildings with massive timber-based floor elements loaded under extreme lateral loads. International Journal of Computational Methods and Experimental Measurements, 5(6), 905-916. doi:10.2495/cmem-v5-n6-905-916</a:t>
            </a:r>
            <a:endParaRPr lang="en-US"/>
          </a:p>
          <a:p>
            <a:r>
              <a:rPr lang="en-US" b="1"/>
              <a:t>2. Ajmal, M., Ahmed, D., &amp; </a:t>
            </a:r>
            <a:r>
              <a:rPr lang="en-US" b="1" err="1"/>
              <a:t>Asiz</a:t>
            </a:r>
            <a:r>
              <a:rPr lang="en-US" b="1"/>
              <a:t>, A. (2016). Structural performance of hybrid tall buildings designed using ultra-lightweight floor slabs. Insights and Innovations in Structural Engineering, Mechanics and Computation, 983-987. doi:10.1201/9781315641645-162</a:t>
            </a:r>
            <a:endParaRPr lang="en-US"/>
          </a:p>
          <a:p>
            <a:r>
              <a:rPr lang="en-US" b="1"/>
              <a:t>3. Ali, A. A., &amp; </a:t>
            </a:r>
            <a:r>
              <a:rPr lang="en-US" b="1" err="1"/>
              <a:t>Alkhaldi</a:t>
            </a:r>
            <a:r>
              <a:rPr lang="en-US" b="1"/>
              <a:t>, M. K. (n.d.). Villa Layout Plan. Retrieved January 01, 2021, from https://</a:t>
            </a:r>
            <a:r>
              <a:rPr lang="en-US" b="1" err="1"/>
              <a:t>www.details-eng.com</a:t>
            </a:r>
            <a:r>
              <a:rPr lang="en-US" b="1"/>
              <a:t>/</a:t>
            </a:r>
            <a:r>
              <a:rPr lang="en-US" b="1" err="1"/>
              <a:t>index.php?lang</a:t>
            </a:r>
            <a:r>
              <a:rPr lang="en-US" b="1"/>
              <a:t>=</a:t>
            </a:r>
            <a:r>
              <a:rPr lang="en-US" b="1" err="1"/>
              <a:t>ar</a:t>
            </a:r>
            <a:endParaRPr lang="en-US"/>
          </a:p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B14886-45B4-3843-BEF6-0A8EEEEAE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81132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97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925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B1BE7-DB15-3B40-A363-2B17EF624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2D2B1-9F00-DC42-B501-AF8DF9A6B4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4. </a:t>
            </a:r>
            <a:r>
              <a:rPr lang="en-US" b="1" dirty="0" err="1"/>
              <a:t>Alqahtany</a:t>
            </a:r>
            <a:r>
              <a:rPr lang="en-US" b="1" dirty="0"/>
              <a:t>, A. (2020). Affordable housing in Saudi Arabia’s vision 2030: new developments and new challenges. International Journal of Housing Markets and Analysis.</a:t>
            </a:r>
            <a:endParaRPr lang="en-US" dirty="0"/>
          </a:p>
          <a:p>
            <a:r>
              <a:rPr lang="en-US" b="1" dirty="0"/>
              <a:t>5. Civil lead. One way slab VS two way slab, . Retrieved , from https://</a:t>
            </a:r>
            <a:r>
              <a:rPr lang="en-US" b="1" dirty="0" err="1"/>
              <a:t>www.civillead.com</a:t>
            </a:r>
            <a:r>
              <a:rPr lang="en-US" b="1" dirty="0"/>
              <a:t>/difference-between-one-way-and-two-way-slab/‏</a:t>
            </a:r>
            <a:endParaRPr lang="en-US" dirty="0"/>
          </a:p>
          <a:p>
            <a:r>
              <a:rPr lang="en-US" b="1" dirty="0"/>
              <a:t>6. Google Maps</a:t>
            </a:r>
            <a:endParaRPr lang="en-US" dirty="0"/>
          </a:p>
          <a:p>
            <a:r>
              <a:rPr lang="en-US" b="1" dirty="0"/>
              <a:t>7. </a:t>
            </a:r>
            <a:r>
              <a:rPr lang="en-US" b="1" dirty="0" err="1"/>
              <a:t>Brandner</a:t>
            </a:r>
            <a:r>
              <a:rPr lang="en-US" b="1" dirty="0"/>
              <a:t>, R., </a:t>
            </a:r>
            <a:r>
              <a:rPr lang="en-US" b="1" dirty="0" err="1"/>
              <a:t>Flatscher</a:t>
            </a:r>
            <a:r>
              <a:rPr lang="en-US" b="1" dirty="0"/>
              <a:t>, G., </a:t>
            </a:r>
            <a:r>
              <a:rPr lang="en-US" b="1" dirty="0" err="1"/>
              <a:t>Ringhofer</a:t>
            </a:r>
            <a:r>
              <a:rPr lang="en-US" b="1" dirty="0"/>
              <a:t>, A., </a:t>
            </a:r>
            <a:r>
              <a:rPr lang="en-US" b="1" dirty="0" err="1"/>
              <a:t>Schickhofer</a:t>
            </a:r>
            <a:r>
              <a:rPr lang="en-US" b="1" dirty="0"/>
              <a:t>, G., &amp; Thiel, A. (2016). Cross laminated timber (CLT): overview and development. European Journal of Wood and Wood Products, 74(3), 331-351.</a:t>
            </a:r>
          </a:p>
          <a:p>
            <a:r>
              <a:rPr lang="en-US" b="1" dirty="0"/>
              <a:t>8. Types of foundations in building construction. (n.d.). Retrieved April 30, 2021, from http://</a:t>
            </a:r>
            <a:r>
              <a:rPr lang="en-US" b="1" dirty="0" err="1"/>
              <a:t>www.understandconstruction.com</a:t>
            </a:r>
            <a:r>
              <a:rPr lang="en-US" b="1" dirty="0"/>
              <a:t>/types-of-</a:t>
            </a:r>
            <a:r>
              <a:rPr lang="en-US" b="1" dirty="0" err="1"/>
              <a:t>foundations.html</a:t>
            </a:r>
            <a:endParaRPr lang="en-US" b="1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26DEA52-F1FA-C547-887F-911545595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98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137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B1BE7-DB15-3B40-A363-2B17EF624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2D2B1-9F00-DC42-B501-AF8DF9A6B4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9. General Authority for statics, 2021 https://</a:t>
            </a:r>
            <a:r>
              <a:rPr lang="en-US" b="1" dirty="0" err="1"/>
              <a:t>www.stats.gov.sa</a:t>
            </a:r>
            <a:r>
              <a:rPr lang="en-US" b="1" dirty="0"/>
              <a:t>/</a:t>
            </a:r>
            <a:r>
              <a:rPr lang="en-US" b="1" dirty="0" err="1"/>
              <a:t>en</a:t>
            </a:r>
            <a:r>
              <a:rPr lang="en-US" b="1" dirty="0"/>
              <a:t>/160</a:t>
            </a:r>
          </a:p>
          <a:p>
            <a:r>
              <a:rPr lang="en-US" b="1" dirty="0"/>
              <a:t>10. ACI 318, Building Code Requirements for Structural Concrete (ACI 318-05) and Commentary (ACI 318R-05), ACI Committee 318, American Concrete Institute, Farmington Hills, MI, 2016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78B3A77-BC7D-0F46-B2BD-B77ACE95B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321" y="6268940"/>
            <a:ext cx="722377" cy="201580"/>
          </a:xfrm>
        </p:spPr>
        <p:txBody>
          <a:bodyPr/>
          <a:lstStyle/>
          <a:p>
            <a:fld id="{E31375A4-56A4-47D6-9801-1991572033F7}" type="slidenum">
              <a:rPr lang="en-US" sz="1600" b="1" smtClean="0">
                <a:solidFill>
                  <a:schemeClr val="tx1"/>
                </a:solidFill>
              </a:rPr>
              <a:t>99</a:t>
            </a:fld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98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809E37A-E9B9-7A4E-991F-ECFAB9E79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Thank you for listening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476A73-820B-324F-93D3-F0224543CA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Any question? 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9BD8ADA-B95B-CB4F-84EE-F6B6148CD9A7}"/>
              </a:ext>
            </a:extLst>
          </p:cNvPr>
          <p:cNvSpPr txBox="1">
            <a:spLocks/>
          </p:cNvSpPr>
          <p:nvPr/>
        </p:nvSpPr>
        <p:spPr>
          <a:xfrm>
            <a:off x="313321" y="6268940"/>
            <a:ext cx="722377" cy="2015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1375A4-56A4-47D6-9801-1991572033F7}" type="slidenum">
              <a:rPr lang="en-US" sz="1600" b="1" smtClean="0"/>
              <a:pPr/>
              <a:t>100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98374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ireframe Building 16x9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alibri">
      <a:maj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usiness wireframe building presentation (widescreen).potx" id="{58CE74E2-616B-447D-963B-87527DA5909A}" vid="{49D84436-E293-416F-BC4D-7976A1E115A4}"/>
    </a:ext>
  </a:extLst>
</a:theme>
</file>

<file path=ppt/theme/theme2.xml><?xml version="1.0" encoding="utf-8"?>
<a:theme xmlns:a="http://schemas.openxmlformats.org/drawingml/2006/main" name="Office Theme">
  <a:themeElements>
    <a:clrScheme name="WireframeBuilding">
      <a:dk1>
        <a:srgbClr val="404040"/>
      </a:dk1>
      <a:lt1>
        <a:sysClr val="window" lastClr="FFFFFF"/>
      </a:lt1>
      <a:dk2>
        <a:srgbClr val="000000"/>
      </a:dk2>
      <a:lt2>
        <a:srgbClr val="E4F9F9"/>
      </a:lt2>
      <a:accent1>
        <a:srgbClr val="1BDCFF"/>
      </a:accent1>
      <a:accent2>
        <a:srgbClr val="3AC673"/>
      </a:accent2>
      <a:accent3>
        <a:srgbClr val="F6BD1E"/>
      </a:accent3>
      <a:accent4>
        <a:srgbClr val="C74167"/>
      </a:accent4>
      <a:accent5>
        <a:srgbClr val="F17E1F"/>
      </a:accent5>
      <a:accent6>
        <a:srgbClr val="6681CC"/>
      </a:accent6>
      <a:hlink>
        <a:srgbClr val="F17E1F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WireframeBuilding">
      <a:dk1>
        <a:srgbClr val="404040"/>
      </a:dk1>
      <a:lt1>
        <a:sysClr val="window" lastClr="FFFFFF"/>
      </a:lt1>
      <a:dk2>
        <a:srgbClr val="000000"/>
      </a:dk2>
      <a:lt2>
        <a:srgbClr val="E4F9F9"/>
      </a:lt2>
      <a:accent1>
        <a:srgbClr val="1BDCFF"/>
      </a:accent1>
      <a:accent2>
        <a:srgbClr val="3AC673"/>
      </a:accent2>
      <a:accent3>
        <a:srgbClr val="F6BD1E"/>
      </a:accent3>
      <a:accent4>
        <a:srgbClr val="C74167"/>
      </a:accent4>
      <a:accent5>
        <a:srgbClr val="F17E1F"/>
      </a:accent5>
      <a:accent6>
        <a:srgbClr val="6681CC"/>
      </a:accent6>
      <a:hlink>
        <a:srgbClr val="F17E1F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Wireframe Building 16x9</Template>
  <TotalTime>4385</TotalTime>
  <Words>4137</Words>
  <Application>Microsoft Macintosh PowerPoint</Application>
  <PresentationFormat>Widescreen</PresentationFormat>
  <Paragraphs>1418</Paragraphs>
  <Slides>101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101</vt:i4>
      </vt:variant>
    </vt:vector>
  </HeadingPairs>
  <TitlesOfParts>
    <vt:vector size="109" baseType="lpstr">
      <vt:lpstr>Arial</vt:lpstr>
      <vt:lpstr>Calibri</vt:lpstr>
      <vt:lpstr>Cambria Math</vt:lpstr>
      <vt:lpstr>Courier New</vt:lpstr>
      <vt:lpstr>Times New Roman</vt:lpstr>
      <vt:lpstr>YACgEbQ6Yac 0</vt:lpstr>
      <vt:lpstr>YAD7Q9NigKI 0</vt:lpstr>
      <vt:lpstr>Wireframe Building 16x9</vt:lpstr>
      <vt:lpstr>STRUCTURAL &amp; GEOTECHNICAL DESIGN OF A TWO STORY VILLA AT ALNAHDHAH DISTRICT</vt:lpstr>
      <vt:lpstr>OUTLINE</vt:lpstr>
      <vt:lpstr>PROJECT OBJECTIVES</vt:lpstr>
      <vt:lpstr>PROJECT SCOPE </vt:lpstr>
      <vt:lpstr>Codes and Design Specifications </vt:lpstr>
      <vt:lpstr>Summary of Project Guidelines &amp; Constraints</vt:lpstr>
      <vt:lpstr>PROJECT DESCRIPTION </vt:lpstr>
      <vt:lpstr>PROJECT LOCATION </vt:lpstr>
      <vt:lpstr>PROJECT LAYOUT</vt:lpstr>
      <vt:lpstr>Project DIMENSIONS </vt:lpstr>
      <vt:lpstr>Ground floor</vt:lpstr>
      <vt:lpstr>FIRST floor</vt:lpstr>
      <vt:lpstr>BASEMENT: </vt:lpstr>
      <vt:lpstr>ETABS: </vt:lpstr>
      <vt:lpstr>structural design </vt:lpstr>
      <vt:lpstr>structural design </vt:lpstr>
      <vt:lpstr>REINFORCED CONCRETE (RCC)</vt:lpstr>
      <vt:lpstr>SLAB </vt:lpstr>
      <vt:lpstr>SLAB: </vt:lpstr>
      <vt:lpstr>SLAB</vt:lpstr>
      <vt:lpstr>BEAMS: </vt:lpstr>
      <vt:lpstr>Beams: </vt:lpstr>
      <vt:lpstr>PowerPoint Presentation</vt:lpstr>
      <vt:lpstr>COLUMNS: </vt:lpstr>
      <vt:lpstr>PowerPoint Presentation</vt:lpstr>
      <vt:lpstr>COLUMNS: </vt:lpstr>
      <vt:lpstr>COLUMNS: </vt:lpstr>
      <vt:lpstr>PowerPoint Presentation</vt:lpstr>
      <vt:lpstr>ETABS MODELING </vt:lpstr>
      <vt:lpstr>Whole Structure 3d view </vt:lpstr>
      <vt:lpstr>Whole Structure plan view </vt:lpstr>
      <vt:lpstr>Column input dimensions as calculated  </vt:lpstr>
      <vt:lpstr>Column output dimensions as calculated </vt:lpstr>
      <vt:lpstr>Column input dimensions as calculated </vt:lpstr>
      <vt:lpstr>Column output dimensions as calculated </vt:lpstr>
      <vt:lpstr>DISPLACEMENT: </vt:lpstr>
      <vt:lpstr>DISPLACEMENT: </vt:lpstr>
      <vt:lpstr>DISPLACEMENT: </vt:lpstr>
      <vt:lpstr>DISPLACEMENT: </vt:lpstr>
      <vt:lpstr>Steel Detailing: </vt:lpstr>
      <vt:lpstr>1- Beams </vt:lpstr>
      <vt:lpstr>Beams: </vt:lpstr>
      <vt:lpstr>Beams/columns  </vt:lpstr>
      <vt:lpstr>Beams / Columns</vt:lpstr>
      <vt:lpstr>2-Columns</vt:lpstr>
      <vt:lpstr>2-Columns</vt:lpstr>
      <vt:lpstr>2-Columns</vt:lpstr>
      <vt:lpstr>2-Columns</vt:lpstr>
      <vt:lpstr>cross laminated timber (CLT): </vt:lpstr>
      <vt:lpstr>SLAB: </vt:lpstr>
      <vt:lpstr>Columns: </vt:lpstr>
      <vt:lpstr>PowerPoint Presentation</vt:lpstr>
      <vt:lpstr>ETABS MODELING </vt:lpstr>
      <vt:lpstr>Whole Structure 3d view </vt:lpstr>
      <vt:lpstr>Whole Structure Plan view </vt:lpstr>
      <vt:lpstr>8x8 square columns?</vt:lpstr>
      <vt:lpstr>Displacement:</vt:lpstr>
      <vt:lpstr>Displacement:</vt:lpstr>
      <vt:lpstr>Displacement:</vt:lpstr>
      <vt:lpstr>Displacement:</vt:lpstr>
      <vt:lpstr>Steel Detailing: </vt:lpstr>
      <vt:lpstr>1- Beams </vt:lpstr>
      <vt:lpstr>Beams: </vt:lpstr>
      <vt:lpstr>Beams/columns  </vt:lpstr>
      <vt:lpstr>Beams / Columns</vt:lpstr>
      <vt:lpstr>2-Columns</vt:lpstr>
      <vt:lpstr>2-Columns</vt:lpstr>
      <vt:lpstr>2-Columns</vt:lpstr>
      <vt:lpstr>2-Columns</vt:lpstr>
      <vt:lpstr>Geotechnical design</vt:lpstr>
      <vt:lpstr>Shallow Foundation </vt:lpstr>
      <vt:lpstr>characteristic of soil:</vt:lpstr>
      <vt:lpstr>PowerPoint Presentation</vt:lpstr>
      <vt:lpstr>PowerPoint Presentation</vt:lpstr>
      <vt:lpstr>PowerPoint Presentation</vt:lpstr>
      <vt:lpstr>PowerPoint Presentation</vt:lpstr>
      <vt:lpstr>Shallow Foundation: </vt:lpstr>
      <vt:lpstr>Shallow Foundation: </vt:lpstr>
      <vt:lpstr>Shallow Foundation: </vt:lpstr>
      <vt:lpstr>Shallow Foundation: </vt:lpstr>
      <vt:lpstr>Shallow Foundation: </vt:lpstr>
      <vt:lpstr>Shallow Foundation: </vt:lpstr>
      <vt:lpstr>Shallow Foundation: </vt:lpstr>
      <vt:lpstr>Shallow Foundation: </vt:lpstr>
      <vt:lpstr>Shallow Foundation: </vt:lpstr>
      <vt:lpstr>Settlements </vt:lpstr>
      <vt:lpstr>PowerPoint Presentation</vt:lpstr>
      <vt:lpstr>Dimensions </vt:lpstr>
      <vt:lpstr>Check:  </vt:lpstr>
      <vt:lpstr>Elastic parameter For the soil</vt:lpstr>
      <vt:lpstr>Results for RCC</vt:lpstr>
      <vt:lpstr>Results for CLT</vt:lpstr>
      <vt:lpstr>Cost Estimation</vt:lpstr>
      <vt:lpstr>Cost Estimation for rcc</vt:lpstr>
      <vt:lpstr>Cost Estimation for CLT</vt:lpstr>
      <vt:lpstr>COMPARISON BETWEEN RCC AND CLT </vt:lpstr>
      <vt:lpstr>Summary </vt:lpstr>
      <vt:lpstr>References:</vt:lpstr>
      <vt:lpstr>References:</vt:lpstr>
      <vt:lpstr>References:</vt:lpstr>
      <vt:lpstr>Thank you for listening 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STRUCTURAL &amp; GEOTECHNICAL DESIGN OF A TWO STORY VILLA AT ALNAHDHAH DISTRICT</dc:title>
  <dc:creator>SaRa ..</dc:creator>
  <cp:lastModifiedBy>SaRa ..</cp:lastModifiedBy>
  <cp:revision>102</cp:revision>
  <cp:lastPrinted>2021-05-01T17:27:44Z</cp:lastPrinted>
  <dcterms:created xsi:type="dcterms:W3CDTF">2021-03-31T15:55:58Z</dcterms:created>
  <dcterms:modified xsi:type="dcterms:W3CDTF">2021-05-03T16:13:05Z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