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72"/>
  </p:notesMasterIdLst>
  <p:sldIdLst>
    <p:sldId id="271" r:id="rId4"/>
    <p:sldId id="262" r:id="rId5"/>
    <p:sldId id="266" r:id="rId6"/>
    <p:sldId id="314" r:id="rId7"/>
    <p:sldId id="316" r:id="rId8"/>
    <p:sldId id="318" r:id="rId9"/>
    <p:sldId id="293" r:id="rId10"/>
    <p:sldId id="326" r:id="rId11"/>
    <p:sldId id="327" r:id="rId12"/>
    <p:sldId id="352" r:id="rId13"/>
    <p:sldId id="351" r:id="rId14"/>
    <p:sldId id="328" r:id="rId15"/>
    <p:sldId id="329" r:id="rId16"/>
    <p:sldId id="336" r:id="rId17"/>
    <p:sldId id="335" r:id="rId18"/>
    <p:sldId id="332" r:id="rId19"/>
    <p:sldId id="333" r:id="rId20"/>
    <p:sldId id="334" r:id="rId21"/>
    <p:sldId id="337" r:id="rId22"/>
    <p:sldId id="338" r:id="rId23"/>
    <p:sldId id="353" r:id="rId24"/>
    <p:sldId id="339" r:id="rId25"/>
    <p:sldId id="340" r:id="rId26"/>
    <p:sldId id="342" r:id="rId27"/>
    <p:sldId id="343" r:id="rId28"/>
    <p:sldId id="354" r:id="rId29"/>
    <p:sldId id="355" r:id="rId30"/>
    <p:sldId id="381" r:id="rId31"/>
    <p:sldId id="382" r:id="rId32"/>
    <p:sldId id="384" r:id="rId33"/>
    <p:sldId id="385" r:id="rId34"/>
    <p:sldId id="386" r:id="rId35"/>
    <p:sldId id="387" r:id="rId36"/>
    <p:sldId id="388" r:id="rId37"/>
    <p:sldId id="390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44" r:id="rId46"/>
    <p:sldId id="345" r:id="rId47"/>
    <p:sldId id="346" r:id="rId48"/>
    <p:sldId id="356" r:id="rId49"/>
    <p:sldId id="357" r:id="rId50"/>
    <p:sldId id="307" r:id="rId51"/>
    <p:sldId id="358" r:id="rId52"/>
    <p:sldId id="360" r:id="rId53"/>
    <p:sldId id="361" r:id="rId54"/>
    <p:sldId id="359" r:id="rId55"/>
    <p:sldId id="362" r:id="rId56"/>
    <p:sldId id="363" r:id="rId57"/>
    <p:sldId id="364" r:id="rId58"/>
    <p:sldId id="365" r:id="rId59"/>
    <p:sldId id="367" r:id="rId60"/>
    <p:sldId id="368" r:id="rId61"/>
    <p:sldId id="369" r:id="rId62"/>
    <p:sldId id="370" r:id="rId63"/>
    <p:sldId id="371" r:id="rId64"/>
    <p:sldId id="349" r:id="rId65"/>
    <p:sldId id="389" r:id="rId66"/>
    <p:sldId id="282" r:id="rId67"/>
    <p:sldId id="313" r:id="rId68"/>
    <p:sldId id="260" r:id="rId69"/>
    <p:sldId id="347" r:id="rId70"/>
    <p:sldId id="348" r:id="rId71"/>
  </p:sldIdLst>
  <p:sldSz cx="12192000" cy="6858000"/>
  <p:notesSz cx="6858000" cy="9144000"/>
  <p:custShowLst>
    <p:custShow name="Custom Show 1" id="0">
      <p:sldLst>
        <p:sld r:id="rId4"/>
      </p:sldLst>
    </p:custShow>
  </p:custShowLst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900"/>
    <a:srgbClr val="7D7D7D"/>
    <a:srgbClr val="000000"/>
    <a:srgbClr val="BABFC2"/>
    <a:srgbClr val="A5AAAE"/>
    <a:srgbClr val="FCECE7"/>
    <a:srgbClr val="606060"/>
    <a:srgbClr val="5E5E5E"/>
    <a:srgbClr val="E7E5E6"/>
    <a:srgbClr val="FF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9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48" y="192"/>
      </p:cViewPr>
      <p:guideLst>
        <p:guide orient="horz" pos="235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C1386-0D3D-5B4C-BFCB-A2CE7FE76E4F}" type="datetimeFigureOut">
              <a:rPr lang="en-US" smtClean="0"/>
              <a:t>5/31/21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F717A-45DF-3442-AF3B-A9B2182B4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7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443" y="287255"/>
            <a:ext cx="112195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A710374-A0D0-4639-B013-35A506CD37E6}"/>
              </a:ext>
            </a:extLst>
          </p:cNvPr>
          <p:cNvSpPr>
            <a:spLocks/>
          </p:cNvSpPr>
          <p:nvPr userDrawn="1"/>
        </p:nvSpPr>
        <p:spPr bwMode="auto">
          <a:xfrm>
            <a:off x="9125380" y="6274754"/>
            <a:ext cx="3066619" cy="488403"/>
          </a:xfrm>
          <a:custGeom>
            <a:avLst/>
            <a:gdLst>
              <a:gd name="connsiteX0" fmla="*/ 5307865 w 12192148"/>
              <a:gd name="connsiteY0" fmla="*/ 0 h 1941773"/>
              <a:gd name="connsiteX1" fmla="*/ 5817217 w 12192148"/>
              <a:gd name="connsiteY1" fmla="*/ 0 h 1941773"/>
              <a:gd name="connsiteX2" fmla="*/ 5817217 w 12192148"/>
              <a:gd name="connsiteY2" fmla="*/ 697113 h 1941773"/>
              <a:gd name="connsiteX3" fmla="*/ 6190042 w 12192148"/>
              <a:gd name="connsiteY3" fmla="*/ 697113 h 1941773"/>
              <a:gd name="connsiteX4" fmla="*/ 6190042 w 12192148"/>
              <a:gd name="connsiteY4" fmla="*/ 1325570 h 1941773"/>
              <a:gd name="connsiteX5" fmla="*/ 6489353 w 12192148"/>
              <a:gd name="connsiteY5" fmla="*/ 1325570 h 1941773"/>
              <a:gd name="connsiteX6" fmla="*/ 6489353 w 12192148"/>
              <a:gd name="connsiteY6" fmla="*/ 1114324 h 1941773"/>
              <a:gd name="connsiteX7" fmla="*/ 6898935 w 12192148"/>
              <a:gd name="connsiteY7" fmla="*/ 1114324 h 1941773"/>
              <a:gd name="connsiteX8" fmla="*/ 6898935 w 12192148"/>
              <a:gd name="connsiteY8" fmla="*/ 348556 h 1941773"/>
              <a:gd name="connsiteX9" fmla="*/ 7219249 w 12192148"/>
              <a:gd name="connsiteY9" fmla="*/ 348556 h 1941773"/>
              <a:gd name="connsiteX10" fmla="*/ 7219249 w 12192148"/>
              <a:gd name="connsiteY10" fmla="*/ 1093199 h 1941773"/>
              <a:gd name="connsiteX11" fmla="*/ 7413539 w 12192148"/>
              <a:gd name="connsiteY11" fmla="*/ 1093199 h 1941773"/>
              <a:gd name="connsiteX12" fmla="*/ 7413539 w 12192148"/>
              <a:gd name="connsiteY12" fmla="*/ 517553 h 1941773"/>
              <a:gd name="connsiteX13" fmla="*/ 7875631 w 12192148"/>
              <a:gd name="connsiteY13" fmla="*/ 517553 h 1941773"/>
              <a:gd name="connsiteX14" fmla="*/ 7875631 w 12192148"/>
              <a:gd name="connsiteY14" fmla="*/ 1103761 h 1941773"/>
              <a:gd name="connsiteX15" fmla="*/ 8342975 w 12192148"/>
              <a:gd name="connsiteY15" fmla="*/ 1103761 h 1941773"/>
              <a:gd name="connsiteX16" fmla="*/ 8342975 w 12192148"/>
              <a:gd name="connsiteY16" fmla="*/ 739362 h 1941773"/>
              <a:gd name="connsiteX17" fmla="*/ 8852328 w 12192148"/>
              <a:gd name="connsiteY17" fmla="*/ 739362 h 1941773"/>
              <a:gd name="connsiteX18" fmla="*/ 8852328 w 12192148"/>
              <a:gd name="connsiteY18" fmla="*/ 1093199 h 1941773"/>
              <a:gd name="connsiteX19" fmla="*/ 9240906 w 12192148"/>
              <a:gd name="connsiteY19" fmla="*/ 1093199 h 1941773"/>
              <a:gd name="connsiteX20" fmla="*/ 9240906 w 12192148"/>
              <a:gd name="connsiteY20" fmla="*/ 924202 h 1941773"/>
              <a:gd name="connsiteX21" fmla="*/ 9503459 w 12192148"/>
              <a:gd name="connsiteY21" fmla="*/ 929483 h 1941773"/>
              <a:gd name="connsiteX22" fmla="*/ 9503459 w 12192148"/>
              <a:gd name="connsiteY22" fmla="*/ 781611 h 1941773"/>
              <a:gd name="connsiteX23" fmla="*/ 9771263 w 12192148"/>
              <a:gd name="connsiteY23" fmla="*/ 781611 h 1941773"/>
              <a:gd name="connsiteX24" fmla="*/ 9771263 w 12192148"/>
              <a:gd name="connsiteY24" fmla="*/ 918921 h 1941773"/>
              <a:gd name="connsiteX25" fmla="*/ 10028565 w 12192148"/>
              <a:gd name="connsiteY25" fmla="*/ 918921 h 1941773"/>
              <a:gd name="connsiteX26" fmla="*/ 10028565 w 12192148"/>
              <a:gd name="connsiteY26" fmla="*/ 765768 h 1941773"/>
              <a:gd name="connsiteX27" fmla="*/ 10280615 w 12192148"/>
              <a:gd name="connsiteY27" fmla="*/ 771049 h 1941773"/>
              <a:gd name="connsiteX28" fmla="*/ 10280615 w 12192148"/>
              <a:gd name="connsiteY28" fmla="*/ 190122 h 1941773"/>
              <a:gd name="connsiteX29" fmla="*/ 10789968 w 12192148"/>
              <a:gd name="connsiteY29" fmla="*/ 190122 h 1941773"/>
              <a:gd name="connsiteX30" fmla="*/ 10789968 w 12192148"/>
              <a:gd name="connsiteY30" fmla="*/ 697113 h 1941773"/>
              <a:gd name="connsiteX31" fmla="*/ 11168044 w 12192148"/>
              <a:gd name="connsiteY31" fmla="*/ 697113 h 1941773"/>
              <a:gd name="connsiteX32" fmla="*/ 11168044 w 12192148"/>
              <a:gd name="connsiteY32" fmla="*/ 1621315 h 1941773"/>
              <a:gd name="connsiteX33" fmla="*/ 11467354 w 12192148"/>
              <a:gd name="connsiteY33" fmla="*/ 1621315 h 1941773"/>
              <a:gd name="connsiteX34" fmla="*/ 11467354 w 12192148"/>
              <a:gd name="connsiteY34" fmla="*/ 1114324 h 1941773"/>
              <a:gd name="connsiteX35" fmla="*/ 11871686 w 12192148"/>
              <a:gd name="connsiteY35" fmla="*/ 1114324 h 1941773"/>
              <a:gd name="connsiteX36" fmla="*/ 11871686 w 12192148"/>
              <a:gd name="connsiteY36" fmla="*/ 348556 h 1941773"/>
              <a:gd name="connsiteX37" fmla="*/ 12192000 w 12192148"/>
              <a:gd name="connsiteY37" fmla="*/ 348556 h 1941773"/>
              <a:gd name="connsiteX38" fmla="*/ 12192000 w 12192148"/>
              <a:gd name="connsiteY38" fmla="*/ 1754103 h 1941773"/>
              <a:gd name="connsiteX39" fmla="*/ 12192000 w 12192148"/>
              <a:gd name="connsiteY39" fmla="*/ 1896676 h 1941773"/>
              <a:gd name="connsiteX40" fmla="*/ 12192148 w 12192148"/>
              <a:gd name="connsiteY40" fmla="*/ 1896676 h 1941773"/>
              <a:gd name="connsiteX41" fmla="*/ 12192148 w 12192148"/>
              <a:gd name="connsiteY41" fmla="*/ 1941773 h 1941773"/>
              <a:gd name="connsiteX42" fmla="*/ 0 w 12192148"/>
              <a:gd name="connsiteY42" fmla="*/ 1941773 h 1941773"/>
              <a:gd name="connsiteX43" fmla="*/ 0 w 12192148"/>
              <a:gd name="connsiteY43" fmla="*/ 1896676 h 1941773"/>
              <a:gd name="connsiteX44" fmla="*/ 0 w 12192148"/>
              <a:gd name="connsiteY44" fmla="*/ 1573784 h 1941773"/>
              <a:gd name="connsiteX45" fmla="*/ 112847 w 12192148"/>
              <a:gd name="connsiteY45" fmla="*/ 1573784 h 1941773"/>
              <a:gd name="connsiteX46" fmla="*/ 293106 w 12192148"/>
              <a:gd name="connsiteY46" fmla="*/ 1573784 h 1941773"/>
              <a:gd name="connsiteX47" fmla="*/ 293106 w 12192148"/>
              <a:gd name="connsiteY47" fmla="*/ 411930 h 1941773"/>
              <a:gd name="connsiteX48" fmla="*/ 655428 w 12192148"/>
              <a:gd name="connsiteY48" fmla="*/ 411930 h 1941773"/>
              <a:gd name="connsiteX49" fmla="*/ 655428 w 12192148"/>
              <a:gd name="connsiteY49" fmla="*/ 1373100 h 1941773"/>
              <a:gd name="connsiteX50" fmla="*/ 791956 w 12192148"/>
              <a:gd name="connsiteY50" fmla="*/ 1188260 h 1941773"/>
              <a:gd name="connsiteX51" fmla="*/ 954739 w 12192148"/>
              <a:gd name="connsiteY51" fmla="*/ 1399506 h 1941773"/>
              <a:gd name="connsiteX52" fmla="*/ 1101768 w 12192148"/>
              <a:gd name="connsiteY52" fmla="*/ 1188260 h 1941773"/>
              <a:gd name="connsiteX53" fmla="*/ 1264551 w 12192148"/>
              <a:gd name="connsiteY53" fmla="*/ 1399506 h 1941773"/>
              <a:gd name="connsiteX54" fmla="*/ 1411580 w 12192148"/>
              <a:gd name="connsiteY54" fmla="*/ 1188260 h 1941773"/>
              <a:gd name="connsiteX55" fmla="*/ 1574363 w 12192148"/>
              <a:gd name="connsiteY55" fmla="*/ 1399506 h 1941773"/>
              <a:gd name="connsiteX56" fmla="*/ 1574363 w 12192148"/>
              <a:gd name="connsiteY56" fmla="*/ 1447036 h 1941773"/>
              <a:gd name="connsiteX57" fmla="*/ 1721393 w 12192148"/>
              <a:gd name="connsiteY57" fmla="*/ 1447036 h 1941773"/>
              <a:gd name="connsiteX58" fmla="*/ 1721393 w 12192148"/>
              <a:gd name="connsiteY58" fmla="*/ 1299164 h 1941773"/>
              <a:gd name="connsiteX59" fmla="*/ 1537606 w 12192148"/>
              <a:gd name="connsiteY59" fmla="*/ 1072074 h 1941773"/>
              <a:gd name="connsiteX60" fmla="*/ 1721393 w 12192148"/>
              <a:gd name="connsiteY60" fmla="*/ 844985 h 1941773"/>
              <a:gd name="connsiteX61" fmla="*/ 1721393 w 12192148"/>
              <a:gd name="connsiteY61" fmla="*/ 586208 h 1941773"/>
              <a:gd name="connsiteX62" fmla="*/ 1815912 w 12192148"/>
              <a:gd name="connsiteY62" fmla="*/ 586208 h 1941773"/>
              <a:gd name="connsiteX63" fmla="*/ 1815912 w 12192148"/>
              <a:gd name="connsiteY63" fmla="*/ 844985 h 1941773"/>
              <a:gd name="connsiteX64" fmla="*/ 1999699 w 12192148"/>
              <a:gd name="connsiteY64" fmla="*/ 1072074 h 1941773"/>
              <a:gd name="connsiteX65" fmla="*/ 1815912 w 12192148"/>
              <a:gd name="connsiteY65" fmla="*/ 1299164 h 1941773"/>
              <a:gd name="connsiteX66" fmla="*/ 1815912 w 12192148"/>
              <a:gd name="connsiteY66" fmla="*/ 1447036 h 1941773"/>
              <a:gd name="connsiteX67" fmla="*/ 1941937 w 12192148"/>
              <a:gd name="connsiteY67" fmla="*/ 1447036 h 1941773"/>
              <a:gd name="connsiteX68" fmla="*/ 1941937 w 12192148"/>
              <a:gd name="connsiteY68" fmla="*/ 1293883 h 1941773"/>
              <a:gd name="connsiteX69" fmla="*/ 2099469 w 12192148"/>
              <a:gd name="connsiteY69" fmla="*/ 1293883 h 1941773"/>
              <a:gd name="connsiteX70" fmla="*/ 2099469 w 12192148"/>
              <a:gd name="connsiteY70" fmla="*/ 1093199 h 1941773"/>
              <a:gd name="connsiteX71" fmla="*/ 2440788 w 12192148"/>
              <a:gd name="connsiteY71" fmla="*/ 1093199 h 1941773"/>
              <a:gd name="connsiteX72" fmla="*/ 2440788 w 12192148"/>
              <a:gd name="connsiteY72" fmla="*/ 517553 h 1941773"/>
              <a:gd name="connsiteX73" fmla="*/ 2897630 w 12192148"/>
              <a:gd name="connsiteY73" fmla="*/ 517553 h 1941773"/>
              <a:gd name="connsiteX74" fmla="*/ 2897630 w 12192148"/>
              <a:gd name="connsiteY74" fmla="*/ 1103761 h 1941773"/>
              <a:gd name="connsiteX75" fmla="*/ 3364974 w 12192148"/>
              <a:gd name="connsiteY75" fmla="*/ 1103761 h 1941773"/>
              <a:gd name="connsiteX76" fmla="*/ 3364974 w 12192148"/>
              <a:gd name="connsiteY76" fmla="*/ 739362 h 1941773"/>
              <a:gd name="connsiteX77" fmla="*/ 3879577 w 12192148"/>
              <a:gd name="connsiteY77" fmla="*/ 739362 h 1941773"/>
              <a:gd name="connsiteX78" fmla="*/ 3879577 w 12192148"/>
              <a:gd name="connsiteY78" fmla="*/ 1093199 h 1941773"/>
              <a:gd name="connsiteX79" fmla="*/ 4268157 w 12192148"/>
              <a:gd name="connsiteY79" fmla="*/ 1093199 h 1941773"/>
              <a:gd name="connsiteX80" fmla="*/ 4268157 w 12192148"/>
              <a:gd name="connsiteY80" fmla="*/ 924202 h 1941773"/>
              <a:gd name="connsiteX81" fmla="*/ 4530710 w 12192148"/>
              <a:gd name="connsiteY81" fmla="*/ 929483 h 1941773"/>
              <a:gd name="connsiteX82" fmla="*/ 4530710 w 12192148"/>
              <a:gd name="connsiteY82" fmla="*/ 781611 h 1941773"/>
              <a:gd name="connsiteX83" fmla="*/ 4798513 w 12192148"/>
              <a:gd name="connsiteY83" fmla="*/ 781611 h 1941773"/>
              <a:gd name="connsiteX84" fmla="*/ 4798513 w 12192148"/>
              <a:gd name="connsiteY84" fmla="*/ 918921 h 1941773"/>
              <a:gd name="connsiteX85" fmla="*/ 5055815 w 12192148"/>
              <a:gd name="connsiteY85" fmla="*/ 918921 h 1941773"/>
              <a:gd name="connsiteX86" fmla="*/ 5055815 w 12192148"/>
              <a:gd name="connsiteY86" fmla="*/ 765768 h 1941773"/>
              <a:gd name="connsiteX87" fmla="*/ 5307865 w 12192148"/>
              <a:gd name="connsiteY87" fmla="*/ 771049 h 1941773"/>
              <a:gd name="connsiteX88" fmla="*/ 5307865 w 12192148"/>
              <a:gd name="connsiteY88" fmla="*/ 0 h 194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192148" h="1941773">
                <a:moveTo>
                  <a:pt x="5307865" y="0"/>
                </a:moveTo>
                <a:cubicBezTo>
                  <a:pt x="5307865" y="0"/>
                  <a:pt x="5307865" y="0"/>
                  <a:pt x="5817217" y="0"/>
                </a:cubicBezTo>
                <a:cubicBezTo>
                  <a:pt x="5817217" y="0"/>
                  <a:pt x="5817217" y="0"/>
                  <a:pt x="5817217" y="697113"/>
                </a:cubicBezTo>
                <a:cubicBezTo>
                  <a:pt x="5817217" y="697113"/>
                  <a:pt x="5817217" y="697113"/>
                  <a:pt x="6190042" y="697113"/>
                </a:cubicBezTo>
                <a:cubicBezTo>
                  <a:pt x="6190042" y="697113"/>
                  <a:pt x="6190042" y="697113"/>
                  <a:pt x="6190042" y="1325570"/>
                </a:cubicBezTo>
                <a:cubicBezTo>
                  <a:pt x="6190042" y="1325570"/>
                  <a:pt x="6190042" y="1325570"/>
                  <a:pt x="6489353" y="1325570"/>
                </a:cubicBezTo>
                <a:cubicBezTo>
                  <a:pt x="6489353" y="1325570"/>
                  <a:pt x="6489353" y="1325570"/>
                  <a:pt x="6489353" y="1114324"/>
                </a:cubicBezTo>
                <a:cubicBezTo>
                  <a:pt x="6489353" y="1114324"/>
                  <a:pt x="6489353" y="1114324"/>
                  <a:pt x="6898935" y="1114324"/>
                </a:cubicBezTo>
                <a:cubicBezTo>
                  <a:pt x="6898935" y="1114324"/>
                  <a:pt x="6898935" y="1114324"/>
                  <a:pt x="6898935" y="348556"/>
                </a:cubicBezTo>
                <a:cubicBezTo>
                  <a:pt x="6898935" y="348556"/>
                  <a:pt x="6898935" y="348556"/>
                  <a:pt x="7219249" y="348556"/>
                </a:cubicBezTo>
                <a:cubicBezTo>
                  <a:pt x="7219249" y="348556"/>
                  <a:pt x="7219249" y="348556"/>
                  <a:pt x="7219249" y="1093199"/>
                </a:cubicBezTo>
                <a:cubicBezTo>
                  <a:pt x="7219249" y="1093199"/>
                  <a:pt x="7219249" y="1093199"/>
                  <a:pt x="7413539" y="1093199"/>
                </a:cubicBezTo>
                <a:cubicBezTo>
                  <a:pt x="7413539" y="1093199"/>
                  <a:pt x="7413539" y="1093199"/>
                  <a:pt x="7413539" y="517553"/>
                </a:cubicBezTo>
                <a:cubicBezTo>
                  <a:pt x="7413539" y="517553"/>
                  <a:pt x="7413539" y="517553"/>
                  <a:pt x="7875631" y="517553"/>
                </a:cubicBezTo>
                <a:cubicBezTo>
                  <a:pt x="7875631" y="517553"/>
                  <a:pt x="7875631" y="517553"/>
                  <a:pt x="7875631" y="1103761"/>
                </a:cubicBezTo>
                <a:cubicBezTo>
                  <a:pt x="7875631" y="1103761"/>
                  <a:pt x="7875631" y="1103761"/>
                  <a:pt x="8342975" y="1103761"/>
                </a:cubicBezTo>
                <a:cubicBezTo>
                  <a:pt x="8342975" y="1103761"/>
                  <a:pt x="8342975" y="1103761"/>
                  <a:pt x="8342975" y="739362"/>
                </a:cubicBezTo>
                <a:cubicBezTo>
                  <a:pt x="8342975" y="739362"/>
                  <a:pt x="8342975" y="739362"/>
                  <a:pt x="8852328" y="739362"/>
                </a:cubicBezTo>
                <a:cubicBezTo>
                  <a:pt x="8852328" y="739362"/>
                  <a:pt x="8852328" y="739362"/>
                  <a:pt x="8852328" y="1093199"/>
                </a:cubicBezTo>
                <a:cubicBezTo>
                  <a:pt x="8852328" y="1093199"/>
                  <a:pt x="8852328" y="1093199"/>
                  <a:pt x="9240906" y="1093199"/>
                </a:cubicBezTo>
                <a:cubicBezTo>
                  <a:pt x="9240906" y="1093199"/>
                  <a:pt x="9240906" y="1093199"/>
                  <a:pt x="9240906" y="924202"/>
                </a:cubicBezTo>
                <a:cubicBezTo>
                  <a:pt x="9240906" y="924202"/>
                  <a:pt x="9240906" y="924202"/>
                  <a:pt x="9503459" y="929483"/>
                </a:cubicBezTo>
                <a:cubicBezTo>
                  <a:pt x="9503459" y="929483"/>
                  <a:pt x="9503459" y="929483"/>
                  <a:pt x="9503459" y="781611"/>
                </a:cubicBezTo>
                <a:cubicBezTo>
                  <a:pt x="9503459" y="781611"/>
                  <a:pt x="9503459" y="781611"/>
                  <a:pt x="9771263" y="781611"/>
                </a:cubicBezTo>
                <a:cubicBezTo>
                  <a:pt x="9771263" y="781611"/>
                  <a:pt x="9771263" y="781611"/>
                  <a:pt x="9771263" y="918921"/>
                </a:cubicBezTo>
                <a:cubicBezTo>
                  <a:pt x="9771263" y="918921"/>
                  <a:pt x="9771263" y="918921"/>
                  <a:pt x="10028565" y="918921"/>
                </a:cubicBezTo>
                <a:cubicBezTo>
                  <a:pt x="10028565" y="918921"/>
                  <a:pt x="10028565" y="918921"/>
                  <a:pt x="10028565" y="765768"/>
                </a:cubicBezTo>
                <a:cubicBezTo>
                  <a:pt x="10028565" y="765768"/>
                  <a:pt x="10028565" y="765768"/>
                  <a:pt x="10280615" y="771049"/>
                </a:cubicBezTo>
                <a:cubicBezTo>
                  <a:pt x="10280615" y="771049"/>
                  <a:pt x="10280615" y="771049"/>
                  <a:pt x="10280615" y="190122"/>
                </a:cubicBezTo>
                <a:cubicBezTo>
                  <a:pt x="10280615" y="190122"/>
                  <a:pt x="10280615" y="190122"/>
                  <a:pt x="10789968" y="190122"/>
                </a:cubicBezTo>
                <a:cubicBezTo>
                  <a:pt x="10789968" y="190122"/>
                  <a:pt x="10789968" y="190122"/>
                  <a:pt x="10789968" y="697113"/>
                </a:cubicBezTo>
                <a:cubicBezTo>
                  <a:pt x="10789968" y="697113"/>
                  <a:pt x="10789968" y="697113"/>
                  <a:pt x="11168044" y="697113"/>
                </a:cubicBezTo>
                <a:cubicBezTo>
                  <a:pt x="11168044" y="697113"/>
                  <a:pt x="11168044" y="697113"/>
                  <a:pt x="11168044" y="1621315"/>
                </a:cubicBezTo>
                <a:cubicBezTo>
                  <a:pt x="11168044" y="1621315"/>
                  <a:pt x="11168044" y="1621315"/>
                  <a:pt x="11467354" y="1621315"/>
                </a:cubicBezTo>
                <a:cubicBezTo>
                  <a:pt x="11467354" y="1621315"/>
                  <a:pt x="11467354" y="1621315"/>
                  <a:pt x="11467354" y="1114324"/>
                </a:cubicBezTo>
                <a:cubicBezTo>
                  <a:pt x="11467354" y="1114324"/>
                  <a:pt x="11467354" y="1114324"/>
                  <a:pt x="11871686" y="1114324"/>
                </a:cubicBezTo>
                <a:cubicBezTo>
                  <a:pt x="11871686" y="1114324"/>
                  <a:pt x="11871686" y="1114324"/>
                  <a:pt x="11871686" y="348556"/>
                </a:cubicBezTo>
                <a:cubicBezTo>
                  <a:pt x="11871686" y="348556"/>
                  <a:pt x="11871686" y="348556"/>
                  <a:pt x="12192000" y="348556"/>
                </a:cubicBezTo>
                <a:cubicBezTo>
                  <a:pt x="12192000" y="348556"/>
                  <a:pt x="12192000" y="348556"/>
                  <a:pt x="12192000" y="1754103"/>
                </a:cubicBezTo>
                <a:lnTo>
                  <a:pt x="12192000" y="1896676"/>
                </a:lnTo>
                <a:lnTo>
                  <a:pt x="12192148" y="1896676"/>
                </a:lnTo>
                <a:lnTo>
                  <a:pt x="12192148" y="1941773"/>
                </a:lnTo>
                <a:lnTo>
                  <a:pt x="0" y="1941773"/>
                </a:lnTo>
                <a:lnTo>
                  <a:pt x="0" y="1896676"/>
                </a:lnTo>
                <a:lnTo>
                  <a:pt x="0" y="1573784"/>
                </a:lnTo>
                <a:lnTo>
                  <a:pt x="112847" y="1573784"/>
                </a:lnTo>
                <a:cubicBezTo>
                  <a:pt x="165111" y="1573784"/>
                  <a:pt x="224842" y="1573784"/>
                  <a:pt x="293106" y="1573784"/>
                </a:cubicBezTo>
                <a:cubicBezTo>
                  <a:pt x="293106" y="1573784"/>
                  <a:pt x="293106" y="1573784"/>
                  <a:pt x="293106" y="411930"/>
                </a:cubicBezTo>
                <a:cubicBezTo>
                  <a:pt x="293106" y="411930"/>
                  <a:pt x="293106" y="411930"/>
                  <a:pt x="655428" y="411930"/>
                </a:cubicBezTo>
                <a:cubicBezTo>
                  <a:pt x="655428" y="411930"/>
                  <a:pt x="655428" y="411930"/>
                  <a:pt x="655428" y="1373100"/>
                </a:cubicBezTo>
                <a:cubicBezTo>
                  <a:pt x="676433" y="1315008"/>
                  <a:pt x="734194" y="1188260"/>
                  <a:pt x="791956" y="1188260"/>
                </a:cubicBezTo>
                <a:cubicBezTo>
                  <a:pt x="875973" y="1188260"/>
                  <a:pt x="954739" y="1399506"/>
                  <a:pt x="954739" y="1399506"/>
                </a:cubicBezTo>
                <a:cubicBezTo>
                  <a:pt x="954739" y="1399506"/>
                  <a:pt x="1023002" y="1188260"/>
                  <a:pt x="1101768" y="1188260"/>
                </a:cubicBezTo>
                <a:cubicBezTo>
                  <a:pt x="1180534" y="1188260"/>
                  <a:pt x="1264551" y="1399506"/>
                  <a:pt x="1264551" y="1399506"/>
                </a:cubicBezTo>
                <a:cubicBezTo>
                  <a:pt x="1264551" y="1399506"/>
                  <a:pt x="1332815" y="1188260"/>
                  <a:pt x="1411580" y="1188260"/>
                </a:cubicBezTo>
                <a:cubicBezTo>
                  <a:pt x="1490347" y="1188260"/>
                  <a:pt x="1574363" y="1399506"/>
                  <a:pt x="1574363" y="1399506"/>
                </a:cubicBezTo>
                <a:cubicBezTo>
                  <a:pt x="1574363" y="1399506"/>
                  <a:pt x="1574363" y="1399506"/>
                  <a:pt x="1574363" y="1447036"/>
                </a:cubicBezTo>
                <a:cubicBezTo>
                  <a:pt x="1574363" y="1447036"/>
                  <a:pt x="1574363" y="1447036"/>
                  <a:pt x="1721393" y="1447036"/>
                </a:cubicBezTo>
                <a:cubicBezTo>
                  <a:pt x="1721393" y="1447036"/>
                  <a:pt x="1721393" y="1447036"/>
                  <a:pt x="1721393" y="1299164"/>
                </a:cubicBezTo>
                <a:cubicBezTo>
                  <a:pt x="1616372" y="1278040"/>
                  <a:pt x="1537606" y="1182979"/>
                  <a:pt x="1537606" y="1072074"/>
                </a:cubicBezTo>
                <a:cubicBezTo>
                  <a:pt x="1537606" y="961170"/>
                  <a:pt x="1616372" y="866110"/>
                  <a:pt x="1721393" y="844985"/>
                </a:cubicBezTo>
                <a:cubicBezTo>
                  <a:pt x="1721393" y="844985"/>
                  <a:pt x="1721393" y="844985"/>
                  <a:pt x="1721393" y="586208"/>
                </a:cubicBezTo>
                <a:cubicBezTo>
                  <a:pt x="1721393" y="586208"/>
                  <a:pt x="1721393" y="586208"/>
                  <a:pt x="1815912" y="586208"/>
                </a:cubicBezTo>
                <a:cubicBezTo>
                  <a:pt x="1815912" y="586208"/>
                  <a:pt x="1815912" y="586208"/>
                  <a:pt x="1815912" y="844985"/>
                </a:cubicBezTo>
                <a:cubicBezTo>
                  <a:pt x="1920933" y="866110"/>
                  <a:pt x="1999699" y="961170"/>
                  <a:pt x="1999699" y="1072074"/>
                </a:cubicBezTo>
                <a:cubicBezTo>
                  <a:pt x="1999699" y="1188260"/>
                  <a:pt x="1920933" y="1278040"/>
                  <a:pt x="1815912" y="1299164"/>
                </a:cubicBezTo>
                <a:cubicBezTo>
                  <a:pt x="1815912" y="1299164"/>
                  <a:pt x="1815912" y="1299164"/>
                  <a:pt x="1815912" y="1447036"/>
                </a:cubicBezTo>
                <a:cubicBezTo>
                  <a:pt x="1815912" y="1447036"/>
                  <a:pt x="1815912" y="1447036"/>
                  <a:pt x="1941937" y="1447036"/>
                </a:cubicBezTo>
                <a:cubicBezTo>
                  <a:pt x="1941937" y="1447036"/>
                  <a:pt x="1941937" y="1447036"/>
                  <a:pt x="1941937" y="1293883"/>
                </a:cubicBezTo>
                <a:cubicBezTo>
                  <a:pt x="1941937" y="1293883"/>
                  <a:pt x="1941937" y="1293883"/>
                  <a:pt x="2099469" y="1293883"/>
                </a:cubicBezTo>
                <a:cubicBezTo>
                  <a:pt x="2099469" y="1293883"/>
                  <a:pt x="2099469" y="1293883"/>
                  <a:pt x="2099469" y="1093199"/>
                </a:cubicBezTo>
                <a:cubicBezTo>
                  <a:pt x="2099469" y="1093199"/>
                  <a:pt x="2099469" y="1093199"/>
                  <a:pt x="2440788" y="1093199"/>
                </a:cubicBezTo>
                <a:cubicBezTo>
                  <a:pt x="2440788" y="1093199"/>
                  <a:pt x="2440788" y="1093199"/>
                  <a:pt x="2440788" y="517553"/>
                </a:cubicBezTo>
                <a:cubicBezTo>
                  <a:pt x="2440788" y="517553"/>
                  <a:pt x="2440788" y="517553"/>
                  <a:pt x="2897630" y="517553"/>
                </a:cubicBezTo>
                <a:cubicBezTo>
                  <a:pt x="2897630" y="517553"/>
                  <a:pt x="2897630" y="517553"/>
                  <a:pt x="2897630" y="1103761"/>
                </a:cubicBezTo>
                <a:cubicBezTo>
                  <a:pt x="2897630" y="1103761"/>
                  <a:pt x="2897630" y="1103761"/>
                  <a:pt x="3364974" y="1103761"/>
                </a:cubicBezTo>
                <a:cubicBezTo>
                  <a:pt x="3364974" y="1103761"/>
                  <a:pt x="3364974" y="1103761"/>
                  <a:pt x="3364974" y="739362"/>
                </a:cubicBezTo>
                <a:cubicBezTo>
                  <a:pt x="3364974" y="739362"/>
                  <a:pt x="3364974" y="739362"/>
                  <a:pt x="3879577" y="739362"/>
                </a:cubicBezTo>
                <a:cubicBezTo>
                  <a:pt x="3879577" y="739362"/>
                  <a:pt x="3879577" y="739362"/>
                  <a:pt x="3879577" y="1093199"/>
                </a:cubicBezTo>
                <a:cubicBezTo>
                  <a:pt x="3879577" y="1093199"/>
                  <a:pt x="3879577" y="1093199"/>
                  <a:pt x="4268157" y="1093199"/>
                </a:cubicBezTo>
                <a:cubicBezTo>
                  <a:pt x="4268157" y="1093199"/>
                  <a:pt x="4268157" y="1093199"/>
                  <a:pt x="4268157" y="924202"/>
                </a:cubicBezTo>
                <a:cubicBezTo>
                  <a:pt x="4268157" y="924202"/>
                  <a:pt x="4268157" y="924202"/>
                  <a:pt x="4530710" y="929483"/>
                </a:cubicBezTo>
                <a:cubicBezTo>
                  <a:pt x="4530710" y="929483"/>
                  <a:pt x="4530710" y="929483"/>
                  <a:pt x="4530710" y="781611"/>
                </a:cubicBezTo>
                <a:cubicBezTo>
                  <a:pt x="4530710" y="781611"/>
                  <a:pt x="4530710" y="781611"/>
                  <a:pt x="4798513" y="781611"/>
                </a:cubicBezTo>
                <a:cubicBezTo>
                  <a:pt x="4798513" y="781611"/>
                  <a:pt x="4798513" y="781611"/>
                  <a:pt x="4798513" y="918921"/>
                </a:cubicBezTo>
                <a:cubicBezTo>
                  <a:pt x="4798513" y="918921"/>
                  <a:pt x="4798513" y="918921"/>
                  <a:pt x="5055815" y="918921"/>
                </a:cubicBezTo>
                <a:cubicBezTo>
                  <a:pt x="5055815" y="918921"/>
                  <a:pt x="5055815" y="918921"/>
                  <a:pt x="5055815" y="765768"/>
                </a:cubicBezTo>
                <a:cubicBezTo>
                  <a:pt x="5055815" y="765768"/>
                  <a:pt x="5055815" y="765768"/>
                  <a:pt x="5307865" y="771049"/>
                </a:cubicBezTo>
                <a:cubicBezTo>
                  <a:pt x="5307865" y="771049"/>
                  <a:pt x="5307865" y="771049"/>
                  <a:pt x="53078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DB0ECD-F65B-48DE-891A-862D5ACE45DD}"/>
              </a:ext>
            </a:extLst>
          </p:cNvPr>
          <p:cNvSpPr/>
          <p:nvPr userDrawn="1"/>
        </p:nvSpPr>
        <p:spPr>
          <a:xfrm>
            <a:off x="0" y="6730111"/>
            <a:ext cx="12192000" cy="1371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E7187E-67A8-49EF-8933-FEE04FEAF50C}"/>
              </a:ext>
            </a:extLst>
          </p:cNvPr>
          <p:cNvGrpSpPr/>
          <p:nvPr userDrawn="1"/>
        </p:nvGrpSpPr>
        <p:grpSpPr>
          <a:xfrm flipH="1">
            <a:off x="11178612" y="5759424"/>
            <a:ext cx="817770" cy="809183"/>
            <a:chOff x="3175" y="1588"/>
            <a:chExt cx="4686300" cy="4637087"/>
          </a:xfrm>
          <a:solidFill>
            <a:schemeClr val="accent1"/>
          </a:soli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1E0D8746-24E0-4548-8C4D-DD75A2E89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36672466-A780-459C-AE15-37398D2D6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29B98435-DD78-4523-A912-E2FFE0743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BBADD09-E087-4218-94AA-9A732C065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AD29BA87-8A6B-454A-870A-0930CAD32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123A592A-5A52-4664-A9ED-ACB125838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81F600D-2C20-46EA-8051-63C37B9BE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99F243A-F661-4476-B974-A468A2C72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551C0F5B-D850-4F14-92ED-08B31C994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DDB35BF1-FC37-43C1-B5CB-9E8BD46BA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24FA2821-2268-4EEC-BB62-C826BAA13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16">
              <a:extLst>
                <a:ext uri="{FF2B5EF4-FFF2-40B4-BE49-F238E27FC236}">
                  <a16:creationId xmlns:a16="http://schemas.microsoft.com/office/drawing/2014/main" id="{CD9D3E4B-0D89-4DC9-9BF3-1825125DE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D396BA03-71DB-4A9E-A491-CC50B3E01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89B117B3-FDE2-48F4-8E18-99B713916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19">
              <a:extLst>
                <a:ext uri="{FF2B5EF4-FFF2-40B4-BE49-F238E27FC236}">
                  <a16:creationId xmlns:a16="http://schemas.microsoft.com/office/drawing/2014/main" id="{4D15AB71-4C87-4F96-A6F1-334D55AAD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0">
              <a:extLst>
                <a:ext uri="{FF2B5EF4-FFF2-40B4-BE49-F238E27FC236}">
                  <a16:creationId xmlns:a16="http://schemas.microsoft.com/office/drawing/2014/main" id="{248F0BE9-E11B-4028-814F-E2A724D17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DEB11266-49E8-4D24-8542-C4A048AF0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D411A65D-2AF3-496C-83AD-506A50975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340303F8-CA51-4013-9A24-EEBF9EBC0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4">
              <a:extLst>
                <a:ext uri="{FF2B5EF4-FFF2-40B4-BE49-F238E27FC236}">
                  <a16:creationId xmlns:a16="http://schemas.microsoft.com/office/drawing/2014/main" id="{34F8A7A6-DC0C-48BD-AB47-EA5A934AB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96DEEB0A-E270-4DD9-9017-7926F8547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B5AAD273-90EB-45E1-9BBE-8741FDB77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8DF0AAEB-1341-4548-A29D-7A9DC2A17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2CC3CCCD-AA24-440F-A0BE-897C9281D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034501E6-BB13-484D-861F-D4CFA91A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0">
              <a:extLst>
                <a:ext uri="{FF2B5EF4-FFF2-40B4-BE49-F238E27FC236}">
                  <a16:creationId xmlns:a16="http://schemas.microsoft.com/office/drawing/2014/main" id="{0D67A953-9F89-4360-9C0B-AD7C57905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959C6397-6B14-4BF1-939F-1CEBB2C92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086DEA11-5A0F-41A0-9E58-93A548D40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95EF28D8-427E-4E48-8227-A39E83E63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34">
              <a:extLst>
                <a:ext uri="{FF2B5EF4-FFF2-40B4-BE49-F238E27FC236}">
                  <a16:creationId xmlns:a16="http://schemas.microsoft.com/office/drawing/2014/main" id="{8AB2938F-B634-4E8A-B393-1E4DB0460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5">
              <a:extLst>
                <a:ext uri="{FF2B5EF4-FFF2-40B4-BE49-F238E27FC236}">
                  <a16:creationId xmlns:a16="http://schemas.microsoft.com/office/drawing/2014/main" id="{7AC677A7-BB8A-491C-A45F-A59C133CF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0BF19144-EB5A-46F2-A7B5-9BFF79F9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3DE460ED-F9F1-4390-B1B1-E1F0AAB4F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38">
              <a:extLst>
                <a:ext uri="{FF2B5EF4-FFF2-40B4-BE49-F238E27FC236}">
                  <a16:creationId xmlns:a16="http://schemas.microsoft.com/office/drawing/2014/main" id="{A0875147-4462-4486-A8D9-B5FBD6147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F9D2850E-CADF-4A4F-9B9D-93A82DE33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FEEF3CDA-2F3C-4EF7-A0D3-8A4AA9FD7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1">
              <a:extLst>
                <a:ext uri="{FF2B5EF4-FFF2-40B4-BE49-F238E27FC236}">
                  <a16:creationId xmlns:a16="http://schemas.microsoft.com/office/drawing/2014/main" id="{3342AED6-93BC-4255-97D4-E231A10A4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5D5E12A5-7039-45EB-8E89-848972235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4E825686-FC6B-43A0-9C18-8B370A8DE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44">
              <a:extLst>
                <a:ext uri="{FF2B5EF4-FFF2-40B4-BE49-F238E27FC236}">
                  <a16:creationId xmlns:a16="http://schemas.microsoft.com/office/drawing/2014/main" id="{571F6FA0-0ACD-47F0-A6EA-23366BFFB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5">
              <a:extLst>
                <a:ext uri="{FF2B5EF4-FFF2-40B4-BE49-F238E27FC236}">
                  <a16:creationId xmlns:a16="http://schemas.microsoft.com/office/drawing/2014/main" id="{3782179F-EDD5-45A3-AEBF-F5BC4E4E6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36C073D7-7EAF-488F-9E76-4B3037D0B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47">
              <a:extLst>
                <a:ext uri="{FF2B5EF4-FFF2-40B4-BE49-F238E27FC236}">
                  <a16:creationId xmlns:a16="http://schemas.microsoft.com/office/drawing/2014/main" id="{CEC5BC9B-46ED-4261-A6E9-E4203D254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48">
              <a:extLst>
                <a:ext uri="{FF2B5EF4-FFF2-40B4-BE49-F238E27FC236}">
                  <a16:creationId xmlns:a16="http://schemas.microsoft.com/office/drawing/2014/main" id="{3475CBE3-E77C-485B-8A25-FF8E3B7D9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8C3A17A5-6EF4-473C-863E-6500240DC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0063378E-9B99-4EA3-ACB8-B2242D59D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264A3ADE-6E13-4D56-BB2D-CA6A43E4E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52">
              <a:extLst>
                <a:ext uri="{FF2B5EF4-FFF2-40B4-BE49-F238E27FC236}">
                  <a16:creationId xmlns:a16="http://schemas.microsoft.com/office/drawing/2014/main" id="{DF6F7D2C-77EC-4870-9A63-A758BD09F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20DB3045-3E2E-4C75-ACDE-E0F938FF3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B9EFB335-10CA-4102-8059-BD9F952E0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55">
              <a:extLst>
                <a:ext uri="{FF2B5EF4-FFF2-40B4-BE49-F238E27FC236}">
                  <a16:creationId xmlns:a16="http://schemas.microsoft.com/office/drawing/2014/main" id="{0F3D9485-861F-4A13-84FC-B39976B47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530011E5-173C-43DE-8839-B1A6E99F9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38A46E3E-5647-4CC0-AD60-1BB327374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58">
              <a:extLst>
                <a:ext uri="{FF2B5EF4-FFF2-40B4-BE49-F238E27FC236}">
                  <a16:creationId xmlns:a16="http://schemas.microsoft.com/office/drawing/2014/main" id="{9528AC6C-7139-48C1-AB49-EC660854F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59">
              <a:extLst>
                <a:ext uri="{FF2B5EF4-FFF2-40B4-BE49-F238E27FC236}">
                  <a16:creationId xmlns:a16="http://schemas.microsoft.com/office/drawing/2014/main" id="{A94F4C58-E881-472F-830C-BCC516657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60">
              <a:extLst>
                <a:ext uri="{FF2B5EF4-FFF2-40B4-BE49-F238E27FC236}">
                  <a16:creationId xmlns:a16="http://schemas.microsoft.com/office/drawing/2014/main" id="{7DA10DC5-CC43-4070-9024-F49F7E85B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1">
              <a:extLst>
                <a:ext uri="{FF2B5EF4-FFF2-40B4-BE49-F238E27FC236}">
                  <a16:creationId xmlns:a16="http://schemas.microsoft.com/office/drawing/2014/main" id="{D8CD0BFC-6C12-40AE-B5C7-492CB2A52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2">
              <a:extLst>
                <a:ext uri="{FF2B5EF4-FFF2-40B4-BE49-F238E27FC236}">
                  <a16:creationId xmlns:a16="http://schemas.microsoft.com/office/drawing/2014/main" id="{2CC1BB5F-BB0B-41AB-BB77-D7ECAD374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63">
              <a:extLst>
                <a:ext uri="{FF2B5EF4-FFF2-40B4-BE49-F238E27FC236}">
                  <a16:creationId xmlns:a16="http://schemas.microsoft.com/office/drawing/2014/main" id="{8B044195-3D8A-4717-A65B-411CBC1CC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4">
              <a:extLst>
                <a:ext uri="{FF2B5EF4-FFF2-40B4-BE49-F238E27FC236}">
                  <a16:creationId xmlns:a16="http://schemas.microsoft.com/office/drawing/2014/main" id="{99110873-6B02-4A29-B252-A6014B83A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5">
              <a:extLst>
                <a:ext uri="{FF2B5EF4-FFF2-40B4-BE49-F238E27FC236}">
                  <a16:creationId xmlns:a16="http://schemas.microsoft.com/office/drawing/2014/main" id="{536F628D-3077-400E-BB6E-77C2B335F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66">
              <a:extLst>
                <a:ext uri="{FF2B5EF4-FFF2-40B4-BE49-F238E27FC236}">
                  <a16:creationId xmlns:a16="http://schemas.microsoft.com/office/drawing/2014/main" id="{19EC0686-2643-4C52-9039-7BEB2A3F0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7">
              <a:extLst>
                <a:ext uri="{FF2B5EF4-FFF2-40B4-BE49-F238E27FC236}">
                  <a16:creationId xmlns:a16="http://schemas.microsoft.com/office/drawing/2014/main" id="{AF361B49-917E-40EF-A48C-E8A2C129F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8">
              <a:extLst>
                <a:ext uri="{FF2B5EF4-FFF2-40B4-BE49-F238E27FC236}">
                  <a16:creationId xmlns:a16="http://schemas.microsoft.com/office/drawing/2014/main" id="{F2386B9C-2A16-4947-A66F-111CBE3F9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69">
              <a:extLst>
                <a:ext uri="{FF2B5EF4-FFF2-40B4-BE49-F238E27FC236}">
                  <a16:creationId xmlns:a16="http://schemas.microsoft.com/office/drawing/2014/main" id="{89A66264-8C16-459D-8B6B-2F535825C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0">
              <a:extLst>
                <a:ext uri="{FF2B5EF4-FFF2-40B4-BE49-F238E27FC236}">
                  <a16:creationId xmlns:a16="http://schemas.microsoft.com/office/drawing/2014/main" id="{0F75974E-275A-463A-9F84-A7FE6C3B6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1">
              <a:extLst>
                <a:ext uri="{FF2B5EF4-FFF2-40B4-BE49-F238E27FC236}">
                  <a16:creationId xmlns:a16="http://schemas.microsoft.com/office/drawing/2014/main" id="{FB9D0761-B16F-466E-9440-D35C3836B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72">
              <a:extLst>
                <a:ext uri="{FF2B5EF4-FFF2-40B4-BE49-F238E27FC236}">
                  <a16:creationId xmlns:a16="http://schemas.microsoft.com/office/drawing/2014/main" id="{2F4DDCAA-8B21-40A7-A4F2-818DB7A59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3">
              <a:extLst>
                <a:ext uri="{FF2B5EF4-FFF2-40B4-BE49-F238E27FC236}">
                  <a16:creationId xmlns:a16="http://schemas.microsoft.com/office/drawing/2014/main" id="{FAE48D6E-6C59-4853-B04B-3EAC1422F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74">
              <a:extLst>
                <a:ext uri="{FF2B5EF4-FFF2-40B4-BE49-F238E27FC236}">
                  <a16:creationId xmlns:a16="http://schemas.microsoft.com/office/drawing/2014/main" id="{575E3495-B0B2-48FA-B96B-D03ECD989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5">
              <a:extLst>
                <a:ext uri="{FF2B5EF4-FFF2-40B4-BE49-F238E27FC236}">
                  <a16:creationId xmlns:a16="http://schemas.microsoft.com/office/drawing/2014/main" id="{864E45C2-270E-4612-A8F0-CB5A9F98D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6">
              <a:extLst>
                <a:ext uri="{FF2B5EF4-FFF2-40B4-BE49-F238E27FC236}">
                  <a16:creationId xmlns:a16="http://schemas.microsoft.com/office/drawing/2014/main" id="{058042BC-3CD5-4BC7-82F3-1D172ED8B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77">
              <a:extLst>
                <a:ext uri="{FF2B5EF4-FFF2-40B4-BE49-F238E27FC236}">
                  <a16:creationId xmlns:a16="http://schemas.microsoft.com/office/drawing/2014/main" id="{FAE0007D-318F-478E-8970-751B2005F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8">
              <a:extLst>
                <a:ext uri="{FF2B5EF4-FFF2-40B4-BE49-F238E27FC236}">
                  <a16:creationId xmlns:a16="http://schemas.microsoft.com/office/drawing/2014/main" id="{75E03023-2AD3-4C51-94FE-E01ED6BED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9">
              <a:extLst>
                <a:ext uri="{FF2B5EF4-FFF2-40B4-BE49-F238E27FC236}">
                  <a16:creationId xmlns:a16="http://schemas.microsoft.com/office/drawing/2014/main" id="{301E4BA0-58B5-4D09-B28C-7562EB339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80">
              <a:extLst>
                <a:ext uri="{FF2B5EF4-FFF2-40B4-BE49-F238E27FC236}">
                  <a16:creationId xmlns:a16="http://schemas.microsoft.com/office/drawing/2014/main" id="{407B9C6A-DEF3-4DED-81FF-EEF028FEB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1">
              <a:extLst>
                <a:ext uri="{FF2B5EF4-FFF2-40B4-BE49-F238E27FC236}">
                  <a16:creationId xmlns:a16="http://schemas.microsoft.com/office/drawing/2014/main" id="{671FA83C-C481-4D7C-A0F1-DDA57AD8C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2">
              <a:extLst>
                <a:ext uri="{FF2B5EF4-FFF2-40B4-BE49-F238E27FC236}">
                  <a16:creationId xmlns:a16="http://schemas.microsoft.com/office/drawing/2014/main" id="{1BA1340D-632A-4776-B404-ECA74918E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83">
              <a:extLst>
                <a:ext uri="{FF2B5EF4-FFF2-40B4-BE49-F238E27FC236}">
                  <a16:creationId xmlns:a16="http://schemas.microsoft.com/office/drawing/2014/main" id="{414E7CCF-AFAE-4905-A104-FFE11AA51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4">
              <a:extLst>
                <a:ext uri="{FF2B5EF4-FFF2-40B4-BE49-F238E27FC236}">
                  <a16:creationId xmlns:a16="http://schemas.microsoft.com/office/drawing/2014/main" id="{5DD1C2FB-B8CA-4518-AE75-01A531FDD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5">
              <a:extLst>
                <a:ext uri="{FF2B5EF4-FFF2-40B4-BE49-F238E27FC236}">
                  <a16:creationId xmlns:a16="http://schemas.microsoft.com/office/drawing/2014/main" id="{2399D9C8-657F-4B1E-9CA4-F36CC465D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86">
              <a:extLst>
                <a:ext uri="{FF2B5EF4-FFF2-40B4-BE49-F238E27FC236}">
                  <a16:creationId xmlns:a16="http://schemas.microsoft.com/office/drawing/2014/main" id="{88B31E9C-FA66-48FE-A7E7-320928402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7">
              <a:extLst>
                <a:ext uri="{FF2B5EF4-FFF2-40B4-BE49-F238E27FC236}">
                  <a16:creationId xmlns:a16="http://schemas.microsoft.com/office/drawing/2014/main" id="{9E3C5DE0-3191-448B-B860-24FF051FB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8">
              <a:extLst>
                <a:ext uri="{FF2B5EF4-FFF2-40B4-BE49-F238E27FC236}">
                  <a16:creationId xmlns:a16="http://schemas.microsoft.com/office/drawing/2014/main" id="{58B0F1BA-54B2-4C66-BC47-5A58A2B26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89">
              <a:extLst>
                <a:ext uri="{FF2B5EF4-FFF2-40B4-BE49-F238E27FC236}">
                  <a16:creationId xmlns:a16="http://schemas.microsoft.com/office/drawing/2014/main" id="{0E9F846D-48E5-4C10-9945-09829F82D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0">
              <a:extLst>
                <a:ext uri="{FF2B5EF4-FFF2-40B4-BE49-F238E27FC236}">
                  <a16:creationId xmlns:a16="http://schemas.microsoft.com/office/drawing/2014/main" id="{AEB606BF-7785-4835-951E-2B9A4D376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1">
              <a:extLst>
                <a:ext uri="{FF2B5EF4-FFF2-40B4-BE49-F238E27FC236}">
                  <a16:creationId xmlns:a16="http://schemas.microsoft.com/office/drawing/2014/main" id="{347555F6-1022-4B04-AB6B-C73180680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92">
              <a:extLst>
                <a:ext uri="{FF2B5EF4-FFF2-40B4-BE49-F238E27FC236}">
                  <a16:creationId xmlns:a16="http://schemas.microsoft.com/office/drawing/2014/main" id="{C17C0340-E51A-4F17-848E-91F461BEA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3">
              <a:extLst>
                <a:ext uri="{FF2B5EF4-FFF2-40B4-BE49-F238E27FC236}">
                  <a16:creationId xmlns:a16="http://schemas.microsoft.com/office/drawing/2014/main" id="{CB7564AF-0488-42C1-B10C-E3D26A118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4">
              <a:extLst>
                <a:ext uri="{FF2B5EF4-FFF2-40B4-BE49-F238E27FC236}">
                  <a16:creationId xmlns:a16="http://schemas.microsoft.com/office/drawing/2014/main" id="{EB558EA9-4E02-4D7F-8E10-2B43F8AB1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95">
              <a:extLst>
                <a:ext uri="{FF2B5EF4-FFF2-40B4-BE49-F238E27FC236}">
                  <a16:creationId xmlns:a16="http://schemas.microsoft.com/office/drawing/2014/main" id="{BD079FCF-B5FD-4C73-BBCB-3CA2565BD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6">
              <a:extLst>
                <a:ext uri="{FF2B5EF4-FFF2-40B4-BE49-F238E27FC236}">
                  <a16:creationId xmlns:a16="http://schemas.microsoft.com/office/drawing/2014/main" id="{72531B99-93E9-49EB-8BDB-598751A8A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7">
              <a:extLst>
                <a:ext uri="{FF2B5EF4-FFF2-40B4-BE49-F238E27FC236}">
                  <a16:creationId xmlns:a16="http://schemas.microsoft.com/office/drawing/2014/main" id="{655DD5EF-76F5-439C-A59F-D32BC7458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98">
              <a:extLst>
                <a:ext uri="{FF2B5EF4-FFF2-40B4-BE49-F238E27FC236}">
                  <a16:creationId xmlns:a16="http://schemas.microsoft.com/office/drawing/2014/main" id="{12614028-6637-4A32-9594-AD4AEBCA4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9">
              <a:extLst>
                <a:ext uri="{FF2B5EF4-FFF2-40B4-BE49-F238E27FC236}">
                  <a16:creationId xmlns:a16="http://schemas.microsoft.com/office/drawing/2014/main" id="{E5117DA5-34A5-4FF1-9582-E771FC0EC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0">
              <a:extLst>
                <a:ext uri="{FF2B5EF4-FFF2-40B4-BE49-F238E27FC236}">
                  <a16:creationId xmlns:a16="http://schemas.microsoft.com/office/drawing/2014/main" id="{11CF2F24-E201-437D-8619-2CD4AE17C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1">
              <a:extLst>
                <a:ext uri="{FF2B5EF4-FFF2-40B4-BE49-F238E27FC236}">
                  <a16:creationId xmlns:a16="http://schemas.microsoft.com/office/drawing/2014/main" id="{F1214A04-D28B-472F-BD56-BD1F9E422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02">
              <a:extLst>
                <a:ext uri="{FF2B5EF4-FFF2-40B4-BE49-F238E27FC236}">
                  <a16:creationId xmlns:a16="http://schemas.microsoft.com/office/drawing/2014/main" id="{EF1A0428-1375-40F8-949D-73BF9D675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3">
              <a:extLst>
                <a:ext uri="{FF2B5EF4-FFF2-40B4-BE49-F238E27FC236}">
                  <a16:creationId xmlns:a16="http://schemas.microsoft.com/office/drawing/2014/main" id="{5D2D8534-2FF4-4623-AEA6-7908FE311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104">
              <a:extLst>
                <a:ext uri="{FF2B5EF4-FFF2-40B4-BE49-F238E27FC236}">
                  <a16:creationId xmlns:a16="http://schemas.microsoft.com/office/drawing/2014/main" id="{5BB9E17A-220B-48A2-8F0E-FCBDAE589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105">
              <a:extLst>
                <a:ext uri="{FF2B5EF4-FFF2-40B4-BE49-F238E27FC236}">
                  <a16:creationId xmlns:a16="http://schemas.microsoft.com/office/drawing/2014/main" id="{9A0D611E-9F25-4C68-AAFB-2130AD47F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106">
              <a:extLst>
                <a:ext uri="{FF2B5EF4-FFF2-40B4-BE49-F238E27FC236}">
                  <a16:creationId xmlns:a16="http://schemas.microsoft.com/office/drawing/2014/main" id="{07EB0736-3617-4F98-AE1E-BC2A49521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107">
              <a:extLst>
                <a:ext uri="{FF2B5EF4-FFF2-40B4-BE49-F238E27FC236}">
                  <a16:creationId xmlns:a16="http://schemas.microsoft.com/office/drawing/2014/main" id="{F4D90D66-0E3B-4BC2-8FA3-D98C67D2C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08">
              <a:extLst>
                <a:ext uri="{FF2B5EF4-FFF2-40B4-BE49-F238E27FC236}">
                  <a16:creationId xmlns:a16="http://schemas.microsoft.com/office/drawing/2014/main" id="{2AFD7427-6FA0-4B03-8EAE-D3FD2BFF9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09">
              <a:extLst>
                <a:ext uri="{FF2B5EF4-FFF2-40B4-BE49-F238E27FC236}">
                  <a16:creationId xmlns:a16="http://schemas.microsoft.com/office/drawing/2014/main" id="{95F0ABD9-F98C-47DA-B6CB-750AF10E6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10">
              <a:extLst>
                <a:ext uri="{FF2B5EF4-FFF2-40B4-BE49-F238E27FC236}">
                  <a16:creationId xmlns:a16="http://schemas.microsoft.com/office/drawing/2014/main" id="{2B777433-D91C-45E4-8FBB-080911726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1">
              <a:extLst>
                <a:ext uri="{FF2B5EF4-FFF2-40B4-BE49-F238E27FC236}">
                  <a16:creationId xmlns:a16="http://schemas.microsoft.com/office/drawing/2014/main" id="{0F5EA16B-9564-44E4-A852-2B340A549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2">
              <a:extLst>
                <a:ext uri="{FF2B5EF4-FFF2-40B4-BE49-F238E27FC236}">
                  <a16:creationId xmlns:a16="http://schemas.microsoft.com/office/drawing/2014/main" id="{0C6CD059-A68A-4255-8A29-C3948126C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3">
              <a:extLst>
                <a:ext uri="{FF2B5EF4-FFF2-40B4-BE49-F238E27FC236}">
                  <a16:creationId xmlns:a16="http://schemas.microsoft.com/office/drawing/2014/main" id="{0072BB92-886F-463B-A076-69C8D35E2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114">
              <a:extLst>
                <a:ext uri="{FF2B5EF4-FFF2-40B4-BE49-F238E27FC236}">
                  <a16:creationId xmlns:a16="http://schemas.microsoft.com/office/drawing/2014/main" id="{6E9DC577-21E3-4D66-9993-7CD62B5B7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5">
              <a:extLst>
                <a:ext uri="{FF2B5EF4-FFF2-40B4-BE49-F238E27FC236}">
                  <a16:creationId xmlns:a16="http://schemas.microsoft.com/office/drawing/2014/main" id="{59728FCC-2F04-49FD-807F-0BE902EEF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6">
              <a:extLst>
                <a:ext uri="{FF2B5EF4-FFF2-40B4-BE49-F238E27FC236}">
                  <a16:creationId xmlns:a16="http://schemas.microsoft.com/office/drawing/2014/main" id="{44A1446D-B918-4420-A459-561387150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117">
              <a:extLst>
                <a:ext uri="{FF2B5EF4-FFF2-40B4-BE49-F238E27FC236}">
                  <a16:creationId xmlns:a16="http://schemas.microsoft.com/office/drawing/2014/main" id="{AADC5436-87CD-48D8-ACF7-3E0F37A16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18">
              <a:extLst>
                <a:ext uri="{FF2B5EF4-FFF2-40B4-BE49-F238E27FC236}">
                  <a16:creationId xmlns:a16="http://schemas.microsoft.com/office/drawing/2014/main" id="{4D0E9D2F-48DC-48D3-8FE4-07713550F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19">
              <a:extLst>
                <a:ext uri="{FF2B5EF4-FFF2-40B4-BE49-F238E27FC236}">
                  <a16:creationId xmlns:a16="http://schemas.microsoft.com/office/drawing/2014/main" id="{A472EDF8-7731-48DE-935E-DE77A1DE8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120">
              <a:extLst>
                <a:ext uri="{FF2B5EF4-FFF2-40B4-BE49-F238E27FC236}">
                  <a16:creationId xmlns:a16="http://schemas.microsoft.com/office/drawing/2014/main" id="{3A8ADDFA-5CBA-4993-969B-B1CE9ED62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1">
              <a:extLst>
                <a:ext uri="{FF2B5EF4-FFF2-40B4-BE49-F238E27FC236}">
                  <a16:creationId xmlns:a16="http://schemas.microsoft.com/office/drawing/2014/main" id="{D1C253EF-87ED-4D24-9DC3-88D4215B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2">
              <a:extLst>
                <a:ext uri="{FF2B5EF4-FFF2-40B4-BE49-F238E27FC236}">
                  <a16:creationId xmlns:a16="http://schemas.microsoft.com/office/drawing/2014/main" id="{062AEF8F-7618-4714-B045-047397A16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23">
              <a:extLst>
                <a:ext uri="{FF2B5EF4-FFF2-40B4-BE49-F238E27FC236}">
                  <a16:creationId xmlns:a16="http://schemas.microsoft.com/office/drawing/2014/main" id="{542FD34D-2296-4664-B4FE-5BB075772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24">
              <a:extLst>
                <a:ext uri="{FF2B5EF4-FFF2-40B4-BE49-F238E27FC236}">
                  <a16:creationId xmlns:a16="http://schemas.microsoft.com/office/drawing/2014/main" id="{26A8FEB6-3DAC-421A-BC90-006925DFF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25">
              <a:extLst>
                <a:ext uri="{FF2B5EF4-FFF2-40B4-BE49-F238E27FC236}">
                  <a16:creationId xmlns:a16="http://schemas.microsoft.com/office/drawing/2014/main" id="{B6774275-A9EC-4A04-AE53-8A95FC522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3" name="Rectangle 132">
            <a:extLst>
              <a:ext uri="{FF2B5EF4-FFF2-40B4-BE49-F238E27FC236}">
                <a16:creationId xmlns:a16="http://schemas.microsoft.com/office/drawing/2014/main" id="{29B7AB3E-6B5F-42B3-9E57-8633EC06F9E0}"/>
              </a:ext>
            </a:extLst>
          </p:cNvPr>
          <p:cNvSpPr/>
          <p:nvPr userDrawn="1"/>
        </p:nvSpPr>
        <p:spPr>
          <a:xfrm>
            <a:off x="272952" y="287255"/>
            <a:ext cx="368489" cy="7242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AF7A862-2343-40B9-BBA2-62AB9F6250A3}"/>
              </a:ext>
            </a:extLst>
          </p:cNvPr>
          <p:cNvSpPr/>
          <p:nvPr userDrawn="1"/>
        </p:nvSpPr>
        <p:spPr>
          <a:xfrm>
            <a:off x="-4" y="287254"/>
            <a:ext cx="191071" cy="7242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776545" y="1872070"/>
            <a:ext cx="3326678" cy="3326678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214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2BDB-2F8A-4632-BB44-DDEED52675C4}"/>
              </a:ext>
            </a:extLst>
          </p:cNvPr>
          <p:cNvSpPr/>
          <p:nvPr userDrawn="1"/>
        </p:nvSpPr>
        <p:spPr>
          <a:xfrm>
            <a:off x="5255664" y="3153398"/>
            <a:ext cx="6355221" cy="32461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88679" y="458495"/>
            <a:ext cx="9358626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8179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BCEFD9-B163-48A4-AE71-5462FF7934D4}"/>
              </a:ext>
            </a:extLst>
          </p:cNvPr>
          <p:cNvSpPr/>
          <p:nvPr userDrawn="1"/>
        </p:nvSpPr>
        <p:spPr>
          <a:xfrm>
            <a:off x="-1" y="828942"/>
            <a:ext cx="4862557" cy="16637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03221" y="-3827"/>
            <a:ext cx="2666667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1CC093B-6E45-4870-AFC9-7DA7E6943FE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74835" y="1488113"/>
            <a:ext cx="2666667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5830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93592F-B858-4F5A-87CA-4EFF7853544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1183602"/>
            <a:ext cx="3512321" cy="5470055"/>
          </a:xfrm>
          <a:custGeom>
            <a:avLst/>
            <a:gdLst>
              <a:gd name="connsiteX0" fmla="*/ 0 w 2828662"/>
              <a:gd name="connsiteY0" fmla="*/ 0 h 4405331"/>
              <a:gd name="connsiteX1" fmla="*/ 2828662 w 2828662"/>
              <a:gd name="connsiteY1" fmla="*/ 2202666 h 4405331"/>
              <a:gd name="connsiteX2" fmla="*/ 0 w 2828662"/>
              <a:gd name="connsiteY2" fmla="*/ 4405331 h 440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662" h="4405331">
                <a:moveTo>
                  <a:pt x="0" y="0"/>
                </a:moveTo>
                <a:lnTo>
                  <a:pt x="2828662" y="2202666"/>
                </a:lnTo>
                <a:lnTo>
                  <a:pt x="0" y="44053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2B7F1F1-7576-43C8-8B02-8D9D6595C6B6}"/>
              </a:ext>
            </a:extLst>
          </p:cNvPr>
          <p:cNvSpPr/>
          <p:nvPr userDrawn="1"/>
        </p:nvSpPr>
        <p:spPr>
          <a:xfrm rot="2283856">
            <a:off x="-1145000" y="3273775"/>
            <a:ext cx="9041918" cy="507660"/>
          </a:xfrm>
          <a:custGeom>
            <a:avLst/>
            <a:gdLst>
              <a:gd name="connsiteX0" fmla="*/ 0 w 8508719"/>
              <a:gd name="connsiteY0" fmla="*/ 0 h 507660"/>
              <a:gd name="connsiteX1" fmla="*/ 8508719 w 8508719"/>
              <a:gd name="connsiteY1" fmla="*/ 0 h 507660"/>
              <a:gd name="connsiteX2" fmla="*/ 8382750 w 8508719"/>
              <a:gd name="connsiteY2" fmla="*/ 507660 h 507660"/>
              <a:gd name="connsiteX3" fmla="*/ 397545 w 8508719"/>
              <a:gd name="connsiteY3" fmla="*/ 507660 h 50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08719" h="507660">
                <a:moveTo>
                  <a:pt x="0" y="0"/>
                </a:moveTo>
                <a:lnTo>
                  <a:pt x="8508719" y="0"/>
                </a:lnTo>
                <a:lnTo>
                  <a:pt x="8382750" y="507660"/>
                </a:lnTo>
                <a:lnTo>
                  <a:pt x="397545" y="50766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D8039C2-E1B0-4E55-85AC-2B71B79D8AE6}"/>
              </a:ext>
            </a:extLst>
          </p:cNvPr>
          <p:cNvSpPr/>
          <p:nvPr userDrawn="1"/>
        </p:nvSpPr>
        <p:spPr>
          <a:xfrm rot="19320000">
            <a:off x="6359981" y="2723208"/>
            <a:ext cx="7218431" cy="2018306"/>
          </a:xfrm>
          <a:custGeom>
            <a:avLst/>
            <a:gdLst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0 w 7218431"/>
              <a:gd name="connsiteY2" fmla="*/ 2018306 h 2018306"/>
              <a:gd name="connsiteX3" fmla="*/ 0 w 7218431"/>
              <a:gd name="connsiteY3" fmla="*/ 0 h 2018306"/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133423 w 7218431"/>
              <a:gd name="connsiteY2" fmla="*/ 2014099 h 2018306"/>
              <a:gd name="connsiteX3" fmla="*/ 0 w 7218431"/>
              <a:gd name="connsiteY3" fmla="*/ 0 h 2018306"/>
              <a:gd name="connsiteX4" fmla="*/ 7218431 w 7218431"/>
              <a:gd name="connsiteY4" fmla="*/ 0 h 2018306"/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131951 w 7218431"/>
              <a:gd name="connsiteY2" fmla="*/ 2002104 h 2018306"/>
              <a:gd name="connsiteX3" fmla="*/ 0 w 7218431"/>
              <a:gd name="connsiteY3" fmla="*/ 0 h 2018306"/>
              <a:gd name="connsiteX4" fmla="*/ 7218431 w 7218431"/>
              <a:gd name="connsiteY4" fmla="*/ 0 h 201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8431" h="2018306">
                <a:moveTo>
                  <a:pt x="7218431" y="0"/>
                </a:moveTo>
                <a:lnTo>
                  <a:pt x="5641558" y="2018306"/>
                </a:lnTo>
                <a:lnTo>
                  <a:pt x="131951" y="2002104"/>
                </a:lnTo>
                <a:lnTo>
                  <a:pt x="0" y="0"/>
                </a:lnTo>
                <a:lnTo>
                  <a:pt x="7218431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CC73BDD-47B2-4716-B34E-A2A208CF0460}"/>
              </a:ext>
            </a:extLst>
          </p:cNvPr>
          <p:cNvSpPr/>
          <p:nvPr userDrawn="1"/>
        </p:nvSpPr>
        <p:spPr>
          <a:xfrm rot="2283856">
            <a:off x="-1281243" y="3125602"/>
            <a:ext cx="10430561" cy="457200"/>
          </a:xfrm>
          <a:custGeom>
            <a:avLst/>
            <a:gdLst>
              <a:gd name="connsiteX0" fmla="*/ 0 w 9464629"/>
              <a:gd name="connsiteY0" fmla="*/ 0 h 457200"/>
              <a:gd name="connsiteX1" fmla="*/ 9464629 w 9464629"/>
              <a:gd name="connsiteY1" fmla="*/ 0 h 457200"/>
              <a:gd name="connsiteX2" fmla="*/ 9464629 w 9464629"/>
              <a:gd name="connsiteY2" fmla="*/ 19238 h 457200"/>
              <a:gd name="connsiteX3" fmla="*/ 9355955 w 9464629"/>
              <a:gd name="connsiteY3" fmla="*/ 457200 h 457200"/>
              <a:gd name="connsiteX4" fmla="*/ 358030 w 9464629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4629" h="457200">
                <a:moveTo>
                  <a:pt x="0" y="0"/>
                </a:moveTo>
                <a:lnTo>
                  <a:pt x="9464629" y="0"/>
                </a:lnTo>
                <a:lnTo>
                  <a:pt x="9464629" y="19238"/>
                </a:lnTo>
                <a:lnTo>
                  <a:pt x="9355955" y="457200"/>
                </a:lnTo>
                <a:lnTo>
                  <a:pt x="358030" y="457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-1" y="0"/>
            <a:ext cx="12209257" cy="5122817"/>
          </a:xfrm>
          <a:custGeom>
            <a:avLst/>
            <a:gdLst>
              <a:gd name="connsiteX0" fmla="*/ 0 w 13115109"/>
              <a:gd name="connsiteY0" fmla="*/ 5122817 h 10245634"/>
              <a:gd name="connsiteX1" fmla="*/ 6557555 w 13115109"/>
              <a:gd name="connsiteY1" fmla="*/ 0 h 10245634"/>
              <a:gd name="connsiteX2" fmla="*/ 13115109 w 13115109"/>
              <a:gd name="connsiteY2" fmla="*/ 5122817 h 10245634"/>
              <a:gd name="connsiteX3" fmla="*/ 6557555 w 13115109"/>
              <a:gd name="connsiteY3" fmla="*/ 10245634 h 10245634"/>
              <a:gd name="connsiteX4" fmla="*/ 0 w 13115109"/>
              <a:gd name="connsiteY4" fmla="*/ 5122817 h 10245634"/>
              <a:gd name="connsiteX0" fmla="*/ 0 w 13115109"/>
              <a:gd name="connsiteY0" fmla="*/ 5122817 h 10245634"/>
              <a:gd name="connsiteX1" fmla="*/ 6557555 w 13115109"/>
              <a:gd name="connsiteY1" fmla="*/ 0 h 10245634"/>
              <a:gd name="connsiteX2" fmla="*/ 13115109 w 13115109"/>
              <a:gd name="connsiteY2" fmla="*/ 5122817 h 10245634"/>
              <a:gd name="connsiteX3" fmla="*/ 12187881 w 13115109"/>
              <a:gd name="connsiteY3" fmla="*/ 5839509 h 10245634"/>
              <a:gd name="connsiteX4" fmla="*/ 6557555 w 13115109"/>
              <a:gd name="connsiteY4" fmla="*/ 10245634 h 10245634"/>
              <a:gd name="connsiteX5" fmla="*/ 0 w 13115109"/>
              <a:gd name="connsiteY5" fmla="*/ 5122817 h 10245634"/>
              <a:gd name="connsiteX0" fmla="*/ 0 w 13115109"/>
              <a:gd name="connsiteY0" fmla="*/ 5196957 h 10319774"/>
              <a:gd name="connsiteX1" fmla="*/ 6483415 w 13115109"/>
              <a:gd name="connsiteY1" fmla="*/ 0 h 10319774"/>
              <a:gd name="connsiteX2" fmla="*/ 13115109 w 13115109"/>
              <a:gd name="connsiteY2" fmla="*/ 5196957 h 10319774"/>
              <a:gd name="connsiteX3" fmla="*/ 12187881 w 13115109"/>
              <a:gd name="connsiteY3" fmla="*/ 5913649 h 10319774"/>
              <a:gd name="connsiteX4" fmla="*/ 6557555 w 13115109"/>
              <a:gd name="connsiteY4" fmla="*/ 10319774 h 10319774"/>
              <a:gd name="connsiteX5" fmla="*/ 0 w 13115109"/>
              <a:gd name="connsiteY5" fmla="*/ 5196957 h 10319774"/>
              <a:gd name="connsiteX0" fmla="*/ 0 w 13115109"/>
              <a:gd name="connsiteY0" fmla="*/ 0 h 5122817"/>
              <a:gd name="connsiteX1" fmla="*/ 13115109 w 13115109"/>
              <a:gd name="connsiteY1" fmla="*/ 0 h 5122817"/>
              <a:gd name="connsiteX2" fmla="*/ 12187881 w 13115109"/>
              <a:gd name="connsiteY2" fmla="*/ 716692 h 5122817"/>
              <a:gd name="connsiteX3" fmla="*/ 6557555 w 13115109"/>
              <a:gd name="connsiteY3" fmla="*/ 5122817 h 5122817"/>
              <a:gd name="connsiteX4" fmla="*/ 0 w 13115109"/>
              <a:gd name="connsiteY4" fmla="*/ 0 h 5122817"/>
              <a:gd name="connsiteX0" fmla="*/ 0 w 12200709"/>
              <a:gd name="connsiteY0" fmla="*/ 0 h 5122817"/>
              <a:gd name="connsiteX1" fmla="*/ 12200709 w 12200709"/>
              <a:gd name="connsiteY1" fmla="*/ 42729 h 5122817"/>
              <a:gd name="connsiteX2" fmla="*/ 12187881 w 12200709"/>
              <a:gd name="connsiteY2" fmla="*/ 716692 h 5122817"/>
              <a:gd name="connsiteX3" fmla="*/ 6557555 w 12200709"/>
              <a:gd name="connsiteY3" fmla="*/ 5122817 h 5122817"/>
              <a:gd name="connsiteX4" fmla="*/ 0 w 12200709"/>
              <a:gd name="connsiteY4" fmla="*/ 0 h 5122817"/>
              <a:gd name="connsiteX0" fmla="*/ 0 w 12192164"/>
              <a:gd name="connsiteY0" fmla="*/ 17092 h 5139909"/>
              <a:gd name="connsiteX1" fmla="*/ 12192164 w 12192164"/>
              <a:gd name="connsiteY1" fmla="*/ 0 h 5139909"/>
              <a:gd name="connsiteX2" fmla="*/ 12187881 w 12192164"/>
              <a:gd name="connsiteY2" fmla="*/ 733784 h 5139909"/>
              <a:gd name="connsiteX3" fmla="*/ 6557555 w 12192164"/>
              <a:gd name="connsiteY3" fmla="*/ 5139909 h 5139909"/>
              <a:gd name="connsiteX4" fmla="*/ 0 w 12192164"/>
              <a:gd name="connsiteY4" fmla="*/ 17092 h 5139909"/>
              <a:gd name="connsiteX0" fmla="*/ 0 w 12188071"/>
              <a:gd name="connsiteY0" fmla="*/ 0 h 5122817"/>
              <a:gd name="connsiteX1" fmla="*/ 12183619 w 12188071"/>
              <a:gd name="connsiteY1" fmla="*/ 0 h 5122817"/>
              <a:gd name="connsiteX2" fmla="*/ 12187881 w 12188071"/>
              <a:gd name="connsiteY2" fmla="*/ 716692 h 5122817"/>
              <a:gd name="connsiteX3" fmla="*/ 6557555 w 12188071"/>
              <a:gd name="connsiteY3" fmla="*/ 5122817 h 5122817"/>
              <a:gd name="connsiteX4" fmla="*/ 0 w 12188071"/>
              <a:gd name="connsiteY4" fmla="*/ 0 h 5122817"/>
              <a:gd name="connsiteX0" fmla="*/ 0 w 12209257"/>
              <a:gd name="connsiteY0" fmla="*/ 0 h 5122817"/>
              <a:gd name="connsiteX1" fmla="*/ 12209257 w 12209257"/>
              <a:gd name="connsiteY1" fmla="*/ 0 h 5122817"/>
              <a:gd name="connsiteX2" fmla="*/ 12187881 w 12209257"/>
              <a:gd name="connsiteY2" fmla="*/ 716692 h 5122817"/>
              <a:gd name="connsiteX3" fmla="*/ 6557555 w 12209257"/>
              <a:gd name="connsiteY3" fmla="*/ 5122817 h 5122817"/>
              <a:gd name="connsiteX4" fmla="*/ 0 w 12209257"/>
              <a:gd name="connsiteY4" fmla="*/ 0 h 512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257" h="5122817">
                <a:moveTo>
                  <a:pt x="0" y="0"/>
                </a:moveTo>
                <a:lnTo>
                  <a:pt x="12209257" y="0"/>
                </a:lnTo>
                <a:cubicBezTo>
                  <a:pt x="12207829" y="244595"/>
                  <a:pt x="12189309" y="472097"/>
                  <a:pt x="12187881" y="716692"/>
                </a:cubicBezTo>
                <a:lnTo>
                  <a:pt x="6557555" y="51228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6184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31F48C-B68C-4AA3-A327-D4E232CCC4D2}"/>
              </a:ext>
            </a:extLst>
          </p:cNvPr>
          <p:cNvSpPr/>
          <p:nvPr userDrawn="1"/>
        </p:nvSpPr>
        <p:spPr>
          <a:xfrm>
            <a:off x="7570177" y="551723"/>
            <a:ext cx="3436232" cy="5152744"/>
          </a:xfrm>
          <a:prstGeom prst="rect">
            <a:avLst/>
          </a:prstGeom>
          <a:noFill/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87D57F6-B3F3-4B57-BA8C-5AE6983ACFC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972300" y="1144427"/>
            <a:ext cx="3436232" cy="515274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9751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DBA1EF6-0120-4FD9-94E5-779BB393F89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0569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C104F0A-ED0B-4B03-BB73-35F8EF9C879D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615156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D72AD60-8A2A-4487-9377-E72F5DAF959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32462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5BC6D7C-2CF0-49D1-A2B8-C1EFBA0121D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034358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E2B474-D042-4F01-B278-52778C725B39}"/>
              </a:ext>
            </a:extLst>
          </p:cNvPr>
          <p:cNvSpPr/>
          <p:nvPr userDrawn="1"/>
        </p:nvSpPr>
        <p:spPr>
          <a:xfrm>
            <a:off x="905691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75FD73-E0B7-46DB-A8A2-DB3BEABFDC72}"/>
              </a:ext>
            </a:extLst>
          </p:cNvPr>
          <p:cNvSpPr/>
          <p:nvPr userDrawn="1"/>
        </p:nvSpPr>
        <p:spPr>
          <a:xfrm>
            <a:off x="3615176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D9A03F-A307-424B-822C-11AE6E934AEA}"/>
              </a:ext>
            </a:extLst>
          </p:cNvPr>
          <p:cNvSpPr/>
          <p:nvPr userDrawn="1"/>
        </p:nvSpPr>
        <p:spPr>
          <a:xfrm>
            <a:off x="6324642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BD4969-EFAC-4D12-9E84-0A6976D2641B}"/>
              </a:ext>
            </a:extLst>
          </p:cNvPr>
          <p:cNvSpPr/>
          <p:nvPr userDrawn="1"/>
        </p:nvSpPr>
        <p:spPr>
          <a:xfrm>
            <a:off x="9034106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4ECE345D-A446-47CA-92D2-945255192249}"/>
              </a:ext>
            </a:extLst>
          </p:cNvPr>
          <p:cNvSpPr/>
          <p:nvPr userDrawn="1"/>
        </p:nvSpPr>
        <p:spPr>
          <a:xfrm>
            <a:off x="905691" y="4561418"/>
            <a:ext cx="2269892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1F8A95E2-762C-4F80-A59C-0186AD9AB293}"/>
              </a:ext>
            </a:extLst>
          </p:cNvPr>
          <p:cNvSpPr/>
          <p:nvPr userDrawn="1"/>
        </p:nvSpPr>
        <p:spPr>
          <a:xfrm>
            <a:off x="3615176" y="4561418"/>
            <a:ext cx="2269892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8EC859B7-B374-4919-872B-1599240455F5}"/>
              </a:ext>
            </a:extLst>
          </p:cNvPr>
          <p:cNvSpPr/>
          <p:nvPr userDrawn="1"/>
        </p:nvSpPr>
        <p:spPr>
          <a:xfrm>
            <a:off x="6324642" y="4561418"/>
            <a:ext cx="2269892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6A9C259D-41E4-4701-AC62-7C25AC824137}"/>
              </a:ext>
            </a:extLst>
          </p:cNvPr>
          <p:cNvSpPr/>
          <p:nvPr userDrawn="1"/>
        </p:nvSpPr>
        <p:spPr>
          <a:xfrm>
            <a:off x="9034106" y="4561418"/>
            <a:ext cx="2269892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1311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087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그림 개체 틀 26">
            <a:extLst>
              <a:ext uri="{FF2B5EF4-FFF2-40B4-BE49-F238E27FC236}">
                <a16:creationId xmlns:a16="http://schemas.microsoft.com/office/drawing/2014/main" id="{0458EB99-A808-4839-915D-3BFD0AD702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9565167" cy="6858000"/>
          </a:xfrm>
          <a:custGeom>
            <a:avLst/>
            <a:gdLst>
              <a:gd name="connsiteX0" fmla="*/ 4211004 w 9565167"/>
              <a:gd name="connsiteY0" fmla="*/ 4662000 h 6858000"/>
              <a:gd name="connsiteX1" fmla="*/ 6766795 w 9565167"/>
              <a:gd name="connsiteY1" fmla="*/ 4662000 h 6858000"/>
              <a:gd name="connsiteX2" fmla="*/ 5488899 w 9565167"/>
              <a:gd name="connsiteY2" fmla="*/ 6858000 h 6858000"/>
              <a:gd name="connsiteX3" fmla="*/ 1277895 w 9565167"/>
              <a:gd name="connsiteY3" fmla="*/ 4662000 h 6858000"/>
              <a:gd name="connsiteX4" fmla="*/ 2555790 w 9565167"/>
              <a:gd name="connsiteY4" fmla="*/ 6858000 h 6858000"/>
              <a:gd name="connsiteX5" fmla="*/ 0 w 9565167"/>
              <a:gd name="connsiteY5" fmla="*/ 6858000 h 6858000"/>
              <a:gd name="connsiteX6" fmla="*/ 0 w 9565167"/>
              <a:gd name="connsiteY6" fmla="*/ 6857998 h 6858000"/>
              <a:gd name="connsiteX7" fmla="*/ 1398185 w 9565167"/>
              <a:gd name="connsiteY7" fmla="*/ 4661999 h 6858000"/>
              <a:gd name="connsiteX8" fmla="*/ 4079756 w 9565167"/>
              <a:gd name="connsiteY8" fmla="*/ 4661999 h 6858000"/>
              <a:gd name="connsiteX9" fmla="*/ 5358618 w 9565167"/>
              <a:gd name="connsiteY9" fmla="*/ 6858000 h 6858000"/>
              <a:gd name="connsiteX10" fmla="*/ 2677050 w 9565167"/>
              <a:gd name="connsiteY10" fmla="*/ 6858000 h 6858000"/>
              <a:gd name="connsiteX11" fmla="*/ 6884031 w 9565167"/>
              <a:gd name="connsiteY11" fmla="*/ 4661998 h 6858000"/>
              <a:gd name="connsiteX12" fmla="*/ 9565167 w 9565167"/>
              <a:gd name="connsiteY12" fmla="*/ 4661998 h 6858000"/>
              <a:gd name="connsiteX13" fmla="*/ 8286303 w 9565167"/>
              <a:gd name="connsiteY13" fmla="*/ 6858000 h 6858000"/>
              <a:gd name="connsiteX14" fmla="*/ 5605167 w 9565167"/>
              <a:gd name="connsiteY14" fmla="*/ 6858000 h 6858000"/>
              <a:gd name="connsiteX15" fmla="*/ 5488901 w 9565167"/>
              <a:gd name="connsiteY15" fmla="*/ 2331000 h 6858000"/>
              <a:gd name="connsiteX16" fmla="*/ 6766796 w 9565167"/>
              <a:gd name="connsiteY16" fmla="*/ 4527000 h 6858000"/>
              <a:gd name="connsiteX17" fmla="*/ 4211005 w 9565167"/>
              <a:gd name="connsiteY17" fmla="*/ 4527000 h 6858000"/>
              <a:gd name="connsiteX18" fmla="*/ 0 w 9565167"/>
              <a:gd name="connsiteY18" fmla="*/ 2331000 h 6858000"/>
              <a:gd name="connsiteX19" fmla="*/ 2555791 w 9565167"/>
              <a:gd name="connsiteY19" fmla="*/ 2331000 h 6858000"/>
              <a:gd name="connsiteX20" fmla="*/ 1277895 w 9565167"/>
              <a:gd name="connsiteY20" fmla="*/ 4527000 h 6858000"/>
              <a:gd name="connsiteX21" fmla="*/ 2683508 w 9565167"/>
              <a:gd name="connsiteY21" fmla="*/ 2330999 h 6858000"/>
              <a:gd name="connsiteX22" fmla="*/ 5365076 w 9565167"/>
              <a:gd name="connsiteY22" fmla="*/ 2330999 h 6858000"/>
              <a:gd name="connsiteX23" fmla="*/ 4086214 w 9565167"/>
              <a:gd name="connsiteY23" fmla="*/ 4527001 h 6858000"/>
              <a:gd name="connsiteX24" fmla="*/ 1404644 w 9565167"/>
              <a:gd name="connsiteY24" fmla="*/ 4527001 h 6858000"/>
              <a:gd name="connsiteX25" fmla="*/ 4087182 w 9565167"/>
              <a:gd name="connsiteY25" fmla="*/ 1 h 6858000"/>
              <a:gd name="connsiteX26" fmla="*/ 5365076 w 9565167"/>
              <a:gd name="connsiteY26" fmla="*/ 2196000 h 6858000"/>
              <a:gd name="connsiteX27" fmla="*/ 2809287 w 9565167"/>
              <a:gd name="connsiteY27" fmla="*/ 2196000 h 6858000"/>
              <a:gd name="connsiteX28" fmla="*/ 1277896 w 9565167"/>
              <a:gd name="connsiteY28" fmla="*/ 1 h 6858000"/>
              <a:gd name="connsiteX29" fmla="*/ 2555792 w 9565167"/>
              <a:gd name="connsiteY29" fmla="*/ 2196000 h 6858000"/>
              <a:gd name="connsiteX30" fmla="*/ 0 w 9565167"/>
              <a:gd name="connsiteY30" fmla="*/ 2196000 h 6858000"/>
              <a:gd name="connsiteX31" fmla="*/ 4213927 w 9565167"/>
              <a:gd name="connsiteY31" fmla="*/ 0 h 6858000"/>
              <a:gd name="connsiteX32" fmla="*/ 6769718 w 9565167"/>
              <a:gd name="connsiteY32" fmla="*/ 0 h 6858000"/>
              <a:gd name="connsiteX33" fmla="*/ 5491822 w 9565167"/>
              <a:gd name="connsiteY33" fmla="*/ 2196000 h 6858000"/>
              <a:gd name="connsiteX34" fmla="*/ 1404644 w 9565167"/>
              <a:gd name="connsiteY34" fmla="*/ 0 h 6858000"/>
              <a:gd name="connsiteX35" fmla="*/ 3960434 w 9565167"/>
              <a:gd name="connsiteY35" fmla="*/ 0 h 6858000"/>
              <a:gd name="connsiteX36" fmla="*/ 2682539 w 9565167"/>
              <a:gd name="connsiteY36" fmla="*/ 2195999 h 6858000"/>
              <a:gd name="connsiteX37" fmla="*/ 0 w 9565167"/>
              <a:gd name="connsiteY37" fmla="*/ 0 h 6858000"/>
              <a:gd name="connsiteX38" fmla="*/ 1151146 w 9565167"/>
              <a:gd name="connsiteY38" fmla="*/ 0 h 6858000"/>
              <a:gd name="connsiteX39" fmla="*/ 0 w 9565167"/>
              <a:gd name="connsiteY39" fmla="*/ 19781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565167" h="6858000">
                <a:moveTo>
                  <a:pt x="4211004" y="4662000"/>
                </a:moveTo>
                <a:lnTo>
                  <a:pt x="6766795" y="4662000"/>
                </a:lnTo>
                <a:lnTo>
                  <a:pt x="5488899" y="6858000"/>
                </a:lnTo>
                <a:close/>
                <a:moveTo>
                  <a:pt x="1277895" y="4662000"/>
                </a:moveTo>
                <a:lnTo>
                  <a:pt x="2555790" y="6858000"/>
                </a:lnTo>
                <a:lnTo>
                  <a:pt x="0" y="6858000"/>
                </a:lnTo>
                <a:lnTo>
                  <a:pt x="0" y="6857998"/>
                </a:lnTo>
                <a:close/>
                <a:moveTo>
                  <a:pt x="1398185" y="4661999"/>
                </a:moveTo>
                <a:lnTo>
                  <a:pt x="4079756" y="4661999"/>
                </a:lnTo>
                <a:lnTo>
                  <a:pt x="5358618" y="6858000"/>
                </a:lnTo>
                <a:lnTo>
                  <a:pt x="2677050" y="6858000"/>
                </a:lnTo>
                <a:close/>
                <a:moveTo>
                  <a:pt x="6884031" y="4661998"/>
                </a:moveTo>
                <a:lnTo>
                  <a:pt x="9565167" y="4661998"/>
                </a:lnTo>
                <a:lnTo>
                  <a:pt x="8286303" y="6858000"/>
                </a:lnTo>
                <a:lnTo>
                  <a:pt x="5605167" y="6858000"/>
                </a:lnTo>
                <a:close/>
                <a:moveTo>
                  <a:pt x="5488901" y="2331000"/>
                </a:moveTo>
                <a:lnTo>
                  <a:pt x="6766796" y="4527000"/>
                </a:lnTo>
                <a:lnTo>
                  <a:pt x="4211005" y="4527000"/>
                </a:lnTo>
                <a:close/>
                <a:moveTo>
                  <a:pt x="0" y="2331000"/>
                </a:moveTo>
                <a:lnTo>
                  <a:pt x="2555791" y="2331000"/>
                </a:lnTo>
                <a:lnTo>
                  <a:pt x="1277895" y="4527000"/>
                </a:lnTo>
                <a:close/>
                <a:moveTo>
                  <a:pt x="2683508" y="2330999"/>
                </a:moveTo>
                <a:lnTo>
                  <a:pt x="5365076" y="2330999"/>
                </a:lnTo>
                <a:lnTo>
                  <a:pt x="4086214" y="4527001"/>
                </a:lnTo>
                <a:lnTo>
                  <a:pt x="1404644" y="4527001"/>
                </a:lnTo>
                <a:close/>
                <a:moveTo>
                  <a:pt x="4087182" y="1"/>
                </a:moveTo>
                <a:lnTo>
                  <a:pt x="5365076" y="2196000"/>
                </a:lnTo>
                <a:lnTo>
                  <a:pt x="2809287" y="2196000"/>
                </a:lnTo>
                <a:close/>
                <a:moveTo>
                  <a:pt x="1277896" y="1"/>
                </a:moveTo>
                <a:lnTo>
                  <a:pt x="2555792" y="2196000"/>
                </a:lnTo>
                <a:lnTo>
                  <a:pt x="0" y="2196000"/>
                </a:lnTo>
                <a:close/>
                <a:moveTo>
                  <a:pt x="4213927" y="0"/>
                </a:moveTo>
                <a:lnTo>
                  <a:pt x="6769718" y="0"/>
                </a:lnTo>
                <a:lnTo>
                  <a:pt x="5491822" y="2196000"/>
                </a:lnTo>
                <a:close/>
                <a:moveTo>
                  <a:pt x="1404644" y="0"/>
                </a:moveTo>
                <a:lnTo>
                  <a:pt x="3960434" y="0"/>
                </a:lnTo>
                <a:lnTo>
                  <a:pt x="2682539" y="2195999"/>
                </a:lnTo>
                <a:close/>
                <a:moveTo>
                  <a:pt x="0" y="0"/>
                </a:moveTo>
                <a:lnTo>
                  <a:pt x="1151146" y="0"/>
                </a:lnTo>
                <a:lnTo>
                  <a:pt x="0" y="19781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5381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540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824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42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18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89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055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63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1F4041B-47EF-4111-8834-E95C31D4AA28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custGeom>
            <a:avLst/>
            <a:gdLst>
              <a:gd name="connsiteX0" fmla="*/ 12240039 w 12240039"/>
              <a:gd name="connsiteY0" fmla="*/ 5335596 h 6858000"/>
              <a:gd name="connsiteX1" fmla="*/ 12240039 w 12240039"/>
              <a:gd name="connsiteY1" fmla="*/ 6858000 h 6858000"/>
              <a:gd name="connsiteX2" fmla="*/ 11571468 w 12240039"/>
              <a:gd name="connsiteY2" fmla="*/ 6858000 h 6858000"/>
              <a:gd name="connsiteX3" fmla="*/ 11571468 w 12240039"/>
              <a:gd name="connsiteY3" fmla="*/ 1 h 6858000"/>
              <a:gd name="connsiteX4" fmla="*/ 12240039 w 12240039"/>
              <a:gd name="connsiteY4" fmla="*/ 1 h 6858000"/>
              <a:gd name="connsiteX5" fmla="*/ 12240039 w 12240039"/>
              <a:gd name="connsiteY5" fmla="*/ 1522405 h 6858000"/>
              <a:gd name="connsiteX6" fmla="*/ 9257174 w 12240039"/>
              <a:gd name="connsiteY6" fmla="*/ 1 h 6858000"/>
              <a:gd name="connsiteX7" fmla="*/ 10763036 w 12240039"/>
              <a:gd name="connsiteY7" fmla="*/ 1 h 6858000"/>
              <a:gd name="connsiteX8" fmla="*/ 12240039 w 12240039"/>
              <a:gd name="connsiteY8" fmla="*/ 3363290 h 6858000"/>
              <a:gd name="connsiteX9" fmla="*/ 12240039 w 12240039"/>
              <a:gd name="connsiteY9" fmla="*/ 3494711 h 6858000"/>
              <a:gd name="connsiteX10" fmla="*/ 10763036 w 12240039"/>
              <a:gd name="connsiteY10" fmla="*/ 6858000 h 6858000"/>
              <a:gd name="connsiteX11" fmla="*/ 9257174 w 12240039"/>
              <a:gd name="connsiteY11" fmla="*/ 6858000 h 6858000"/>
              <a:gd name="connsiteX12" fmla="*/ 10763036 w 12240039"/>
              <a:gd name="connsiteY12" fmla="*/ 3429000 h 6858000"/>
              <a:gd name="connsiteX13" fmla="*/ 6942881 w 12240039"/>
              <a:gd name="connsiteY13" fmla="*/ 0 h 6858000"/>
              <a:gd name="connsiteX14" fmla="*/ 8448742 w 12240039"/>
              <a:gd name="connsiteY14" fmla="*/ 0 h 6858000"/>
              <a:gd name="connsiteX15" fmla="*/ 9954603 w 12240039"/>
              <a:gd name="connsiteY15" fmla="*/ 3429000 h 6858000"/>
              <a:gd name="connsiteX16" fmla="*/ 8448742 w 12240039"/>
              <a:gd name="connsiteY16" fmla="*/ 6858000 h 6858000"/>
              <a:gd name="connsiteX17" fmla="*/ 6942881 w 12240039"/>
              <a:gd name="connsiteY17" fmla="*/ 6858000 h 6858000"/>
              <a:gd name="connsiteX18" fmla="*/ 8448742 w 12240039"/>
              <a:gd name="connsiteY18" fmla="*/ 3429000 h 6858000"/>
              <a:gd name="connsiteX19" fmla="*/ 4628587 w 12240039"/>
              <a:gd name="connsiteY19" fmla="*/ 0 h 6858000"/>
              <a:gd name="connsiteX20" fmla="*/ 6134449 w 12240039"/>
              <a:gd name="connsiteY20" fmla="*/ 0 h 6858000"/>
              <a:gd name="connsiteX21" fmla="*/ 7640310 w 12240039"/>
              <a:gd name="connsiteY21" fmla="*/ 3429000 h 6858000"/>
              <a:gd name="connsiteX22" fmla="*/ 6134449 w 12240039"/>
              <a:gd name="connsiteY22" fmla="*/ 6858000 h 6858000"/>
              <a:gd name="connsiteX23" fmla="*/ 4628587 w 12240039"/>
              <a:gd name="connsiteY23" fmla="*/ 6858000 h 6858000"/>
              <a:gd name="connsiteX24" fmla="*/ 6134449 w 12240039"/>
              <a:gd name="connsiteY24" fmla="*/ 3429000 h 6858000"/>
              <a:gd name="connsiteX25" fmla="*/ 2314294 w 12240039"/>
              <a:gd name="connsiteY25" fmla="*/ 0 h 6858000"/>
              <a:gd name="connsiteX26" fmla="*/ 3820156 w 12240039"/>
              <a:gd name="connsiteY26" fmla="*/ 0 h 6858000"/>
              <a:gd name="connsiteX27" fmla="*/ 5326016 w 12240039"/>
              <a:gd name="connsiteY27" fmla="*/ 3429000 h 6858000"/>
              <a:gd name="connsiteX28" fmla="*/ 3820156 w 12240039"/>
              <a:gd name="connsiteY28" fmla="*/ 6858000 h 6858000"/>
              <a:gd name="connsiteX29" fmla="*/ 2314294 w 12240039"/>
              <a:gd name="connsiteY29" fmla="*/ 6858000 h 6858000"/>
              <a:gd name="connsiteX30" fmla="*/ 3820156 w 12240039"/>
              <a:gd name="connsiteY30" fmla="*/ 3429000 h 6858000"/>
              <a:gd name="connsiteX31" fmla="*/ 0 w 12240039"/>
              <a:gd name="connsiteY31" fmla="*/ 0 h 6858000"/>
              <a:gd name="connsiteX32" fmla="*/ 1505862 w 12240039"/>
              <a:gd name="connsiteY32" fmla="*/ 0 h 6858000"/>
              <a:gd name="connsiteX33" fmla="*/ 3011723 w 12240039"/>
              <a:gd name="connsiteY33" fmla="*/ 3429000 h 6858000"/>
              <a:gd name="connsiteX34" fmla="*/ 1505862 w 12240039"/>
              <a:gd name="connsiteY34" fmla="*/ 6858000 h 6858000"/>
              <a:gd name="connsiteX35" fmla="*/ 0 w 12240039"/>
              <a:gd name="connsiteY35" fmla="*/ 6858000 h 6858000"/>
              <a:gd name="connsiteX36" fmla="*/ 1505862 w 12240039"/>
              <a:gd name="connsiteY3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240039" h="6858000">
                <a:moveTo>
                  <a:pt x="12240039" y="5335596"/>
                </a:moveTo>
                <a:lnTo>
                  <a:pt x="12240039" y="6858000"/>
                </a:lnTo>
                <a:lnTo>
                  <a:pt x="11571468" y="6858000"/>
                </a:lnTo>
                <a:close/>
                <a:moveTo>
                  <a:pt x="11571468" y="1"/>
                </a:moveTo>
                <a:lnTo>
                  <a:pt x="12240039" y="1"/>
                </a:lnTo>
                <a:lnTo>
                  <a:pt x="12240039" y="1522405"/>
                </a:lnTo>
                <a:close/>
                <a:moveTo>
                  <a:pt x="9257174" y="1"/>
                </a:moveTo>
                <a:lnTo>
                  <a:pt x="10763036" y="1"/>
                </a:lnTo>
                <a:lnTo>
                  <a:pt x="12240039" y="3363290"/>
                </a:lnTo>
                <a:lnTo>
                  <a:pt x="12240039" y="3494711"/>
                </a:lnTo>
                <a:lnTo>
                  <a:pt x="10763036" y="6858000"/>
                </a:lnTo>
                <a:lnTo>
                  <a:pt x="9257174" y="6858000"/>
                </a:lnTo>
                <a:lnTo>
                  <a:pt x="10763036" y="3429000"/>
                </a:lnTo>
                <a:close/>
                <a:moveTo>
                  <a:pt x="6942881" y="0"/>
                </a:moveTo>
                <a:lnTo>
                  <a:pt x="8448742" y="0"/>
                </a:lnTo>
                <a:lnTo>
                  <a:pt x="9954603" y="3429000"/>
                </a:lnTo>
                <a:lnTo>
                  <a:pt x="8448742" y="6858000"/>
                </a:lnTo>
                <a:lnTo>
                  <a:pt x="6942881" y="6858000"/>
                </a:lnTo>
                <a:lnTo>
                  <a:pt x="8448742" y="3429000"/>
                </a:lnTo>
                <a:close/>
                <a:moveTo>
                  <a:pt x="4628587" y="0"/>
                </a:moveTo>
                <a:lnTo>
                  <a:pt x="6134449" y="0"/>
                </a:lnTo>
                <a:lnTo>
                  <a:pt x="7640310" y="3429000"/>
                </a:lnTo>
                <a:lnTo>
                  <a:pt x="6134449" y="6858000"/>
                </a:lnTo>
                <a:lnTo>
                  <a:pt x="4628587" y="6858000"/>
                </a:lnTo>
                <a:lnTo>
                  <a:pt x="6134449" y="3429000"/>
                </a:lnTo>
                <a:close/>
                <a:moveTo>
                  <a:pt x="2314294" y="0"/>
                </a:moveTo>
                <a:lnTo>
                  <a:pt x="3820156" y="0"/>
                </a:lnTo>
                <a:lnTo>
                  <a:pt x="5326016" y="3429000"/>
                </a:lnTo>
                <a:lnTo>
                  <a:pt x="3820156" y="6858000"/>
                </a:lnTo>
                <a:lnTo>
                  <a:pt x="2314294" y="6858000"/>
                </a:lnTo>
                <a:lnTo>
                  <a:pt x="3820156" y="3429000"/>
                </a:lnTo>
                <a:close/>
                <a:moveTo>
                  <a:pt x="0" y="0"/>
                </a:moveTo>
                <a:lnTo>
                  <a:pt x="1505862" y="0"/>
                </a:lnTo>
                <a:lnTo>
                  <a:pt x="3011723" y="3429000"/>
                </a:lnTo>
                <a:lnTo>
                  <a:pt x="1505862" y="6858000"/>
                </a:lnTo>
                <a:lnTo>
                  <a:pt x="0" y="6858000"/>
                </a:lnTo>
                <a:lnTo>
                  <a:pt x="1505862" y="3429000"/>
                </a:lnTo>
                <a:close/>
              </a:path>
            </a:pathLst>
          </a:cu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37" r:id="rId2"/>
    <p:sldLayoutId id="2147483738" r:id="rId3"/>
    <p:sldLayoutId id="2147483740" r:id="rId4"/>
    <p:sldLayoutId id="2147483743" r:id="rId5"/>
    <p:sldLayoutId id="2147483739" r:id="rId6"/>
    <p:sldLayoutId id="2147483741" r:id="rId7"/>
    <p:sldLayoutId id="2147483742" r:id="rId8"/>
    <p:sldLayoutId id="2147483655" r:id="rId9"/>
    <p:sldLayoutId id="2147483736" r:id="rId10"/>
    <p:sldLayoutId id="2147483731" r:id="rId11"/>
    <p:sldLayoutId id="2147483747" r:id="rId12"/>
    <p:sldLayoutId id="2147483750" r:id="rId13"/>
    <p:sldLayoutId id="2147483746" r:id="rId14"/>
    <p:sldLayoutId id="2147483745" r:id="rId15"/>
    <p:sldLayoutId id="2147483744" r:id="rId16"/>
    <p:sldLayoutId id="2147483735" r:id="rId17"/>
    <p:sldLayoutId id="2147483751" r:id="rId18"/>
  </p:sldLayoutIdLs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54" r:id="rId2"/>
    <p:sldLayoutId id="2147483656" r:id="rId3"/>
    <p:sldLayoutId id="2147483687" r:id="rId4"/>
  </p:sldLayoutIdLs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5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6.jpe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bmp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microsoft.com/office/2007/relationships/hdphoto" Target="../media/hdphoto4.wdp"/><Relationship Id="rId7" Type="http://schemas.openxmlformats.org/officeDocument/2006/relationships/image" Target="../media/image63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0.png"/><Relationship Id="rId11" Type="http://schemas.openxmlformats.org/officeDocument/2006/relationships/image" Target="../media/image670.png"/><Relationship Id="rId5" Type="http://schemas.openxmlformats.org/officeDocument/2006/relationships/image" Target="../media/image610.png"/><Relationship Id="rId10" Type="http://schemas.openxmlformats.org/officeDocument/2006/relationships/image" Target="../media/image66.png"/><Relationship Id="rId4" Type="http://schemas.openxmlformats.org/officeDocument/2006/relationships/image" Target="../media/image74.png"/><Relationship Id="rId9" Type="http://schemas.openxmlformats.org/officeDocument/2006/relationships/image" Target="../media/image6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microsoft.com/office/2007/relationships/hdphoto" Target="../media/hdphoto5.wdp"/><Relationship Id="rId7" Type="http://schemas.openxmlformats.org/officeDocument/2006/relationships/image" Target="../media/image7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0.png"/><Relationship Id="rId5" Type="http://schemas.openxmlformats.org/officeDocument/2006/relationships/image" Target="../media/image75.png"/><Relationship Id="rId10" Type="http://schemas.openxmlformats.org/officeDocument/2006/relationships/image" Target="../media/image740.png"/><Relationship Id="rId4" Type="http://schemas.openxmlformats.org/officeDocument/2006/relationships/image" Target="../media/image680.png"/><Relationship Id="rId9" Type="http://schemas.openxmlformats.org/officeDocument/2006/relationships/image" Target="../media/image73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microsoft.com/office/2007/relationships/hdphoto" Target="../media/hdphoto5.wdp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0.pn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9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hdphoto" Target="../media/hdphoto4.wdp"/><Relationship Id="rId7" Type="http://schemas.openxmlformats.org/officeDocument/2006/relationships/image" Target="../media/image9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microsoft.com/office/2007/relationships/hdphoto" Target="../media/hdphoto7.wdp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image" Target="../media/image71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microsoft.com/office/2007/relationships/hdphoto" Target="../media/hdphoto8.wdp"/><Relationship Id="rId7" Type="http://schemas.openxmlformats.org/officeDocument/2006/relationships/image" Target="../media/image11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8.png"/><Relationship Id="rId11" Type="http://schemas.microsoft.com/office/2007/relationships/hdphoto" Target="../media/hdphoto9.wdp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hyperlink" Target="https://youtu.be/OB8nTrkMPlw" TargetMode="Externa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B8nTrkMPlw" TargetMode="External"/><Relationship Id="rId2" Type="http://schemas.openxmlformats.org/officeDocument/2006/relationships/hyperlink" Target="https://structurepoint.org/pdfs/Interaction-Diagram-Tied-Reinforced-Concrete-Column-Symmetrical-CSA-23.3-94.htm" TargetMode="Externa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nitterhouseconcrete.com/precast-concrete-vs-site-cast-concrete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26F5B22-F290-42E8-A061-2532E3CA4EC3}"/>
              </a:ext>
            </a:extLst>
          </p:cNvPr>
          <p:cNvSpPr>
            <a:spLocks/>
          </p:cNvSpPr>
          <p:nvPr/>
        </p:nvSpPr>
        <p:spPr bwMode="auto">
          <a:xfrm>
            <a:off x="-148" y="3617019"/>
            <a:ext cx="12192148" cy="3240980"/>
          </a:xfrm>
          <a:custGeom>
            <a:avLst/>
            <a:gdLst>
              <a:gd name="connsiteX0" fmla="*/ 5307865 w 12192148"/>
              <a:gd name="connsiteY0" fmla="*/ 0 h 3240980"/>
              <a:gd name="connsiteX1" fmla="*/ 5817217 w 12192148"/>
              <a:gd name="connsiteY1" fmla="*/ 0 h 3240980"/>
              <a:gd name="connsiteX2" fmla="*/ 5817217 w 12192148"/>
              <a:gd name="connsiteY2" fmla="*/ 697113 h 3240980"/>
              <a:gd name="connsiteX3" fmla="*/ 6190042 w 12192148"/>
              <a:gd name="connsiteY3" fmla="*/ 697113 h 3240980"/>
              <a:gd name="connsiteX4" fmla="*/ 6190042 w 12192148"/>
              <a:gd name="connsiteY4" fmla="*/ 1325570 h 3240980"/>
              <a:gd name="connsiteX5" fmla="*/ 6489353 w 12192148"/>
              <a:gd name="connsiteY5" fmla="*/ 1325570 h 3240980"/>
              <a:gd name="connsiteX6" fmla="*/ 6489353 w 12192148"/>
              <a:gd name="connsiteY6" fmla="*/ 1114324 h 3240980"/>
              <a:gd name="connsiteX7" fmla="*/ 6898935 w 12192148"/>
              <a:gd name="connsiteY7" fmla="*/ 1114324 h 3240980"/>
              <a:gd name="connsiteX8" fmla="*/ 6898935 w 12192148"/>
              <a:gd name="connsiteY8" fmla="*/ 348556 h 3240980"/>
              <a:gd name="connsiteX9" fmla="*/ 7219249 w 12192148"/>
              <a:gd name="connsiteY9" fmla="*/ 348556 h 3240980"/>
              <a:gd name="connsiteX10" fmla="*/ 7219249 w 12192148"/>
              <a:gd name="connsiteY10" fmla="*/ 1093199 h 3240980"/>
              <a:gd name="connsiteX11" fmla="*/ 7413539 w 12192148"/>
              <a:gd name="connsiteY11" fmla="*/ 1093199 h 3240980"/>
              <a:gd name="connsiteX12" fmla="*/ 7413539 w 12192148"/>
              <a:gd name="connsiteY12" fmla="*/ 517553 h 3240980"/>
              <a:gd name="connsiteX13" fmla="*/ 7875631 w 12192148"/>
              <a:gd name="connsiteY13" fmla="*/ 517553 h 3240980"/>
              <a:gd name="connsiteX14" fmla="*/ 7875631 w 12192148"/>
              <a:gd name="connsiteY14" fmla="*/ 1103761 h 3240980"/>
              <a:gd name="connsiteX15" fmla="*/ 8342975 w 12192148"/>
              <a:gd name="connsiteY15" fmla="*/ 1103761 h 3240980"/>
              <a:gd name="connsiteX16" fmla="*/ 8342975 w 12192148"/>
              <a:gd name="connsiteY16" fmla="*/ 739362 h 3240980"/>
              <a:gd name="connsiteX17" fmla="*/ 8852328 w 12192148"/>
              <a:gd name="connsiteY17" fmla="*/ 739362 h 3240980"/>
              <a:gd name="connsiteX18" fmla="*/ 8852328 w 12192148"/>
              <a:gd name="connsiteY18" fmla="*/ 1093199 h 3240980"/>
              <a:gd name="connsiteX19" fmla="*/ 9240906 w 12192148"/>
              <a:gd name="connsiteY19" fmla="*/ 1093199 h 3240980"/>
              <a:gd name="connsiteX20" fmla="*/ 9240906 w 12192148"/>
              <a:gd name="connsiteY20" fmla="*/ 924202 h 3240980"/>
              <a:gd name="connsiteX21" fmla="*/ 9503459 w 12192148"/>
              <a:gd name="connsiteY21" fmla="*/ 929483 h 3240980"/>
              <a:gd name="connsiteX22" fmla="*/ 9503459 w 12192148"/>
              <a:gd name="connsiteY22" fmla="*/ 781611 h 3240980"/>
              <a:gd name="connsiteX23" fmla="*/ 9771263 w 12192148"/>
              <a:gd name="connsiteY23" fmla="*/ 781611 h 3240980"/>
              <a:gd name="connsiteX24" fmla="*/ 9771263 w 12192148"/>
              <a:gd name="connsiteY24" fmla="*/ 918921 h 3240980"/>
              <a:gd name="connsiteX25" fmla="*/ 10028565 w 12192148"/>
              <a:gd name="connsiteY25" fmla="*/ 918921 h 3240980"/>
              <a:gd name="connsiteX26" fmla="*/ 10028565 w 12192148"/>
              <a:gd name="connsiteY26" fmla="*/ 765768 h 3240980"/>
              <a:gd name="connsiteX27" fmla="*/ 10280615 w 12192148"/>
              <a:gd name="connsiteY27" fmla="*/ 771049 h 3240980"/>
              <a:gd name="connsiteX28" fmla="*/ 10280615 w 12192148"/>
              <a:gd name="connsiteY28" fmla="*/ 190122 h 3240980"/>
              <a:gd name="connsiteX29" fmla="*/ 10789968 w 12192148"/>
              <a:gd name="connsiteY29" fmla="*/ 190122 h 3240980"/>
              <a:gd name="connsiteX30" fmla="*/ 10789968 w 12192148"/>
              <a:gd name="connsiteY30" fmla="*/ 697113 h 3240980"/>
              <a:gd name="connsiteX31" fmla="*/ 11168044 w 12192148"/>
              <a:gd name="connsiteY31" fmla="*/ 697113 h 3240980"/>
              <a:gd name="connsiteX32" fmla="*/ 11168044 w 12192148"/>
              <a:gd name="connsiteY32" fmla="*/ 1621315 h 3240980"/>
              <a:gd name="connsiteX33" fmla="*/ 11467354 w 12192148"/>
              <a:gd name="connsiteY33" fmla="*/ 1621315 h 3240980"/>
              <a:gd name="connsiteX34" fmla="*/ 11467354 w 12192148"/>
              <a:gd name="connsiteY34" fmla="*/ 1114324 h 3240980"/>
              <a:gd name="connsiteX35" fmla="*/ 11871686 w 12192148"/>
              <a:gd name="connsiteY35" fmla="*/ 1114324 h 3240980"/>
              <a:gd name="connsiteX36" fmla="*/ 11871686 w 12192148"/>
              <a:gd name="connsiteY36" fmla="*/ 348556 h 3240980"/>
              <a:gd name="connsiteX37" fmla="*/ 12192000 w 12192148"/>
              <a:gd name="connsiteY37" fmla="*/ 348556 h 3240980"/>
              <a:gd name="connsiteX38" fmla="*/ 12192000 w 12192148"/>
              <a:gd name="connsiteY38" fmla="*/ 1754103 h 3240980"/>
              <a:gd name="connsiteX39" fmla="*/ 12192000 w 12192148"/>
              <a:gd name="connsiteY39" fmla="*/ 1896676 h 3240980"/>
              <a:gd name="connsiteX40" fmla="*/ 12192148 w 12192148"/>
              <a:gd name="connsiteY40" fmla="*/ 1896676 h 3240980"/>
              <a:gd name="connsiteX41" fmla="*/ 12192148 w 12192148"/>
              <a:gd name="connsiteY41" fmla="*/ 3240980 h 3240980"/>
              <a:gd name="connsiteX42" fmla="*/ 0 w 12192148"/>
              <a:gd name="connsiteY42" fmla="*/ 3240980 h 3240980"/>
              <a:gd name="connsiteX43" fmla="*/ 0 w 12192148"/>
              <a:gd name="connsiteY43" fmla="*/ 2054369 h 3240980"/>
              <a:gd name="connsiteX44" fmla="*/ 0 w 12192148"/>
              <a:gd name="connsiteY44" fmla="*/ 1896676 h 3240980"/>
              <a:gd name="connsiteX45" fmla="*/ 0 w 12192148"/>
              <a:gd name="connsiteY45" fmla="*/ 1573784 h 3240980"/>
              <a:gd name="connsiteX46" fmla="*/ 112847 w 12192148"/>
              <a:gd name="connsiteY46" fmla="*/ 1573784 h 3240980"/>
              <a:gd name="connsiteX47" fmla="*/ 293106 w 12192148"/>
              <a:gd name="connsiteY47" fmla="*/ 1573784 h 3240980"/>
              <a:gd name="connsiteX48" fmla="*/ 293106 w 12192148"/>
              <a:gd name="connsiteY48" fmla="*/ 411930 h 3240980"/>
              <a:gd name="connsiteX49" fmla="*/ 655428 w 12192148"/>
              <a:gd name="connsiteY49" fmla="*/ 411930 h 3240980"/>
              <a:gd name="connsiteX50" fmla="*/ 655428 w 12192148"/>
              <a:gd name="connsiteY50" fmla="*/ 1373100 h 3240980"/>
              <a:gd name="connsiteX51" fmla="*/ 791956 w 12192148"/>
              <a:gd name="connsiteY51" fmla="*/ 1188260 h 3240980"/>
              <a:gd name="connsiteX52" fmla="*/ 954739 w 12192148"/>
              <a:gd name="connsiteY52" fmla="*/ 1399506 h 3240980"/>
              <a:gd name="connsiteX53" fmla="*/ 1101768 w 12192148"/>
              <a:gd name="connsiteY53" fmla="*/ 1188260 h 3240980"/>
              <a:gd name="connsiteX54" fmla="*/ 1264551 w 12192148"/>
              <a:gd name="connsiteY54" fmla="*/ 1399506 h 3240980"/>
              <a:gd name="connsiteX55" fmla="*/ 1411580 w 12192148"/>
              <a:gd name="connsiteY55" fmla="*/ 1188260 h 3240980"/>
              <a:gd name="connsiteX56" fmla="*/ 1574363 w 12192148"/>
              <a:gd name="connsiteY56" fmla="*/ 1399506 h 3240980"/>
              <a:gd name="connsiteX57" fmla="*/ 1574363 w 12192148"/>
              <a:gd name="connsiteY57" fmla="*/ 1447036 h 3240980"/>
              <a:gd name="connsiteX58" fmla="*/ 1721393 w 12192148"/>
              <a:gd name="connsiteY58" fmla="*/ 1447036 h 3240980"/>
              <a:gd name="connsiteX59" fmla="*/ 1721393 w 12192148"/>
              <a:gd name="connsiteY59" fmla="*/ 1299164 h 3240980"/>
              <a:gd name="connsiteX60" fmla="*/ 1537606 w 12192148"/>
              <a:gd name="connsiteY60" fmla="*/ 1072074 h 3240980"/>
              <a:gd name="connsiteX61" fmla="*/ 1721393 w 12192148"/>
              <a:gd name="connsiteY61" fmla="*/ 844985 h 3240980"/>
              <a:gd name="connsiteX62" fmla="*/ 1721393 w 12192148"/>
              <a:gd name="connsiteY62" fmla="*/ 586208 h 3240980"/>
              <a:gd name="connsiteX63" fmla="*/ 1815912 w 12192148"/>
              <a:gd name="connsiteY63" fmla="*/ 586208 h 3240980"/>
              <a:gd name="connsiteX64" fmla="*/ 1815912 w 12192148"/>
              <a:gd name="connsiteY64" fmla="*/ 844985 h 3240980"/>
              <a:gd name="connsiteX65" fmla="*/ 1999699 w 12192148"/>
              <a:gd name="connsiteY65" fmla="*/ 1072074 h 3240980"/>
              <a:gd name="connsiteX66" fmla="*/ 1815912 w 12192148"/>
              <a:gd name="connsiteY66" fmla="*/ 1299164 h 3240980"/>
              <a:gd name="connsiteX67" fmla="*/ 1815912 w 12192148"/>
              <a:gd name="connsiteY67" fmla="*/ 1447036 h 3240980"/>
              <a:gd name="connsiteX68" fmla="*/ 1941937 w 12192148"/>
              <a:gd name="connsiteY68" fmla="*/ 1447036 h 3240980"/>
              <a:gd name="connsiteX69" fmla="*/ 1941937 w 12192148"/>
              <a:gd name="connsiteY69" fmla="*/ 1293883 h 3240980"/>
              <a:gd name="connsiteX70" fmla="*/ 2099469 w 12192148"/>
              <a:gd name="connsiteY70" fmla="*/ 1293883 h 3240980"/>
              <a:gd name="connsiteX71" fmla="*/ 2099469 w 12192148"/>
              <a:gd name="connsiteY71" fmla="*/ 1093199 h 3240980"/>
              <a:gd name="connsiteX72" fmla="*/ 2440788 w 12192148"/>
              <a:gd name="connsiteY72" fmla="*/ 1093199 h 3240980"/>
              <a:gd name="connsiteX73" fmla="*/ 2440788 w 12192148"/>
              <a:gd name="connsiteY73" fmla="*/ 517553 h 3240980"/>
              <a:gd name="connsiteX74" fmla="*/ 2897630 w 12192148"/>
              <a:gd name="connsiteY74" fmla="*/ 517553 h 3240980"/>
              <a:gd name="connsiteX75" fmla="*/ 2897630 w 12192148"/>
              <a:gd name="connsiteY75" fmla="*/ 1103761 h 3240980"/>
              <a:gd name="connsiteX76" fmla="*/ 3364974 w 12192148"/>
              <a:gd name="connsiteY76" fmla="*/ 1103761 h 3240980"/>
              <a:gd name="connsiteX77" fmla="*/ 3364974 w 12192148"/>
              <a:gd name="connsiteY77" fmla="*/ 739362 h 3240980"/>
              <a:gd name="connsiteX78" fmla="*/ 3879577 w 12192148"/>
              <a:gd name="connsiteY78" fmla="*/ 739362 h 3240980"/>
              <a:gd name="connsiteX79" fmla="*/ 3879577 w 12192148"/>
              <a:gd name="connsiteY79" fmla="*/ 1093199 h 3240980"/>
              <a:gd name="connsiteX80" fmla="*/ 4268156 w 12192148"/>
              <a:gd name="connsiteY80" fmla="*/ 1093199 h 3240980"/>
              <a:gd name="connsiteX81" fmla="*/ 4268156 w 12192148"/>
              <a:gd name="connsiteY81" fmla="*/ 924202 h 3240980"/>
              <a:gd name="connsiteX82" fmla="*/ 4530709 w 12192148"/>
              <a:gd name="connsiteY82" fmla="*/ 929483 h 3240980"/>
              <a:gd name="connsiteX83" fmla="*/ 4530709 w 12192148"/>
              <a:gd name="connsiteY83" fmla="*/ 781611 h 3240980"/>
              <a:gd name="connsiteX84" fmla="*/ 4798512 w 12192148"/>
              <a:gd name="connsiteY84" fmla="*/ 781611 h 3240980"/>
              <a:gd name="connsiteX85" fmla="*/ 4798512 w 12192148"/>
              <a:gd name="connsiteY85" fmla="*/ 918921 h 3240980"/>
              <a:gd name="connsiteX86" fmla="*/ 5055814 w 12192148"/>
              <a:gd name="connsiteY86" fmla="*/ 918921 h 3240980"/>
              <a:gd name="connsiteX87" fmla="*/ 5055814 w 12192148"/>
              <a:gd name="connsiteY87" fmla="*/ 765768 h 3240980"/>
              <a:gd name="connsiteX88" fmla="*/ 5307865 w 12192148"/>
              <a:gd name="connsiteY88" fmla="*/ 771049 h 3240980"/>
              <a:gd name="connsiteX89" fmla="*/ 5307865 w 12192148"/>
              <a:gd name="connsiteY89" fmla="*/ 0 h 324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2192148" h="3240980">
                <a:moveTo>
                  <a:pt x="5307865" y="0"/>
                </a:moveTo>
                <a:cubicBezTo>
                  <a:pt x="5307865" y="0"/>
                  <a:pt x="5307865" y="0"/>
                  <a:pt x="5817217" y="0"/>
                </a:cubicBezTo>
                <a:cubicBezTo>
                  <a:pt x="5817217" y="0"/>
                  <a:pt x="5817217" y="0"/>
                  <a:pt x="5817217" y="697113"/>
                </a:cubicBezTo>
                <a:cubicBezTo>
                  <a:pt x="5817217" y="697113"/>
                  <a:pt x="5817217" y="697113"/>
                  <a:pt x="6190042" y="697113"/>
                </a:cubicBezTo>
                <a:cubicBezTo>
                  <a:pt x="6190042" y="697113"/>
                  <a:pt x="6190042" y="697113"/>
                  <a:pt x="6190042" y="1325570"/>
                </a:cubicBezTo>
                <a:cubicBezTo>
                  <a:pt x="6190042" y="1325570"/>
                  <a:pt x="6190042" y="1325570"/>
                  <a:pt x="6489353" y="1325570"/>
                </a:cubicBezTo>
                <a:cubicBezTo>
                  <a:pt x="6489353" y="1325570"/>
                  <a:pt x="6489353" y="1325570"/>
                  <a:pt x="6489353" y="1114324"/>
                </a:cubicBezTo>
                <a:cubicBezTo>
                  <a:pt x="6489353" y="1114324"/>
                  <a:pt x="6489353" y="1114324"/>
                  <a:pt x="6898935" y="1114324"/>
                </a:cubicBezTo>
                <a:cubicBezTo>
                  <a:pt x="6898935" y="1114324"/>
                  <a:pt x="6898935" y="1114324"/>
                  <a:pt x="6898935" y="348556"/>
                </a:cubicBezTo>
                <a:cubicBezTo>
                  <a:pt x="6898935" y="348556"/>
                  <a:pt x="6898935" y="348556"/>
                  <a:pt x="7219249" y="348556"/>
                </a:cubicBezTo>
                <a:cubicBezTo>
                  <a:pt x="7219249" y="348556"/>
                  <a:pt x="7219249" y="348556"/>
                  <a:pt x="7219249" y="1093199"/>
                </a:cubicBezTo>
                <a:cubicBezTo>
                  <a:pt x="7219249" y="1093199"/>
                  <a:pt x="7219249" y="1093199"/>
                  <a:pt x="7413539" y="1093199"/>
                </a:cubicBezTo>
                <a:cubicBezTo>
                  <a:pt x="7413539" y="1093199"/>
                  <a:pt x="7413539" y="1093199"/>
                  <a:pt x="7413539" y="517553"/>
                </a:cubicBezTo>
                <a:cubicBezTo>
                  <a:pt x="7413539" y="517553"/>
                  <a:pt x="7413539" y="517553"/>
                  <a:pt x="7875631" y="517553"/>
                </a:cubicBezTo>
                <a:cubicBezTo>
                  <a:pt x="7875631" y="517553"/>
                  <a:pt x="7875631" y="517553"/>
                  <a:pt x="7875631" y="1103761"/>
                </a:cubicBezTo>
                <a:cubicBezTo>
                  <a:pt x="7875631" y="1103761"/>
                  <a:pt x="7875631" y="1103761"/>
                  <a:pt x="8342975" y="1103761"/>
                </a:cubicBezTo>
                <a:cubicBezTo>
                  <a:pt x="8342975" y="1103761"/>
                  <a:pt x="8342975" y="1103761"/>
                  <a:pt x="8342975" y="739362"/>
                </a:cubicBezTo>
                <a:cubicBezTo>
                  <a:pt x="8342975" y="739362"/>
                  <a:pt x="8342975" y="739362"/>
                  <a:pt x="8852328" y="739362"/>
                </a:cubicBezTo>
                <a:cubicBezTo>
                  <a:pt x="8852328" y="739362"/>
                  <a:pt x="8852328" y="739362"/>
                  <a:pt x="8852328" y="1093199"/>
                </a:cubicBezTo>
                <a:cubicBezTo>
                  <a:pt x="8852328" y="1093199"/>
                  <a:pt x="8852328" y="1093199"/>
                  <a:pt x="9240906" y="1093199"/>
                </a:cubicBezTo>
                <a:cubicBezTo>
                  <a:pt x="9240906" y="1093199"/>
                  <a:pt x="9240906" y="1093199"/>
                  <a:pt x="9240906" y="924202"/>
                </a:cubicBezTo>
                <a:cubicBezTo>
                  <a:pt x="9240906" y="924202"/>
                  <a:pt x="9240906" y="924202"/>
                  <a:pt x="9503459" y="929483"/>
                </a:cubicBezTo>
                <a:cubicBezTo>
                  <a:pt x="9503459" y="929483"/>
                  <a:pt x="9503459" y="929483"/>
                  <a:pt x="9503459" y="781611"/>
                </a:cubicBezTo>
                <a:cubicBezTo>
                  <a:pt x="9503459" y="781611"/>
                  <a:pt x="9503459" y="781611"/>
                  <a:pt x="9771263" y="781611"/>
                </a:cubicBezTo>
                <a:cubicBezTo>
                  <a:pt x="9771263" y="781611"/>
                  <a:pt x="9771263" y="781611"/>
                  <a:pt x="9771263" y="918921"/>
                </a:cubicBezTo>
                <a:cubicBezTo>
                  <a:pt x="9771263" y="918921"/>
                  <a:pt x="9771263" y="918921"/>
                  <a:pt x="10028565" y="918921"/>
                </a:cubicBezTo>
                <a:cubicBezTo>
                  <a:pt x="10028565" y="918921"/>
                  <a:pt x="10028565" y="918921"/>
                  <a:pt x="10028565" y="765768"/>
                </a:cubicBezTo>
                <a:cubicBezTo>
                  <a:pt x="10028565" y="765768"/>
                  <a:pt x="10028565" y="765768"/>
                  <a:pt x="10280615" y="771049"/>
                </a:cubicBezTo>
                <a:cubicBezTo>
                  <a:pt x="10280615" y="771049"/>
                  <a:pt x="10280615" y="771049"/>
                  <a:pt x="10280615" y="190122"/>
                </a:cubicBezTo>
                <a:cubicBezTo>
                  <a:pt x="10280615" y="190122"/>
                  <a:pt x="10280615" y="190122"/>
                  <a:pt x="10789968" y="190122"/>
                </a:cubicBezTo>
                <a:cubicBezTo>
                  <a:pt x="10789968" y="190122"/>
                  <a:pt x="10789968" y="190122"/>
                  <a:pt x="10789968" y="697113"/>
                </a:cubicBezTo>
                <a:cubicBezTo>
                  <a:pt x="10789968" y="697113"/>
                  <a:pt x="10789968" y="697113"/>
                  <a:pt x="11168044" y="697113"/>
                </a:cubicBezTo>
                <a:cubicBezTo>
                  <a:pt x="11168044" y="697113"/>
                  <a:pt x="11168044" y="697113"/>
                  <a:pt x="11168044" y="1621315"/>
                </a:cubicBezTo>
                <a:cubicBezTo>
                  <a:pt x="11168044" y="1621315"/>
                  <a:pt x="11168044" y="1621315"/>
                  <a:pt x="11467354" y="1621315"/>
                </a:cubicBezTo>
                <a:cubicBezTo>
                  <a:pt x="11467354" y="1621315"/>
                  <a:pt x="11467354" y="1621315"/>
                  <a:pt x="11467354" y="1114324"/>
                </a:cubicBezTo>
                <a:cubicBezTo>
                  <a:pt x="11467354" y="1114324"/>
                  <a:pt x="11467354" y="1114324"/>
                  <a:pt x="11871686" y="1114324"/>
                </a:cubicBezTo>
                <a:cubicBezTo>
                  <a:pt x="11871686" y="1114324"/>
                  <a:pt x="11871686" y="1114324"/>
                  <a:pt x="11871686" y="348556"/>
                </a:cubicBezTo>
                <a:cubicBezTo>
                  <a:pt x="11871686" y="348556"/>
                  <a:pt x="11871686" y="348556"/>
                  <a:pt x="12192000" y="348556"/>
                </a:cubicBezTo>
                <a:cubicBezTo>
                  <a:pt x="12192000" y="348556"/>
                  <a:pt x="12192000" y="348556"/>
                  <a:pt x="12192000" y="1754103"/>
                </a:cubicBezTo>
                <a:lnTo>
                  <a:pt x="12192000" y="1896676"/>
                </a:lnTo>
                <a:lnTo>
                  <a:pt x="12192148" y="1896676"/>
                </a:lnTo>
                <a:lnTo>
                  <a:pt x="12192148" y="3240980"/>
                </a:lnTo>
                <a:lnTo>
                  <a:pt x="0" y="3240980"/>
                </a:lnTo>
                <a:lnTo>
                  <a:pt x="0" y="2054369"/>
                </a:lnTo>
                <a:lnTo>
                  <a:pt x="0" y="1896676"/>
                </a:lnTo>
                <a:lnTo>
                  <a:pt x="0" y="1573784"/>
                </a:lnTo>
                <a:lnTo>
                  <a:pt x="112847" y="1573784"/>
                </a:lnTo>
                <a:cubicBezTo>
                  <a:pt x="165111" y="1573784"/>
                  <a:pt x="224842" y="1573784"/>
                  <a:pt x="293106" y="1573784"/>
                </a:cubicBezTo>
                <a:cubicBezTo>
                  <a:pt x="293106" y="1573784"/>
                  <a:pt x="293106" y="1573784"/>
                  <a:pt x="293106" y="411930"/>
                </a:cubicBezTo>
                <a:cubicBezTo>
                  <a:pt x="293106" y="411930"/>
                  <a:pt x="293106" y="411930"/>
                  <a:pt x="655428" y="411930"/>
                </a:cubicBezTo>
                <a:cubicBezTo>
                  <a:pt x="655428" y="411930"/>
                  <a:pt x="655428" y="411930"/>
                  <a:pt x="655428" y="1373100"/>
                </a:cubicBezTo>
                <a:cubicBezTo>
                  <a:pt x="676433" y="1315008"/>
                  <a:pt x="734194" y="1188260"/>
                  <a:pt x="791956" y="1188260"/>
                </a:cubicBezTo>
                <a:cubicBezTo>
                  <a:pt x="875973" y="1188260"/>
                  <a:pt x="954739" y="1399506"/>
                  <a:pt x="954739" y="1399506"/>
                </a:cubicBezTo>
                <a:cubicBezTo>
                  <a:pt x="954739" y="1399506"/>
                  <a:pt x="1023002" y="1188260"/>
                  <a:pt x="1101768" y="1188260"/>
                </a:cubicBezTo>
                <a:cubicBezTo>
                  <a:pt x="1180534" y="1188260"/>
                  <a:pt x="1264551" y="1399506"/>
                  <a:pt x="1264551" y="1399506"/>
                </a:cubicBezTo>
                <a:cubicBezTo>
                  <a:pt x="1264551" y="1399506"/>
                  <a:pt x="1332815" y="1188260"/>
                  <a:pt x="1411580" y="1188260"/>
                </a:cubicBezTo>
                <a:cubicBezTo>
                  <a:pt x="1490347" y="1188260"/>
                  <a:pt x="1574363" y="1399506"/>
                  <a:pt x="1574363" y="1399506"/>
                </a:cubicBezTo>
                <a:cubicBezTo>
                  <a:pt x="1574363" y="1399506"/>
                  <a:pt x="1574363" y="1399506"/>
                  <a:pt x="1574363" y="1447036"/>
                </a:cubicBezTo>
                <a:cubicBezTo>
                  <a:pt x="1574363" y="1447036"/>
                  <a:pt x="1574363" y="1447036"/>
                  <a:pt x="1721393" y="1447036"/>
                </a:cubicBezTo>
                <a:cubicBezTo>
                  <a:pt x="1721393" y="1447036"/>
                  <a:pt x="1721393" y="1447036"/>
                  <a:pt x="1721393" y="1299164"/>
                </a:cubicBezTo>
                <a:cubicBezTo>
                  <a:pt x="1616372" y="1278040"/>
                  <a:pt x="1537606" y="1182979"/>
                  <a:pt x="1537606" y="1072074"/>
                </a:cubicBezTo>
                <a:cubicBezTo>
                  <a:pt x="1537606" y="961170"/>
                  <a:pt x="1616372" y="866110"/>
                  <a:pt x="1721393" y="844985"/>
                </a:cubicBezTo>
                <a:cubicBezTo>
                  <a:pt x="1721393" y="844985"/>
                  <a:pt x="1721393" y="844985"/>
                  <a:pt x="1721393" y="586208"/>
                </a:cubicBezTo>
                <a:cubicBezTo>
                  <a:pt x="1721393" y="586208"/>
                  <a:pt x="1721393" y="586208"/>
                  <a:pt x="1815912" y="586208"/>
                </a:cubicBezTo>
                <a:cubicBezTo>
                  <a:pt x="1815912" y="586208"/>
                  <a:pt x="1815912" y="586208"/>
                  <a:pt x="1815912" y="844985"/>
                </a:cubicBezTo>
                <a:cubicBezTo>
                  <a:pt x="1920933" y="866110"/>
                  <a:pt x="1999699" y="961170"/>
                  <a:pt x="1999699" y="1072074"/>
                </a:cubicBezTo>
                <a:cubicBezTo>
                  <a:pt x="1999699" y="1188260"/>
                  <a:pt x="1920933" y="1278040"/>
                  <a:pt x="1815912" y="1299164"/>
                </a:cubicBezTo>
                <a:cubicBezTo>
                  <a:pt x="1815912" y="1299164"/>
                  <a:pt x="1815912" y="1299164"/>
                  <a:pt x="1815912" y="1447036"/>
                </a:cubicBezTo>
                <a:cubicBezTo>
                  <a:pt x="1815912" y="1447036"/>
                  <a:pt x="1815912" y="1447036"/>
                  <a:pt x="1941937" y="1447036"/>
                </a:cubicBezTo>
                <a:cubicBezTo>
                  <a:pt x="1941937" y="1447036"/>
                  <a:pt x="1941937" y="1447036"/>
                  <a:pt x="1941937" y="1293883"/>
                </a:cubicBezTo>
                <a:cubicBezTo>
                  <a:pt x="1941937" y="1293883"/>
                  <a:pt x="1941937" y="1293883"/>
                  <a:pt x="2099469" y="1293883"/>
                </a:cubicBezTo>
                <a:cubicBezTo>
                  <a:pt x="2099469" y="1293883"/>
                  <a:pt x="2099469" y="1293883"/>
                  <a:pt x="2099469" y="1093199"/>
                </a:cubicBezTo>
                <a:cubicBezTo>
                  <a:pt x="2099469" y="1093199"/>
                  <a:pt x="2099469" y="1093199"/>
                  <a:pt x="2440788" y="1093199"/>
                </a:cubicBezTo>
                <a:cubicBezTo>
                  <a:pt x="2440788" y="1093199"/>
                  <a:pt x="2440788" y="1093199"/>
                  <a:pt x="2440788" y="517553"/>
                </a:cubicBezTo>
                <a:cubicBezTo>
                  <a:pt x="2440788" y="517553"/>
                  <a:pt x="2440788" y="517553"/>
                  <a:pt x="2897630" y="517553"/>
                </a:cubicBezTo>
                <a:cubicBezTo>
                  <a:pt x="2897630" y="517553"/>
                  <a:pt x="2897630" y="517553"/>
                  <a:pt x="2897630" y="1103761"/>
                </a:cubicBezTo>
                <a:cubicBezTo>
                  <a:pt x="2897630" y="1103761"/>
                  <a:pt x="2897630" y="1103761"/>
                  <a:pt x="3364974" y="1103761"/>
                </a:cubicBezTo>
                <a:cubicBezTo>
                  <a:pt x="3364974" y="1103761"/>
                  <a:pt x="3364974" y="1103761"/>
                  <a:pt x="3364974" y="739362"/>
                </a:cubicBezTo>
                <a:cubicBezTo>
                  <a:pt x="3364974" y="739362"/>
                  <a:pt x="3364974" y="739362"/>
                  <a:pt x="3879577" y="739362"/>
                </a:cubicBezTo>
                <a:cubicBezTo>
                  <a:pt x="3879577" y="739362"/>
                  <a:pt x="3879577" y="739362"/>
                  <a:pt x="3879577" y="1093199"/>
                </a:cubicBezTo>
                <a:cubicBezTo>
                  <a:pt x="3879577" y="1093199"/>
                  <a:pt x="3879577" y="1093199"/>
                  <a:pt x="4268156" y="1093199"/>
                </a:cubicBezTo>
                <a:cubicBezTo>
                  <a:pt x="4268156" y="1093199"/>
                  <a:pt x="4268156" y="1093199"/>
                  <a:pt x="4268156" y="924202"/>
                </a:cubicBezTo>
                <a:cubicBezTo>
                  <a:pt x="4268156" y="924202"/>
                  <a:pt x="4268156" y="924202"/>
                  <a:pt x="4530709" y="929483"/>
                </a:cubicBezTo>
                <a:cubicBezTo>
                  <a:pt x="4530709" y="929483"/>
                  <a:pt x="4530709" y="929483"/>
                  <a:pt x="4530709" y="781611"/>
                </a:cubicBezTo>
                <a:cubicBezTo>
                  <a:pt x="4530709" y="781611"/>
                  <a:pt x="4530709" y="781611"/>
                  <a:pt x="4798512" y="781611"/>
                </a:cubicBezTo>
                <a:cubicBezTo>
                  <a:pt x="4798512" y="781611"/>
                  <a:pt x="4798512" y="781611"/>
                  <a:pt x="4798512" y="918921"/>
                </a:cubicBezTo>
                <a:cubicBezTo>
                  <a:pt x="4798512" y="918921"/>
                  <a:pt x="4798512" y="918921"/>
                  <a:pt x="5055814" y="918921"/>
                </a:cubicBezTo>
                <a:cubicBezTo>
                  <a:pt x="5055814" y="918921"/>
                  <a:pt x="5055814" y="918921"/>
                  <a:pt x="5055814" y="765768"/>
                </a:cubicBezTo>
                <a:cubicBezTo>
                  <a:pt x="5055814" y="765768"/>
                  <a:pt x="5055814" y="765768"/>
                  <a:pt x="5307865" y="771049"/>
                </a:cubicBezTo>
                <a:cubicBezTo>
                  <a:pt x="5307865" y="771049"/>
                  <a:pt x="5307865" y="771049"/>
                  <a:pt x="5307865" y="0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Gabriola" pitchFamily="8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1B212E-0385-3D4D-A149-CA5509746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90" b="93287" l="9403" r="90000">
                        <a14:foregroundMark x1="9403" y1="48365" x2="10448" y2="58864"/>
                        <a14:foregroundMark x1="32537" y1="90017" x2="59104" y2="87263"/>
                        <a14:foregroundMark x1="44478" y1="79174" x2="30448" y2="49570"/>
                        <a14:foregroundMark x1="30448" y1="49570" x2="60597" y2="65577"/>
                        <a14:foregroundMark x1="60597" y1="65577" x2="53881" y2="82616"/>
                        <a14:foregroundMark x1="46119" y1="54561" x2="37164" y2="36661"/>
                        <a14:foregroundMark x1="54925" y1="46816" x2="54478" y2="25818"/>
                        <a14:foregroundMark x1="54179" y1="43546" x2="58507" y2="31842"/>
                        <a14:foregroundMark x1="56866" y1="45439" x2="67313" y2="36317"/>
                        <a14:foregroundMark x1="55672" y1="47160" x2="25522" y2="52324"/>
                        <a14:foregroundMark x1="25522" y1="52324" x2="27612" y2="38898"/>
                        <a14:foregroundMark x1="29552" y1="36661" x2="53731" y2="26850"/>
                        <a14:foregroundMark x1="42836" y1="29260" x2="29403" y2="30637"/>
                        <a14:foregroundMark x1="61642" y1="37522" x2="58507" y2="66093"/>
                        <a14:foregroundMark x1="54925" y1="71429" x2="26269" y2="59208"/>
                        <a14:foregroundMark x1="26269" y1="59208" x2="25821" y2="54045"/>
                        <a14:foregroundMark x1="64776" y1="42169" x2="61940" y2="70912"/>
                        <a14:foregroundMark x1="51194" y1="10843" x2="40648" y2="8795"/>
                        <a14:foregroundMark x1="49104" y1="93287" x2="44179" y2="93115"/>
                        <a14:backgroundMark x1="38209" y1="7573" x2="35373" y2="8778"/>
                        <a14:backgroundMark x1="37761" y1="9294" x2="37761" y2="9294"/>
                        <a14:backgroundMark x1="39254" y1="8778" x2="37761" y2="9122"/>
                        <a14:backgroundMark x1="40149" y1="7917" x2="36716" y2="8090"/>
                        <a14:backgroundMark x1="41940" y1="7573" x2="41940" y2="7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8" y="95293"/>
            <a:ext cx="1637414" cy="1419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6E1B778-1D3F-1842-8A65-9755D872C3CA}"/>
              </a:ext>
            </a:extLst>
          </p:cNvPr>
          <p:cNvGrpSpPr/>
          <p:nvPr/>
        </p:nvGrpSpPr>
        <p:grpSpPr>
          <a:xfrm>
            <a:off x="1464608" y="0"/>
            <a:ext cx="8787158" cy="2990356"/>
            <a:chOff x="4071611" y="-866168"/>
            <a:chExt cx="12336856" cy="406669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D1BED8-44D9-C242-99B2-DDB822CAA3EE}"/>
                </a:ext>
              </a:extLst>
            </p:cNvPr>
            <p:cNvGrpSpPr/>
            <p:nvPr/>
          </p:nvGrpSpPr>
          <p:grpSpPr>
            <a:xfrm>
              <a:off x="10090815" y="-866168"/>
              <a:ext cx="455613" cy="2126372"/>
              <a:chOff x="2149974" y="-1299298"/>
              <a:chExt cx="455613" cy="2126372"/>
            </a:xfrm>
          </p:grpSpPr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094E3240-9A54-ED4E-AF1C-12AC1A65D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9974" y="-1299298"/>
                <a:ext cx="377825" cy="1585034"/>
              </a:xfrm>
              <a:custGeom>
                <a:avLst/>
                <a:gdLst>
                  <a:gd name="T0" fmla="*/ 203 w 238"/>
                  <a:gd name="T1" fmla="*/ 38 h 2519"/>
                  <a:gd name="T2" fmla="*/ 193 w 238"/>
                  <a:gd name="T3" fmla="*/ 2487 h 2519"/>
                  <a:gd name="T4" fmla="*/ 111 w 238"/>
                  <a:gd name="T5" fmla="*/ 2487 h 2519"/>
                  <a:gd name="T6" fmla="*/ 35 w 238"/>
                  <a:gd name="T7" fmla="*/ 6 h 2519"/>
                  <a:gd name="T8" fmla="*/ 0 w 238"/>
                  <a:gd name="T9" fmla="*/ 0 h 2519"/>
                  <a:gd name="T10" fmla="*/ 76 w 238"/>
                  <a:gd name="T11" fmla="*/ 2503 h 2519"/>
                  <a:gd name="T12" fmla="*/ 76 w 238"/>
                  <a:gd name="T13" fmla="*/ 2519 h 2519"/>
                  <a:gd name="T14" fmla="*/ 225 w 238"/>
                  <a:gd name="T15" fmla="*/ 2519 h 2519"/>
                  <a:gd name="T16" fmla="*/ 238 w 238"/>
                  <a:gd name="T17" fmla="*/ 38 h 2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8" h="2519">
                    <a:moveTo>
                      <a:pt x="203" y="38"/>
                    </a:moveTo>
                    <a:lnTo>
                      <a:pt x="193" y="2487"/>
                    </a:lnTo>
                    <a:lnTo>
                      <a:pt x="111" y="2487"/>
                    </a:lnTo>
                    <a:lnTo>
                      <a:pt x="35" y="6"/>
                    </a:lnTo>
                    <a:lnTo>
                      <a:pt x="0" y="0"/>
                    </a:lnTo>
                    <a:lnTo>
                      <a:pt x="76" y="2503"/>
                    </a:lnTo>
                    <a:lnTo>
                      <a:pt x="76" y="2519"/>
                    </a:lnTo>
                    <a:lnTo>
                      <a:pt x="225" y="2519"/>
                    </a:lnTo>
                    <a:lnTo>
                      <a:pt x="238" y="38"/>
                    </a:lnTo>
                  </a:path>
                </a:pathLst>
              </a:custGeom>
              <a:solidFill>
                <a:schemeClr val="accent6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0000"/>
                  </a:solidFill>
                  <a:latin typeface="Gabriola" pitchFamily="82" charset="0"/>
                </a:endParaRPr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9240FDAC-B2FD-3F40-996E-52A456BB4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9199" y="488936"/>
                <a:ext cx="303213" cy="338138"/>
              </a:xfrm>
              <a:custGeom>
                <a:avLst/>
                <a:gdLst>
                  <a:gd name="T0" fmla="*/ 29 w 93"/>
                  <a:gd name="T1" fmla="*/ 2 h 106"/>
                  <a:gd name="T2" fmla="*/ 24 w 93"/>
                  <a:gd name="T3" fmla="*/ 2 h 106"/>
                  <a:gd name="T4" fmla="*/ 2 w 93"/>
                  <a:gd name="T5" fmla="*/ 51 h 106"/>
                  <a:gd name="T6" fmla="*/ 32 w 93"/>
                  <a:gd name="T7" fmla="*/ 100 h 106"/>
                  <a:gd name="T8" fmla="*/ 84 w 93"/>
                  <a:gd name="T9" fmla="*/ 86 h 106"/>
                  <a:gd name="T10" fmla="*/ 86 w 93"/>
                  <a:gd name="T11" fmla="*/ 46 h 106"/>
                  <a:gd name="T12" fmla="*/ 86 w 93"/>
                  <a:gd name="T13" fmla="*/ 43 h 106"/>
                  <a:gd name="T14" fmla="*/ 86 w 93"/>
                  <a:gd name="T15" fmla="*/ 40 h 106"/>
                  <a:gd name="T16" fmla="*/ 84 w 93"/>
                  <a:gd name="T17" fmla="*/ 31 h 106"/>
                  <a:gd name="T18" fmla="*/ 77 w 93"/>
                  <a:gd name="T19" fmla="*/ 32 h 106"/>
                  <a:gd name="T20" fmla="*/ 77 w 93"/>
                  <a:gd name="T21" fmla="*/ 39 h 106"/>
                  <a:gd name="T22" fmla="*/ 77 w 93"/>
                  <a:gd name="T23" fmla="*/ 42 h 106"/>
                  <a:gd name="T24" fmla="*/ 71 w 93"/>
                  <a:gd name="T25" fmla="*/ 65 h 106"/>
                  <a:gd name="T26" fmla="*/ 40 w 93"/>
                  <a:gd name="T27" fmla="*/ 63 h 106"/>
                  <a:gd name="T28" fmla="*/ 49 w 93"/>
                  <a:gd name="T29" fmla="*/ 27 h 106"/>
                  <a:gd name="T30" fmla="*/ 49 w 93"/>
                  <a:gd name="T31" fmla="*/ 23 h 106"/>
                  <a:gd name="T32" fmla="*/ 29 w 93"/>
                  <a:gd name="T33" fmla="*/ 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3" h="106">
                    <a:moveTo>
                      <a:pt x="29" y="2"/>
                    </a:moveTo>
                    <a:cubicBezTo>
                      <a:pt x="28" y="0"/>
                      <a:pt x="25" y="0"/>
                      <a:pt x="24" y="2"/>
                    </a:cubicBezTo>
                    <a:cubicBezTo>
                      <a:pt x="18" y="10"/>
                      <a:pt x="4" y="30"/>
                      <a:pt x="2" y="51"/>
                    </a:cubicBezTo>
                    <a:cubicBezTo>
                      <a:pt x="0" y="71"/>
                      <a:pt x="10" y="93"/>
                      <a:pt x="32" y="100"/>
                    </a:cubicBezTo>
                    <a:cubicBezTo>
                      <a:pt x="51" y="106"/>
                      <a:pt x="76" y="101"/>
                      <a:pt x="84" y="86"/>
                    </a:cubicBezTo>
                    <a:cubicBezTo>
                      <a:pt x="93" y="69"/>
                      <a:pt x="87" y="52"/>
                      <a:pt x="86" y="46"/>
                    </a:cubicBezTo>
                    <a:cubicBezTo>
                      <a:pt x="86" y="45"/>
                      <a:pt x="86" y="44"/>
                      <a:pt x="86" y="43"/>
                    </a:cubicBezTo>
                    <a:cubicBezTo>
                      <a:pt x="86" y="42"/>
                      <a:pt x="86" y="41"/>
                      <a:pt x="86" y="40"/>
                    </a:cubicBezTo>
                    <a:cubicBezTo>
                      <a:pt x="85" y="38"/>
                      <a:pt x="85" y="34"/>
                      <a:pt x="84" y="31"/>
                    </a:cubicBezTo>
                    <a:cubicBezTo>
                      <a:pt x="83" y="27"/>
                      <a:pt x="77" y="28"/>
                      <a:pt x="77" y="32"/>
                    </a:cubicBezTo>
                    <a:cubicBezTo>
                      <a:pt x="77" y="35"/>
                      <a:pt x="77" y="38"/>
                      <a:pt x="77" y="39"/>
                    </a:cubicBezTo>
                    <a:cubicBezTo>
                      <a:pt x="77" y="40"/>
                      <a:pt x="77" y="41"/>
                      <a:pt x="77" y="42"/>
                    </a:cubicBezTo>
                    <a:cubicBezTo>
                      <a:pt x="76" y="50"/>
                      <a:pt x="74" y="60"/>
                      <a:pt x="71" y="65"/>
                    </a:cubicBezTo>
                    <a:cubicBezTo>
                      <a:pt x="65" y="75"/>
                      <a:pt x="44" y="74"/>
                      <a:pt x="40" y="63"/>
                    </a:cubicBezTo>
                    <a:cubicBezTo>
                      <a:pt x="36" y="52"/>
                      <a:pt x="45" y="34"/>
                      <a:pt x="49" y="27"/>
                    </a:cubicBezTo>
                    <a:cubicBezTo>
                      <a:pt x="50" y="26"/>
                      <a:pt x="50" y="24"/>
                      <a:pt x="49" y="23"/>
                    </a:cubicBezTo>
                    <a:lnTo>
                      <a:pt x="29" y="2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0000"/>
                  </a:solidFill>
                  <a:latin typeface="Gabriola" pitchFamily="82" charset="0"/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93A6CB21-BDE5-D940-9249-3362FB799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1724" y="101586"/>
                <a:ext cx="423863" cy="490538"/>
              </a:xfrm>
              <a:custGeom>
                <a:avLst/>
                <a:gdLst>
                  <a:gd name="T0" fmla="*/ 114 w 130"/>
                  <a:gd name="T1" fmla="*/ 11 h 154"/>
                  <a:gd name="T2" fmla="*/ 91 w 130"/>
                  <a:gd name="T3" fmla="*/ 0 h 154"/>
                  <a:gd name="T4" fmla="*/ 65 w 130"/>
                  <a:gd name="T5" fmla="*/ 0 h 154"/>
                  <a:gd name="T6" fmla="*/ 39 w 130"/>
                  <a:gd name="T7" fmla="*/ 0 h 154"/>
                  <a:gd name="T8" fmla="*/ 16 w 130"/>
                  <a:gd name="T9" fmla="*/ 11 h 154"/>
                  <a:gd name="T10" fmla="*/ 8 w 130"/>
                  <a:gd name="T11" fmla="*/ 20 h 154"/>
                  <a:gd name="T12" fmla="*/ 0 w 130"/>
                  <a:gd name="T13" fmla="*/ 40 h 154"/>
                  <a:gd name="T14" fmla="*/ 0 w 130"/>
                  <a:gd name="T15" fmla="*/ 79 h 154"/>
                  <a:gd name="T16" fmla="*/ 6 w 130"/>
                  <a:gd name="T17" fmla="*/ 97 h 154"/>
                  <a:gd name="T18" fmla="*/ 37 w 130"/>
                  <a:gd name="T19" fmla="*/ 141 h 154"/>
                  <a:gd name="T20" fmla="*/ 62 w 130"/>
                  <a:gd name="T21" fmla="*/ 154 h 154"/>
                  <a:gd name="T22" fmla="*/ 65 w 130"/>
                  <a:gd name="T23" fmla="*/ 154 h 154"/>
                  <a:gd name="T24" fmla="*/ 68 w 130"/>
                  <a:gd name="T25" fmla="*/ 154 h 154"/>
                  <a:gd name="T26" fmla="*/ 93 w 130"/>
                  <a:gd name="T27" fmla="*/ 141 h 154"/>
                  <a:gd name="T28" fmla="*/ 124 w 130"/>
                  <a:gd name="T29" fmla="*/ 97 h 154"/>
                  <a:gd name="T30" fmla="*/ 130 w 130"/>
                  <a:gd name="T31" fmla="*/ 79 h 154"/>
                  <a:gd name="T32" fmla="*/ 130 w 130"/>
                  <a:gd name="T33" fmla="*/ 40 h 154"/>
                  <a:gd name="T34" fmla="*/ 122 w 130"/>
                  <a:gd name="T35" fmla="*/ 20 h 154"/>
                  <a:gd name="T36" fmla="*/ 114 w 130"/>
                  <a:gd name="T37" fmla="*/ 1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0" h="154">
                    <a:moveTo>
                      <a:pt x="114" y="11"/>
                    </a:moveTo>
                    <a:cubicBezTo>
                      <a:pt x="108" y="4"/>
                      <a:pt x="100" y="0"/>
                      <a:pt x="91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0" y="0"/>
                      <a:pt x="22" y="4"/>
                      <a:pt x="16" y="11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3" y="25"/>
                      <a:pt x="0" y="33"/>
                      <a:pt x="0" y="40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85"/>
                      <a:pt x="2" y="91"/>
                      <a:pt x="6" y="97"/>
                    </a:cubicBezTo>
                    <a:cubicBezTo>
                      <a:pt x="37" y="141"/>
                      <a:pt x="37" y="141"/>
                      <a:pt x="37" y="141"/>
                    </a:cubicBezTo>
                    <a:cubicBezTo>
                      <a:pt x="43" y="149"/>
                      <a:pt x="52" y="154"/>
                      <a:pt x="62" y="154"/>
                    </a:cubicBezTo>
                    <a:cubicBezTo>
                      <a:pt x="65" y="154"/>
                      <a:pt x="65" y="154"/>
                      <a:pt x="65" y="154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78" y="154"/>
                      <a:pt x="87" y="149"/>
                      <a:pt x="93" y="141"/>
                    </a:cubicBezTo>
                    <a:cubicBezTo>
                      <a:pt x="124" y="97"/>
                      <a:pt x="124" y="97"/>
                      <a:pt x="124" y="97"/>
                    </a:cubicBezTo>
                    <a:cubicBezTo>
                      <a:pt x="128" y="91"/>
                      <a:pt x="130" y="85"/>
                      <a:pt x="130" y="79"/>
                    </a:cubicBezTo>
                    <a:cubicBezTo>
                      <a:pt x="130" y="40"/>
                      <a:pt x="130" y="40"/>
                      <a:pt x="130" y="40"/>
                    </a:cubicBezTo>
                    <a:cubicBezTo>
                      <a:pt x="130" y="33"/>
                      <a:pt x="127" y="25"/>
                      <a:pt x="122" y="20"/>
                    </a:cubicBezTo>
                    <a:lnTo>
                      <a:pt x="114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0000"/>
                  </a:solidFill>
                  <a:latin typeface="Gabriola" pitchFamily="82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8A60105-69D7-7F4C-B8F3-01DD4906717B}"/>
                </a:ext>
              </a:extLst>
            </p:cNvPr>
            <p:cNvGrpSpPr/>
            <p:nvPr/>
          </p:nvGrpSpPr>
          <p:grpSpPr>
            <a:xfrm>
              <a:off x="4071611" y="1366349"/>
              <a:ext cx="12336856" cy="1834177"/>
              <a:chOff x="1943089" y="2328648"/>
              <a:chExt cx="5698159" cy="847171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8" name="Rectangle 105">
                <a:extLst>
                  <a:ext uri="{FF2B5EF4-FFF2-40B4-BE49-F238E27FC236}">
                    <a16:creationId xmlns:a16="http://schemas.microsoft.com/office/drawing/2014/main" id="{D7AC0D27-F4B3-1F49-B851-0A8C002B4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3089" y="2408207"/>
                <a:ext cx="5698159" cy="356283"/>
              </a:xfrm>
              <a:prstGeom prst="rect">
                <a:avLst/>
              </a:prstGeom>
              <a:solidFill>
                <a:schemeClr val="accent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0000"/>
                  </a:solidFill>
                  <a:latin typeface="Gabriola" pitchFamily="82" charset="0"/>
                </a:endParaRPr>
              </a:p>
            </p:txBody>
          </p:sp>
          <p:sp>
            <p:nvSpPr>
              <p:cNvPr id="19" name="Rectangle 106">
                <a:extLst>
                  <a:ext uri="{FF2B5EF4-FFF2-40B4-BE49-F238E27FC236}">
                    <a16:creationId xmlns:a16="http://schemas.microsoft.com/office/drawing/2014/main" id="{C7063C23-D75C-3748-8373-F1D478CF7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2680" y="2328648"/>
                <a:ext cx="187325" cy="123825"/>
              </a:xfrm>
              <a:prstGeom prst="rect">
                <a:avLst/>
              </a:prstGeom>
              <a:solidFill>
                <a:schemeClr val="accent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0000"/>
                  </a:solidFill>
                  <a:latin typeface="Gabriola" pitchFamily="82" charset="0"/>
                </a:endParaRPr>
              </a:p>
            </p:txBody>
          </p:sp>
          <p:sp>
            <p:nvSpPr>
              <p:cNvPr id="20" name="Rectangle 123">
                <a:extLst>
                  <a:ext uri="{FF2B5EF4-FFF2-40B4-BE49-F238E27FC236}">
                    <a16:creationId xmlns:a16="http://schemas.microsoft.com/office/drawing/2014/main" id="{87DA774C-2F0B-6448-BF43-BBC0D3241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3094" y="2799778"/>
                <a:ext cx="5698154" cy="376041"/>
              </a:xfrm>
              <a:prstGeom prst="rect">
                <a:avLst/>
              </a:prstGeom>
              <a:solidFill>
                <a:schemeClr val="accent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0000"/>
                  </a:solidFill>
                  <a:latin typeface="Gabriola" pitchFamily="82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F16FCCA-5CCF-BD42-AEBA-A9591D4A88BB}"/>
                </a:ext>
              </a:extLst>
            </p:cNvPr>
            <p:cNvGrpSpPr/>
            <p:nvPr/>
          </p:nvGrpSpPr>
          <p:grpSpPr>
            <a:xfrm>
              <a:off x="9604638" y="1187749"/>
              <a:ext cx="1584213" cy="352460"/>
              <a:chOff x="9590893" y="872582"/>
              <a:chExt cx="1584213" cy="35246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D8D6C3E-B309-3E4C-930C-3E13096C8304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9590893" y="872582"/>
                <a:ext cx="767126" cy="352460"/>
              </a:xfrm>
              <a:prstGeom prst="line">
                <a:avLst/>
              </a:prstGeom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44EE382-4B26-3B40-B091-238E171FE328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>
                <a:off x="10358019" y="872582"/>
                <a:ext cx="817087" cy="352460"/>
              </a:xfrm>
              <a:prstGeom prst="line">
                <a:avLst/>
              </a:prstGeom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1F83105-EC62-7E4D-B473-8C2D1AD54AB9}"/>
              </a:ext>
            </a:extLst>
          </p:cNvPr>
          <p:cNvSpPr txBox="1"/>
          <p:nvPr/>
        </p:nvSpPr>
        <p:spPr>
          <a:xfrm>
            <a:off x="1497543" y="1842145"/>
            <a:ext cx="87542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Gabriola" pitchFamily="82" charset="0"/>
                <a:cs typeface="Times New Roman" panose="02020603050405020304" pitchFamily="18" charset="0"/>
              </a:rPr>
              <a:t>ASSE 4311: Learning Outcome Assessment III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951E2A2-9438-C049-B834-791B3C769FAB}"/>
              </a:ext>
            </a:extLst>
          </p:cNvPr>
          <p:cNvSpPr txBox="1"/>
          <p:nvPr/>
        </p:nvSpPr>
        <p:spPr>
          <a:xfrm>
            <a:off x="1497543" y="2429596"/>
            <a:ext cx="8777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Gabriola" pitchFamily="82" charset="0"/>
                <a:cs typeface="Times New Roman" panose="02020603050405020304" pitchFamily="18" charset="0"/>
              </a:rPr>
              <a:t>Structural &amp; Geotechnical Design of Alkhawther SEC Substation (13.8) kV </a:t>
            </a:r>
          </a:p>
        </p:txBody>
      </p:sp>
      <p:pic>
        <p:nvPicPr>
          <p:cNvPr id="1030" name="Picture 6" descr="ABET Accreditation">
            <a:extLst>
              <a:ext uri="{FF2B5EF4-FFF2-40B4-BE49-F238E27FC236}">
                <a16:creationId xmlns:a16="http://schemas.microsoft.com/office/drawing/2014/main" id="{AA5EAE39-2876-ED43-899D-ED38146C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78" y="208641"/>
            <a:ext cx="2538788" cy="1053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FB27C5A-C891-DB4D-880D-0696E073752D}"/>
              </a:ext>
            </a:extLst>
          </p:cNvPr>
          <p:cNvSpPr txBox="1"/>
          <p:nvPr/>
        </p:nvSpPr>
        <p:spPr>
          <a:xfrm>
            <a:off x="393205" y="4805922"/>
            <a:ext cx="261561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Advisor:</a:t>
            </a:r>
          </a:p>
          <a:p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Engr. Mohd Nayeemuddin</a:t>
            </a:r>
          </a:p>
          <a:p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Course Coordinator: </a:t>
            </a:r>
          </a:p>
          <a:p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Dr. Andi Asiz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48A55A0-CC8C-B448-8897-A3D749964BA2}"/>
              </a:ext>
            </a:extLst>
          </p:cNvPr>
          <p:cNvSpPr txBox="1"/>
          <p:nvPr/>
        </p:nvSpPr>
        <p:spPr>
          <a:xfrm>
            <a:off x="8661301" y="4427949"/>
            <a:ext cx="224497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Group members: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Sultan Binkulaib 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Hassan Alzahrani 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Faisal Alqahtani 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Zaid Alotaibi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0900855-DCF3-0B48-903B-0770DC17D5D1}"/>
              </a:ext>
            </a:extLst>
          </p:cNvPr>
          <p:cNvSpPr txBox="1"/>
          <p:nvPr/>
        </p:nvSpPr>
        <p:spPr>
          <a:xfrm>
            <a:off x="10512301" y="4427949"/>
            <a:ext cx="139286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ID #s</a:t>
            </a:r>
          </a:p>
          <a:p>
            <a:pPr>
              <a:spcAft>
                <a:spcPts val="300"/>
              </a:spcAft>
            </a:pPr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201702220</a:t>
            </a:r>
          </a:p>
          <a:p>
            <a:pPr>
              <a:spcAft>
                <a:spcPts val="300"/>
              </a:spcAft>
            </a:pPr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201302382</a:t>
            </a:r>
          </a:p>
          <a:p>
            <a:pPr>
              <a:spcAft>
                <a:spcPts val="300"/>
              </a:spcAft>
            </a:pPr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201600795</a:t>
            </a:r>
          </a:p>
          <a:p>
            <a:pPr>
              <a:spcAft>
                <a:spcPts val="300"/>
              </a:spcAft>
            </a:pPr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201403543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C296A326-F2A6-1246-8E82-29C8F37B473B}"/>
              </a:ext>
            </a:extLst>
          </p:cNvPr>
          <p:cNvSpPr txBox="1"/>
          <p:nvPr/>
        </p:nvSpPr>
        <p:spPr>
          <a:xfrm>
            <a:off x="4104686" y="4800871"/>
            <a:ext cx="30949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Examiners committee: 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Engr. Danish Ahmed 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latin typeface="Gabriola" pitchFamily="82" charset="0"/>
                <a:cs typeface="Times New Roman" panose="02020603050405020304" pitchFamily="18" charset="0"/>
              </a:rPr>
              <a:t>Dr. Saidur Chowdhury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4502F0-B2C2-7244-B761-0161B9C2FE89}"/>
              </a:ext>
            </a:extLst>
          </p:cNvPr>
          <p:cNvSpPr txBox="1"/>
          <p:nvPr/>
        </p:nvSpPr>
        <p:spPr>
          <a:xfrm>
            <a:off x="11798795" y="6283782"/>
            <a:ext cx="353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1</a:t>
            </a:r>
          </a:p>
        </p:txBody>
      </p:sp>
      <p:sp>
        <p:nvSpPr>
          <p:cNvPr id="26" name="Rectangle 105">
            <a:extLst>
              <a:ext uri="{FF2B5EF4-FFF2-40B4-BE49-F238E27FC236}">
                <a16:creationId xmlns:a16="http://schemas.microsoft.com/office/drawing/2014/main" id="{1E1F643C-C0CC-624D-9261-6A9651222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4608" y="3077683"/>
            <a:ext cx="8787158" cy="567214"/>
          </a:xfrm>
          <a:prstGeom prst="rect">
            <a:avLst/>
          </a:prstGeom>
          <a:solidFill>
            <a:schemeClr val="accent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0000"/>
              </a:solidFill>
              <a:latin typeface="Gabriola" pitchFamily="8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1A3093-2219-B344-BF24-BE0E8B3DB22A}"/>
              </a:ext>
            </a:extLst>
          </p:cNvPr>
          <p:cNvSpPr txBox="1"/>
          <p:nvPr/>
        </p:nvSpPr>
        <p:spPr>
          <a:xfrm>
            <a:off x="1712158" y="3085750"/>
            <a:ext cx="8508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Gabriola" pitchFamily="82" charset="0"/>
                <a:cs typeface="Times New Roman" panose="02020603050405020304" pitchFamily="18" charset="0"/>
              </a:rPr>
              <a:t>Group #4 Final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871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6035942"/>
            <a:ext cx="12208635" cy="707887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>
            <a:off x="130076" y="4732638"/>
            <a:ext cx="2248626" cy="1979108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>
            <a:off x="1090963" y="6424158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>
            <a:off x="1705970" y="6423443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31073A45-8D13-AF46-AE4E-CDD2405B80F4}"/>
              </a:ext>
            </a:extLst>
          </p:cNvPr>
          <p:cNvGrpSpPr/>
          <p:nvPr/>
        </p:nvGrpSpPr>
        <p:grpSpPr>
          <a:xfrm flipH="1">
            <a:off x="266803" y="194811"/>
            <a:ext cx="1163411" cy="825097"/>
            <a:chOff x="4263494" y="4311143"/>
            <a:chExt cx="1499472" cy="876646"/>
          </a:xfrm>
          <a:solidFill>
            <a:schemeClr val="accent1"/>
          </a:solidFill>
        </p:grpSpPr>
        <p:sp>
          <p:nvSpPr>
            <p:cNvPr id="158" name="Freeform: Shape 24">
              <a:extLst>
                <a:ext uri="{FF2B5EF4-FFF2-40B4-BE49-F238E27FC236}">
                  <a16:creationId xmlns:a16="http://schemas.microsoft.com/office/drawing/2014/main" id="{48756D61-4D58-7548-9178-81C0BBC53B9C}"/>
                </a:ext>
              </a:extLst>
            </p:cNvPr>
            <p:cNvSpPr/>
            <p:nvPr/>
          </p:nvSpPr>
          <p:spPr>
            <a:xfrm>
              <a:off x="4566589" y="4311143"/>
              <a:ext cx="961200" cy="403704"/>
            </a:xfrm>
            <a:custGeom>
              <a:avLst/>
              <a:gdLst>
                <a:gd name="connsiteX0" fmla="*/ 947984 w 961200"/>
                <a:gd name="connsiteY0" fmla="*/ 236726 h 403704"/>
                <a:gd name="connsiteX1" fmla="*/ 938372 w 961200"/>
                <a:gd name="connsiteY1" fmla="*/ 198278 h 403704"/>
                <a:gd name="connsiteX2" fmla="*/ 730752 w 961200"/>
                <a:gd name="connsiteY2" fmla="*/ 67555 h 403704"/>
                <a:gd name="connsiteX3" fmla="*/ 327048 w 961200"/>
                <a:gd name="connsiteY3" fmla="*/ 52176 h 403704"/>
                <a:gd name="connsiteX4" fmla="*/ 92516 w 961200"/>
                <a:gd name="connsiteY4" fmla="*/ 148296 h 403704"/>
                <a:gd name="connsiteX5" fmla="*/ 29076 w 961200"/>
                <a:gd name="connsiteY5" fmla="*/ 382829 h 403704"/>
                <a:gd name="connsiteX6" fmla="*/ 947984 w 961200"/>
                <a:gd name="connsiteY6" fmla="*/ 236726 h 40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1200" h="403704">
                  <a:moveTo>
                    <a:pt x="947984" y="236726"/>
                  </a:moveTo>
                  <a:cubicBezTo>
                    <a:pt x="947984" y="236726"/>
                    <a:pt x="944139" y="204046"/>
                    <a:pt x="938372" y="198278"/>
                  </a:cubicBezTo>
                  <a:cubicBezTo>
                    <a:pt x="932604" y="192511"/>
                    <a:pt x="848019" y="107926"/>
                    <a:pt x="730752" y="67555"/>
                  </a:cubicBezTo>
                  <a:cubicBezTo>
                    <a:pt x="621176" y="29107"/>
                    <a:pt x="475073" y="11806"/>
                    <a:pt x="327048" y="52176"/>
                  </a:cubicBezTo>
                  <a:cubicBezTo>
                    <a:pt x="180946" y="90624"/>
                    <a:pt x="102128" y="127150"/>
                    <a:pt x="92516" y="148296"/>
                  </a:cubicBezTo>
                  <a:cubicBezTo>
                    <a:pt x="88671" y="159830"/>
                    <a:pt x="29076" y="382829"/>
                    <a:pt x="29076" y="382829"/>
                  </a:cubicBezTo>
                  <a:lnTo>
                    <a:pt x="947984" y="236726"/>
                  </a:lnTo>
                  <a:close/>
                </a:path>
              </a:pathLst>
            </a:custGeom>
            <a:grpFill/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25">
              <a:extLst>
                <a:ext uri="{FF2B5EF4-FFF2-40B4-BE49-F238E27FC236}">
                  <a16:creationId xmlns:a16="http://schemas.microsoft.com/office/drawing/2014/main" id="{39ACE82D-C426-2D41-956A-8C06F032F0BC}"/>
                </a:ext>
              </a:extLst>
            </p:cNvPr>
            <p:cNvSpPr/>
            <p:nvPr/>
          </p:nvSpPr>
          <p:spPr>
            <a:xfrm>
              <a:off x="4482003" y="4344471"/>
              <a:ext cx="1249560" cy="749736"/>
            </a:xfrm>
            <a:custGeom>
              <a:avLst/>
              <a:gdLst>
                <a:gd name="connsiteX0" fmla="*/ 29076 w 1249560"/>
                <a:gd name="connsiteY0" fmla="*/ 722447 h 749736"/>
                <a:gd name="connsiteX1" fmla="*/ 46378 w 1249560"/>
                <a:gd name="connsiteY1" fmla="*/ 585956 h 749736"/>
                <a:gd name="connsiteX2" fmla="*/ 146343 w 1249560"/>
                <a:gd name="connsiteY2" fmla="*/ 287984 h 749736"/>
                <a:gd name="connsiteX3" fmla="*/ 544280 w 1249560"/>
                <a:gd name="connsiteY3" fmla="*/ 34227 h 749736"/>
                <a:gd name="connsiteX4" fmla="*/ 1019113 w 1249560"/>
                <a:gd name="connsiteY4" fmla="*/ 191864 h 749736"/>
                <a:gd name="connsiteX5" fmla="*/ 1220965 w 1249560"/>
                <a:gd name="connsiteY5" fmla="*/ 733981 h 749736"/>
                <a:gd name="connsiteX6" fmla="*/ 29076 w 1249560"/>
                <a:gd name="connsiteY6" fmla="*/ 722447 h 74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9560" h="749736">
                  <a:moveTo>
                    <a:pt x="29076" y="722447"/>
                  </a:moveTo>
                  <a:cubicBezTo>
                    <a:pt x="29076" y="722447"/>
                    <a:pt x="34844" y="662852"/>
                    <a:pt x="46378" y="585956"/>
                  </a:cubicBezTo>
                  <a:cubicBezTo>
                    <a:pt x="61757" y="487914"/>
                    <a:pt x="102128" y="359113"/>
                    <a:pt x="146343" y="287984"/>
                  </a:cubicBezTo>
                  <a:cubicBezTo>
                    <a:pt x="232851" y="149571"/>
                    <a:pt x="398177" y="53451"/>
                    <a:pt x="544280" y="34227"/>
                  </a:cubicBezTo>
                  <a:cubicBezTo>
                    <a:pt x="692305" y="15003"/>
                    <a:pt x="873010" y="45762"/>
                    <a:pt x="1019113" y="191864"/>
                  </a:cubicBezTo>
                  <a:cubicBezTo>
                    <a:pt x="1172905" y="345656"/>
                    <a:pt x="1220965" y="687844"/>
                    <a:pt x="1220965" y="733981"/>
                  </a:cubicBezTo>
                  <a:lnTo>
                    <a:pt x="29076" y="722447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85000"/>
                    <a:lumOff val="15000"/>
                  </a:schemeClr>
                </a:gs>
                <a:gs pos="0">
                  <a:schemeClr val="accent1">
                    <a:lumMod val="79000"/>
                    <a:lumOff val="21000"/>
                  </a:schemeClr>
                </a:gs>
              </a:gsLst>
              <a:path path="circle">
                <a:fillToRect l="100000" t="100000"/>
              </a:path>
            </a:gra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26">
              <a:extLst>
                <a:ext uri="{FF2B5EF4-FFF2-40B4-BE49-F238E27FC236}">
                  <a16:creationId xmlns:a16="http://schemas.microsoft.com/office/drawing/2014/main" id="{FF7A488F-ED90-BE44-A145-F3F9D410F466}"/>
                </a:ext>
              </a:extLst>
            </p:cNvPr>
            <p:cNvSpPr/>
            <p:nvPr/>
          </p:nvSpPr>
          <p:spPr>
            <a:xfrm>
              <a:off x="4263494" y="4899429"/>
              <a:ext cx="1499472" cy="288360"/>
            </a:xfrm>
            <a:custGeom>
              <a:avLst/>
              <a:gdLst>
                <a:gd name="connsiteX0" fmla="*/ 264887 w 1499472"/>
                <a:gd name="connsiteY0" fmla="*/ 29076 h 288360"/>
                <a:gd name="connsiteX1" fmla="*/ 36121 w 1499472"/>
                <a:gd name="connsiteY1" fmla="*/ 217471 h 288360"/>
                <a:gd name="connsiteX2" fmla="*/ 80337 w 1499472"/>
                <a:gd name="connsiteY2" fmla="*/ 250152 h 288360"/>
                <a:gd name="connsiteX3" fmla="*/ 493653 w 1499472"/>
                <a:gd name="connsiteY3" fmla="*/ 230928 h 288360"/>
                <a:gd name="connsiteX4" fmla="*/ 1081907 w 1499472"/>
                <a:gd name="connsiteY4" fmla="*/ 246307 h 288360"/>
                <a:gd name="connsiteX5" fmla="*/ 1472155 w 1499472"/>
                <a:gd name="connsiteY5" fmla="*/ 200170 h 288360"/>
                <a:gd name="connsiteX6" fmla="*/ 1433707 w 1499472"/>
                <a:gd name="connsiteY6" fmla="*/ 125196 h 288360"/>
                <a:gd name="connsiteX7" fmla="*/ 1095364 w 1499472"/>
                <a:gd name="connsiteY7" fmla="*/ 154032 h 288360"/>
                <a:gd name="connsiteX8" fmla="*/ 382153 w 1499472"/>
                <a:gd name="connsiteY8" fmla="*/ 136731 h 288360"/>
                <a:gd name="connsiteX9" fmla="*/ 264887 w 1499472"/>
                <a:gd name="connsiteY9" fmla="*/ 29076 h 28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9472" h="288360">
                  <a:moveTo>
                    <a:pt x="264887" y="29076"/>
                  </a:moveTo>
                  <a:cubicBezTo>
                    <a:pt x="239896" y="104050"/>
                    <a:pt x="216827" y="111739"/>
                    <a:pt x="36121" y="217471"/>
                  </a:cubicBezTo>
                  <a:cubicBezTo>
                    <a:pt x="20742" y="225161"/>
                    <a:pt x="28432" y="244385"/>
                    <a:pt x="80337" y="250152"/>
                  </a:cubicBezTo>
                  <a:cubicBezTo>
                    <a:pt x="130319" y="255919"/>
                    <a:pt x="234129" y="282833"/>
                    <a:pt x="493653" y="230928"/>
                  </a:cubicBezTo>
                  <a:cubicBezTo>
                    <a:pt x="610919" y="242463"/>
                    <a:pt x="905047" y="250152"/>
                    <a:pt x="1081907" y="246307"/>
                  </a:cubicBezTo>
                  <a:cubicBezTo>
                    <a:pt x="1226087" y="242463"/>
                    <a:pt x="1458698" y="211704"/>
                    <a:pt x="1472155" y="200170"/>
                  </a:cubicBezTo>
                  <a:cubicBezTo>
                    <a:pt x="1472155" y="200170"/>
                    <a:pt x="1451008" y="165567"/>
                    <a:pt x="1433707" y="125196"/>
                  </a:cubicBezTo>
                  <a:cubicBezTo>
                    <a:pt x="1433707" y="125196"/>
                    <a:pt x="1285682" y="148265"/>
                    <a:pt x="1095364" y="154032"/>
                  </a:cubicBezTo>
                  <a:cubicBezTo>
                    <a:pt x="939650" y="159799"/>
                    <a:pt x="464817" y="142498"/>
                    <a:pt x="382153" y="136731"/>
                  </a:cubicBezTo>
                  <a:cubicBezTo>
                    <a:pt x="291801" y="130963"/>
                    <a:pt x="264887" y="29076"/>
                    <a:pt x="264887" y="29076"/>
                  </a:cubicBezTo>
                  <a:close/>
                </a:path>
              </a:pathLst>
            </a:custGeom>
            <a:grpFill/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27">
              <a:extLst>
                <a:ext uri="{FF2B5EF4-FFF2-40B4-BE49-F238E27FC236}">
                  <a16:creationId xmlns:a16="http://schemas.microsoft.com/office/drawing/2014/main" id="{9F329A0A-5012-3440-B2E9-29AF0A150939}"/>
                </a:ext>
              </a:extLst>
            </p:cNvPr>
            <p:cNvSpPr/>
            <p:nvPr/>
          </p:nvSpPr>
          <p:spPr>
            <a:xfrm>
              <a:off x="4970293" y="4895584"/>
              <a:ext cx="307584" cy="211464"/>
            </a:xfrm>
            <a:custGeom>
              <a:avLst/>
              <a:gdLst>
                <a:gd name="connsiteX0" fmla="*/ 278988 w 307584"/>
                <a:gd name="connsiteY0" fmla="*/ 94438 h 211464"/>
                <a:gd name="connsiteX1" fmla="*/ 213627 w 307584"/>
                <a:gd name="connsiteY1" fmla="*/ 29076 h 211464"/>
                <a:gd name="connsiteX2" fmla="*/ 94438 w 307584"/>
                <a:gd name="connsiteY2" fmla="*/ 29076 h 211464"/>
                <a:gd name="connsiteX3" fmla="*/ 29076 w 307584"/>
                <a:gd name="connsiteY3" fmla="*/ 94438 h 211464"/>
                <a:gd name="connsiteX4" fmla="*/ 29076 w 307584"/>
                <a:gd name="connsiteY4" fmla="*/ 144420 h 211464"/>
                <a:gd name="connsiteX5" fmla="*/ 69447 w 307584"/>
                <a:gd name="connsiteY5" fmla="*/ 184791 h 211464"/>
                <a:gd name="connsiteX6" fmla="*/ 236696 w 307584"/>
                <a:gd name="connsiteY6" fmla="*/ 184791 h 211464"/>
                <a:gd name="connsiteX7" fmla="*/ 277066 w 307584"/>
                <a:gd name="connsiteY7" fmla="*/ 144420 h 211464"/>
                <a:gd name="connsiteX8" fmla="*/ 277066 w 307584"/>
                <a:gd name="connsiteY8" fmla="*/ 94438 h 2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584" h="211464">
                  <a:moveTo>
                    <a:pt x="278988" y="94438"/>
                  </a:moveTo>
                  <a:cubicBezTo>
                    <a:pt x="278988" y="57912"/>
                    <a:pt x="250152" y="29076"/>
                    <a:pt x="213627" y="29076"/>
                  </a:cubicBezTo>
                  <a:lnTo>
                    <a:pt x="94438" y="29076"/>
                  </a:lnTo>
                  <a:cubicBezTo>
                    <a:pt x="57912" y="29076"/>
                    <a:pt x="29076" y="57912"/>
                    <a:pt x="29076" y="94438"/>
                  </a:cubicBezTo>
                  <a:lnTo>
                    <a:pt x="29076" y="144420"/>
                  </a:lnTo>
                  <a:cubicBezTo>
                    <a:pt x="29076" y="167489"/>
                    <a:pt x="48300" y="184791"/>
                    <a:pt x="69447" y="184791"/>
                  </a:cubicBezTo>
                  <a:lnTo>
                    <a:pt x="236696" y="184791"/>
                  </a:lnTo>
                  <a:cubicBezTo>
                    <a:pt x="259764" y="184791"/>
                    <a:pt x="277066" y="165567"/>
                    <a:pt x="277066" y="144420"/>
                  </a:cubicBezTo>
                  <a:lnTo>
                    <a:pt x="277066" y="94438"/>
                  </a:lnTo>
                  <a:close/>
                </a:path>
              </a:pathLst>
            </a:custGeom>
            <a:grpFill/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500552" y="316523"/>
            <a:ext cx="64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Minimum Slab Thickness (</a:t>
            </a:r>
            <a:r>
              <a:rPr lang="en-US" sz="4000" b="1" dirty="0">
                <a:solidFill>
                  <a:srgbClr val="F27900"/>
                </a:solidFill>
                <a:latin typeface="Gabriola" pitchFamily="82" charset="0"/>
              </a:rPr>
              <a:t>Summary</a:t>
            </a:r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):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AE0911-2672-C045-9755-92AA068B9EB5}"/>
              </a:ext>
            </a:extLst>
          </p:cNvPr>
          <p:cNvSpPr txBox="1"/>
          <p:nvPr/>
        </p:nvSpPr>
        <p:spPr>
          <a:xfrm>
            <a:off x="769682" y="1100728"/>
            <a:ext cx="1129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E5E5E"/>
                </a:solidFill>
                <a:latin typeface="Gabriola" pitchFamily="82" charset="0"/>
              </a:rPr>
              <a:t>Table 2.2: Summary of Minimum Slab Thickness (table 9.5a and c in ACI -318-11)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211FF72-04B7-A845-994F-5773268A02B8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10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A4DFA6-998D-E04B-91A4-0EADECA3C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702538"/>
              </p:ext>
            </p:extLst>
          </p:nvPr>
        </p:nvGraphicFramePr>
        <p:xfrm>
          <a:off x="2622724" y="1939361"/>
          <a:ext cx="7590110" cy="36690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5030">
                  <a:extLst>
                    <a:ext uri="{9D8B030D-6E8A-4147-A177-3AD203B41FA5}">
                      <a16:colId xmlns:a16="http://schemas.microsoft.com/office/drawing/2014/main" val="1412209965"/>
                    </a:ext>
                  </a:extLst>
                </a:gridCol>
                <a:gridCol w="1857974">
                  <a:extLst>
                    <a:ext uri="{9D8B030D-6E8A-4147-A177-3AD203B41FA5}">
                      <a16:colId xmlns:a16="http://schemas.microsoft.com/office/drawing/2014/main" val="631666355"/>
                    </a:ext>
                  </a:extLst>
                </a:gridCol>
                <a:gridCol w="2057605">
                  <a:extLst>
                    <a:ext uri="{9D8B030D-6E8A-4147-A177-3AD203B41FA5}">
                      <a16:colId xmlns:a16="http://schemas.microsoft.com/office/drawing/2014/main" val="2203820199"/>
                    </a:ext>
                  </a:extLst>
                </a:gridCol>
                <a:gridCol w="2019501">
                  <a:extLst>
                    <a:ext uri="{9D8B030D-6E8A-4147-A177-3AD203B41FA5}">
                      <a16:colId xmlns:a16="http://schemas.microsoft.com/office/drawing/2014/main" val="3643112307"/>
                    </a:ext>
                  </a:extLst>
                </a:gridCol>
              </a:tblGrid>
              <a:tr h="1200944">
                <a:tc>
                  <a:txBody>
                    <a:bodyPr/>
                    <a:lstStyle/>
                    <a:p>
                      <a:pPr marL="0" marR="336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Members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238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Minimum thickness required (mm)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238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Selected Thickness for each type (mm)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238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Selected Slab thickness for the whole slab (mm)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0764885"/>
                  </a:ext>
                </a:extLst>
              </a:tr>
              <a:tr h="1200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Solid one-way slab minimum thickness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17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Gabriola" pitchFamily="82" charset="0"/>
                        </a:rPr>
                        <a:t>228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17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Gabriola" pitchFamily="82" charset="0"/>
                        </a:rPr>
                        <a:t>240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317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Gabriola" pitchFamily="82" charset="0"/>
                        </a:rPr>
                        <a:t> </a:t>
                      </a:r>
                    </a:p>
                    <a:p>
                      <a:pPr marL="0" marR="317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Gabriola" pitchFamily="82" charset="0"/>
                        </a:rPr>
                        <a:t> </a:t>
                      </a:r>
                    </a:p>
                    <a:p>
                      <a:pPr marL="0" marR="317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Gabriola" pitchFamily="82" charset="0"/>
                        </a:rPr>
                        <a:t>240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1759732"/>
                  </a:ext>
                </a:extLst>
              </a:tr>
              <a:tr h="1200944">
                <a:tc>
                  <a:txBody>
                    <a:bodyPr/>
                    <a:lstStyle/>
                    <a:p>
                      <a:pPr marL="0" marR="3302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Solid two-way slab minimum thickness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17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Gabriola" pitchFamily="82" charset="0"/>
                        </a:rPr>
                        <a:t>165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17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Gabriola" pitchFamily="82" charset="0"/>
                        </a:rPr>
                        <a:t>180</a:t>
                      </a:r>
                      <a:endParaRPr lang="en-US" sz="30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59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994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12946" y="6084275"/>
            <a:ext cx="12208635" cy="633583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>
            <a:off x="130076" y="4486734"/>
            <a:ext cx="2248626" cy="2225012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>
            <a:off x="1090963" y="6424158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>
            <a:off x="1705970" y="6423443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31073A45-8D13-AF46-AE4E-CDD2405B80F4}"/>
              </a:ext>
            </a:extLst>
          </p:cNvPr>
          <p:cNvGrpSpPr/>
          <p:nvPr/>
        </p:nvGrpSpPr>
        <p:grpSpPr>
          <a:xfrm flipH="1">
            <a:off x="266803" y="194811"/>
            <a:ext cx="1163411" cy="825097"/>
            <a:chOff x="4263494" y="4311143"/>
            <a:chExt cx="1499472" cy="876646"/>
          </a:xfrm>
          <a:solidFill>
            <a:schemeClr val="accent1"/>
          </a:solidFill>
        </p:grpSpPr>
        <p:sp>
          <p:nvSpPr>
            <p:cNvPr id="158" name="Freeform: Shape 24">
              <a:extLst>
                <a:ext uri="{FF2B5EF4-FFF2-40B4-BE49-F238E27FC236}">
                  <a16:creationId xmlns:a16="http://schemas.microsoft.com/office/drawing/2014/main" id="{48756D61-4D58-7548-9178-81C0BBC53B9C}"/>
                </a:ext>
              </a:extLst>
            </p:cNvPr>
            <p:cNvSpPr/>
            <p:nvPr/>
          </p:nvSpPr>
          <p:spPr>
            <a:xfrm>
              <a:off x="4566589" y="4311143"/>
              <a:ext cx="961200" cy="403704"/>
            </a:xfrm>
            <a:custGeom>
              <a:avLst/>
              <a:gdLst>
                <a:gd name="connsiteX0" fmla="*/ 947984 w 961200"/>
                <a:gd name="connsiteY0" fmla="*/ 236726 h 403704"/>
                <a:gd name="connsiteX1" fmla="*/ 938372 w 961200"/>
                <a:gd name="connsiteY1" fmla="*/ 198278 h 403704"/>
                <a:gd name="connsiteX2" fmla="*/ 730752 w 961200"/>
                <a:gd name="connsiteY2" fmla="*/ 67555 h 403704"/>
                <a:gd name="connsiteX3" fmla="*/ 327048 w 961200"/>
                <a:gd name="connsiteY3" fmla="*/ 52176 h 403704"/>
                <a:gd name="connsiteX4" fmla="*/ 92516 w 961200"/>
                <a:gd name="connsiteY4" fmla="*/ 148296 h 403704"/>
                <a:gd name="connsiteX5" fmla="*/ 29076 w 961200"/>
                <a:gd name="connsiteY5" fmla="*/ 382829 h 403704"/>
                <a:gd name="connsiteX6" fmla="*/ 947984 w 961200"/>
                <a:gd name="connsiteY6" fmla="*/ 236726 h 40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1200" h="403704">
                  <a:moveTo>
                    <a:pt x="947984" y="236726"/>
                  </a:moveTo>
                  <a:cubicBezTo>
                    <a:pt x="947984" y="236726"/>
                    <a:pt x="944139" y="204046"/>
                    <a:pt x="938372" y="198278"/>
                  </a:cubicBezTo>
                  <a:cubicBezTo>
                    <a:pt x="932604" y="192511"/>
                    <a:pt x="848019" y="107926"/>
                    <a:pt x="730752" y="67555"/>
                  </a:cubicBezTo>
                  <a:cubicBezTo>
                    <a:pt x="621176" y="29107"/>
                    <a:pt x="475073" y="11806"/>
                    <a:pt x="327048" y="52176"/>
                  </a:cubicBezTo>
                  <a:cubicBezTo>
                    <a:pt x="180946" y="90624"/>
                    <a:pt x="102128" y="127150"/>
                    <a:pt x="92516" y="148296"/>
                  </a:cubicBezTo>
                  <a:cubicBezTo>
                    <a:pt x="88671" y="159830"/>
                    <a:pt x="29076" y="382829"/>
                    <a:pt x="29076" y="382829"/>
                  </a:cubicBezTo>
                  <a:lnTo>
                    <a:pt x="947984" y="236726"/>
                  </a:lnTo>
                  <a:close/>
                </a:path>
              </a:pathLst>
            </a:custGeom>
            <a:grpFill/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25">
              <a:extLst>
                <a:ext uri="{FF2B5EF4-FFF2-40B4-BE49-F238E27FC236}">
                  <a16:creationId xmlns:a16="http://schemas.microsoft.com/office/drawing/2014/main" id="{39ACE82D-C426-2D41-956A-8C06F032F0BC}"/>
                </a:ext>
              </a:extLst>
            </p:cNvPr>
            <p:cNvSpPr/>
            <p:nvPr/>
          </p:nvSpPr>
          <p:spPr>
            <a:xfrm>
              <a:off x="4482003" y="4344471"/>
              <a:ext cx="1249560" cy="749736"/>
            </a:xfrm>
            <a:custGeom>
              <a:avLst/>
              <a:gdLst>
                <a:gd name="connsiteX0" fmla="*/ 29076 w 1249560"/>
                <a:gd name="connsiteY0" fmla="*/ 722447 h 749736"/>
                <a:gd name="connsiteX1" fmla="*/ 46378 w 1249560"/>
                <a:gd name="connsiteY1" fmla="*/ 585956 h 749736"/>
                <a:gd name="connsiteX2" fmla="*/ 146343 w 1249560"/>
                <a:gd name="connsiteY2" fmla="*/ 287984 h 749736"/>
                <a:gd name="connsiteX3" fmla="*/ 544280 w 1249560"/>
                <a:gd name="connsiteY3" fmla="*/ 34227 h 749736"/>
                <a:gd name="connsiteX4" fmla="*/ 1019113 w 1249560"/>
                <a:gd name="connsiteY4" fmla="*/ 191864 h 749736"/>
                <a:gd name="connsiteX5" fmla="*/ 1220965 w 1249560"/>
                <a:gd name="connsiteY5" fmla="*/ 733981 h 749736"/>
                <a:gd name="connsiteX6" fmla="*/ 29076 w 1249560"/>
                <a:gd name="connsiteY6" fmla="*/ 722447 h 74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9560" h="749736">
                  <a:moveTo>
                    <a:pt x="29076" y="722447"/>
                  </a:moveTo>
                  <a:cubicBezTo>
                    <a:pt x="29076" y="722447"/>
                    <a:pt x="34844" y="662852"/>
                    <a:pt x="46378" y="585956"/>
                  </a:cubicBezTo>
                  <a:cubicBezTo>
                    <a:pt x="61757" y="487914"/>
                    <a:pt x="102128" y="359113"/>
                    <a:pt x="146343" y="287984"/>
                  </a:cubicBezTo>
                  <a:cubicBezTo>
                    <a:pt x="232851" y="149571"/>
                    <a:pt x="398177" y="53451"/>
                    <a:pt x="544280" y="34227"/>
                  </a:cubicBezTo>
                  <a:cubicBezTo>
                    <a:pt x="692305" y="15003"/>
                    <a:pt x="873010" y="45762"/>
                    <a:pt x="1019113" y="191864"/>
                  </a:cubicBezTo>
                  <a:cubicBezTo>
                    <a:pt x="1172905" y="345656"/>
                    <a:pt x="1220965" y="687844"/>
                    <a:pt x="1220965" y="733981"/>
                  </a:cubicBezTo>
                  <a:lnTo>
                    <a:pt x="29076" y="722447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85000"/>
                    <a:lumOff val="15000"/>
                  </a:schemeClr>
                </a:gs>
                <a:gs pos="0">
                  <a:schemeClr val="accent1">
                    <a:lumMod val="79000"/>
                    <a:lumOff val="21000"/>
                  </a:schemeClr>
                </a:gs>
              </a:gsLst>
              <a:path path="circle">
                <a:fillToRect l="100000" t="100000"/>
              </a:path>
            </a:gra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26">
              <a:extLst>
                <a:ext uri="{FF2B5EF4-FFF2-40B4-BE49-F238E27FC236}">
                  <a16:creationId xmlns:a16="http://schemas.microsoft.com/office/drawing/2014/main" id="{FF7A488F-ED90-BE44-A145-F3F9D410F466}"/>
                </a:ext>
              </a:extLst>
            </p:cNvPr>
            <p:cNvSpPr/>
            <p:nvPr/>
          </p:nvSpPr>
          <p:spPr>
            <a:xfrm>
              <a:off x="4263494" y="4899429"/>
              <a:ext cx="1499472" cy="288360"/>
            </a:xfrm>
            <a:custGeom>
              <a:avLst/>
              <a:gdLst>
                <a:gd name="connsiteX0" fmla="*/ 264887 w 1499472"/>
                <a:gd name="connsiteY0" fmla="*/ 29076 h 288360"/>
                <a:gd name="connsiteX1" fmla="*/ 36121 w 1499472"/>
                <a:gd name="connsiteY1" fmla="*/ 217471 h 288360"/>
                <a:gd name="connsiteX2" fmla="*/ 80337 w 1499472"/>
                <a:gd name="connsiteY2" fmla="*/ 250152 h 288360"/>
                <a:gd name="connsiteX3" fmla="*/ 493653 w 1499472"/>
                <a:gd name="connsiteY3" fmla="*/ 230928 h 288360"/>
                <a:gd name="connsiteX4" fmla="*/ 1081907 w 1499472"/>
                <a:gd name="connsiteY4" fmla="*/ 246307 h 288360"/>
                <a:gd name="connsiteX5" fmla="*/ 1472155 w 1499472"/>
                <a:gd name="connsiteY5" fmla="*/ 200170 h 288360"/>
                <a:gd name="connsiteX6" fmla="*/ 1433707 w 1499472"/>
                <a:gd name="connsiteY6" fmla="*/ 125196 h 288360"/>
                <a:gd name="connsiteX7" fmla="*/ 1095364 w 1499472"/>
                <a:gd name="connsiteY7" fmla="*/ 154032 h 288360"/>
                <a:gd name="connsiteX8" fmla="*/ 382153 w 1499472"/>
                <a:gd name="connsiteY8" fmla="*/ 136731 h 288360"/>
                <a:gd name="connsiteX9" fmla="*/ 264887 w 1499472"/>
                <a:gd name="connsiteY9" fmla="*/ 29076 h 28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9472" h="288360">
                  <a:moveTo>
                    <a:pt x="264887" y="29076"/>
                  </a:moveTo>
                  <a:cubicBezTo>
                    <a:pt x="239896" y="104050"/>
                    <a:pt x="216827" y="111739"/>
                    <a:pt x="36121" y="217471"/>
                  </a:cubicBezTo>
                  <a:cubicBezTo>
                    <a:pt x="20742" y="225161"/>
                    <a:pt x="28432" y="244385"/>
                    <a:pt x="80337" y="250152"/>
                  </a:cubicBezTo>
                  <a:cubicBezTo>
                    <a:pt x="130319" y="255919"/>
                    <a:pt x="234129" y="282833"/>
                    <a:pt x="493653" y="230928"/>
                  </a:cubicBezTo>
                  <a:cubicBezTo>
                    <a:pt x="610919" y="242463"/>
                    <a:pt x="905047" y="250152"/>
                    <a:pt x="1081907" y="246307"/>
                  </a:cubicBezTo>
                  <a:cubicBezTo>
                    <a:pt x="1226087" y="242463"/>
                    <a:pt x="1458698" y="211704"/>
                    <a:pt x="1472155" y="200170"/>
                  </a:cubicBezTo>
                  <a:cubicBezTo>
                    <a:pt x="1472155" y="200170"/>
                    <a:pt x="1451008" y="165567"/>
                    <a:pt x="1433707" y="125196"/>
                  </a:cubicBezTo>
                  <a:cubicBezTo>
                    <a:pt x="1433707" y="125196"/>
                    <a:pt x="1285682" y="148265"/>
                    <a:pt x="1095364" y="154032"/>
                  </a:cubicBezTo>
                  <a:cubicBezTo>
                    <a:pt x="939650" y="159799"/>
                    <a:pt x="464817" y="142498"/>
                    <a:pt x="382153" y="136731"/>
                  </a:cubicBezTo>
                  <a:cubicBezTo>
                    <a:pt x="291801" y="130963"/>
                    <a:pt x="264887" y="29076"/>
                    <a:pt x="264887" y="29076"/>
                  </a:cubicBezTo>
                  <a:close/>
                </a:path>
              </a:pathLst>
            </a:custGeom>
            <a:grpFill/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27">
              <a:extLst>
                <a:ext uri="{FF2B5EF4-FFF2-40B4-BE49-F238E27FC236}">
                  <a16:creationId xmlns:a16="http://schemas.microsoft.com/office/drawing/2014/main" id="{9F329A0A-5012-3440-B2E9-29AF0A150939}"/>
                </a:ext>
              </a:extLst>
            </p:cNvPr>
            <p:cNvSpPr/>
            <p:nvPr/>
          </p:nvSpPr>
          <p:spPr>
            <a:xfrm>
              <a:off x="4970293" y="4895584"/>
              <a:ext cx="307584" cy="211464"/>
            </a:xfrm>
            <a:custGeom>
              <a:avLst/>
              <a:gdLst>
                <a:gd name="connsiteX0" fmla="*/ 278988 w 307584"/>
                <a:gd name="connsiteY0" fmla="*/ 94438 h 211464"/>
                <a:gd name="connsiteX1" fmla="*/ 213627 w 307584"/>
                <a:gd name="connsiteY1" fmla="*/ 29076 h 211464"/>
                <a:gd name="connsiteX2" fmla="*/ 94438 w 307584"/>
                <a:gd name="connsiteY2" fmla="*/ 29076 h 211464"/>
                <a:gd name="connsiteX3" fmla="*/ 29076 w 307584"/>
                <a:gd name="connsiteY3" fmla="*/ 94438 h 211464"/>
                <a:gd name="connsiteX4" fmla="*/ 29076 w 307584"/>
                <a:gd name="connsiteY4" fmla="*/ 144420 h 211464"/>
                <a:gd name="connsiteX5" fmla="*/ 69447 w 307584"/>
                <a:gd name="connsiteY5" fmla="*/ 184791 h 211464"/>
                <a:gd name="connsiteX6" fmla="*/ 236696 w 307584"/>
                <a:gd name="connsiteY6" fmla="*/ 184791 h 211464"/>
                <a:gd name="connsiteX7" fmla="*/ 277066 w 307584"/>
                <a:gd name="connsiteY7" fmla="*/ 144420 h 211464"/>
                <a:gd name="connsiteX8" fmla="*/ 277066 w 307584"/>
                <a:gd name="connsiteY8" fmla="*/ 94438 h 2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584" h="211464">
                  <a:moveTo>
                    <a:pt x="278988" y="94438"/>
                  </a:moveTo>
                  <a:cubicBezTo>
                    <a:pt x="278988" y="57912"/>
                    <a:pt x="250152" y="29076"/>
                    <a:pt x="213627" y="29076"/>
                  </a:cubicBezTo>
                  <a:lnTo>
                    <a:pt x="94438" y="29076"/>
                  </a:lnTo>
                  <a:cubicBezTo>
                    <a:pt x="57912" y="29076"/>
                    <a:pt x="29076" y="57912"/>
                    <a:pt x="29076" y="94438"/>
                  </a:cubicBezTo>
                  <a:lnTo>
                    <a:pt x="29076" y="144420"/>
                  </a:lnTo>
                  <a:cubicBezTo>
                    <a:pt x="29076" y="167489"/>
                    <a:pt x="48300" y="184791"/>
                    <a:pt x="69447" y="184791"/>
                  </a:cubicBezTo>
                  <a:lnTo>
                    <a:pt x="236696" y="184791"/>
                  </a:lnTo>
                  <a:cubicBezTo>
                    <a:pt x="259764" y="184791"/>
                    <a:pt x="277066" y="165567"/>
                    <a:pt x="277066" y="144420"/>
                  </a:cubicBezTo>
                  <a:lnTo>
                    <a:pt x="277066" y="94438"/>
                  </a:lnTo>
                  <a:close/>
                </a:path>
              </a:pathLst>
            </a:custGeom>
            <a:grpFill/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500552" y="316523"/>
            <a:ext cx="4513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Dead loads per unit area: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C4FA53A-F787-804A-9EBF-788D3FFE7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28576"/>
              </p:ext>
            </p:extLst>
          </p:nvPr>
        </p:nvGraphicFramePr>
        <p:xfrm>
          <a:off x="2696307" y="1420743"/>
          <a:ext cx="8908631" cy="36207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0158">
                  <a:extLst>
                    <a:ext uri="{9D8B030D-6E8A-4147-A177-3AD203B41FA5}">
                      <a16:colId xmlns:a16="http://schemas.microsoft.com/office/drawing/2014/main" val="3720215212"/>
                    </a:ext>
                  </a:extLst>
                </a:gridCol>
                <a:gridCol w="1728718">
                  <a:extLst>
                    <a:ext uri="{9D8B030D-6E8A-4147-A177-3AD203B41FA5}">
                      <a16:colId xmlns:a16="http://schemas.microsoft.com/office/drawing/2014/main" val="3550969807"/>
                    </a:ext>
                  </a:extLst>
                </a:gridCol>
                <a:gridCol w="1480402">
                  <a:extLst>
                    <a:ext uri="{9D8B030D-6E8A-4147-A177-3AD203B41FA5}">
                      <a16:colId xmlns:a16="http://schemas.microsoft.com/office/drawing/2014/main" val="2427838132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val="3789566553"/>
                    </a:ext>
                  </a:extLst>
                </a:gridCol>
                <a:gridCol w="1311989">
                  <a:extLst>
                    <a:ext uri="{9D8B030D-6E8A-4147-A177-3AD203B41FA5}">
                      <a16:colId xmlns:a16="http://schemas.microsoft.com/office/drawing/2014/main" val="112295580"/>
                    </a:ext>
                  </a:extLst>
                </a:gridCol>
                <a:gridCol w="1955623">
                  <a:extLst>
                    <a:ext uri="{9D8B030D-6E8A-4147-A177-3AD203B41FA5}">
                      <a16:colId xmlns:a16="http://schemas.microsoft.com/office/drawing/2014/main" val="3492075782"/>
                    </a:ext>
                  </a:extLst>
                </a:gridCol>
                <a:gridCol w="1607761">
                  <a:extLst>
                    <a:ext uri="{9D8B030D-6E8A-4147-A177-3AD203B41FA5}">
                      <a16:colId xmlns:a16="http://schemas.microsoft.com/office/drawing/2014/main" val="18206660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No.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Items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Density of load (</a:t>
                      </a:r>
                      <a:r>
                        <a:rPr lang="en-US" sz="2500" dirty="0" err="1">
                          <a:effectLst/>
                          <a:latin typeface="Gabriola" pitchFamily="82" charset="0"/>
                        </a:rPr>
                        <a:t>kN</a:t>
                      </a: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/m</a:t>
                      </a:r>
                      <a:r>
                        <a:rPr lang="en-US" sz="2500" baseline="30000" dirty="0">
                          <a:effectLst/>
                          <a:latin typeface="Gabriola" pitchFamily="82" charset="0"/>
                        </a:rPr>
                        <a:t>3</a:t>
                      </a: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)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Thickness (mm)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Load per unit area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(</a:t>
                      </a:r>
                      <a:r>
                        <a:rPr lang="en-US" sz="2500" dirty="0" err="1">
                          <a:effectLst/>
                          <a:latin typeface="Gabriola" pitchFamily="82" charset="0"/>
                        </a:rPr>
                        <a:t>kN</a:t>
                      </a: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/m</a:t>
                      </a:r>
                      <a:r>
                        <a:rPr lang="en-US" sz="2500" baseline="30000" dirty="0">
                          <a:effectLst/>
                          <a:latin typeface="Gabriola" pitchFamily="82" charset="0"/>
                        </a:rPr>
                        <a:t>2</a:t>
                      </a: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)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Reference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68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1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Slab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23.5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240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5.64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</a:pPr>
                      <a:r>
                        <a:rPr lang="en-US" sz="2000" dirty="0">
                          <a:effectLst/>
                          <a:latin typeface="Gabriola" pitchFamily="82" charset="0"/>
                        </a:rPr>
                        <a:t>SEC specifications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5696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254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2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Sand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254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0.015 per mm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100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1.5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SBC Table3.1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7803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254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3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Tile with mortar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-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20+25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1.10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SBC Table3.1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0136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254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4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Plaster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Gabriola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12.5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0.25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SBC Table3.1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9405342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marL="0" marR="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Total DL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8.5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 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472868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Gabriola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 thickness with finishes</a:t>
                      </a:r>
                    </a:p>
                  </a:txBody>
                  <a:tcPr marL="68580" marR="68580" marT="0" marB="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Gabriola" pitchFamily="8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397.5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876289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FAE0911-2672-C045-9755-92AA068B9EB5}"/>
              </a:ext>
            </a:extLst>
          </p:cNvPr>
          <p:cNvSpPr txBox="1"/>
          <p:nvPr/>
        </p:nvSpPr>
        <p:spPr>
          <a:xfrm>
            <a:off x="2696308" y="897522"/>
            <a:ext cx="881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E5E5E"/>
                </a:solidFill>
                <a:latin typeface="Gabriola" pitchFamily="82" charset="0"/>
              </a:rPr>
              <a:t>Table 2.3: Dead Loads Per Unit Area 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211FF72-04B7-A845-994F-5773268A02B8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7225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756116"/>
            <a:ext cx="12208635" cy="98771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>
            <a:off x="130076" y="4486734"/>
            <a:ext cx="2248626" cy="2225012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>
            <a:off x="1090963" y="6424158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>
            <a:off x="1705970" y="6423443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383320" y="527538"/>
            <a:ext cx="7092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The minimum distributed Live Loads: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03BB9E3-C9CF-BE46-8980-48CA8440D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616919"/>
              </p:ext>
            </p:extLst>
          </p:nvPr>
        </p:nvGraphicFramePr>
        <p:xfrm>
          <a:off x="3072988" y="1890681"/>
          <a:ext cx="8848238" cy="3834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2008">
                  <a:extLst>
                    <a:ext uri="{9D8B030D-6E8A-4147-A177-3AD203B41FA5}">
                      <a16:colId xmlns:a16="http://schemas.microsoft.com/office/drawing/2014/main" val="2039350536"/>
                    </a:ext>
                  </a:extLst>
                </a:gridCol>
                <a:gridCol w="2134933">
                  <a:extLst>
                    <a:ext uri="{9D8B030D-6E8A-4147-A177-3AD203B41FA5}">
                      <a16:colId xmlns:a16="http://schemas.microsoft.com/office/drawing/2014/main" val="1138452409"/>
                    </a:ext>
                  </a:extLst>
                </a:gridCol>
                <a:gridCol w="2647847">
                  <a:extLst>
                    <a:ext uri="{9D8B030D-6E8A-4147-A177-3AD203B41FA5}">
                      <a16:colId xmlns:a16="http://schemas.microsoft.com/office/drawing/2014/main" val="3355681456"/>
                    </a:ext>
                  </a:extLst>
                </a:gridCol>
                <a:gridCol w="2143450">
                  <a:extLst>
                    <a:ext uri="{9D8B030D-6E8A-4147-A177-3AD203B41FA5}">
                      <a16:colId xmlns:a16="http://schemas.microsoft.com/office/drawing/2014/main" val="2027494727"/>
                    </a:ext>
                  </a:extLst>
                </a:gridCol>
              </a:tblGrid>
              <a:tr h="679630">
                <a:tc>
                  <a:txBody>
                    <a:bodyPr/>
                    <a:lstStyle/>
                    <a:p>
                      <a:pPr marL="0" marR="57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No.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7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Floor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Floor Usage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Live Load  (KN/m</a:t>
                      </a:r>
                      <a:r>
                        <a:rPr lang="en-US" sz="2500" baseline="30000">
                          <a:effectLst/>
                          <a:latin typeface="Gabriola" pitchFamily="82" charset="0"/>
                        </a:rPr>
                        <a:t>2</a:t>
                      </a:r>
                      <a:r>
                        <a:rPr lang="en-US" sz="2500">
                          <a:effectLst/>
                          <a:latin typeface="Gabriola" pitchFamily="82" charset="0"/>
                        </a:rPr>
                        <a:t>)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0988756"/>
                  </a:ext>
                </a:extLst>
              </a:tr>
              <a:tr h="762306">
                <a:tc>
                  <a:txBody>
                    <a:bodyPr/>
                    <a:lstStyle/>
                    <a:p>
                      <a:pPr marL="0" marR="57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7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Ground Floor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Light Manufacturing Area (T4.1)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90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9982080"/>
                  </a:ext>
                </a:extLst>
              </a:tr>
              <a:tr h="691052">
                <a:tc>
                  <a:txBody>
                    <a:bodyPr/>
                    <a:lstStyle/>
                    <a:p>
                      <a:pPr marL="0" marR="57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2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7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First Floor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17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Offices, machine equipment (T4.2)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90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5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2979851"/>
                  </a:ext>
                </a:extLst>
              </a:tr>
              <a:tr h="762306">
                <a:tc>
                  <a:txBody>
                    <a:bodyPr/>
                    <a:lstStyle/>
                    <a:p>
                      <a:pPr marL="0" marR="190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3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90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Roof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Section (4.9 SBC)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90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  <a:latin typeface="Gabriola" pitchFamily="82" charset="0"/>
                        </a:rPr>
                        <a:t>1</a:t>
                      </a:r>
                      <a:endParaRPr lang="en-US" sz="30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4653774"/>
                  </a:ext>
                </a:extLst>
              </a:tr>
              <a:tr h="7623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 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CECE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Total LL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90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Gabriola" pitchFamily="82" charset="0"/>
                        </a:rPr>
                        <a:t>11</a:t>
                      </a:r>
                      <a:endParaRPr lang="en-US" sz="30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0850649"/>
                  </a:ext>
                </a:extLst>
              </a:tr>
            </a:tbl>
          </a:graphicData>
        </a:graphic>
      </p:graphicFrame>
      <p:grpSp>
        <p:nvGrpSpPr>
          <p:cNvPr id="155" name="Group 154">
            <a:extLst>
              <a:ext uri="{FF2B5EF4-FFF2-40B4-BE49-F238E27FC236}">
                <a16:creationId xmlns:a16="http://schemas.microsoft.com/office/drawing/2014/main" id="{13E8C22C-D13E-7B4D-A339-8E4ABAACC2B5}"/>
              </a:ext>
            </a:extLst>
          </p:cNvPr>
          <p:cNvGrpSpPr/>
          <p:nvPr/>
        </p:nvGrpSpPr>
        <p:grpSpPr>
          <a:xfrm>
            <a:off x="494178" y="267286"/>
            <a:ext cx="631237" cy="1244253"/>
            <a:chOff x="9501391" y="4122779"/>
            <a:chExt cx="922752" cy="2039667"/>
          </a:xfrm>
        </p:grpSpPr>
        <p:sp>
          <p:nvSpPr>
            <p:cNvPr id="156" name="Freeform: Shape 38">
              <a:extLst>
                <a:ext uri="{FF2B5EF4-FFF2-40B4-BE49-F238E27FC236}">
                  <a16:creationId xmlns:a16="http://schemas.microsoft.com/office/drawing/2014/main" id="{2CA77C97-D9F0-C840-930F-963F7FF699A8}"/>
                </a:ext>
              </a:extLst>
            </p:cNvPr>
            <p:cNvSpPr/>
            <p:nvPr/>
          </p:nvSpPr>
          <p:spPr>
            <a:xfrm>
              <a:off x="9501391" y="4122779"/>
              <a:ext cx="922752" cy="999648"/>
            </a:xfrm>
            <a:custGeom>
              <a:avLst/>
              <a:gdLst>
                <a:gd name="connsiteX0" fmla="*/ 907614 w 922752"/>
                <a:gd name="connsiteY0" fmla="*/ 924915 h 999648"/>
                <a:gd name="connsiteX1" fmla="*/ 898002 w 922752"/>
                <a:gd name="connsiteY1" fmla="*/ 957596 h 999648"/>
                <a:gd name="connsiteX2" fmla="*/ 842252 w 922752"/>
                <a:gd name="connsiteY2" fmla="*/ 986432 h 999648"/>
                <a:gd name="connsiteX3" fmla="*/ 94438 w 922752"/>
                <a:gd name="connsiteY3" fmla="*/ 986432 h 999648"/>
                <a:gd name="connsiteX4" fmla="*/ 38688 w 922752"/>
                <a:gd name="connsiteY4" fmla="*/ 957596 h 999648"/>
                <a:gd name="connsiteX5" fmla="*/ 29076 w 922752"/>
                <a:gd name="connsiteY5" fmla="*/ 924915 h 999648"/>
                <a:gd name="connsiteX6" fmla="*/ 34843 w 922752"/>
                <a:gd name="connsiteY6" fmla="*/ 898001 h 999648"/>
                <a:gd name="connsiteX7" fmla="*/ 407789 w 922752"/>
                <a:gd name="connsiteY7" fmla="*/ 65602 h 999648"/>
                <a:gd name="connsiteX8" fmla="*/ 467383 w 922752"/>
                <a:gd name="connsiteY8" fmla="*/ 29076 h 999648"/>
                <a:gd name="connsiteX9" fmla="*/ 526979 w 922752"/>
                <a:gd name="connsiteY9" fmla="*/ 65602 h 999648"/>
                <a:gd name="connsiteX10" fmla="*/ 899924 w 922752"/>
                <a:gd name="connsiteY10" fmla="*/ 898001 h 999648"/>
                <a:gd name="connsiteX11" fmla="*/ 907614 w 922752"/>
                <a:gd name="connsiteY11" fmla="*/ 924915 h 99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2752" h="999648">
                  <a:moveTo>
                    <a:pt x="907614" y="924915"/>
                  </a:moveTo>
                  <a:cubicBezTo>
                    <a:pt x="907614" y="936449"/>
                    <a:pt x="903769" y="947984"/>
                    <a:pt x="898002" y="957596"/>
                  </a:cubicBezTo>
                  <a:cubicBezTo>
                    <a:pt x="886466" y="974897"/>
                    <a:pt x="865321" y="986432"/>
                    <a:pt x="842252" y="986432"/>
                  </a:cubicBezTo>
                  <a:lnTo>
                    <a:pt x="94438" y="986432"/>
                  </a:lnTo>
                  <a:cubicBezTo>
                    <a:pt x="71369" y="986432"/>
                    <a:pt x="52145" y="974897"/>
                    <a:pt x="38688" y="957596"/>
                  </a:cubicBezTo>
                  <a:cubicBezTo>
                    <a:pt x="32921" y="947984"/>
                    <a:pt x="29076" y="936449"/>
                    <a:pt x="29076" y="924915"/>
                  </a:cubicBezTo>
                  <a:cubicBezTo>
                    <a:pt x="29076" y="915303"/>
                    <a:pt x="30999" y="905691"/>
                    <a:pt x="34843" y="898001"/>
                  </a:cubicBezTo>
                  <a:lnTo>
                    <a:pt x="407789" y="65602"/>
                  </a:lnTo>
                  <a:cubicBezTo>
                    <a:pt x="419323" y="44456"/>
                    <a:pt x="442392" y="29076"/>
                    <a:pt x="467383" y="29076"/>
                  </a:cubicBezTo>
                  <a:cubicBezTo>
                    <a:pt x="492374" y="29076"/>
                    <a:pt x="515443" y="42533"/>
                    <a:pt x="526979" y="65602"/>
                  </a:cubicBezTo>
                  <a:lnTo>
                    <a:pt x="899924" y="898001"/>
                  </a:lnTo>
                  <a:cubicBezTo>
                    <a:pt x="905690" y="905691"/>
                    <a:pt x="907614" y="915303"/>
                    <a:pt x="907614" y="924915"/>
                  </a:cubicBezTo>
                  <a:close/>
                </a:path>
              </a:pathLst>
            </a:custGeom>
            <a:solidFill>
              <a:schemeClr val="accent6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39">
              <a:extLst>
                <a:ext uri="{FF2B5EF4-FFF2-40B4-BE49-F238E27FC236}">
                  <a16:creationId xmlns:a16="http://schemas.microsoft.com/office/drawing/2014/main" id="{8B7A1519-E16F-834F-816D-3B2AE52BEBE7}"/>
                </a:ext>
              </a:extLst>
            </p:cNvPr>
            <p:cNvSpPr/>
            <p:nvPr/>
          </p:nvSpPr>
          <p:spPr>
            <a:xfrm>
              <a:off x="9912785" y="4907118"/>
              <a:ext cx="115344" cy="480600"/>
            </a:xfrm>
            <a:custGeom>
              <a:avLst/>
              <a:gdLst>
                <a:gd name="connsiteX0" fmla="*/ 29076 w 115344"/>
                <a:gd name="connsiteY0" fmla="*/ 57912 h 480600"/>
                <a:gd name="connsiteX1" fmla="*/ 29076 w 115344"/>
                <a:gd name="connsiteY1" fmla="*/ 457772 h 480600"/>
                <a:gd name="connsiteX2" fmla="*/ 88671 w 115344"/>
                <a:gd name="connsiteY2" fmla="*/ 457772 h 480600"/>
                <a:gd name="connsiteX3" fmla="*/ 88671 w 115344"/>
                <a:gd name="connsiteY3" fmla="*/ 57912 h 480600"/>
                <a:gd name="connsiteX4" fmla="*/ 59835 w 115344"/>
                <a:gd name="connsiteY4" fmla="*/ 29076 h 480600"/>
                <a:gd name="connsiteX5" fmla="*/ 29076 w 115344"/>
                <a:gd name="connsiteY5" fmla="*/ 57912 h 48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344" h="480600">
                  <a:moveTo>
                    <a:pt x="29076" y="57912"/>
                  </a:moveTo>
                  <a:lnTo>
                    <a:pt x="29076" y="457772"/>
                  </a:lnTo>
                  <a:lnTo>
                    <a:pt x="88671" y="457772"/>
                  </a:lnTo>
                  <a:lnTo>
                    <a:pt x="88671" y="57912"/>
                  </a:lnTo>
                  <a:cubicBezTo>
                    <a:pt x="88671" y="42533"/>
                    <a:pt x="75214" y="29076"/>
                    <a:pt x="59835" y="29076"/>
                  </a:cubicBezTo>
                  <a:cubicBezTo>
                    <a:pt x="40611" y="29076"/>
                    <a:pt x="29076" y="42533"/>
                    <a:pt x="29076" y="57912"/>
                  </a:cubicBezTo>
                  <a:close/>
                </a:path>
              </a:pathLst>
            </a:custGeom>
            <a:solidFill>
              <a:schemeClr val="accent6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40">
              <a:extLst>
                <a:ext uri="{FF2B5EF4-FFF2-40B4-BE49-F238E27FC236}">
                  <a16:creationId xmlns:a16="http://schemas.microsoft.com/office/drawing/2014/main" id="{431771EA-3856-BD4F-A92F-F8B6F2C43431}"/>
                </a:ext>
              </a:extLst>
            </p:cNvPr>
            <p:cNvSpPr/>
            <p:nvPr/>
          </p:nvSpPr>
          <p:spPr>
            <a:xfrm>
              <a:off x="9839425" y="5355038"/>
              <a:ext cx="249912" cy="807408"/>
            </a:xfrm>
            <a:custGeom>
              <a:avLst/>
              <a:gdLst>
                <a:gd name="connsiteX0" fmla="*/ 233159 w 249912"/>
                <a:gd name="connsiteY0" fmla="*/ 86748 h 807408"/>
                <a:gd name="connsiteX1" fmla="*/ 200478 w 249912"/>
                <a:gd name="connsiteY1" fmla="*/ 29076 h 807408"/>
                <a:gd name="connsiteX2" fmla="*/ 131272 w 249912"/>
                <a:gd name="connsiteY2" fmla="*/ 29076 h 807408"/>
                <a:gd name="connsiteX3" fmla="*/ 62065 w 249912"/>
                <a:gd name="connsiteY3" fmla="*/ 29076 h 807408"/>
                <a:gd name="connsiteX4" fmla="*/ 29385 w 249912"/>
                <a:gd name="connsiteY4" fmla="*/ 86748 h 807408"/>
                <a:gd name="connsiteX5" fmla="*/ 35152 w 249912"/>
                <a:gd name="connsiteY5" fmla="*/ 698072 h 807408"/>
                <a:gd name="connsiteX6" fmla="*/ 131272 w 249912"/>
                <a:gd name="connsiteY6" fmla="*/ 778812 h 807408"/>
                <a:gd name="connsiteX7" fmla="*/ 227392 w 249912"/>
                <a:gd name="connsiteY7" fmla="*/ 698072 h 807408"/>
                <a:gd name="connsiteX8" fmla="*/ 233159 w 249912"/>
                <a:gd name="connsiteY8" fmla="*/ 86748 h 80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912" h="807408">
                  <a:moveTo>
                    <a:pt x="233159" y="86748"/>
                  </a:moveTo>
                  <a:cubicBezTo>
                    <a:pt x="229314" y="52145"/>
                    <a:pt x="210090" y="29076"/>
                    <a:pt x="200478" y="29076"/>
                  </a:cubicBezTo>
                  <a:lnTo>
                    <a:pt x="131272" y="29076"/>
                  </a:lnTo>
                  <a:lnTo>
                    <a:pt x="62065" y="29076"/>
                  </a:lnTo>
                  <a:cubicBezTo>
                    <a:pt x="52453" y="29076"/>
                    <a:pt x="33229" y="52145"/>
                    <a:pt x="29385" y="86748"/>
                  </a:cubicBezTo>
                  <a:cubicBezTo>
                    <a:pt x="27462" y="113662"/>
                    <a:pt x="35152" y="673080"/>
                    <a:pt x="35152" y="698072"/>
                  </a:cubicBezTo>
                  <a:cubicBezTo>
                    <a:pt x="35152" y="749976"/>
                    <a:pt x="42841" y="778812"/>
                    <a:pt x="131272" y="778812"/>
                  </a:cubicBezTo>
                  <a:cubicBezTo>
                    <a:pt x="221624" y="778812"/>
                    <a:pt x="227392" y="749976"/>
                    <a:pt x="227392" y="698072"/>
                  </a:cubicBezTo>
                  <a:cubicBezTo>
                    <a:pt x="227392" y="673080"/>
                    <a:pt x="235081" y="111740"/>
                    <a:pt x="233159" y="86748"/>
                  </a:cubicBezTo>
                  <a:close/>
                </a:path>
              </a:pathLst>
            </a:custGeom>
            <a:solidFill>
              <a:schemeClr val="accent1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41">
              <a:extLst>
                <a:ext uri="{FF2B5EF4-FFF2-40B4-BE49-F238E27FC236}">
                  <a16:creationId xmlns:a16="http://schemas.microsoft.com/office/drawing/2014/main" id="{157696F1-1488-F54A-9C92-09D22631FE05}"/>
                </a:ext>
              </a:extLst>
            </p:cNvPr>
            <p:cNvSpPr/>
            <p:nvPr/>
          </p:nvSpPr>
          <p:spPr>
            <a:xfrm>
              <a:off x="9882026" y="5308900"/>
              <a:ext cx="173016" cy="96120"/>
            </a:xfrm>
            <a:custGeom>
              <a:avLst/>
              <a:gdLst>
                <a:gd name="connsiteX0" fmla="*/ 148265 w 173016"/>
                <a:gd name="connsiteY0" fmla="*/ 44456 h 96120"/>
                <a:gd name="connsiteX1" fmla="*/ 132886 w 173016"/>
                <a:gd name="connsiteY1" fmla="*/ 29076 h 96120"/>
                <a:gd name="connsiteX2" fmla="*/ 88671 w 173016"/>
                <a:gd name="connsiteY2" fmla="*/ 29076 h 96120"/>
                <a:gd name="connsiteX3" fmla="*/ 44456 w 173016"/>
                <a:gd name="connsiteY3" fmla="*/ 29076 h 96120"/>
                <a:gd name="connsiteX4" fmla="*/ 29076 w 173016"/>
                <a:gd name="connsiteY4" fmla="*/ 44456 h 96120"/>
                <a:gd name="connsiteX5" fmla="*/ 29076 w 173016"/>
                <a:gd name="connsiteY5" fmla="*/ 67524 h 96120"/>
                <a:gd name="connsiteX6" fmla="*/ 88671 w 173016"/>
                <a:gd name="connsiteY6" fmla="*/ 67524 h 96120"/>
                <a:gd name="connsiteX7" fmla="*/ 148265 w 173016"/>
                <a:gd name="connsiteY7" fmla="*/ 67524 h 96120"/>
                <a:gd name="connsiteX8" fmla="*/ 148265 w 173016"/>
                <a:gd name="connsiteY8" fmla="*/ 44456 h 9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016" h="96120">
                  <a:moveTo>
                    <a:pt x="148265" y="44456"/>
                  </a:moveTo>
                  <a:cubicBezTo>
                    <a:pt x="148265" y="36766"/>
                    <a:pt x="142498" y="29076"/>
                    <a:pt x="132886" y="29076"/>
                  </a:cubicBezTo>
                  <a:lnTo>
                    <a:pt x="88671" y="29076"/>
                  </a:lnTo>
                  <a:lnTo>
                    <a:pt x="44456" y="29076"/>
                  </a:lnTo>
                  <a:cubicBezTo>
                    <a:pt x="36766" y="29076"/>
                    <a:pt x="29076" y="34844"/>
                    <a:pt x="29076" y="44456"/>
                  </a:cubicBezTo>
                  <a:lnTo>
                    <a:pt x="29076" y="67524"/>
                  </a:lnTo>
                  <a:lnTo>
                    <a:pt x="88671" y="67524"/>
                  </a:lnTo>
                  <a:lnTo>
                    <a:pt x="148265" y="67524"/>
                  </a:lnTo>
                  <a:lnTo>
                    <a:pt x="148265" y="44456"/>
                  </a:lnTo>
                  <a:close/>
                </a:path>
              </a:pathLst>
            </a:custGeom>
            <a:solidFill>
              <a:srgbClr val="28292E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42">
              <a:extLst>
                <a:ext uri="{FF2B5EF4-FFF2-40B4-BE49-F238E27FC236}">
                  <a16:creationId xmlns:a16="http://schemas.microsoft.com/office/drawing/2014/main" id="{C316C168-74A0-B447-B71D-56141147BA2D}"/>
                </a:ext>
              </a:extLst>
            </p:cNvPr>
            <p:cNvSpPr/>
            <p:nvPr/>
          </p:nvSpPr>
          <p:spPr>
            <a:xfrm>
              <a:off x="9882026" y="5328124"/>
              <a:ext cx="173016" cy="96120"/>
            </a:xfrm>
            <a:custGeom>
              <a:avLst/>
              <a:gdLst>
                <a:gd name="connsiteX0" fmla="*/ 148265 w 173016"/>
                <a:gd name="connsiteY0" fmla="*/ 44456 h 96120"/>
                <a:gd name="connsiteX1" fmla="*/ 132886 w 173016"/>
                <a:gd name="connsiteY1" fmla="*/ 29076 h 96120"/>
                <a:gd name="connsiteX2" fmla="*/ 88671 w 173016"/>
                <a:gd name="connsiteY2" fmla="*/ 29076 h 96120"/>
                <a:gd name="connsiteX3" fmla="*/ 44456 w 173016"/>
                <a:gd name="connsiteY3" fmla="*/ 29076 h 96120"/>
                <a:gd name="connsiteX4" fmla="*/ 29076 w 173016"/>
                <a:gd name="connsiteY4" fmla="*/ 44456 h 96120"/>
                <a:gd name="connsiteX5" fmla="*/ 29076 w 173016"/>
                <a:gd name="connsiteY5" fmla="*/ 67524 h 96120"/>
                <a:gd name="connsiteX6" fmla="*/ 88671 w 173016"/>
                <a:gd name="connsiteY6" fmla="*/ 67524 h 96120"/>
                <a:gd name="connsiteX7" fmla="*/ 148265 w 173016"/>
                <a:gd name="connsiteY7" fmla="*/ 67524 h 96120"/>
                <a:gd name="connsiteX8" fmla="*/ 148265 w 173016"/>
                <a:gd name="connsiteY8" fmla="*/ 44456 h 9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016" h="96120">
                  <a:moveTo>
                    <a:pt x="148265" y="44456"/>
                  </a:moveTo>
                  <a:cubicBezTo>
                    <a:pt x="148265" y="36766"/>
                    <a:pt x="142498" y="29076"/>
                    <a:pt x="132886" y="29076"/>
                  </a:cubicBezTo>
                  <a:lnTo>
                    <a:pt x="88671" y="29076"/>
                  </a:lnTo>
                  <a:lnTo>
                    <a:pt x="44456" y="29076"/>
                  </a:lnTo>
                  <a:cubicBezTo>
                    <a:pt x="36766" y="29076"/>
                    <a:pt x="29076" y="34844"/>
                    <a:pt x="29076" y="44456"/>
                  </a:cubicBezTo>
                  <a:lnTo>
                    <a:pt x="29076" y="67524"/>
                  </a:lnTo>
                  <a:lnTo>
                    <a:pt x="88671" y="67524"/>
                  </a:lnTo>
                  <a:lnTo>
                    <a:pt x="148265" y="67524"/>
                  </a:lnTo>
                  <a:lnTo>
                    <a:pt x="148265" y="44456"/>
                  </a:lnTo>
                  <a:close/>
                </a:path>
              </a:pathLst>
            </a:custGeom>
            <a:solidFill>
              <a:srgbClr val="28292E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43">
              <a:extLst>
                <a:ext uri="{FF2B5EF4-FFF2-40B4-BE49-F238E27FC236}">
                  <a16:creationId xmlns:a16="http://schemas.microsoft.com/office/drawing/2014/main" id="{C02431F7-7A45-CD4A-931F-750289668583}"/>
                </a:ext>
              </a:extLst>
            </p:cNvPr>
            <p:cNvSpPr/>
            <p:nvPr/>
          </p:nvSpPr>
          <p:spPr>
            <a:xfrm>
              <a:off x="9882026" y="5308900"/>
              <a:ext cx="173016" cy="96120"/>
            </a:xfrm>
            <a:custGeom>
              <a:avLst/>
              <a:gdLst>
                <a:gd name="connsiteX0" fmla="*/ 148265 w 173016"/>
                <a:gd name="connsiteY0" fmla="*/ 44456 h 96120"/>
                <a:gd name="connsiteX1" fmla="*/ 132886 w 173016"/>
                <a:gd name="connsiteY1" fmla="*/ 29076 h 96120"/>
                <a:gd name="connsiteX2" fmla="*/ 88671 w 173016"/>
                <a:gd name="connsiteY2" fmla="*/ 29076 h 96120"/>
                <a:gd name="connsiteX3" fmla="*/ 44456 w 173016"/>
                <a:gd name="connsiteY3" fmla="*/ 29076 h 96120"/>
                <a:gd name="connsiteX4" fmla="*/ 29076 w 173016"/>
                <a:gd name="connsiteY4" fmla="*/ 44456 h 96120"/>
                <a:gd name="connsiteX5" fmla="*/ 29076 w 173016"/>
                <a:gd name="connsiteY5" fmla="*/ 67524 h 96120"/>
                <a:gd name="connsiteX6" fmla="*/ 88671 w 173016"/>
                <a:gd name="connsiteY6" fmla="*/ 67524 h 96120"/>
                <a:gd name="connsiteX7" fmla="*/ 148265 w 173016"/>
                <a:gd name="connsiteY7" fmla="*/ 67524 h 96120"/>
                <a:gd name="connsiteX8" fmla="*/ 148265 w 173016"/>
                <a:gd name="connsiteY8" fmla="*/ 44456 h 9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016" h="96120">
                  <a:moveTo>
                    <a:pt x="148265" y="44456"/>
                  </a:moveTo>
                  <a:cubicBezTo>
                    <a:pt x="148265" y="36766"/>
                    <a:pt x="142498" y="29076"/>
                    <a:pt x="132886" y="29076"/>
                  </a:cubicBezTo>
                  <a:lnTo>
                    <a:pt x="88671" y="29076"/>
                  </a:lnTo>
                  <a:lnTo>
                    <a:pt x="44456" y="29076"/>
                  </a:lnTo>
                  <a:cubicBezTo>
                    <a:pt x="36766" y="29076"/>
                    <a:pt x="29076" y="34844"/>
                    <a:pt x="29076" y="44456"/>
                  </a:cubicBezTo>
                  <a:lnTo>
                    <a:pt x="29076" y="67524"/>
                  </a:lnTo>
                  <a:lnTo>
                    <a:pt x="88671" y="67524"/>
                  </a:lnTo>
                  <a:lnTo>
                    <a:pt x="148265" y="67524"/>
                  </a:lnTo>
                  <a:lnTo>
                    <a:pt x="148265" y="44456"/>
                  </a:lnTo>
                  <a:close/>
                </a:path>
              </a:pathLst>
            </a:custGeom>
            <a:solidFill>
              <a:schemeClr val="accent6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E0DD4AB7-E1CE-7648-88CF-488C16D256F5}"/>
              </a:ext>
            </a:extLst>
          </p:cNvPr>
          <p:cNvSpPr txBox="1"/>
          <p:nvPr/>
        </p:nvSpPr>
        <p:spPr>
          <a:xfrm>
            <a:off x="3072987" y="1311012"/>
            <a:ext cx="8848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E5E5E"/>
                </a:solidFill>
                <a:latin typeface="Gabriola" pitchFamily="82" charset="0"/>
              </a:rPr>
              <a:t>Table 2.4: Minimum Distributed Live Leads 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BF0E21AC-0232-4241-89E9-CE69DC440FC9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8266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756116"/>
            <a:ext cx="12208635" cy="98771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>
            <a:off x="130076" y="4486734"/>
            <a:ext cx="2248626" cy="2225012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>
            <a:off x="1090963" y="6424158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>
            <a:off x="1705970" y="6423443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090243" y="504092"/>
            <a:ext cx="7092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Floor Ultimate Loads: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A757A37-55B4-2544-8AEF-CB6D6BE01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100475"/>
              </p:ext>
            </p:extLst>
          </p:nvPr>
        </p:nvGraphicFramePr>
        <p:xfrm>
          <a:off x="3716215" y="1943601"/>
          <a:ext cx="7397261" cy="3751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0980">
                  <a:extLst>
                    <a:ext uri="{9D8B030D-6E8A-4147-A177-3AD203B41FA5}">
                      <a16:colId xmlns:a16="http://schemas.microsoft.com/office/drawing/2014/main" val="1652958840"/>
                    </a:ext>
                  </a:extLst>
                </a:gridCol>
                <a:gridCol w="1429175">
                  <a:extLst>
                    <a:ext uri="{9D8B030D-6E8A-4147-A177-3AD203B41FA5}">
                      <a16:colId xmlns:a16="http://schemas.microsoft.com/office/drawing/2014/main" val="3713439685"/>
                    </a:ext>
                  </a:extLst>
                </a:gridCol>
                <a:gridCol w="1935671">
                  <a:extLst>
                    <a:ext uri="{9D8B030D-6E8A-4147-A177-3AD203B41FA5}">
                      <a16:colId xmlns:a16="http://schemas.microsoft.com/office/drawing/2014/main" val="787025953"/>
                    </a:ext>
                  </a:extLst>
                </a:gridCol>
                <a:gridCol w="2141435">
                  <a:extLst>
                    <a:ext uri="{9D8B030D-6E8A-4147-A177-3AD203B41FA5}">
                      <a16:colId xmlns:a16="http://schemas.microsoft.com/office/drawing/2014/main" val="1609145012"/>
                    </a:ext>
                  </a:extLst>
                </a:gridCol>
              </a:tblGrid>
              <a:tr h="1364832"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Floor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Dead Load   (KN/m</a:t>
                      </a:r>
                      <a:r>
                        <a:rPr lang="en-US" sz="2500" baseline="30000">
                          <a:effectLst/>
                          <a:latin typeface="Gabriola" pitchFamily="82" charset="0"/>
                        </a:rPr>
                        <a:t>2</a:t>
                      </a:r>
                      <a:r>
                        <a:rPr lang="en-US" sz="2500">
                          <a:effectLst/>
                          <a:latin typeface="Gabriola" pitchFamily="82" charset="0"/>
                        </a:rPr>
                        <a:t>)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17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Live Load     (KN/m</a:t>
                      </a:r>
                      <a:r>
                        <a:rPr lang="en-US" sz="2500" baseline="30000">
                          <a:effectLst/>
                          <a:latin typeface="Gabriola" pitchFamily="82" charset="0"/>
                        </a:rPr>
                        <a:t>2</a:t>
                      </a:r>
                      <a:r>
                        <a:rPr lang="en-US" sz="2500">
                          <a:effectLst/>
                          <a:latin typeface="Gabriola" pitchFamily="82" charset="0"/>
                        </a:rPr>
                        <a:t>)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17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Wu = 1.2DL+1.6LL</a:t>
                      </a:r>
                    </a:p>
                    <a:p>
                      <a:pPr marL="0" marR="57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(KN/m</a:t>
                      </a:r>
                      <a:r>
                        <a:rPr lang="en-US" sz="2500" baseline="30000">
                          <a:effectLst/>
                          <a:latin typeface="Gabriola" pitchFamily="82" charset="0"/>
                        </a:rPr>
                        <a:t>2</a:t>
                      </a:r>
                      <a:r>
                        <a:rPr lang="en-US" sz="2500">
                          <a:effectLst/>
                          <a:latin typeface="Gabriola" pitchFamily="82" charset="0"/>
                        </a:rPr>
                        <a:t>)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9705782"/>
                  </a:ext>
                </a:extLst>
              </a:tr>
              <a:tr h="795517"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Ground Floor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ctr"/>
                          <a:tab pos="589280" algn="ctr"/>
                        </a:tabLs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8.5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5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18.2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0908045"/>
                  </a:ext>
                </a:extLst>
              </a:tr>
              <a:tr h="795517"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First Floor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44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8.5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5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18.2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8800287"/>
                  </a:ext>
                </a:extLst>
              </a:tr>
              <a:tr h="795517">
                <a:tc>
                  <a:txBody>
                    <a:bodyPr/>
                    <a:lstStyle/>
                    <a:p>
                      <a:pPr marL="3429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Roof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44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8.5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1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11.8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3333029"/>
                  </a:ext>
                </a:extLst>
              </a:tr>
            </a:tbl>
          </a:graphicData>
        </a:graphic>
      </p:graphicFrame>
      <p:grpSp>
        <p:nvGrpSpPr>
          <p:cNvPr id="167" name="Group 166">
            <a:extLst>
              <a:ext uri="{FF2B5EF4-FFF2-40B4-BE49-F238E27FC236}">
                <a16:creationId xmlns:a16="http://schemas.microsoft.com/office/drawing/2014/main" id="{251BCF10-A859-E048-8150-6F83D2588D83}"/>
              </a:ext>
            </a:extLst>
          </p:cNvPr>
          <p:cNvGrpSpPr/>
          <p:nvPr/>
        </p:nvGrpSpPr>
        <p:grpSpPr>
          <a:xfrm>
            <a:off x="484844" y="289201"/>
            <a:ext cx="417833" cy="1028285"/>
            <a:chOff x="6719918" y="3648662"/>
            <a:chExt cx="734357" cy="2233354"/>
          </a:xfrm>
        </p:grpSpPr>
        <p:sp>
          <p:nvSpPr>
            <p:cNvPr id="168" name="Freeform: Shape 55">
              <a:extLst>
                <a:ext uri="{FF2B5EF4-FFF2-40B4-BE49-F238E27FC236}">
                  <a16:creationId xmlns:a16="http://schemas.microsoft.com/office/drawing/2014/main" id="{ADE56E77-996D-7443-A4A3-3F49B15A570C}"/>
                </a:ext>
              </a:extLst>
            </p:cNvPr>
            <p:cNvSpPr/>
            <p:nvPr/>
          </p:nvSpPr>
          <p:spPr>
            <a:xfrm>
              <a:off x="6791047" y="3648662"/>
              <a:ext cx="594022" cy="1480249"/>
            </a:xfrm>
            <a:custGeom>
              <a:avLst/>
              <a:gdLst>
                <a:gd name="connsiteX0" fmla="*/ 109577 w 594022"/>
                <a:gd name="connsiteY0" fmla="*/ 101887 h 1480249"/>
                <a:gd name="connsiteX1" fmla="*/ 159559 w 594022"/>
                <a:gd name="connsiteY1" fmla="*/ 226843 h 1480249"/>
                <a:gd name="connsiteX2" fmla="*/ 296050 w 594022"/>
                <a:gd name="connsiteY2" fmla="*/ 284515 h 1480249"/>
                <a:gd name="connsiteX3" fmla="*/ 432540 w 594022"/>
                <a:gd name="connsiteY3" fmla="*/ 226843 h 1480249"/>
                <a:gd name="connsiteX4" fmla="*/ 482523 w 594022"/>
                <a:gd name="connsiteY4" fmla="*/ 101887 h 1480249"/>
                <a:gd name="connsiteX5" fmla="*/ 51905 w 594022"/>
                <a:gd name="connsiteY5" fmla="*/ 0 h 1480249"/>
                <a:gd name="connsiteX6" fmla="*/ 542117 w 594022"/>
                <a:gd name="connsiteY6" fmla="*/ 0 h 1480249"/>
                <a:gd name="connsiteX7" fmla="*/ 578643 w 594022"/>
                <a:gd name="connsiteY7" fmla="*/ 15379 h 1480249"/>
                <a:gd name="connsiteX8" fmla="*/ 594022 w 594022"/>
                <a:gd name="connsiteY8" fmla="*/ 51905 h 1480249"/>
                <a:gd name="connsiteX9" fmla="*/ 507514 w 594022"/>
                <a:gd name="connsiteY9" fmla="*/ 299894 h 1480249"/>
                <a:gd name="connsiteX10" fmla="*/ 411154 w 594022"/>
                <a:gd name="connsiteY10" fmla="*/ 364054 h 1480249"/>
                <a:gd name="connsiteX11" fmla="*/ 369101 w 594022"/>
                <a:gd name="connsiteY11" fmla="*/ 372219 h 1480249"/>
                <a:gd name="connsiteX12" fmla="*/ 369101 w 594022"/>
                <a:gd name="connsiteY12" fmla="*/ 1480249 h 1480249"/>
                <a:gd name="connsiteX13" fmla="*/ 222998 w 594022"/>
                <a:gd name="connsiteY13" fmla="*/ 1480249 h 1480249"/>
                <a:gd name="connsiteX14" fmla="*/ 222998 w 594022"/>
                <a:gd name="connsiteY14" fmla="*/ 372009 h 1480249"/>
                <a:gd name="connsiteX15" fmla="*/ 182628 w 594022"/>
                <a:gd name="connsiteY15" fmla="*/ 364054 h 1480249"/>
                <a:gd name="connsiteX16" fmla="*/ 86508 w 594022"/>
                <a:gd name="connsiteY16" fmla="*/ 299894 h 1480249"/>
                <a:gd name="connsiteX17" fmla="*/ 0 w 594022"/>
                <a:gd name="connsiteY17" fmla="*/ 51905 h 1480249"/>
                <a:gd name="connsiteX18" fmla="*/ 51905 w 594022"/>
                <a:gd name="connsiteY18" fmla="*/ 0 h 148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4022" h="1480249">
                  <a:moveTo>
                    <a:pt x="109577" y="101887"/>
                  </a:moveTo>
                  <a:cubicBezTo>
                    <a:pt x="119189" y="134568"/>
                    <a:pt x="134568" y="201852"/>
                    <a:pt x="159559" y="226843"/>
                  </a:cubicBezTo>
                  <a:cubicBezTo>
                    <a:pt x="196085" y="263369"/>
                    <a:pt x="244145" y="284515"/>
                    <a:pt x="296050" y="284515"/>
                  </a:cubicBezTo>
                  <a:cubicBezTo>
                    <a:pt x="347955" y="284515"/>
                    <a:pt x="396015" y="265291"/>
                    <a:pt x="432540" y="226843"/>
                  </a:cubicBezTo>
                  <a:cubicBezTo>
                    <a:pt x="457531" y="201852"/>
                    <a:pt x="472911" y="134568"/>
                    <a:pt x="482523" y="101887"/>
                  </a:cubicBezTo>
                  <a:close/>
                  <a:moveTo>
                    <a:pt x="51905" y="0"/>
                  </a:moveTo>
                  <a:lnTo>
                    <a:pt x="542117" y="0"/>
                  </a:lnTo>
                  <a:cubicBezTo>
                    <a:pt x="555574" y="0"/>
                    <a:pt x="569031" y="5767"/>
                    <a:pt x="578643" y="15379"/>
                  </a:cubicBezTo>
                  <a:cubicBezTo>
                    <a:pt x="588255" y="24991"/>
                    <a:pt x="594022" y="38448"/>
                    <a:pt x="594022" y="51905"/>
                  </a:cubicBezTo>
                  <a:cubicBezTo>
                    <a:pt x="594022" y="130723"/>
                    <a:pt x="563263" y="244145"/>
                    <a:pt x="507514" y="299894"/>
                  </a:cubicBezTo>
                  <a:cubicBezTo>
                    <a:pt x="479639" y="327769"/>
                    <a:pt x="446959" y="349396"/>
                    <a:pt x="411154" y="364054"/>
                  </a:cubicBezTo>
                  <a:lnTo>
                    <a:pt x="369101" y="372219"/>
                  </a:lnTo>
                  <a:lnTo>
                    <a:pt x="369101" y="1480249"/>
                  </a:lnTo>
                  <a:lnTo>
                    <a:pt x="222998" y="1480249"/>
                  </a:lnTo>
                  <a:lnTo>
                    <a:pt x="222998" y="372009"/>
                  </a:lnTo>
                  <a:lnTo>
                    <a:pt x="182628" y="364054"/>
                  </a:lnTo>
                  <a:cubicBezTo>
                    <a:pt x="147064" y="349396"/>
                    <a:pt x="114383" y="327769"/>
                    <a:pt x="86508" y="299894"/>
                  </a:cubicBezTo>
                  <a:cubicBezTo>
                    <a:pt x="30759" y="244145"/>
                    <a:pt x="0" y="130723"/>
                    <a:pt x="0" y="51905"/>
                  </a:cubicBezTo>
                  <a:cubicBezTo>
                    <a:pt x="0" y="23069"/>
                    <a:pt x="23069" y="0"/>
                    <a:pt x="51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54">
              <a:extLst>
                <a:ext uri="{FF2B5EF4-FFF2-40B4-BE49-F238E27FC236}">
                  <a16:creationId xmlns:a16="http://schemas.microsoft.com/office/drawing/2014/main" id="{0B7CA43D-9597-8E44-95DA-D377A3896D45}"/>
                </a:ext>
              </a:extLst>
            </p:cNvPr>
            <p:cNvSpPr/>
            <p:nvPr/>
          </p:nvSpPr>
          <p:spPr>
            <a:xfrm>
              <a:off x="6719918" y="5047694"/>
              <a:ext cx="734357" cy="834322"/>
            </a:xfrm>
            <a:custGeom>
              <a:avLst/>
              <a:gdLst>
                <a:gd name="connsiteX0" fmla="*/ 271058 w 734357"/>
                <a:gd name="connsiteY0" fmla="*/ 0 h 834322"/>
                <a:gd name="connsiteX1" fmla="*/ 465221 w 734357"/>
                <a:gd name="connsiteY1" fmla="*/ 0 h 834322"/>
                <a:gd name="connsiteX2" fmla="*/ 464360 w 734357"/>
                <a:gd name="connsiteY2" fmla="*/ 57672 h 834322"/>
                <a:gd name="connsiteX3" fmla="*/ 680530 w 734357"/>
                <a:gd name="connsiteY3" fmla="*/ 57672 h 834322"/>
                <a:gd name="connsiteX4" fmla="*/ 718978 w 734357"/>
                <a:gd name="connsiteY4" fmla="*/ 73051 h 834322"/>
                <a:gd name="connsiteX5" fmla="*/ 734357 w 734357"/>
                <a:gd name="connsiteY5" fmla="*/ 111499 h 834322"/>
                <a:gd name="connsiteX6" fmla="*/ 734357 w 734357"/>
                <a:gd name="connsiteY6" fmla="*/ 382558 h 834322"/>
                <a:gd name="connsiteX7" fmla="*/ 426773 w 734357"/>
                <a:gd name="connsiteY7" fmla="*/ 813175 h 834322"/>
                <a:gd name="connsiteX8" fmla="*/ 367179 w 734357"/>
                <a:gd name="connsiteY8" fmla="*/ 834322 h 834322"/>
                <a:gd name="connsiteX9" fmla="*/ 307584 w 734357"/>
                <a:gd name="connsiteY9" fmla="*/ 813175 h 834322"/>
                <a:gd name="connsiteX10" fmla="*/ 0 w 734357"/>
                <a:gd name="connsiteY10" fmla="*/ 382558 h 834322"/>
                <a:gd name="connsiteX11" fmla="*/ 0 w 734357"/>
                <a:gd name="connsiteY11" fmla="*/ 111499 h 834322"/>
                <a:gd name="connsiteX12" fmla="*/ 15380 w 734357"/>
                <a:gd name="connsiteY12" fmla="*/ 73051 h 834322"/>
                <a:gd name="connsiteX13" fmla="*/ 53828 w 734357"/>
                <a:gd name="connsiteY13" fmla="*/ 57672 h 834322"/>
                <a:gd name="connsiteX14" fmla="*/ 271058 w 734357"/>
                <a:gd name="connsiteY14" fmla="*/ 57672 h 83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4357" h="834322">
                  <a:moveTo>
                    <a:pt x="271058" y="0"/>
                  </a:moveTo>
                  <a:lnTo>
                    <a:pt x="465221" y="0"/>
                  </a:lnTo>
                  <a:lnTo>
                    <a:pt x="464360" y="57672"/>
                  </a:lnTo>
                  <a:lnTo>
                    <a:pt x="680530" y="57672"/>
                  </a:lnTo>
                  <a:cubicBezTo>
                    <a:pt x="693987" y="57672"/>
                    <a:pt x="707444" y="63439"/>
                    <a:pt x="718978" y="73051"/>
                  </a:cubicBezTo>
                  <a:cubicBezTo>
                    <a:pt x="728590" y="82663"/>
                    <a:pt x="734357" y="96120"/>
                    <a:pt x="734357" y="111499"/>
                  </a:cubicBezTo>
                  <a:lnTo>
                    <a:pt x="734357" y="382558"/>
                  </a:lnTo>
                  <a:cubicBezTo>
                    <a:pt x="734357" y="576720"/>
                    <a:pt x="611324" y="749736"/>
                    <a:pt x="426773" y="813175"/>
                  </a:cubicBezTo>
                  <a:lnTo>
                    <a:pt x="367179" y="834322"/>
                  </a:lnTo>
                  <a:lnTo>
                    <a:pt x="307584" y="813175"/>
                  </a:lnTo>
                  <a:cubicBezTo>
                    <a:pt x="123034" y="749736"/>
                    <a:pt x="0" y="576720"/>
                    <a:pt x="0" y="382558"/>
                  </a:cubicBezTo>
                  <a:lnTo>
                    <a:pt x="0" y="111499"/>
                  </a:lnTo>
                  <a:cubicBezTo>
                    <a:pt x="0" y="98042"/>
                    <a:pt x="5768" y="84585"/>
                    <a:pt x="15380" y="73051"/>
                  </a:cubicBezTo>
                  <a:cubicBezTo>
                    <a:pt x="24992" y="63439"/>
                    <a:pt x="38448" y="57672"/>
                    <a:pt x="53828" y="57672"/>
                  </a:cubicBezTo>
                  <a:lnTo>
                    <a:pt x="271058" y="576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77CAF728-E604-4B40-B2A8-DC77F80EE01A}"/>
              </a:ext>
            </a:extLst>
          </p:cNvPr>
          <p:cNvSpPr txBox="1"/>
          <p:nvPr/>
        </p:nvSpPr>
        <p:spPr>
          <a:xfrm>
            <a:off x="3716215" y="1351529"/>
            <a:ext cx="739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E5E5E"/>
                </a:solidFill>
                <a:latin typeface="Gabriola" pitchFamily="82" charset="0"/>
              </a:rPr>
              <a:t>Table 2.5: Floor Ultimate Loads 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851059F-36E1-B341-B06B-CFFDF8DBA588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1460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18572" y="-16854"/>
            <a:ext cx="12217893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18572" y="6478344"/>
            <a:ext cx="12229144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3C5B46-77DA-754E-867C-60950C9C2708}"/>
              </a:ext>
            </a:extLst>
          </p:cNvPr>
          <p:cNvGrpSpPr/>
          <p:nvPr/>
        </p:nvGrpSpPr>
        <p:grpSpPr>
          <a:xfrm>
            <a:off x="175629" y="3170426"/>
            <a:ext cx="1878950" cy="3307377"/>
            <a:chOff x="433001" y="1399349"/>
            <a:chExt cx="2505075" cy="4618131"/>
          </a:xfrm>
        </p:grpSpPr>
        <p:sp>
          <p:nvSpPr>
            <p:cNvPr id="19" name="Freeform: Shape 59">
              <a:extLst>
                <a:ext uri="{FF2B5EF4-FFF2-40B4-BE49-F238E27FC236}">
                  <a16:creationId xmlns:a16="http://schemas.microsoft.com/office/drawing/2014/main" id="{2B56C100-01EF-BD42-8A41-522925B29C2C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64">
              <a:extLst>
                <a:ext uri="{FF2B5EF4-FFF2-40B4-BE49-F238E27FC236}">
                  <a16:creationId xmlns:a16="http://schemas.microsoft.com/office/drawing/2014/main" id="{B646E93C-6D1B-AA46-A1D6-ED9AF0516615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32F5EF-3E1F-6A49-8616-C9D27FD45D48}"/>
              </a:ext>
            </a:extLst>
          </p:cNvPr>
          <p:cNvSpPr txBox="1"/>
          <p:nvPr/>
        </p:nvSpPr>
        <p:spPr>
          <a:xfrm>
            <a:off x="11262" y="269033"/>
            <a:ext cx="980761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6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Beam Layout:</a:t>
            </a:r>
            <a:endParaRPr lang="ko-KR" altLang="en-US" sz="6000" b="1" dirty="0">
              <a:solidFill>
                <a:srgbClr val="F27900"/>
              </a:solidFill>
              <a:latin typeface="Gabriola" pitchFamily="82" charset="0"/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190E6B-97BB-2C49-9DF9-4DF5E66B47A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47" y="1422857"/>
            <a:ext cx="6336167" cy="3967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F062E7-7AE8-C14C-A9E8-68D7A3196E73}"/>
              </a:ext>
            </a:extLst>
          </p:cNvPr>
          <p:cNvCxnSpPr>
            <a:cxnSpLocks/>
          </p:cNvCxnSpPr>
          <p:nvPr/>
        </p:nvCxnSpPr>
        <p:spPr>
          <a:xfrm>
            <a:off x="5335042" y="5070375"/>
            <a:ext cx="0" cy="3348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CFB54EF-F2A8-2440-9577-DF3A57A6B7C6}"/>
              </a:ext>
            </a:extLst>
          </p:cNvPr>
          <p:cNvSpPr/>
          <p:nvPr/>
        </p:nvSpPr>
        <p:spPr>
          <a:xfrm>
            <a:off x="5658672" y="3291088"/>
            <a:ext cx="422411" cy="180894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076A53-4267-E640-9DA6-7B2223D56E12}"/>
              </a:ext>
            </a:extLst>
          </p:cNvPr>
          <p:cNvCxnSpPr>
            <a:cxnSpLocks/>
          </p:cNvCxnSpPr>
          <p:nvPr/>
        </p:nvCxnSpPr>
        <p:spPr>
          <a:xfrm>
            <a:off x="6428959" y="5086150"/>
            <a:ext cx="0" cy="3569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FE52350-58EB-BE4F-B1CA-484EA1B234A4}"/>
              </a:ext>
            </a:extLst>
          </p:cNvPr>
          <p:cNvCxnSpPr>
            <a:cxnSpLocks/>
          </p:cNvCxnSpPr>
          <p:nvPr/>
        </p:nvCxnSpPr>
        <p:spPr>
          <a:xfrm>
            <a:off x="4791482" y="5224046"/>
            <a:ext cx="1637477" cy="11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">
            <a:extLst>
              <a:ext uri="{FF2B5EF4-FFF2-40B4-BE49-F238E27FC236}">
                <a16:creationId xmlns:a16="http://schemas.microsoft.com/office/drawing/2014/main" id="{8D9EA129-8C84-2E41-BB95-505B44A06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706" y="5183405"/>
            <a:ext cx="604273" cy="43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m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EF92B517-B30B-C046-9F6F-481C4C284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770" y="3874227"/>
            <a:ext cx="467333" cy="43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F4732158-E791-0C46-8694-766CD98BB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4601" y="3874227"/>
            <a:ext cx="467333" cy="43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A9C18443-E82C-8C44-9921-A5603DDEB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3432" y="3874227"/>
            <a:ext cx="467333" cy="43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312968D-3657-EF49-B36F-2F3EBE32EECC}"/>
              </a:ext>
            </a:extLst>
          </p:cNvPr>
          <p:cNvSpPr/>
          <p:nvPr/>
        </p:nvSpPr>
        <p:spPr>
          <a:xfrm>
            <a:off x="4568597" y="1569501"/>
            <a:ext cx="422411" cy="356735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DC5506AA-B299-F34A-92D2-BD72DBC71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471" y="5158640"/>
            <a:ext cx="604273" cy="43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2.5 m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A95263-8C32-4843-BDB7-89CE22C7AFA9}"/>
              </a:ext>
            </a:extLst>
          </p:cNvPr>
          <p:cNvCxnSpPr>
            <a:cxnSpLocks/>
          </p:cNvCxnSpPr>
          <p:nvPr/>
        </p:nvCxnSpPr>
        <p:spPr>
          <a:xfrm>
            <a:off x="4815612" y="5067200"/>
            <a:ext cx="0" cy="3348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2">
            <a:extLst>
              <a:ext uri="{FF2B5EF4-FFF2-40B4-BE49-F238E27FC236}">
                <a16:creationId xmlns:a16="http://schemas.microsoft.com/office/drawing/2014/main" id="{E9290F61-8453-524A-9193-54BA592D9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407" y="3091638"/>
            <a:ext cx="467333" cy="43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B2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00AFB9-9296-BE40-A1BA-E4ECCF46A5EE}"/>
              </a:ext>
            </a:extLst>
          </p:cNvPr>
          <p:cNvSpPr txBox="1"/>
          <p:nvPr/>
        </p:nvSpPr>
        <p:spPr>
          <a:xfrm>
            <a:off x="5269473" y="5508490"/>
            <a:ext cx="54752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27900"/>
                </a:solidFill>
                <a:latin typeface="Gabriola" pitchFamily="82" charset="0"/>
              </a:rPr>
              <a:t>Fig (2.1) : Selected beams (Beam 1 and 2)</a:t>
            </a:r>
            <a:endParaRPr lang="en-US" sz="2500" dirty="0">
              <a:solidFill>
                <a:srgbClr val="F27900"/>
              </a:solidFill>
              <a:latin typeface="Gabriola" pitchFamily="8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515A90-2685-3241-B53F-6819E4F518A3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14</a:t>
            </a:r>
          </a:p>
        </p:txBody>
      </p:sp>
      <p:pic>
        <p:nvPicPr>
          <p:cNvPr id="34" name="Picture 33" descr="North Arrow Symbol - Clipart library">
            <a:extLst>
              <a:ext uri="{FF2B5EF4-FFF2-40B4-BE49-F238E27FC236}">
                <a16:creationId xmlns:a16="http://schemas.microsoft.com/office/drawing/2014/main" id="{B6482972-888C-8D4B-9165-C3926B31E74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9018">
            <a:off x="3634867" y="1380464"/>
            <a:ext cx="532130" cy="5607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765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756116"/>
            <a:ext cx="12208635" cy="98771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>
            <a:off x="130076" y="4486734"/>
            <a:ext cx="2248626" cy="2225012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>
            <a:off x="1090963" y="6424158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>
            <a:off x="1705970" y="6423443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184029" y="281353"/>
            <a:ext cx="34700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E5E5E"/>
                </a:solidFill>
                <a:latin typeface="Gabriola" pitchFamily="82" charset="0"/>
              </a:rPr>
              <a:t>Beam 1 Design: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8CA07A9-17E1-134B-AAEB-D663B3BF237E}"/>
              </a:ext>
            </a:extLst>
          </p:cNvPr>
          <p:cNvGrpSpPr/>
          <p:nvPr/>
        </p:nvGrpSpPr>
        <p:grpSpPr>
          <a:xfrm>
            <a:off x="337792" y="106251"/>
            <a:ext cx="846236" cy="1211978"/>
            <a:chOff x="6951567" y="1614047"/>
            <a:chExt cx="730512" cy="1347602"/>
          </a:xfrm>
        </p:grpSpPr>
        <p:sp>
          <p:nvSpPr>
            <p:cNvPr id="156" name="Freeform: Shape 12">
              <a:extLst>
                <a:ext uri="{FF2B5EF4-FFF2-40B4-BE49-F238E27FC236}">
                  <a16:creationId xmlns:a16="http://schemas.microsoft.com/office/drawing/2014/main" id="{58B3A859-2B33-9543-9037-52A0DCC5CB16}"/>
                </a:ext>
              </a:extLst>
            </p:cNvPr>
            <p:cNvSpPr/>
            <p:nvPr/>
          </p:nvSpPr>
          <p:spPr>
            <a:xfrm>
              <a:off x="7188744" y="1614047"/>
              <a:ext cx="192240" cy="1345680"/>
            </a:xfrm>
            <a:custGeom>
              <a:avLst/>
              <a:gdLst>
                <a:gd name="connsiteX0" fmla="*/ 104050 w 192240"/>
                <a:gd name="connsiteY0" fmla="*/ 1330541 h 1345680"/>
                <a:gd name="connsiteX1" fmla="*/ 55990 w 192240"/>
                <a:gd name="connsiteY1" fmla="*/ 1301705 h 1345680"/>
                <a:gd name="connsiteX2" fmla="*/ 29076 w 192240"/>
                <a:gd name="connsiteY2" fmla="*/ 1234421 h 1345680"/>
                <a:gd name="connsiteX3" fmla="*/ 46378 w 192240"/>
                <a:gd name="connsiteY3" fmla="*/ 59835 h 1345680"/>
                <a:gd name="connsiteX4" fmla="*/ 77136 w 192240"/>
                <a:gd name="connsiteY4" fmla="*/ 29076 h 1345680"/>
                <a:gd name="connsiteX5" fmla="*/ 130963 w 192240"/>
                <a:gd name="connsiteY5" fmla="*/ 29076 h 1345680"/>
                <a:gd name="connsiteX6" fmla="*/ 161722 w 192240"/>
                <a:gd name="connsiteY6" fmla="*/ 59835 h 1345680"/>
                <a:gd name="connsiteX7" fmla="*/ 179023 w 192240"/>
                <a:gd name="connsiteY7" fmla="*/ 1234421 h 1345680"/>
                <a:gd name="connsiteX8" fmla="*/ 152110 w 192240"/>
                <a:gd name="connsiteY8" fmla="*/ 1301705 h 1345680"/>
                <a:gd name="connsiteX9" fmla="*/ 104050 w 192240"/>
                <a:gd name="connsiteY9" fmla="*/ 1330541 h 1345680"/>
                <a:gd name="connsiteX10" fmla="*/ 104050 w 192240"/>
                <a:gd name="connsiteY10" fmla="*/ 1330541 h 13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240" h="1345680">
                  <a:moveTo>
                    <a:pt x="104050" y="1330541"/>
                  </a:moveTo>
                  <a:cubicBezTo>
                    <a:pt x="79058" y="1330541"/>
                    <a:pt x="73291" y="1320929"/>
                    <a:pt x="55990" y="1301705"/>
                  </a:cubicBezTo>
                  <a:cubicBezTo>
                    <a:pt x="38688" y="1284404"/>
                    <a:pt x="29076" y="1259413"/>
                    <a:pt x="29076" y="1234421"/>
                  </a:cubicBezTo>
                  <a:lnTo>
                    <a:pt x="46378" y="59835"/>
                  </a:lnTo>
                  <a:cubicBezTo>
                    <a:pt x="46378" y="42533"/>
                    <a:pt x="59834" y="29076"/>
                    <a:pt x="77136" y="29076"/>
                  </a:cubicBezTo>
                  <a:lnTo>
                    <a:pt x="130963" y="29076"/>
                  </a:lnTo>
                  <a:cubicBezTo>
                    <a:pt x="148265" y="29076"/>
                    <a:pt x="161722" y="42533"/>
                    <a:pt x="161722" y="59835"/>
                  </a:cubicBezTo>
                  <a:lnTo>
                    <a:pt x="179023" y="1234421"/>
                  </a:lnTo>
                  <a:cubicBezTo>
                    <a:pt x="179023" y="1259413"/>
                    <a:pt x="171334" y="1284404"/>
                    <a:pt x="152110" y="1301705"/>
                  </a:cubicBezTo>
                  <a:cubicBezTo>
                    <a:pt x="134808" y="1319007"/>
                    <a:pt x="129041" y="1330541"/>
                    <a:pt x="104050" y="1330541"/>
                  </a:cubicBezTo>
                  <a:lnTo>
                    <a:pt x="104050" y="1330541"/>
                  </a:lnTo>
                  <a:close/>
                </a:path>
              </a:pathLst>
            </a:custGeom>
            <a:solidFill>
              <a:schemeClr val="accent6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32">
              <a:extLst>
                <a:ext uri="{FF2B5EF4-FFF2-40B4-BE49-F238E27FC236}">
                  <a16:creationId xmlns:a16="http://schemas.microsoft.com/office/drawing/2014/main" id="{71E7EFDB-882F-C448-99DE-2B643A244087}"/>
                </a:ext>
              </a:extLst>
            </p:cNvPr>
            <p:cNvSpPr/>
            <p:nvPr/>
          </p:nvSpPr>
          <p:spPr>
            <a:xfrm>
              <a:off x="7182976" y="2346481"/>
              <a:ext cx="211464" cy="615168"/>
            </a:xfrm>
            <a:custGeom>
              <a:avLst/>
              <a:gdLst>
                <a:gd name="connsiteX0" fmla="*/ 36766 w 211464"/>
                <a:gd name="connsiteY0" fmla="*/ 29076 h 615168"/>
                <a:gd name="connsiteX1" fmla="*/ 29076 w 211464"/>
                <a:gd name="connsiteY1" fmla="*/ 498142 h 615168"/>
                <a:gd name="connsiteX2" fmla="*/ 57912 w 211464"/>
                <a:gd name="connsiteY2" fmla="*/ 571193 h 615168"/>
                <a:gd name="connsiteX3" fmla="*/ 109817 w 211464"/>
                <a:gd name="connsiteY3" fmla="*/ 601952 h 615168"/>
                <a:gd name="connsiteX4" fmla="*/ 113662 w 211464"/>
                <a:gd name="connsiteY4" fmla="*/ 601952 h 615168"/>
                <a:gd name="connsiteX5" fmla="*/ 165567 w 211464"/>
                <a:gd name="connsiteY5" fmla="*/ 571193 h 615168"/>
                <a:gd name="connsiteX6" fmla="*/ 194403 w 211464"/>
                <a:gd name="connsiteY6" fmla="*/ 498142 h 615168"/>
                <a:gd name="connsiteX7" fmla="*/ 186713 w 211464"/>
                <a:gd name="connsiteY7" fmla="*/ 29076 h 615168"/>
                <a:gd name="connsiteX8" fmla="*/ 36766 w 211464"/>
                <a:gd name="connsiteY8" fmla="*/ 29076 h 6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464" h="615168">
                  <a:moveTo>
                    <a:pt x="36766" y="29076"/>
                  </a:moveTo>
                  <a:lnTo>
                    <a:pt x="29076" y="498142"/>
                  </a:lnTo>
                  <a:cubicBezTo>
                    <a:pt x="29076" y="525056"/>
                    <a:pt x="38688" y="551969"/>
                    <a:pt x="57912" y="571193"/>
                  </a:cubicBezTo>
                  <a:cubicBezTo>
                    <a:pt x="77136" y="590417"/>
                    <a:pt x="82904" y="601952"/>
                    <a:pt x="109817" y="601952"/>
                  </a:cubicBezTo>
                  <a:lnTo>
                    <a:pt x="113662" y="601952"/>
                  </a:lnTo>
                  <a:cubicBezTo>
                    <a:pt x="140576" y="601952"/>
                    <a:pt x="146343" y="590417"/>
                    <a:pt x="165567" y="571193"/>
                  </a:cubicBezTo>
                  <a:cubicBezTo>
                    <a:pt x="184791" y="551969"/>
                    <a:pt x="194403" y="525056"/>
                    <a:pt x="194403" y="498142"/>
                  </a:cubicBezTo>
                  <a:lnTo>
                    <a:pt x="186713" y="29076"/>
                  </a:lnTo>
                  <a:lnTo>
                    <a:pt x="36766" y="29076"/>
                  </a:lnTo>
                  <a:close/>
                </a:path>
              </a:pathLst>
            </a:custGeom>
            <a:solidFill>
              <a:schemeClr val="accent1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34">
              <a:extLst>
                <a:ext uri="{FF2B5EF4-FFF2-40B4-BE49-F238E27FC236}">
                  <a16:creationId xmlns:a16="http://schemas.microsoft.com/office/drawing/2014/main" id="{FAE77E48-F75A-3149-8555-346E00DB97DF}"/>
                </a:ext>
              </a:extLst>
            </p:cNvPr>
            <p:cNvSpPr/>
            <p:nvPr/>
          </p:nvSpPr>
          <p:spPr>
            <a:xfrm>
              <a:off x="6951567" y="1676765"/>
              <a:ext cx="730512" cy="269136"/>
            </a:xfrm>
            <a:custGeom>
              <a:avLst/>
              <a:gdLst>
                <a:gd name="connsiteX0" fmla="*/ 727629 w 730512"/>
                <a:gd name="connsiteY0" fmla="*/ 197046 h 269136"/>
                <a:gd name="connsiteX1" fmla="*/ 698793 w 730512"/>
                <a:gd name="connsiteY1" fmla="*/ 139374 h 269136"/>
                <a:gd name="connsiteX2" fmla="*/ 491173 w 730512"/>
                <a:gd name="connsiteY2" fmla="*/ 27875 h 269136"/>
                <a:gd name="connsiteX3" fmla="*/ 458493 w 730512"/>
                <a:gd name="connsiteY3" fmla="*/ 14418 h 269136"/>
                <a:gd name="connsiteX4" fmla="*/ 112461 w 730512"/>
                <a:gd name="connsiteY4" fmla="*/ 14418 h 269136"/>
                <a:gd name="connsiteX5" fmla="*/ 112461 w 730512"/>
                <a:gd name="connsiteY5" fmla="*/ 14418 h 269136"/>
                <a:gd name="connsiteX6" fmla="*/ 47098 w 730512"/>
                <a:gd name="connsiteY6" fmla="*/ 14418 h 269136"/>
                <a:gd name="connsiteX7" fmla="*/ 14418 w 730512"/>
                <a:gd name="connsiteY7" fmla="*/ 47099 h 269136"/>
                <a:gd name="connsiteX8" fmla="*/ 14418 w 730512"/>
                <a:gd name="connsiteY8" fmla="*/ 237416 h 269136"/>
                <a:gd name="connsiteX9" fmla="*/ 47098 w 730512"/>
                <a:gd name="connsiteY9" fmla="*/ 270097 h 269136"/>
                <a:gd name="connsiteX10" fmla="*/ 104770 w 730512"/>
                <a:gd name="connsiteY10" fmla="*/ 270097 h 269136"/>
                <a:gd name="connsiteX11" fmla="*/ 104770 w 730512"/>
                <a:gd name="connsiteY11" fmla="*/ 270097 h 269136"/>
                <a:gd name="connsiteX12" fmla="*/ 108616 w 730512"/>
                <a:gd name="connsiteY12" fmla="*/ 270097 h 269136"/>
                <a:gd name="connsiteX13" fmla="*/ 233572 w 730512"/>
                <a:gd name="connsiteY13" fmla="*/ 270097 h 269136"/>
                <a:gd name="connsiteX14" fmla="*/ 233572 w 730512"/>
                <a:gd name="connsiteY14" fmla="*/ 270097 h 269136"/>
                <a:gd name="connsiteX15" fmla="*/ 621897 w 730512"/>
                <a:gd name="connsiteY15" fmla="*/ 270097 h 269136"/>
                <a:gd name="connsiteX16" fmla="*/ 621897 w 730512"/>
                <a:gd name="connsiteY16" fmla="*/ 270097 h 269136"/>
                <a:gd name="connsiteX17" fmla="*/ 693025 w 730512"/>
                <a:gd name="connsiteY17" fmla="*/ 270097 h 269136"/>
                <a:gd name="connsiteX18" fmla="*/ 725706 w 730512"/>
                <a:gd name="connsiteY18" fmla="*/ 237416 h 269136"/>
                <a:gd name="connsiteX19" fmla="*/ 727629 w 730512"/>
                <a:gd name="connsiteY19" fmla="*/ 197046 h 26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0512" h="269136">
                  <a:moveTo>
                    <a:pt x="727629" y="197046"/>
                  </a:moveTo>
                  <a:cubicBezTo>
                    <a:pt x="727629" y="173977"/>
                    <a:pt x="716094" y="152831"/>
                    <a:pt x="698793" y="139374"/>
                  </a:cubicBezTo>
                  <a:lnTo>
                    <a:pt x="491173" y="27875"/>
                  </a:lnTo>
                  <a:cubicBezTo>
                    <a:pt x="481561" y="20185"/>
                    <a:pt x="470027" y="16340"/>
                    <a:pt x="458493" y="14418"/>
                  </a:cubicBezTo>
                  <a:lnTo>
                    <a:pt x="112461" y="14418"/>
                  </a:lnTo>
                  <a:lnTo>
                    <a:pt x="112461" y="14418"/>
                  </a:lnTo>
                  <a:lnTo>
                    <a:pt x="47098" y="14418"/>
                  </a:lnTo>
                  <a:cubicBezTo>
                    <a:pt x="27874" y="14418"/>
                    <a:pt x="14418" y="29797"/>
                    <a:pt x="14418" y="47099"/>
                  </a:cubicBezTo>
                  <a:lnTo>
                    <a:pt x="14418" y="237416"/>
                  </a:lnTo>
                  <a:cubicBezTo>
                    <a:pt x="14418" y="256640"/>
                    <a:pt x="29797" y="270097"/>
                    <a:pt x="47098" y="270097"/>
                  </a:cubicBezTo>
                  <a:lnTo>
                    <a:pt x="104770" y="270097"/>
                  </a:lnTo>
                  <a:lnTo>
                    <a:pt x="104770" y="270097"/>
                  </a:lnTo>
                  <a:lnTo>
                    <a:pt x="108616" y="270097"/>
                  </a:lnTo>
                  <a:lnTo>
                    <a:pt x="233572" y="270097"/>
                  </a:lnTo>
                  <a:lnTo>
                    <a:pt x="233572" y="270097"/>
                  </a:lnTo>
                  <a:lnTo>
                    <a:pt x="621897" y="270097"/>
                  </a:lnTo>
                  <a:lnTo>
                    <a:pt x="621897" y="270097"/>
                  </a:lnTo>
                  <a:lnTo>
                    <a:pt x="693025" y="270097"/>
                  </a:lnTo>
                  <a:cubicBezTo>
                    <a:pt x="712249" y="270097"/>
                    <a:pt x="725706" y="254718"/>
                    <a:pt x="725706" y="237416"/>
                  </a:cubicBezTo>
                  <a:lnTo>
                    <a:pt x="727629" y="197046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FD321EC-1CA9-A748-9B7B-FA1300090FD9}"/>
              </a:ext>
            </a:extLst>
          </p:cNvPr>
          <p:cNvGrpSpPr/>
          <p:nvPr/>
        </p:nvGrpSpPr>
        <p:grpSpPr>
          <a:xfrm>
            <a:off x="5220580" y="2414954"/>
            <a:ext cx="7463790" cy="2801864"/>
            <a:chOff x="0" y="0"/>
            <a:chExt cx="4854286" cy="1723390"/>
          </a:xfrm>
        </p:grpSpPr>
        <p:pic>
          <p:nvPicPr>
            <p:cNvPr id="160" name="Picture 159" descr="Strength of Materials/Loading of Beams - Wikibooks, open books for an open  world">
              <a:extLst>
                <a:ext uri="{FF2B5EF4-FFF2-40B4-BE49-F238E27FC236}">
                  <a16:creationId xmlns:a16="http://schemas.microsoft.com/office/drawing/2014/main" id="{4C00A72C-B1CB-B24D-897C-FF5805617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80"/>
            <a:stretch/>
          </p:blipFill>
          <p:spPr bwMode="auto">
            <a:xfrm>
              <a:off x="0" y="200025"/>
              <a:ext cx="4259580" cy="15233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1" name="Text Box 2">
              <a:extLst>
                <a:ext uri="{FF2B5EF4-FFF2-40B4-BE49-F238E27FC236}">
                  <a16:creationId xmlns:a16="http://schemas.microsoft.com/office/drawing/2014/main" id="{9306CDB2-7A3D-8A4E-8162-8DCA29781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8025" y="0"/>
              <a:ext cx="1606261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 = 91 KN/m</a:t>
              </a:r>
            </a:p>
          </p:txBody>
        </p:sp>
        <p:sp>
          <p:nvSpPr>
            <p:cNvPr id="162" name="Text Box 2">
              <a:extLst>
                <a:ext uri="{FF2B5EF4-FFF2-40B4-BE49-F238E27FC236}">
                  <a16:creationId xmlns:a16="http://schemas.microsoft.com/office/drawing/2014/main" id="{BF81D747-C212-9940-864E-AD9AC7480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3125" y="1143000"/>
              <a:ext cx="95885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10.48 m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6628693-1E50-9F45-9883-2BB99C363817}"/>
              </a:ext>
            </a:extLst>
          </p:cNvPr>
          <p:cNvSpPr/>
          <p:nvPr/>
        </p:nvSpPr>
        <p:spPr>
          <a:xfrm>
            <a:off x="1654008" y="1427257"/>
            <a:ext cx="530106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 = Wu * width = 18.2 x 5 = 91 KN/m</a:t>
            </a:r>
            <a:r>
              <a:rPr lang="en-US" sz="2500" dirty="0"/>
              <a:t> 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766B5729-28D6-0A47-8FDE-2504F5D35358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8062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756116"/>
            <a:ext cx="12208635" cy="98771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>
            <a:off x="130076" y="4486734"/>
            <a:ext cx="2248626" cy="2225012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>
            <a:off x="1090963" y="6424158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>
            <a:off x="1705970" y="6423443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184029" y="281353"/>
            <a:ext cx="34700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E5E5E"/>
                </a:solidFill>
                <a:latin typeface="Gabriola" pitchFamily="82" charset="0"/>
              </a:rPr>
              <a:t>Beam 1 Design: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8CA07A9-17E1-134B-AAEB-D663B3BF237E}"/>
              </a:ext>
            </a:extLst>
          </p:cNvPr>
          <p:cNvGrpSpPr/>
          <p:nvPr/>
        </p:nvGrpSpPr>
        <p:grpSpPr>
          <a:xfrm>
            <a:off x="337792" y="106251"/>
            <a:ext cx="846236" cy="1211978"/>
            <a:chOff x="6951567" y="1614047"/>
            <a:chExt cx="730512" cy="1347602"/>
          </a:xfrm>
        </p:grpSpPr>
        <p:sp>
          <p:nvSpPr>
            <p:cNvPr id="156" name="Freeform: Shape 12">
              <a:extLst>
                <a:ext uri="{FF2B5EF4-FFF2-40B4-BE49-F238E27FC236}">
                  <a16:creationId xmlns:a16="http://schemas.microsoft.com/office/drawing/2014/main" id="{58B3A859-2B33-9543-9037-52A0DCC5CB16}"/>
                </a:ext>
              </a:extLst>
            </p:cNvPr>
            <p:cNvSpPr/>
            <p:nvPr/>
          </p:nvSpPr>
          <p:spPr>
            <a:xfrm>
              <a:off x="7188744" y="1614047"/>
              <a:ext cx="192240" cy="1345680"/>
            </a:xfrm>
            <a:custGeom>
              <a:avLst/>
              <a:gdLst>
                <a:gd name="connsiteX0" fmla="*/ 104050 w 192240"/>
                <a:gd name="connsiteY0" fmla="*/ 1330541 h 1345680"/>
                <a:gd name="connsiteX1" fmla="*/ 55990 w 192240"/>
                <a:gd name="connsiteY1" fmla="*/ 1301705 h 1345680"/>
                <a:gd name="connsiteX2" fmla="*/ 29076 w 192240"/>
                <a:gd name="connsiteY2" fmla="*/ 1234421 h 1345680"/>
                <a:gd name="connsiteX3" fmla="*/ 46378 w 192240"/>
                <a:gd name="connsiteY3" fmla="*/ 59835 h 1345680"/>
                <a:gd name="connsiteX4" fmla="*/ 77136 w 192240"/>
                <a:gd name="connsiteY4" fmla="*/ 29076 h 1345680"/>
                <a:gd name="connsiteX5" fmla="*/ 130963 w 192240"/>
                <a:gd name="connsiteY5" fmla="*/ 29076 h 1345680"/>
                <a:gd name="connsiteX6" fmla="*/ 161722 w 192240"/>
                <a:gd name="connsiteY6" fmla="*/ 59835 h 1345680"/>
                <a:gd name="connsiteX7" fmla="*/ 179023 w 192240"/>
                <a:gd name="connsiteY7" fmla="*/ 1234421 h 1345680"/>
                <a:gd name="connsiteX8" fmla="*/ 152110 w 192240"/>
                <a:gd name="connsiteY8" fmla="*/ 1301705 h 1345680"/>
                <a:gd name="connsiteX9" fmla="*/ 104050 w 192240"/>
                <a:gd name="connsiteY9" fmla="*/ 1330541 h 1345680"/>
                <a:gd name="connsiteX10" fmla="*/ 104050 w 192240"/>
                <a:gd name="connsiteY10" fmla="*/ 1330541 h 13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240" h="1345680">
                  <a:moveTo>
                    <a:pt x="104050" y="1330541"/>
                  </a:moveTo>
                  <a:cubicBezTo>
                    <a:pt x="79058" y="1330541"/>
                    <a:pt x="73291" y="1320929"/>
                    <a:pt x="55990" y="1301705"/>
                  </a:cubicBezTo>
                  <a:cubicBezTo>
                    <a:pt x="38688" y="1284404"/>
                    <a:pt x="29076" y="1259413"/>
                    <a:pt x="29076" y="1234421"/>
                  </a:cubicBezTo>
                  <a:lnTo>
                    <a:pt x="46378" y="59835"/>
                  </a:lnTo>
                  <a:cubicBezTo>
                    <a:pt x="46378" y="42533"/>
                    <a:pt x="59834" y="29076"/>
                    <a:pt x="77136" y="29076"/>
                  </a:cubicBezTo>
                  <a:lnTo>
                    <a:pt x="130963" y="29076"/>
                  </a:lnTo>
                  <a:cubicBezTo>
                    <a:pt x="148265" y="29076"/>
                    <a:pt x="161722" y="42533"/>
                    <a:pt x="161722" y="59835"/>
                  </a:cubicBezTo>
                  <a:lnTo>
                    <a:pt x="179023" y="1234421"/>
                  </a:lnTo>
                  <a:cubicBezTo>
                    <a:pt x="179023" y="1259413"/>
                    <a:pt x="171334" y="1284404"/>
                    <a:pt x="152110" y="1301705"/>
                  </a:cubicBezTo>
                  <a:cubicBezTo>
                    <a:pt x="134808" y="1319007"/>
                    <a:pt x="129041" y="1330541"/>
                    <a:pt x="104050" y="1330541"/>
                  </a:cubicBezTo>
                  <a:lnTo>
                    <a:pt x="104050" y="1330541"/>
                  </a:lnTo>
                  <a:close/>
                </a:path>
              </a:pathLst>
            </a:custGeom>
            <a:solidFill>
              <a:schemeClr val="accent6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32">
              <a:extLst>
                <a:ext uri="{FF2B5EF4-FFF2-40B4-BE49-F238E27FC236}">
                  <a16:creationId xmlns:a16="http://schemas.microsoft.com/office/drawing/2014/main" id="{71E7EFDB-882F-C448-99DE-2B643A244087}"/>
                </a:ext>
              </a:extLst>
            </p:cNvPr>
            <p:cNvSpPr/>
            <p:nvPr/>
          </p:nvSpPr>
          <p:spPr>
            <a:xfrm>
              <a:off x="7182976" y="2346481"/>
              <a:ext cx="211464" cy="615168"/>
            </a:xfrm>
            <a:custGeom>
              <a:avLst/>
              <a:gdLst>
                <a:gd name="connsiteX0" fmla="*/ 36766 w 211464"/>
                <a:gd name="connsiteY0" fmla="*/ 29076 h 615168"/>
                <a:gd name="connsiteX1" fmla="*/ 29076 w 211464"/>
                <a:gd name="connsiteY1" fmla="*/ 498142 h 615168"/>
                <a:gd name="connsiteX2" fmla="*/ 57912 w 211464"/>
                <a:gd name="connsiteY2" fmla="*/ 571193 h 615168"/>
                <a:gd name="connsiteX3" fmla="*/ 109817 w 211464"/>
                <a:gd name="connsiteY3" fmla="*/ 601952 h 615168"/>
                <a:gd name="connsiteX4" fmla="*/ 113662 w 211464"/>
                <a:gd name="connsiteY4" fmla="*/ 601952 h 615168"/>
                <a:gd name="connsiteX5" fmla="*/ 165567 w 211464"/>
                <a:gd name="connsiteY5" fmla="*/ 571193 h 615168"/>
                <a:gd name="connsiteX6" fmla="*/ 194403 w 211464"/>
                <a:gd name="connsiteY6" fmla="*/ 498142 h 615168"/>
                <a:gd name="connsiteX7" fmla="*/ 186713 w 211464"/>
                <a:gd name="connsiteY7" fmla="*/ 29076 h 615168"/>
                <a:gd name="connsiteX8" fmla="*/ 36766 w 211464"/>
                <a:gd name="connsiteY8" fmla="*/ 29076 h 6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464" h="615168">
                  <a:moveTo>
                    <a:pt x="36766" y="29076"/>
                  </a:moveTo>
                  <a:lnTo>
                    <a:pt x="29076" y="498142"/>
                  </a:lnTo>
                  <a:cubicBezTo>
                    <a:pt x="29076" y="525056"/>
                    <a:pt x="38688" y="551969"/>
                    <a:pt x="57912" y="571193"/>
                  </a:cubicBezTo>
                  <a:cubicBezTo>
                    <a:pt x="77136" y="590417"/>
                    <a:pt x="82904" y="601952"/>
                    <a:pt x="109817" y="601952"/>
                  </a:cubicBezTo>
                  <a:lnTo>
                    <a:pt x="113662" y="601952"/>
                  </a:lnTo>
                  <a:cubicBezTo>
                    <a:pt x="140576" y="601952"/>
                    <a:pt x="146343" y="590417"/>
                    <a:pt x="165567" y="571193"/>
                  </a:cubicBezTo>
                  <a:cubicBezTo>
                    <a:pt x="184791" y="551969"/>
                    <a:pt x="194403" y="525056"/>
                    <a:pt x="194403" y="498142"/>
                  </a:cubicBezTo>
                  <a:lnTo>
                    <a:pt x="186713" y="29076"/>
                  </a:lnTo>
                  <a:lnTo>
                    <a:pt x="36766" y="29076"/>
                  </a:lnTo>
                  <a:close/>
                </a:path>
              </a:pathLst>
            </a:custGeom>
            <a:solidFill>
              <a:schemeClr val="accent1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34">
              <a:extLst>
                <a:ext uri="{FF2B5EF4-FFF2-40B4-BE49-F238E27FC236}">
                  <a16:creationId xmlns:a16="http://schemas.microsoft.com/office/drawing/2014/main" id="{FAE77E48-F75A-3149-8555-346E00DB97DF}"/>
                </a:ext>
              </a:extLst>
            </p:cNvPr>
            <p:cNvSpPr/>
            <p:nvPr/>
          </p:nvSpPr>
          <p:spPr>
            <a:xfrm>
              <a:off x="6951567" y="1676765"/>
              <a:ext cx="730512" cy="269136"/>
            </a:xfrm>
            <a:custGeom>
              <a:avLst/>
              <a:gdLst>
                <a:gd name="connsiteX0" fmla="*/ 727629 w 730512"/>
                <a:gd name="connsiteY0" fmla="*/ 197046 h 269136"/>
                <a:gd name="connsiteX1" fmla="*/ 698793 w 730512"/>
                <a:gd name="connsiteY1" fmla="*/ 139374 h 269136"/>
                <a:gd name="connsiteX2" fmla="*/ 491173 w 730512"/>
                <a:gd name="connsiteY2" fmla="*/ 27875 h 269136"/>
                <a:gd name="connsiteX3" fmla="*/ 458493 w 730512"/>
                <a:gd name="connsiteY3" fmla="*/ 14418 h 269136"/>
                <a:gd name="connsiteX4" fmla="*/ 112461 w 730512"/>
                <a:gd name="connsiteY4" fmla="*/ 14418 h 269136"/>
                <a:gd name="connsiteX5" fmla="*/ 112461 w 730512"/>
                <a:gd name="connsiteY5" fmla="*/ 14418 h 269136"/>
                <a:gd name="connsiteX6" fmla="*/ 47098 w 730512"/>
                <a:gd name="connsiteY6" fmla="*/ 14418 h 269136"/>
                <a:gd name="connsiteX7" fmla="*/ 14418 w 730512"/>
                <a:gd name="connsiteY7" fmla="*/ 47099 h 269136"/>
                <a:gd name="connsiteX8" fmla="*/ 14418 w 730512"/>
                <a:gd name="connsiteY8" fmla="*/ 237416 h 269136"/>
                <a:gd name="connsiteX9" fmla="*/ 47098 w 730512"/>
                <a:gd name="connsiteY9" fmla="*/ 270097 h 269136"/>
                <a:gd name="connsiteX10" fmla="*/ 104770 w 730512"/>
                <a:gd name="connsiteY10" fmla="*/ 270097 h 269136"/>
                <a:gd name="connsiteX11" fmla="*/ 104770 w 730512"/>
                <a:gd name="connsiteY11" fmla="*/ 270097 h 269136"/>
                <a:gd name="connsiteX12" fmla="*/ 108616 w 730512"/>
                <a:gd name="connsiteY12" fmla="*/ 270097 h 269136"/>
                <a:gd name="connsiteX13" fmla="*/ 233572 w 730512"/>
                <a:gd name="connsiteY13" fmla="*/ 270097 h 269136"/>
                <a:gd name="connsiteX14" fmla="*/ 233572 w 730512"/>
                <a:gd name="connsiteY14" fmla="*/ 270097 h 269136"/>
                <a:gd name="connsiteX15" fmla="*/ 621897 w 730512"/>
                <a:gd name="connsiteY15" fmla="*/ 270097 h 269136"/>
                <a:gd name="connsiteX16" fmla="*/ 621897 w 730512"/>
                <a:gd name="connsiteY16" fmla="*/ 270097 h 269136"/>
                <a:gd name="connsiteX17" fmla="*/ 693025 w 730512"/>
                <a:gd name="connsiteY17" fmla="*/ 270097 h 269136"/>
                <a:gd name="connsiteX18" fmla="*/ 725706 w 730512"/>
                <a:gd name="connsiteY18" fmla="*/ 237416 h 269136"/>
                <a:gd name="connsiteX19" fmla="*/ 727629 w 730512"/>
                <a:gd name="connsiteY19" fmla="*/ 197046 h 26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0512" h="269136">
                  <a:moveTo>
                    <a:pt x="727629" y="197046"/>
                  </a:moveTo>
                  <a:cubicBezTo>
                    <a:pt x="727629" y="173977"/>
                    <a:pt x="716094" y="152831"/>
                    <a:pt x="698793" y="139374"/>
                  </a:cubicBezTo>
                  <a:lnTo>
                    <a:pt x="491173" y="27875"/>
                  </a:lnTo>
                  <a:cubicBezTo>
                    <a:pt x="481561" y="20185"/>
                    <a:pt x="470027" y="16340"/>
                    <a:pt x="458493" y="14418"/>
                  </a:cubicBezTo>
                  <a:lnTo>
                    <a:pt x="112461" y="14418"/>
                  </a:lnTo>
                  <a:lnTo>
                    <a:pt x="112461" y="14418"/>
                  </a:lnTo>
                  <a:lnTo>
                    <a:pt x="47098" y="14418"/>
                  </a:lnTo>
                  <a:cubicBezTo>
                    <a:pt x="27874" y="14418"/>
                    <a:pt x="14418" y="29797"/>
                    <a:pt x="14418" y="47099"/>
                  </a:cubicBezTo>
                  <a:lnTo>
                    <a:pt x="14418" y="237416"/>
                  </a:lnTo>
                  <a:cubicBezTo>
                    <a:pt x="14418" y="256640"/>
                    <a:pt x="29797" y="270097"/>
                    <a:pt x="47098" y="270097"/>
                  </a:cubicBezTo>
                  <a:lnTo>
                    <a:pt x="104770" y="270097"/>
                  </a:lnTo>
                  <a:lnTo>
                    <a:pt x="104770" y="270097"/>
                  </a:lnTo>
                  <a:lnTo>
                    <a:pt x="108616" y="270097"/>
                  </a:lnTo>
                  <a:lnTo>
                    <a:pt x="233572" y="270097"/>
                  </a:lnTo>
                  <a:lnTo>
                    <a:pt x="233572" y="270097"/>
                  </a:lnTo>
                  <a:lnTo>
                    <a:pt x="621897" y="270097"/>
                  </a:lnTo>
                  <a:lnTo>
                    <a:pt x="621897" y="270097"/>
                  </a:lnTo>
                  <a:lnTo>
                    <a:pt x="693025" y="270097"/>
                  </a:lnTo>
                  <a:cubicBezTo>
                    <a:pt x="712249" y="270097"/>
                    <a:pt x="725706" y="254718"/>
                    <a:pt x="725706" y="237416"/>
                  </a:cubicBezTo>
                  <a:lnTo>
                    <a:pt x="727629" y="197046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3" name="Picture 162">
            <a:extLst>
              <a:ext uri="{FF2B5EF4-FFF2-40B4-BE49-F238E27FC236}">
                <a16:creationId xmlns:a16="http://schemas.microsoft.com/office/drawing/2014/main" id="{83306C23-28C5-CD4B-9BBE-BD0AF7F359C6}"/>
              </a:ext>
            </a:extLst>
          </p:cNvPr>
          <p:cNvPicPr/>
          <p:nvPr/>
        </p:nvPicPr>
        <p:blipFill rotWithShape="1">
          <a:blip r:embed="rId2"/>
          <a:srcRect l="961" t="974"/>
          <a:stretch/>
        </p:blipFill>
        <p:spPr bwMode="auto">
          <a:xfrm>
            <a:off x="4654063" y="583286"/>
            <a:ext cx="6835286" cy="39300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4BFA9D6-203C-5D40-AF94-2D625FED9823}"/>
                  </a:ext>
                </a:extLst>
              </p:cNvPr>
              <p:cNvSpPr/>
              <p:nvPr/>
            </p:nvSpPr>
            <p:spPr>
              <a:xfrm>
                <a:off x="5884985" y="4302213"/>
                <a:ext cx="6096000" cy="13015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3000"/>
                  </a:lnSpc>
                  <a:spcAft>
                    <a:spcPts val="1325"/>
                  </a:spcAft>
                </a:pPr>
                <a:r>
                  <a:rPr lang="en-US" sz="2000" b="1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3000"/>
                  </a:lnSpc>
                  <a:spcAft>
                    <a:spcPts val="1325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Lucida Sans Unicode" panose="020B0602030504020204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Lucida Sans Unicode" panose="020B0602030504020204" pitchFamily="34" charset="0"/>
                          </a:rPr>
                          <m:t>𝑴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Lucida Sans Unicode" panose="020B0602030504020204" pitchFamily="34" charset="0"/>
                          </a:rPr>
                          <m:t>𝒖</m:t>
                        </m:r>
                      </m:sub>
                    </m:sSub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=  (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𝟗𝟏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 ×〖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𝟏𝟎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.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𝟒𝟖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〗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^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𝟐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)/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𝟖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= + 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𝟏𝟐𝟒𝟗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.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𝟑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 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𝑲𝑵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.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𝒎</m:t>
                    </m:r>
                  </m:oMath>
                </a14:m>
                <a:r>
                  <a:rPr lang="en-US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3000"/>
                  </a:lnSpc>
                  <a:spcAft>
                    <a:spcPts val="1325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Lucida Sans Unicode" panose="020B0602030504020204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Lucida Sans Unicode" panose="020B060203050402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Lucida Sans Unicode" panose="020B0602030504020204" pitchFamily="34" charset="0"/>
                          </a:rPr>
                          <m:t>𝒖</m:t>
                        </m:r>
                      </m:sub>
                    </m:sSub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=  (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𝟗𝟏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 ×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𝟏𝟎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.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𝟒𝟖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)/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𝟐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=  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𝟒𝟕𝟔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.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𝟖𝟒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 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Lucida Sans Unicode" panose="020B0602030504020204" pitchFamily="34" charset="0"/>
                      </a:rPr>
                      <m:t>𝑲𝑵</m:t>
                    </m:r>
                  </m:oMath>
                </a14:m>
                <a:r>
                  <a:rPr lang="en-US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4BFA9D6-203C-5D40-AF94-2D625FED98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985" y="4302213"/>
                <a:ext cx="6096000" cy="1301575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TextBox 158">
            <a:extLst>
              <a:ext uri="{FF2B5EF4-FFF2-40B4-BE49-F238E27FC236}">
                <a16:creationId xmlns:a16="http://schemas.microsoft.com/office/drawing/2014/main" id="{22D69FE8-A522-9B40-8B83-FB631AD6874C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9151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>
            <a:extLst>
              <a:ext uri="{FF2B5EF4-FFF2-40B4-BE49-F238E27FC236}">
                <a16:creationId xmlns:a16="http://schemas.microsoft.com/office/drawing/2014/main" id="{9A7571AF-B4F8-B242-AA73-3B24A1BA37A6}"/>
              </a:ext>
            </a:extLst>
          </p:cNvPr>
          <p:cNvSpPr/>
          <p:nvPr/>
        </p:nvSpPr>
        <p:spPr>
          <a:xfrm rot="16200000">
            <a:off x="8607526" y="2619723"/>
            <a:ext cx="3129107" cy="18046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756116"/>
            <a:ext cx="12208635" cy="98771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>
            <a:off x="130076" y="4486734"/>
            <a:ext cx="2248626" cy="2225012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>
            <a:off x="1090963" y="6424158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>
            <a:off x="1705970" y="6423443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184029" y="281353"/>
            <a:ext cx="34700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E5E5E"/>
                </a:solidFill>
                <a:latin typeface="Gabriola" pitchFamily="82" charset="0"/>
              </a:rPr>
              <a:t>Beam 1 Design: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8CA07A9-17E1-134B-AAEB-D663B3BF237E}"/>
              </a:ext>
            </a:extLst>
          </p:cNvPr>
          <p:cNvGrpSpPr/>
          <p:nvPr/>
        </p:nvGrpSpPr>
        <p:grpSpPr>
          <a:xfrm>
            <a:off x="337792" y="106251"/>
            <a:ext cx="846236" cy="1211978"/>
            <a:chOff x="6951567" y="1614047"/>
            <a:chExt cx="730512" cy="1347602"/>
          </a:xfrm>
        </p:grpSpPr>
        <p:sp>
          <p:nvSpPr>
            <p:cNvPr id="156" name="Freeform: Shape 12">
              <a:extLst>
                <a:ext uri="{FF2B5EF4-FFF2-40B4-BE49-F238E27FC236}">
                  <a16:creationId xmlns:a16="http://schemas.microsoft.com/office/drawing/2014/main" id="{58B3A859-2B33-9543-9037-52A0DCC5CB16}"/>
                </a:ext>
              </a:extLst>
            </p:cNvPr>
            <p:cNvSpPr/>
            <p:nvPr/>
          </p:nvSpPr>
          <p:spPr>
            <a:xfrm>
              <a:off x="7188744" y="1614047"/>
              <a:ext cx="192240" cy="1345680"/>
            </a:xfrm>
            <a:custGeom>
              <a:avLst/>
              <a:gdLst>
                <a:gd name="connsiteX0" fmla="*/ 104050 w 192240"/>
                <a:gd name="connsiteY0" fmla="*/ 1330541 h 1345680"/>
                <a:gd name="connsiteX1" fmla="*/ 55990 w 192240"/>
                <a:gd name="connsiteY1" fmla="*/ 1301705 h 1345680"/>
                <a:gd name="connsiteX2" fmla="*/ 29076 w 192240"/>
                <a:gd name="connsiteY2" fmla="*/ 1234421 h 1345680"/>
                <a:gd name="connsiteX3" fmla="*/ 46378 w 192240"/>
                <a:gd name="connsiteY3" fmla="*/ 59835 h 1345680"/>
                <a:gd name="connsiteX4" fmla="*/ 77136 w 192240"/>
                <a:gd name="connsiteY4" fmla="*/ 29076 h 1345680"/>
                <a:gd name="connsiteX5" fmla="*/ 130963 w 192240"/>
                <a:gd name="connsiteY5" fmla="*/ 29076 h 1345680"/>
                <a:gd name="connsiteX6" fmla="*/ 161722 w 192240"/>
                <a:gd name="connsiteY6" fmla="*/ 59835 h 1345680"/>
                <a:gd name="connsiteX7" fmla="*/ 179023 w 192240"/>
                <a:gd name="connsiteY7" fmla="*/ 1234421 h 1345680"/>
                <a:gd name="connsiteX8" fmla="*/ 152110 w 192240"/>
                <a:gd name="connsiteY8" fmla="*/ 1301705 h 1345680"/>
                <a:gd name="connsiteX9" fmla="*/ 104050 w 192240"/>
                <a:gd name="connsiteY9" fmla="*/ 1330541 h 1345680"/>
                <a:gd name="connsiteX10" fmla="*/ 104050 w 192240"/>
                <a:gd name="connsiteY10" fmla="*/ 1330541 h 13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240" h="1345680">
                  <a:moveTo>
                    <a:pt x="104050" y="1330541"/>
                  </a:moveTo>
                  <a:cubicBezTo>
                    <a:pt x="79058" y="1330541"/>
                    <a:pt x="73291" y="1320929"/>
                    <a:pt x="55990" y="1301705"/>
                  </a:cubicBezTo>
                  <a:cubicBezTo>
                    <a:pt x="38688" y="1284404"/>
                    <a:pt x="29076" y="1259413"/>
                    <a:pt x="29076" y="1234421"/>
                  </a:cubicBezTo>
                  <a:lnTo>
                    <a:pt x="46378" y="59835"/>
                  </a:lnTo>
                  <a:cubicBezTo>
                    <a:pt x="46378" y="42533"/>
                    <a:pt x="59834" y="29076"/>
                    <a:pt x="77136" y="29076"/>
                  </a:cubicBezTo>
                  <a:lnTo>
                    <a:pt x="130963" y="29076"/>
                  </a:lnTo>
                  <a:cubicBezTo>
                    <a:pt x="148265" y="29076"/>
                    <a:pt x="161722" y="42533"/>
                    <a:pt x="161722" y="59835"/>
                  </a:cubicBezTo>
                  <a:lnTo>
                    <a:pt x="179023" y="1234421"/>
                  </a:lnTo>
                  <a:cubicBezTo>
                    <a:pt x="179023" y="1259413"/>
                    <a:pt x="171334" y="1284404"/>
                    <a:pt x="152110" y="1301705"/>
                  </a:cubicBezTo>
                  <a:cubicBezTo>
                    <a:pt x="134808" y="1319007"/>
                    <a:pt x="129041" y="1330541"/>
                    <a:pt x="104050" y="1330541"/>
                  </a:cubicBezTo>
                  <a:lnTo>
                    <a:pt x="104050" y="1330541"/>
                  </a:lnTo>
                  <a:close/>
                </a:path>
              </a:pathLst>
            </a:custGeom>
            <a:solidFill>
              <a:schemeClr val="accent6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32">
              <a:extLst>
                <a:ext uri="{FF2B5EF4-FFF2-40B4-BE49-F238E27FC236}">
                  <a16:creationId xmlns:a16="http://schemas.microsoft.com/office/drawing/2014/main" id="{71E7EFDB-882F-C448-99DE-2B643A244087}"/>
                </a:ext>
              </a:extLst>
            </p:cNvPr>
            <p:cNvSpPr/>
            <p:nvPr/>
          </p:nvSpPr>
          <p:spPr>
            <a:xfrm>
              <a:off x="7182976" y="2346481"/>
              <a:ext cx="211464" cy="615168"/>
            </a:xfrm>
            <a:custGeom>
              <a:avLst/>
              <a:gdLst>
                <a:gd name="connsiteX0" fmla="*/ 36766 w 211464"/>
                <a:gd name="connsiteY0" fmla="*/ 29076 h 615168"/>
                <a:gd name="connsiteX1" fmla="*/ 29076 w 211464"/>
                <a:gd name="connsiteY1" fmla="*/ 498142 h 615168"/>
                <a:gd name="connsiteX2" fmla="*/ 57912 w 211464"/>
                <a:gd name="connsiteY2" fmla="*/ 571193 h 615168"/>
                <a:gd name="connsiteX3" fmla="*/ 109817 w 211464"/>
                <a:gd name="connsiteY3" fmla="*/ 601952 h 615168"/>
                <a:gd name="connsiteX4" fmla="*/ 113662 w 211464"/>
                <a:gd name="connsiteY4" fmla="*/ 601952 h 615168"/>
                <a:gd name="connsiteX5" fmla="*/ 165567 w 211464"/>
                <a:gd name="connsiteY5" fmla="*/ 571193 h 615168"/>
                <a:gd name="connsiteX6" fmla="*/ 194403 w 211464"/>
                <a:gd name="connsiteY6" fmla="*/ 498142 h 615168"/>
                <a:gd name="connsiteX7" fmla="*/ 186713 w 211464"/>
                <a:gd name="connsiteY7" fmla="*/ 29076 h 615168"/>
                <a:gd name="connsiteX8" fmla="*/ 36766 w 211464"/>
                <a:gd name="connsiteY8" fmla="*/ 29076 h 6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464" h="615168">
                  <a:moveTo>
                    <a:pt x="36766" y="29076"/>
                  </a:moveTo>
                  <a:lnTo>
                    <a:pt x="29076" y="498142"/>
                  </a:lnTo>
                  <a:cubicBezTo>
                    <a:pt x="29076" y="525056"/>
                    <a:pt x="38688" y="551969"/>
                    <a:pt x="57912" y="571193"/>
                  </a:cubicBezTo>
                  <a:cubicBezTo>
                    <a:pt x="77136" y="590417"/>
                    <a:pt x="82904" y="601952"/>
                    <a:pt x="109817" y="601952"/>
                  </a:cubicBezTo>
                  <a:lnTo>
                    <a:pt x="113662" y="601952"/>
                  </a:lnTo>
                  <a:cubicBezTo>
                    <a:pt x="140576" y="601952"/>
                    <a:pt x="146343" y="590417"/>
                    <a:pt x="165567" y="571193"/>
                  </a:cubicBezTo>
                  <a:cubicBezTo>
                    <a:pt x="184791" y="551969"/>
                    <a:pt x="194403" y="525056"/>
                    <a:pt x="194403" y="498142"/>
                  </a:cubicBezTo>
                  <a:lnTo>
                    <a:pt x="186713" y="29076"/>
                  </a:lnTo>
                  <a:lnTo>
                    <a:pt x="36766" y="29076"/>
                  </a:lnTo>
                  <a:close/>
                </a:path>
              </a:pathLst>
            </a:custGeom>
            <a:solidFill>
              <a:schemeClr val="accent1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34">
              <a:extLst>
                <a:ext uri="{FF2B5EF4-FFF2-40B4-BE49-F238E27FC236}">
                  <a16:creationId xmlns:a16="http://schemas.microsoft.com/office/drawing/2014/main" id="{FAE77E48-F75A-3149-8555-346E00DB97DF}"/>
                </a:ext>
              </a:extLst>
            </p:cNvPr>
            <p:cNvSpPr/>
            <p:nvPr/>
          </p:nvSpPr>
          <p:spPr>
            <a:xfrm>
              <a:off x="6951567" y="1676765"/>
              <a:ext cx="730512" cy="269136"/>
            </a:xfrm>
            <a:custGeom>
              <a:avLst/>
              <a:gdLst>
                <a:gd name="connsiteX0" fmla="*/ 727629 w 730512"/>
                <a:gd name="connsiteY0" fmla="*/ 197046 h 269136"/>
                <a:gd name="connsiteX1" fmla="*/ 698793 w 730512"/>
                <a:gd name="connsiteY1" fmla="*/ 139374 h 269136"/>
                <a:gd name="connsiteX2" fmla="*/ 491173 w 730512"/>
                <a:gd name="connsiteY2" fmla="*/ 27875 h 269136"/>
                <a:gd name="connsiteX3" fmla="*/ 458493 w 730512"/>
                <a:gd name="connsiteY3" fmla="*/ 14418 h 269136"/>
                <a:gd name="connsiteX4" fmla="*/ 112461 w 730512"/>
                <a:gd name="connsiteY4" fmla="*/ 14418 h 269136"/>
                <a:gd name="connsiteX5" fmla="*/ 112461 w 730512"/>
                <a:gd name="connsiteY5" fmla="*/ 14418 h 269136"/>
                <a:gd name="connsiteX6" fmla="*/ 47098 w 730512"/>
                <a:gd name="connsiteY6" fmla="*/ 14418 h 269136"/>
                <a:gd name="connsiteX7" fmla="*/ 14418 w 730512"/>
                <a:gd name="connsiteY7" fmla="*/ 47099 h 269136"/>
                <a:gd name="connsiteX8" fmla="*/ 14418 w 730512"/>
                <a:gd name="connsiteY8" fmla="*/ 237416 h 269136"/>
                <a:gd name="connsiteX9" fmla="*/ 47098 w 730512"/>
                <a:gd name="connsiteY9" fmla="*/ 270097 h 269136"/>
                <a:gd name="connsiteX10" fmla="*/ 104770 w 730512"/>
                <a:gd name="connsiteY10" fmla="*/ 270097 h 269136"/>
                <a:gd name="connsiteX11" fmla="*/ 104770 w 730512"/>
                <a:gd name="connsiteY11" fmla="*/ 270097 h 269136"/>
                <a:gd name="connsiteX12" fmla="*/ 108616 w 730512"/>
                <a:gd name="connsiteY12" fmla="*/ 270097 h 269136"/>
                <a:gd name="connsiteX13" fmla="*/ 233572 w 730512"/>
                <a:gd name="connsiteY13" fmla="*/ 270097 h 269136"/>
                <a:gd name="connsiteX14" fmla="*/ 233572 w 730512"/>
                <a:gd name="connsiteY14" fmla="*/ 270097 h 269136"/>
                <a:gd name="connsiteX15" fmla="*/ 621897 w 730512"/>
                <a:gd name="connsiteY15" fmla="*/ 270097 h 269136"/>
                <a:gd name="connsiteX16" fmla="*/ 621897 w 730512"/>
                <a:gd name="connsiteY16" fmla="*/ 270097 h 269136"/>
                <a:gd name="connsiteX17" fmla="*/ 693025 w 730512"/>
                <a:gd name="connsiteY17" fmla="*/ 270097 h 269136"/>
                <a:gd name="connsiteX18" fmla="*/ 725706 w 730512"/>
                <a:gd name="connsiteY18" fmla="*/ 237416 h 269136"/>
                <a:gd name="connsiteX19" fmla="*/ 727629 w 730512"/>
                <a:gd name="connsiteY19" fmla="*/ 197046 h 26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0512" h="269136">
                  <a:moveTo>
                    <a:pt x="727629" y="197046"/>
                  </a:moveTo>
                  <a:cubicBezTo>
                    <a:pt x="727629" y="173977"/>
                    <a:pt x="716094" y="152831"/>
                    <a:pt x="698793" y="139374"/>
                  </a:cubicBezTo>
                  <a:lnTo>
                    <a:pt x="491173" y="27875"/>
                  </a:lnTo>
                  <a:cubicBezTo>
                    <a:pt x="481561" y="20185"/>
                    <a:pt x="470027" y="16340"/>
                    <a:pt x="458493" y="14418"/>
                  </a:cubicBezTo>
                  <a:lnTo>
                    <a:pt x="112461" y="14418"/>
                  </a:lnTo>
                  <a:lnTo>
                    <a:pt x="112461" y="14418"/>
                  </a:lnTo>
                  <a:lnTo>
                    <a:pt x="47098" y="14418"/>
                  </a:lnTo>
                  <a:cubicBezTo>
                    <a:pt x="27874" y="14418"/>
                    <a:pt x="14418" y="29797"/>
                    <a:pt x="14418" y="47099"/>
                  </a:cubicBezTo>
                  <a:lnTo>
                    <a:pt x="14418" y="237416"/>
                  </a:lnTo>
                  <a:cubicBezTo>
                    <a:pt x="14418" y="256640"/>
                    <a:pt x="29797" y="270097"/>
                    <a:pt x="47098" y="270097"/>
                  </a:cubicBezTo>
                  <a:lnTo>
                    <a:pt x="104770" y="270097"/>
                  </a:lnTo>
                  <a:lnTo>
                    <a:pt x="104770" y="270097"/>
                  </a:lnTo>
                  <a:lnTo>
                    <a:pt x="108616" y="270097"/>
                  </a:lnTo>
                  <a:lnTo>
                    <a:pt x="233572" y="270097"/>
                  </a:lnTo>
                  <a:lnTo>
                    <a:pt x="233572" y="270097"/>
                  </a:lnTo>
                  <a:lnTo>
                    <a:pt x="621897" y="270097"/>
                  </a:lnTo>
                  <a:lnTo>
                    <a:pt x="621897" y="270097"/>
                  </a:lnTo>
                  <a:lnTo>
                    <a:pt x="693025" y="270097"/>
                  </a:lnTo>
                  <a:cubicBezTo>
                    <a:pt x="712249" y="270097"/>
                    <a:pt x="725706" y="254718"/>
                    <a:pt x="725706" y="237416"/>
                  </a:cubicBezTo>
                  <a:lnTo>
                    <a:pt x="727629" y="197046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6F2197E-B021-FE47-91EB-128C2B726127}"/>
                  </a:ext>
                </a:extLst>
              </p:cNvPr>
              <p:cNvSpPr txBox="1"/>
              <p:nvPr/>
            </p:nvSpPr>
            <p:spPr>
              <a:xfrm>
                <a:off x="3323823" y="1817546"/>
                <a:ext cx="2308860" cy="868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dirty="0">
                    <a:latin typeface="Gabriola" pitchFamily="82" charset="0"/>
                  </a:rPr>
                  <a:t>h</a:t>
                </a:r>
                <a:r>
                  <a:rPr lang="en-US" sz="3500" baseline="-25000" dirty="0" err="1">
                    <a:latin typeface="Gabriola" pitchFamily="82" charset="0"/>
                  </a:rPr>
                  <a:t>minimum</a:t>
                </a:r>
                <a:r>
                  <a:rPr lang="en-US" sz="35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35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6F2197E-B021-FE47-91EB-128C2B726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823" y="1817546"/>
                <a:ext cx="2308860" cy="868636"/>
              </a:xfrm>
              <a:prstGeom prst="rect">
                <a:avLst/>
              </a:prstGeom>
              <a:blipFill>
                <a:blip r:embed="rId2"/>
                <a:stretch>
                  <a:fillRect l="-7650" b="-18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" name="Group 204">
            <a:extLst>
              <a:ext uri="{FF2B5EF4-FFF2-40B4-BE49-F238E27FC236}">
                <a16:creationId xmlns:a16="http://schemas.microsoft.com/office/drawing/2014/main" id="{ED7F681B-8B50-454E-A237-4ED7627E4437}"/>
              </a:ext>
            </a:extLst>
          </p:cNvPr>
          <p:cNvGrpSpPr/>
          <p:nvPr/>
        </p:nvGrpSpPr>
        <p:grpSpPr>
          <a:xfrm>
            <a:off x="6096000" y="281353"/>
            <a:ext cx="6361077" cy="1502135"/>
            <a:chOff x="0" y="-292866"/>
            <a:chExt cx="5355739" cy="2016256"/>
          </a:xfrm>
        </p:grpSpPr>
        <p:pic>
          <p:nvPicPr>
            <p:cNvPr id="206" name="Picture 205" descr="Strength of Materials/Loading of Beams - Wikibooks, open books for an open  world">
              <a:extLst>
                <a:ext uri="{FF2B5EF4-FFF2-40B4-BE49-F238E27FC236}">
                  <a16:creationId xmlns:a16="http://schemas.microsoft.com/office/drawing/2014/main" id="{1E97AF8E-6B67-0946-82F0-95FF383B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80"/>
            <a:stretch/>
          </p:blipFill>
          <p:spPr bwMode="auto">
            <a:xfrm>
              <a:off x="0" y="200025"/>
              <a:ext cx="4259580" cy="15233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6" name="Text Box 2">
              <a:extLst>
                <a:ext uri="{FF2B5EF4-FFF2-40B4-BE49-F238E27FC236}">
                  <a16:creationId xmlns:a16="http://schemas.microsoft.com/office/drawing/2014/main" id="{05300F70-3350-074C-900C-23DC4802BB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112" y="-292866"/>
              <a:ext cx="2279627" cy="589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 = 91 KN/m</a:t>
              </a:r>
            </a:p>
          </p:txBody>
        </p:sp>
        <p:sp>
          <p:nvSpPr>
            <p:cNvPr id="217" name="Text Box 2">
              <a:extLst>
                <a:ext uri="{FF2B5EF4-FFF2-40B4-BE49-F238E27FC236}">
                  <a16:creationId xmlns:a16="http://schemas.microsoft.com/office/drawing/2014/main" id="{C78F64B5-5CC0-854F-9285-15BC012F05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3124" y="955202"/>
              <a:ext cx="1505520" cy="638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10.48 m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F5F8069-AB5B-BE44-B7D8-75FED7BAAA85}"/>
              </a:ext>
            </a:extLst>
          </p:cNvPr>
          <p:cNvSpPr/>
          <p:nvPr/>
        </p:nvSpPr>
        <p:spPr>
          <a:xfrm>
            <a:off x="3323823" y="2811706"/>
            <a:ext cx="198483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srgbClr val="000000"/>
                </a:solidFill>
                <a:latin typeface="Gabriola" pitchFamily="82" charset="0"/>
                <a:ea typeface="Times New Roman" panose="02020603050405020304" pitchFamily="18" charset="0"/>
              </a:rPr>
              <a:t>d = h – cover</a:t>
            </a:r>
            <a:endParaRPr lang="en-US" sz="3500" dirty="0">
              <a:latin typeface="Gabriola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3758B5-7B0B-EC46-A61E-4AD69F2DC42C}"/>
                  </a:ext>
                </a:extLst>
              </p:cNvPr>
              <p:cNvSpPr txBox="1"/>
              <p:nvPr/>
            </p:nvSpPr>
            <p:spPr>
              <a:xfrm>
                <a:off x="3323823" y="3568172"/>
                <a:ext cx="3464475" cy="7998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5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𝑀𝑢</m:t>
                          </m:r>
                        </m:num>
                        <m:den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(∅</m:t>
                          </m:r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US" sz="2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500" dirty="0"/>
                            <m:t>)</m:t>
                          </m:r>
                        </m:den>
                      </m:f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=5.67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𝑀𝑃𝑎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3758B5-7B0B-EC46-A61E-4AD69F2DC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823" y="3568172"/>
                <a:ext cx="3464475" cy="799834"/>
              </a:xfrm>
              <a:prstGeom prst="rect">
                <a:avLst/>
              </a:prstGeom>
              <a:blipFill>
                <a:blip r:embed="rId4"/>
                <a:stretch>
                  <a:fillRect l="-1095" t="-1538" r="-109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4" name="Group 233">
            <a:extLst>
              <a:ext uri="{FF2B5EF4-FFF2-40B4-BE49-F238E27FC236}">
                <a16:creationId xmlns:a16="http://schemas.microsoft.com/office/drawing/2014/main" id="{6ADFAD78-E237-C742-91F5-35E45AC55617}"/>
              </a:ext>
            </a:extLst>
          </p:cNvPr>
          <p:cNvGrpSpPr/>
          <p:nvPr/>
        </p:nvGrpSpPr>
        <p:grpSpPr>
          <a:xfrm>
            <a:off x="8391496" y="1957081"/>
            <a:ext cx="2791015" cy="3843244"/>
            <a:chOff x="0" y="2"/>
            <a:chExt cx="2463117" cy="3074399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A4D68509-E85A-9E44-BAEC-5AF69298B162}"/>
                </a:ext>
              </a:extLst>
            </p:cNvPr>
            <p:cNvGrpSpPr/>
            <p:nvPr/>
          </p:nvGrpSpPr>
          <p:grpSpPr>
            <a:xfrm rot="16200000">
              <a:off x="-132285" y="479000"/>
              <a:ext cx="3074399" cy="2116404"/>
              <a:chOff x="787490" y="0"/>
              <a:chExt cx="2459930" cy="1825062"/>
            </a:xfrm>
          </p:grpSpPr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0EA93402-38E9-A446-8A49-B404F02E20F3}"/>
                  </a:ext>
                </a:extLst>
              </p:cNvPr>
              <p:cNvGrpSpPr/>
              <p:nvPr/>
            </p:nvGrpSpPr>
            <p:grpSpPr>
              <a:xfrm>
                <a:off x="787490" y="0"/>
                <a:ext cx="2459930" cy="1825062"/>
                <a:chOff x="317500" y="95250"/>
                <a:chExt cx="2473347" cy="1712871"/>
              </a:xfrm>
            </p:grpSpPr>
            <p:grpSp>
              <p:nvGrpSpPr>
                <p:cNvPr id="262" name="Group 261">
                  <a:extLst>
                    <a:ext uri="{FF2B5EF4-FFF2-40B4-BE49-F238E27FC236}">
                      <a16:creationId xmlns:a16="http://schemas.microsoft.com/office/drawing/2014/main" id="{4ACA6493-2F7D-CF43-9541-28FFF3A0B859}"/>
                    </a:ext>
                  </a:extLst>
                </p:cNvPr>
                <p:cNvGrpSpPr/>
                <p:nvPr/>
              </p:nvGrpSpPr>
              <p:grpSpPr>
                <a:xfrm>
                  <a:off x="317500" y="148989"/>
                  <a:ext cx="2066785" cy="1659132"/>
                  <a:chOff x="317500" y="148989"/>
                  <a:chExt cx="2066785" cy="1659132"/>
                </a:xfrm>
              </p:grpSpPr>
              <p:grpSp>
                <p:nvGrpSpPr>
                  <p:cNvPr id="267" name="Group 266">
                    <a:extLst>
                      <a:ext uri="{FF2B5EF4-FFF2-40B4-BE49-F238E27FC236}">
                        <a16:creationId xmlns:a16="http://schemas.microsoft.com/office/drawing/2014/main" id="{B69B1ED7-A451-2141-B9F1-80085E273D67}"/>
                      </a:ext>
                    </a:extLst>
                  </p:cNvPr>
                  <p:cNvGrpSpPr/>
                  <p:nvPr/>
                </p:nvGrpSpPr>
                <p:grpSpPr>
                  <a:xfrm>
                    <a:off x="457551" y="148989"/>
                    <a:ext cx="1926734" cy="1659132"/>
                    <a:chOff x="457551" y="148989"/>
                    <a:chExt cx="1926734" cy="1659132"/>
                  </a:xfrm>
                </p:grpSpPr>
                <p:sp>
                  <p:nvSpPr>
                    <p:cNvPr id="272" name="Text Box 4632">
                      <a:extLst>
                        <a:ext uri="{FF2B5EF4-FFF2-40B4-BE49-F238E27FC236}">
                          <a16:creationId xmlns:a16="http://schemas.microsoft.com/office/drawing/2014/main" id="{9344C5F0-9DA0-B043-84AD-7948AE777146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-97964" y="834233"/>
                      <a:ext cx="1529403" cy="41837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 = 500 mm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5" name="Text Box 4705">
                      <a:extLst>
                        <a:ext uri="{FF2B5EF4-FFF2-40B4-BE49-F238E27FC236}">
                          <a16:creationId xmlns:a16="http://schemas.microsoft.com/office/drawing/2014/main" id="{DB6005CB-AF16-8041-90BC-393FCF00E76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64179" y="148989"/>
                      <a:ext cx="1220106" cy="3905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 = 750 mm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cxnSp>
                <p:nvCxnSpPr>
                  <p:cNvPr id="268" name="Straight Arrow Connector 267">
                    <a:extLst>
                      <a:ext uri="{FF2B5EF4-FFF2-40B4-BE49-F238E27FC236}">
                        <a16:creationId xmlns:a16="http://schemas.microsoft.com/office/drawing/2014/main" id="{DAD2CBC0-9139-1E4A-8277-F1AB3A91C7FD}"/>
                      </a:ext>
                    </a:extLst>
                  </p:cNvPr>
                  <p:cNvCxnSpPr/>
                  <p:nvPr/>
                </p:nvCxnSpPr>
                <p:spPr>
                  <a:xfrm rot="5400000" flipH="1">
                    <a:off x="-103826" y="1100898"/>
                    <a:ext cx="1236711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Arrow Connector 268">
                    <a:extLst>
                      <a:ext uri="{FF2B5EF4-FFF2-40B4-BE49-F238E27FC236}">
                        <a16:creationId xmlns:a16="http://schemas.microsoft.com/office/drawing/2014/main" id="{13D92D12-A97A-8E47-B5E3-7732502E0476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381335" y="1595885"/>
                    <a:ext cx="265591" cy="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" name="Straight Connector 269">
                    <a:extLst>
                      <a:ext uri="{FF2B5EF4-FFF2-40B4-BE49-F238E27FC236}">
                        <a16:creationId xmlns:a16="http://schemas.microsoft.com/office/drawing/2014/main" id="{DBD9DA73-FAD7-2C45-992B-AAC228A2F419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593740" y="1477331"/>
                    <a:ext cx="6350" cy="50890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1" name="Straight Connector 270">
                    <a:extLst>
                      <a:ext uri="{FF2B5EF4-FFF2-40B4-BE49-F238E27FC236}">
                        <a16:creationId xmlns:a16="http://schemas.microsoft.com/office/drawing/2014/main" id="{885F1A3A-90ED-8545-85F4-18EBBE3D7FB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17500" y="469900"/>
                    <a:ext cx="438150" cy="635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EAFB439F-57DD-D447-A49B-BC970F5E7E17}"/>
                    </a:ext>
                  </a:extLst>
                </p:cNvPr>
                <p:cNvCxnSpPr/>
                <p:nvPr/>
              </p:nvCxnSpPr>
              <p:spPr>
                <a:xfrm flipH="1" flipV="1">
                  <a:off x="2787672" y="95250"/>
                  <a:ext cx="3175" cy="3238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>
                  <a:extLst>
                    <a:ext uri="{FF2B5EF4-FFF2-40B4-BE49-F238E27FC236}">
                      <a16:creationId xmlns:a16="http://schemas.microsoft.com/office/drawing/2014/main" id="{06DC2BBB-B992-784B-8B74-B8675AA24A8A}"/>
                    </a:ext>
                  </a:extLst>
                </p:cNvPr>
                <p:cNvCxnSpPr/>
                <p:nvPr/>
              </p:nvCxnSpPr>
              <p:spPr>
                <a:xfrm flipH="1" flipV="1">
                  <a:off x="773907" y="111754"/>
                  <a:ext cx="3175" cy="3238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Arrow Connector 264">
                  <a:extLst>
                    <a:ext uri="{FF2B5EF4-FFF2-40B4-BE49-F238E27FC236}">
                      <a16:creationId xmlns:a16="http://schemas.microsoft.com/office/drawing/2014/main" id="{1012CD5E-E4EF-704B-8B59-9FDAFA32B9F0}"/>
                    </a:ext>
                  </a:extLst>
                </p:cNvPr>
                <p:cNvCxnSpPr/>
                <p:nvPr/>
              </p:nvCxnSpPr>
              <p:spPr>
                <a:xfrm>
                  <a:off x="2279639" y="311149"/>
                  <a:ext cx="47625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Arrow Connector 265">
                  <a:extLst>
                    <a:ext uri="{FF2B5EF4-FFF2-40B4-BE49-F238E27FC236}">
                      <a16:creationId xmlns:a16="http://schemas.microsoft.com/office/drawing/2014/main" id="{7F168182-C5D1-FE49-BEC0-B6DFFDE3E016}"/>
                    </a:ext>
                  </a:extLst>
                </p:cNvPr>
                <p:cNvCxnSpPr/>
                <p:nvPr/>
              </p:nvCxnSpPr>
              <p:spPr>
                <a:xfrm flipH="1" flipV="1">
                  <a:off x="777068" y="311105"/>
                  <a:ext cx="499263" cy="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9" name="Rectangle: Rounded Corners 4724">
                <a:extLst>
                  <a:ext uri="{FF2B5EF4-FFF2-40B4-BE49-F238E27FC236}">
                    <a16:creationId xmlns:a16="http://schemas.microsoft.com/office/drawing/2014/main" id="{BD0CBDD5-A06D-4D46-B5AB-5F0FDB17A54E}"/>
                  </a:ext>
                </a:extLst>
              </p:cNvPr>
              <p:cNvSpPr/>
              <p:nvPr/>
            </p:nvSpPr>
            <p:spPr>
              <a:xfrm>
                <a:off x="1298121" y="421821"/>
                <a:ext cx="1885850" cy="1257300"/>
              </a:xfrm>
              <a:prstGeom prst="roundRect">
                <a:avLst>
                  <a:gd name="adj" fmla="val 2951"/>
                </a:avLst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36" name="Text Box 211942">
              <a:extLst>
                <a:ext uri="{FF2B5EF4-FFF2-40B4-BE49-F238E27FC236}">
                  <a16:creationId xmlns:a16="http://schemas.microsoft.com/office/drawing/2014/main" id="{707F3914-79EF-504D-891E-BDB81473C5C6}"/>
                </a:ext>
              </a:extLst>
            </p:cNvPr>
            <p:cNvSpPr txBox="1"/>
            <p:nvPr/>
          </p:nvSpPr>
          <p:spPr>
            <a:xfrm rot="16200000">
              <a:off x="-414019" y="889293"/>
              <a:ext cx="1516380" cy="48196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20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 = 700 mm</a:t>
              </a:r>
              <a:endPara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C7D4D7A9-A86B-3041-9B3D-B4F572AC3834}"/>
                </a:ext>
              </a:extLst>
            </p:cNvPr>
            <p:cNvCxnSpPr/>
            <p:nvPr/>
          </p:nvCxnSpPr>
          <p:spPr>
            <a:xfrm rot="16200000" flipH="1" flipV="1">
              <a:off x="198120" y="-192551"/>
              <a:ext cx="3810" cy="400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2E75EF24-E116-5B47-824F-81BC39712712}"/>
                </a:ext>
              </a:extLst>
            </p:cNvPr>
            <p:cNvCxnSpPr/>
            <p:nvPr/>
          </p:nvCxnSpPr>
          <p:spPr>
            <a:xfrm rot="16200000" flipH="1" flipV="1">
              <a:off x="504972" y="1825869"/>
              <a:ext cx="0" cy="10032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>
              <a:extLst>
                <a:ext uri="{FF2B5EF4-FFF2-40B4-BE49-F238E27FC236}">
                  <a16:creationId xmlns:a16="http://schemas.microsoft.com/office/drawing/2014/main" id="{AF68922D-220C-E84E-8984-832633C60162}"/>
                </a:ext>
              </a:extLst>
            </p:cNvPr>
            <p:cNvCxnSpPr/>
            <p:nvPr/>
          </p:nvCxnSpPr>
          <p:spPr>
            <a:xfrm rot="16200000">
              <a:off x="-33557" y="340702"/>
              <a:ext cx="5918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B3FCB1D1-DA4F-4D4F-B251-BF6381FEB7CE}"/>
                </a:ext>
              </a:extLst>
            </p:cNvPr>
            <p:cNvCxnSpPr/>
            <p:nvPr/>
          </p:nvCxnSpPr>
          <p:spPr>
            <a:xfrm rot="16200000" flipH="1" flipV="1">
              <a:off x="-91831" y="2000495"/>
              <a:ext cx="62039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E37C3BB-BE0B-3E4B-AC3B-78EAE36274D4}"/>
              </a:ext>
            </a:extLst>
          </p:cNvPr>
          <p:cNvSpPr/>
          <p:nvPr/>
        </p:nvSpPr>
        <p:spPr>
          <a:xfrm>
            <a:off x="9395450" y="4766980"/>
            <a:ext cx="1526797" cy="15100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E227FE-033E-884F-9212-64CED56828B2}"/>
              </a:ext>
            </a:extLst>
          </p:cNvPr>
          <p:cNvSpPr txBox="1"/>
          <p:nvPr/>
        </p:nvSpPr>
        <p:spPr>
          <a:xfrm>
            <a:off x="9989980" y="4719370"/>
            <a:ext cx="1084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Gabriola" pitchFamily="82" charset="0"/>
              </a:rPr>
              <a:t>A</a:t>
            </a:r>
            <a:r>
              <a:rPr lang="en-US" sz="1000" baseline="-25000" dirty="0">
                <a:solidFill>
                  <a:schemeClr val="bg1"/>
                </a:solidFill>
                <a:latin typeface="Gabriola" pitchFamily="82" charset="0"/>
              </a:rPr>
              <a:t>st</a:t>
            </a:r>
            <a:endParaRPr lang="en-US" sz="1000" dirty="0">
              <a:solidFill>
                <a:schemeClr val="bg1"/>
              </a:solidFill>
              <a:latin typeface="Gabriola" pitchFamily="82" charset="0"/>
            </a:endParaRPr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65FD3C23-F79C-2C45-819B-694386511A2C}"/>
              </a:ext>
            </a:extLst>
          </p:cNvPr>
          <p:cNvGrpSpPr/>
          <p:nvPr/>
        </p:nvGrpSpPr>
        <p:grpSpPr>
          <a:xfrm rot="16200000">
            <a:off x="1736930" y="3252410"/>
            <a:ext cx="2819768" cy="114153"/>
            <a:chOff x="-48040" y="6512575"/>
            <a:chExt cx="12301000" cy="364176"/>
          </a:xfrm>
        </p:grpSpPr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F839408C-0F27-A648-AFEB-D7BEE1EE720C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Freeform: Shape 153">
              <a:extLst>
                <a:ext uri="{FF2B5EF4-FFF2-40B4-BE49-F238E27FC236}">
                  <a16:creationId xmlns:a16="http://schemas.microsoft.com/office/drawing/2014/main" id="{92915C3A-EA41-2A41-95E8-E563BDCD0B37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26504B30-F149-9F4D-AADF-B86E51012746}"/>
              </a:ext>
            </a:extLst>
          </p:cNvPr>
          <p:cNvSpPr txBox="1"/>
          <p:nvPr/>
        </p:nvSpPr>
        <p:spPr>
          <a:xfrm>
            <a:off x="11655552" y="5934691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4895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6109346"/>
            <a:ext cx="12208635" cy="63448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 flipH="1">
            <a:off x="10024157" y="4494634"/>
            <a:ext cx="2141276" cy="2225012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>
            <a:off x="9744100" y="6414904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>
            <a:off x="10325714" y="6399059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184029" y="281353"/>
            <a:ext cx="34700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E5E5E"/>
                </a:solidFill>
                <a:latin typeface="Gabriola" pitchFamily="82" charset="0"/>
              </a:rPr>
              <a:t>Beam 1 Design: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8CA07A9-17E1-134B-AAEB-D663B3BF237E}"/>
              </a:ext>
            </a:extLst>
          </p:cNvPr>
          <p:cNvGrpSpPr/>
          <p:nvPr/>
        </p:nvGrpSpPr>
        <p:grpSpPr>
          <a:xfrm>
            <a:off x="337792" y="106251"/>
            <a:ext cx="846236" cy="1211978"/>
            <a:chOff x="6951567" y="1614047"/>
            <a:chExt cx="730512" cy="1347602"/>
          </a:xfrm>
        </p:grpSpPr>
        <p:sp>
          <p:nvSpPr>
            <p:cNvPr id="156" name="Freeform: Shape 12">
              <a:extLst>
                <a:ext uri="{FF2B5EF4-FFF2-40B4-BE49-F238E27FC236}">
                  <a16:creationId xmlns:a16="http://schemas.microsoft.com/office/drawing/2014/main" id="{58B3A859-2B33-9543-9037-52A0DCC5CB16}"/>
                </a:ext>
              </a:extLst>
            </p:cNvPr>
            <p:cNvSpPr/>
            <p:nvPr/>
          </p:nvSpPr>
          <p:spPr>
            <a:xfrm>
              <a:off x="7188744" y="1614047"/>
              <a:ext cx="192240" cy="1345680"/>
            </a:xfrm>
            <a:custGeom>
              <a:avLst/>
              <a:gdLst>
                <a:gd name="connsiteX0" fmla="*/ 104050 w 192240"/>
                <a:gd name="connsiteY0" fmla="*/ 1330541 h 1345680"/>
                <a:gd name="connsiteX1" fmla="*/ 55990 w 192240"/>
                <a:gd name="connsiteY1" fmla="*/ 1301705 h 1345680"/>
                <a:gd name="connsiteX2" fmla="*/ 29076 w 192240"/>
                <a:gd name="connsiteY2" fmla="*/ 1234421 h 1345680"/>
                <a:gd name="connsiteX3" fmla="*/ 46378 w 192240"/>
                <a:gd name="connsiteY3" fmla="*/ 59835 h 1345680"/>
                <a:gd name="connsiteX4" fmla="*/ 77136 w 192240"/>
                <a:gd name="connsiteY4" fmla="*/ 29076 h 1345680"/>
                <a:gd name="connsiteX5" fmla="*/ 130963 w 192240"/>
                <a:gd name="connsiteY5" fmla="*/ 29076 h 1345680"/>
                <a:gd name="connsiteX6" fmla="*/ 161722 w 192240"/>
                <a:gd name="connsiteY6" fmla="*/ 59835 h 1345680"/>
                <a:gd name="connsiteX7" fmla="*/ 179023 w 192240"/>
                <a:gd name="connsiteY7" fmla="*/ 1234421 h 1345680"/>
                <a:gd name="connsiteX8" fmla="*/ 152110 w 192240"/>
                <a:gd name="connsiteY8" fmla="*/ 1301705 h 1345680"/>
                <a:gd name="connsiteX9" fmla="*/ 104050 w 192240"/>
                <a:gd name="connsiteY9" fmla="*/ 1330541 h 1345680"/>
                <a:gd name="connsiteX10" fmla="*/ 104050 w 192240"/>
                <a:gd name="connsiteY10" fmla="*/ 1330541 h 13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240" h="1345680">
                  <a:moveTo>
                    <a:pt x="104050" y="1330541"/>
                  </a:moveTo>
                  <a:cubicBezTo>
                    <a:pt x="79058" y="1330541"/>
                    <a:pt x="73291" y="1320929"/>
                    <a:pt x="55990" y="1301705"/>
                  </a:cubicBezTo>
                  <a:cubicBezTo>
                    <a:pt x="38688" y="1284404"/>
                    <a:pt x="29076" y="1259413"/>
                    <a:pt x="29076" y="1234421"/>
                  </a:cubicBezTo>
                  <a:lnTo>
                    <a:pt x="46378" y="59835"/>
                  </a:lnTo>
                  <a:cubicBezTo>
                    <a:pt x="46378" y="42533"/>
                    <a:pt x="59834" y="29076"/>
                    <a:pt x="77136" y="29076"/>
                  </a:cubicBezTo>
                  <a:lnTo>
                    <a:pt x="130963" y="29076"/>
                  </a:lnTo>
                  <a:cubicBezTo>
                    <a:pt x="148265" y="29076"/>
                    <a:pt x="161722" y="42533"/>
                    <a:pt x="161722" y="59835"/>
                  </a:cubicBezTo>
                  <a:lnTo>
                    <a:pt x="179023" y="1234421"/>
                  </a:lnTo>
                  <a:cubicBezTo>
                    <a:pt x="179023" y="1259413"/>
                    <a:pt x="171334" y="1284404"/>
                    <a:pt x="152110" y="1301705"/>
                  </a:cubicBezTo>
                  <a:cubicBezTo>
                    <a:pt x="134808" y="1319007"/>
                    <a:pt x="129041" y="1330541"/>
                    <a:pt x="104050" y="1330541"/>
                  </a:cubicBezTo>
                  <a:lnTo>
                    <a:pt x="104050" y="1330541"/>
                  </a:lnTo>
                  <a:close/>
                </a:path>
              </a:pathLst>
            </a:custGeom>
            <a:solidFill>
              <a:schemeClr val="accent6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32">
              <a:extLst>
                <a:ext uri="{FF2B5EF4-FFF2-40B4-BE49-F238E27FC236}">
                  <a16:creationId xmlns:a16="http://schemas.microsoft.com/office/drawing/2014/main" id="{71E7EFDB-882F-C448-99DE-2B643A244087}"/>
                </a:ext>
              </a:extLst>
            </p:cNvPr>
            <p:cNvSpPr/>
            <p:nvPr/>
          </p:nvSpPr>
          <p:spPr>
            <a:xfrm>
              <a:off x="7182976" y="2346481"/>
              <a:ext cx="211464" cy="615168"/>
            </a:xfrm>
            <a:custGeom>
              <a:avLst/>
              <a:gdLst>
                <a:gd name="connsiteX0" fmla="*/ 36766 w 211464"/>
                <a:gd name="connsiteY0" fmla="*/ 29076 h 615168"/>
                <a:gd name="connsiteX1" fmla="*/ 29076 w 211464"/>
                <a:gd name="connsiteY1" fmla="*/ 498142 h 615168"/>
                <a:gd name="connsiteX2" fmla="*/ 57912 w 211464"/>
                <a:gd name="connsiteY2" fmla="*/ 571193 h 615168"/>
                <a:gd name="connsiteX3" fmla="*/ 109817 w 211464"/>
                <a:gd name="connsiteY3" fmla="*/ 601952 h 615168"/>
                <a:gd name="connsiteX4" fmla="*/ 113662 w 211464"/>
                <a:gd name="connsiteY4" fmla="*/ 601952 h 615168"/>
                <a:gd name="connsiteX5" fmla="*/ 165567 w 211464"/>
                <a:gd name="connsiteY5" fmla="*/ 571193 h 615168"/>
                <a:gd name="connsiteX6" fmla="*/ 194403 w 211464"/>
                <a:gd name="connsiteY6" fmla="*/ 498142 h 615168"/>
                <a:gd name="connsiteX7" fmla="*/ 186713 w 211464"/>
                <a:gd name="connsiteY7" fmla="*/ 29076 h 615168"/>
                <a:gd name="connsiteX8" fmla="*/ 36766 w 211464"/>
                <a:gd name="connsiteY8" fmla="*/ 29076 h 6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464" h="615168">
                  <a:moveTo>
                    <a:pt x="36766" y="29076"/>
                  </a:moveTo>
                  <a:lnTo>
                    <a:pt x="29076" y="498142"/>
                  </a:lnTo>
                  <a:cubicBezTo>
                    <a:pt x="29076" y="525056"/>
                    <a:pt x="38688" y="551969"/>
                    <a:pt x="57912" y="571193"/>
                  </a:cubicBezTo>
                  <a:cubicBezTo>
                    <a:pt x="77136" y="590417"/>
                    <a:pt x="82904" y="601952"/>
                    <a:pt x="109817" y="601952"/>
                  </a:cubicBezTo>
                  <a:lnTo>
                    <a:pt x="113662" y="601952"/>
                  </a:lnTo>
                  <a:cubicBezTo>
                    <a:pt x="140576" y="601952"/>
                    <a:pt x="146343" y="590417"/>
                    <a:pt x="165567" y="571193"/>
                  </a:cubicBezTo>
                  <a:cubicBezTo>
                    <a:pt x="184791" y="551969"/>
                    <a:pt x="194403" y="525056"/>
                    <a:pt x="194403" y="498142"/>
                  </a:cubicBezTo>
                  <a:lnTo>
                    <a:pt x="186713" y="29076"/>
                  </a:lnTo>
                  <a:lnTo>
                    <a:pt x="36766" y="29076"/>
                  </a:lnTo>
                  <a:close/>
                </a:path>
              </a:pathLst>
            </a:custGeom>
            <a:solidFill>
              <a:schemeClr val="accent1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34">
              <a:extLst>
                <a:ext uri="{FF2B5EF4-FFF2-40B4-BE49-F238E27FC236}">
                  <a16:creationId xmlns:a16="http://schemas.microsoft.com/office/drawing/2014/main" id="{FAE77E48-F75A-3149-8555-346E00DB97DF}"/>
                </a:ext>
              </a:extLst>
            </p:cNvPr>
            <p:cNvSpPr/>
            <p:nvPr/>
          </p:nvSpPr>
          <p:spPr>
            <a:xfrm>
              <a:off x="6951567" y="1676765"/>
              <a:ext cx="730512" cy="269136"/>
            </a:xfrm>
            <a:custGeom>
              <a:avLst/>
              <a:gdLst>
                <a:gd name="connsiteX0" fmla="*/ 727629 w 730512"/>
                <a:gd name="connsiteY0" fmla="*/ 197046 h 269136"/>
                <a:gd name="connsiteX1" fmla="*/ 698793 w 730512"/>
                <a:gd name="connsiteY1" fmla="*/ 139374 h 269136"/>
                <a:gd name="connsiteX2" fmla="*/ 491173 w 730512"/>
                <a:gd name="connsiteY2" fmla="*/ 27875 h 269136"/>
                <a:gd name="connsiteX3" fmla="*/ 458493 w 730512"/>
                <a:gd name="connsiteY3" fmla="*/ 14418 h 269136"/>
                <a:gd name="connsiteX4" fmla="*/ 112461 w 730512"/>
                <a:gd name="connsiteY4" fmla="*/ 14418 h 269136"/>
                <a:gd name="connsiteX5" fmla="*/ 112461 w 730512"/>
                <a:gd name="connsiteY5" fmla="*/ 14418 h 269136"/>
                <a:gd name="connsiteX6" fmla="*/ 47098 w 730512"/>
                <a:gd name="connsiteY6" fmla="*/ 14418 h 269136"/>
                <a:gd name="connsiteX7" fmla="*/ 14418 w 730512"/>
                <a:gd name="connsiteY7" fmla="*/ 47099 h 269136"/>
                <a:gd name="connsiteX8" fmla="*/ 14418 w 730512"/>
                <a:gd name="connsiteY8" fmla="*/ 237416 h 269136"/>
                <a:gd name="connsiteX9" fmla="*/ 47098 w 730512"/>
                <a:gd name="connsiteY9" fmla="*/ 270097 h 269136"/>
                <a:gd name="connsiteX10" fmla="*/ 104770 w 730512"/>
                <a:gd name="connsiteY10" fmla="*/ 270097 h 269136"/>
                <a:gd name="connsiteX11" fmla="*/ 104770 w 730512"/>
                <a:gd name="connsiteY11" fmla="*/ 270097 h 269136"/>
                <a:gd name="connsiteX12" fmla="*/ 108616 w 730512"/>
                <a:gd name="connsiteY12" fmla="*/ 270097 h 269136"/>
                <a:gd name="connsiteX13" fmla="*/ 233572 w 730512"/>
                <a:gd name="connsiteY13" fmla="*/ 270097 h 269136"/>
                <a:gd name="connsiteX14" fmla="*/ 233572 w 730512"/>
                <a:gd name="connsiteY14" fmla="*/ 270097 h 269136"/>
                <a:gd name="connsiteX15" fmla="*/ 621897 w 730512"/>
                <a:gd name="connsiteY15" fmla="*/ 270097 h 269136"/>
                <a:gd name="connsiteX16" fmla="*/ 621897 w 730512"/>
                <a:gd name="connsiteY16" fmla="*/ 270097 h 269136"/>
                <a:gd name="connsiteX17" fmla="*/ 693025 w 730512"/>
                <a:gd name="connsiteY17" fmla="*/ 270097 h 269136"/>
                <a:gd name="connsiteX18" fmla="*/ 725706 w 730512"/>
                <a:gd name="connsiteY18" fmla="*/ 237416 h 269136"/>
                <a:gd name="connsiteX19" fmla="*/ 727629 w 730512"/>
                <a:gd name="connsiteY19" fmla="*/ 197046 h 26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0512" h="269136">
                  <a:moveTo>
                    <a:pt x="727629" y="197046"/>
                  </a:moveTo>
                  <a:cubicBezTo>
                    <a:pt x="727629" y="173977"/>
                    <a:pt x="716094" y="152831"/>
                    <a:pt x="698793" y="139374"/>
                  </a:cubicBezTo>
                  <a:lnTo>
                    <a:pt x="491173" y="27875"/>
                  </a:lnTo>
                  <a:cubicBezTo>
                    <a:pt x="481561" y="20185"/>
                    <a:pt x="470027" y="16340"/>
                    <a:pt x="458493" y="14418"/>
                  </a:cubicBezTo>
                  <a:lnTo>
                    <a:pt x="112461" y="14418"/>
                  </a:lnTo>
                  <a:lnTo>
                    <a:pt x="112461" y="14418"/>
                  </a:lnTo>
                  <a:lnTo>
                    <a:pt x="47098" y="14418"/>
                  </a:lnTo>
                  <a:cubicBezTo>
                    <a:pt x="27874" y="14418"/>
                    <a:pt x="14418" y="29797"/>
                    <a:pt x="14418" y="47099"/>
                  </a:cubicBezTo>
                  <a:lnTo>
                    <a:pt x="14418" y="237416"/>
                  </a:lnTo>
                  <a:cubicBezTo>
                    <a:pt x="14418" y="256640"/>
                    <a:pt x="29797" y="270097"/>
                    <a:pt x="47098" y="270097"/>
                  </a:cubicBezTo>
                  <a:lnTo>
                    <a:pt x="104770" y="270097"/>
                  </a:lnTo>
                  <a:lnTo>
                    <a:pt x="104770" y="270097"/>
                  </a:lnTo>
                  <a:lnTo>
                    <a:pt x="108616" y="270097"/>
                  </a:lnTo>
                  <a:lnTo>
                    <a:pt x="233572" y="270097"/>
                  </a:lnTo>
                  <a:lnTo>
                    <a:pt x="233572" y="270097"/>
                  </a:lnTo>
                  <a:lnTo>
                    <a:pt x="621897" y="270097"/>
                  </a:lnTo>
                  <a:lnTo>
                    <a:pt x="621897" y="270097"/>
                  </a:lnTo>
                  <a:lnTo>
                    <a:pt x="693025" y="270097"/>
                  </a:lnTo>
                  <a:cubicBezTo>
                    <a:pt x="712249" y="270097"/>
                    <a:pt x="725706" y="254718"/>
                    <a:pt x="725706" y="237416"/>
                  </a:cubicBezTo>
                  <a:lnTo>
                    <a:pt x="727629" y="197046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15EF095-A6F8-854D-B5EA-CF7342C28E05}"/>
              </a:ext>
            </a:extLst>
          </p:cNvPr>
          <p:cNvGrpSpPr/>
          <p:nvPr/>
        </p:nvGrpSpPr>
        <p:grpSpPr>
          <a:xfrm>
            <a:off x="6854945" y="1203215"/>
            <a:ext cx="2791013" cy="4017371"/>
            <a:chOff x="0" y="3"/>
            <a:chExt cx="2463115" cy="3213692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6C8BC1A3-59B9-DC4F-A3CC-7D88A106F3DD}"/>
                </a:ext>
              </a:extLst>
            </p:cNvPr>
            <p:cNvGrpSpPr/>
            <p:nvPr/>
          </p:nvGrpSpPr>
          <p:grpSpPr>
            <a:xfrm>
              <a:off x="346712" y="3"/>
              <a:ext cx="2116403" cy="3213692"/>
              <a:chOff x="2" y="1604992"/>
              <a:chExt cx="1825062" cy="2571383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BD41E513-7E3D-2542-9E47-59363973206F}"/>
                  </a:ext>
                </a:extLst>
              </p:cNvPr>
              <p:cNvGrpSpPr/>
              <p:nvPr/>
            </p:nvGrpSpPr>
            <p:grpSpPr>
              <a:xfrm rot="16200000">
                <a:off x="-373159" y="1978153"/>
                <a:ext cx="2571383" cy="1825062"/>
                <a:chOff x="676037" y="0"/>
                <a:chExt cx="2571383" cy="1825062"/>
              </a:xfrm>
            </p:grpSpPr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1E841C97-260F-8440-87CE-DA65F9DDEBE6}"/>
                    </a:ext>
                  </a:extLst>
                </p:cNvPr>
                <p:cNvGrpSpPr/>
                <p:nvPr/>
              </p:nvGrpSpPr>
              <p:grpSpPr>
                <a:xfrm>
                  <a:off x="676037" y="0"/>
                  <a:ext cx="2571383" cy="1825062"/>
                  <a:chOff x="676037" y="0"/>
                  <a:chExt cx="2571383" cy="1825062"/>
                </a:xfrm>
              </p:grpSpPr>
              <p:grpSp>
                <p:nvGrpSpPr>
                  <p:cNvPr id="184" name="Group 183">
                    <a:extLst>
                      <a:ext uri="{FF2B5EF4-FFF2-40B4-BE49-F238E27FC236}">
                        <a16:creationId xmlns:a16="http://schemas.microsoft.com/office/drawing/2014/main" id="{ECB57B50-086F-4146-A67E-A50E6CD890AF}"/>
                      </a:ext>
                    </a:extLst>
                  </p:cNvPr>
                  <p:cNvGrpSpPr/>
                  <p:nvPr/>
                </p:nvGrpSpPr>
                <p:grpSpPr>
                  <a:xfrm>
                    <a:off x="676037" y="0"/>
                    <a:ext cx="2571383" cy="1825062"/>
                    <a:chOff x="205439" y="95250"/>
                    <a:chExt cx="2585408" cy="1712871"/>
                  </a:xfrm>
                </p:grpSpPr>
                <p:grpSp>
                  <p:nvGrpSpPr>
                    <p:cNvPr id="186" name="Group 185">
                      <a:extLst>
                        <a:ext uri="{FF2B5EF4-FFF2-40B4-BE49-F238E27FC236}">
                          <a16:creationId xmlns:a16="http://schemas.microsoft.com/office/drawing/2014/main" id="{02276C10-8E81-DA4F-94EC-D3F2AB00DC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5439" y="95250"/>
                      <a:ext cx="2585408" cy="1712871"/>
                      <a:chOff x="205439" y="95250"/>
                      <a:chExt cx="2585408" cy="1712871"/>
                    </a:xfrm>
                  </p:grpSpPr>
                  <p:grpSp>
                    <p:nvGrpSpPr>
                      <p:cNvPr id="188" name="Group 187">
                        <a:extLst>
                          <a:ext uri="{FF2B5EF4-FFF2-40B4-BE49-F238E27FC236}">
                            <a16:creationId xmlns:a16="http://schemas.microsoft.com/office/drawing/2014/main" id="{E845963B-0467-0445-A544-D4749BA2A6B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5439" y="148989"/>
                        <a:ext cx="2585401" cy="1659132"/>
                        <a:chOff x="205439" y="148989"/>
                        <a:chExt cx="2585401" cy="1659132"/>
                      </a:xfrm>
                    </p:grpSpPr>
                    <p:grpSp>
                      <p:nvGrpSpPr>
                        <p:cNvPr id="193" name="Group 192">
                          <a:extLst>
                            <a:ext uri="{FF2B5EF4-FFF2-40B4-BE49-F238E27FC236}">
                              <a16:creationId xmlns:a16="http://schemas.microsoft.com/office/drawing/2014/main" id="{DA4BC44E-FFF3-7743-9574-BD592F8E676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57551" y="148989"/>
                          <a:ext cx="2333289" cy="1659132"/>
                          <a:chOff x="457551" y="148989"/>
                          <a:chExt cx="2333289" cy="1659132"/>
                        </a:xfrm>
                      </p:grpSpPr>
                      <p:sp>
                        <p:nvSpPr>
                          <p:cNvPr id="198" name="Text Box 4632">
                            <a:extLst>
                              <a:ext uri="{FF2B5EF4-FFF2-40B4-BE49-F238E27FC236}">
                                <a16:creationId xmlns:a16="http://schemas.microsoft.com/office/drawing/2014/main" id="{780ECB2D-8B4D-8C41-B2AB-18DB42798752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 rot="5400000">
                            <a:off x="-97964" y="834233"/>
                            <a:ext cx="1529403" cy="418374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algn="ctr">
                              <a:lnSpc>
                                <a:spcPct val="200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</a:pPr>
                            <a:r>
                              <a:rPr lang="en-US" sz="1400" dirty="0">
                                <a:ln>
                                  <a:noFill/>
                                </a:ln>
                                <a:effectLst>
                                  <a:outerShdw blurRad="38100" dist="19050" dir="2700000" algn="tl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a:t>b = 500 mm</a:t>
                            </a:r>
                            <a:endParaRPr lang="en-US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99" name="Rectangle 198">
                            <a:extLst>
                              <a:ext uri="{FF2B5EF4-FFF2-40B4-BE49-F238E27FC236}">
                                <a16:creationId xmlns:a16="http://schemas.microsoft.com/office/drawing/2014/main" id="{B1E4A834-744B-D34E-B890-926B09E081B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77081" y="440175"/>
                            <a:ext cx="2013759" cy="1288990"/>
                          </a:xfrm>
                          <a:prstGeom prst="rect">
                            <a:avLst/>
                          </a:prstGeom>
                        </p:spPr>
                        <p:style>
                          <a:lnRef idx="2">
                            <a:schemeClr val="dk1"/>
                          </a:lnRef>
                          <a:fillRef idx="1">
                            <a:schemeClr val="lt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grpSp>
                        <p:nvGrpSpPr>
                          <p:cNvPr id="200" name="Group 199">
                            <a:extLst>
                              <a:ext uri="{FF2B5EF4-FFF2-40B4-BE49-F238E27FC236}">
                                <a16:creationId xmlns:a16="http://schemas.microsoft.com/office/drawing/2014/main" id="{A62B72AC-2E24-E944-8B8C-7EE4B6549DB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865713" y="893247"/>
                            <a:ext cx="121567" cy="694088"/>
                            <a:chOff x="-220137" y="-738703"/>
                            <a:chExt cx="121567" cy="694088"/>
                          </a:xfrm>
                        </p:grpSpPr>
                        <p:sp>
                          <p:nvSpPr>
                            <p:cNvPr id="202" name="Oval 201">
                              <a:extLst>
                                <a:ext uri="{FF2B5EF4-FFF2-40B4-BE49-F238E27FC236}">
                                  <a16:creationId xmlns:a16="http://schemas.microsoft.com/office/drawing/2014/main" id="{91A876AE-D4C0-D344-9BAF-7FD311E9449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-220137" y="-738703"/>
                              <a:ext cx="114300" cy="114300"/>
                            </a:xfrm>
                            <a:prstGeom prst="ellipse">
                              <a:avLst/>
                            </a:prstGeom>
                          </p:spPr>
                          <p:style>
                            <a:lnRef idx="2">
                              <a:schemeClr val="dk1">
                                <a:shade val="50000"/>
                              </a:schemeClr>
                            </a:lnRef>
                            <a:fillRef idx="1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03" name="Oval 202">
                              <a:extLst>
                                <a:ext uri="{FF2B5EF4-FFF2-40B4-BE49-F238E27FC236}">
                                  <a16:creationId xmlns:a16="http://schemas.microsoft.com/office/drawing/2014/main" id="{F20B8E46-8AD4-0641-BCB2-6948B7C4BD4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-212870" y="-158915"/>
                              <a:ext cx="114300" cy="114300"/>
                            </a:xfrm>
                            <a:prstGeom prst="ellipse">
                              <a:avLst/>
                            </a:prstGeom>
                          </p:spPr>
                          <p:style>
                            <a:lnRef idx="2">
                              <a:schemeClr val="dk1">
                                <a:shade val="50000"/>
                              </a:schemeClr>
                            </a:lnRef>
                            <a:fillRef idx="1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201" name="Text Box 4705">
                            <a:extLst>
                              <a:ext uri="{FF2B5EF4-FFF2-40B4-BE49-F238E27FC236}">
                                <a16:creationId xmlns:a16="http://schemas.microsoft.com/office/drawing/2014/main" id="{B9354043-12F0-5E45-BB81-1A7C6D15B506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164179" y="148989"/>
                            <a:ext cx="1220106" cy="3905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algn="ctr">
                              <a:lnSpc>
                                <a:spcPct val="200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</a:pPr>
                            <a:r>
                              <a:rPr lang="en-US" sz="1400" b="1" dirty="0">
                                <a:ln>
                                  <a:noFill/>
                                </a:ln>
                                <a:effectLst>
                                  <a:outerShdw blurRad="38100" dist="19050" dir="2700000" algn="tl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a:t>h = 750 mm</a:t>
                            </a:r>
                            <a:endParaRPr lang="en-US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94" name="Straight Arrow Connector 193">
                          <a:extLst>
                            <a:ext uri="{FF2B5EF4-FFF2-40B4-BE49-F238E27FC236}">
                              <a16:creationId xmlns:a16="http://schemas.microsoft.com/office/drawing/2014/main" id="{AFB026CC-5A29-A74A-B6E4-33EF8D2A40E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rot="5400000" flipH="1">
                          <a:off x="-53846" y="1071811"/>
                          <a:ext cx="1287289" cy="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5" name="Straight Arrow Connector 194">
                          <a:extLst>
                            <a:ext uri="{FF2B5EF4-FFF2-40B4-BE49-F238E27FC236}">
                              <a16:creationId xmlns:a16="http://schemas.microsoft.com/office/drawing/2014/main" id="{6A810D75-62E9-554C-B3B1-CEB72B3DF1B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rot="5400000">
                          <a:off x="456604" y="1599682"/>
                          <a:ext cx="265591" cy="1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6" name="Straight Connector 195">
                          <a:extLst>
                            <a:ext uri="{FF2B5EF4-FFF2-40B4-BE49-F238E27FC236}">
                              <a16:creationId xmlns:a16="http://schemas.microsoft.com/office/drawing/2014/main" id="{14ECD86E-ECDE-3B42-8A66-21CBD6F862A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rot="5400000">
                          <a:off x="528402" y="1405643"/>
                          <a:ext cx="0" cy="6459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7" name="Straight Connector 196">
                          <a:extLst>
                            <a:ext uri="{FF2B5EF4-FFF2-40B4-BE49-F238E27FC236}">
                              <a16:creationId xmlns:a16="http://schemas.microsoft.com/office/drawing/2014/main" id="{F77E8E15-DDE7-C44F-AB01-FE3C02157EE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rot="5400000">
                          <a:off x="521626" y="153753"/>
                          <a:ext cx="0" cy="563948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189" name="Straight Connector 188">
                        <a:extLst>
                          <a:ext uri="{FF2B5EF4-FFF2-40B4-BE49-F238E27FC236}">
                            <a16:creationId xmlns:a16="http://schemas.microsoft.com/office/drawing/2014/main" id="{2FAD1877-7125-BB47-BDD1-E1602850FE77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2787672" y="95250"/>
                        <a:ext cx="3175" cy="32385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0" name="Straight Connector 189">
                        <a:extLst>
                          <a:ext uri="{FF2B5EF4-FFF2-40B4-BE49-F238E27FC236}">
                            <a16:creationId xmlns:a16="http://schemas.microsoft.com/office/drawing/2014/main" id="{64C6F6FF-F23F-E147-AB87-3DEEF84F67F7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773907" y="111754"/>
                        <a:ext cx="3175" cy="32385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1" name="Straight Arrow Connector 190">
                        <a:extLst>
                          <a:ext uri="{FF2B5EF4-FFF2-40B4-BE49-F238E27FC236}">
                            <a16:creationId xmlns:a16="http://schemas.microsoft.com/office/drawing/2014/main" id="{CAE2F9CD-5963-5D45-A7D6-45273D844C1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279639" y="311149"/>
                        <a:ext cx="476250" cy="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2" name="Straight Arrow Connector 191">
                        <a:extLst>
                          <a:ext uri="{FF2B5EF4-FFF2-40B4-BE49-F238E27FC236}">
                            <a16:creationId xmlns:a16="http://schemas.microsoft.com/office/drawing/2014/main" id="{B4567233-D81B-A44E-A962-32BA2850874A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777068" y="311105"/>
                        <a:ext cx="499263" cy="1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87" name="Text Box 4714">
                      <a:extLst>
                        <a:ext uri="{FF2B5EF4-FFF2-40B4-BE49-F238E27FC236}">
                          <a16:creationId xmlns:a16="http://schemas.microsoft.com/office/drawing/2014/main" id="{A63DE2C4-3FD7-F34F-A886-C3314C16272C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807767" y="969025"/>
                      <a:ext cx="782406" cy="2543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1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#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82" name="Oval 181">
                    <a:extLst>
                      <a:ext uri="{FF2B5EF4-FFF2-40B4-BE49-F238E27FC236}">
                        <a16:creationId xmlns:a16="http://schemas.microsoft.com/office/drawing/2014/main" id="{13F6721B-2027-6C4B-8C08-597C5E206E78}"/>
                      </a:ext>
                    </a:extLst>
                  </p:cNvPr>
                  <p:cNvSpPr/>
                  <p:nvPr/>
                </p:nvSpPr>
                <p:spPr>
                  <a:xfrm>
                    <a:off x="1332203" y="509364"/>
                    <a:ext cx="113677" cy="121768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5" name="Rectangle: Rounded Corners 4724">
                  <a:extLst>
                    <a:ext uri="{FF2B5EF4-FFF2-40B4-BE49-F238E27FC236}">
                      <a16:creationId xmlns:a16="http://schemas.microsoft.com/office/drawing/2014/main" id="{75B2C022-D917-FC4B-9366-981AE5BE30D9}"/>
                    </a:ext>
                  </a:extLst>
                </p:cNvPr>
                <p:cNvSpPr/>
                <p:nvPr/>
              </p:nvSpPr>
              <p:spPr>
                <a:xfrm>
                  <a:off x="1298121" y="421821"/>
                  <a:ext cx="1885850" cy="1257300"/>
                </a:xfrm>
                <a:prstGeom prst="roundRect">
                  <a:avLst>
                    <a:gd name="adj" fmla="val 2951"/>
                  </a:avLst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0046A7C4-9B3C-6B47-B8AC-FA44D90100B2}"/>
                  </a:ext>
                </a:extLst>
              </p:cNvPr>
              <p:cNvSpPr/>
              <p:nvPr/>
            </p:nvSpPr>
            <p:spPr>
              <a:xfrm rot="16200000">
                <a:off x="1168921" y="3399753"/>
                <a:ext cx="113671" cy="12177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61" name="Text Box 211942">
              <a:extLst>
                <a:ext uri="{FF2B5EF4-FFF2-40B4-BE49-F238E27FC236}">
                  <a16:creationId xmlns:a16="http://schemas.microsoft.com/office/drawing/2014/main" id="{C85D4137-FBA4-7D46-89ED-68D9A5A9DC71}"/>
                </a:ext>
              </a:extLst>
            </p:cNvPr>
            <p:cNvSpPr txBox="1"/>
            <p:nvPr/>
          </p:nvSpPr>
          <p:spPr>
            <a:xfrm rot="16200000">
              <a:off x="-414019" y="889293"/>
              <a:ext cx="1516380" cy="48196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20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 = 700 mm</a:t>
              </a:r>
              <a:endPara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DE025977-F6FA-224F-93B7-26B35E6310D5}"/>
                </a:ext>
              </a:extLst>
            </p:cNvPr>
            <p:cNvCxnSpPr/>
            <p:nvPr/>
          </p:nvCxnSpPr>
          <p:spPr>
            <a:xfrm rot="16200000" flipH="1" flipV="1">
              <a:off x="198120" y="-192551"/>
              <a:ext cx="3810" cy="400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38CF8178-80F0-FD45-A359-48D1F5D174B4}"/>
                </a:ext>
              </a:extLst>
            </p:cNvPr>
            <p:cNvCxnSpPr/>
            <p:nvPr/>
          </p:nvCxnSpPr>
          <p:spPr>
            <a:xfrm rot="16200000" flipH="1" flipV="1">
              <a:off x="504972" y="1825869"/>
              <a:ext cx="0" cy="10032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5D7D6646-CECD-B649-9FE6-8BB554584C92}"/>
                </a:ext>
              </a:extLst>
            </p:cNvPr>
            <p:cNvCxnSpPr/>
            <p:nvPr/>
          </p:nvCxnSpPr>
          <p:spPr>
            <a:xfrm rot="16200000">
              <a:off x="-33557" y="340702"/>
              <a:ext cx="5918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B42BE521-E355-CB4B-AF16-5B5F26FF2A57}"/>
                </a:ext>
              </a:extLst>
            </p:cNvPr>
            <p:cNvCxnSpPr/>
            <p:nvPr/>
          </p:nvCxnSpPr>
          <p:spPr>
            <a:xfrm rot="16200000" flipH="1" flipV="1">
              <a:off x="-91831" y="2000495"/>
              <a:ext cx="62039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64E15F0-4F08-D64E-A346-9C5B234EED02}"/>
              </a:ext>
            </a:extLst>
          </p:cNvPr>
          <p:cNvSpPr/>
          <p:nvPr/>
        </p:nvSpPr>
        <p:spPr>
          <a:xfrm>
            <a:off x="1694200" y="1195188"/>
            <a:ext cx="31854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25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5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0.0157&gt;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25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5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21C5F4-C093-C04C-834D-BDEDC3C76E82}"/>
              </a:ext>
            </a:extLst>
          </p:cNvPr>
          <p:cNvSpPr/>
          <p:nvPr/>
        </p:nvSpPr>
        <p:spPr>
          <a:xfrm>
            <a:off x="1694200" y="1852295"/>
            <a:ext cx="375455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As =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ρ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 b x d = 5495 mm</a:t>
            </a:r>
            <a:r>
              <a:rPr lang="en-US" sz="25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24790B-B79E-E14E-A296-57CE9BA5F6F5}"/>
              </a:ext>
            </a:extLst>
          </p:cNvPr>
          <p:cNvSpPr/>
          <p:nvPr/>
        </p:nvSpPr>
        <p:spPr>
          <a:xfrm>
            <a:off x="1681185" y="2290630"/>
            <a:ext cx="2204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27900"/>
                </a:solidFill>
                <a:latin typeface="Gabriola" pitchFamily="82" charset="0"/>
                <a:ea typeface="Times New Roman" panose="02020603050405020304" pitchFamily="18" charset="0"/>
              </a:rPr>
              <a:t>Use 4 # 43 bars</a:t>
            </a:r>
            <a:r>
              <a:rPr lang="en-US" sz="3200" dirty="0">
                <a:solidFill>
                  <a:srgbClr val="F27900"/>
                </a:solidFill>
                <a:latin typeface="Gabriola" pitchFamily="82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191769C-7E23-CE48-8B89-4651F31B0CB2}"/>
                  </a:ext>
                </a:extLst>
              </p:cNvPr>
              <p:cNvSpPr/>
              <p:nvPr/>
            </p:nvSpPr>
            <p:spPr>
              <a:xfrm>
                <a:off x="1694200" y="2767228"/>
                <a:ext cx="3661195" cy="9898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500" smtClean="0">
                        <a:latin typeface="Cambria Math" panose="02040503050406030204" pitchFamily="18" charset="0"/>
                      </a:rPr>
                      <m:t>∅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𝑀𝑛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=0.9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dirty="0"/>
                  <a:t>, </a:t>
                </a:r>
              </a:p>
              <a:p>
                <a:r>
                  <a:rPr lang="en-US" sz="2500" dirty="0"/>
                  <a:t>Finding a: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191769C-7E23-CE48-8B89-4651F31B0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200" y="2767228"/>
                <a:ext cx="3661195" cy="989823"/>
              </a:xfrm>
              <a:prstGeom prst="rect">
                <a:avLst/>
              </a:prstGeom>
              <a:blipFill>
                <a:blip r:embed="rId2"/>
                <a:stretch>
                  <a:fillRect l="-2768" t="-1266" r="-1730" b="-13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51F8F5E-B778-B74D-B000-BB94A5C44EAC}"/>
                  </a:ext>
                </a:extLst>
              </p:cNvPr>
              <p:cNvSpPr/>
              <p:nvPr/>
            </p:nvSpPr>
            <p:spPr>
              <a:xfrm>
                <a:off x="1628316" y="5046459"/>
                <a:ext cx="3736857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500">
                        <a:latin typeface="Cambria Math" panose="02040503050406030204" pitchFamily="18" charset="0"/>
                      </a:rPr>
                      <m:t>∅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𝑀𝑛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500" dirty="0">
                    <a:latin typeface="Gabriola" pitchFamily="82" charset="0"/>
                  </a:rPr>
                  <a:t> </a:t>
                </a:r>
                <a:r>
                  <a:rPr lang="en-US" sz="2500" b="1" dirty="0">
                    <a:latin typeface="Gabriola" pitchFamily="82" charset="0"/>
                  </a:rPr>
                  <a:t>1312 </a:t>
                </a:r>
                <a:r>
                  <a:rPr lang="en-US" sz="2500" b="1" dirty="0" err="1">
                    <a:latin typeface="Gabriola" pitchFamily="82" charset="0"/>
                  </a:rPr>
                  <a:t>KN.m</a:t>
                </a:r>
                <a:r>
                  <a:rPr lang="en-US" sz="2500" b="1" dirty="0">
                    <a:latin typeface="Gabriola" pitchFamily="82" charset="0"/>
                  </a:rPr>
                  <a:t> &gt; 1249.3 </a:t>
                </a:r>
                <a:r>
                  <a:rPr lang="en-US" sz="2500" b="1" dirty="0" err="1">
                    <a:latin typeface="Gabriola" pitchFamily="82" charset="0"/>
                  </a:rPr>
                  <a:t>KN.m</a:t>
                </a:r>
                <a:r>
                  <a:rPr lang="en-US" sz="2500" b="1" dirty="0">
                    <a:latin typeface="Gabriola" pitchFamily="8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51F8F5E-B778-B74D-B000-BB94A5C44E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316" y="5046459"/>
                <a:ext cx="3736857" cy="477054"/>
              </a:xfrm>
              <a:prstGeom prst="rect">
                <a:avLst/>
              </a:prstGeom>
              <a:blipFill>
                <a:blip r:embed="rId3"/>
                <a:stretch>
                  <a:fillRect l="-1017" t="-10526" r="-339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72DB3-926D-FF4A-94C4-BABD01939FB5}"/>
                  </a:ext>
                </a:extLst>
              </p:cNvPr>
              <p:cNvSpPr txBox="1"/>
              <p:nvPr/>
            </p:nvSpPr>
            <p:spPr>
              <a:xfrm>
                <a:off x="2484343" y="3764113"/>
                <a:ext cx="869405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5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72DB3-926D-FF4A-94C4-BABD01939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343" y="3764113"/>
                <a:ext cx="869405" cy="384721"/>
              </a:xfrm>
              <a:prstGeom prst="rect">
                <a:avLst/>
              </a:prstGeom>
              <a:blipFill>
                <a:blip r:embed="rId4"/>
                <a:stretch>
                  <a:fillRect l="-4348" t="-6452" r="-14493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55942EE-02B5-8249-8851-3B44109951C2}"/>
                  </a:ext>
                </a:extLst>
              </p:cNvPr>
              <p:cNvSpPr txBox="1"/>
              <p:nvPr/>
            </p:nvSpPr>
            <p:spPr>
              <a:xfrm>
                <a:off x="1679966" y="4098764"/>
                <a:ext cx="3657091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0.85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𝑥𝑓𝑐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𝐴𝑠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𝑓𝑦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55942EE-02B5-8249-8851-3B4410995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966" y="4098764"/>
                <a:ext cx="3657091" cy="384721"/>
              </a:xfrm>
              <a:prstGeom prst="rect">
                <a:avLst/>
              </a:prstGeom>
              <a:blipFill>
                <a:blip r:embed="rId5"/>
                <a:stretch>
                  <a:fillRect l="-1384" t="-6452" r="-2076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7990F3-AB59-6B43-835D-AFA43D8B449D}"/>
                  </a:ext>
                </a:extLst>
              </p:cNvPr>
              <p:cNvSpPr txBox="1"/>
              <p:nvPr/>
            </p:nvSpPr>
            <p:spPr>
              <a:xfrm>
                <a:off x="1667622" y="4501266"/>
                <a:ext cx="1840889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=205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7990F3-AB59-6B43-835D-AFA43D8B4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622" y="4501266"/>
                <a:ext cx="1840889" cy="384721"/>
              </a:xfrm>
              <a:prstGeom prst="rect">
                <a:avLst/>
              </a:prstGeom>
              <a:blipFill>
                <a:blip r:embed="rId6"/>
                <a:stretch>
                  <a:fillRect l="-1370" t="-6452" r="-685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" name="TextBox 204">
            <a:extLst>
              <a:ext uri="{FF2B5EF4-FFF2-40B4-BE49-F238E27FC236}">
                <a16:creationId xmlns:a16="http://schemas.microsoft.com/office/drawing/2014/main" id="{03E9A488-7BDF-AF42-88C5-B0FB9A6AC985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2923D1-FFA5-FB42-B386-E2D534E940D2}"/>
              </a:ext>
            </a:extLst>
          </p:cNvPr>
          <p:cNvSpPr/>
          <p:nvPr/>
        </p:nvSpPr>
        <p:spPr>
          <a:xfrm>
            <a:off x="10218756" y="380197"/>
            <a:ext cx="1578429" cy="2612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D32BC411-9C46-524D-A3BA-5CEB2E5BE3C0}"/>
              </a:ext>
            </a:extLst>
          </p:cNvPr>
          <p:cNvSpPr/>
          <p:nvPr/>
        </p:nvSpPr>
        <p:spPr>
          <a:xfrm rot="16200000">
            <a:off x="10877342" y="1038782"/>
            <a:ext cx="1578429" cy="2612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CFF86641-4E48-ED49-B58B-067DC6B33788}"/>
              </a:ext>
            </a:extLst>
          </p:cNvPr>
          <p:cNvCxnSpPr>
            <a:cxnSpLocks/>
          </p:cNvCxnSpPr>
          <p:nvPr/>
        </p:nvCxnSpPr>
        <p:spPr>
          <a:xfrm flipH="1">
            <a:off x="7718238" y="4767456"/>
            <a:ext cx="1498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E931ABFB-D42C-0945-B81A-A6970F833AA0}"/>
              </a:ext>
            </a:extLst>
          </p:cNvPr>
          <p:cNvCxnSpPr>
            <a:cxnSpLocks/>
          </p:cNvCxnSpPr>
          <p:nvPr/>
        </p:nvCxnSpPr>
        <p:spPr>
          <a:xfrm>
            <a:off x="7868093" y="4767458"/>
            <a:ext cx="1506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A9003362-E0DC-3948-A326-1A3CF3943A58}"/>
              </a:ext>
            </a:extLst>
          </p:cNvPr>
          <p:cNvCxnSpPr>
            <a:cxnSpLocks/>
          </p:cNvCxnSpPr>
          <p:nvPr/>
        </p:nvCxnSpPr>
        <p:spPr>
          <a:xfrm>
            <a:off x="8001772" y="4105884"/>
            <a:ext cx="0" cy="10615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C17020B7-5032-D543-A07D-D7117225436C}"/>
              </a:ext>
            </a:extLst>
          </p:cNvPr>
          <p:cNvCxnSpPr>
            <a:cxnSpLocks/>
          </p:cNvCxnSpPr>
          <p:nvPr/>
        </p:nvCxnSpPr>
        <p:spPr>
          <a:xfrm>
            <a:off x="9257007" y="4077825"/>
            <a:ext cx="0" cy="11427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9F2150A8-C24B-044A-8FAC-45B1C3030645}"/>
              </a:ext>
            </a:extLst>
          </p:cNvPr>
          <p:cNvCxnSpPr>
            <a:cxnSpLocks/>
          </p:cNvCxnSpPr>
          <p:nvPr/>
        </p:nvCxnSpPr>
        <p:spPr>
          <a:xfrm flipH="1">
            <a:off x="9243950" y="4769415"/>
            <a:ext cx="1498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839C2890-F4B8-AB4E-89EC-AB9A83ACF8AF}"/>
              </a:ext>
            </a:extLst>
          </p:cNvPr>
          <p:cNvCxnSpPr>
            <a:cxnSpLocks/>
          </p:cNvCxnSpPr>
          <p:nvPr/>
        </p:nvCxnSpPr>
        <p:spPr>
          <a:xfrm>
            <a:off x="9393805" y="4769417"/>
            <a:ext cx="1506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>
            <a:extLst>
              <a:ext uri="{FF2B5EF4-FFF2-40B4-BE49-F238E27FC236}">
                <a16:creationId xmlns:a16="http://schemas.microsoft.com/office/drawing/2014/main" id="{1FC8EAE8-7674-554D-903E-23BDB1055821}"/>
              </a:ext>
            </a:extLst>
          </p:cNvPr>
          <p:cNvSpPr txBox="1"/>
          <p:nvPr/>
        </p:nvSpPr>
        <p:spPr>
          <a:xfrm>
            <a:off x="8001772" y="5046459"/>
            <a:ext cx="1296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Cover+Stirrup+dbar</a:t>
            </a:r>
            <a:r>
              <a:rPr lang="en-US" sz="1400" dirty="0"/>
              <a:t>/2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5B30144A-0E4E-B146-9869-A829CDF36DAA}"/>
              </a:ext>
            </a:extLst>
          </p:cNvPr>
          <p:cNvSpPr txBox="1"/>
          <p:nvPr/>
        </p:nvSpPr>
        <p:spPr>
          <a:xfrm>
            <a:off x="8018743" y="5496040"/>
            <a:ext cx="123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25+10+43/2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600" dirty="0">
                <a:solidFill>
                  <a:schemeClr val="bg1"/>
                </a:solidFill>
                <a:highlight>
                  <a:srgbClr val="F279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56.5mm</a:t>
            </a:r>
          </a:p>
        </p:txBody>
      </p:sp>
      <p:sp>
        <p:nvSpPr>
          <p:cNvPr id="234" name="Bent Arrow 233">
            <a:extLst>
              <a:ext uri="{FF2B5EF4-FFF2-40B4-BE49-F238E27FC236}">
                <a16:creationId xmlns:a16="http://schemas.microsoft.com/office/drawing/2014/main" id="{D8B1B09C-76F0-CE40-90DD-089A75A86E93}"/>
              </a:ext>
            </a:extLst>
          </p:cNvPr>
          <p:cNvSpPr/>
          <p:nvPr/>
        </p:nvSpPr>
        <p:spPr>
          <a:xfrm rot="10800000">
            <a:off x="9243950" y="5296791"/>
            <a:ext cx="250581" cy="32843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5" name="Bent Arrow 234">
            <a:extLst>
              <a:ext uri="{FF2B5EF4-FFF2-40B4-BE49-F238E27FC236}">
                <a16:creationId xmlns:a16="http://schemas.microsoft.com/office/drawing/2014/main" id="{4B6D1116-BF20-044B-8048-7101BBE36A84}"/>
              </a:ext>
            </a:extLst>
          </p:cNvPr>
          <p:cNvSpPr/>
          <p:nvPr/>
        </p:nvSpPr>
        <p:spPr>
          <a:xfrm rot="10800000" flipH="1">
            <a:off x="7745393" y="5296792"/>
            <a:ext cx="273350" cy="32843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0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756116"/>
            <a:ext cx="12208635" cy="98771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 flipH="1">
            <a:off x="10024157" y="4494634"/>
            <a:ext cx="2141276" cy="2225012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 flipV="1">
            <a:off x="975646" y="1585389"/>
            <a:ext cx="2670379" cy="120543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>
            <a:off x="9744100" y="6414904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>
            <a:off x="10325714" y="6399059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184029" y="281353"/>
            <a:ext cx="34700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E5E5E"/>
                </a:solidFill>
                <a:latin typeface="Gabriola" pitchFamily="82" charset="0"/>
              </a:rPr>
              <a:t>Beam 1 Design: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8CA07A9-17E1-134B-AAEB-D663B3BF237E}"/>
              </a:ext>
            </a:extLst>
          </p:cNvPr>
          <p:cNvGrpSpPr/>
          <p:nvPr/>
        </p:nvGrpSpPr>
        <p:grpSpPr>
          <a:xfrm>
            <a:off x="337792" y="106251"/>
            <a:ext cx="846236" cy="1211978"/>
            <a:chOff x="6951567" y="1614047"/>
            <a:chExt cx="730512" cy="1347602"/>
          </a:xfrm>
        </p:grpSpPr>
        <p:sp>
          <p:nvSpPr>
            <p:cNvPr id="156" name="Freeform: Shape 12">
              <a:extLst>
                <a:ext uri="{FF2B5EF4-FFF2-40B4-BE49-F238E27FC236}">
                  <a16:creationId xmlns:a16="http://schemas.microsoft.com/office/drawing/2014/main" id="{58B3A859-2B33-9543-9037-52A0DCC5CB16}"/>
                </a:ext>
              </a:extLst>
            </p:cNvPr>
            <p:cNvSpPr/>
            <p:nvPr/>
          </p:nvSpPr>
          <p:spPr>
            <a:xfrm>
              <a:off x="7188744" y="1614047"/>
              <a:ext cx="192240" cy="1345680"/>
            </a:xfrm>
            <a:custGeom>
              <a:avLst/>
              <a:gdLst>
                <a:gd name="connsiteX0" fmla="*/ 104050 w 192240"/>
                <a:gd name="connsiteY0" fmla="*/ 1330541 h 1345680"/>
                <a:gd name="connsiteX1" fmla="*/ 55990 w 192240"/>
                <a:gd name="connsiteY1" fmla="*/ 1301705 h 1345680"/>
                <a:gd name="connsiteX2" fmla="*/ 29076 w 192240"/>
                <a:gd name="connsiteY2" fmla="*/ 1234421 h 1345680"/>
                <a:gd name="connsiteX3" fmla="*/ 46378 w 192240"/>
                <a:gd name="connsiteY3" fmla="*/ 59835 h 1345680"/>
                <a:gd name="connsiteX4" fmla="*/ 77136 w 192240"/>
                <a:gd name="connsiteY4" fmla="*/ 29076 h 1345680"/>
                <a:gd name="connsiteX5" fmla="*/ 130963 w 192240"/>
                <a:gd name="connsiteY5" fmla="*/ 29076 h 1345680"/>
                <a:gd name="connsiteX6" fmla="*/ 161722 w 192240"/>
                <a:gd name="connsiteY6" fmla="*/ 59835 h 1345680"/>
                <a:gd name="connsiteX7" fmla="*/ 179023 w 192240"/>
                <a:gd name="connsiteY7" fmla="*/ 1234421 h 1345680"/>
                <a:gd name="connsiteX8" fmla="*/ 152110 w 192240"/>
                <a:gd name="connsiteY8" fmla="*/ 1301705 h 1345680"/>
                <a:gd name="connsiteX9" fmla="*/ 104050 w 192240"/>
                <a:gd name="connsiteY9" fmla="*/ 1330541 h 1345680"/>
                <a:gd name="connsiteX10" fmla="*/ 104050 w 192240"/>
                <a:gd name="connsiteY10" fmla="*/ 1330541 h 13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240" h="1345680">
                  <a:moveTo>
                    <a:pt x="104050" y="1330541"/>
                  </a:moveTo>
                  <a:cubicBezTo>
                    <a:pt x="79058" y="1330541"/>
                    <a:pt x="73291" y="1320929"/>
                    <a:pt x="55990" y="1301705"/>
                  </a:cubicBezTo>
                  <a:cubicBezTo>
                    <a:pt x="38688" y="1284404"/>
                    <a:pt x="29076" y="1259413"/>
                    <a:pt x="29076" y="1234421"/>
                  </a:cubicBezTo>
                  <a:lnTo>
                    <a:pt x="46378" y="59835"/>
                  </a:lnTo>
                  <a:cubicBezTo>
                    <a:pt x="46378" y="42533"/>
                    <a:pt x="59834" y="29076"/>
                    <a:pt x="77136" y="29076"/>
                  </a:cubicBezTo>
                  <a:lnTo>
                    <a:pt x="130963" y="29076"/>
                  </a:lnTo>
                  <a:cubicBezTo>
                    <a:pt x="148265" y="29076"/>
                    <a:pt x="161722" y="42533"/>
                    <a:pt x="161722" y="59835"/>
                  </a:cubicBezTo>
                  <a:lnTo>
                    <a:pt x="179023" y="1234421"/>
                  </a:lnTo>
                  <a:cubicBezTo>
                    <a:pt x="179023" y="1259413"/>
                    <a:pt x="171334" y="1284404"/>
                    <a:pt x="152110" y="1301705"/>
                  </a:cubicBezTo>
                  <a:cubicBezTo>
                    <a:pt x="134808" y="1319007"/>
                    <a:pt x="129041" y="1330541"/>
                    <a:pt x="104050" y="1330541"/>
                  </a:cubicBezTo>
                  <a:lnTo>
                    <a:pt x="104050" y="1330541"/>
                  </a:lnTo>
                  <a:close/>
                </a:path>
              </a:pathLst>
            </a:custGeom>
            <a:solidFill>
              <a:schemeClr val="accent6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32">
              <a:extLst>
                <a:ext uri="{FF2B5EF4-FFF2-40B4-BE49-F238E27FC236}">
                  <a16:creationId xmlns:a16="http://schemas.microsoft.com/office/drawing/2014/main" id="{71E7EFDB-882F-C448-99DE-2B643A244087}"/>
                </a:ext>
              </a:extLst>
            </p:cNvPr>
            <p:cNvSpPr/>
            <p:nvPr/>
          </p:nvSpPr>
          <p:spPr>
            <a:xfrm>
              <a:off x="7182976" y="2346481"/>
              <a:ext cx="211464" cy="615168"/>
            </a:xfrm>
            <a:custGeom>
              <a:avLst/>
              <a:gdLst>
                <a:gd name="connsiteX0" fmla="*/ 36766 w 211464"/>
                <a:gd name="connsiteY0" fmla="*/ 29076 h 615168"/>
                <a:gd name="connsiteX1" fmla="*/ 29076 w 211464"/>
                <a:gd name="connsiteY1" fmla="*/ 498142 h 615168"/>
                <a:gd name="connsiteX2" fmla="*/ 57912 w 211464"/>
                <a:gd name="connsiteY2" fmla="*/ 571193 h 615168"/>
                <a:gd name="connsiteX3" fmla="*/ 109817 w 211464"/>
                <a:gd name="connsiteY3" fmla="*/ 601952 h 615168"/>
                <a:gd name="connsiteX4" fmla="*/ 113662 w 211464"/>
                <a:gd name="connsiteY4" fmla="*/ 601952 h 615168"/>
                <a:gd name="connsiteX5" fmla="*/ 165567 w 211464"/>
                <a:gd name="connsiteY5" fmla="*/ 571193 h 615168"/>
                <a:gd name="connsiteX6" fmla="*/ 194403 w 211464"/>
                <a:gd name="connsiteY6" fmla="*/ 498142 h 615168"/>
                <a:gd name="connsiteX7" fmla="*/ 186713 w 211464"/>
                <a:gd name="connsiteY7" fmla="*/ 29076 h 615168"/>
                <a:gd name="connsiteX8" fmla="*/ 36766 w 211464"/>
                <a:gd name="connsiteY8" fmla="*/ 29076 h 6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464" h="615168">
                  <a:moveTo>
                    <a:pt x="36766" y="29076"/>
                  </a:moveTo>
                  <a:lnTo>
                    <a:pt x="29076" y="498142"/>
                  </a:lnTo>
                  <a:cubicBezTo>
                    <a:pt x="29076" y="525056"/>
                    <a:pt x="38688" y="551969"/>
                    <a:pt x="57912" y="571193"/>
                  </a:cubicBezTo>
                  <a:cubicBezTo>
                    <a:pt x="77136" y="590417"/>
                    <a:pt x="82904" y="601952"/>
                    <a:pt x="109817" y="601952"/>
                  </a:cubicBezTo>
                  <a:lnTo>
                    <a:pt x="113662" y="601952"/>
                  </a:lnTo>
                  <a:cubicBezTo>
                    <a:pt x="140576" y="601952"/>
                    <a:pt x="146343" y="590417"/>
                    <a:pt x="165567" y="571193"/>
                  </a:cubicBezTo>
                  <a:cubicBezTo>
                    <a:pt x="184791" y="551969"/>
                    <a:pt x="194403" y="525056"/>
                    <a:pt x="194403" y="498142"/>
                  </a:cubicBezTo>
                  <a:lnTo>
                    <a:pt x="186713" y="29076"/>
                  </a:lnTo>
                  <a:lnTo>
                    <a:pt x="36766" y="29076"/>
                  </a:lnTo>
                  <a:close/>
                </a:path>
              </a:pathLst>
            </a:custGeom>
            <a:solidFill>
              <a:schemeClr val="accent1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34">
              <a:extLst>
                <a:ext uri="{FF2B5EF4-FFF2-40B4-BE49-F238E27FC236}">
                  <a16:creationId xmlns:a16="http://schemas.microsoft.com/office/drawing/2014/main" id="{FAE77E48-F75A-3149-8555-346E00DB97DF}"/>
                </a:ext>
              </a:extLst>
            </p:cNvPr>
            <p:cNvSpPr/>
            <p:nvPr/>
          </p:nvSpPr>
          <p:spPr>
            <a:xfrm>
              <a:off x="6951567" y="1676765"/>
              <a:ext cx="730512" cy="269136"/>
            </a:xfrm>
            <a:custGeom>
              <a:avLst/>
              <a:gdLst>
                <a:gd name="connsiteX0" fmla="*/ 727629 w 730512"/>
                <a:gd name="connsiteY0" fmla="*/ 197046 h 269136"/>
                <a:gd name="connsiteX1" fmla="*/ 698793 w 730512"/>
                <a:gd name="connsiteY1" fmla="*/ 139374 h 269136"/>
                <a:gd name="connsiteX2" fmla="*/ 491173 w 730512"/>
                <a:gd name="connsiteY2" fmla="*/ 27875 h 269136"/>
                <a:gd name="connsiteX3" fmla="*/ 458493 w 730512"/>
                <a:gd name="connsiteY3" fmla="*/ 14418 h 269136"/>
                <a:gd name="connsiteX4" fmla="*/ 112461 w 730512"/>
                <a:gd name="connsiteY4" fmla="*/ 14418 h 269136"/>
                <a:gd name="connsiteX5" fmla="*/ 112461 w 730512"/>
                <a:gd name="connsiteY5" fmla="*/ 14418 h 269136"/>
                <a:gd name="connsiteX6" fmla="*/ 47098 w 730512"/>
                <a:gd name="connsiteY6" fmla="*/ 14418 h 269136"/>
                <a:gd name="connsiteX7" fmla="*/ 14418 w 730512"/>
                <a:gd name="connsiteY7" fmla="*/ 47099 h 269136"/>
                <a:gd name="connsiteX8" fmla="*/ 14418 w 730512"/>
                <a:gd name="connsiteY8" fmla="*/ 237416 h 269136"/>
                <a:gd name="connsiteX9" fmla="*/ 47098 w 730512"/>
                <a:gd name="connsiteY9" fmla="*/ 270097 h 269136"/>
                <a:gd name="connsiteX10" fmla="*/ 104770 w 730512"/>
                <a:gd name="connsiteY10" fmla="*/ 270097 h 269136"/>
                <a:gd name="connsiteX11" fmla="*/ 104770 w 730512"/>
                <a:gd name="connsiteY11" fmla="*/ 270097 h 269136"/>
                <a:gd name="connsiteX12" fmla="*/ 108616 w 730512"/>
                <a:gd name="connsiteY12" fmla="*/ 270097 h 269136"/>
                <a:gd name="connsiteX13" fmla="*/ 233572 w 730512"/>
                <a:gd name="connsiteY13" fmla="*/ 270097 h 269136"/>
                <a:gd name="connsiteX14" fmla="*/ 233572 w 730512"/>
                <a:gd name="connsiteY14" fmla="*/ 270097 h 269136"/>
                <a:gd name="connsiteX15" fmla="*/ 621897 w 730512"/>
                <a:gd name="connsiteY15" fmla="*/ 270097 h 269136"/>
                <a:gd name="connsiteX16" fmla="*/ 621897 w 730512"/>
                <a:gd name="connsiteY16" fmla="*/ 270097 h 269136"/>
                <a:gd name="connsiteX17" fmla="*/ 693025 w 730512"/>
                <a:gd name="connsiteY17" fmla="*/ 270097 h 269136"/>
                <a:gd name="connsiteX18" fmla="*/ 725706 w 730512"/>
                <a:gd name="connsiteY18" fmla="*/ 237416 h 269136"/>
                <a:gd name="connsiteX19" fmla="*/ 727629 w 730512"/>
                <a:gd name="connsiteY19" fmla="*/ 197046 h 26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0512" h="269136">
                  <a:moveTo>
                    <a:pt x="727629" y="197046"/>
                  </a:moveTo>
                  <a:cubicBezTo>
                    <a:pt x="727629" y="173977"/>
                    <a:pt x="716094" y="152831"/>
                    <a:pt x="698793" y="139374"/>
                  </a:cubicBezTo>
                  <a:lnTo>
                    <a:pt x="491173" y="27875"/>
                  </a:lnTo>
                  <a:cubicBezTo>
                    <a:pt x="481561" y="20185"/>
                    <a:pt x="470027" y="16340"/>
                    <a:pt x="458493" y="14418"/>
                  </a:cubicBezTo>
                  <a:lnTo>
                    <a:pt x="112461" y="14418"/>
                  </a:lnTo>
                  <a:lnTo>
                    <a:pt x="112461" y="14418"/>
                  </a:lnTo>
                  <a:lnTo>
                    <a:pt x="47098" y="14418"/>
                  </a:lnTo>
                  <a:cubicBezTo>
                    <a:pt x="27874" y="14418"/>
                    <a:pt x="14418" y="29797"/>
                    <a:pt x="14418" y="47099"/>
                  </a:cubicBezTo>
                  <a:lnTo>
                    <a:pt x="14418" y="237416"/>
                  </a:lnTo>
                  <a:cubicBezTo>
                    <a:pt x="14418" y="256640"/>
                    <a:pt x="29797" y="270097"/>
                    <a:pt x="47098" y="270097"/>
                  </a:cubicBezTo>
                  <a:lnTo>
                    <a:pt x="104770" y="270097"/>
                  </a:lnTo>
                  <a:lnTo>
                    <a:pt x="104770" y="270097"/>
                  </a:lnTo>
                  <a:lnTo>
                    <a:pt x="108616" y="270097"/>
                  </a:lnTo>
                  <a:lnTo>
                    <a:pt x="233572" y="270097"/>
                  </a:lnTo>
                  <a:lnTo>
                    <a:pt x="233572" y="270097"/>
                  </a:lnTo>
                  <a:lnTo>
                    <a:pt x="621897" y="270097"/>
                  </a:lnTo>
                  <a:lnTo>
                    <a:pt x="621897" y="270097"/>
                  </a:lnTo>
                  <a:lnTo>
                    <a:pt x="693025" y="270097"/>
                  </a:lnTo>
                  <a:cubicBezTo>
                    <a:pt x="712249" y="270097"/>
                    <a:pt x="725706" y="254718"/>
                    <a:pt x="725706" y="237416"/>
                  </a:cubicBezTo>
                  <a:lnTo>
                    <a:pt x="727629" y="197046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5571EDF5-134C-434A-B6EB-ED21D6C8329E}"/>
              </a:ext>
            </a:extLst>
          </p:cNvPr>
          <p:cNvSpPr txBox="1"/>
          <p:nvPr/>
        </p:nvSpPr>
        <p:spPr>
          <a:xfrm>
            <a:off x="1184029" y="1151935"/>
            <a:ext cx="3470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5E5E5E"/>
                </a:solidFill>
                <a:latin typeface="Gabriola" pitchFamily="82" charset="0"/>
              </a:rPr>
              <a:t>For Shear Design:</a:t>
            </a: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947A632E-7795-E446-B224-8D4D043C66AC}"/>
              </a:ext>
            </a:extLst>
          </p:cNvPr>
          <p:cNvGrpSpPr/>
          <p:nvPr/>
        </p:nvGrpSpPr>
        <p:grpSpPr>
          <a:xfrm>
            <a:off x="7936239" y="1143127"/>
            <a:ext cx="4144010" cy="1839595"/>
            <a:chOff x="0" y="0"/>
            <a:chExt cx="4144010" cy="1839685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06077099-F665-BC48-93D3-3C0121B7B15A}"/>
                </a:ext>
              </a:extLst>
            </p:cNvPr>
            <p:cNvGrpSpPr/>
            <p:nvPr/>
          </p:nvGrpSpPr>
          <p:grpSpPr>
            <a:xfrm>
              <a:off x="152400" y="0"/>
              <a:ext cx="3991610" cy="1839685"/>
              <a:chOff x="0" y="0"/>
              <a:chExt cx="3991610" cy="1839685"/>
            </a:xfrm>
          </p:grpSpPr>
          <p:pic>
            <p:nvPicPr>
              <p:cNvPr id="220" name="Picture 219">
                <a:extLst>
                  <a:ext uri="{FF2B5EF4-FFF2-40B4-BE49-F238E27FC236}">
                    <a16:creationId xmlns:a16="http://schemas.microsoft.com/office/drawing/2014/main" id="{3F9596F4-21A4-024A-A883-49EF2D5731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991610" cy="18281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1" name="Text Box 2">
                <a:extLst>
                  <a:ext uri="{FF2B5EF4-FFF2-40B4-BE49-F238E27FC236}">
                    <a16:creationId xmlns:a16="http://schemas.microsoft.com/office/drawing/2014/main" id="{856BB96F-4023-EF49-81CF-1C2F4D505A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3129" y="1485900"/>
                <a:ext cx="95885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5.24 m</a:t>
                </a:r>
              </a:p>
            </p:txBody>
          </p:sp>
          <p:sp>
            <p:nvSpPr>
              <p:cNvPr id="222" name="Text Box 2">
                <a:extLst>
                  <a:ext uri="{FF2B5EF4-FFF2-40B4-BE49-F238E27FC236}">
                    <a16:creationId xmlns:a16="http://schemas.microsoft.com/office/drawing/2014/main" id="{E83B8587-D7B4-804D-9E63-8D9C0FD8D3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30929" y="1496785"/>
                <a:ext cx="95885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5.24 m</a:t>
                </a:r>
              </a:p>
            </p:txBody>
          </p:sp>
          <p:sp>
            <p:nvSpPr>
              <p:cNvPr id="223" name="Text Box 2">
                <a:extLst>
                  <a:ext uri="{FF2B5EF4-FFF2-40B4-BE49-F238E27FC236}">
                    <a16:creationId xmlns:a16="http://schemas.microsoft.com/office/drawing/2014/main" id="{8925DD34-598E-D743-AF16-BC64820F7D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0872" y="968828"/>
                <a:ext cx="95885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 = 0.7 m</a:t>
                </a:r>
              </a:p>
            </p:txBody>
          </p:sp>
          <p:sp>
            <p:nvSpPr>
              <p:cNvPr id="224" name="Text Box 2">
                <a:extLst>
                  <a:ext uri="{FF2B5EF4-FFF2-40B4-BE49-F238E27FC236}">
                    <a16:creationId xmlns:a16="http://schemas.microsoft.com/office/drawing/2014/main" id="{6DECE7F5-DC5A-084F-9CEE-29A8907D79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900" y="136071"/>
                <a:ext cx="1779814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 max </a:t>
                </a: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D7C26553-BD16-474B-9F1A-087659937610}"/>
                  </a:ext>
                </a:extLst>
              </p:cNvPr>
              <p:cNvSpPr/>
              <p:nvPr/>
            </p:nvSpPr>
            <p:spPr>
              <a:xfrm>
                <a:off x="756558" y="310242"/>
                <a:ext cx="76200" cy="925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6" name="Text Box 2">
                <a:extLst>
                  <a:ext uri="{FF2B5EF4-FFF2-40B4-BE49-F238E27FC236}">
                    <a16:creationId xmlns:a16="http://schemas.microsoft.com/office/drawing/2014/main" id="{DB26045D-9878-B248-9590-CFF20366F9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9458" y="1175657"/>
                <a:ext cx="95885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4.54 m</a:t>
                </a:r>
              </a:p>
            </p:txBody>
          </p:sp>
        </p:grpSp>
        <p:sp>
          <p:nvSpPr>
            <p:cNvPr id="217" name="Text Box 2">
              <a:extLst>
                <a:ext uri="{FF2B5EF4-FFF2-40B4-BE49-F238E27FC236}">
                  <a16:creationId xmlns:a16="http://schemas.microsoft.com/office/drawing/2014/main" id="{6C4A0062-E3C5-1046-B33E-39AE4E0F7F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70757"/>
              <a:ext cx="95885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476.8 KN</a:t>
              </a:r>
            </a:p>
          </p:txBody>
        </p: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A9844082-3BA1-C140-B3BE-F23CE9C68B90}"/>
                </a:ext>
              </a:extLst>
            </p:cNvPr>
            <p:cNvCxnSpPr/>
            <p:nvPr/>
          </p:nvCxnSpPr>
          <p:spPr>
            <a:xfrm>
              <a:off x="669472" y="1230085"/>
              <a:ext cx="27758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2DFCBC6F-B3AF-804B-AF7E-C3EC1F4D41BC}"/>
                </a:ext>
              </a:extLst>
            </p:cNvPr>
            <p:cNvCxnSpPr/>
            <p:nvPr/>
          </p:nvCxnSpPr>
          <p:spPr>
            <a:xfrm flipV="1">
              <a:off x="947058" y="21771"/>
              <a:ext cx="0" cy="15348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3FB8597-169F-6C4D-8B4E-C8A2638D6258}"/>
              </a:ext>
            </a:extLst>
          </p:cNvPr>
          <p:cNvSpPr txBox="1"/>
          <p:nvPr/>
        </p:nvSpPr>
        <p:spPr>
          <a:xfrm>
            <a:off x="1184029" y="1714741"/>
            <a:ext cx="31241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Gabriola" pitchFamily="82" charset="0"/>
              </a:rPr>
              <a:t>Vu = 476.8 KN , d = 700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83574-C9E4-124B-869C-AE23C66615BC}"/>
              </a:ext>
            </a:extLst>
          </p:cNvPr>
          <p:cNvSpPr txBox="1"/>
          <p:nvPr/>
        </p:nvSpPr>
        <p:spPr>
          <a:xfrm>
            <a:off x="1184029" y="2032569"/>
            <a:ext cx="786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latin typeface="Gabriola" pitchFamily="82" charset="0"/>
              </a:rPr>
              <a:t>Vu max = 413.1 KN  at distance d from the face of the support</a:t>
            </a:r>
          </a:p>
          <a:p>
            <a:pPr lvl="0"/>
            <a:r>
              <a:rPr lang="en-US" sz="2800" dirty="0">
                <a:latin typeface="Gabriola" pitchFamily="82" charset="0"/>
              </a:rPr>
              <a:t>Assuming double stirrup of </a:t>
            </a:r>
            <a:r>
              <a:rPr lang="en-US" sz="2800" dirty="0" err="1">
                <a:latin typeface="Gabriola" pitchFamily="82" charset="0"/>
              </a:rPr>
              <a:t>ø</a:t>
            </a:r>
            <a:r>
              <a:rPr lang="en-US" sz="2800" dirty="0">
                <a:latin typeface="Gabriola" pitchFamily="82" charset="0"/>
              </a:rPr>
              <a:t> 10 mm (4 legs) =&gt; Av = 314 mm</a:t>
            </a:r>
            <a:r>
              <a:rPr lang="en-US" sz="2800" baseline="30000" dirty="0">
                <a:latin typeface="Gabriola" pitchFamily="82" charset="0"/>
              </a:rPr>
              <a:t>2</a:t>
            </a:r>
            <a:r>
              <a:rPr lang="en-US" sz="2800" dirty="0">
                <a:latin typeface="Gabriola" pitchFamily="82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1D7921-23FC-1F4E-A440-9EC1F89DABE8}"/>
                  </a:ext>
                </a:extLst>
              </p:cNvPr>
              <p:cNvSpPr txBox="1"/>
              <p:nvPr/>
            </p:nvSpPr>
            <p:spPr>
              <a:xfrm>
                <a:off x="1184029" y="2754601"/>
                <a:ext cx="9473085" cy="3018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500" dirty="0" err="1">
                    <a:latin typeface="Gabriola" pitchFamily="82" charset="0"/>
                  </a:rPr>
                  <a:t>ΦVc</a:t>
                </a:r>
                <a:r>
                  <a:rPr lang="en-US" sz="2500" dirty="0">
                    <a:latin typeface="Gabriola" pitchFamily="8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√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𝑓𝑐</m:t>
                    </m:r>
                    <m:r>
                      <a:rPr lang="en-US" sz="2500"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6)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𝑏𝑑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 =(</m:t>
                    </m:r>
                    <m:r>
                      <a:rPr lang="en-US" sz="25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1 √28</m:t>
                    </m:r>
                    <m:r>
                      <a:rPr lang="en-US" sz="2500"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6)500 ×700= 308.67 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𝐾𝑁</m:t>
                    </m:r>
                  </m:oMath>
                </a14:m>
                <a:endParaRPr lang="en-US" sz="2500" dirty="0">
                  <a:latin typeface="Gabriola" pitchFamily="82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2700" dirty="0">
                    <a:latin typeface="Gabriola" pitchFamily="82" charset="0"/>
                  </a:rPr>
                  <a:t>ΦVs =413.1 – 308.67 = 104.43 </a:t>
                </a:r>
                <a:r>
                  <a:rPr lang="en-US" sz="2500" dirty="0">
                    <a:latin typeface="Gabriola" pitchFamily="82" charset="0"/>
                  </a:rPr>
                  <a:t>KN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2500" dirty="0">
                    <a:latin typeface="Gabriola" pitchFamily="82" charset="0"/>
                  </a:rPr>
                  <a:t>Vs =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(104.43 )/0.75=139.24 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𝐾𝑁</m:t>
                    </m:r>
                  </m:oMath>
                </a14:m>
                <a:endParaRPr lang="en-US" sz="2500" dirty="0">
                  <a:latin typeface="Gabriola" pitchFamily="82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2500" dirty="0">
                    <a:latin typeface="Gabriola" pitchFamily="82" charset="0"/>
                  </a:rPr>
                  <a:t>S required =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𝐴𝑣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𝑓𝑦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500"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𝑉𝑠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dirty="0">
                    <a:latin typeface="Gabriola" pitchFamily="82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(314 ×420 ×650)/(139.24×10^3 )=615.64 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sz="2500" dirty="0">
                  <a:latin typeface="Gabriola" pitchFamily="8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1D7921-23FC-1F4E-A440-9EC1F89DA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029" y="2754601"/>
                <a:ext cx="9473085" cy="3018840"/>
              </a:xfrm>
              <a:prstGeom prst="rect">
                <a:avLst/>
              </a:prstGeom>
              <a:blipFill>
                <a:blip r:embed="rId3"/>
                <a:stretch>
                  <a:fillRect l="-1205" b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0" name="TextBox 229">
            <a:extLst>
              <a:ext uri="{FF2B5EF4-FFF2-40B4-BE49-F238E27FC236}">
                <a16:creationId xmlns:a16="http://schemas.microsoft.com/office/drawing/2014/main" id="{6B7AFF3D-4D60-5E43-98DB-F19E6943270C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08071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24" y="77440"/>
            <a:ext cx="6191673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7000" dirty="0">
                <a:latin typeface="Gabriola" pitchFamily="82" charset="0"/>
                <a:cs typeface="Times New Roman" panose="02020603050405020304" pitchFamily="18" charset="0"/>
              </a:rPr>
              <a:t>Today’s</a:t>
            </a:r>
            <a:r>
              <a:rPr lang="en-US" altLang="ko-KR" sz="7000" dirty="0">
                <a:solidFill>
                  <a:schemeClr val="accent1"/>
                </a:solidFill>
                <a:latin typeface="Gabriola" pitchFamily="82" charset="0"/>
                <a:cs typeface="Times New Roman" panose="02020603050405020304" pitchFamily="18" charset="0"/>
              </a:rPr>
              <a:t> Agenda:</a:t>
            </a:r>
            <a:r>
              <a:rPr lang="en-US" altLang="ko-KR" sz="7000" dirty="0">
                <a:solidFill>
                  <a:schemeClr val="tx1">
                    <a:lumMod val="85000"/>
                    <a:lumOff val="15000"/>
                  </a:schemeClr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endParaRPr lang="ko-KR" altLang="en-US" sz="7000" dirty="0">
              <a:solidFill>
                <a:schemeClr val="tx1">
                  <a:lumMod val="85000"/>
                  <a:lumOff val="15000"/>
                </a:schemeClr>
              </a:solidFill>
              <a:latin typeface="Gabriola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494" name="Group 493">
            <a:extLst>
              <a:ext uri="{FF2B5EF4-FFF2-40B4-BE49-F238E27FC236}">
                <a16:creationId xmlns:a16="http://schemas.microsoft.com/office/drawing/2014/main" id="{8861397A-F7C7-40F8-BAF2-9CDEEF0B34DF}"/>
              </a:ext>
            </a:extLst>
          </p:cNvPr>
          <p:cNvGrpSpPr/>
          <p:nvPr/>
        </p:nvGrpSpPr>
        <p:grpSpPr>
          <a:xfrm>
            <a:off x="-30456" y="6705945"/>
            <a:ext cx="12240040" cy="170806"/>
            <a:chOff x="-48040" y="6512575"/>
            <a:chExt cx="12240040" cy="364176"/>
          </a:xfrm>
        </p:grpSpPr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892DED0D-52A6-42B8-8553-62DC089010FE}"/>
                </a:ext>
              </a:extLst>
            </p:cNvPr>
            <p:cNvSpPr/>
            <p:nvPr/>
          </p:nvSpPr>
          <p:spPr>
            <a:xfrm>
              <a:off x="-17584" y="6512575"/>
              <a:ext cx="1219200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briola" pitchFamily="82" charset="0"/>
                <a:cs typeface="Times New Roman" panose="02020603050405020304" pitchFamily="18" charset="0"/>
              </a:endParaRPr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4AAD6B18-FAC3-4DD2-AE4D-3BE6FE0C3F9B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briola" pitchFamily="8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7" name="TextBox 196">
            <a:extLst>
              <a:ext uri="{FF2B5EF4-FFF2-40B4-BE49-F238E27FC236}">
                <a16:creationId xmlns:a16="http://schemas.microsoft.com/office/drawing/2014/main" id="{4D81C64B-BF47-5943-A73C-C23EB9FD881B}"/>
              </a:ext>
            </a:extLst>
          </p:cNvPr>
          <p:cNvSpPr txBox="1"/>
          <p:nvPr/>
        </p:nvSpPr>
        <p:spPr>
          <a:xfrm>
            <a:off x="11798795" y="6283782"/>
            <a:ext cx="353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2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431D8AC0-EEF7-164B-B85C-C3E2EA41DEAD}"/>
              </a:ext>
            </a:extLst>
          </p:cNvPr>
          <p:cNvGrpSpPr/>
          <p:nvPr/>
        </p:nvGrpSpPr>
        <p:grpSpPr>
          <a:xfrm>
            <a:off x="39637" y="1767336"/>
            <a:ext cx="3775354" cy="4836147"/>
            <a:chOff x="4743451" y="1335205"/>
            <a:chExt cx="3240591" cy="3774323"/>
          </a:xfrm>
        </p:grpSpPr>
        <p:sp>
          <p:nvSpPr>
            <p:cNvPr id="199" name="Freeform: Shape 1438">
              <a:extLst>
                <a:ext uri="{FF2B5EF4-FFF2-40B4-BE49-F238E27FC236}">
                  <a16:creationId xmlns:a16="http://schemas.microsoft.com/office/drawing/2014/main" id="{086A9050-7B0F-094F-93F7-DD7E5CD24EA8}"/>
                </a:ext>
              </a:extLst>
            </p:cNvPr>
            <p:cNvSpPr/>
            <p:nvPr/>
          </p:nvSpPr>
          <p:spPr>
            <a:xfrm>
              <a:off x="4743451" y="1335205"/>
              <a:ext cx="2365084" cy="3774323"/>
            </a:xfrm>
            <a:custGeom>
              <a:avLst/>
              <a:gdLst>
                <a:gd name="connsiteX0" fmla="*/ 817516 w 1645921"/>
                <a:gd name="connsiteY0" fmla="*/ 1935988 h 2169949"/>
                <a:gd name="connsiteX1" fmla="*/ 513238 w 1645921"/>
                <a:gd name="connsiteY1" fmla="*/ 2124229 h 2169949"/>
                <a:gd name="connsiteX2" fmla="*/ 820226 w 1645921"/>
                <a:gd name="connsiteY2" fmla="*/ 2124229 h 2169949"/>
                <a:gd name="connsiteX3" fmla="*/ 848006 w 1645921"/>
                <a:gd name="connsiteY3" fmla="*/ 1933084 h 2169949"/>
                <a:gd name="connsiteX4" fmla="*/ 851058 w 1645921"/>
                <a:gd name="connsiteY4" fmla="*/ 2124229 h 2169949"/>
                <a:gd name="connsiteX5" fmla="*/ 1165501 w 1645921"/>
                <a:gd name="connsiteY5" fmla="*/ 2124229 h 2169949"/>
                <a:gd name="connsiteX6" fmla="*/ 483030 w 1645921"/>
                <a:gd name="connsiteY6" fmla="*/ 1713663 h 2169949"/>
                <a:gd name="connsiteX7" fmla="*/ 441567 w 1645921"/>
                <a:gd name="connsiteY7" fmla="*/ 2124229 h 2169949"/>
                <a:gd name="connsiteX8" fmla="*/ 456637 w 1645921"/>
                <a:gd name="connsiteY8" fmla="*/ 2124229 h 2169949"/>
                <a:gd name="connsiteX9" fmla="*/ 806082 w 1645921"/>
                <a:gd name="connsiteY9" fmla="*/ 1908038 h 2169949"/>
                <a:gd name="connsiteX10" fmla="*/ 483030 w 1645921"/>
                <a:gd name="connsiteY10" fmla="*/ 1713663 h 2169949"/>
                <a:gd name="connsiteX11" fmla="*/ 1192837 w 1645921"/>
                <a:gd name="connsiteY11" fmla="*/ 1703681 h 2169949"/>
                <a:gd name="connsiteX12" fmla="*/ 863251 w 1645921"/>
                <a:gd name="connsiteY12" fmla="*/ 1907494 h 2169949"/>
                <a:gd name="connsiteX13" fmla="*/ 1223376 w 1645921"/>
                <a:gd name="connsiteY13" fmla="*/ 2124229 h 2169949"/>
                <a:gd name="connsiteX14" fmla="*/ 1255703 w 1645921"/>
                <a:gd name="connsiteY14" fmla="*/ 2124229 h 2169949"/>
                <a:gd name="connsiteX15" fmla="*/ 813705 w 1645921"/>
                <a:gd name="connsiteY15" fmla="*/ 1701321 h 2169949"/>
                <a:gd name="connsiteX16" fmla="*/ 529673 w 1645921"/>
                <a:gd name="connsiteY16" fmla="*/ 1704407 h 2169949"/>
                <a:gd name="connsiteX17" fmla="*/ 529129 w 1645921"/>
                <a:gd name="connsiteY17" fmla="*/ 1706584 h 2169949"/>
                <a:gd name="connsiteX18" fmla="*/ 816608 w 1645921"/>
                <a:gd name="connsiteY18" fmla="*/ 1879544 h 2169949"/>
                <a:gd name="connsiteX19" fmla="*/ 813705 w 1645921"/>
                <a:gd name="connsiteY19" fmla="*/ 1701321 h 2169949"/>
                <a:gd name="connsiteX20" fmla="*/ 1143109 w 1645921"/>
                <a:gd name="connsiteY20" fmla="*/ 1697147 h 2169949"/>
                <a:gd name="connsiteX21" fmla="*/ 844376 w 1645921"/>
                <a:gd name="connsiteY21" fmla="*/ 1700595 h 2169949"/>
                <a:gd name="connsiteX22" fmla="*/ 847280 w 1645921"/>
                <a:gd name="connsiteY22" fmla="*/ 1882630 h 2169949"/>
                <a:gd name="connsiteX23" fmla="*/ 1143835 w 1645921"/>
                <a:gd name="connsiteY23" fmla="*/ 1699143 h 2169949"/>
                <a:gd name="connsiteX24" fmla="*/ 1143109 w 1645921"/>
                <a:gd name="connsiteY24" fmla="*/ 1697147 h 2169949"/>
                <a:gd name="connsiteX25" fmla="*/ 840565 w 1645921"/>
                <a:gd name="connsiteY25" fmla="*/ 1456129 h 2169949"/>
                <a:gd name="connsiteX26" fmla="*/ 844195 w 1645921"/>
                <a:gd name="connsiteY26" fmla="*/ 1670287 h 2169949"/>
                <a:gd name="connsiteX27" fmla="*/ 1144923 w 1645921"/>
                <a:gd name="connsiteY27" fmla="*/ 1666838 h 2169949"/>
                <a:gd name="connsiteX28" fmla="*/ 1145649 w 1645921"/>
                <a:gd name="connsiteY28" fmla="*/ 1665205 h 2169949"/>
                <a:gd name="connsiteX29" fmla="*/ 840565 w 1645921"/>
                <a:gd name="connsiteY29" fmla="*/ 1456129 h 2169949"/>
                <a:gd name="connsiteX30" fmla="*/ 810075 w 1645921"/>
                <a:gd name="connsiteY30" fmla="*/ 1455403 h 2169949"/>
                <a:gd name="connsiteX31" fmla="*/ 517695 w 1645921"/>
                <a:gd name="connsiteY31" fmla="*/ 1674098 h 2169949"/>
                <a:gd name="connsiteX32" fmla="*/ 813342 w 1645921"/>
                <a:gd name="connsiteY32" fmla="*/ 1670650 h 2169949"/>
                <a:gd name="connsiteX33" fmla="*/ 810075 w 1645921"/>
                <a:gd name="connsiteY33" fmla="*/ 1455403 h 2169949"/>
                <a:gd name="connsiteX34" fmla="*/ 530580 w 1645921"/>
                <a:gd name="connsiteY34" fmla="*/ 1243604 h 2169949"/>
                <a:gd name="connsiteX35" fmla="*/ 488656 w 1645921"/>
                <a:gd name="connsiteY35" fmla="*/ 1658308 h 2169949"/>
                <a:gd name="connsiteX36" fmla="*/ 797915 w 1645921"/>
                <a:gd name="connsiteY36" fmla="*/ 1426909 h 2169949"/>
                <a:gd name="connsiteX37" fmla="*/ 530580 w 1645921"/>
                <a:gd name="connsiteY37" fmla="*/ 1243604 h 2169949"/>
                <a:gd name="connsiteX38" fmla="*/ 836935 w 1645921"/>
                <a:gd name="connsiteY38" fmla="*/ 1223277 h 2169949"/>
                <a:gd name="connsiteX39" fmla="*/ 839658 w 1645921"/>
                <a:gd name="connsiteY39" fmla="*/ 1395693 h 2169949"/>
                <a:gd name="connsiteX40" fmla="*/ 1070150 w 1645921"/>
                <a:gd name="connsiteY40" fmla="*/ 1223277 h 2169949"/>
                <a:gd name="connsiteX41" fmla="*/ 836935 w 1645921"/>
                <a:gd name="connsiteY41" fmla="*/ 1223277 h 2169949"/>
                <a:gd name="connsiteX42" fmla="*/ 553085 w 1645921"/>
                <a:gd name="connsiteY42" fmla="*/ 1223277 h 2169949"/>
                <a:gd name="connsiteX43" fmla="*/ 809167 w 1645921"/>
                <a:gd name="connsiteY43" fmla="*/ 1398778 h 2169949"/>
                <a:gd name="connsiteX44" fmla="*/ 806445 w 1645921"/>
                <a:gd name="connsiteY44" fmla="*/ 1223277 h 2169949"/>
                <a:gd name="connsiteX45" fmla="*/ 553085 w 1645921"/>
                <a:gd name="connsiteY45" fmla="*/ 1223277 h 2169949"/>
                <a:gd name="connsiteX46" fmla="*/ 1121148 w 1645921"/>
                <a:gd name="connsiteY46" fmla="*/ 1222551 h 2169949"/>
                <a:gd name="connsiteX47" fmla="*/ 849095 w 1645921"/>
                <a:gd name="connsiteY47" fmla="*/ 1426001 h 2169949"/>
                <a:gd name="connsiteX48" fmla="*/ 1185940 w 1645921"/>
                <a:gd name="connsiteY48" fmla="*/ 1656856 h 2169949"/>
                <a:gd name="connsiteX49" fmla="*/ 1121148 w 1645921"/>
                <a:gd name="connsiteY49" fmla="*/ 1222551 h 2169949"/>
                <a:gd name="connsiteX50" fmla="*/ 803178 w 1645921"/>
                <a:gd name="connsiteY50" fmla="*/ 1009119 h 2169949"/>
                <a:gd name="connsiteX51" fmla="*/ 570690 w 1645921"/>
                <a:gd name="connsiteY51" fmla="*/ 1191335 h 2169949"/>
                <a:gd name="connsiteX52" fmla="*/ 805901 w 1645921"/>
                <a:gd name="connsiteY52" fmla="*/ 1191335 h 2169949"/>
                <a:gd name="connsiteX53" fmla="*/ 803178 w 1645921"/>
                <a:gd name="connsiteY53" fmla="*/ 1009119 h 2169949"/>
                <a:gd name="connsiteX54" fmla="*/ 833305 w 1645921"/>
                <a:gd name="connsiteY54" fmla="*/ 992422 h 2169949"/>
                <a:gd name="connsiteX55" fmla="*/ 836572 w 1645921"/>
                <a:gd name="connsiteY55" fmla="*/ 1191154 h 2169949"/>
                <a:gd name="connsiteX56" fmla="*/ 1087391 w 1645921"/>
                <a:gd name="connsiteY56" fmla="*/ 1191154 h 2169949"/>
                <a:gd name="connsiteX57" fmla="*/ 833305 w 1645921"/>
                <a:gd name="connsiteY57" fmla="*/ 992422 h 2169949"/>
                <a:gd name="connsiteX58" fmla="*/ 1055404 w 1645921"/>
                <a:gd name="connsiteY58" fmla="*/ 817761 h 2169949"/>
                <a:gd name="connsiteX59" fmla="*/ 1042745 w 1645921"/>
                <a:gd name="connsiteY59" fmla="*/ 821277 h 2169949"/>
                <a:gd name="connsiteX60" fmla="*/ 985031 w 1645921"/>
                <a:gd name="connsiteY60" fmla="*/ 866468 h 2169949"/>
                <a:gd name="connsiteX61" fmla="*/ 853269 w 1645921"/>
                <a:gd name="connsiteY61" fmla="*/ 969918 h 2169949"/>
                <a:gd name="connsiteX62" fmla="*/ 1113707 w 1645921"/>
                <a:gd name="connsiteY62" fmla="*/ 1173549 h 2169949"/>
                <a:gd name="connsiteX63" fmla="*/ 1099007 w 1645921"/>
                <a:gd name="connsiteY63" fmla="*/ 1072459 h 2169949"/>
                <a:gd name="connsiteX64" fmla="*/ 1079587 w 1645921"/>
                <a:gd name="connsiteY64" fmla="*/ 943783 h 2169949"/>
                <a:gd name="connsiteX65" fmla="*/ 1062346 w 1645921"/>
                <a:gd name="connsiteY65" fmla="*/ 828537 h 2169949"/>
                <a:gd name="connsiteX66" fmla="*/ 1055404 w 1645921"/>
                <a:gd name="connsiteY66" fmla="*/ 817761 h 2169949"/>
                <a:gd name="connsiteX67" fmla="*/ 576134 w 1645921"/>
                <a:gd name="connsiteY67" fmla="*/ 791513 h 2169949"/>
                <a:gd name="connsiteX68" fmla="*/ 537114 w 1645921"/>
                <a:gd name="connsiteY68" fmla="*/ 1179357 h 2169949"/>
                <a:gd name="connsiteX69" fmla="*/ 540744 w 1645921"/>
                <a:gd name="connsiteY69" fmla="*/ 1177179 h 2169949"/>
                <a:gd name="connsiteX70" fmla="*/ 796100 w 1645921"/>
                <a:gd name="connsiteY70" fmla="*/ 976996 h 2169949"/>
                <a:gd name="connsiteX71" fmla="*/ 796100 w 1645921"/>
                <a:gd name="connsiteY71" fmla="*/ 963384 h 2169949"/>
                <a:gd name="connsiteX72" fmla="*/ 618240 w 1645921"/>
                <a:gd name="connsiteY72" fmla="*/ 824181 h 2169949"/>
                <a:gd name="connsiteX73" fmla="*/ 576134 w 1645921"/>
                <a:gd name="connsiteY73" fmla="*/ 791513 h 2169949"/>
                <a:gd name="connsiteX74" fmla="*/ 832035 w 1645921"/>
                <a:gd name="connsiteY74" fmla="*/ 779716 h 2169949"/>
                <a:gd name="connsiteX75" fmla="*/ 832035 w 1645921"/>
                <a:gd name="connsiteY75" fmla="*/ 948865 h 2169949"/>
                <a:gd name="connsiteX76" fmla="*/ 1031534 w 1645921"/>
                <a:gd name="connsiteY76" fmla="*/ 792496 h 2169949"/>
                <a:gd name="connsiteX77" fmla="*/ 1031242 w 1645921"/>
                <a:gd name="connsiteY77" fmla="*/ 791569 h 2169949"/>
                <a:gd name="connsiteX78" fmla="*/ 1035405 w 1645921"/>
                <a:gd name="connsiteY78" fmla="*/ 783570 h 2169949"/>
                <a:gd name="connsiteX79" fmla="*/ 607714 w 1645921"/>
                <a:gd name="connsiteY79" fmla="*/ 775723 h 2169949"/>
                <a:gd name="connsiteX80" fmla="*/ 607351 w 1645921"/>
                <a:gd name="connsiteY80" fmla="*/ 777720 h 2169949"/>
                <a:gd name="connsiteX81" fmla="*/ 800637 w 1645921"/>
                <a:gd name="connsiteY81" fmla="*/ 928901 h 2169949"/>
                <a:gd name="connsiteX82" fmla="*/ 800637 w 1645921"/>
                <a:gd name="connsiteY82" fmla="*/ 779353 h 2169949"/>
                <a:gd name="connsiteX83" fmla="*/ 607714 w 1645921"/>
                <a:gd name="connsiteY83" fmla="*/ 775723 h 2169949"/>
                <a:gd name="connsiteX84" fmla="*/ 796931 w 1645921"/>
                <a:gd name="connsiteY84" fmla="*/ 594770 h 2169949"/>
                <a:gd name="connsiteX85" fmla="*/ 605840 w 1645921"/>
                <a:gd name="connsiteY85" fmla="*/ 744540 h 2169949"/>
                <a:gd name="connsiteX86" fmla="*/ 799169 w 1645921"/>
                <a:gd name="connsiteY86" fmla="*/ 744540 h 2169949"/>
                <a:gd name="connsiteX87" fmla="*/ 796931 w 1645921"/>
                <a:gd name="connsiteY87" fmla="*/ 594770 h 2169949"/>
                <a:gd name="connsiteX88" fmla="*/ 821693 w 1645921"/>
                <a:gd name="connsiteY88" fmla="*/ 581046 h 2169949"/>
                <a:gd name="connsiteX89" fmla="*/ 824378 w 1645921"/>
                <a:gd name="connsiteY89" fmla="*/ 744391 h 2169949"/>
                <a:gd name="connsiteX90" fmla="*/ 1030536 w 1645921"/>
                <a:gd name="connsiteY90" fmla="*/ 744391 h 2169949"/>
                <a:gd name="connsiteX91" fmla="*/ 821693 w 1645921"/>
                <a:gd name="connsiteY91" fmla="*/ 581046 h 2169949"/>
                <a:gd name="connsiteX92" fmla="*/ 1004245 w 1645921"/>
                <a:gd name="connsiteY92" fmla="*/ 437486 h 2169949"/>
                <a:gd name="connsiteX93" fmla="*/ 993840 w 1645921"/>
                <a:gd name="connsiteY93" fmla="*/ 440376 h 2169949"/>
                <a:gd name="connsiteX94" fmla="*/ 946402 w 1645921"/>
                <a:gd name="connsiteY94" fmla="*/ 477520 h 2169949"/>
                <a:gd name="connsiteX95" fmla="*/ 838102 w 1645921"/>
                <a:gd name="connsiteY95" fmla="*/ 562549 h 2169949"/>
                <a:gd name="connsiteX96" fmla="*/ 1052166 w 1645921"/>
                <a:gd name="connsiteY96" fmla="*/ 729921 h 2169949"/>
                <a:gd name="connsiteX97" fmla="*/ 1040084 w 1645921"/>
                <a:gd name="connsiteY97" fmla="*/ 646831 h 2169949"/>
                <a:gd name="connsiteX98" fmla="*/ 1024122 w 1645921"/>
                <a:gd name="connsiteY98" fmla="*/ 541068 h 2169949"/>
                <a:gd name="connsiteX99" fmla="*/ 1009951 w 1645921"/>
                <a:gd name="connsiteY99" fmla="*/ 446343 h 2169949"/>
                <a:gd name="connsiteX100" fmla="*/ 1004245 w 1645921"/>
                <a:gd name="connsiteY100" fmla="*/ 437486 h 2169949"/>
                <a:gd name="connsiteX101" fmla="*/ 610315 w 1645921"/>
                <a:gd name="connsiteY101" fmla="*/ 415911 h 2169949"/>
                <a:gd name="connsiteX102" fmla="*/ 578243 w 1645921"/>
                <a:gd name="connsiteY102" fmla="*/ 734695 h 2169949"/>
                <a:gd name="connsiteX103" fmla="*/ 581226 w 1645921"/>
                <a:gd name="connsiteY103" fmla="*/ 732905 h 2169949"/>
                <a:gd name="connsiteX104" fmla="*/ 791113 w 1645921"/>
                <a:gd name="connsiteY104" fmla="*/ 568367 h 2169949"/>
                <a:gd name="connsiteX105" fmla="*/ 791113 w 1645921"/>
                <a:gd name="connsiteY105" fmla="*/ 557179 h 2169949"/>
                <a:gd name="connsiteX106" fmla="*/ 644923 w 1645921"/>
                <a:gd name="connsiteY106" fmla="*/ 442763 h 2169949"/>
                <a:gd name="connsiteX107" fmla="*/ 610315 w 1645921"/>
                <a:gd name="connsiteY107" fmla="*/ 415911 h 2169949"/>
                <a:gd name="connsiteX108" fmla="*/ 1030322 w 1645921"/>
                <a:gd name="connsiteY108" fmla="*/ 412680 h 2169949"/>
                <a:gd name="connsiteX109" fmla="*/ 1030686 w 1645921"/>
                <a:gd name="connsiteY109" fmla="*/ 414569 h 2169949"/>
                <a:gd name="connsiteX110" fmla="*/ 1050973 w 1645921"/>
                <a:gd name="connsiteY110" fmla="*/ 551361 h 2169949"/>
                <a:gd name="connsiteX111" fmla="*/ 1068427 w 1645921"/>
                <a:gd name="connsiteY111" fmla="*/ 666821 h 2169949"/>
                <a:gd name="connsiteX112" fmla="*/ 1079316 w 1645921"/>
                <a:gd name="connsiteY112" fmla="*/ 739618 h 2169949"/>
                <a:gd name="connsiteX113" fmla="*/ 1079763 w 1645921"/>
                <a:gd name="connsiteY113" fmla="*/ 743198 h 2169949"/>
                <a:gd name="connsiteX114" fmla="*/ 1080791 w 1645921"/>
                <a:gd name="connsiteY114" fmla="*/ 744748 h 2169949"/>
                <a:gd name="connsiteX115" fmla="*/ 1476534 w 1645921"/>
                <a:gd name="connsiteY115" fmla="*/ 412680 h 2169949"/>
                <a:gd name="connsiteX116" fmla="*/ 820649 w 1645921"/>
                <a:gd name="connsiteY116" fmla="*/ 412680 h 2169949"/>
                <a:gd name="connsiteX117" fmla="*/ 820649 w 1645921"/>
                <a:gd name="connsiteY117" fmla="*/ 545245 h 2169949"/>
                <a:gd name="connsiteX118" fmla="*/ 989779 w 1645921"/>
                <a:gd name="connsiteY118" fmla="*/ 412680 h 2169949"/>
                <a:gd name="connsiteX119" fmla="*/ 646336 w 1645921"/>
                <a:gd name="connsiteY119" fmla="*/ 412680 h 2169949"/>
                <a:gd name="connsiteX120" fmla="*/ 794842 w 1645921"/>
                <a:gd name="connsiteY120" fmla="*/ 528836 h 2169949"/>
                <a:gd name="connsiteX121" fmla="*/ 794842 w 1645921"/>
                <a:gd name="connsiteY121" fmla="*/ 412680 h 2169949"/>
                <a:gd name="connsiteX122" fmla="*/ 171855 w 1645921"/>
                <a:gd name="connsiteY122" fmla="*/ 412680 h 2169949"/>
                <a:gd name="connsiteX123" fmla="*/ 553095 w 1645921"/>
                <a:gd name="connsiteY123" fmla="*/ 732578 h 2169949"/>
                <a:gd name="connsiteX124" fmla="*/ 562729 w 1645921"/>
                <a:gd name="connsiteY124" fmla="*/ 639075 h 2169949"/>
                <a:gd name="connsiteX125" fmla="*/ 570635 w 1645921"/>
                <a:gd name="connsiteY125" fmla="*/ 559864 h 2169949"/>
                <a:gd name="connsiteX126" fmla="*/ 580630 w 1645921"/>
                <a:gd name="connsiteY126" fmla="*/ 462155 h 2169949"/>
                <a:gd name="connsiteX127" fmla="*/ 585568 w 1645921"/>
                <a:gd name="connsiteY127" fmla="*/ 412680 h 2169949"/>
                <a:gd name="connsiteX128" fmla="*/ 789920 w 1645921"/>
                <a:gd name="connsiteY128" fmla="*/ 135167 h 2169949"/>
                <a:gd name="connsiteX129" fmla="*/ 630156 w 1645921"/>
                <a:gd name="connsiteY129" fmla="*/ 377723 h 2169949"/>
                <a:gd name="connsiteX130" fmla="*/ 794395 w 1645921"/>
                <a:gd name="connsiteY130" fmla="*/ 380706 h 2169949"/>
                <a:gd name="connsiteX131" fmla="*/ 791411 w 1645921"/>
                <a:gd name="connsiteY131" fmla="*/ 135764 h 2169949"/>
                <a:gd name="connsiteX132" fmla="*/ 789920 w 1645921"/>
                <a:gd name="connsiteY132" fmla="*/ 135167 h 2169949"/>
                <a:gd name="connsiteX133" fmla="*/ 818262 w 1645921"/>
                <a:gd name="connsiteY133" fmla="*/ 127261 h 2169949"/>
                <a:gd name="connsiteX134" fmla="*/ 816622 w 1645921"/>
                <a:gd name="connsiteY134" fmla="*/ 127559 h 2169949"/>
                <a:gd name="connsiteX135" fmla="*/ 819456 w 1645921"/>
                <a:gd name="connsiteY135" fmla="*/ 381303 h 2169949"/>
                <a:gd name="connsiteX136" fmla="*/ 989513 w 1645921"/>
                <a:gd name="connsiteY136" fmla="*/ 384138 h 2169949"/>
                <a:gd name="connsiteX137" fmla="*/ 818262 w 1645921"/>
                <a:gd name="connsiteY137" fmla="*/ 127261 h 2169949"/>
                <a:gd name="connsiteX138" fmla="*/ 762323 w 1645921"/>
                <a:gd name="connsiteY138" fmla="*/ 118161 h 2169949"/>
                <a:gd name="connsiteX139" fmla="*/ 658647 w 1645921"/>
                <a:gd name="connsiteY139" fmla="*/ 118908 h 2169949"/>
                <a:gd name="connsiteX140" fmla="*/ 642089 w 1645921"/>
                <a:gd name="connsiteY140" fmla="*/ 120101 h 2169949"/>
                <a:gd name="connsiteX141" fmla="*/ 638807 w 1645921"/>
                <a:gd name="connsiteY141" fmla="*/ 135914 h 2169949"/>
                <a:gd name="connsiteX142" fmla="*/ 638658 w 1645921"/>
                <a:gd name="connsiteY142" fmla="*/ 136659 h 2169949"/>
                <a:gd name="connsiteX143" fmla="*/ 628812 w 1645921"/>
                <a:gd name="connsiteY143" fmla="*/ 232876 h 2169949"/>
                <a:gd name="connsiteX144" fmla="*/ 620310 w 1645921"/>
                <a:gd name="connsiteY144" fmla="*/ 316562 h 2169949"/>
                <a:gd name="connsiteX145" fmla="*/ 617028 w 1645921"/>
                <a:gd name="connsiteY145" fmla="*/ 350424 h 2169949"/>
                <a:gd name="connsiteX146" fmla="*/ 618371 w 1645921"/>
                <a:gd name="connsiteY146" fmla="*/ 350723 h 2169949"/>
                <a:gd name="connsiteX147" fmla="*/ 771720 w 1645921"/>
                <a:gd name="connsiteY147" fmla="*/ 118161 h 2169949"/>
                <a:gd name="connsiteX148" fmla="*/ 762323 w 1645921"/>
                <a:gd name="connsiteY148" fmla="*/ 118161 h 2169949"/>
                <a:gd name="connsiteX149" fmla="*/ 954457 w 1645921"/>
                <a:gd name="connsiteY149" fmla="*/ 116819 h 2169949"/>
                <a:gd name="connsiteX150" fmla="*/ 886733 w 1645921"/>
                <a:gd name="connsiteY150" fmla="*/ 117416 h 2169949"/>
                <a:gd name="connsiteX151" fmla="*/ 841384 w 1645921"/>
                <a:gd name="connsiteY151" fmla="*/ 117416 h 2169949"/>
                <a:gd name="connsiteX152" fmla="*/ 993392 w 1645921"/>
                <a:gd name="connsiteY152" fmla="*/ 345800 h 2169949"/>
                <a:gd name="connsiteX153" fmla="*/ 994585 w 1645921"/>
                <a:gd name="connsiteY153" fmla="*/ 345352 h 2169949"/>
                <a:gd name="connsiteX154" fmla="*/ 989513 w 1645921"/>
                <a:gd name="connsiteY154" fmla="*/ 308208 h 2169949"/>
                <a:gd name="connsiteX155" fmla="*/ 961767 w 1645921"/>
                <a:gd name="connsiteY155" fmla="*/ 123233 h 2169949"/>
                <a:gd name="connsiteX156" fmla="*/ 954457 w 1645921"/>
                <a:gd name="connsiteY156" fmla="*/ 116819 h 2169949"/>
                <a:gd name="connsiteX157" fmla="*/ 686185 w 1645921"/>
                <a:gd name="connsiteY157" fmla="*/ 0 h 2169949"/>
                <a:gd name="connsiteX158" fmla="*/ 934104 w 1645921"/>
                <a:gd name="connsiteY158" fmla="*/ 0 h 2169949"/>
                <a:gd name="connsiteX159" fmla="*/ 970742 w 1645921"/>
                <a:gd name="connsiteY159" fmla="*/ 36638 h 2169949"/>
                <a:gd name="connsiteX160" fmla="*/ 961098 w 1645921"/>
                <a:gd name="connsiteY160" fmla="*/ 59922 h 2169949"/>
                <a:gd name="connsiteX161" fmla="*/ 1051055 w 1645921"/>
                <a:gd name="connsiteY161" fmla="*/ 59922 h 2169949"/>
                <a:gd name="connsiteX162" fmla="*/ 1073915 w 1645921"/>
                <a:gd name="connsiteY162" fmla="*/ 82782 h 2169949"/>
                <a:gd name="connsiteX163" fmla="*/ 1073914 w 1645921"/>
                <a:gd name="connsiteY163" fmla="*/ 82782 h 2169949"/>
                <a:gd name="connsiteX164" fmla="*/ 1051054 w 1645921"/>
                <a:gd name="connsiteY164" fmla="*/ 105642 h 2169949"/>
                <a:gd name="connsiteX165" fmla="*/ 984543 w 1645921"/>
                <a:gd name="connsiteY165" fmla="*/ 105642 h 2169949"/>
                <a:gd name="connsiteX166" fmla="*/ 1025912 w 1645921"/>
                <a:gd name="connsiteY166" fmla="*/ 382944 h 2169949"/>
                <a:gd name="connsiteX167" fmla="*/ 1029492 w 1645921"/>
                <a:gd name="connsiteY167" fmla="*/ 382348 h 2169949"/>
                <a:gd name="connsiteX168" fmla="*/ 1029641 w 1645921"/>
                <a:gd name="connsiteY168" fmla="*/ 383839 h 2169949"/>
                <a:gd name="connsiteX169" fmla="*/ 1029470 w 1645921"/>
                <a:gd name="connsiteY169" fmla="*/ 385248 h 2169949"/>
                <a:gd name="connsiteX170" fmla="*/ 1157032 w 1645921"/>
                <a:gd name="connsiteY170" fmla="*/ 385248 h 2169949"/>
                <a:gd name="connsiteX171" fmla="*/ 1157032 w 1645921"/>
                <a:gd name="connsiteY171" fmla="*/ 310832 h 2169949"/>
                <a:gd name="connsiteX172" fmla="*/ 1126536 w 1645921"/>
                <a:gd name="connsiteY172" fmla="*/ 310832 h 2169949"/>
                <a:gd name="connsiteX173" fmla="*/ 1117392 w 1645921"/>
                <a:gd name="connsiteY173" fmla="*/ 301688 h 2169949"/>
                <a:gd name="connsiteX174" fmla="*/ 1126536 w 1645921"/>
                <a:gd name="connsiteY174" fmla="*/ 292544 h 2169949"/>
                <a:gd name="connsiteX175" fmla="*/ 1157032 w 1645921"/>
                <a:gd name="connsiteY175" fmla="*/ 292544 h 2169949"/>
                <a:gd name="connsiteX176" fmla="*/ 1157032 w 1645921"/>
                <a:gd name="connsiteY176" fmla="*/ 282034 h 2169949"/>
                <a:gd name="connsiteX177" fmla="*/ 1126536 w 1645921"/>
                <a:gd name="connsiteY177" fmla="*/ 282034 h 2169949"/>
                <a:gd name="connsiteX178" fmla="*/ 1117392 w 1645921"/>
                <a:gd name="connsiteY178" fmla="*/ 272890 h 2169949"/>
                <a:gd name="connsiteX179" fmla="*/ 1126536 w 1645921"/>
                <a:gd name="connsiteY179" fmla="*/ 263746 h 2169949"/>
                <a:gd name="connsiteX180" fmla="*/ 1157032 w 1645921"/>
                <a:gd name="connsiteY180" fmla="*/ 263746 h 2169949"/>
                <a:gd name="connsiteX181" fmla="*/ 1157032 w 1645921"/>
                <a:gd name="connsiteY181" fmla="*/ 253236 h 2169949"/>
                <a:gd name="connsiteX182" fmla="*/ 1126536 w 1645921"/>
                <a:gd name="connsiteY182" fmla="*/ 253236 h 2169949"/>
                <a:gd name="connsiteX183" fmla="*/ 1117392 w 1645921"/>
                <a:gd name="connsiteY183" fmla="*/ 244092 h 2169949"/>
                <a:gd name="connsiteX184" fmla="*/ 1126536 w 1645921"/>
                <a:gd name="connsiteY184" fmla="*/ 234948 h 2169949"/>
                <a:gd name="connsiteX185" fmla="*/ 1157032 w 1645921"/>
                <a:gd name="connsiteY185" fmla="*/ 234948 h 2169949"/>
                <a:gd name="connsiteX186" fmla="*/ 1157032 w 1645921"/>
                <a:gd name="connsiteY186" fmla="*/ 219866 h 2169949"/>
                <a:gd name="connsiteX187" fmla="*/ 1170748 w 1645921"/>
                <a:gd name="connsiteY187" fmla="*/ 206150 h 2169949"/>
                <a:gd name="connsiteX188" fmla="*/ 1184464 w 1645921"/>
                <a:gd name="connsiteY188" fmla="*/ 219866 h 2169949"/>
                <a:gd name="connsiteX189" fmla="*/ 1184464 w 1645921"/>
                <a:gd name="connsiteY189" fmla="*/ 234948 h 2169949"/>
                <a:gd name="connsiteX190" fmla="*/ 1210556 w 1645921"/>
                <a:gd name="connsiteY190" fmla="*/ 234948 h 2169949"/>
                <a:gd name="connsiteX191" fmla="*/ 1219700 w 1645921"/>
                <a:gd name="connsiteY191" fmla="*/ 244092 h 2169949"/>
                <a:gd name="connsiteX192" fmla="*/ 1210556 w 1645921"/>
                <a:gd name="connsiteY192" fmla="*/ 253236 h 2169949"/>
                <a:gd name="connsiteX193" fmla="*/ 1184464 w 1645921"/>
                <a:gd name="connsiteY193" fmla="*/ 253236 h 2169949"/>
                <a:gd name="connsiteX194" fmla="*/ 1184464 w 1645921"/>
                <a:gd name="connsiteY194" fmla="*/ 263746 h 2169949"/>
                <a:gd name="connsiteX195" fmla="*/ 1210556 w 1645921"/>
                <a:gd name="connsiteY195" fmla="*/ 263746 h 2169949"/>
                <a:gd name="connsiteX196" fmla="*/ 1219700 w 1645921"/>
                <a:gd name="connsiteY196" fmla="*/ 272890 h 2169949"/>
                <a:gd name="connsiteX197" fmla="*/ 1210556 w 1645921"/>
                <a:gd name="connsiteY197" fmla="*/ 282034 h 2169949"/>
                <a:gd name="connsiteX198" fmla="*/ 1184464 w 1645921"/>
                <a:gd name="connsiteY198" fmla="*/ 282034 h 2169949"/>
                <a:gd name="connsiteX199" fmla="*/ 1184464 w 1645921"/>
                <a:gd name="connsiteY199" fmla="*/ 292544 h 2169949"/>
                <a:gd name="connsiteX200" fmla="*/ 1210556 w 1645921"/>
                <a:gd name="connsiteY200" fmla="*/ 292544 h 2169949"/>
                <a:gd name="connsiteX201" fmla="*/ 1219700 w 1645921"/>
                <a:gd name="connsiteY201" fmla="*/ 301688 h 2169949"/>
                <a:gd name="connsiteX202" fmla="*/ 1210556 w 1645921"/>
                <a:gd name="connsiteY202" fmla="*/ 310832 h 2169949"/>
                <a:gd name="connsiteX203" fmla="*/ 1184464 w 1645921"/>
                <a:gd name="connsiteY203" fmla="*/ 310832 h 2169949"/>
                <a:gd name="connsiteX204" fmla="*/ 1184464 w 1645921"/>
                <a:gd name="connsiteY204" fmla="*/ 385248 h 2169949"/>
                <a:gd name="connsiteX205" fmla="*/ 1315794 w 1645921"/>
                <a:gd name="connsiteY205" fmla="*/ 385248 h 2169949"/>
                <a:gd name="connsiteX206" fmla="*/ 1315794 w 1645921"/>
                <a:gd name="connsiteY206" fmla="*/ 310832 h 2169949"/>
                <a:gd name="connsiteX207" fmla="*/ 1286537 w 1645921"/>
                <a:gd name="connsiteY207" fmla="*/ 310832 h 2169949"/>
                <a:gd name="connsiteX208" fmla="*/ 1277393 w 1645921"/>
                <a:gd name="connsiteY208" fmla="*/ 301688 h 2169949"/>
                <a:gd name="connsiteX209" fmla="*/ 1286537 w 1645921"/>
                <a:gd name="connsiteY209" fmla="*/ 292544 h 2169949"/>
                <a:gd name="connsiteX210" fmla="*/ 1315794 w 1645921"/>
                <a:gd name="connsiteY210" fmla="*/ 292544 h 2169949"/>
                <a:gd name="connsiteX211" fmla="*/ 1315794 w 1645921"/>
                <a:gd name="connsiteY211" fmla="*/ 282034 h 2169949"/>
                <a:gd name="connsiteX212" fmla="*/ 1286537 w 1645921"/>
                <a:gd name="connsiteY212" fmla="*/ 282034 h 2169949"/>
                <a:gd name="connsiteX213" fmla="*/ 1277393 w 1645921"/>
                <a:gd name="connsiteY213" fmla="*/ 272890 h 2169949"/>
                <a:gd name="connsiteX214" fmla="*/ 1286537 w 1645921"/>
                <a:gd name="connsiteY214" fmla="*/ 263746 h 2169949"/>
                <a:gd name="connsiteX215" fmla="*/ 1315794 w 1645921"/>
                <a:gd name="connsiteY215" fmla="*/ 263746 h 2169949"/>
                <a:gd name="connsiteX216" fmla="*/ 1315794 w 1645921"/>
                <a:gd name="connsiteY216" fmla="*/ 253236 h 2169949"/>
                <a:gd name="connsiteX217" fmla="*/ 1286537 w 1645921"/>
                <a:gd name="connsiteY217" fmla="*/ 253236 h 2169949"/>
                <a:gd name="connsiteX218" fmla="*/ 1277393 w 1645921"/>
                <a:gd name="connsiteY218" fmla="*/ 244092 h 2169949"/>
                <a:gd name="connsiteX219" fmla="*/ 1286537 w 1645921"/>
                <a:gd name="connsiteY219" fmla="*/ 234948 h 2169949"/>
                <a:gd name="connsiteX220" fmla="*/ 1315794 w 1645921"/>
                <a:gd name="connsiteY220" fmla="*/ 234948 h 2169949"/>
                <a:gd name="connsiteX221" fmla="*/ 1315794 w 1645921"/>
                <a:gd name="connsiteY221" fmla="*/ 219866 h 2169949"/>
                <a:gd name="connsiteX222" fmla="*/ 1329510 w 1645921"/>
                <a:gd name="connsiteY222" fmla="*/ 206150 h 2169949"/>
                <a:gd name="connsiteX223" fmla="*/ 1343226 w 1645921"/>
                <a:gd name="connsiteY223" fmla="*/ 219866 h 2169949"/>
                <a:gd name="connsiteX224" fmla="*/ 1343226 w 1645921"/>
                <a:gd name="connsiteY224" fmla="*/ 234948 h 2169949"/>
                <a:gd name="connsiteX225" fmla="*/ 1370557 w 1645921"/>
                <a:gd name="connsiteY225" fmla="*/ 234948 h 2169949"/>
                <a:gd name="connsiteX226" fmla="*/ 1379701 w 1645921"/>
                <a:gd name="connsiteY226" fmla="*/ 244092 h 2169949"/>
                <a:gd name="connsiteX227" fmla="*/ 1370557 w 1645921"/>
                <a:gd name="connsiteY227" fmla="*/ 253236 h 2169949"/>
                <a:gd name="connsiteX228" fmla="*/ 1343226 w 1645921"/>
                <a:gd name="connsiteY228" fmla="*/ 253236 h 2169949"/>
                <a:gd name="connsiteX229" fmla="*/ 1343226 w 1645921"/>
                <a:gd name="connsiteY229" fmla="*/ 263746 h 2169949"/>
                <a:gd name="connsiteX230" fmla="*/ 1370557 w 1645921"/>
                <a:gd name="connsiteY230" fmla="*/ 263746 h 2169949"/>
                <a:gd name="connsiteX231" fmla="*/ 1379701 w 1645921"/>
                <a:gd name="connsiteY231" fmla="*/ 272890 h 2169949"/>
                <a:gd name="connsiteX232" fmla="*/ 1370557 w 1645921"/>
                <a:gd name="connsiteY232" fmla="*/ 282034 h 2169949"/>
                <a:gd name="connsiteX233" fmla="*/ 1343226 w 1645921"/>
                <a:gd name="connsiteY233" fmla="*/ 282034 h 2169949"/>
                <a:gd name="connsiteX234" fmla="*/ 1343226 w 1645921"/>
                <a:gd name="connsiteY234" fmla="*/ 292544 h 2169949"/>
                <a:gd name="connsiteX235" fmla="*/ 1370557 w 1645921"/>
                <a:gd name="connsiteY235" fmla="*/ 292544 h 2169949"/>
                <a:gd name="connsiteX236" fmla="*/ 1379701 w 1645921"/>
                <a:gd name="connsiteY236" fmla="*/ 301688 h 2169949"/>
                <a:gd name="connsiteX237" fmla="*/ 1370557 w 1645921"/>
                <a:gd name="connsiteY237" fmla="*/ 310832 h 2169949"/>
                <a:gd name="connsiteX238" fmla="*/ 1343226 w 1645921"/>
                <a:gd name="connsiteY238" fmla="*/ 310832 h 2169949"/>
                <a:gd name="connsiteX239" fmla="*/ 1343226 w 1645921"/>
                <a:gd name="connsiteY239" fmla="*/ 385248 h 2169949"/>
                <a:gd name="connsiteX240" fmla="*/ 1497488 w 1645921"/>
                <a:gd name="connsiteY240" fmla="*/ 385248 h 2169949"/>
                <a:gd name="connsiteX241" fmla="*/ 1505347 w 1645921"/>
                <a:gd name="connsiteY241" fmla="*/ 388503 h 2169949"/>
                <a:gd name="connsiteX242" fmla="*/ 1505405 w 1645921"/>
                <a:gd name="connsiteY242" fmla="*/ 388454 h 2169949"/>
                <a:gd name="connsiteX243" fmla="*/ 1524728 w 1645921"/>
                <a:gd name="connsiteY243" fmla="*/ 390145 h 2169949"/>
                <a:gd name="connsiteX244" fmla="*/ 1523038 w 1645921"/>
                <a:gd name="connsiteY244" fmla="*/ 409469 h 2169949"/>
                <a:gd name="connsiteX245" fmla="*/ 1085083 w 1645921"/>
                <a:gd name="connsiteY245" fmla="*/ 776956 h 2169949"/>
                <a:gd name="connsiteX246" fmla="*/ 1087573 w 1645921"/>
                <a:gd name="connsiteY246" fmla="*/ 789880 h 2169949"/>
                <a:gd name="connsiteX247" fmla="*/ 1112255 w 1645921"/>
                <a:gd name="connsiteY247" fmla="*/ 956306 h 2169949"/>
                <a:gd name="connsiteX248" fmla="*/ 1133490 w 1645921"/>
                <a:gd name="connsiteY248" fmla="*/ 1096779 h 2169949"/>
                <a:gd name="connsiteX249" fmla="*/ 1146738 w 1645921"/>
                <a:gd name="connsiteY249" fmla="*/ 1185346 h 2169949"/>
                <a:gd name="connsiteX250" fmla="*/ 1147283 w 1645921"/>
                <a:gd name="connsiteY250" fmla="*/ 1189702 h 2169949"/>
                <a:gd name="connsiteX251" fmla="*/ 1153816 w 1645921"/>
                <a:gd name="connsiteY251" fmla="*/ 1215292 h 2169949"/>
                <a:gd name="connsiteX252" fmla="*/ 1156176 w 1645921"/>
                <a:gd name="connsiteY252" fmla="*/ 1249956 h 2169949"/>
                <a:gd name="connsiteX253" fmla="*/ 1190114 w 1645921"/>
                <a:gd name="connsiteY253" fmla="*/ 1475367 h 2169949"/>
                <a:gd name="connsiteX254" fmla="*/ 1217701 w 1645921"/>
                <a:gd name="connsiteY254" fmla="*/ 1659579 h 2169949"/>
                <a:gd name="connsiteX255" fmla="*/ 1221875 w 1645921"/>
                <a:gd name="connsiteY255" fmla="*/ 1665931 h 2169949"/>
                <a:gd name="connsiteX256" fmla="*/ 1224235 w 1645921"/>
                <a:gd name="connsiteY256" fmla="*/ 1671920 h 2169949"/>
                <a:gd name="connsiteX257" fmla="*/ 1235668 w 1645921"/>
                <a:gd name="connsiteY257" fmla="*/ 1781903 h 2169949"/>
                <a:gd name="connsiteX258" fmla="*/ 1258718 w 1645921"/>
                <a:gd name="connsiteY258" fmla="*/ 1935625 h 2169949"/>
                <a:gd name="connsiteX259" fmla="*/ 1281222 w 1645921"/>
                <a:gd name="connsiteY259" fmla="*/ 2087713 h 2169949"/>
                <a:gd name="connsiteX260" fmla="*/ 1286826 w 1645921"/>
                <a:gd name="connsiteY260" fmla="*/ 2124229 h 2169949"/>
                <a:gd name="connsiteX261" fmla="*/ 1623061 w 1645921"/>
                <a:gd name="connsiteY261" fmla="*/ 2124229 h 2169949"/>
                <a:gd name="connsiteX262" fmla="*/ 1636122 w 1645921"/>
                <a:gd name="connsiteY262" fmla="*/ 2129640 h 2169949"/>
                <a:gd name="connsiteX263" fmla="*/ 1640572 w 1645921"/>
                <a:gd name="connsiteY263" fmla="*/ 2129637 h 2169949"/>
                <a:gd name="connsiteX264" fmla="*/ 1640572 w 1645921"/>
                <a:gd name="connsiteY264" fmla="*/ 2134176 h 2169949"/>
                <a:gd name="connsiteX265" fmla="*/ 1645921 w 1645921"/>
                <a:gd name="connsiteY265" fmla="*/ 2147089 h 2169949"/>
                <a:gd name="connsiteX266" fmla="*/ 1645920 w 1645921"/>
                <a:gd name="connsiteY266" fmla="*/ 2147089 h 2169949"/>
                <a:gd name="connsiteX267" fmla="*/ 1640572 w 1645921"/>
                <a:gd name="connsiteY267" fmla="*/ 2160000 h 2169949"/>
                <a:gd name="connsiteX268" fmla="*/ 1640572 w 1645921"/>
                <a:gd name="connsiteY268" fmla="*/ 2166683 h 2169949"/>
                <a:gd name="connsiteX269" fmla="*/ 1630945 w 1645921"/>
                <a:gd name="connsiteY269" fmla="*/ 2166683 h 2169949"/>
                <a:gd name="connsiteX270" fmla="*/ 1623060 w 1645921"/>
                <a:gd name="connsiteY270" fmla="*/ 2169949 h 2169949"/>
                <a:gd name="connsiteX271" fmla="*/ 22860 w 1645921"/>
                <a:gd name="connsiteY271" fmla="*/ 2169948 h 2169949"/>
                <a:gd name="connsiteX272" fmla="*/ 14978 w 1645921"/>
                <a:gd name="connsiteY272" fmla="*/ 2166683 h 2169949"/>
                <a:gd name="connsiteX273" fmla="*/ 5349 w 1645921"/>
                <a:gd name="connsiteY273" fmla="*/ 2166683 h 2169949"/>
                <a:gd name="connsiteX274" fmla="*/ 5349 w 1645921"/>
                <a:gd name="connsiteY274" fmla="*/ 2160002 h 2169949"/>
                <a:gd name="connsiteX275" fmla="*/ 0 w 1645921"/>
                <a:gd name="connsiteY275" fmla="*/ 2147089 h 2169949"/>
                <a:gd name="connsiteX276" fmla="*/ 6696 w 1645921"/>
                <a:gd name="connsiteY276" fmla="*/ 2130925 h 2169949"/>
                <a:gd name="connsiteX277" fmla="*/ 22860 w 1645921"/>
                <a:gd name="connsiteY277" fmla="*/ 2124229 h 2169949"/>
                <a:gd name="connsiteX278" fmla="*/ 410941 w 1645921"/>
                <a:gd name="connsiteY278" fmla="*/ 2124229 h 2169949"/>
                <a:gd name="connsiteX279" fmla="*/ 415334 w 1645921"/>
                <a:gd name="connsiteY279" fmla="*/ 2082631 h 2169949"/>
                <a:gd name="connsiteX280" fmla="*/ 427676 w 1645921"/>
                <a:gd name="connsiteY280" fmla="*/ 1961033 h 2169949"/>
                <a:gd name="connsiteX281" fmla="*/ 437295 w 1645921"/>
                <a:gd name="connsiteY281" fmla="*/ 1862847 h 2169949"/>
                <a:gd name="connsiteX282" fmla="*/ 449455 w 1645921"/>
                <a:gd name="connsiteY282" fmla="*/ 1745786 h 2169949"/>
                <a:gd name="connsiteX283" fmla="*/ 453447 w 1645921"/>
                <a:gd name="connsiteY283" fmla="*/ 1706221 h 2169949"/>
                <a:gd name="connsiteX284" fmla="*/ 444554 w 1645921"/>
                <a:gd name="connsiteY284" fmla="*/ 1691158 h 2169949"/>
                <a:gd name="connsiteX285" fmla="*/ 458348 w 1645921"/>
                <a:gd name="connsiteY285" fmla="*/ 1653227 h 2169949"/>
                <a:gd name="connsiteX286" fmla="*/ 475045 w 1645921"/>
                <a:gd name="connsiteY286" fmla="*/ 1492971 h 2169949"/>
                <a:gd name="connsiteX287" fmla="*/ 488112 w 1645921"/>
                <a:gd name="connsiteY287" fmla="*/ 1357761 h 2169949"/>
                <a:gd name="connsiteX288" fmla="*/ 501179 w 1645921"/>
                <a:gd name="connsiteY288" fmla="*/ 1231626 h 2169949"/>
                <a:gd name="connsiteX289" fmla="*/ 490834 w 1645921"/>
                <a:gd name="connsiteY289" fmla="*/ 1215473 h 2169949"/>
                <a:gd name="connsiteX290" fmla="*/ 505898 w 1645921"/>
                <a:gd name="connsiteY290" fmla="*/ 1182805 h 2169949"/>
                <a:gd name="connsiteX291" fmla="*/ 518239 w 1645921"/>
                <a:gd name="connsiteY291" fmla="*/ 1063022 h 2169949"/>
                <a:gd name="connsiteX292" fmla="*/ 527858 w 1645921"/>
                <a:gd name="connsiteY292" fmla="*/ 966651 h 2169949"/>
                <a:gd name="connsiteX293" fmla="*/ 540018 w 1645921"/>
                <a:gd name="connsiteY293" fmla="*/ 847775 h 2169949"/>
                <a:gd name="connsiteX294" fmla="*/ 548341 w 1645921"/>
                <a:gd name="connsiteY294" fmla="*/ 764399 h 2169949"/>
                <a:gd name="connsiteX295" fmla="*/ 132037 w 1645921"/>
                <a:gd name="connsiteY295" fmla="*/ 415079 h 2169949"/>
                <a:gd name="connsiteX296" fmla="*/ 129621 w 1645921"/>
                <a:gd name="connsiteY296" fmla="*/ 410438 h 2169949"/>
                <a:gd name="connsiteX297" fmla="*/ 125334 w 1645921"/>
                <a:gd name="connsiteY297" fmla="*/ 408662 h 2169949"/>
                <a:gd name="connsiteX298" fmla="*/ 121316 w 1645921"/>
                <a:gd name="connsiteY298" fmla="*/ 398964 h 2169949"/>
                <a:gd name="connsiteX299" fmla="*/ 135032 w 1645921"/>
                <a:gd name="connsiteY299" fmla="*/ 385248 h 2169949"/>
                <a:gd name="connsiteX300" fmla="*/ 301963 w 1645921"/>
                <a:gd name="connsiteY300" fmla="*/ 385248 h 2169949"/>
                <a:gd name="connsiteX301" fmla="*/ 301963 w 1645921"/>
                <a:gd name="connsiteY301" fmla="*/ 319242 h 2169949"/>
                <a:gd name="connsiteX302" fmla="*/ 274367 w 1645921"/>
                <a:gd name="connsiteY302" fmla="*/ 319242 h 2169949"/>
                <a:gd name="connsiteX303" fmla="*/ 265223 w 1645921"/>
                <a:gd name="connsiteY303" fmla="*/ 310098 h 2169949"/>
                <a:gd name="connsiteX304" fmla="*/ 274367 w 1645921"/>
                <a:gd name="connsiteY304" fmla="*/ 300954 h 2169949"/>
                <a:gd name="connsiteX305" fmla="*/ 301963 w 1645921"/>
                <a:gd name="connsiteY305" fmla="*/ 300954 h 2169949"/>
                <a:gd name="connsiteX306" fmla="*/ 301963 w 1645921"/>
                <a:gd name="connsiteY306" fmla="*/ 290444 h 2169949"/>
                <a:gd name="connsiteX307" fmla="*/ 274367 w 1645921"/>
                <a:gd name="connsiteY307" fmla="*/ 290444 h 2169949"/>
                <a:gd name="connsiteX308" fmla="*/ 265223 w 1645921"/>
                <a:gd name="connsiteY308" fmla="*/ 281300 h 2169949"/>
                <a:gd name="connsiteX309" fmla="*/ 274367 w 1645921"/>
                <a:gd name="connsiteY309" fmla="*/ 272156 h 2169949"/>
                <a:gd name="connsiteX310" fmla="*/ 301963 w 1645921"/>
                <a:gd name="connsiteY310" fmla="*/ 272156 h 2169949"/>
                <a:gd name="connsiteX311" fmla="*/ 301963 w 1645921"/>
                <a:gd name="connsiteY311" fmla="*/ 261646 h 2169949"/>
                <a:gd name="connsiteX312" fmla="*/ 274367 w 1645921"/>
                <a:gd name="connsiteY312" fmla="*/ 261646 h 2169949"/>
                <a:gd name="connsiteX313" fmla="*/ 265223 w 1645921"/>
                <a:gd name="connsiteY313" fmla="*/ 252502 h 2169949"/>
                <a:gd name="connsiteX314" fmla="*/ 274367 w 1645921"/>
                <a:gd name="connsiteY314" fmla="*/ 243358 h 2169949"/>
                <a:gd name="connsiteX315" fmla="*/ 301963 w 1645921"/>
                <a:gd name="connsiteY315" fmla="*/ 243358 h 2169949"/>
                <a:gd name="connsiteX316" fmla="*/ 301963 w 1645921"/>
                <a:gd name="connsiteY316" fmla="*/ 219866 h 2169949"/>
                <a:gd name="connsiteX317" fmla="*/ 315679 w 1645921"/>
                <a:gd name="connsiteY317" fmla="*/ 206150 h 2169949"/>
                <a:gd name="connsiteX318" fmla="*/ 329395 w 1645921"/>
                <a:gd name="connsiteY318" fmla="*/ 219866 h 2169949"/>
                <a:gd name="connsiteX319" fmla="*/ 329395 w 1645921"/>
                <a:gd name="connsiteY319" fmla="*/ 243358 h 2169949"/>
                <a:gd name="connsiteX320" fmla="*/ 358387 w 1645921"/>
                <a:gd name="connsiteY320" fmla="*/ 243358 h 2169949"/>
                <a:gd name="connsiteX321" fmla="*/ 367531 w 1645921"/>
                <a:gd name="connsiteY321" fmla="*/ 252502 h 2169949"/>
                <a:gd name="connsiteX322" fmla="*/ 358387 w 1645921"/>
                <a:gd name="connsiteY322" fmla="*/ 261646 h 2169949"/>
                <a:gd name="connsiteX323" fmla="*/ 329395 w 1645921"/>
                <a:gd name="connsiteY323" fmla="*/ 261646 h 2169949"/>
                <a:gd name="connsiteX324" fmla="*/ 329395 w 1645921"/>
                <a:gd name="connsiteY324" fmla="*/ 272156 h 2169949"/>
                <a:gd name="connsiteX325" fmla="*/ 358387 w 1645921"/>
                <a:gd name="connsiteY325" fmla="*/ 272156 h 2169949"/>
                <a:gd name="connsiteX326" fmla="*/ 367531 w 1645921"/>
                <a:gd name="connsiteY326" fmla="*/ 281300 h 2169949"/>
                <a:gd name="connsiteX327" fmla="*/ 358387 w 1645921"/>
                <a:gd name="connsiteY327" fmla="*/ 290444 h 2169949"/>
                <a:gd name="connsiteX328" fmla="*/ 329395 w 1645921"/>
                <a:gd name="connsiteY328" fmla="*/ 290444 h 2169949"/>
                <a:gd name="connsiteX329" fmla="*/ 329395 w 1645921"/>
                <a:gd name="connsiteY329" fmla="*/ 300954 h 2169949"/>
                <a:gd name="connsiteX330" fmla="*/ 358387 w 1645921"/>
                <a:gd name="connsiteY330" fmla="*/ 300954 h 2169949"/>
                <a:gd name="connsiteX331" fmla="*/ 367531 w 1645921"/>
                <a:gd name="connsiteY331" fmla="*/ 310098 h 2169949"/>
                <a:gd name="connsiteX332" fmla="*/ 358387 w 1645921"/>
                <a:gd name="connsiteY332" fmla="*/ 319242 h 2169949"/>
                <a:gd name="connsiteX333" fmla="*/ 329395 w 1645921"/>
                <a:gd name="connsiteY333" fmla="*/ 319242 h 2169949"/>
                <a:gd name="connsiteX334" fmla="*/ 329395 w 1645921"/>
                <a:gd name="connsiteY334" fmla="*/ 385248 h 2169949"/>
                <a:gd name="connsiteX335" fmla="*/ 447531 w 1645921"/>
                <a:gd name="connsiteY335" fmla="*/ 385248 h 2169949"/>
                <a:gd name="connsiteX336" fmla="*/ 447531 w 1645921"/>
                <a:gd name="connsiteY336" fmla="*/ 315782 h 2169949"/>
                <a:gd name="connsiteX337" fmla="*/ 417009 w 1645921"/>
                <a:gd name="connsiteY337" fmla="*/ 315782 h 2169949"/>
                <a:gd name="connsiteX338" fmla="*/ 407865 w 1645921"/>
                <a:gd name="connsiteY338" fmla="*/ 306638 h 2169949"/>
                <a:gd name="connsiteX339" fmla="*/ 417009 w 1645921"/>
                <a:gd name="connsiteY339" fmla="*/ 297494 h 2169949"/>
                <a:gd name="connsiteX340" fmla="*/ 447531 w 1645921"/>
                <a:gd name="connsiteY340" fmla="*/ 297494 h 2169949"/>
                <a:gd name="connsiteX341" fmla="*/ 447531 w 1645921"/>
                <a:gd name="connsiteY341" fmla="*/ 286984 h 2169949"/>
                <a:gd name="connsiteX342" fmla="*/ 417009 w 1645921"/>
                <a:gd name="connsiteY342" fmla="*/ 286984 h 2169949"/>
                <a:gd name="connsiteX343" fmla="*/ 407865 w 1645921"/>
                <a:gd name="connsiteY343" fmla="*/ 277840 h 2169949"/>
                <a:gd name="connsiteX344" fmla="*/ 417009 w 1645921"/>
                <a:gd name="connsiteY344" fmla="*/ 268696 h 2169949"/>
                <a:gd name="connsiteX345" fmla="*/ 447531 w 1645921"/>
                <a:gd name="connsiteY345" fmla="*/ 268696 h 2169949"/>
                <a:gd name="connsiteX346" fmla="*/ 447531 w 1645921"/>
                <a:gd name="connsiteY346" fmla="*/ 258186 h 2169949"/>
                <a:gd name="connsiteX347" fmla="*/ 417009 w 1645921"/>
                <a:gd name="connsiteY347" fmla="*/ 258186 h 2169949"/>
                <a:gd name="connsiteX348" fmla="*/ 407865 w 1645921"/>
                <a:gd name="connsiteY348" fmla="*/ 249042 h 2169949"/>
                <a:gd name="connsiteX349" fmla="*/ 417009 w 1645921"/>
                <a:gd name="connsiteY349" fmla="*/ 239898 h 2169949"/>
                <a:gd name="connsiteX350" fmla="*/ 447531 w 1645921"/>
                <a:gd name="connsiteY350" fmla="*/ 239898 h 2169949"/>
                <a:gd name="connsiteX351" fmla="*/ 447531 w 1645921"/>
                <a:gd name="connsiteY351" fmla="*/ 219866 h 2169949"/>
                <a:gd name="connsiteX352" fmla="*/ 461247 w 1645921"/>
                <a:gd name="connsiteY352" fmla="*/ 206150 h 2169949"/>
                <a:gd name="connsiteX353" fmla="*/ 474963 w 1645921"/>
                <a:gd name="connsiteY353" fmla="*/ 219866 h 2169949"/>
                <a:gd name="connsiteX354" fmla="*/ 474963 w 1645921"/>
                <a:gd name="connsiteY354" fmla="*/ 239898 h 2169949"/>
                <a:gd name="connsiteX355" fmla="*/ 501029 w 1645921"/>
                <a:gd name="connsiteY355" fmla="*/ 239898 h 2169949"/>
                <a:gd name="connsiteX356" fmla="*/ 510173 w 1645921"/>
                <a:gd name="connsiteY356" fmla="*/ 249042 h 2169949"/>
                <a:gd name="connsiteX357" fmla="*/ 501029 w 1645921"/>
                <a:gd name="connsiteY357" fmla="*/ 258186 h 2169949"/>
                <a:gd name="connsiteX358" fmla="*/ 474963 w 1645921"/>
                <a:gd name="connsiteY358" fmla="*/ 258186 h 2169949"/>
                <a:gd name="connsiteX359" fmla="*/ 474963 w 1645921"/>
                <a:gd name="connsiteY359" fmla="*/ 268696 h 2169949"/>
                <a:gd name="connsiteX360" fmla="*/ 501029 w 1645921"/>
                <a:gd name="connsiteY360" fmla="*/ 268696 h 2169949"/>
                <a:gd name="connsiteX361" fmla="*/ 510173 w 1645921"/>
                <a:gd name="connsiteY361" fmla="*/ 277840 h 2169949"/>
                <a:gd name="connsiteX362" fmla="*/ 501029 w 1645921"/>
                <a:gd name="connsiteY362" fmla="*/ 286984 h 2169949"/>
                <a:gd name="connsiteX363" fmla="*/ 474963 w 1645921"/>
                <a:gd name="connsiteY363" fmla="*/ 286984 h 2169949"/>
                <a:gd name="connsiteX364" fmla="*/ 474963 w 1645921"/>
                <a:gd name="connsiteY364" fmla="*/ 297494 h 2169949"/>
                <a:gd name="connsiteX365" fmla="*/ 501029 w 1645921"/>
                <a:gd name="connsiteY365" fmla="*/ 297494 h 2169949"/>
                <a:gd name="connsiteX366" fmla="*/ 510173 w 1645921"/>
                <a:gd name="connsiteY366" fmla="*/ 306638 h 2169949"/>
                <a:gd name="connsiteX367" fmla="*/ 501029 w 1645921"/>
                <a:gd name="connsiteY367" fmla="*/ 315782 h 2169949"/>
                <a:gd name="connsiteX368" fmla="*/ 474963 w 1645921"/>
                <a:gd name="connsiteY368" fmla="*/ 315782 h 2169949"/>
                <a:gd name="connsiteX369" fmla="*/ 474963 w 1645921"/>
                <a:gd name="connsiteY369" fmla="*/ 385248 h 2169949"/>
                <a:gd name="connsiteX370" fmla="*/ 588306 w 1645921"/>
                <a:gd name="connsiteY370" fmla="*/ 385248 h 2169949"/>
                <a:gd name="connsiteX371" fmla="*/ 588536 w 1645921"/>
                <a:gd name="connsiteY371" fmla="*/ 382944 h 2169949"/>
                <a:gd name="connsiteX372" fmla="*/ 598679 w 1645921"/>
                <a:gd name="connsiteY372" fmla="*/ 284490 h 2169949"/>
                <a:gd name="connsiteX373" fmla="*/ 606437 w 1645921"/>
                <a:gd name="connsiteY373" fmla="*/ 206025 h 2169949"/>
                <a:gd name="connsiteX374" fmla="*/ 616580 w 1645921"/>
                <a:gd name="connsiteY374" fmla="*/ 107571 h 2169949"/>
                <a:gd name="connsiteX375" fmla="*/ 616580 w 1645921"/>
                <a:gd name="connsiteY375" fmla="*/ 105641 h 2169949"/>
                <a:gd name="connsiteX376" fmla="*/ 569236 w 1645921"/>
                <a:gd name="connsiteY376" fmla="*/ 105641 h 2169949"/>
                <a:gd name="connsiteX377" fmla="*/ 553072 w 1645921"/>
                <a:gd name="connsiteY377" fmla="*/ 98945 h 2169949"/>
                <a:gd name="connsiteX378" fmla="*/ 546376 w 1645921"/>
                <a:gd name="connsiteY378" fmla="*/ 82781 h 2169949"/>
                <a:gd name="connsiteX379" fmla="*/ 553072 w 1645921"/>
                <a:gd name="connsiteY379" fmla="*/ 66617 h 2169949"/>
                <a:gd name="connsiteX380" fmla="*/ 569236 w 1645921"/>
                <a:gd name="connsiteY380" fmla="*/ 59922 h 2169949"/>
                <a:gd name="connsiteX381" fmla="*/ 659192 w 1645921"/>
                <a:gd name="connsiteY381" fmla="*/ 59922 h 2169949"/>
                <a:gd name="connsiteX382" fmla="*/ 649547 w 1645921"/>
                <a:gd name="connsiteY382" fmla="*/ 36638 h 2169949"/>
                <a:gd name="connsiteX383" fmla="*/ 686185 w 1645921"/>
                <a:gd name="connsiteY383" fmla="*/ 0 h 21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</a:cxnLst>
              <a:rect l="l" t="t" r="r" b="b"/>
              <a:pathLst>
                <a:path w="1645921" h="2169949">
                  <a:moveTo>
                    <a:pt x="817516" y="1935988"/>
                  </a:moveTo>
                  <a:lnTo>
                    <a:pt x="513238" y="2124229"/>
                  </a:lnTo>
                  <a:lnTo>
                    <a:pt x="820226" y="2124229"/>
                  </a:lnTo>
                  <a:close/>
                  <a:moveTo>
                    <a:pt x="848006" y="1933084"/>
                  </a:moveTo>
                  <a:lnTo>
                    <a:pt x="851058" y="2124229"/>
                  </a:lnTo>
                  <a:lnTo>
                    <a:pt x="1165501" y="2124229"/>
                  </a:lnTo>
                  <a:close/>
                  <a:moveTo>
                    <a:pt x="483030" y="1713663"/>
                  </a:moveTo>
                  <a:lnTo>
                    <a:pt x="441567" y="2124229"/>
                  </a:lnTo>
                  <a:lnTo>
                    <a:pt x="456637" y="2124229"/>
                  </a:lnTo>
                  <a:lnTo>
                    <a:pt x="806082" y="1908038"/>
                  </a:lnTo>
                  <a:cubicBezTo>
                    <a:pt x="698096" y="1843065"/>
                    <a:pt x="591198" y="1778817"/>
                    <a:pt x="483030" y="1713663"/>
                  </a:cubicBezTo>
                  <a:close/>
                  <a:moveTo>
                    <a:pt x="1192837" y="1703681"/>
                  </a:moveTo>
                  <a:cubicBezTo>
                    <a:pt x="1082854" y="1771921"/>
                    <a:pt x="973779" y="1839254"/>
                    <a:pt x="863251" y="1907494"/>
                  </a:cubicBezTo>
                  <a:lnTo>
                    <a:pt x="1223376" y="2124229"/>
                  </a:lnTo>
                  <a:lnTo>
                    <a:pt x="1255703" y="2124229"/>
                  </a:lnTo>
                  <a:close/>
                  <a:moveTo>
                    <a:pt x="813705" y="1701321"/>
                  </a:moveTo>
                  <a:cubicBezTo>
                    <a:pt x="718422" y="1702229"/>
                    <a:pt x="624048" y="1703318"/>
                    <a:pt x="529673" y="1704407"/>
                  </a:cubicBezTo>
                  <a:cubicBezTo>
                    <a:pt x="529492" y="1705133"/>
                    <a:pt x="529310" y="1705859"/>
                    <a:pt x="529129" y="1706584"/>
                  </a:cubicBezTo>
                  <a:cubicBezTo>
                    <a:pt x="624411" y="1763935"/>
                    <a:pt x="719874" y="1821286"/>
                    <a:pt x="816608" y="1879544"/>
                  </a:cubicBezTo>
                  <a:cubicBezTo>
                    <a:pt x="815701" y="1819108"/>
                    <a:pt x="814794" y="1760668"/>
                    <a:pt x="813705" y="1701321"/>
                  </a:cubicBezTo>
                  <a:close/>
                  <a:moveTo>
                    <a:pt x="1143109" y="1697147"/>
                  </a:moveTo>
                  <a:cubicBezTo>
                    <a:pt x="1043471" y="1698236"/>
                    <a:pt x="944014" y="1699325"/>
                    <a:pt x="844376" y="1700595"/>
                  </a:cubicBezTo>
                  <a:cubicBezTo>
                    <a:pt x="845284" y="1762120"/>
                    <a:pt x="846191" y="1821467"/>
                    <a:pt x="847280" y="1882630"/>
                  </a:cubicBezTo>
                  <a:cubicBezTo>
                    <a:pt x="947281" y="1820742"/>
                    <a:pt x="1045467" y="1759943"/>
                    <a:pt x="1143835" y="1699143"/>
                  </a:cubicBezTo>
                  <a:cubicBezTo>
                    <a:pt x="1143653" y="1698417"/>
                    <a:pt x="1143290" y="1697873"/>
                    <a:pt x="1143109" y="1697147"/>
                  </a:cubicBezTo>
                  <a:close/>
                  <a:moveTo>
                    <a:pt x="840565" y="1456129"/>
                  </a:moveTo>
                  <a:cubicBezTo>
                    <a:pt x="841835" y="1528906"/>
                    <a:pt x="842924" y="1599506"/>
                    <a:pt x="844195" y="1670287"/>
                  </a:cubicBezTo>
                  <a:cubicBezTo>
                    <a:pt x="944922" y="1669016"/>
                    <a:pt x="1044923" y="1667927"/>
                    <a:pt x="1144923" y="1666838"/>
                  </a:cubicBezTo>
                  <a:cubicBezTo>
                    <a:pt x="1145105" y="1666294"/>
                    <a:pt x="1145286" y="1665749"/>
                    <a:pt x="1145649" y="1665205"/>
                  </a:cubicBezTo>
                  <a:cubicBezTo>
                    <a:pt x="1044378" y="1595876"/>
                    <a:pt x="942925" y="1526365"/>
                    <a:pt x="840565" y="1456129"/>
                  </a:cubicBezTo>
                  <a:close/>
                  <a:moveTo>
                    <a:pt x="810075" y="1455403"/>
                  </a:moveTo>
                  <a:cubicBezTo>
                    <a:pt x="712252" y="1528362"/>
                    <a:pt x="616062" y="1600413"/>
                    <a:pt x="517695" y="1674098"/>
                  </a:cubicBezTo>
                  <a:cubicBezTo>
                    <a:pt x="617877" y="1672827"/>
                    <a:pt x="715156" y="1671738"/>
                    <a:pt x="813342" y="1670650"/>
                  </a:cubicBezTo>
                  <a:cubicBezTo>
                    <a:pt x="812253" y="1598780"/>
                    <a:pt x="811164" y="1527999"/>
                    <a:pt x="810075" y="1455403"/>
                  </a:cubicBezTo>
                  <a:close/>
                  <a:moveTo>
                    <a:pt x="530580" y="1243604"/>
                  </a:moveTo>
                  <a:cubicBezTo>
                    <a:pt x="516606" y="1382081"/>
                    <a:pt x="502813" y="1518924"/>
                    <a:pt x="488656" y="1658308"/>
                  </a:cubicBezTo>
                  <a:cubicBezTo>
                    <a:pt x="593013" y="1580268"/>
                    <a:pt x="695010" y="1504042"/>
                    <a:pt x="797915" y="1426909"/>
                  </a:cubicBezTo>
                  <a:cubicBezTo>
                    <a:pt x="708440" y="1365565"/>
                    <a:pt x="620055" y="1304948"/>
                    <a:pt x="530580" y="1243604"/>
                  </a:cubicBezTo>
                  <a:close/>
                  <a:moveTo>
                    <a:pt x="836935" y="1223277"/>
                  </a:moveTo>
                  <a:cubicBezTo>
                    <a:pt x="837843" y="1280628"/>
                    <a:pt x="838750" y="1337071"/>
                    <a:pt x="839658" y="1395693"/>
                  </a:cubicBezTo>
                  <a:cubicBezTo>
                    <a:pt x="917154" y="1337797"/>
                    <a:pt x="993016" y="1280991"/>
                    <a:pt x="1070150" y="1223277"/>
                  </a:cubicBezTo>
                  <a:cubicBezTo>
                    <a:pt x="991202" y="1223277"/>
                    <a:pt x="914068" y="1223277"/>
                    <a:pt x="836935" y="1223277"/>
                  </a:cubicBezTo>
                  <a:close/>
                  <a:moveTo>
                    <a:pt x="553085" y="1223277"/>
                  </a:moveTo>
                  <a:cubicBezTo>
                    <a:pt x="639111" y="1282080"/>
                    <a:pt x="723323" y="1339975"/>
                    <a:pt x="809167" y="1398778"/>
                  </a:cubicBezTo>
                  <a:cubicBezTo>
                    <a:pt x="808260" y="1338886"/>
                    <a:pt x="807352" y="1280991"/>
                    <a:pt x="806445" y="1223277"/>
                  </a:cubicBezTo>
                  <a:cubicBezTo>
                    <a:pt x="722052" y="1223277"/>
                    <a:pt x="638567" y="1223277"/>
                    <a:pt x="553085" y="1223277"/>
                  </a:cubicBezTo>
                  <a:close/>
                  <a:moveTo>
                    <a:pt x="1121148" y="1222551"/>
                  </a:moveTo>
                  <a:cubicBezTo>
                    <a:pt x="1029859" y="1290973"/>
                    <a:pt x="940021" y="1358124"/>
                    <a:pt x="849095" y="1426001"/>
                  </a:cubicBezTo>
                  <a:cubicBezTo>
                    <a:pt x="961800" y="1503135"/>
                    <a:pt x="1073235" y="1579542"/>
                    <a:pt x="1185940" y="1656856"/>
                  </a:cubicBezTo>
                  <a:cubicBezTo>
                    <a:pt x="1164161" y="1511665"/>
                    <a:pt x="1142746" y="1367925"/>
                    <a:pt x="1121148" y="1222551"/>
                  </a:cubicBezTo>
                  <a:close/>
                  <a:moveTo>
                    <a:pt x="803178" y="1009119"/>
                  </a:moveTo>
                  <a:cubicBezTo>
                    <a:pt x="724956" y="1070463"/>
                    <a:pt x="648367" y="1130354"/>
                    <a:pt x="570690" y="1191335"/>
                  </a:cubicBezTo>
                  <a:cubicBezTo>
                    <a:pt x="650001" y="1191335"/>
                    <a:pt x="727315" y="1191335"/>
                    <a:pt x="805901" y="1191335"/>
                  </a:cubicBezTo>
                  <a:cubicBezTo>
                    <a:pt x="804993" y="1130899"/>
                    <a:pt x="804086" y="1070826"/>
                    <a:pt x="803178" y="1009119"/>
                  </a:cubicBezTo>
                  <a:close/>
                  <a:moveTo>
                    <a:pt x="833305" y="992422"/>
                  </a:moveTo>
                  <a:cubicBezTo>
                    <a:pt x="834394" y="1059936"/>
                    <a:pt x="835483" y="1125636"/>
                    <a:pt x="836572" y="1191154"/>
                  </a:cubicBezTo>
                  <a:cubicBezTo>
                    <a:pt x="920421" y="1191154"/>
                    <a:pt x="1003180" y="1191154"/>
                    <a:pt x="1087391" y="1191154"/>
                  </a:cubicBezTo>
                  <a:cubicBezTo>
                    <a:pt x="1002272" y="1124547"/>
                    <a:pt x="918424" y="1059029"/>
                    <a:pt x="833305" y="992422"/>
                  </a:cubicBezTo>
                  <a:close/>
                  <a:moveTo>
                    <a:pt x="1055404" y="817761"/>
                  </a:moveTo>
                  <a:cubicBezTo>
                    <a:pt x="1051910" y="816514"/>
                    <a:pt x="1047464" y="817648"/>
                    <a:pt x="1042745" y="821277"/>
                  </a:cubicBezTo>
                  <a:cubicBezTo>
                    <a:pt x="1023507" y="836341"/>
                    <a:pt x="1004269" y="851405"/>
                    <a:pt x="985031" y="866468"/>
                  </a:cubicBezTo>
                  <a:cubicBezTo>
                    <a:pt x="941473" y="900770"/>
                    <a:pt x="897916" y="934890"/>
                    <a:pt x="853269" y="969918"/>
                  </a:cubicBezTo>
                  <a:cubicBezTo>
                    <a:pt x="940384" y="1037976"/>
                    <a:pt x="1026411" y="1105309"/>
                    <a:pt x="1113707" y="1173549"/>
                  </a:cubicBezTo>
                  <a:cubicBezTo>
                    <a:pt x="1108625" y="1138521"/>
                    <a:pt x="1103907" y="1105490"/>
                    <a:pt x="1099007" y="1072459"/>
                  </a:cubicBezTo>
                  <a:cubicBezTo>
                    <a:pt x="1092654" y="1029628"/>
                    <a:pt x="1086121" y="986615"/>
                    <a:pt x="1079587" y="943783"/>
                  </a:cubicBezTo>
                  <a:cubicBezTo>
                    <a:pt x="1073779" y="905307"/>
                    <a:pt x="1068335" y="866831"/>
                    <a:pt x="1062346" y="828537"/>
                  </a:cubicBezTo>
                  <a:cubicBezTo>
                    <a:pt x="1061439" y="822639"/>
                    <a:pt x="1058898" y="819009"/>
                    <a:pt x="1055404" y="817761"/>
                  </a:cubicBezTo>
                  <a:close/>
                  <a:moveTo>
                    <a:pt x="576134" y="791513"/>
                  </a:moveTo>
                  <a:cubicBezTo>
                    <a:pt x="563067" y="921460"/>
                    <a:pt x="550181" y="1049773"/>
                    <a:pt x="537114" y="1179357"/>
                  </a:cubicBezTo>
                  <a:cubicBezTo>
                    <a:pt x="539292" y="1178086"/>
                    <a:pt x="540199" y="1177723"/>
                    <a:pt x="540744" y="1177179"/>
                  </a:cubicBezTo>
                  <a:cubicBezTo>
                    <a:pt x="625863" y="1110391"/>
                    <a:pt x="710981" y="1043602"/>
                    <a:pt x="796100" y="976996"/>
                  </a:cubicBezTo>
                  <a:cubicBezTo>
                    <a:pt x="804449" y="970462"/>
                    <a:pt x="804449" y="969918"/>
                    <a:pt x="796100" y="963384"/>
                  </a:cubicBezTo>
                  <a:cubicBezTo>
                    <a:pt x="736934" y="916923"/>
                    <a:pt x="677587" y="870643"/>
                    <a:pt x="618240" y="824181"/>
                  </a:cubicBezTo>
                  <a:cubicBezTo>
                    <a:pt x="604628" y="813473"/>
                    <a:pt x="590835" y="802947"/>
                    <a:pt x="576134" y="791513"/>
                  </a:cubicBezTo>
                  <a:close/>
                  <a:moveTo>
                    <a:pt x="832035" y="779716"/>
                  </a:moveTo>
                  <a:cubicBezTo>
                    <a:pt x="832035" y="836160"/>
                    <a:pt x="832035" y="891151"/>
                    <a:pt x="832035" y="948865"/>
                  </a:cubicBezTo>
                  <a:lnTo>
                    <a:pt x="1031534" y="792496"/>
                  </a:lnTo>
                  <a:lnTo>
                    <a:pt x="1031242" y="791569"/>
                  </a:lnTo>
                  <a:lnTo>
                    <a:pt x="1035405" y="783570"/>
                  </a:lnTo>
                  <a:close/>
                  <a:moveTo>
                    <a:pt x="607714" y="775723"/>
                  </a:moveTo>
                  <a:cubicBezTo>
                    <a:pt x="607532" y="776449"/>
                    <a:pt x="607532" y="776994"/>
                    <a:pt x="607351" y="777720"/>
                  </a:cubicBezTo>
                  <a:cubicBezTo>
                    <a:pt x="671598" y="827993"/>
                    <a:pt x="735845" y="878265"/>
                    <a:pt x="800637" y="928901"/>
                  </a:cubicBezTo>
                  <a:cubicBezTo>
                    <a:pt x="800637" y="878810"/>
                    <a:pt x="800637" y="829626"/>
                    <a:pt x="800637" y="779353"/>
                  </a:cubicBezTo>
                  <a:cubicBezTo>
                    <a:pt x="735119" y="778083"/>
                    <a:pt x="671417" y="776812"/>
                    <a:pt x="607714" y="775723"/>
                  </a:cubicBezTo>
                  <a:close/>
                  <a:moveTo>
                    <a:pt x="796931" y="594770"/>
                  </a:moveTo>
                  <a:cubicBezTo>
                    <a:pt x="732637" y="645191"/>
                    <a:pt x="669686" y="694418"/>
                    <a:pt x="605840" y="744540"/>
                  </a:cubicBezTo>
                  <a:cubicBezTo>
                    <a:pt x="671029" y="744540"/>
                    <a:pt x="734576" y="744540"/>
                    <a:pt x="799169" y="744540"/>
                  </a:cubicBezTo>
                  <a:cubicBezTo>
                    <a:pt x="798423" y="694866"/>
                    <a:pt x="797677" y="645489"/>
                    <a:pt x="796931" y="594770"/>
                  </a:cubicBezTo>
                  <a:close/>
                  <a:moveTo>
                    <a:pt x="821693" y="581046"/>
                  </a:moveTo>
                  <a:cubicBezTo>
                    <a:pt x="822588" y="636538"/>
                    <a:pt x="823483" y="690540"/>
                    <a:pt x="824378" y="744391"/>
                  </a:cubicBezTo>
                  <a:cubicBezTo>
                    <a:pt x="893297" y="744391"/>
                    <a:pt x="961320" y="744391"/>
                    <a:pt x="1030536" y="744391"/>
                  </a:cubicBezTo>
                  <a:cubicBezTo>
                    <a:pt x="960574" y="689645"/>
                    <a:pt x="891656" y="635793"/>
                    <a:pt x="821693" y="581046"/>
                  </a:cubicBezTo>
                  <a:close/>
                  <a:moveTo>
                    <a:pt x="1004245" y="437486"/>
                  </a:moveTo>
                  <a:cubicBezTo>
                    <a:pt x="1001373" y="436461"/>
                    <a:pt x="997719" y="437393"/>
                    <a:pt x="993840" y="440376"/>
                  </a:cubicBezTo>
                  <a:cubicBezTo>
                    <a:pt x="978027" y="452757"/>
                    <a:pt x="962215" y="465139"/>
                    <a:pt x="946402" y="477520"/>
                  </a:cubicBezTo>
                  <a:cubicBezTo>
                    <a:pt x="910601" y="505714"/>
                    <a:pt x="874799" y="533758"/>
                    <a:pt x="838102" y="562549"/>
                  </a:cubicBezTo>
                  <a:cubicBezTo>
                    <a:pt x="909705" y="618489"/>
                    <a:pt x="980414" y="673832"/>
                    <a:pt x="1052166" y="729921"/>
                  </a:cubicBezTo>
                  <a:cubicBezTo>
                    <a:pt x="1047989" y="701130"/>
                    <a:pt x="1044111" y="673981"/>
                    <a:pt x="1040084" y="646831"/>
                  </a:cubicBezTo>
                  <a:cubicBezTo>
                    <a:pt x="1034862" y="611627"/>
                    <a:pt x="1029492" y="576273"/>
                    <a:pt x="1024122" y="541068"/>
                  </a:cubicBezTo>
                  <a:cubicBezTo>
                    <a:pt x="1019348" y="509443"/>
                    <a:pt x="1014873" y="477818"/>
                    <a:pt x="1009951" y="446343"/>
                  </a:cubicBezTo>
                  <a:cubicBezTo>
                    <a:pt x="1009205" y="441495"/>
                    <a:pt x="1007117" y="438511"/>
                    <a:pt x="1004245" y="437486"/>
                  </a:cubicBezTo>
                  <a:close/>
                  <a:moveTo>
                    <a:pt x="610315" y="415911"/>
                  </a:moveTo>
                  <a:cubicBezTo>
                    <a:pt x="599575" y="522720"/>
                    <a:pt x="588983" y="628185"/>
                    <a:pt x="578243" y="734695"/>
                  </a:cubicBezTo>
                  <a:cubicBezTo>
                    <a:pt x="580033" y="733650"/>
                    <a:pt x="580778" y="733352"/>
                    <a:pt x="581226" y="732905"/>
                  </a:cubicBezTo>
                  <a:cubicBezTo>
                    <a:pt x="651189" y="678009"/>
                    <a:pt x="721151" y="623113"/>
                    <a:pt x="791113" y="568367"/>
                  </a:cubicBezTo>
                  <a:cubicBezTo>
                    <a:pt x="797975" y="562996"/>
                    <a:pt x="797975" y="562549"/>
                    <a:pt x="791113" y="557179"/>
                  </a:cubicBezTo>
                  <a:cubicBezTo>
                    <a:pt x="742482" y="518991"/>
                    <a:pt x="693703" y="480951"/>
                    <a:pt x="644923" y="442763"/>
                  </a:cubicBezTo>
                  <a:cubicBezTo>
                    <a:pt x="633735" y="433961"/>
                    <a:pt x="622398" y="425309"/>
                    <a:pt x="610315" y="415911"/>
                  </a:cubicBezTo>
                  <a:close/>
                  <a:moveTo>
                    <a:pt x="1030322" y="412680"/>
                  </a:moveTo>
                  <a:lnTo>
                    <a:pt x="1030686" y="414569"/>
                  </a:lnTo>
                  <a:cubicBezTo>
                    <a:pt x="1037100" y="460216"/>
                    <a:pt x="1044111" y="505714"/>
                    <a:pt x="1050973" y="551361"/>
                  </a:cubicBezTo>
                  <a:cubicBezTo>
                    <a:pt x="1056790" y="589847"/>
                    <a:pt x="1062608" y="628335"/>
                    <a:pt x="1068427" y="666821"/>
                  </a:cubicBezTo>
                  <a:cubicBezTo>
                    <a:pt x="1072006" y="691136"/>
                    <a:pt x="1075736" y="715302"/>
                    <a:pt x="1079316" y="739618"/>
                  </a:cubicBezTo>
                  <a:cubicBezTo>
                    <a:pt x="1079465" y="740811"/>
                    <a:pt x="1079167" y="742900"/>
                    <a:pt x="1079763" y="743198"/>
                  </a:cubicBezTo>
                  <a:lnTo>
                    <a:pt x="1080791" y="744748"/>
                  </a:lnTo>
                  <a:lnTo>
                    <a:pt x="1476534" y="412680"/>
                  </a:lnTo>
                  <a:close/>
                  <a:moveTo>
                    <a:pt x="820649" y="412680"/>
                  </a:moveTo>
                  <a:lnTo>
                    <a:pt x="820649" y="545245"/>
                  </a:lnTo>
                  <a:lnTo>
                    <a:pt x="989779" y="412680"/>
                  </a:lnTo>
                  <a:close/>
                  <a:moveTo>
                    <a:pt x="646336" y="412680"/>
                  </a:moveTo>
                  <a:lnTo>
                    <a:pt x="794842" y="528836"/>
                  </a:lnTo>
                  <a:lnTo>
                    <a:pt x="794842" y="412680"/>
                  </a:lnTo>
                  <a:close/>
                  <a:moveTo>
                    <a:pt x="171855" y="412680"/>
                  </a:moveTo>
                  <a:lnTo>
                    <a:pt x="553095" y="732578"/>
                  </a:lnTo>
                  <a:lnTo>
                    <a:pt x="562729" y="639075"/>
                  </a:lnTo>
                  <a:cubicBezTo>
                    <a:pt x="565414" y="612671"/>
                    <a:pt x="567950" y="586267"/>
                    <a:pt x="570635" y="559864"/>
                  </a:cubicBezTo>
                  <a:cubicBezTo>
                    <a:pt x="573917" y="527344"/>
                    <a:pt x="577348" y="494675"/>
                    <a:pt x="580630" y="462155"/>
                  </a:cubicBezTo>
                  <a:lnTo>
                    <a:pt x="585568" y="412680"/>
                  </a:lnTo>
                  <a:close/>
                  <a:moveTo>
                    <a:pt x="789920" y="135167"/>
                  </a:moveTo>
                  <a:cubicBezTo>
                    <a:pt x="736814" y="215721"/>
                    <a:pt x="683708" y="296274"/>
                    <a:pt x="630156" y="377723"/>
                  </a:cubicBezTo>
                  <a:cubicBezTo>
                    <a:pt x="685648" y="378767"/>
                    <a:pt x="739798" y="379662"/>
                    <a:pt x="794395" y="380706"/>
                  </a:cubicBezTo>
                  <a:cubicBezTo>
                    <a:pt x="793350" y="298512"/>
                    <a:pt x="792455" y="217063"/>
                    <a:pt x="791411" y="135764"/>
                  </a:cubicBezTo>
                  <a:cubicBezTo>
                    <a:pt x="790964" y="135615"/>
                    <a:pt x="790368" y="135466"/>
                    <a:pt x="789920" y="135167"/>
                  </a:cubicBezTo>
                  <a:close/>
                  <a:moveTo>
                    <a:pt x="818262" y="127261"/>
                  </a:moveTo>
                  <a:cubicBezTo>
                    <a:pt x="817666" y="127411"/>
                    <a:pt x="817069" y="127411"/>
                    <a:pt x="816622" y="127559"/>
                  </a:cubicBezTo>
                  <a:cubicBezTo>
                    <a:pt x="817517" y="211842"/>
                    <a:pt x="818561" y="296126"/>
                    <a:pt x="819456" y="381303"/>
                  </a:cubicBezTo>
                  <a:cubicBezTo>
                    <a:pt x="876291" y="382198"/>
                    <a:pt x="932231" y="383243"/>
                    <a:pt x="989513" y="384138"/>
                  </a:cubicBezTo>
                  <a:cubicBezTo>
                    <a:pt x="931634" y="297319"/>
                    <a:pt x="874948" y="212290"/>
                    <a:pt x="818262" y="127261"/>
                  </a:cubicBezTo>
                  <a:close/>
                  <a:moveTo>
                    <a:pt x="762323" y="118161"/>
                  </a:moveTo>
                  <a:cubicBezTo>
                    <a:pt x="727715" y="118460"/>
                    <a:pt x="693256" y="118609"/>
                    <a:pt x="658647" y="118908"/>
                  </a:cubicBezTo>
                  <a:cubicBezTo>
                    <a:pt x="652979" y="118908"/>
                    <a:pt x="645520" y="117267"/>
                    <a:pt x="642089" y="120101"/>
                  </a:cubicBezTo>
                  <a:cubicBezTo>
                    <a:pt x="638807" y="122786"/>
                    <a:pt x="639702" y="130543"/>
                    <a:pt x="638807" y="135914"/>
                  </a:cubicBezTo>
                  <a:cubicBezTo>
                    <a:pt x="638807" y="136212"/>
                    <a:pt x="638658" y="136361"/>
                    <a:pt x="638658" y="136659"/>
                  </a:cubicBezTo>
                  <a:cubicBezTo>
                    <a:pt x="635376" y="168732"/>
                    <a:pt x="632094" y="200804"/>
                    <a:pt x="628812" y="232876"/>
                  </a:cubicBezTo>
                  <a:cubicBezTo>
                    <a:pt x="625978" y="260772"/>
                    <a:pt x="623144" y="288666"/>
                    <a:pt x="620310" y="316562"/>
                  </a:cubicBezTo>
                  <a:cubicBezTo>
                    <a:pt x="619116" y="327899"/>
                    <a:pt x="618221" y="339236"/>
                    <a:pt x="617028" y="350424"/>
                  </a:cubicBezTo>
                  <a:cubicBezTo>
                    <a:pt x="617475" y="350574"/>
                    <a:pt x="617923" y="350574"/>
                    <a:pt x="618371" y="350723"/>
                  </a:cubicBezTo>
                  <a:cubicBezTo>
                    <a:pt x="669239" y="273749"/>
                    <a:pt x="719957" y="196627"/>
                    <a:pt x="771720" y="118161"/>
                  </a:cubicBezTo>
                  <a:cubicBezTo>
                    <a:pt x="767544" y="118161"/>
                    <a:pt x="765007" y="118161"/>
                    <a:pt x="762323" y="118161"/>
                  </a:cubicBezTo>
                  <a:close/>
                  <a:moveTo>
                    <a:pt x="954457" y="116819"/>
                  </a:moveTo>
                  <a:cubicBezTo>
                    <a:pt x="931932" y="117117"/>
                    <a:pt x="909258" y="117267"/>
                    <a:pt x="886733" y="117416"/>
                  </a:cubicBezTo>
                  <a:cubicBezTo>
                    <a:pt x="872264" y="117416"/>
                    <a:pt x="857644" y="117416"/>
                    <a:pt x="841384" y="117416"/>
                  </a:cubicBezTo>
                  <a:cubicBezTo>
                    <a:pt x="892700" y="194688"/>
                    <a:pt x="943121" y="270170"/>
                    <a:pt x="993392" y="345800"/>
                  </a:cubicBezTo>
                  <a:cubicBezTo>
                    <a:pt x="993840" y="345651"/>
                    <a:pt x="994138" y="345502"/>
                    <a:pt x="994585" y="345352"/>
                  </a:cubicBezTo>
                  <a:cubicBezTo>
                    <a:pt x="992945" y="332971"/>
                    <a:pt x="991303" y="320590"/>
                    <a:pt x="989513" y="308208"/>
                  </a:cubicBezTo>
                  <a:cubicBezTo>
                    <a:pt x="980265" y="246600"/>
                    <a:pt x="970867" y="184842"/>
                    <a:pt x="961767" y="123233"/>
                  </a:cubicBezTo>
                  <a:cubicBezTo>
                    <a:pt x="961021" y="118013"/>
                    <a:pt x="959231" y="116819"/>
                    <a:pt x="954457" y="116819"/>
                  </a:cubicBezTo>
                  <a:close/>
                  <a:moveTo>
                    <a:pt x="686185" y="0"/>
                  </a:moveTo>
                  <a:lnTo>
                    <a:pt x="934104" y="0"/>
                  </a:lnTo>
                  <a:cubicBezTo>
                    <a:pt x="954339" y="0"/>
                    <a:pt x="970742" y="16403"/>
                    <a:pt x="970742" y="36638"/>
                  </a:cubicBezTo>
                  <a:lnTo>
                    <a:pt x="961098" y="59922"/>
                  </a:lnTo>
                  <a:lnTo>
                    <a:pt x="1051055" y="59922"/>
                  </a:lnTo>
                  <a:cubicBezTo>
                    <a:pt x="1063680" y="59922"/>
                    <a:pt x="1073915" y="70157"/>
                    <a:pt x="1073915" y="82782"/>
                  </a:cubicBezTo>
                  <a:lnTo>
                    <a:pt x="1073914" y="82782"/>
                  </a:lnTo>
                  <a:cubicBezTo>
                    <a:pt x="1073914" y="95407"/>
                    <a:pt x="1063679" y="105642"/>
                    <a:pt x="1051054" y="105642"/>
                  </a:cubicBezTo>
                  <a:lnTo>
                    <a:pt x="984543" y="105642"/>
                  </a:lnTo>
                  <a:lnTo>
                    <a:pt x="1025912" y="382944"/>
                  </a:lnTo>
                  <a:cubicBezTo>
                    <a:pt x="1027254" y="382795"/>
                    <a:pt x="1028447" y="382646"/>
                    <a:pt x="1029492" y="382348"/>
                  </a:cubicBezTo>
                  <a:cubicBezTo>
                    <a:pt x="1029492" y="382944"/>
                    <a:pt x="1029791" y="383541"/>
                    <a:pt x="1029641" y="383839"/>
                  </a:cubicBezTo>
                  <a:lnTo>
                    <a:pt x="1029470" y="385248"/>
                  </a:lnTo>
                  <a:lnTo>
                    <a:pt x="1157032" y="385248"/>
                  </a:lnTo>
                  <a:lnTo>
                    <a:pt x="1157032" y="310832"/>
                  </a:lnTo>
                  <a:lnTo>
                    <a:pt x="1126536" y="310832"/>
                  </a:lnTo>
                  <a:cubicBezTo>
                    <a:pt x="1121486" y="310832"/>
                    <a:pt x="1117392" y="306738"/>
                    <a:pt x="1117392" y="301688"/>
                  </a:cubicBezTo>
                  <a:cubicBezTo>
                    <a:pt x="1117392" y="296638"/>
                    <a:pt x="1121486" y="292544"/>
                    <a:pt x="1126536" y="292544"/>
                  </a:cubicBezTo>
                  <a:lnTo>
                    <a:pt x="1157032" y="292544"/>
                  </a:lnTo>
                  <a:lnTo>
                    <a:pt x="1157032" y="282034"/>
                  </a:lnTo>
                  <a:lnTo>
                    <a:pt x="1126536" y="282034"/>
                  </a:lnTo>
                  <a:cubicBezTo>
                    <a:pt x="1121486" y="282034"/>
                    <a:pt x="1117392" y="277940"/>
                    <a:pt x="1117392" y="272890"/>
                  </a:cubicBezTo>
                  <a:cubicBezTo>
                    <a:pt x="1117392" y="267840"/>
                    <a:pt x="1121486" y="263746"/>
                    <a:pt x="1126536" y="263746"/>
                  </a:cubicBezTo>
                  <a:lnTo>
                    <a:pt x="1157032" y="263746"/>
                  </a:lnTo>
                  <a:lnTo>
                    <a:pt x="1157032" y="253236"/>
                  </a:lnTo>
                  <a:lnTo>
                    <a:pt x="1126536" y="253236"/>
                  </a:lnTo>
                  <a:cubicBezTo>
                    <a:pt x="1121486" y="253236"/>
                    <a:pt x="1117392" y="249142"/>
                    <a:pt x="1117392" y="244092"/>
                  </a:cubicBezTo>
                  <a:cubicBezTo>
                    <a:pt x="1117392" y="239042"/>
                    <a:pt x="1121486" y="234948"/>
                    <a:pt x="1126536" y="234948"/>
                  </a:cubicBezTo>
                  <a:lnTo>
                    <a:pt x="1157032" y="234948"/>
                  </a:lnTo>
                  <a:lnTo>
                    <a:pt x="1157032" y="219866"/>
                  </a:lnTo>
                  <a:cubicBezTo>
                    <a:pt x="1157032" y="212291"/>
                    <a:pt x="1163173" y="206150"/>
                    <a:pt x="1170748" y="206150"/>
                  </a:cubicBezTo>
                  <a:cubicBezTo>
                    <a:pt x="1178323" y="206150"/>
                    <a:pt x="1184464" y="212291"/>
                    <a:pt x="1184464" y="219866"/>
                  </a:cubicBezTo>
                  <a:lnTo>
                    <a:pt x="1184464" y="234948"/>
                  </a:lnTo>
                  <a:lnTo>
                    <a:pt x="1210556" y="234948"/>
                  </a:lnTo>
                  <a:cubicBezTo>
                    <a:pt x="1215606" y="234948"/>
                    <a:pt x="1219700" y="239042"/>
                    <a:pt x="1219700" y="244092"/>
                  </a:cubicBezTo>
                  <a:cubicBezTo>
                    <a:pt x="1219700" y="249142"/>
                    <a:pt x="1215606" y="253236"/>
                    <a:pt x="1210556" y="253236"/>
                  </a:cubicBezTo>
                  <a:lnTo>
                    <a:pt x="1184464" y="253236"/>
                  </a:lnTo>
                  <a:lnTo>
                    <a:pt x="1184464" y="263746"/>
                  </a:lnTo>
                  <a:lnTo>
                    <a:pt x="1210556" y="263746"/>
                  </a:lnTo>
                  <a:cubicBezTo>
                    <a:pt x="1215606" y="263746"/>
                    <a:pt x="1219700" y="267840"/>
                    <a:pt x="1219700" y="272890"/>
                  </a:cubicBezTo>
                  <a:cubicBezTo>
                    <a:pt x="1219700" y="277940"/>
                    <a:pt x="1215606" y="282034"/>
                    <a:pt x="1210556" y="282034"/>
                  </a:cubicBezTo>
                  <a:lnTo>
                    <a:pt x="1184464" y="282034"/>
                  </a:lnTo>
                  <a:lnTo>
                    <a:pt x="1184464" y="292544"/>
                  </a:lnTo>
                  <a:lnTo>
                    <a:pt x="1210556" y="292544"/>
                  </a:lnTo>
                  <a:cubicBezTo>
                    <a:pt x="1215606" y="292544"/>
                    <a:pt x="1219700" y="296638"/>
                    <a:pt x="1219700" y="301688"/>
                  </a:cubicBezTo>
                  <a:cubicBezTo>
                    <a:pt x="1219700" y="306738"/>
                    <a:pt x="1215606" y="310832"/>
                    <a:pt x="1210556" y="310832"/>
                  </a:cubicBezTo>
                  <a:lnTo>
                    <a:pt x="1184464" y="310832"/>
                  </a:lnTo>
                  <a:lnTo>
                    <a:pt x="1184464" y="385248"/>
                  </a:lnTo>
                  <a:lnTo>
                    <a:pt x="1315794" y="385248"/>
                  </a:lnTo>
                  <a:lnTo>
                    <a:pt x="1315794" y="310832"/>
                  </a:lnTo>
                  <a:lnTo>
                    <a:pt x="1286537" y="310832"/>
                  </a:lnTo>
                  <a:cubicBezTo>
                    <a:pt x="1281487" y="310832"/>
                    <a:pt x="1277393" y="306738"/>
                    <a:pt x="1277393" y="301688"/>
                  </a:cubicBezTo>
                  <a:cubicBezTo>
                    <a:pt x="1277393" y="296638"/>
                    <a:pt x="1281487" y="292544"/>
                    <a:pt x="1286537" y="292544"/>
                  </a:cubicBezTo>
                  <a:lnTo>
                    <a:pt x="1315794" y="292544"/>
                  </a:lnTo>
                  <a:lnTo>
                    <a:pt x="1315794" y="282034"/>
                  </a:lnTo>
                  <a:lnTo>
                    <a:pt x="1286537" y="282034"/>
                  </a:lnTo>
                  <a:cubicBezTo>
                    <a:pt x="1281487" y="282034"/>
                    <a:pt x="1277393" y="277940"/>
                    <a:pt x="1277393" y="272890"/>
                  </a:cubicBezTo>
                  <a:cubicBezTo>
                    <a:pt x="1277393" y="267840"/>
                    <a:pt x="1281487" y="263746"/>
                    <a:pt x="1286537" y="263746"/>
                  </a:cubicBezTo>
                  <a:lnTo>
                    <a:pt x="1315794" y="263746"/>
                  </a:lnTo>
                  <a:lnTo>
                    <a:pt x="1315794" y="253236"/>
                  </a:lnTo>
                  <a:lnTo>
                    <a:pt x="1286537" y="253236"/>
                  </a:lnTo>
                  <a:cubicBezTo>
                    <a:pt x="1281487" y="253236"/>
                    <a:pt x="1277393" y="249142"/>
                    <a:pt x="1277393" y="244092"/>
                  </a:cubicBezTo>
                  <a:cubicBezTo>
                    <a:pt x="1277393" y="239042"/>
                    <a:pt x="1281487" y="234948"/>
                    <a:pt x="1286537" y="234948"/>
                  </a:cubicBezTo>
                  <a:lnTo>
                    <a:pt x="1315794" y="234948"/>
                  </a:lnTo>
                  <a:lnTo>
                    <a:pt x="1315794" y="219866"/>
                  </a:lnTo>
                  <a:cubicBezTo>
                    <a:pt x="1315794" y="212291"/>
                    <a:pt x="1321935" y="206150"/>
                    <a:pt x="1329510" y="206150"/>
                  </a:cubicBezTo>
                  <a:cubicBezTo>
                    <a:pt x="1337085" y="206150"/>
                    <a:pt x="1343226" y="212291"/>
                    <a:pt x="1343226" y="219866"/>
                  </a:cubicBezTo>
                  <a:lnTo>
                    <a:pt x="1343226" y="234948"/>
                  </a:lnTo>
                  <a:lnTo>
                    <a:pt x="1370557" y="234948"/>
                  </a:lnTo>
                  <a:cubicBezTo>
                    <a:pt x="1375607" y="234948"/>
                    <a:pt x="1379701" y="239042"/>
                    <a:pt x="1379701" y="244092"/>
                  </a:cubicBezTo>
                  <a:cubicBezTo>
                    <a:pt x="1379701" y="249142"/>
                    <a:pt x="1375607" y="253236"/>
                    <a:pt x="1370557" y="253236"/>
                  </a:cubicBezTo>
                  <a:lnTo>
                    <a:pt x="1343226" y="253236"/>
                  </a:lnTo>
                  <a:lnTo>
                    <a:pt x="1343226" y="263746"/>
                  </a:lnTo>
                  <a:lnTo>
                    <a:pt x="1370557" y="263746"/>
                  </a:lnTo>
                  <a:cubicBezTo>
                    <a:pt x="1375607" y="263746"/>
                    <a:pt x="1379701" y="267840"/>
                    <a:pt x="1379701" y="272890"/>
                  </a:cubicBezTo>
                  <a:cubicBezTo>
                    <a:pt x="1379701" y="277940"/>
                    <a:pt x="1375607" y="282034"/>
                    <a:pt x="1370557" y="282034"/>
                  </a:cubicBezTo>
                  <a:lnTo>
                    <a:pt x="1343226" y="282034"/>
                  </a:lnTo>
                  <a:lnTo>
                    <a:pt x="1343226" y="292544"/>
                  </a:lnTo>
                  <a:lnTo>
                    <a:pt x="1370557" y="292544"/>
                  </a:lnTo>
                  <a:cubicBezTo>
                    <a:pt x="1375607" y="292544"/>
                    <a:pt x="1379701" y="296638"/>
                    <a:pt x="1379701" y="301688"/>
                  </a:cubicBezTo>
                  <a:cubicBezTo>
                    <a:pt x="1379701" y="306738"/>
                    <a:pt x="1375607" y="310832"/>
                    <a:pt x="1370557" y="310832"/>
                  </a:cubicBezTo>
                  <a:lnTo>
                    <a:pt x="1343226" y="310832"/>
                  </a:lnTo>
                  <a:lnTo>
                    <a:pt x="1343226" y="385248"/>
                  </a:lnTo>
                  <a:lnTo>
                    <a:pt x="1497488" y="385248"/>
                  </a:lnTo>
                  <a:lnTo>
                    <a:pt x="1505347" y="388503"/>
                  </a:lnTo>
                  <a:lnTo>
                    <a:pt x="1505405" y="388454"/>
                  </a:lnTo>
                  <a:cubicBezTo>
                    <a:pt x="1511207" y="383585"/>
                    <a:pt x="1519859" y="384342"/>
                    <a:pt x="1524728" y="390145"/>
                  </a:cubicBezTo>
                  <a:cubicBezTo>
                    <a:pt x="1529597" y="395948"/>
                    <a:pt x="1528840" y="404599"/>
                    <a:pt x="1523038" y="409469"/>
                  </a:cubicBezTo>
                  <a:lnTo>
                    <a:pt x="1085083" y="776956"/>
                  </a:lnTo>
                  <a:lnTo>
                    <a:pt x="1087573" y="789880"/>
                  </a:lnTo>
                  <a:cubicBezTo>
                    <a:pt x="1095377" y="845416"/>
                    <a:pt x="1103907" y="900770"/>
                    <a:pt x="1112255" y="956306"/>
                  </a:cubicBezTo>
                  <a:cubicBezTo>
                    <a:pt x="1119333" y="1003130"/>
                    <a:pt x="1126411" y="1049955"/>
                    <a:pt x="1133490" y="1096779"/>
                  </a:cubicBezTo>
                  <a:cubicBezTo>
                    <a:pt x="1137845" y="1126362"/>
                    <a:pt x="1142383" y="1155763"/>
                    <a:pt x="1146738" y="1185346"/>
                  </a:cubicBezTo>
                  <a:cubicBezTo>
                    <a:pt x="1146920" y="1186798"/>
                    <a:pt x="1146557" y="1189339"/>
                    <a:pt x="1147283" y="1189702"/>
                  </a:cubicBezTo>
                  <a:cubicBezTo>
                    <a:pt x="1160532" y="1195328"/>
                    <a:pt x="1152546" y="1206762"/>
                    <a:pt x="1153816" y="1215292"/>
                  </a:cubicBezTo>
                  <a:cubicBezTo>
                    <a:pt x="1155450" y="1226726"/>
                    <a:pt x="1154542" y="1238522"/>
                    <a:pt x="1156176" y="1249956"/>
                  </a:cubicBezTo>
                  <a:cubicBezTo>
                    <a:pt x="1167247" y="1325093"/>
                    <a:pt x="1178862" y="1400230"/>
                    <a:pt x="1190114" y="1475367"/>
                  </a:cubicBezTo>
                  <a:cubicBezTo>
                    <a:pt x="1199370" y="1536710"/>
                    <a:pt x="1208445" y="1598235"/>
                    <a:pt x="1217701" y="1659579"/>
                  </a:cubicBezTo>
                  <a:cubicBezTo>
                    <a:pt x="1218064" y="1661756"/>
                    <a:pt x="1220605" y="1663753"/>
                    <a:pt x="1221875" y="1665931"/>
                  </a:cubicBezTo>
                  <a:cubicBezTo>
                    <a:pt x="1222964" y="1667746"/>
                    <a:pt x="1224416" y="1669924"/>
                    <a:pt x="1224235" y="1671920"/>
                  </a:cubicBezTo>
                  <a:cubicBezTo>
                    <a:pt x="1221875" y="1709307"/>
                    <a:pt x="1230587" y="1745423"/>
                    <a:pt x="1235668" y="1781903"/>
                  </a:cubicBezTo>
                  <a:cubicBezTo>
                    <a:pt x="1242928" y="1833264"/>
                    <a:pt x="1251095" y="1884444"/>
                    <a:pt x="1258718" y="1935625"/>
                  </a:cubicBezTo>
                  <a:cubicBezTo>
                    <a:pt x="1266340" y="1986260"/>
                    <a:pt x="1273600" y="2037077"/>
                    <a:pt x="1281222" y="2087713"/>
                  </a:cubicBezTo>
                  <a:lnTo>
                    <a:pt x="1286826" y="2124229"/>
                  </a:lnTo>
                  <a:lnTo>
                    <a:pt x="1623061" y="2124229"/>
                  </a:lnTo>
                  <a:lnTo>
                    <a:pt x="1636122" y="2129640"/>
                  </a:lnTo>
                  <a:lnTo>
                    <a:pt x="1640572" y="2129637"/>
                  </a:lnTo>
                  <a:lnTo>
                    <a:pt x="1640572" y="2134176"/>
                  </a:lnTo>
                  <a:lnTo>
                    <a:pt x="1645921" y="2147089"/>
                  </a:lnTo>
                  <a:lnTo>
                    <a:pt x="1645920" y="2147089"/>
                  </a:lnTo>
                  <a:lnTo>
                    <a:pt x="1640572" y="2160000"/>
                  </a:lnTo>
                  <a:lnTo>
                    <a:pt x="1640572" y="2166683"/>
                  </a:lnTo>
                  <a:lnTo>
                    <a:pt x="1630945" y="2166683"/>
                  </a:lnTo>
                  <a:lnTo>
                    <a:pt x="1623060" y="2169949"/>
                  </a:lnTo>
                  <a:lnTo>
                    <a:pt x="22860" y="2169948"/>
                  </a:lnTo>
                  <a:lnTo>
                    <a:pt x="14978" y="2166683"/>
                  </a:lnTo>
                  <a:lnTo>
                    <a:pt x="5349" y="2166683"/>
                  </a:lnTo>
                  <a:lnTo>
                    <a:pt x="5349" y="2160002"/>
                  </a:lnTo>
                  <a:lnTo>
                    <a:pt x="0" y="2147089"/>
                  </a:lnTo>
                  <a:lnTo>
                    <a:pt x="6696" y="2130925"/>
                  </a:lnTo>
                  <a:cubicBezTo>
                    <a:pt x="10833" y="2126788"/>
                    <a:pt x="16548" y="2124229"/>
                    <a:pt x="22860" y="2124229"/>
                  </a:cubicBezTo>
                  <a:lnTo>
                    <a:pt x="410941" y="2124229"/>
                  </a:lnTo>
                  <a:lnTo>
                    <a:pt x="415334" y="2082631"/>
                  </a:lnTo>
                  <a:cubicBezTo>
                    <a:pt x="419509" y="2042159"/>
                    <a:pt x="423683" y="2001505"/>
                    <a:pt x="427676" y="1961033"/>
                  </a:cubicBezTo>
                  <a:cubicBezTo>
                    <a:pt x="430943" y="1928365"/>
                    <a:pt x="433846" y="1895515"/>
                    <a:pt x="437295" y="1862847"/>
                  </a:cubicBezTo>
                  <a:cubicBezTo>
                    <a:pt x="441287" y="1823827"/>
                    <a:pt x="445462" y="1784807"/>
                    <a:pt x="449455" y="1745786"/>
                  </a:cubicBezTo>
                  <a:cubicBezTo>
                    <a:pt x="450906" y="1732538"/>
                    <a:pt x="451995" y="1719289"/>
                    <a:pt x="453447" y="1706221"/>
                  </a:cubicBezTo>
                  <a:cubicBezTo>
                    <a:pt x="454173" y="1699688"/>
                    <a:pt x="454173" y="1693517"/>
                    <a:pt x="444554" y="1691158"/>
                  </a:cubicBezTo>
                  <a:cubicBezTo>
                    <a:pt x="461977" y="1681902"/>
                    <a:pt x="456896" y="1666112"/>
                    <a:pt x="458348" y="1653227"/>
                  </a:cubicBezTo>
                  <a:cubicBezTo>
                    <a:pt x="464700" y="1599869"/>
                    <a:pt x="469600" y="1546329"/>
                    <a:pt x="475045" y="1492971"/>
                  </a:cubicBezTo>
                  <a:cubicBezTo>
                    <a:pt x="479582" y="1447962"/>
                    <a:pt x="483756" y="1402771"/>
                    <a:pt x="488112" y="1357761"/>
                  </a:cubicBezTo>
                  <a:cubicBezTo>
                    <a:pt x="492286" y="1315656"/>
                    <a:pt x="496097" y="1273550"/>
                    <a:pt x="501179" y="1231626"/>
                  </a:cubicBezTo>
                  <a:cubicBezTo>
                    <a:pt x="502450" y="1222007"/>
                    <a:pt x="495190" y="1221099"/>
                    <a:pt x="490834" y="1215473"/>
                  </a:cubicBezTo>
                  <a:cubicBezTo>
                    <a:pt x="506805" y="1209484"/>
                    <a:pt x="504446" y="1195328"/>
                    <a:pt x="505898" y="1182805"/>
                  </a:cubicBezTo>
                  <a:cubicBezTo>
                    <a:pt x="510072" y="1142877"/>
                    <a:pt x="514065" y="1102950"/>
                    <a:pt x="518239" y="1063022"/>
                  </a:cubicBezTo>
                  <a:cubicBezTo>
                    <a:pt x="521506" y="1030898"/>
                    <a:pt x="524591" y="998774"/>
                    <a:pt x="527858" y="966651"/>
                  </a:cubicBezTo>
                  <a:cubicBezTo>
                    <a:pt x="531851" y="927086"/>
                    <a:pt x="536025" y="887340"/>
                    <a:pt x="540018" y="847775"/>
                  </a:cubicBezTo>
                  <a:lnTo>
                    <a:pt x="548341" y="764399"/>
                  </a:lnTo>
                  <a:lnTo>
                    <a:pt x="132037" y="415079"/>
                  </a:lnTo>
                  <a:lnTo>
                    <a:pt x="129621" y="410438"/>
                  </a:lnTo>
                  <a:lnTo>
                    <a:pt x="125334" y="408662"/>
                  </a:lnTo>
                  <a:cubicBezTo>
                    <a:pt x="122852" y="406180"/>
                    <a:pt x="121316" y="402751"/>
                    <a:pt x="121316" y="398964"/>
                  </a:cubicBezTo>
                  <a:cubicBezTo>
                    <a:pt x="121316" y="391389"/>
                    <a:pt x="127457" y="385248"/>
                    <a:pt x="135032" y="385248"/>
                  </a:cubicBezTo>
                  <a:lnTo>
                    <a:pt x="301963" y="385248"/>
                  </a:lnTo>
                  <a:lnTo>
                    <a:pt x="301963" y="319242"/>
                  </a:lnTo>
                  <a:lnTo>
                    <a:pt x="274367" y="319242"/>
                  </a:lnTo>
                  <a:cubicBezTo>
                    <a:pt x="269317" y="319242"/>
                    <a:pt x="265223" y="315148"/>
                    <a:pt x="265223" y="310098"/>
                  </a:cubicBezTo>
                  <a:cubicBezTo>
                    <a:pt x="265223" y="305048"/>
                    <a:pt x="269317" y="300954"/>
                    <a:pt x="274367" y="300954"/>
                  </a:cubicBezTo>
                  <a:lnTo>
                    <a:pt x="301963" y="300954"/>
                  </a:lnTo>
                  <a:lnTo>
                    <a:pt x="301963" y="290444"/>
                  </a:lnTo>
                  <a:lnTo>
                    <a:pt x="274367" y="290444"/>
                  </a:lnTo>
                  <a:cubicBezTo>
                    <a:pt x="269317" y="290444"/>
                    <a:pt x="265223" y="286350"/>
                    <a:pt x="265223" y="281300"/>
                  </a:cubicBezTo>
                  <a:cubicBezTo>
                    <a:pt x="265223" y="276250"/>
                    <a:pt x="269317" y="272156"/>
                    <a:pt x="274367" y="272156"/>
                  </a:cubicBezTo>
                  <a:lnTo>
                    <a:pt x="301963" y="272156"/>
                  </a:lnTo>
                  <a:lnTo>
                    <a:pt x="301963" y="261646"/>
                  </a:lnTo>
                  <a:lnTo>
                    <a:pt x="274367" y="261646"/>
                  </a:lnTo>
                  <a:cubicBezTo>
                    <a:pt x="269317" y="261646"/>
                    <a:pt x="265223" y="257552"/>
                    <a:pt x="265223" y="252502"/>
                  </a:cubicBezTo>
                  <a:cubicBezTo>
                    <a:pt x="265223" y="247452"/>
                    <a:pt x="269317" y="243358"/>
                    <a:pt x="274367" y="243358"/>
                  </a:cubicBezTo>
                  <a:lnTo>
                    <a:pt x="301963" y="243358"/>
                  </a:lnTo>
                  <a:lnTo>
                    <a:pt x="301963" y="219866"/>
                  </a:lnTo>
                  <a:cubicBezTo>
                    <a:pt x="301963" y="212291"/>
                    <a:pt x="308104" y="206150"/>
                    <a:pt x="315679" y="206150"/>
                  </a:cubicBezTo>
                  <a:cubicBezTo>
                    <a:pt x="323254" y="206150"/>
                    <a:pt x="329395" y="212291"/>
                    <a:pt x="329395" y="219866"/>
                  </a:cubicBezTo>
                  <a:lnTo>
                    <a:pt x="329395" y="243358"/>
                  </a:lnTo>
                  <a:lnTo>
                    <a:pt x="358387" y="243358"/>
                  </a:lnTo>
                  <a:cubicBezTo>
                    <a:pt x="363437" y="243358"/>
                    <a:pt x="367531" y="247452"/>
                    <a:pt x="367531" y="252502"/>
                  </a:cubicBezTo>
                  <a:cubicBezTo>
                    <a:pt x="367531" y="257552"/>
                    <a:pt x="363437" y="261646"/>
                    <a:pt x="358387" y="261646"/>
                  </a:cubicBezTo>
                  <a:lnTo>
                    <a:pt x="329395" y="261646"/>
                  </a:lnTo>
                  <a:lnTo>
                    <a:pt x="329395" y="272156"/>
                  </a:lnTo>
                  <a:lnTo>
                    <a:pt x="358387" y="272156"/>
                  </a:lnTo>
                  <a:cubicBezTo>
                    <a:pt x="363437" y="272156"/>
                    <a:pt x="367531" y="276250"/>
                    <a:pt x="367531" y="281300"/>
                  </a:cubicBezTo>
                  <a:cubicBezTo>
                    <a:pt x="367531" y="286350"/>
                    <a:pt x="363437" y="290444"/>
                    <a:pt x="358387" y="290444"/>
                  </a:cubicBezTo>
                  <a:lnTo>
                    <a:pt x="329395" y="290444"/>
                  </a:lnTo>
                  <a:lnTo>
                    <a:pt x="329395" y="300954"/>
                  </a:lnTo>
                  <a:lnTo>
                    <a:pt x="358387" y="300954"/>
                  </a:lnTo>
                  <a:cubicBezTo>
                    <a:pt x="363437" y="300954"/>
                    <a:pt x="367531" y="305048"/>
                    <a:pt x="367531" y="310098"/>
                  </a:cubicBezTo>
                  <a:cubicBezTo>
                    <a:pt x="367531" y="315148"/>
                    <a:pt x="363437" y="319242"/>
                    <a:pt x="358387" y="319242"/>
                  </a:cubicBezTo>
                  <a:lnTo>
                    <a:pt x="329395" y="319242"/>
                  </a:lnTo>
                  <a:lnTo>
                    <a:pt x="329395" y="385248"/>
                  </a:lnTo>
                  <a:lnTo>
                    <a:pt x="447531" y="385248"/>
                  </a:lnTo>
                  <a:lnTo>
                    <a:pt x="447531" y="315782"/>
                  </a:lnTo>
                  <a:lnTo>
                    <a:pt x="417009" y="315782"/>
                  </a:lnTo>
                  <a:cubicBezTo>
                    <a:pt x="411959" y="315782"/>
                    <a:pt x="407865" y="311688"/>
                    <a:pt x="407865" y="306638"/>
                  </a:cubicBezTo>
                  <a:cubicBezTo>
                    <a:pt x="407865" y="301588"/>
                    <a:pt x="411959" y="297494"/>
                    <a:pt x="417009" y="297494"/>
                  </a:cubicBezTo>
                  <a:lnTo>
                    <a:pt x="447531" y="297494"/>
                  </a:lnTo>
                  <a:lnTo>
                    <a:pt x="447531" y="286984"/>
                  </a:lnTo>
                  <a:lnTo>
                    <a:pt x="417009" y="286984"/>
                  </a:lnTo>
                  <a:cubicBezTo>
                    <a:pt x="411959" y="286984"/>
                    <a:pt x="407865" y="282890"/>
                    <a:pt x="407865" y="277840"/>
                  </a:cubicBezTo>
                  <a:cubicBezTo>
                    <a:pt x="407865" y="272790"/>
                    <a:pt x="411959" y="268696"/>
                    <a:pt x="417009" y="268696"/>
                  </a:cubicBezTo>
                  <a:lnTo>
                    <a:pt x="447531" y="268696"/>
                  </a:lnTo>
                  <a:lnTo>
                    <a:pt x="447531" y="258186"/>
                  </a:lnTo>
                  <a:lnTo>
                    <a:pt x="417009" y="258186"/>
                  </a:lnTo>
                  <a:cubicBezTo>
                    <a:pt x="411959" y="258186"/>
                    <a:pt x="407865" y="254092"/>
                    <a:pt x="407865" y="249042"/>
                  </a:cubicBezTo>
                  <a:cubicBezTo>
                    <a:pt x="407865" y="243992"/>
                    <a:pt x="411959" y="239898"/>
                    <a:pt x="417009" y="239898"/>
                  </a:cubicBezTo>
                  <a:lnTo>
                    <a:pt x="447531" y="239898"/>
                  </a:lnTo>
                  <a:lnTo>
                    <a:pt x="447531" y="219866"/>
                  </a:lnTo>
                  <a:cubicBezTo>
                    <a:pt x="447531" y="212291"/>
                    <a:pt x="453672" y="206150"/>
                    <a:pt x="461247" y="206150"/>
                  </a:cubicBezTo>
                  <a:cubicBezTo>
                    <a:pt x="468822" y="206150"/>
                    <a:pt x="474963" y="212291"/>
                    <a:pt x="474963" y="219866"/>
                  </a:cubicBezTo>
                  <a:lnTo>
                    <a:pt x="474963" y="239898"/>
                  </a:lnTo>
                  <a:lnTo>
                    <a:pt x="501029" y="239898"/>
                  </a:lnTo>
                  <a:cubicBezTo>
                    <a:pt x="506079" y="239898"/>
                    <a:pt x="510173" y="243992"/>
                    <a:pt x="510173" y="249042"/>
                  </a:cubicBezTo>
                  <a:cubicBezTo>
                    <a:pt x="510173" y="254092"/>
                    <a:pt x="506079" y="258186"/>
                    <a:pt x="501029" y="258186"/>
                  </a:cubicBezTo>
                  <a:lnTo>
                    <a:pt x="474963" y="258186"/>
                  </a:lnTo>
                  <a:lnTo>
                    <a:pt x="474963" y="268696"/>
                  </a:lnTo>
                  <a:lnTo>
                    <a:pt x="501029" y="268696"/>
                  </a:lnTo>
                  <a:cubicBezTo>
                    <a:pt x="506079" y="268696"/>
                    <a:pt x="510173" y="272790"/>
                    <a:pt x="510173" y="277840"/>
                  </a:cubicBezTo>
                  <a:cubicBezTo>
                    <a:pt x="510173" y="282890"/>
                    <a:pt x="506079" y="286984"/>
                    <a:pt x="501029" y="286984"/>
                  </a:cubicBezTo>
                  <a:lnTo>
                    <a:pt x="474963" y="286984"/>
                  </a:lnTo>
                  <a:lnTo>
                    <a:pt x="474963" y="297494"/>
                  </a:lnTo>
                  <a:lnTo>
                    <a:pt x="501029" y="297494"/>
                  </a:lnTo>
                  <a:cubicBezTo>
                    <a:pt x="506079" y="297494"/>
                    <a:pt x="510173" y="301588"/>
                    <a:pt x="510173" y="306638"/>
                  </a:cubicBezTo>
                  <a:cubicBezTo>
                    <a:pt x="510173" y="311688"/>
                    <a:pt x="506079" y="315782"/>
                    <a:pt x="501029" y="315782"/>
                  </a:cubicBezTo>
                  <a:lnTo>
                    <a:pt x="474963" y="315782"/>
                  </a:lnTo>
                  <a:lnTo>
                    <a:pt x="474963" y="385248"/>
                  </a:lnTo>
                  <a:lnTo>
                    <a:pt x="588306" y="385248"/>
                  </a:lnTo>
                  <a:lnTo>
                    <a:pt x="588536" y="382944"/>
                  </a:lnTo>
                  <a:cubicBezTo>
                    <a:pt x="591818" y="350126"/>
                    <a:pt x="595397" y="317308"/>
                    <a:pt x="598679" y="284490"/>
                  </a:cubicBezTo>
                  <a:cubicBezTo>
                    <a:pt x="601365" y="258385"/>
                    <a:pt x="603752" y="232130"/>
                    <a:pt x="606437" y="206025"/>
                  </a:cubicBezTo>
                  <a:cubicBezTo>
                    <a:pt x="609718" y="173206"/>
                    <a:pt x="613150" y="140388"/>
                    <a:pt x="616580" y="107571"/>
                  </a:cubicBezTo>
                  <a:lnTo>
                    <a:pt x="616580" y="105641"/>
                  </a:lnTo>
                  <a:lnTo>
                    <a:pt x="569236" y="105641"/>
                  </a:lnTo>
                  <a:cubicBezTo>
                    <a:pt x="562924" y="105641"/>
                    <a:pt x="557209" y="103082"/>
                    <a:pt x="553072" y="98945"/>
                  </a:cubicBezTo>
                  <a:lnTo>
                    <a:pt x="546376" y="82781"/>
                  </a:lnTo>
                  <a:lnTo>
                    <a:pt x="553072" y="66617"/>
                  </a:lnTo>
                  <a:cubicBezTo>
                    <a:pt x="557209" y="62481"/>
                    <a:pt x="562924" y="59922"/>
                    <a:pt x="569236" y="59922"/>
                  </a:cubicBezTo>
                  <a:lnTo>
                    <a:pt x="659192" y="59922"/>
                  </a:lnTo>
                  <a:lnTo>
                    <a:pt x="649547" y="36638"/>
                  </a:lnTo>
                  <a:cubicBezTo>
                    <a:pt x="649547" y="16403"/>
                    <a:pt x="665950" y="0"/>
                    <a:pt x="686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27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0" name="Freeform: Shape 1439">
              <a:extLst>
                <a:ext uri="{FF2B5EF4-FFF2-40B4-BE49-F238E27FC236}">
                  <a16:creationId xmlns:a16="http://schemas.microsoft.com/office/drawing/2014/main" id="{7DE42E2C-B8D4-9045-B5DD-24C92D03ABFA}"/>
                </a:ext>
              </a:extLst>
            </p:cNvPr>
            <p:cNvSpPr/>
            <p:nvPr/>
          </p:nvSpPr>
          <p:spPr>
            <a:xfrm>
              <a:off x="6392512" y="2933634"/>
              <a:ext cx="1286414" cy="2052927"/>
            </a:xfrm>
            <a:custGeom>
              <a:avLst/>
              <a:gdLst>
                <a:gd name="connsiteX0" fmla="*/ 817516 w 1645921"/>
                <a:gd name="connsiteY0" fmla="*/ 1935988 h 2169949"/>
                <a:gd name="connsiteX1" fmla="*/ 513238 w 1645921"/>
                <a:gd name="connsiteY1" fmla="*/ 2124229 h 2169949"/>
                <a:gd name="connsiteX2" fmla="*/ 820226 w 1645921"/>
                <a:gd name="connsiteY2" fmla="*/ 2124229 h 2169949"/>
                <a:gd name="connsiteX3" fmla="*/ 848006 w 1645921"/>
                <a:gd name="connsiteY3" fmla="*/ 1933084 h 2169949"/>
                <a:gd name="connsiteX4" fmla="*/ 851058 w 1645921"/>
                <a:gd name="connsiteY4" fmla="*/ 2124229 h 2169949"/>
                <a:gd name="connsiteX5" fmla="*/ 1165501 w 1645921"/>
                <a:gd name="connsiteY5" fmla="*/ 2124229 h 2169949"/>
                <a:gd name="connsiteX6" fmla="*/ 483030 w 1645921"/>
                <a:gd name="connsiteY6" fmla="*/ 1713663 h 2169949"/>
                <a:gd name="connsiteX7" fmla="*/ 441567 w 1645921"/>
                <a:gd name="connsiteY7" fmla="*/ 2124229 h 2169949"/>
                <a:gd name="connsiteX8" fmla="*/ 456637 w 1645921"/>
                <a:gd name="connsiteY8" fmla="*/ 2124229 h 2169949"/>
                <a:gd name="connsiteX9" fmla="*/ 806082 w 1645921"/>
                <a:gd name="connsiteY9" fmla="*/ 1908038 h 2169949"/>
                <a:gd name="connsiteX10" fmla="*/ 483030 w 1645921"/>
                <a:gd name="connsiteY10" fmla="*/ 1713663 h 2169949"/>
                <a:gd name="connsiteX11" fmla="*/ 1192837 w 1645921"/>
                <a:gd name="connsiteY11" fmla="*/ 1703681 h 2169949"/>
                <a:gd name="connsiteX12" fmla="*/ 863251 w 1645921"/>
                <a:gd name="connsiteY12" fmla="*/ 1907494 h 2169949"/>
                <a:gd name="connsiteX13" fmla="*/ 1223376 w 1645921"/>
                <a:gd name="connsiteY13" fmla="*/ 2124229 h 2169949"/>
                <a:gd name="connsiteX14" fmla="*/ 1255703 w 1645921"/>
                <a:gd name="connsiteY14" fmla="*/ 2124229 h 2169949"/>
                <a:gd name="connsiteX15" fmla="*/ 813705 w 1645921"/>
                <a:gd name="connsiteY15" fmla="*/ 1701321 h 2169949"/>
                <a:gd name="connsiteX16" fmla="*/ 529673 w 1645921"/>
                <a:gd name="connsiteY16" fmla="*/ 1704407 h 2169949"/>
                <a:gd name="connsiteX17" fmla="*/ 529129 w 1645921"/>
                <a:gd name="connsiteY17" fmla="*/ 1706584 h 2169949"/>
                <a:gd name="connsiteX18" fmla="*/ 816608 w 1645921"/>
                <a:gd name="connsiteY18" fmla="*/ 1879544 h 2169949"/>
                <a:gd name="connsiteX19" fmla="*/ 813705 w 1645921"/>
                <a:gd name="connsiteY19" fmla="*/ 1701321 h 2169949"/>
                <a:gd name="connsiteX20" fmla="*/ 1143109 w 1645921"/>
                <a:gd name="connsiteY20" fmla="*/ 1697147 h 2169949"/>
                <a:gd name="connsiteX21" fmla="*/ 844376 w 1645921"/>
                <a:gd name="connsiteY21" fmla="*/ 1700595 h 2169949"/>
                <a:gd name="connsiteX22" fmla="*/ 847280 w 1645921"/>
                <a:gd name="connsiteY22" fmla="*/ 1882630 h 2169949"/>
                <a:gd name="connsiteX23" fmla="*/ 1143835 w 1645921"/>
                <a:gd name="connsiteY23" fmla="*/ 1699143 h 2169949"/>
                <a:gd name="connsiteX24" fmla="*/ 1143109 w 1645921"/>
                <a:gd name="connsiteY24" fmla="*/ 1697147 h 2169949"/>
                <a:gd name="connsiteX25" fmla="*/ 840565 w 1645921"/>
                <a:gd name="connsiteY25" fmla="*/ 1456129 h 2169949"/>
                <a:gd name="connsiteX26" fmla="*/ 844195 w 1645921"/>
                <a:gd name="connsiteY26" fmla="*/ 1670287 h 2169949"/>
                <a:gd name="connsiteX27" fmla="*/ 1144923 w 1645921"/>
                <a:gd name="connsiteY27" fmla="*/ 1666838 h 2169949"/>
                <a:gd name="connsiteX28" fmla="*/ 1145649 w 1645921"/>
                <a:gd name="connsiteY28" fmla="*/ 1665205 h 2169949"/>
                <a:gd name="connsiteX29" fmla="*/ 840565 w 1645921"/>
                <a:gd name="connsiteY29" fmla="*/ 1456129 h 2169949"/>
                <a:gd name="connsiteX30" fmla="*/ 810075 w 1645921"/>
                <a:gd name="connsiteY30" fmla="*/ 1455403 h 2169949"/>
                <a:gd name="connsiteX31" fmla="*/ 517695 w 1645921"/>
                <a:gd name="connsiteY31" fmla="*/ 1674098 h 2169949"/>
                <a:gd name="connsiteX32" fmla="*/ 813342 w 1645921"/>
                <a:gd name="connsiteY32" fmla="*/ 1670650 h 2169949"/>
                <a:gd name="connsiteX33" fmla="*/ 810075 w 1645921"/>
                <a:gd name="connsiteY33" fmla="*/ 1455403 h 2169949"/>
                <a:gd name="connsiteX34" fmla="*/ 530580 w 1645921"/>
                <a:gd name="connsiteY34" fmla="*/ 1243604 h 2169949"/>
                <a:gd name="connsiteX35" fmla="*/ 488656 w 1645921"/>
                <a:gd name="connsiteY35" fmla="*/ 1658308 h 2169949"/>
                <a:gd name="connsiteX36" fmla="*/ 797915 w 1645921"/>
                <a:gd name="connsiteY36" fmla="*/ 1426909 h 2169949"/>
                <a:gd name="connsiteX37" fmla="*/ 530580 w 1645921"/>
                <a:gd name="connsiteY37" fmla="*/ 1243604 h 2169949"/>
                <a:gd name="connsiteX38" fmla="*/ 836935 w 1645921"/>
                <a:gd name="connsiteY38" fmla="*/ 1223277 h 2169949"/>
                <a:gd name="connsiteX39" fmla="*/ 839658 w 1645921"/>
                <a:gd name="connsiteY39" fmla="*/ 1395693 h 2169949"/>
                <a:gd name="connsiteX40" fmla="*/ 1070150 w 1645921"/>
                <a:gd name="connsiteY40" fmla="*/ 1223277 h 2169949"/>
                <a:gd name="connsiteX41" fmla="*/ 836935 w 1645921"/>
                <a:gd name="connsiteY41" fmla="*/ 1223277 h 2169949"/>
                <a:gd name="connsiteX42" fmla="*/ 553085 w 1645921"/>
                <a:gd name="connsiteY42" fmla="*/ 1223277 h 2169949"/>
                <a:gd name="connsiteX43" fmla="*/ 809167 w 1645921"/>
                <a:gd name="connsiteY43" fmla="*/ 1398778 h 2169949"/>
                <a:gd name="connsiteX44" fmla="*/ 806445 w 1645921"/>
                <a:gd name="connsiteY44" fmla="*/ 1223277 h 2169949"/>
                <a:gd name="connsiteX45" fmla="*/ 553085 w 1645921"/>
                <a:gd name="connsiteY45" fmla="*/ 1223277 h 2169949"/>
                <a:gd name="connsiteX46" fmla="*/ 1121148 w 1645921"/>
                <a:gd name="connsiteY46" fmla="*/ 1222551 h 2169949"/>
                <a:gd name="connsiteX47" fmla="*/ 849095 w 1645921"/>
                <a:gd name="connsiteY47" fmla="*/ 1426001 h 2169949"/>
                <a:gd name="connsiteX48" fmla="*/ 1185940 w 1645921"/>
                <a:gd name="connsiteY48" fmla="*/ 1656856 h 2169949"/>
                <a:gd name="connsiteX49" fmla="*/ 1121148 w 1645921"/>
                <a:gd name="connsiteY49" fmla="*/ 1222551 h 2169949"/>
                <a:gd name="connsiteX50" fmla="*/ 803178 w 1645921"/>
                <a:gd name="connsiteY50" fmla="*/ 1009119 h 2169949"/>
                <a:gd name="connsiteX51" fmla="*/ 570690 w 1645921"/>
                <a:gd name="connsiteY51" fmla="*/ 1191335 h 2169949"/>
                <a:gd name="connsiteX52" fmla="*/ 805901 w 1645921"/>
                <a:gd name="connsiteY52" fmla="*/ 1191335 h 2169949"/>
                <a:gd name="connsiteX53" fmla="*/ 803178 w 1645921"/>
                <a:gd name="connsiteY53" fmla="*/ 1009119 h 2169949"/>
                <a:gd name="connsiteX54" fmla="*/ 833305 w 1645921"/>
                <a:gd name="connsiteY54" fmla="*/ 992422 h 2169949"/>
                <a:gd name="connsiteX55" fmla="*/ 836572 w 1645921"/>
                <a:gd name="connsiteY55" fmla="*/ 1191154 h 2169949"/>
                <a:gd name="connsiteX56" fmla="*/ 1087391 w 1645921"/>
                <a:gd name="connsiteY56" fmla="*/ 1191154 h 2169949"/>
                <a:gd name="connsiteX57" fmla="*/ 833305 w 1645921"/>
                <a:gd name="connsiteY57" fmla="*/ 992422 h 2169949"/>
                <a:gd name="connsiteX58" fmla="*/ 1055404 w 1645921"/>
                <a:gd name="connsiteY58" fmla="*/ 817761 h 2169949"/>
                <a:gd name="connsiteX59" fmla="*/ 1042745 w 1645921"/>
                <a:gd name="connsiteY59" fmla="*/ 821277 h 2169949"/>
                <a:gd name="connsiteX60" fmla="*/ 985031 w 1645921"/>
                <a:gd name="connsiteY60" fmla="*/ 866468 h 2169949"/>
                <a:gd name="connsiteX61" fmla="*/ 853269 w 1645921"/>
                <a:gd name="connsiteY61" fmla="*/ 969918 h 2169949"/>
                <a:gd name="connsiteX62" fmla="*/ 1113707 w 1645921"/>
                <a:gd name="connsiteY62" fmla="*/ 1173549 h 2169949"/>
                <a:gd name="connsiteX63" fmla="*/ 1099007 w 1645921"/>
                <a:gd name="connsiteY63" fmla="*/ 1072459 h 2169949"/>
                <a:gd name="connsiteX64" fmla="*/ 1079587 w 1645921"/>
                <a:gd name="connsiteY64" fmla="*/ 943783 h 2169949"/>
                <a:gd name="connsiteX65" fmla="*/ 1062346 w 1645921"/>
                <a:gd name="connsiteY65" fmla="*/ 828537 h 2169949"/>
                <a:gd name="connsiteX66" fmla="*/ 1055404 w 1645921"/>
                <a:gd name="connsiteY66" fmla="*/ 817761 h 2169949"/>
                <a:gd name="connsiteX67" fmla="*/ 576134 w 1645921"/>
                <a:gd name="connsiteY67" fmla="*/ 791513 h 2169949"/>
                <a:gd name="connsiteX68" fmla="*/ 537114 w 1645921"/>
                <a:gd name="connsiteY68" fmla="*/ 1179357 h 2169949"/>
                <a:gd name="connsiteX69" fmla="*/ 540744 w 1645921"/>
                <a:gd name="connsiteY69" fmla="*/ 1177179 h 2169949"/>
                <a:gd name="connsiteX70" fmla="*/ 796100 w 1645921"/>
                <a:gd name="connsiteY70" fmla="*/ 976996 h 2169949"/>
                <a:gd name="connsiteX71" fmla="*/ 796100 w 1645921"/>
                <a:gd name="connsiteY71" fmla="*/ 963384 h 2169949"/>
                <a:gd name="connsiteX72" fmla="*/ 618240 w 1645921"/>
                <a:gd name="connsiteY72" fmla="*/ 824181 h 2169949"/>
                <a:gd name="connsiteX73" fmla="*/ 576134 w 1645921"/>
                <a:gd name="connsiteY73" fmla="*/ 791513 h 2169949"/>
                <a:gd name="connsiteX74" fmla="*/ 832035 w 1645921"/>
                <a:gd name="connsiteY74" fmla="*/ 779716 h 2169949"/>
                <a:gd name="connsiteX75" fmla="*/ 832035 w 1645921"/>
                <a:gd name="connsiteY75" fmla="*/ 948865 h 2169949"/>
                <a:gd name="connsiteX76" fmla="*/ 1031534 w 1645921"/>
                <a:gd name="connsiteY76" fmla="*/ 792496 h 2169949"/>
                <a:gd name="connsiteX77" fmla="*/ 1031242 w 1645921"/>
                <a:gd name="connsiteY77" fmla="*/ 791569 h 2169949"/>
                <a:gd name="connsiteX78" fmla="*/ 1035405 w 1645921"/>
                <a:gd name="connsiteY78" fmla="*/ 783570 h 2169949"/>
                <a:gd name="connsiteX79" fmla="*/ 607714 w 1645921"/>
                <a:gd name="connsiteY79" fmla="*/ 775723 h 2169949"/>
                <a:gd name="connsiteX80" fmla="*/ 607351 w 1645921"/>
                <a:gd name="connsiteY80" fmla="*/ 777720 h 2169949"/>
                <a:gd name="connsiteX81" fmla="*/ 800637 w 1645921"/>
                <a:gd name="connsiteY81" fmla="*/ 928901 h 2169949"/>
                <a:gd name="connsiteX82" fmla="*/ 800637 w 1645921"/>
                <a:gd name="connsiteY82" fmla="*/ 779353 h 2169949"/>
                <a:gd name="connsiteX83" fmla="*/ 607714 w 1645921"/>
                <a:gd name="connsiteY83" fmla="*/ 775723 h 2169949"/>
                <a:gd name="connsiteX84" fmla="*/ 796931 w 1645921"/>
                <a:gd name="connsiteY84" fmla="*/ 594770 h 2169949"/>
                <a:gd name="connsiteX85" fmla="*/ 605840 w 1645921"/>
                <a:gd name="connsiteY85" fmla="*/ 744540 h 2169949"/>
                <a:gd name="connsiteX86" fmla="*/ 799169 w 1645921"/>
                <a:gd name="connsiteY86" fmla="*/ 744540 h 2169949"/>
                <a:gd name="connsiteX87" fmla="*/ 796931 w 1645921"/>
                <a:gd name="connsiteY87" fmla="*/ 594770 h 2169949"/>
                <a:gd name="connsiteX88" fmla="*/ 821693 w 1645921"/>
                <a:gd name="connsiteY88" fmla="*/ 581046 h 2169949"/>
                <a:gd name="connsiteX89" fmla="*/ 824378 w 1645921"/>
                <a:gd name="connsiteY89" fmla="*/ 744391 h 2169949"/>
                <a:gd name="connsiteX90" fmla="*/ 1030536 w 1645921"/>
                <a:gd name="connsiteY90" fmla="*/ 744391 h 2169949"/>
                <a:gd name="connsiteX91" fmla="*/ 821693 w 1645921"/>
                <a:gd name="connsiteY91" fmla="*/ 581046 h 2169949"/>
                <a:gd name="connsiteX92" fmla="*/ 1004245 w 1645921"/>
                <a:gd name="connsiteY92" fmla="*/ 437486 h 2169949"/>
                <a:gd name="connsiteX93" fmla="*/ 993840 w 1645921"/>
                <a:gd name="connsiteY93" fmla="*/ 440376 h 2169949"/>
                <a:gd name="connsiteX94" fmla="*/ 946402 w 1645921"/>
                <a:gd name="connsiteY94" fmla="*/ 477520 h 2169949"/>
                <a:gd name="connsiteX95" fmla="*/ 838102 w 1645921"/>
                <a:gd name="connsiteY95" fmla="*/ 562549 h 2169949"/>
                <a:gd name="connsiteX96" fmla="*/ 1052166 w 1645921"/>
                <a:gd name="connsiteY96" fmla="*/ 729921 h 2169949"/>
                <a:gd name="connsiteX97" fmla="*/ 1040084 w 1645921"/>
                <a:gd name="connsiteY97" fmla="*/ 646831 h 2169949"/>
                <a:gd name="connsiteX98" fmla="*/ 1024122 w 1645921"/>
                <a:gd name="connsiteY98" fmla="*/ 541068 h 2169949"/>
                <a:gd name="connsiteX99" fmla="*/ 1009951 w 1645921"/>
                <a:gd name="connsiteY99" fmla="*/ 446343 h 2169949"/>
                <a:gd name="connsiteX100" fmla="*/ 1004245 w 1645921"/>
                <a:gd name="connsiteY100" fmla="*/ 437486 h 2169949"/>
                <a:gd name="connsiteX101" fmla="*/ 610315 w 1645921"/>
                <a:gd name="connsiteY101" fmla="*/ 415911 h 2169949"/>
                <a:gd name="connsiteX102" fmla="*/ 578243 w 1645921"/>
                <a:gd name="connsiteY102" fmla="*/ 734695 h 2169949"/>
                <a:gd name="connsiteX103" fmla="*/ 581226 w 1645921"/>
                <a:gd name="connsiteY103" fmla="*/ 732905 h 2169949"/>
                <a:gd name="connsiteX104" fmla="*/ 791113 w 1645921"/>
                <a:gd name="connsiteY104" fmla="*/ 568367 h 2169949"/>
                <a:gd name="connsiteX105" fmla="*/ 791113 w 1645921"/>
                <a:gd name="connsiteY105" fmla="*/ 557179 h 2169949"/>
                <a:gd name="connsiteX106" fmla="*/ 644923 w 1645921"/>
                <a:gd name="connsiteY106" fmla="*/ 442763 h 2169949"/>
                <a:gd name="connsiteX107" fmla="*/ 610315 w 1645921"/>
                <a:gd name="connsiteY107" fmla="*/ 415911 h 2169949"/>
                <a:gd name="connsiteX108" fmla="*/ 1030322 w 1645921"/>
                <a:gd name="connsiteY108" fmla="*/ 412680 h 2169949"/>
                <a:gd name="connsiteX109" fmla="*/ 1030686 w 1645921"/>
                <a:gd name="connsiteY109" fmla="*/ 414569 h 2169949"/>
                <a:gd name="connsiteX110" fmla="*/ 1050973 w 1645921"/>
                <a:gd name="connsiteY110" fmla="*/ 551361 h 2169949"/>
                <a:gd name="connsiteX111" fmla="*/ 1068427 w 1645921"/>
                <a:gd name="connsiteY111" fmla="*/ 666821 h 2169949"/>
                <a:gd name="connsiteX112" fmla="*/ 1079316 w 1645921"/>
                <a:gd name="connsiteY112" fmla="*/ 739618 h 2169949"/>
                <a:gd name="connsiteX113" fmla="*/ 1079763 w 1645921"/>
                <a:gd name="connsiteY113" fmla="*/ 743198 h 2169949"/>
                <a:gd name="connsiteX114" fmla="*/ 1080791 w 1645921"/>
                <a:gd name="connsiteY114" fmla="*/ 744748 h 2169949"/>
                <a:gd name="connsiteX115" fmla="*/ 1476534 w 1645921"/>
                <a:gd name="connsiteY115" fmla="*/ 412680 h 2169949"/>
                <a:gd name="connsiteX116" fmla="*/ 820649 w 1645921"/>
                <a:gd name="connsiteY116" fmla="*/ 412680 h 2169949"/>
                <a:gd name="connsiteX117" fmla="*/ 820649 w 1645921"/>
                <a:gd name="connsiteY117" fmla="*/ 545245 h 2169949"/>
                <a:gd name="connsiteX118" fmla="*/ 989779 w 1645921"/>
                <a:gd name="connsiteY118" fmla="*/ 412680 h 2169949"/>
                <a:gd name="connsiteX119" fmla="*/ 646336 w 1645921"/>
                <a:gd name="connsiteY119" fmla="*/ 412680 h 2169949"/>
                <a:gd name="connsiteX120" fmla="*/ 794842 w 1645921"/>
                <a:gd name="connsiteY120" fmla="*/ 528836 h 2169949"/>
                <a:gd name="connsiteX121" fmla="*/ 794842 w 1645921"/>
                <a:gd name="connsiteY121" fmla="*/ 412680 h 2169949"/>
                <a:gd name="connsiteX122" fmla="*/ 171855 w 1645921"/>
                <a:gd name="connsiteY122" fmla="*/ 412680 h 2169949"/>
                <a:gd name="connsiteX123" fmla="*/ 553095 w 1645921"/>
                <a:gd name="connsiteY123" fmla="*/ 732578 h 2169949"/>
                <a:gd name="connsiteX124" fmla="*/ 562729 w 1645921"/>
                <a:gd name="connsiteY124" fmla="*/ 639075 h 2169949"/>
                <a:gd name="connsiteX125" fmla="*/ 570635 w 1645921"/>
                <a:gd name="connsiteY125" fmla="*/ 559864 h 2169949"/>
                <a:gd name="connsiteX126" fmla="*/ 580630 w 1645921"/>
                <a:gd name="connsiteY126" fmla="*/ 462155 h 2169949"/>
                <a:gd name="connsiteX127" fmla="*/ 585568 w 1645921"/>
                <a:gd name="connsiteY127" fmla="*/ 412680 h 2169949"/>
                <a:gd name="connsiteX128" fmla="*/ 789920 w 1645921"/>
                <a:gd name="connsiteY128" fmla="*/ 135167 h 2169949"/>
                <a:gd name="connsiteX129" fmla="*/ 630156 w 1645921"/>
                <a:gd name="connsiteY129" fmla="*/ 377723 h 2169949"/>
                <a:gd name="connsiteX130" fmla="*/ 794395 w 1645921"/>
                <a:gd name="connsiteY130" fmla="*/ 380706 h 2169949"/>
                <a:gd name="connsiteX131" fmla="*/ 791411 w 1645921"/>
                <a:gd name="connsiteY131" fmla="*/ 135764 h 2169949"/>
                <a:gd name="connsiteX132" fmla="*/ 789920 w 1645921"/>
                <a:gd name="connsiteY132" fmla="*/ 135167 h 2169949"/>
                <a:gd name="connsiteX133" fmla="*/ 818262 w 1645921"/>
                <a:gd name="connsiteY133" fmla="*/ 127261 h 2169949"/>
                <a:gd name="connsiteX134" fmla="*/ 816622 w 1645921"/>
                <a:gd name="connsiteY134" fmla="*/ 127559 h 2169949"/>
                <a:gd name="connsiteX135" fmla="*/ 819456 w 1645921"/>
                <a:gd name="connsiteY135" fmla="*/ 381303 h 2169949"/>
                <a:gd name="connsiteX136" fmla="*/ 989513 w 1645921"/>
                <a:gd name="connsiteY136" fmla="*/ 384138 h 2169949"/>
                <a:gd name="connsiteX137" fmla="*/ 818262 w 1645921"/>
                <a:gd name="connsiteY137" fmla="*/ 127261 h 2169949"/>
                <a:gd name="connsiteX138" fmla="*/ 762323 w 1645921"/>
                <a:gd name="connsiteY138" fmla="*/ 118161 h 2169949"/>
                <a:gd name="connsiteX139" fmla="*/ 658647 w 1645921"/>
                <a:gd name="connsiteY139" fmla="*/ 118908 h 2169949"/>
                <a:gd name="connsiteX140" fmla="*/ 642089 w 1645921"/>
                <a:gd name="connsiteY140" fmla="*/ 120101 h 2169949"/>
                <a:gd name="connsiteX141" fmla="*/ 638807 w 1645921"/>
                <a:gd name="connsiteY141" fmla="*/ 135914 h 2169949"/>
                <a:gd name="connsiteX142" fmla="*/ 638658 w 1645921"/>
                <a:gd name="connsiteY142" fmla="*/ 136659 h 2169949"/>
                <a:gd name="connsiteX143" fmla="*/ 628812 w 1645921"/>
                <a:gd name="connsiteY143" fmla="*/ 232876 h 2169949"/>
                <a:gd name="connsiteX144" fmla="*/ 620310 w 1645921"/>
                <a:gd name="connsiteY144" fmla="*/ 316562 h 2169949"/>
                <a:gd name="connsiteX145" fmla="*/ 617028 w 1645921"/>
                <a:gd name="connsiteY145" fmla="*/ 350424 h 2169949"/>
                <a:gd name="connsiteX146" fmla="*/ 618371 w 1645921"/>
                <a:gd name="connsiteY146" fmla="*/ 350723 h 2169949"/>
                <a:gd name="connsiteX147" fmla="*/ 771720 w 1645921"/>
                <a:gd name="connsiteY147" fmla="*/ 118161 h 2169949"/>
                <a:gd name="connsiteX148" fmla="*/ 762323 w 1645921"/>
                <a:gd name="connsiteY148" fmla="*/ 118161 h 2169949"/>
                <a:gd name="connsiteX149" fmla="*/ 954457 w 1645921"/>
                <a:gd name="connsiteY149" fmla="*/ 116819 h 2169949"/>
                <a:gd name="connsiteX150" fmla="*/ 886733 w 1645921"/>
                <a:gd name="connsiteY150" fmla="*/ 117416 h 2169949"/>
                <a:gd name="connsiteX151" fmla="*/ 841384 w 1645921"/>
                <a:gd name="connsiteY151" fmla="*/ 117416 h 2169949"/>
                <a:gd name="connsiteX152" fmla="*/ 993392 w 1645921"/>
                <a:gd name="connsiteY152" fmla="*/ 345800 h 2169949"/>
                <a:gd name="connsiteX153" fmla="*/ 994585 w 1645921"/>
                <a:gd name="connsiteY153" fmla="*/ 345352 h 2169949"/>
                <a:gd name="connsiteX154" fmla="*/ 989513 w 1645921"/>
                <a:gd name="connsiteY154" fmla="*/ 308208 h 2169949"/>
                <a:gd name="connsiteX155" fmla="*/ 961767 w 1645921"/>
                <a:gd name="connsiteY155" fmla="*/ 123233 h 2169949"/>
                <a:gd name="connsiteX156" fmla="*/ 954457 w 1645921"/>
                <a:gd name="connsiteY156" fmla="*/ 116819 h 2169949"/>
                <a:gd name="connsiteX157" fmla="*/ 686185 w 1645921"/>
                <a:gd name="connsiteY157" fmla="*/ 0 h 2169949"/>
                <a:gd name="connsiteX158" fmla="*/ 934104 w 1645921"/>
                <a:gd name="connsiteY158" fmla="*/ 0 h 2169949"/>
                <a:gd name="connsiteX159" fmla="*/ 970742 w 1645921"/>
                <a:gd name="connsiteY159" fmla="*/ 36638 h 2169949"/>
                <a:gd name="connsiteX160" fmla="*/ 961098 w 1645921"/>
                <a:gd name="connsiteY160" fmla="*/ 59922 h 2169949"/>
                <a:gd name="connsiteX161" fmla="*/ 1051055 w 1645921"/>
                <a:gd name="connsiteY161" fmla="*/ 59922 h 2169949"/>
                <a:gd name="connsiteX162" fmla="*/ 1073915 w 1645921"/>
                <a:gd name="connsiteY162" fmla="*/ 82782 h 2169949"/>
                <a:gd name="connsiteX163" fmla="*/ 1073914 w 1645921"/>
                <a:gd name="connsiteY163" fmla="*/ 82782 h 2169949"/>
                <a:gd name="connsiteX164" fmla="*/ 1051054 w 1645921"/>
                <a:gd name="connsiteY164" fmla="*/ 105642 h 2169949"/>
                <a:gd name="connsiteX165" fmla="*/ 984543 w 1645921"/>
                <a:gd name="connsiteY165" fmla="*/ 105642 h 2169949"/>
                <a:gd name="connsiteX166" fmla="*/ 1025912 w 1645921"/>
                <a:gd name="connsiteY166" fmla="*/ 382944 h 2169949"/>
                <a:gd name="connsiteX167" fmla="*/ 1029492 w 1645921"/>
                <a:gd name="connsiteY167" fmla="*/ 382348 h 2169949"/>
                <a:gd name="connsiteX168" fmla="*/ 1029641 w 1645921"/>
                <a:gd name="connsiteY168" fmla="*/ 383839 h 2169949"/>
                <a:gd name="connsiteX169" fmla="*/ 1029470 w 1645921"/>
                <a:gd name="connsiteY169" fmla="*/ 385248 h 2169949"/>
                <a:gd name="connsiteX170" fmla="*/ 1157032 w 1645921"/>
                <a:gd name="connsiteY170" fmla="*/ 385248 h 2169949"/>
                <a:gd name="connsiteX171" fmla="*/ 1157032 w 1645921"/>
                <a:gd name="connsiteY171" fmla="*/ 310832 h 2169949"/>
                <a:gd name="connsiteX172" fmla="*/ 1126536 w 1645921"/>
                <a:gd name="connsiteY172" fmla="*/ 310832 h 2169949"/>
                <a:gd name="connsiteX173" fmla="*/ 1117392 w 1645921"/>
                <a:gd name="connsiteY173" fmla="*/ 301688 h 2169949"/>
                <a:gd name="connsiteX174" fmla="*/ 1126536 w 1645921"/>
                <a:gd name="connsiteY174" fmla="*/ 292544 h 2169949"/>
                <a:gd name="connsiteX175" fmla="*/ 1157032 w 1645921"/>
                <a:gd name="connsiteY175" fmla="*/ 292544 h 2169949"/>
                <a:gd name="connsiteX176" fmla="*/ 1157032 w 1645921"/>
                <a:gd name="connsiteY176" fmla="*/ 282034 h 2169949"/>
                <a:gd name="connsiteX177" fmla="*/ 1126536 w 1645921"/>
                <a:gd name="connsiteY177" fmla="*/ 282034 h 2169949"/>
                <a:gd name="connsiteX178" fmla="*/ 1117392 w 1645921"/>
                <a:gd name="connsiteY178" fmla="*/ 272890 h 2169949"/>
                <a:gd name="connsiteX179" fmla="*/ 1126536 w 1645921"/>
                <a:gd name="connsiteY179" fmla="*/ 263746 h 2169949"/>
                <a:gd name="connsiteX180" fmla="*/ 1157032 w 1645921"/>
                <a:gd name="connsiteY180" fmla="*/ 263746 h 2169949"/>
                <a:gd name="connsiteX181" fmla="*/ 1157032 w 1645921"/>
                <a:gd name="connsiteY181" fmla="*/ 253236 h 2169949"/>
                <a:gd name="connsiteX182" fmla="*/ 1126536 w 1645921"/>
                <a:gd name="connsiteY182" fmla="*/ 253236 h 2169949"/>
                <a:gd name="connsiteX183" fmla="*/ 1117392 w 1645921"/>
                <a:gd name="connsiteY183" fmla="*/ 244092 h 2169949"/>
                <a:gd name="connsiteX184" fmla="*/ 1126536 w 1645921"/>
                <a:gd name="connsiteY184" fmla="*/ 234948 h 2169949"/>
                <a:gd name="connsiteX185" fmla="*/ 1157032 w 1645921"/>
                <a:gd name="connsiteY185" fmla="*/ 234948 h 2169949"/>
                <a:gd name="connsiteX186" fmla="*/ 1157032 w 1645921"/>
                <a:gd name="connsiteY186" fmla="*/ 219866 h 2169949"/>
                <a:gd name="connsiteX187" fmla="*/ 1170748 w 1645921"/>
                <a:gd name="connsiteY187" fmla="*/ 206150 h 2169949"/>
                <a:gd name="connsiteX188" fmla="*/ 1184464 w 1645921"/>
                <a:gd name="connsiteY188" fmla="*/ 219866 h 2169949"/>
                <a:gd name="connsiteX189" fmla="*/ 1184464 w 1645921"/>
                <a:gd name="connsiteY189" fmla="*/ 234948 h 2169949"/>
                <a:gd name="connsiteX190" fmla="*/ 1210556 w 1645921"/>
                <a:gd name="connsiteY190" fmla="*/ 234948 h 2169949"/>
                <a:gd name="connsiteX191" fmla="*/ 1219700 w 1645921"/>
                <a:gd name="connsiteY191" fmla="*/ 244092 h 2169949"/>
                <a:gd name="connsiteX192" fmla="*/ 1210556 w 1645921"/>
                <a:gd name="connsiteY192" fmla="*/ 253236 h 2169949"/>
                <a:gd name="connsiteX193" fmla="*/ 1184464 w 1645921"/>
                <a:gd name="connsiteY193" fmla="*/ 253236 h 2169949"/>
                <a:gd name="connsiteX194" fmla="*/ 1184464 w 1645921"/>
                <a:gd name="connsiteY194" fmla="*/ 263746 h 2169949"/>
                <a:gd name="connsiteX195" fmla="*/ 1210556 w 1645921"/>
                <a:gd name="connsiteY195" fmla="*/ 263746 h 2169949"/>
                <a:gd name="connsiteX196" fmla="*/ 1219700 w 1645921"/>
                <a:gd name="connsiteY196" fmla="*/ 272890 h 2169949"/>
                <a:gd name="connsiteX197" fmla="*/ 1210556 w 1645921"/>
                <a:gd name="connsiteY197" fmla="*/ 282034 h 2169949"/>
                <a:gd name="connsiteX198" fmla="*/ 1184464 w 1645921"/>
                <a:gd name="connsiteY198" fmla="*/ 282034 h 2169949"/>
                <a:gd name="connsiteX199" fmla="*/ 1184464 w 1645921"/>
                <a:gd name="connsiteY199" fmla="*/ 292544 h 2169949"/>
                <a:gd name="connsiteX200" fmla="*/ 1210556 w 1645921"/>
                <a:gd name="connsiteY200" fmla="*/ 292544 h 2169949"/>
                <a:gd name="connsiteX201" fmla="*/ 1219700 w 1645921"/>
                <a:gd name="connsiteY201" fmla="*/ 301688 h 2169949"/>
                <a:gd name="connsiteX202" fmla="*/ 1210556 w 1645921"/>
                <a:gd name="connsiteY202" fmla="*/ 310832 h 2169949"/>
                <a:gd name="connsiteX203" fmla="*/ 1184464 w 1645921"/>
                <a:gd name="connsiteY203" fmla="*/ 310832 h 2169949"/>
                <a:gd name="connsiteX204" fmla="*/ 1184464 w 1645921"/>
                <a:gd name="connsiteY204" fmla="*/ 385248 h 2169949"/>
                <a:gd name="connsiteX205" fmla="*/ 1315794 w 1645921"/>
                <a:gd name="connsiteY205" fmla="*/ 385248 h 2169949"/>
                <a:gd name="connsiteX206" fmla="*/ 1315794 w 1645921"/>
                <a:gd name="connsiteY206" fmla="*/ 310832 h 2169949"/>
                <a:gd name="connsiteX207" fmla="*/ 1286537 w 1645921"/>
                <a:gd name="connsiteY207" fmla="*/ 310832 h 2169949"/>
                <a:gd name="connsiteX208" fmla="*/ 1277393 w 1645921"/>
                <a:gd name="connsiteY208" fmla="*/ 301688 h 2169949"/>
                <a:gd name="connsiteX209" fmla="*/ 1286537 w 1645921"/>
                <a:gd name="connsiteY209" fmla="*/ 292544 h 2169949"/>
                <a:gd name="connsiteX210" fmla="*/ 1315794 w 1645921"/>
                <a:gd name="connsiteY210" fmla="*/ 292544 h 2169949"/>
                <a:gd name="connsiteX211" fmla="*/ 1315794 w 1645921"/>
                <a:gd name="connsiteY211" fmla="*/ 282034 h 2169949"/>
                <a:gd name="connsiteX212" fmla="*/ 1286537 w 1645921"/>
                <a:gd name="connsiteY212" fmla="*/ 282034 h 2169949"/>
                <a:gd name="connsiteX213" fmla="*/ 1277393 w 1645921"/>
                <a:gd name="connsiteY213" fmla="*/ 272890 h 2169949"/>
                <a:gd name="connsiteX214" fmla="*/ 1286537 w 1645921"/>
                <a:gd name="connsiteY214" fmla="*/ 263746 h 2169949"/>
                <a:gd name="connsiteX215" fmla="*/ 1315794 w 1645921"/>
                <a:gd name="connsiteY215" fmla="*/ 263746 h 2169949"/>
                <a:gd name="connsiteX216" fmla="*/ 1315794 w 1645921"/>
                <a:gd name="connsiteY216" fmla="*/ 253236 h 2169949"/>
                <a:gd name="connsiteX217" fmla="*/ 1286537 w 1645921"/>
                <a:gd name="connsiteY217" fmla="*/ 253236 h 2169949"/>
                <a:gd name="connsiteX218" fmla="*/ 1277393 w 1645921"/>
                <a:gd name="connsiteY218" fmla="*/ 244092 h 2169949"/>
                <a:gd name="connsiteX219" fmla="*/ 1286537 w 1645921"/>
                <a:gd name="connsiteY219" fmla="*/ 234948 h 2169949"/>
                <a:gd name="connsiteX220" fmla="*/ 1315794 w 1645921"/>
                <a:gd name="connsiteY220" fmla="*/ 234948 h 2169949"/>
                <a:gd name="connsiteX221" fmla="*/ 1315794 w 1645921"/>
                <a:gd name="connsiteY221" fmla="*/ 219866 h 2169949"/>
                <a:gd name="connsiteX222" fmla="*/ 1329510 w 1645921"/>
                <a:gd name="connsiteY222" fmla="*/ 206150 h 2169949"/>
                <a:gd name="connsiteX223" fmla="*/ 1343226 w 1645921"/>
                <a:gd name="connsiteY223" fmla="*/ 219866 h 2169949"/>
                <a:gd name="connsiteX224" fmla="*/ 1343226 w 1645921"/>
                <a:gd name="connsiteY224" fmla="*/ 234948 h 2169949"/>
                <a:gd name="connsiteX225" fmla="*/ 1370557 w 1645921"/>
                <a:gd name="connsiteY225" fmla="*/ 234948 h 2169949"/>
                <a:gd name="connsiteX226" fmla="*/ 1379701 w 1645921"/>
                <a:gd name="connsiteY226" fmla="*/ 244092 h 2169949"/>
                <a:gd name="connsiteX227" fmla="*/ 1370557 w 1645921"/>
                <a:gd name="connsiteY227" fmla="*/ 253236 h 2169949"/>
                <a:gd name="connsiteX228" fmla="*/ 1343226 w 1645921"/>
                <a:gd name="connsiteY228" fmla="*/ 253236 h 2169949"/>
                <a:gd name="connsiteX229" fmla="*/ 1343226 w 1645921"/>
                <a:gd name="connsiteY229" fmla="*/ 263746 h 2169949"/>
                <a:gd name="connsiteX230" fmla="*/ 1370557 w 1645921"/>
                <a:gd name="connsiteY230" fmla="*/ 263746 h 2169949"/>
                <a:gd name="connsiteX231" fmla="*/ 1379701 w 1645921"/>
                <a:gd name="connsiteY231" fmla="*/ 272890 h 2169949"/>
                <a:gd name="connsiteX232" fmla="*/ 1370557 w 1645921"/>
                <a:gd name="connsiteY232" fmla="*/ 282034 h 2169949"/>
                <a:gd name="connsiteX233" fmla="*/ 1343226 w 1645921"/>
                <a:gd name="connsiteY233" fmla="*/ 282034 h 2169949"/>
                <a:gd name="connsiteX234" fmla="*/ 1343226 w 1645921"/>
                <a:gd name="connsiteY234" fmla="*/ 292544 h 2169949"/>
                <a:gd name="connsiteX235" fmla="*/ 1370557 w 1645921"/>
                <a:gd name="connsiteY235" fmla="*/ 292544 h 2169949"/>
                <a:gd name="connsiteX236" fmla="*/ 1379701 w 1645921"/>
                <a:gd name="connsiteY236" fmla="*/ 301688 h 2169949"/>
                <a:gd name="connsiteX237" fmla="*/ 1370557 w 1645921"/>
                <a:gd name="connsiteY237" fmla="*/ 310832 h 2169949"/>
                <a:gd name="connsiteX238" fmla="*/ 1343226 w 1645921"/>
                <a:gd name="connsiteY238" fmla="*/ 310832 h 2169949"/>
                <a:gd name="connsiteX239" fmla="*/ 1343226 w 1645921"/>
                <a:gd name="connsiteY239" fmla="*/ 385248 h 2169949"/>
                <a:gd name="connsiteX240" fmla="*/ 1497488 w 1645921"/>
                <a:gd name="connsiteY240" fmla="*/ 385248 h 2169949"/>
                <a:gd name="connsiteX241" fmla="*/ 1505347 w 1645921"/>
                <a:gd name="connsiteY241" fmla="*/ 388503 h 2169949"/>
                <a:gd name="connsiteX242" fmla="*/ 1505405 w 1645921"/>
                <a:gd name="connsiteY242" fmla="*/ 388454 h 2169949"/>
                <a:gd name="connsiteX243" fmla="*/ 1524728 w 1645921"/>
                <a:gd name="connsiteY243" fmla="*/ 390145 h 2169949"/>
                <a:gd name="connsiteX244" fmla="*/ 1523038 w 1645921"/>
                <a:gd name="connsiteY244" fmla="*/ 409469 h 2169949"/>
                <a:gd name="connsiteX245" fmla="*/ 1085083 w 1645921"/>
                <a:gd name="connsiteY245" fmla="*/ 776956 h 2169949"/>
                <a:gd name="connsiteX246" fmla="*/ 1087573 w 1645921"/>
                <a:gd name="connsiteY246" fmla="*/ 789880 h 2169949"/>
                <a:gd name="connsiteX247" fmla="*/ 1112255 w 1645921"/>
                <a:gd name="connsiteY247" fmla="*/ 956306 h 2169949"/>
                <a:gd name="connsiteX248" fmla="*/ 1133490 w 1645921"/>
                <a:gd name="connsiteY248" fmla="*/ 1096779 h 2169949"/>
                <a:gd name="connsiteX249" fmla="*/ 1146738 w 1645921"/>
                <a:gd name="connsiteY249" fmla="*/ 1185346 h 2169949"/>
                <a:gd name="connsiteX250" fmla="*/ 1147283 w 1645921"/>
                <a:gd name="connsiteY250" fmla="*/ 1189702 h 2169949"/>
                <a:gd name="connsiteX251" fmla="*/ 1153816 w 1645921"/>
                <a:gd name="connsiteY251" fmla="*/ 1215292 h 2169949"/>
                <a:gd name="connsiteX252" fmla="*/ 1156176 w 1645921"/>
                <a:gd name="connsiteY252" fmla="*/ 1249956 h 2169949"/>
                <a:gd name="connsiteX253" fmla="*/ 1190114 w 1645921"/>
                <a:gd name="connsiteY253" fmla="*/ 1475367 h 2169949"/>
                <a:gd name="connsiteX254" fmla="*/ 1217701 w 1645921"/>
                <a:gd name="connsiteY254" fmla="*/ 1659579 h 2169949"/>
                <a:gd name="connsiteX255" fmla="*/ 1221875 w 1645921"/>
                <a:gd name="connsiteY255" fmla="*/ 1665931 h 2169949"/>
                <a:gd name="connsiteX256" fmla="*/ 1224235 w 1645921"/>
                <a:gd name="connsiteY256" fmla="*/ 1671920 h 2169949"/>
                <a:gd name="connsiteX257" fmla="*/ 1235668 w 1645921"/>
                <a:gd name="connsiteY257" fmla="*/ 1781903 h 2169949"/>
                <a:gd name="connsiteX258" fmla="*/ 1258718 w 1645921"/>
                <a:gd name="connsiteY258" fmla="*/ 1935625 h 2169949"/>
                <a:gd name="connsiteX259" fmla="*/ 1281222 w 1645921"/>
                <a:gd name="connsiteY259" fmla="*/ 2087713 h 2169949"/>
                <a:gd name="connsiteX260" fmla="*/ 1286826 w 1645921"/>
                <a:gd name="connsiteY260" fmla="*/ 2124229 h 2169949"/>
                <a:gd name="connsiteX261" fmla="*/ 1623061 w 1645921"/>
                <a:gd name="connsiteY261" fmla="*/ 2124229 h 2169949"/>
                <a:gd name="connsiteX262" fmla="*/ 1636122 w 1645921"/>
                <a:gd name="connsiteY262" fmla="*/ 2129640 h 2169949"/>
                <a:gd name="connsiteX263" fmla="*/ 1640572 w 1645921"/>
                <a:gd name="connsiteY263" fmla="*/ 2129637 h 2169949"/>
                <a:gd name="connsiteX264" fmla="*/ 1640572 w 1645921"/>
                <a:gd name="connsiteY264" fmla="*/ 2134176 h 2169949"/>
                <a:gd name="connsiteX265" fmla="*/ 1645921 w 1645921"/>
                <a:gd name="connsiteY265" fmla="*/ 2147089 h 2169949"/>
                <a:gd name="connsiteX266" fmla="*/ 1645920 w 1645921"/>
                <a:gd name="connsiteY266" fmla="*/ 2147089 h 2169949"/>
                <a:gd name="connsiteX267" fmla="*/ 1640572 w 1645921"/>
                <a:gd name="connsiteY267" fmla="*/ 2160000 h 2169949"/>
                <a:gd name="connsiteX268" fmla="*/ 1640572 w 1645921"/>
                <a:gd name="connsiteY268" fmla="*/ 2166683 h 2169949"/>
                <a:gd name="connsiteX269" fmla="*/ 1630945 w 1645921"/>
                <a:gd name="connsiteY269" fmla="*/ 2166683 h 2169949"/>
                <a:gd name="connsiteX270" fmla="*/ 1623060 w 1645921"/>
                <a:gd name="connsiteY270" fmla="*/ 2169949 h 2169949"/>
                <a:gd name="connsiteX271" fmla="*/ 22860 w 1645921"/>
                <a:gd name="connsiteY271" fmla="*/ 2169948 h 2169949"/>
                <a:gd name="connsiteX272" fmla="*/ 14978 w 1645921"/>
                <a:gd name="connsiteY272" fmla="*/ 2166683 h 2169949"/>
                <a:gd name="connsiteX273" fmla="*/ 5349 w 1645921"/>
                <a:gd name="connsiteY273" fmla="*/ 2166683 h 2169949"/>
                <a:gd name="connsiteX274" fmla="*/ 5349 w 1645921"/>
                <a:gd name="connsiteY274" fmla="*/ 2160002 h 2169949"/>
                <a:gd name="connsiteX275" fmla="*/ 0 w 1645921"/>
                <a:gd name="connsiteY275" fmla="*/ 2147089 h 2169949"/>
                <a:gd name="connsiteX276" fmla="*/ 6696 w 1645921"/>
                <a:gd name="connsiteY276" fmla="*/ 2130925 h 2169949"/>
                <a:gd name="connsiteX277" fmla="*/ 22860 w 1645921"/>
                <a:gd name="connsiteY277" fmla="*/ 2124229 h 2169949"/>
                <a:gd name="connsiteX278" fmla="*/ 410941 w 1645921"/>
                <a:gd name="connsiteY278" fmla="*/ 2124229 h 2169949"/>
                <a:gd name="connsiteX279" fmla="*/ 415334 w 1645921"/>
                <a:gd name="connsiteY279" fmla="*/ 2082631 h 2169949"/>
                <a:gd name="connsiteX280" fmla="*/ 427676 w 1645921"/>
                <a:gd name="connsiteY280" fmla="*/ 1961033 h 2169949"/>
                <a:gd name="connsiteX281" fmla="*/ 437295 w 1645921"/>
                <a:gd name="connsiteY281" fmla="*/ 1862847 h 2169949"/>
                <a:gd name="connsiteX282" fmla="*/ 449455 w 1645921"/>
                <a:gd name="connsiteY282" fmla="*/ 1745786 h 2169949"/>
                <a:gd name="connsiteX283" fmla="*/ 453447 w 1645921"/>
                <a:gd name="connsiteY283" fmla="*/ 1706221 h 2169949"/>
                <a:gd name="connsiteX284" fmla="*/ 444554 w 1645921"/>
                <a:gd name="connsiteY284" fmla="*/ 1691158 h 2169949"/>
                <a:gd name="connsiteX285" fmla="*/ 458348 w 1645921"/>
                <a:gd name="connsiteY285" fmla="*/ 1653227 h 2169949"/>
                <a:gd name="connsiteX286" fmla="*/ 475045 w 1645921"/>
                <a:gd name="connsiteY286" fmla="*/ 1492971 h 2169949"/>
                <a:gd name="connsiteX287" fmla="*/ 488112 w 1645921"/>
                <a:gd name="connsiteY287" fmla="*/ 1357761 h 2169949"/>
                <a:gd name="connsiteX288" fmla="*/ 501179 w 1645921"/>
                <a:gd name="connsiteY288" fmla="*/ 1231626 h 2169949"/>
                <a:gd name="connsiteX289" fmla="*/ 490834 w 1645921"/>
                <a:gd name="connsiteY289" fmla="*/ 1215473 h 2169949"/>
                <a:gd name="connsiteX290" fmla="*/ 505898 w 1645921"/>
                <a:gd name="connsiteY290" fmla="*/ 1182805 h 2169949"/>
                <a:gd name="connsiteX291" fmla="*/ 518239 w 1645921"/>
                <a:gd name="connsiteY291" fmla="*/ 1063022 h 2169949"/>
                <a:gd name="connsiteX292" fmla="*/ 527858 w 1645921"/>
                <a:gd name="connsiteY292" fmla="*/ 966651 h 2169949"/>
                <a:gd name="connsiteX293" fmla="*/ 540018 w 1645921"/>
                <a:gd name="connsiteY293" fmla="*/ 847775 h 2169949"/>
                <a:gd name="connsiteX294" fmla="*/ 548341 w 1645921"/>
                <a:gd name="connsiteY294" fmla="*/ 764399 h 2169949"/>
                <a:gd name="connsiteX295" fmla="*/ 132037 w 1645921"/>
                <a:gd name="connsiteY295" fmla="*/ 415079 h 2169949"/>
                <a:gd name="connsiteX296" fmla="*/ 129621 w 1645921"/>
                <a:gd name="connsiteY296" fmla="*/ 410438 h 2169949"/>
                <a:gd name="connsiteX297" fmla="*/ 125334 w 1645921"/>
                <a:gd name="connsiteY297" fmla="*/ 408662 h 2169949"/>
                <a:gd name="connsiteX298" fmla="*/ 121316 w 1645921"/>
                <a:gd name="connsiteY298" fmla="*/ 398964 h 2169949"/>
                <a:gd name="connsiteX299" fmla="*/ 135032 w 1645921"/>
                <a:gd name="connsiteY299" fmla="*/ 385248 h 2169949"/>
                <a:gd name="connsiteX300" fmla="*/ 301963 w 1645921"/>
                <a:gd name="connsiteY300" fmla="*/ 385248 h 2169949"/>
                <a:gd name="connsiteX301" fmla="*/ 301963 w 1645921"/>
                <a:gd name="connsiteY301" fmla="*/ 319242 h 2169949"/>
                <a:gd name="connsiteX302" fmla="*/ 274367 w 1645921"/>
                <a:gd name="connsiteY302" fmla="*/ 319242 h 2169949"/>
                <a:gd name="connsiteX303" fmla="*/ 265223 w 1645921"/>
                <a:gd name="connsiteY303" fmla="*/ 310098 h 2169949"/>
                <a:gd name="connsiteX304" fmla="*/ 274367 w 1645921"/>
                <a:gd name="connsiteY304" fmla="*/ 300954 h 2169949"/>
                <a:gd name="connsiteX305" fmla="*/ 301963 w 1645921"/>
                <a:gd name="connsiteY305" fmla="*/ 300954 h 2169949"/>
                <a:gd name="connsiteX306" fmla="*/ 301963 w 1645921"/>
                <a:gd name="connsiteY306" fmla="*/ 290444 h 2169949"/>
                <a:gd name="connsiteX307" fmla="*/ 274367 w 1645921"/>
                <a:gd name="connsiteY307" fmla="*/ 290444 h 2169949"/>
                <a:gd name="connsiteX308" fmla="*/ 265223 w 1645921"/>
                <a:gd name="connsiteY308" fmla="*/ 281300 h 2169949"/>
                <a:gd name="connsiteX309" fmla="*/ 274367 w 1645921"/>
                <a:gd name="connsiteY309" fmla="*/ 272156 h 2169949"/>
                <a:gd name="connsiteX310" fmla="*/ 301963 w 1645921"/>
                <a:gd name="connsiteY310" fmla="*/ 272156 h 2169949"/>
                <a:gd name="connsiteX311" fmla="*/ 301963 w 1645921"/>
                <a:gd name="connsiteY311" fmla="*/ 261646 h 2169949"/>
                <a:gd name="connsiteX312" fmla="*/ 274367 w 1645921"/>
                <a:gd name="connsiteY312" fmla="*/ 261646 h 2169949"/>
                <a:gd name="connsiteX313" fmla="*/ 265223 w 1645921"/>
                <a:gd name="connsiteY313" fmla="*/ 252502 h 2169949"/>
                <a:gd name="connsiteX314" fmla="*/ 274367 w 1645921"/>
                <a:gd name="connsiteY314" fmla="*/ 243358 h 2169949"/>
                <a:gd name="connsiteX315" fmla="*/ 301963 w 1645921"/>
                <a:gd name="connsiteY315" fmla="*/ 243358 h 2169949"/>
                <a:gd name="connsiteX316" fmla="*/ 301963 w 1645921"/>
                <a:gd name="connsiteY316" fmla="*/ 219866 h 2169949"/>
                <a:gd name="connsiteX317" fmla="*/ 315679 w 1645921"/>
                <a:gd name="connsiteY317" fmla="*/ 206150 h 2169949"/>
                <a:gd name="connsiteX318" fmla="*/ 329395 w 1645921"/>
                <a:gd name="connsiteY318" fmla="*/ 219866 h 2169949"/>
                <a:gd name="connsiteX319" fmla="*/ 329395 w 1645921"/>
                <a:gd name="connsiteY319" fmla="*/ 243358 h 2169949"/>
                <a:gd name="connsiteX320" fmla="*/ 358387 w 1645921"/>
                <a:gd name="connsiteY320" fmla="*/ 243358 h 2169949"/>
                <a:gd name="connsiteX321" fmla="*/ 367531 w 1645921"/>
                <a:gd name="connsiteY321" fmla="*/ 252502 h 2169949"/>
                <a:gd name="connsiteX322" fmla="*/ 358387 w 1645921"/>
                <a:gd name="connsiteY322" fmla="*/ 261646 h 2169949"/>
                <a:gd name="connsiteX323" fmla="*/ 329395 w 1645921"/>
                <a:gd name="connsiteY323" fmla="*/ 261646 h 2169949"/>
                <a:gd name="connsiteX324" fmla="*/ 329395 w 1645921"/>
                <a:gd name="connsiteY324" fmla="*/ 272156 h 2169949"/>
                <a:gd name="connsiteX325" fmla="*/ 358387 w 1645921"/>
                <a:gd name="connsiteY325" fmla="*/ 272156 h 2169949"/>
                <a:gd name="connsiteX326" fmla="*/ 367531 w 1645921"/>
                <a:gd name="connsiteY326" fmla="*/ 281300 h 2169949"/>
                <a:gd name="connsiteX327" fmla="*/ 358387 w 1645921"/>
                <a:gd name="connsiteY327" fmla="*/ 290444 h 2169949"/>
                <a:gd name="connsiteX328" fmla="*/ 329395 w 1645921"/>
                <a:gd name="connsiteY328" fmla="*/ 290444 h 2169949"/>
                <a:gd name="connsiteX329" fmla="*/ 329395 w 1645921"/>
                <a:gd name="connsiteY329" fmla="*/ 300954 h 2169949"/>
                <a:gd name="connsiteX330" fmla="*/ 358387 w 1645921"/>
                <a:gd name="connsiteY330" fmla="*/ 300954 h 2169949"/>
                <a:gd name="connsiteX331" fmla="*/ 367531 w 1645921"/>
                <a:gd name="connsiteY331" fmla="*/ 310098 h 2169949"/>
                <a:gd name="connsiteX332" fmla="*/ 358387 w 1645921"/>
                <a:gd name="connsiteY332" fmla="*/ 319242 h 2169949"/>
                <a:gd name="connsiteX333" fmla="*/ 329395 w 1645921"/>
                <a:gd name="connsiteY333" fmla="*/ 319242 h 2169949"/>
                <a:gd name="connsiteX334" fmla="*/ 329395 w 1645921"/>
                <a:gd name="connsiteY334" fmla="*/ 385248 h 2169949"/>
                <a:gd name="connsiteX335" fmla="*/ 447531 w 1645921"/>
                <a:gd name="connsiteY335" fmla="*/ 385248 h 2169949"/>
                <a:gd name="connsiteX336" fmla="*/ 447531 w 1645921"/>
                <a:gd name="connsiteY336" fmla="*/ 315782 h 2169949"/>
                <a:gd name="connsiteX337" fmla="*/ 417009 w 1645921"/>
                <a:gd name="connsiteY337" fmla="*/ 315782 h 2169949"/>
                <a:gd name="connsiteX338" fmla="*/ 407865 w 1645921"/>
                <a:gd name="connsiteY338" fmla="*/ 306638 h 2169949"/>
                <a:gd name="connsiteX339" fmla="*/ 417009 w 1645921"/>
                <a:gd name="connsiteY339" fmla="*/ 297494 h 2169949"/>
                <a:gd name="connsiteX340" fmla="*/ 447531 w 1645921"/>
                <a:gd name="connsiteY340" fmla="*/ 297494 h 2169949"/>
                <a:gd name="connsiteX341" fmla="*/ 447531 w 1645921"/>
                <a:gd name="connsiteY341" fmla="*/ 286984 h 2169949"/>
                <a:gd name="connsiteX342" fmla="*/ 417009 w 1645921"/>
                <a:gd name="connsiteY342" fmla="*/ 286984 h 2169949"/>
                <a:gd name="connsiteX343" fmla="*/ 407865 w 1645921"/>
                <a:gd name="connsiteY343" fmla="*/ 277840 h 2169949"/>
                <a:gd name="connsiteX344" fmla="*/ 417009 w 1645921"/>
                <a:gd name="connsiteY344" fmla="*/ 268696 h 2169949"/>
                <a:gd name="connsiteX345" fmla="*/ 447531 w 1645921"/>
                <a:gd name="connsiteY345" fmla="*/ 268696 h 2169949"/>
                <a:gd name="connsiteX346" fmla="*/ 447531 w 1645921"/>
                <a:gd name="connsiteY346" fmla="*/ 258186 h 2169949"/>
                <a:gd name="connsiteX347" fmla="*/ 417009 w 1645921"/>
                <a:gd name="connsiteY347" fmla="*/ 258186 h 2169949"/>
                <a:gd name="connsiteX348" fmla="*/ 407865 w 1645921"/>
                <a:gd name="connsiteY348" fmla="*/ 249042 h 2169949"/>
                <a:gd name="connsiteX349" fmla="*/ 417009 w 1645921"/>
                <a:gd name="connsiteY349" fmla="*/ 239898 h 2169949"/>
                <a:gd name="connsiteX350" fmla="*/ 447531 w 1645921"/>
                <a:gd name="connsiteY350" fmla="*/ 239898 h 2169949"/>
                <a:gd name="connsiteX351" fmla="*/ 447531 w 1645921"/>
                <a:gd name="connsiteY351" fmla="*/ 219866 h 2169949"/>
                <a:gd name="connsiteX352" fmla="*/ 461247 w 1645921"/>
                <a:gd name="connsiteY352" fmla="*/ 206150 h 2169949"/>
                <a:gd name="connsiteX353" fmla="*/ 474963 w 1645921"/>
                <a:gd name="connsiteY353" fmla="*/ 219866 h 2169949"/>
                <a:gd name="connsiteX354" fmla="*/ 474963 w 1645921"/>
                <a:gd name="connsiteY354" fmla="*/ 239898 h 2169949"/>
                <a:gd name="connsiteX355" fmla="*/ 501029 w 1645921"/>
                <a:gd name="connsiteY355" fmla="*/ 239898 h 2169949"/>
                <a:gd name="connsiteX356" fmla="*/ 510173 w 1645921"/>
                <a:gd name="connsiteY356" fmla="*/ 249042 h 2169949"/>
                <a:gd name="connsiteX357" fmla="*/ 501029 w 1645921"/>
                <a:gd name="connsiteY357" fmla="*/ 258186 h 2169949"/>
                <a:gd name="connsiteX358" fmla="*/ 474963 w 1645921"/>
                <a:gd name="connsiteY358" fmla="*/ 258186 h 2169949"/>
                <a:gd name="connsiteX359" fmla="*/ 474963 w 1645921"/>
                <a:gd name="connsiteY359" fmla="*/ 268696 h 2169949"/>
                <a:gd name="connsiteX360" fmla="*/ 501029 w 1645921"/>
                <a:gd name="connsiteY360" fmla="*/ 268696 h 2169949"/>
                <a:gd name="connsiteX361" fmla="*/ 510173 w 1645921"/>
                <a:gd name="connsiteY361" fmla="*/ 277840 h 2169949"/>
                <a:gd name="connsiteX362" fmla="*/ 501029 w 1645921"/>
                <a:gd name="connsiteY362" fmla="*/ 286984 h 2169949"/>
                <a:gd name="connsiteX363" fmla="*/ 474963 w 1645921"/>
                <a:gd name="connsiteY363" fmla="*/ 286984 h 2169949"/>
                <a:gd name="connsiteX364" fmla="*/ 474963 w 1645921"/>
                <a:gd name="connsiteY364" fmla="*/ 297494 h 2169949"/>
                <a:gd name="connsiteX365" fmla="*/ 501029 w 1645921"/>
                <a:gd name="connsiteY365" fmla="*/ 297494 h 2169949"/>
                <a:gd name="connsiteX366" fmla="*/ 510173 w 1645921"/>
                <a:gd name="connsiteY366" fmla="*/ 306638 h 2169949"/>
                <a:gd name="connsiteX367" fmla="*/ 501029 w 1645921"/>
                <a:gd name="connsiteY367" fmla="*/ 315782 h 2169949"/>
                <a:gd name="connsiteX368" fmla="*/ 474963 w 1645921"/>
                <a:gd name="connsiteY368" fmla="*/ 315782 h 2169949"/>
                <a:gd name="connsiteX369" fmla="*/ 474963 w 1645921"/>
                <a:gd name="connsiteY369" fmla="*/ 385248 h 2169949"/>
                <a:gd name="connsiteX370" fmla="*/ 588306 w 1645921"/>
                <a:gd name="connsiteY370" fmla="*/ 385248 h 2169949"/>
                <a:gd name="connsiteX371" fmla="*/ 588536 w 1645921"/>
                <a:gd name="connsiteY371" fmla="*/ 382944 h 2169949"/>
                <a:gd name="connsiteX372" fmla="*/ 598679 w 1645921"/>
                <a:gd name="connsiteY372" fmla="*/ 284490 h 2169949"/>
                <a:gd name="connsiteX373" fmla="*/ 606437 w 1645921"/>
                <a:gd name="connsiteY373" fmla="*/ 206025 h 2169949"/>
                <a:gd name="connsiteX374" fmla="*/ 616580 w 1645921"/>
                <a:gd name="connsiteY374" fmla="*/ 107571 h 2169949"/>
                <a:gd name="connsiteX375" fmla="*/ 616580 w 1645921"/>
                <a:gd name="connsiteY375" fmla="*/ 105641 h 2169949"/>
                <a:gd name="connsiteX376" fmla="*/ 569236 w 1645921"/>
                <a:gd name="connsiteY376" fmla="*/ 105641 h 2169949"/>
                <a:gd name="connsiteX377" fmla="*/ 553072 w 1645921"/>
                <a:gd name="connsiteY377" fmla="*/ 98945 h 2169949"/>
                <a:gd name="connsiteX378" fmla="*/ 546376 w 1645921"/>
                <a:gd name="connsiteY378" fmla="*/ 82781 h 2169949"/>
                <a:gd name="connsiteX379" fmla="*/ 553072 w 1645921"/>
                <a:gd name="connsiteY379" fmla="*/ 66617 h 2169949"/>
                <a:gd name="connsiteX380" fmla="*/ 569236 w 1645921"/>
                <a:gd name="connsiteY380" fmla="*/ 59922 h 2169949"/>
                <a:gd name="connsiteX381" fmla="*/ 659192 w 1645921"/>
                <a:gd name="connsiteY381" fmla="*/ 59922 h 2169949"/>
                <a:gd name="connsiteX382" fmla="*/ 649547 w 1645921"/>
                <a:gd name="connsiteY382" fmla="*/ 36638 h 2169949"/>
                <a:gd name="connsiteX383" fmla="*/ 686185 w 1645921"/>
                <a:gd name="connsiteY383" fmla="*/ 0 h 21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</a:cxnLst>
              <a:rect l="l" t="t" r="r" b="b"/>
              <a:pathLst>
                <a:path w="1645921" h="2169949">
                  <a:moveTo>
                    <a:pt x="817516" y="1935988"/>
                  </a:moveTo>
                  <a:lnTo>
                    <a:pt x="513238" y="2124229"/>
                  </a:lnTo>
                  <a:lnTo>
                    <a:pt x="820226" y="2124229"/>
                  </a:lnTo>
                  <a:close/>
                  <a:moveTo>
                    <a:pt x="848006" y="1933084"/>
                  </a:moveTo>
                  <a:lnTo>
                    <a:pt x="851058" y="2124229"/>
                  </a:lnTo>
                  <a:lnTo>
                    <a:pt x="1165501" y="2124229"/>
                  </a:lnTo>
                  <a:close/>
                  <a:moveTo>
                    <a:pt x="483030" y="1713663"/>
                  </a:moveTo>
                  <a:lnTo>
                    <a:pt x="441567" y="2124229"/>
                  </a:lnTo>
                  <a:lnTo>
                    <a:pt x="456637" y="2124229"/>
                  </a:lnTo>
                  <a:lnTo>
                    <a:pt x="806082" y="1908038"/>
                  </a:lnTo>
                  <a:cubicBezTo>
                    <a:pt x="698096" y="1843065"/>
                    <a:pt x="591198" y="1778817"/>
                    <a:pt x="483030" y="1713663"/>
                  </a:cubicBezTo>
                  <a:close/>
                  <a:moveTo>
                    <a:pt x="1192837" y="1703681"/>
                  </a:moveTo>
                  <a:cubicBezTo>
                    <a:pt x="1082854" y="1771921"/>
                    <a:pt x="973779" y="1839254"/>
                    <a:pt x="863251" y="1907494"/>
                  </a:cubicBezTo>
                  <a:lnTo>
                    <a:pt x="1223376" y="2124229"/>
                  </a:lnTo>
                  <a:lnTo>
                    <a:pt x="1255703" y="2124229"/>
                  </a:lnTo>
                  <a:close/>
                  <a:moveTo>
                    <a:pt x="813705" y="1701321"/>
                  </a:moveTo>
                  <a:cubicBezTo>
                    <a:pt x="718422" y="1702229"/>
                    <a:pt x="624048" y="1703318"/>
                    <a:pt x="529673" y="1704407"/>
                  </a:cubicBezTo>
                  <a:cubicBezTo>
                    <a:pt x="529492" y="1705133"/>
                    <a:pt x="529310" y="1705859"/>
                    <a:pt x="529129" y="1706584"/>
                  </a:cubicBezTo>
                  <a:cubicBezTo>
                    <a:pt x="624411" y="1763935"/>
                    <a:pt x="719874" y="1821286"/>
                    <a:pt x="816608" y="1879544"/>
                  </a:cubicBezTo>
                  <a:cubicBezTo>
                    <a:pt x="815701" y="1819108"/>
                    <a:pt x="814794" y="1760668"/>
                    <a:pt x="813705" y="1701321"/>
                  </a:cubicBezTo>
                  <a:close/>
                  <a:moveTo>
                    <a:pt x="1143109" y="1697147"/>
                  </a:moveTo>
                  <a:cubicBezTo>
                    <a:pt x="1043471" y="1698236"/>
                    <a:pt x="944014" y="1699325"/>
                    <a:pt x="844376" y="1700595"/>
                  </a:cubicBezTo>
                  <a:cubicBezTo>
                    <a:pt x="845284" y="1762120"/>
                    <a:pt x="846191" y="1821467"/>
                    <a:pt x="847280" y="1882630"/>
                  </a:cubicBezTo>
                  <a:cubicBezTo>
                    <a:pt x="947281" y="1820742"/>
                    <a:pt x="1045467" y="1759943"/>
                    <a:pt x="1143835" y="1699143"/>
                  </a:cubicBezTo>
                  <a:cubicBezTo>
                    <a:pt x="1143653" y="1698417"/>
                    <a:pt x="1143290" y="1697873"/>
                    <a:pt x="1143109" y="1697147"/>
                  </a:cubicBezTo>
                  <a:close/>
                  <a:moveTo>
                    <a:pt x="840565" y="1456129"/>
                  </a:moveTo>
                  <a:cubicBezTo>
                    <a:pt x="841835" y="1528906"/>
                    <a:pt x="842924" y="1599506"/>
                    <a:pt x="844195" y="1670287"/>
                  </a:cubicBezTo>
                  <a:cubicBezTo>
                    <a:pt x="944922" y="1669016"/>
                    <a:pt x="1044923" y="1667927"/>
                    <a:pt x="1144923" y="1666838"/>
                  </a:cubicBezTo>
                  <a:cubicBezTo>
                    <a:pt x="1145105" y="1666294"/>
                    <a:pt x="1145286" y="1665749"/>
                    <a:pt x="1145649" y="1665205"/>
                  </a:cubicBezTo>
                  <a:cubicBezTo>
                    <a:pt x="1044378" y="1595876"/>
                    <a:pt x="942925" y="1526365"/>
                    <a:pt x="840565" y="1456129"/>
                  </a:cubicBezTo>
                  <a:close/>
                  <a:moveTo>
                    <a:pt x="810075" y="1455403"/>
                  </a:moveTo>
                  <a:cubicBezTo>
                    <a:pt x="712252" y="1528362"/>
                    <a:pt x="616062" y="1600413"/>
                    <a:pt x="517695" y="1674098"/>
                  </a:cubicBezTo>
                  <a:cubicBezTo>
                    <a:pt x="617877" y="1672827"/>
                    <a:pt x="715156" y="1671738"/>
                    <a:pt x="813342" y="1670650"/>
                  </a:cubicBezTo>
                  <a:cubicBezTo>
                    <a:pt x="812253" y="1598780"/>
                    <a:pt x="811164" y="1527999"/>
                    <a:pt x="810075" y="1455403"/>
                  </a:cubicBezTo>
                  <a:close/>
                  <a:moveTo>
                    <a:pt x="530580" y="1243604"/>
                  </a:moveTo>
                  <a:cubicBezTo>
                    <a:pt x="516606" y="1382081"/>
                    <a:pt x="502813" y="1518924"/>
                    <a:pt x="488656" y="1658308"/>
                  </a:cubicBezTo>
                  <a:cubicBezTo>
                    <a:pt x="593013" y="1580268"/>
                    <a:pt x="695010" y="1504042"/>
                    <a:pt x="797915" y="1426909"/>
                  </a:cubicBezTo>
                  <a:cubicBezTo>
                    <a:pt x="708440" y="1365565"/>
                    <a:pt x="620055" y="1304948"/>
                    <a:pt x="530580" y="1243604"/>
                  </a:cubicBezTo>
                  <a:close/>
                  <a:moveTo>
                    <a:pt x="836935" y="1223277"/>
                  </a:moveTo>
                  <a:cubicBezTo>
                    <a:pt x="837843" y="1280628"/>
                    <a:pt x="838750" y="1337071"/>
                    <a:pt x="839658" y="1395693"/>
                  </a:cubicBezTo>
                  <a:cubicBezTo>
                    <a:pt x="917154" y="1337797"/>
                    <a:pt x="993016" y="1280991"/>
                    <a:pt x="1070150" y="1223277"/>
                  </a:cubicBezTo>
                  <a:cubicBezTo>
                    <a:pt x="991202" y="1223277"/>
                    <a:pt x="914068" y="1223277"/>
                    <a:pt x="836935" y="1223277"/>
                  </a:cubicBezTo>
                  <a:close/>
                  <a:moveTo>
                    <a:pt x="553085" y="1223277"/>
                  </a:moveTo>
                  <a:cubicBezTo>
                    <a:pt x="639111" y="1282080"/>
                    <a:pt x="723323" y="1339975"/>
                    <a:pt x="809167" y="1398778"/>
                  </a:cubicBezTo>
                  <a:cubicBezTo>
                    <a:pt x="808260" y="1338886"/>
                    <a:pt x="807352" y="1280991"/>
                    <a:pt x="806445" y="1223277"/>
                  </a:cubicBezTo>
                  <a:cubicBezTo>
                    <a:pt x="722052" y="1223277"/>
                    <a:pt x="638567" y="1223277"/>
                    <a:pt x="553085" y="1223277"/>
                  </a:cubicBezTo>
                  <a:close/>
                  <a:moveTo>
                    <a:pt x="1121148" y="1222551"/>
                  </a:moveTo>
                  <a:cubicBezTo>
                    <a:pt x="1029859" y="1290973"/>
                    <a:pt x="940021" y="1358124"/>
                    <a:pt x="849095" y="1426001"/>
                  </a:cubicBezTo>
                  <a:cubicBezTo>
                    <a:pt x="961800" y="1503135"/>
                    <a:pt x="1073235" y="1579542"/>
                    <a:pt x="1185940" y="1656856"/>
                  </a:cubicBezTo>
                  <a:cubicBezTo>
                    <a:pt x="1164161" y="1511665"/>
                    <a:pt x="1142746" y="1367925"/>
                    <a:pt x="1121148" y="1222551"/>
                  </a:cubicBezTo>
                  <a:close/>
                  <a:moveTo>
                    <a:pt x="803178" y="1009119"/>
                  </a:moveTo>
                  <a:cubicBezTo>
                    <a:pt x="724956" y="1070463"/>
                    <a:pt x="648367" y="1130354"/>
                    <a:pt x="570690" y="1191335"/>
                  </a:cubicBezTo>
                  <a:cubicBezTo>
                    <a:pt x="650001" y="1191335"/>
                    <a:pt x="727315" y="1191335"/>
                    <a:pt x="805901" y="1191335"/>
                  </a:cubicBezTo>
                  <a:cubicBezTo>
                    <a:pt x="804993" y="1130899"/>
                    <a:pt x="804086" y="1070826"/>
                    <a:pt x="803178" y="1009119"/>
                  </a:cubicBezTo>
                  <a:close/>
                  <a:moveTo>
                    <a:pt x="833305" y="992422"/>
                  </a:moveTo>
                  <a:cubicBezTo>
                    <a:pt x="834394" y="1059936"/>
                    <a:pt x="835483" y="1125636"/>
                    <a:pt x="836572" y="1191154"/>
                  </a:cubicBezTo>
                  <a:cubicBezTo>
                    <a:pt x="920421" y="1191154"/>
                    <a:pt x="1003180" y="1191154"/>
                    <a:pt x="1087391" y="1191154"/>
                  </a:cubicBezTo>
                  <a:cubicBezTo>
                    <a:pt x="1002272" y="1124547"/>
                    <a:pt x="918424" y="1059029"/>
                    <a:pt x="833305" y="992422"/>
                  </a:cubicBezTo>
                  <a:close/>
                  <a:moveTo>
                    <a:pt x="1055404" y="817761"/>
                  </a:moveTo>
                  <a:cubicBezTo>
                    <a:pt x="1051910" y="816514"/>
                    <a:pt x="1047464" y="817648"/>
                    <a:pt x="1042745" y="821277"/>
                  </a:cubicBezTo>
                  <a:cubicBezTo>
                    <a:pt x="1023507" y="836341"/>
                    <a:pt x="1004269" y="851405"/>
                    <a:pt x="985031" y="866468"/>
                  </a:cubicBezTo>
                  <a:cubicBezTo>
                    <a:pt x="941473" y="900770"/>
                    <a:pt x="897916" y="934890"/>
                    <a:pt x="853269" y="969918"/>
                  </a:cubicBezTo>
                  <a:cubicBezTo>
                    <a:pt x="940384" y="1037976"/>
                    <a:pt x="1026411" y="1105309"/>
                    <a:pt x="1113707" y="1173549"/>
                  </a:cubicBezTo>
                  <a:cubicBezTo>
                    <a:pt x="1108625" y="1138521"/>
                    <a:pt x="1103907" y="1105490"/>
                    <a:pt x="1099007" y="1072459"/>
                  </a:cubicBezTo>
                  <a:cubicBezTo>
                    <a:pt x="1092654" y="1029628"/>
                    <a:pt x="1086121" y="986615"/>
                    <a:pt x="1079587" y="943783"/>
                  </a:cubicBezTo>
                  <a:cubicBezTo>
                    <a:pt x="1073779" y="905307"/>
                    <a:pt x="1068335" y="866831"/>
                    <a:pt x="1062346" y="828537"/>
                  </a:cubicBezTo>
                  <a:cubicBezTo>
                    <a:pt x="1061439" y="822639"/>
                    <a:pt x="1058898" y="819009"/>
                    <a:pt x="1055404" y="817761"/>
                  </a:cubicBezTo>
                  <a:close/>
                  <a:moveTo>
                    <a:pt x="576134" y="791513"/>
                  </a:moveTo>
                  <a:cubicBezTo>
                    <a:pt x="563067" y="921460"/>
                    <a:pt x="550181" y="1049773"/>
                    <a:pt x="537114" y="1179357"/>
                  </a:cubicBezTo>
                  <a:cubicBezTo>
                    <a:pt x="539292" y="1178086"/>
                    <a:pt x="540199" y="1177723"/>
                    <a:pt x="540744" y="1177179"/>
                  </a:cubicBezTo>
                  <a:cubicBezTo>
                    <a:pt x="625863" y="1110391"/>
                    <a:pt x="710981" y="1043602"/>
                    <a:pt x="796100" y="976996"/>
                  </a:cubicBezTo>
                  <a:cubicBezTo>
                    <a:pt x="804449" y="970462"/>
                    <a:pt x="804449" y="969918"/>
                    <a:pt x="796100" y="963384"/>
                  </a:cubicBezTo>
                  <a:cubicBezTo>
                    <a:pt x="736934" y="916923"/>
                    <a:pt x="677587" y="870643"/>
                    <a:pt x="618240" y="824181"/>
                  </a:cubicBezTo>
                  <a:cubicBezTo>
                    <a:pt x="604628" y="813473"/>
                    <a:pt x="590835" y="802947"/>
                    <a:pt x="576134" y="791513"/>
                  </a:cubicBezTo>
                  <a:close/>
                  <a:moveTo>
                    <a:pt x="832035" y="779716"/>
                  </a:moveTo>
                  <a:cubicBezTo>
                    <a:pt x="832035" y="836160"/>
                    <a:pt x="832035" y="891151"/>
                    <a:pt x="832035" y="948865"/>
                  </a:cubicBezTo>
                  <a:lnTo>
                    <a:pt x="1031534" y="792496"/>
                  </a:lnTo>
                  <a:lnTo>
                    <a:pt x="1031242" y="791569"/>
                  </a:lnTo>
                  <a:lnTo>
                    <a:pt x="1035405" y="783570"/>
                  </a:lnTo>
                  <a:close/>
                  <a:moveTo>
                    <a:pt x="607714" y="775723"/>
                  </a:moveTo>
                  <a:cubicBezTo>
                    <a:pt x="607532" y="776449"/>
                    <a:pt x="607532" y="776994"/>
                    <a:pt x="607351" y="777720"/>
                  </a:cubicBezTo>
                  <a:cubicBezTo>
                    <a:pt x="671598" y="827993"/>
                    <a:pt x="735845" y="878265"/>
                    <a:pt x="800637" y="928901"/>
                  </a:cubicBezTo>
                  <a:cubicBezTo>
                    <a:pt x="800637" y="878810"/>
                    <a:pt x="800637" y="829626"/>
                    <a:pt x="800637" y="779353"/>
                  </a:cubicBezTo>
                  <a:cubicBezTo>
                    <a:pt x="735119" y="778083"/>
                    <a:pt x="671417" y="776812"/>
                    <a:pt x="607714" y="775723"/>
                  </a:cubicBezTo>
                  <a:close/>
                  <a:moveTo>
                    <a:pt x="796931" y="594770"/>
                  </a:moveTo>
                  <a:cubicBezTo>
                    <a:pt x="732637" y="645191"/>
                    <a:pt x="669686" y="694418"/>
                    <a:pt x="605840" y="744540"/>
                  </a:cubicBezTo>
                  <a:cubicBezTo>
                    <a:pt x="671029" y="744540"/>
                    <a:pt x="734576" y="744540"/>
                    <a:pt x="799169" y="744540"/>
                  </a:cubicBezTo>
                  <a:cubicBezTo>
                    <a:pt x="798423" y="694866"/>
                    <a:pt x="797677" y="645489"/>
                    <a:pt x="796931" y="594770"/>
                  </a:cubicBezTo>
                  <a:close/>
                  <a:moveTo>
                    <a:pt x="821693" y="581046"/>
                  </a:moveTo>
                  <a:cubicBezTo>
                    <a:pt x="822588" y="636538"/>
                    <a:pt x="823483" y="690540"/>
                    <a:pt x="824378" y="744391"/>
                  </a:cubicBezTo>
                  <a:cubicBezTo>
                    <a:pt x="893297" y="744391"/>
                    <a:pt x="961320" y="744391"/>
                    <a:pt x="1030536" y="744391"/>
                  </a:cubicBezTo>
                  <a:cubicBezTo>
                    <a:pt x="960574" y="689645"/>
                    <a:pt x="891656" y="635793"/>
                    <a:pt x="821693" y="581046"/>
                  </a:cubicBezTo>
                  <a:close/>
                  <a:moveTo>
                    <a:pt x="1004245" y="437486"/>
                  </a:moveTo>
                  <a:cubicBezTo>
                    <a:pt x="1001373" y="436461"/>
                    <a:pt x="997719" y="437393"/>
                    <a:pt x="993840" y="440376"/>
                  </a:cubicBezTo>
                  <a:cubicBezTo>
                    <a:pt x="978027" y="452757"/>
                    <a:pt x="962215" y="465139"/>
                    <a:pt x="946402" y="477520"/>
                  </a:cubicBezTo>
                  <a:cubicBezTo>
                    <a:pt x="910601" y="505714"/>
                    <a:pt x="874799" y="533758"/>
                    <a:pt x="838102" y="562549"/>
                  </a:cubicBezTo>
                  <a:cubicBezTo>
                    <a:pt x="909705" y="618489"/>
                    <a:pt x="980414" y="673832"/>
                    <a:pt x="1052166" y="729921"/>
                  </a:cubicBezTo>
                  <a:cubicBezTo>
                    <a:pt x="1047989" y="701130"/>
                    <a:pt x="1044111" y="673981"/>
                    <a:pt x="1040084" y="646831"/>
                  </a:cubicBezTo>
                  <a:cubicBezTo>
                    <a:pt x="1034862" y="611627"/>
                    <a:pt x="1029492" y="576273"/>
                    <a:pt x="1024122" y="541068"/>
                  </a:cubicBezTo>
                  <a:cubicBezTo>
                    <a:pt x="1019348" y="509443"/>
                    <a:pt x="1014873" y="477818"/>
                    <a:pt x="1009951" y="446343"/>
                  </a:cubicBezTo>
                  <a:cubicBezTo>
                    <a:pt x="1009205" y="441495"/>
                    <a:pt x="1007117" y="438511"/>
                    <a:pt x="1004245" y="437486"/>
                  </a:cubicBezTo>
                  <a:close/>
                  <a:moveTo>
                    <a:pt x="610315" y="415911"/>
                  </a:moveTo>
                  <a:cubicBezTo>
                    <a:pt x="599575" y="522720"/>
                    <a:pt x="588983" y="628185"/>
                    <a:pt x="578243" y="734695"/>
                  </a:cubicBezTo>
                  <a:cubicBezTo>
                    <a:pt x="580033" y="733650"/>
                    <a:pt x="580778" y="733352"/>
                    <a:pt x="581226" y="732905"/>
                  </a:cubicBezTo>
                  <a:cubicBezTo>
                    <a:pt x="651189" y="678009"/>
                    <a:pt x="721151" y="623113"/>
                    <a:pt x="791113" y="568367"/>
                  </a:cubicBezTo>
                  <a:cubicBezTo>
                    <a:pt x="797975" y="562996"/>
                    <a:pt x="797975" y="562549"/>
                    <a:pt x="791113" y="557179"/>
                  </a:cubicBezTo>
                  <a:cubicBezTo>
                    <a:pt x="742482" y="518991"/>
                    <a:pt x="693703" y="480951"/>
                    <a:pt x="644923" y="442763"/>
                  </a:cubicBezTo>
                  <a:cubicBezTo>
                    <a:pt x="633735" y="433961"/>
                    <a:pt x="622398" y="425309"/>
                    <a:pt x="610315" y="415911"/>
                  </a:cubicBezTo>
                  <a:close/>
                  <a:moveTo>
                    <a:pt x="1030322" y="412680"/>
                  </a:moveTo>
                  <a:lnTo>
                    <a:pt x="1030686" y="414569"/>
                  </a:lnTo>
                  <a:cubicBezTo>
                    <a:pt x="1037100" y="460216"/>
                    <a:pt x="1044111" y="505714"/>
                    <a:pt x="1050973" y="551361"/>
                  </a:cubicBezTo>
                  <a:cubicBezTo>
                    <a:pt x="1056790" y="589847"/>
                    <a:pt x="1062608" y="628335"/>
                    <a:pt x="1068427" y="666821"/>
                  </a:cubicBezTo>
                  <a:cubicBezTo>
                    <a:pt x="1072006" y="691136"/>
                    <a:pt x="1075736" y="715302"/>
                    <a:pt x="1079316" y="739618"/>
                  </a:cubicBezTo>
                  <a:cubicBezTo>
                    <a:pt x="1079465" y="740811"/>
                    <a:pt x="1079167" y="742900"/>
                    <a:pt x="1079763" y="743198"/>
                  </a:cubicBezTo>
                  <a:lnTo>
                    <a:pt x="1080791" y="744748"/>
                  </a:lnTo>
                  <a:lnTo>
                    <a:pt x="1476534" y="412680"/>
                  </a:lnTo>
                  <a:close/>
                  <a:moveTo>
                    <a:pt x="820649" y="412680"/>
                  </a:moveTo>
                  <a:lnTo>
                    <a:pt x="820649" y="545245"/>
                  </a:lnTo>
                  <a:lnTo>
                    <a:pt x="989779" y="412680"/>
                  </a:lnTo>
                  <a:close/>
                  <a:moveTo>
                    <a:pt x="646336" y="412680"/>
                  </a:moveTo>
                  <a:lnTo>
                    <a:pt x="794842" y="528836"/>
                  </a:lnTo>
                  <a:lnTo>
                    <a:pt x="794842" y="412680"/>
                  </a:lnTo>
                  <a:close/>
                  <a:moveTo>
                    <a:pt x="171855" y="412680"/>
                  </a:moveTo>
                  <a:lnTo>
                    <a:pt x="553095" y="732578"/>
                  </a:lnTo>
                  <a:lnTo>
                    <a:pt x="562729" y="639075"/>
                  </a:lnTo>
                  <a:cubicBezTo>
                    <a:pt x="565414" y="612671"/>
                    <a:pt x="567950" y="586267"/>
                    <a:pt x="570635" y="559864"/>
                  </a:cubicBezTo>
                  <a:cubicBezTo>
                    <a:pt x="573917" y="527344"/>
                    <a:pt x="577348" y="494675"/>
                    <a:pt x="580630" y="462155"/>
                  </a:cubicBezTo>
                  <a:lnTo>
                    <a:pt x="585568" y="412680"/>
                  </a:lnTo>
                  <a:close/>
                  <a:moveTo>
                    <a:pt x="789920" y="135167"/>
                  </a:moveTo>
                  <a:cubicBezTo>
                    <a:pt x="736814" y="215721"/>
                    <a:pt x="683708" y="296274"/>
                    <a:pt x="630156" y="377723"/>
                  </a:cubicBezTo>
                  <a:cubicBezTo>
                    <a:pt x="685648" y="378767"/>
                    <a:pt x="739798" y="379662"/>
                    <a:pt x="794395" y="380706"/>
                  </a:cubicBezTo>
                  <a:cubicBezTo>
                    <a:pt x="793350" y="298512"/>
                    <a:pt x="792455" y="217063"/>
                    <a:pt x="791411" y="135764"/>
                  </a:cubicBezTo>
                  <a:cubicBezTo>
                    <a:pt x="790964" y="135615"/>
                    <a:pt x="790368" y="135466"/>
                    <a:pt x="789920" y="135167"/>
                  </a:cubicBezTo>
                  <a:close/>
                  <a:moveTo>
                    <a:pt x="818262" y="127261"/>
                  </a:moveTo>
                  <a:cubicBezTo>
                    <a:pt x="817666" y="127411"/>
                    <a:pt x="817069" y="127411"/>
                    <a:pt x="816622" y="127559"/>
                  </a:cubicBezTo>
                  <a:cubicBezTo>
                    <a:pt x="817517" y="211842"/>
                    <a:pt x="818561" y="296126"/>
                    <a:pt x="819456" y="381303"/>
                  </a:cubicBezTo>
                  <a:cubicBezTo>
                    <a:pt x="876291" y="382198"/>
                    <a:pt x="932231" y="383243"/>
                    <a:pt x="989513" y="384138"/>
                  </a:cubicBezTo>
                  <a:cubicBezTo>
                    <a:pt x="931634" y="297319"/>
                    <a:pt x="874948" y="212290"/>
                    <a:pt x="818262" y="127261"/>
                  </a:cubicBezTo>
                  <a:close/>
                  <a:moveTo>
                    <a:pt x="762323" y="118161"/>
                  </a:moveTo>
                  <a:cubicBezTo>
                    <a:pt x="727715" y="118460"/>
                    <a:pt x="693256" y="118609"/>
                    <a:pt x="658647" y="118908"/>
                  </a:cubicBezTo>
                  <a:cubicBezTo>
                    <a:pt x="652979" y="118908"/>
                    <a:pt x="645520" y="117267"/>
                    <a:pt x="642089" y="120101"/>
                  </a:cubicBezTo>
                  <a:cubicBezTo>
                    <a:pt x="638807" y="122786"/>
                    <a:pt x="639702" y="130543"/>
                    <a:pt x="638807" y="135914"/>
                  </a:cubicBezTo>
                  <a:cubicBezTo>
                    <a:pt x="638807" y="136212"/>
                    <a:pt x="638658" y="136361"/>
                    <a:pt x="638658" y="136659"/>
                  </a:cubicBezTo>
                  <a:cubicBezTo>
                    <a:pt x="635376" y="168732"/>
                    <a:pt x="632094" y="200804"/>
                    <a:pt x="628812" y="232876"/>
                  </a:cubicBezTo>
                  <a:cubicBezTo>
                    <a:pt x="625978" y="260772"/>
                    <a:pt x="623144" y="288666"/>
                    <a:pt x="620310" y="316562"/>
                  </a:cubicBezTo>
                  <a:cubicBezTo>
                    <a:pt x="619116" y="327899"/>
                    <a:pt x="618221" y="339236"/>
                    <a:pt x="617028" y="350424"/>
                  </a:cubicBezTo>
                  <a:cubicBezTo>
                    <a:pt x="617475" y="350574"/>
                    <a:pt x="617923" y="350574"/>
                    <a:pt x="618371" y="350723"/>
                  </a:cubicBezTo>
                  <a:cubicBezTo>
                    <a:pt x="669239" y="273749"/>
                    <a:pt x="719957" y="196627"/>
                    <a:pt x="771720" y="118161"/>
                  </a:cubicBezTo>
                  <a:cubicBezTo>
                    <a:pt x="767544" y="118161"/>
                    <a:pt x="765007" y="118161"/>
                    <a:pt x="762323" y="118161"/>
                  </a:cubicBezTo>
                  <a:close/>
                  <a:moveTo>
                    <a:pt x="954457" y="116819"/>
                  </a:moveTo>
                  <a:cubicBezTo>
                    <a:pt x="931932" y="117117"/>
                    <a:pt x="909258" y="117267"/>
                    <a:pt x="886733" y="117416"/>
                  </a:cubicBezTo>
                  <a:cubicBezTo>
                    <a:pt x="872264" y="117416"/>
                    <a:pt x="857644" y="117416"/>
                    <a:pt x="841384" y="117416"/>
                  </a:cubicBezTo>
                  <a:cubicBezTo>
                    <a:pt x="892700" y="194688"/>
                    <a:pt x="943121" y="270170"/>
                    <a:pt x="993392" y="345800"/>
                  </a:cubicBezTo>
                  <a:cubicBezTo>
                    <a:pt x="993840" y="345651"/>
                    <a:pt x="994138" y="345502"/>
                    <a:pt x="994585" y="345352"/>
                  </a:cubicBezTo>
                  <a:cubicBezTo>
                    <a:pt x="992945" y="332971"/>
                    <a:pt x="991303" y="320590"/>
                    <a:pt x="989513" y="308208"/>
                  </a:cubicBezTo>
                  <a:cubicBezTo>
                    <a:pt x="980265" y="246600"/>
                    <a:pt x="970867" y="184842"/>
                    <a:pt x="961767" y="123233"/>
                  </a:cubicBezTo>
                  <a:cubicBezTo>
                    <a:pt x="961021" y="118013"/>
                    <a:pt x="959231" y="116819"/>
                    <a:pt x="954457" y="116819"/>
                  </a:cubicBezTo>
                  <a:close/>
                  <a:moveTo>
                    <a:pt x="686185" y="0"/>
                  </a:moveTo>
                  <a:lnTo>
                    <a:pt x="934104" y="0"/>
                  </a:lnTo>
                  <a:cubicBezTo>
                    <a:pt x="954339" y="0"/>
                    <a:pt x="970742" y="16403"/>
                    <a:pt x="970742" y="36638"/>
                  </a:cubicBezTo>
                  <a:lnTo>
                    <a:pt x="961098" y="59922"/>
                  </a:lnTo>
                  <a:lnTo>
                    <a:pt x="1051055" y="59922"/>
                  </a:lnTo>
                  <a:cubicBezTo>
                    <a:pt x="1063680" y="59922"/>
                    <a:pt x="1073915" y="70157"/>
                    <a:pt x="1073915" y="82782"/>
                  </a:cubicBezTo>
                  <a:lnTo>
                    <a:pt x="1073914" y="82782"/>
                  </a:lnTo>
                  <a:cubicBezTo>
                    <a:pt x="1073914" y="95407"/>
                    <a:pt x="1063679" y="105642"/>
                    <a:pt x="1051054" y="105642"/>
                  </a:cubicBezTo>
                  <a:lnTo>
                    <a:pt x="984543" y="105642"/>
                  </a:lnTo>
                  <a:lnTo>
                    <a:pt x="1025912" y="382944"/>
                  </a:lnTo>
                  <a:cubicBezTo>
                    <a:pt x="1027254" y="382795"/>
                    <a:pt x="1028447" y="382646"/>
                    <a:pt x="1029492" y="382348"/>
                  </a:cubicBezTo>
                  <a:cubicBezTo>
                    <a:pt x="1029492" y="382944"/>
                    <a:pt x="1029791" y="383541"/>
                    <a:pt x="1029641" y="383839"/>
                  </a:cubicBezTo>
                  <a:lnTo>
                    <a:pt x="1029470" y="385248"/>
                  </a:lnTo>
                  <a:lnTo>
                    <a:pt x="1157032" y="385248"/>
                  </a:lnTo>
                  <a:lnTo>
                    <a:pt x="1157032" y="310832"/>
                  </a:lnTo>
                  <a:lnTo>
                    <a:pt x="1126536" y="310832"/>
                  </a:lnTo>
                  <a:cubicBezTo>
                    <a:pt x="1121486" y="310832"/>
                    <a:pt x="1117392" y="306738"/>
                    <a:pt x="1117392" y="301688"/>
                  </a:cubicBezTo>
                  <a:cubicBezTo>
                    <a:pt x="1117392" y="296638"/>
                    <a:pt x="1121486" y="292544"/>
                    <a:pt x="1126536" y="292544"/>
                  </a:cubicBezTo>
                  <a:lnTo>
                    <a:pt x="1157032" y="292544"/>
                  </a:lnTo>
                  <a:lnTo>
                    <a:pt x="1157032" y="282034"/>
                  </a:lnTo>
                  <a:lnTo>
                    <a:pt x="1126536" y="282034"/>
                  </a:lnTo>
                  <a:cubicBezTo>
                    <a:pt x="1121486" y="282034"/>
                    <a:pt x="1117392" y="277940"/>
                    <a:pt x="1117392" y="272890"/>
                  </a:cubicBezTo>
                  <a:cubicBezTo>
                    <a:pt x="1117392" y="267840"/>
                    <a:pt x="1121486" y="263746"/>
                    <a:pt x="1126536" y="263746"/>
                  </a:cubicBezTo>
                  <a:lnTo>
                    <a:pt x="1157032" y="263746"/>
                  </a:lnTo>
                  <a:lnTo>
                    <a:pt x="1157032" y="253236"/>
                  </a:lnTo>
                  <a:lnTo>
                    <a:pt x="1126536" y="253236"/>
                  </a:lnTo>
                  <a:cubicBezTo>
                    <a:pt x="1121486" y="253236"/>
                    <a:pt x="1117392" y="249142"/>
                    <a:pt x="1117392" y="244092"/>
                  </a:cubicBezTo>
                  <a:cubicBezTo>
                    <a:pt x="1117392" y="239042"/>
                    <a:pt x="1121486" y="234948"/>
                    <a:pt x="1126536" y="234948"/>
                  </a:cubicBezTo>
                  <a:lnTo>
                    <a:pt x="1157032" y="234948"/>
                  </a:lnTo>
                  <a:lnTo>
                    <a:pt x="1157032" y="219866"/>
                  </a:lnTo>
                  <a:cubicBezTo>
                    <a:pt x="1157032" y="212291"/>
                    <a:pt x="1163173" y="206150"/>
                    <a:pt x="1170748" y="206150"/>
                  </a:cubicBezTo>
                  <a:cubicBezTo>
                    <a:pt x="1178323" y="206150"/>
                    <a:pt x="1184464" y="212291"/>
                    <a:pt x="1184464" y="219866"/>
                  </a:cubicBezTo>
                  <a:lnTo>
                    <a:pt x="1184464" y="234948"/>
                  </a:lnTo>
                  <a:lnTo>
                    <a:pt x="1210556" y="234948"/>
                  </a:lnTo>
                  <a:cubicBezTo>
                    <a:pt x="1215606" y="234948"/>
                    <a:pt x="1219700" y="239042"/>
                    <a:pt x="1219700" y="244092"/>
                  </a:cubicBezTo>
                  <a:cubicBezTo>
                    <a:pt x="1219700" y="249142"/>
                    <a:pt x="1215606" y="253236"/>
                    <a:pt x="1210556" y="253236"/>
                  </a:cubicBezTo>
                  <a:lnTo>
                    <a:pt x="1184464" y="253236"/>
                  </a:lnTo>
                  <a:lnTo>
                    <a:pt x="1184464" y="263746"/>
                  </a:lnTo>
                  <a:lnTo>
                    <a:pt x="1210556" y="263746"/>
                  </a:lnTo>
                  <a:cubicBezTo>
                    <a:pt x="1215606" y="263746"/>
                    <a:pt x="1219700" y="267840"/>
                    <a:pt x="1219700" y="272890"/>
                  </a:cubicBezTo>
                  <a:cubicBezTo>
                    <a:pt x="1219700" y="277940"/>
                    <a:pt x="1215606" y="282034"/>
                    <a:pt x="1210556" y="282034"/>
                  </a:cubicBezTo>
                  <a:lnTo>
                    <a:pt x="1184464" y="282034"/>
                  </a:lnTo>
                  <a:lnTo>
                    <a:pt x="1184464" y="292544"/>
                  </a:lnTo>
                  <a:lnTo>
                    <a:pt x="1210556" y="292544"/>
                  </a:lnTo>
                  <a:cubicBezTo>
                    <a:pt x="1215606" y="292544"/>
                    <a:pt x="1219700" y="296638"/>
                    <a:pt x="1219700" y="301688"/>
                  </a:cubicBezTo>
                  <a:cubicBezTo>
                    <a:pt x="1219700" y="306738"/>
                    <a:pt x="1215606" y="310832"/>
                    <a:pt x="1210556" y="310832"/>
                  </a:cubicBezTo>
                  <a:lnTo>
                    <a:pt x="1184464" y="310832"/>
                  </a:lnTo>
                  <a:lnTo>
                    <a:pt x="1184464" y="385248"/>
                  </a:lnTo>
                  <a:lnTo>
                    <a:pt x="1315794" y="385248"/>
                  </a:lnTo>
                  <a:lnTo>
                    <a:pt x="1315794" y="310832"/>
                  </a:lnTo>
                  <a:lnTo>
                    <a:pt x="1286537" y="310832"/>
                  </a:lnTo>
                  <a:cubicBezTo>
                    <a:pt x="1281487" y="310832"/>
                    <a:pt x="1277393" y="306738"/>
                    <a:pt x="1277393" y="301688"/>
                  </a:cubicBezTo>
                  <a:cubicBezTo>
                    <a:pt x="1277393" y="296638"/>
                    <a:pt x="1281487" y="292544"/>
                    <a:pt x="1286537" y="292544"/>
                  </a:cubicBezTo>
                  <a:lnTo>
                    <a:pt x="1315794" y="292544"/>
                  </a:lnTo>
                  <a:lnTo>
                    <a:pt x="1315794" y="282034"/>
                  </a:lnTo>
                  <a:lnTo>
                    <a:pt x="1286537" y="282034"/>
                  </a:lnTo>
                  <a:cubicBezTo>
                    <a:pt x="1281487" y="282034"/>
                    <a:pt x="1277393" y="277940"/>
                    <a:pt x="1277393" y="272890"/>
                  </a:cubicBezTo>
                  <a:cubicBezTo>
                    <a:pt x="1277393" y="267840"/>
                    <a:pt x="1281487" y="263746"/>
                    <a:pt x="1286537" y="263746"/>
                  </a:cubicBezTo>
                  <a:lnTo>
                    <a:pt x="1315794" y="263746"/>
                  </a:lnTo>
                  <a:lnTo>
                    <a:pt x="1315794" y="253236"/>
                  </a:lnTo>
                  <a:lnTo>
                    <a:pt x="1286537" y="253236"/>
                  </a:lnTo>
                  <a:cubicBezTo>
                    <a:pt x="1281487" y="253236"/>
                    <a:pt x="1277393" y="249142"/>
                    <a:pt x="1277393" y="244092"/>
                  </a:cubicBezTo>
                  <a:cubicBezTo>
                    <a:pt x="1277393" y="239042"/>
                    <a:pt x="1281487" y="234948"/>
                    <a:pt x="1286537" y="234948"/>
                  </a:cubicBezTo>
                  <a:lnTo>
                    <a:pt x="1315794" y="234948"/>
                  </a:lnTo>
                  <a:lnTo>
                    <a:pt x="1315794" y="219866"/>
                  </a:lnTo>
                  <a:cubicBezTo>
                    <a:pt x="1315794" y="212291"/>
                    <a:pt x="1321935" y="206150"/>
                    <a:pt x="1329510" y="206150"/>
                  </a:cubicBezTo>
                  <a:cubicBezTo>
                    <a:pt x="1337085" y="206150"/>
                    <a:pt x="1343226" y="212291"/>
                    <a:pt x="1343226" y="219866"/>
                  </a:cubicBezTo>
                  <a:lnTo>
                    <a:pt x="1343226" y="234948"/>
                  </a:lnTo>
                  <a:lnTo>
                    <a:pt x="1370557" y="234948"/>
                  </a:lnTo>
                  <a:cubicBezTo>
                    <a:pt x="1375607" y="234948"/>
                    <a:pt x="1379701" y="239042"/>
                    <a:pt x="1379701" y="244092"/>
                  </a:cubicBezTo>
                  <a:cubicBezTo>
                    <a:pt x="1379701" y="249142"/>
                    <a:pt x="1375607" y="253236"/>
                    <a:pt x="1370557" y="253236"/>
                  </a:cubicBezTo>
                  <a:lnTo>
                    <a:pt x="1343226" y="253236"/>
                  </a:lnTo>
                  <a:lnTo>
                    <a:pt x="1343226" y="263746"/>
                  </a:lnTo>
                  <a:lnTo>
                    <a:pt x="1370557" y="263746"/>
                  </a:lnTo>
                  <a:cubicBezTo>
                    <a:pt x="1375607" y="263746"/>
                    <a:pt x="1379701" y="267840"/>
                    <a:pt x="1379701" y="272890"/>
                  </a:cubicBezTo>
                  <a:cubicBezTo>
                    <a:pt x="1379701" y="277940"/>
                    <a:pt x="1375607" y="282034"/>
                    <a:pt x="1370557" y="282034"/>
                  </a:cubicBezTo>
                  <a:lnTo>
                    <a:pt x="1343226" y="282034"/>
                  </a:lnTo>
                  <a:lnTo>
                    <a:pt x="1343226" y="292544"/>
                  </a:lnTo>
                  <a:lnTo>
                    <a:pt x="1370557" y="292544"/>
                  </a:lnTo>
                  <a:cubicBezTo>
                    <a:pt x="1375607" y="292544"/>
                    <a:pt x="1379701" y="296638"/>
                    <a:pt x="1379701" y="301688"/>
                  </a:cubicBezTo>
                  <a:cubicBezTo>
                    <a:pt x="1379701" y="306738"/>
                    <a:pt x="1375607" y="310832"/>
                    <a:pt x="1370557" y="310832"/>
                  </a:cubicBezTo>
                  <a:lnTo>
                    <a:pt x="1343226" y="310832"/>
                  </a:lnTo>
                  <a:lnTo>
                    <a:pt x="1343226" y="385248"/>
                  </a:lnTo>
                  <a:lnTo>
                    <a:pt x="1497488" y="385248"/>
                  </a:lnTo>
                  <a:lnTo>
                    <a:pt x="1505347" y="388503"/>
                  </a:lnTo>
                  <a:lnTo>
                    <a:pt x="1505405" y="388454"/>
                  </a:lnTo>
                  <a:cubicBezTo>
                    <a:pt x="1511207" y="383585"/>
                    <a:pt x="1519859" y="384342"/>
                    <a:pt x="1524728" y="390145"/>
                  </a:cubicBezTo>
                  <a:cubicBezTo>
                    <a:pt x="1529597" y="395948"/>
                    <a:pt x="1528840" y="404599"/>
                    <a:pt x="1523038" y="409469"/>
                  </a:cubicBezTo>
                  <a:lnTo>
                    <a:pt x="1085083" y="776956"/>
                  </a:lnTo>
                  <a:lnTo>
                    <a:pt x="1087573" y="789880"/>
                  </a:lnTo>
                  <a:cubicBezTo>
                    <a:pt x="1095377" y="845416"/>
                    <a:pt x="1103907" y="900770"/>
                    <a:pt x="1112255" y="956306"/>
                  </a:cubicBezTo>
                  <a:cubicBezTo>
                    <a:pt x="1119333" y="1003130"/>
                    <a:pt x="1126411" y="1049955"/>
                    <a:pt x="1133490" y="1096779"/>
                  </a:cubicBezTo>
                  <a:cubicBezTo>
                    <a:pt x="1137845" y="1126362"/>
                    <a:pt x="1142383" y="1155763"/>
                    <a:pt x="1146738" y="1185346"/>
                  </a:cubicBezTo>
                  <a:cubicBezTo>
                    <a:pt x="1146920" y="1186798"/>
                    <a:pt x="1146557" y="1189339"/>
                    <a:pt x="1147283" y="1189702"/>
                  </a:cubicBezTo>
                  <a:cubicBezTo>
                    <a:pt x="1160532" y="1195328"/>
                    <a:pt x="1152546" y="1206762"/>
                    <a:pt x="1153816" y="1215292"/>
                  </a:cubicBezTo>
                  <a:cubicBezTo>
                    <a:pt x="1155450" y="1226726"/>
                    <a:pt x="1154542" y="1238522"/>
                    <a:pt x="1156176" y="1249956"/>
                  </a:cubicBezTo>
                  <a:cubicBezTo>
                    <a:pt x="1167247" y="1325093"/>
                    <a:pt x="1178862" y="1400230"/>
                    <a:pt x="1190114" y="1475367"/>
                  </a:cubicBezTo>
                  <a:cubicBezTo>
                    <a:pt x="1199370" y="1536710"/>
                    <a:pt x="1208445" y="1598235"/>
                    <a:pt x="1217701" y="1659579"/>
                  </a:cubicBezTo>
                  <a:cubicBezTo>
                    <a:pt x="1218064" y="1661756"/>
                    <a:pt x="1220605" y="1663753"/>
                    <a:pt x="1221875" y="1665931"/>
                  </a:cubicBezTo>
                  <a:cubicBezTo>
                    <a:pt x="1222964" y="1667746"/>
                    <a:pt x="1224416" y="1669924"/>
                    <a:pt x="1224235" y="1671920"/>
                  </a:cubicBezTo>
                  <a:cubicBezTo>
                    <a:pt x="1221875" y="1709307"/>
                    <a:pt x="1230587" y="1745423"/>
                    <a:pt x="1235668" y="1781903"/>
                  </a:cubicBezTo>
                  <a:cubicBezTo>
                    <a:pt x="1242928" y="1833264"/>
                    <a:pt x="1251095" y="1884444"/>
                    <a:pt x="1258718" y="1935625"/>
                  </a:cubicBezTo>
                  <a:cubicBezTo>
                    <a:pt x="1266340" y="1986260"/>
                    <a:pt x="1273600" y="2037077"/>
                    <a:pt x="1281222" y="2087713"/>
                  </a:cubicBezTo>
                  <a:lnTo>
                    <a:pt x="1286826" y="2124229"/>
                  </a:lnTo>
                  <a:lnTo>
                    <a:pt x="1623061" y="2124229"/>
                  </a:lnTo>
                  <a:lnTo>
                    <a:pt x="1636122" y="2129640"/>
                  </a:lnTo>
                  <a:lnTo>
                    <a:pt x="1640572" y="2129637"/>
                  </a:lnTo>
                  <a:lnTo>
                    <a:pt x="1640572" y="2134176"/>
                  </a:lnTo>
                  <a:lnTo>
                    <a:pt x="1645921" y="2147089"/>
                  </a:lnTo>
                  <a:lnTo>
                    <a:pt x="1645920" y="2147089"/>
                  </a:lnTo>
                  <a:lnTo>
                    <a:pt x="1640572" y="2160000"/>
                  </a:lnTo>
                  <a:lnTo>
                    <a:pt x="1640572" y="2166683"/>
                  </a:lnTo>
                  <a:lnTo>
                    <a:pt x="1630945" y="2166683"/>
                  </a:lnTo>
                  <a:lnTo>
                    <a:pt x="1623060" y="2169949"/>
                  </a:lnTo>
                  <a:lnTo>
                    <a:pt x="22860" y="2169948"/>
                  </a:lnTo>
                  <a:lnTo>
                    <a:pt x="14978" y="2166683"/>
                  </a:lnTo>
                  <a:lnTo>
                    <a:pt x="5349" y="2166683"/>
                  </a:lnTo>
                  <a:lnTo>
                    <a:pt x="5349" y="2160002"/>
                  </a:lnTo>
                  <a:lnTo>
                    <a:pt x="0" y="2147089"/>
                  </a:lnTo>
                  <a:lnTo>
                    <a:pt x="6696" y="2130925"/>
                  </a:lnTo>
                  <a:cubicBezTo>
                    <a:pt x="10833" y="2126788"/>
                    <a:pt x="16548" y="2124229"/>
                    <a:pt x="22860" y="2124229"/>
                  </a:cubicBezTo>
                  <a:lnTo>
                    <a:pt x="410941" y="2124229"/>
                  </a:lnTo>
                  <a:lnTo>
                    <a:pt x="415334" y="2082631"/>
                  </a:lnTo>
                  <a:cubicBezTo>
                    <a:pt x="419509" y="2042159"/>
                    <a:pt x="423683" y="2001505"/>
                    <a:pt x="427676" y="1961033"/>
                  </a:cubicBezTo>
                  <a:cubicBezTo>
                    <a:pt x="430943" y="1928365"/>
                    <a:pt x="433846" y="1895515"/>
                    <a:pt x="437295" y="1862847"/>
                  </a:cubicBezTo>
                  <a:cubicBezTo>
                    <a:pt x="441287" y="1823827"/>
                    <a:pt x="445462" y="1784807"/>
                    <a:pt x="449455" y="1745786"/>
                  </a:cubicBezTo>
                  <a:cubicBezTo>
                    <a:pt x="450906" y="1732538"/>
                    <a:pt x="451995" y="1719289"/>
                    <a:pt x="453447" y="1706221"/>
                  </a:cubicBezTo>
                  <a:cubicBezTo>
                    <a:pt x="454173" y="1699688"/>
                    <a:pt x="454173" y="1693517"/>
                    <a:pt x="444554" y="1691158"/>
                  </a:cubicBezTo>
                  <a:cubicBezTo>
                    <a:pt x="461977" y="1681902"/>
                    <a:pt x="456896" y="1666112"/>
                    <a:pt x="458348" y="1653227"/>
                  </a:cubicBezTo>
                  <a:cubicBezTo>
                    <a:pt x="464700" y="1599869"/>
                    <a:pt x="469600" y="1546329"/>
                    <a:pt x="475045" y="1492971"/>
                  </a:cubicBezTo>
                  <a:cubicBezTo>
                    <a:pt x="479582" y="1447962"/>
                    <a:pt x="483756" y="1402771"/>
                    <a:pt x="488112" y="1357761"/>
                  </a:cubicBezTo>
                  <a:cubicBezTo>
                    <a:pt x="492286" y="1315656"/>
                    <a:pt x="496097" y="1273550"/>
                    <a:pt x="501179" y="1231626"/>
                  </a:cubicBezTo>
                  <a:cubicBezTo>
                    <a:pt x="502450" y="1222007"/>
                    <a:pt x="495190" y="1221099"/>
                    <a:pt x="490834" y="1215473"/>
                  </a:cubicBezTo>
                  <a:cubicBezTo>
                    <a:pt x="506805" y="1209484"/>
                    <a:pt x="504446" y="1195328"/>
                    <a:pt x="505898" y="1182805"/>
                  </a:cubicBezTo>
                  <a:cubicBezTo>
                    <a:pt x="510072" y="1142877"/>
                    <a:pt x="514065" y="1102950"/>
                    <a:pt x="518239" y="1063022"/>
                  </a:cubicBezTo>
                  <a:cubicBezTo>
                    <a:pt x="521506" y="1030898"/>
                    <a:pt x="524591" y="998774"/>
                    <a:pt x="527858" y="966651"/>
                  </a:cubicBezTo>
                  <a:cubicBezTo>
                    <a:pt x="531851" y="927086"/>
                    <a:pt x="536025" y="887340"/>
                    <a:pt x="540018" y="847775"/>
                  </a:cubicBezTo>
                  <a:lnTo>
                    <a:pt x="548341" y="764399"/>
                  </a:lnTo>
                  <a:lnTo>
                    <a:pt x="132037" y="415079"/>
                  </a:lnTo>
                  <a:lnTo>
                    <a:pt x="129621" y="410438"/>
                  </a:lnTo>
                  <a:lnTo>
                    <a:pt x="125334" y="408662"/>
                  </a:lnTo>
                  <a:cubicBezTo>
                    <a:pt x="122852" y="406180"/>
                    <a:pt x="121316" y="402751"/>
                    <a:pt x="121316" y="398964"/>
                  </a:cubicBezTo>
                  <a:cubicBezTo>
                    <a:pt x="121316" y="391389"/>
                    <a:pt x="127457" y="385248"/>
                    <a:pt x="135032" y="385248"/>
                  </a:cubicBezTo>
                  <a:lnTo>
                    <a:pt x="301963" y="385248"/>
                  </a:lnTo>
                  <a:lnTo>
                    <a:pt x="301963" y="319242"/>
                  </a:lnTo>
                  <a:lnTo>
                    <a:pt x="274367" y="319242"/>
                  </a:lnTo>
                  <a:cubicBezTo>
                    <a:pt x="269317" y="319242"/>
                    <a:pt x="265223" y="315148"/>
                    <a:pt x="265223" y="310098"/>
                  </a:cubicBezTo>
                  <a:cubicBezTo>
                    <a:pt x="265223" y="305048"/>
                    <a:pt x="269317" y="300954"/>
                    <a:pt x="274367" y="300954"/>
                  </a:cubicBezTo>
                  <a:lnTo>
                    <a:pt x="301963" y="300954"/>
                  </a:lnTo>
                  <a:lnTo>
                    <a:pt x="301963" y="290444"/>
                  </a:lnTo>
                  <a:lnTo>
                    <a:pt x="274367" y="290444"/>
                  </a:lnTo>
                  <a:cubicBezTo>
                    <a:pt x="269317" y="290444"/>
                    <a:pt x="265223" y="286350"/>
                    <a:pt x="265223" y="281300"/>
                  </a:cubicBezTo>
                  <a:cubicBezTo>
                    <a:pt x="265223" y="276250"/>
                    <a:pt x="269317" y="272156"/>
                    <a:pt x="274367" y="272156"/>
                  </a:cubicBezTo>
                  <a:lnTo>
                    <a:pt x="301963" y="272156"/>
                  </a:lnTo>
                  <a:lnTo>
                    <a:pt x="301963" y="261646"/>
                  </a:lnTo>
                  <a:lnTo>
                    <a:pt x="274367" y="261646"/>
                  </a:lnTo>
                  <a:cubicBezTo>
                    <a:pt x="269317" y="261646"/>
                    <a:pt x="265223" y="257552"/>
                    <a:pt x="265223" y="252502"/>
                  </a:cubicBezTo>
                  <a:cubicBezTo>
                    <a:pt x="265223" y="247452"/>
                    <a:pt x="269317" y="243358"/>
                    <a:pt x="274367" y="243358"/>
                  </a:cubicBezTo>
                  <a:lnTo>
                    <a:pt x="301963" y="243358"/>
                  </a:lnTo>
                  <a:lnTo>
                    <a:pt x="301963" y="219866"/>
                  </a:lnTo>
                  <a:cubicBezTo>
                    <a:pt x="301963" y="212291"/>
                    <a:pt x="308104" y="206150"/>
                    <a:pt x="315679" y="206150"/>
                  </a:cubicBezTo>
                  <a:cubicBezTo>
                    <a:pt x="323254" y="206150"/>
                    <a:pt x="329395" y="212291"/>
                    <a:pt x="329395" y="219866"/>
                  </a:cubicBezTo>
                  <a:lnTo>
                    <a:pt x="329395" y="243358"/>
                  </a:lnTo>
                  <a:lnTo>
                    <a:pt x="358387" y="243358"/>
                  </a:lnTo>
                  <a:cubicBezTo>
                    <a:pt x="363437" y="243358"/>
                    <a:pt x="367531" y="247452"/>
                    <a:pt x="367531" y="252502"/>
                  </a:cubicBezTo>
                  <a:cubicBezTo>
                    <a:pt x="367531" y="257552"/>
                    <a:pt x="363437" y="261646"/>
                    <a:pt x="358387" y="261646"/>
                  </a:cubicBezTo>
                  <a:lnTo>
                    <a:pt x="329395" y="261646"/>
                  </a:lnTo>
                  <a:lnTo>
                    <a:pt x="329395" y="272156"/>
                  </a:lnTo>
                  <a:lnTo>
                    <a:pt x="358387" y="272156"/>
                  </a:lnTo>
                  <a:cubicBezTo>
                    <a:pt x="363437" y="272156"/>
                    <a:pt x="367531" y="276250"/>
                    <a:pt x="367531" y="281300"/>
                  </a:cubicBezTo>
                  <a:cubicBezTo>
                    <a:pt x="367531" y="286350"/>
                    <a:pt x="363437" y="290444"/>
                    <a:pt x="358387" y="290444"/>
                  </a:cubicBezTo>
                  <a:lnTo>
                    <a:pt x="329395" y="290444"/>
                  </a:lnTo>
                  <a:lnTo>
                    <a:pt x="329395" y="300954"/>
                  </a:lnTo>
                  <a:lnTo>
                    <a:pt x="358387" y="300954"/>
                  </a:lnTo>
                  <a:cubicBezTo>
                    <a:pt x="363437" y="300954"/>
                    <a:pt x="367531" y="305048"/>
                    <a:pt x="367531" y="310098"/>
                  </a:cubicBezTo>
                  <a:cubicBezTo>
                    <a:pt x="367531" y="315148"/>
                    <a:pt x="363437" y="319242"/>
                    <a:pt x="358387" y="319242"/>
                  </a:cubicBezTo>
                  <a:lnTo>
                    <a:pt x="329395" y="319242"/>
                  </a:lnTo>
                  <a:lnTo>
                    <a:pt x="329395" y="385248"/>
                  </a:lnTo>
                  <a:lnTo>
                    <a:pt x="447531" y="385248"/>
                  </a:lnTo>
                  <a:lnTo>
                    <a:pt x="447531" y="315782"/>
                  </a:lnTo>
                  <a:lnTo>
                    <a:pt x="417009" y="315782"/>
                  </a:lnTo>
                  <a:cubicBezTo>
                    <a:pt x="411959" y="315782"/>
                    <a:pt x="407865" y="311688"/>
                    <a:pt x="407865" y="306638"/>
                  </a:cubicBezTo>
                  <a:cubicBezTo>
                    <a:pt x="407865" y="301588"/>
                    <a:pt x="411959" y="297494"/>
                    <a:pt x="417009" y="297494"/>
                  </a:cubicBezTo>
                  <a:lnTo>
                    <a:pt x="447531" y="297494"/>
                  </a:lnTo>
                  <a:lnTo>
                    <a:pt x="447531" y="286984"/>
                  </a:lnTo>
                  <a:lnTo>
                    <a:pt x="417009" y="286984"/>
                  </a:lnTo>
                  <a:cubicBezTo>
                    <a:pt x="411959" y="286984"/>
                    <a:pt x="407865" y="282890"/>
                    <a:pt x="407865" y="277840"/>
                  </a:cubicBezTo>
                  <a:cubicBezTo>
                    <a:pt x="407865" y="272790"/>
                    <a:pt x="411959" y="268696"/>
                    <a:pt x="417009" y="268696"/>
                  </a:cubicBezTo>
                  <a:lnTo>
                    <a:pt x="447531" y="268696"/>
                  </a:lnTo>
                  <a:lnTo>
                    <a:pt x="447531" y="258186"/>
                  </a:lnTo>
                  <a:lnTo>
                    <a:pt x="417009" y="258186"/>
                  </a:lnTo>
                  <a:cubicBezTo>
                    <a:pt x="411959" y="258186"/>
                    <a:pt x="407865" y="254092"/>
                    <a:pt x="407865" y="249042"/>
                  </a:cubicBezTo>
                  <a:cubicBezTo>
                    <a:pt x="407865" y="243992"/>
                    <a:pt x="411959" y="239898"/>
                    <a:pt x="417009" y="239898"/>
                  </a:cubicBezTo>
                  <a:lnTo>
                    <a:pt x="447531" y="239898"/>
                  </a:lnTo>
                  <a:lnTo>
                    <a:pt x="447531" y="219866"/>
                  </a:lnTo>
                  <a:cubicBezTo>
                    <a:pt x="447531" y="212291"/>
                    <a:pt x="453672" y="206150"/>
                    <a:pt x="461247" y="206150"/>
                  </a:cubicBezTo>
                  <a:cubicBezTo>
                    <a:pt x="468822" y="206150"/>
                    <a:pt x="474963" y="212291"/>
                    <a:pt x="474963" y="219866"/>
                  </a:cubicBezTo>
                  <a:lnTo>
                    <a:pt x="474963" y="239898"/>
                  </a:lnTo>
                  <a:lnTo>
                    <a:pt x="501029" y="239898"/>
                  </a:lnTo>
                  <a:cubicBezTo>
                    <a:pt x="506079" y="239898"/>
                    <a:pt x="510173" y="243992"/>
                    <a:pt x="510173" y="249042"/>
                  </a:cubicBezTo>
                  <a:cubicBezTo>
                    <a:pt x="510173" y="254092"/>
                    <a:pt x="506079" y="258186"/>
                    <a:pt x="501029" y="258186"/>
                  </a:cubicBezTo>
                  <a:lnTo>
                    <a:pt x="474963" y="258186"/>
                  </a:lnTo>
                  <a:lnTo>
                    <a:pt x="474963" y="268696"/>
                  </a:lnTo>
                  <a:lnTo>
                    <a:pt x="501029" y="268696"/>
                  </a:lnTo>
                  <a:cubicBezTo>
                    <a:pt x="506079" y="268696"/>
                    <a:pt x="510173" y="272790"/>
                    <a:pt x="510173" y="277840"/>
                  </a:cubicBezTo>
                  <a:cubicBezTo>
                    <a:pt x="510173" y="282890"/>
                    <a:pt x="506079" y="286984"/>
                    <a:pt x="501029" y="286984"/>
                  </a:cubicBezTo>
                  <a:lnTo>
                    <a:pt x="474963" y="286984"/>
                  </a:lnTo>
                  <a:lnTo>
                    <a:pt x="474963" y="297494"/>
                  </a:lnTo>
                  <a:lnTo>
                    <a:pt x="501029" y="297494"/>
                  </a:lnTo>
                  <a:cubicBezTo>
                    <a:pt x="506079" y="297494"/>
                    <a:pt x="510173" y="301588"/>
                    <a:pt x="510173" y="306638"/>
                  </a:cubicBezTo>
                  <a:cubicBezTo>
                    <a:pt x="510173" y="311688"/>
                    <a:pt x="506079" y="315782"/>
                    <a:pt x="501029" y="315782"/>
                  </a:cubicBezTo>
                  <a:lnTo>
                    <a:pt x="474963" y="315782"/>
                  </a:lnTo>
                  <a:lnTo>
                    <a:pt x="474963" y="385248"/>
                  </a:lnTo>
                  <a:lnTo>
                    <a:pt x="588306" y="385248"/>
                  </a:lnTo>
                  <a:lnTo>
                    <a:pt x="588536" y="382944"/>
                  </a:lnTo>
                  <a:cubicBezTo>
                    <a:pt x="591818" y="350126"/>
                    <a:pt x="595397" y="317308"/>
                    <a:pt x="598679" y="284490"/>
                  </a:cubicBezTo>
                  <a:cubicBezTo>
                    <a:pt x="601365" y="258385"/>
                    <a:pt x="603752" y="232130"/>
                    <a:pt x="606437" y="206025"/>
                  </a:cubicBezTo>
                  <a:cubicBezTo>
                    <a:pt x="609718" y="173206"/>
                    <a:pt x="613150" y="140388"/>
                    <a:pt x="616580" y="107571"/>
                  </a:cubicBezTo>
                  <a:lnTo>
                    <a:pt x="616580" y="105641"/>
                  </a:lnTo>
                  <a:lnTo>
                    <a:pt x="569236" y="105641"/>
                  </a:lnTo>
                  <a:cubicBezTo>
                    <a:pt x="562924" y="105641"/>
                    <a:pt x="557209" y="103082"/>
                    <a:pt x="553072" y="98945"/>
                  </a:cubicBezTo>
                  <a:lnTo>
                    <a:pt x="546376" y="82781"/>
                  </a:lnTo>
                  <a:lnTo>
                    <a:pt x="553072" y="66617"/>
                  </a:lnTo>
                  <a:cubicBezTo>
                    <a:pt x="557209" y="62481"/>
                    <a:pt x="562924" y="59922"/>
                    <a:pt x="569236" y="59922"/>
                  </a:cubicBezTo>
                  <a:lnTo>
                    <a:pt x="659192" y="59922"/>
                  </a:lnTo>
                  <a:lnTo>
                    <a:pt x="649547" y="36638"/>
                  </a:lnTo>
                  <a:cubicBezTo>
                    <a:pt x="649547" y="16403"/>
                    <a:pt x="665950" y="0"/>
                    <a:pt x="686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27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1" name="Freeform: Shape 1440">
              <a:extLst>
                <a:ext uri="{FF2B5EF4-FFF2-40B4-BE49-F238E27FC236}">
                  <a16:creationId xmlns:a16="http://schemas.microsoft.com/office/drawing/2014/main" id="{2808462A-A318-2441-9A32-44B7CF0061A3}"/>
                </a:ext>
              </a:extLst>
            </p:cNvPr>
            <p:cNvSpPr/>
            <p:nvPr/>
          </p:nvSpPr>
          <p:spPr>
            <a:xfrm>
              <a:off x="7430035" y="4044739"/>
              <a:ext cx="554007" cy="884114"/>
            </a:xfrm>
            <a:custGeom>
              <a:avLst/>
              <a:gdLst>
                <a:gd name="connsiteX0" fmla="*/ 817516 w 1645921"/>
                <a:gd name="connsiteY0" fmla="*/ 1935988 h 2169949"/>
                <a:gd name="connsiteX1" fmla="*/ 513238 w 1645921"/>
                <a:gd name="connsiteY1" fmla="*/ 2124229 h 2169949"/>
                <a:gd name="connsiteX2" fmla="*/ 820226 w 1645921"/>
                <a:gd name="connsiteY2" fmla="*/ 2124229 h 2169949"/>
                <a:gd name="connsiteX3" fmla="*/ 848006 w 1645921"/>
                <a:gd name="connsiteY3" fmla="*/ 1933084 h 2169949"/>
                <a:gd name="connsiteX4" fmla="*/ 851058 w 1645921"/>
                <a:gd name="connsiteY4" fmla="*/ 2124229 h 2169949"/>
                <a:gd name="connsiteX5" fmla="*/ 1165501 w 1645921"/>
                <a:gd name="connsiteY5" fmla="*/ 2124229 h 2169949"/>
                <a:gd name="connsiteX6" fmla="*/ 483030 w 1645921"/>
                <a:gd name="connsiteY6" fmla="*/ 1713663 h 2169949"/>
                <a:gd name="connsiteX7" fmla="*/ 441567 w 1645921"/>
                <a:gd name="connsiteY7" fmla="*/ 2124229 h 2169949"/>
                <a:gd name="connsiteX8" fmla="*/ 456637 w 1645921"/>
                <a:gd name="connsiteY8" fmla="*/ 2124229 h 2169949"/>
                <a:gd name="connsiteX9" fmla="*/ 806082 w 1645921"/>
                <a:gd name="connsiteY9" fmla="*/ 1908038 h 2169949"/>
                <a:gd name="connsiteX10" fmla="*/ 483030 w 1645921"/>
                <a:gd name="connsiteY10" fmla="*/ 1713663 h 2169949"/>
                <a:gd name="connsiteX11" fmla="*/ 1192837 w 1645921"/>
                <a:gd name="connsiteY11" fmla="*/ 1703681 h 2169949"/>
                <a:gd name="connsiteX12" fmla="*/ 863251 w 1645921"/>
                <a:gd name="connsiteY12" fmla="*/ 1907494 h 2169949"/>
                <a:gd name="connsiteX13" fmla="*/ 1223376 w 1645921"/>
                <a:gd name="connsiteY13" fmla="*/ 2124229 h 2169949"/>
                <a:gd name="connsiteX14" fmla="*/ 1255703 w 1645921"/>
                <a:gd name="connsiteY14" fmla="*/ 2124229 h 2169949"/>
                <a:gd name="connsiteX15" fmla="*/ 813705 w 1645921"/>
                <a:gd name="connsiteY15" fmla="*/ 1701321 h 2169949"/>
                <a:gd name="connsiteX16" fmla="*/ 529673 w 1645921"/>
                <a:gd name="connsiteY16" fmla="*/ 1704407 h 2169949"/>
                <a:gd name="connsiteX17" fmla="*/ 529129 w 1645921"/>
                <a:gd name="connsiteY17" fmla="*/ 1706584 h 2169949"/>
                <a:gd name="connsiteX18" fmla="*/ 816608 w 1645921"/>
                <a:gd name="connsiteY18" fmla="*/ 1879544 h 2169949"/>
                <a:gd name="connsiteX19" fmla="*/ 813705 w 1645921"/>
                <a:gd name="connsiteY19" fmla="*/ 1701321 h 2169949"/>
                <a:gd name="connsiteX20" fmla="*/ 1143109 w 1645921"/>
                <a:gd name="connsiteY20" fmla="*/ 1697147 h 2169949"/>
                <a:gd name="connsiteX21" fmla="*/ 844376 w 1645921"/>
                <a:gd name="connsiteY21" fmla="*/ 1700595 h 2169949"/>
                <a:gd name="connsiteX22" fmla="*/ 847280 w 1645921"/>
                <a:gd name="connsiteY22" fmla="*/ 1882630 h 2169949"/>
                <a:gd name="connsiteX23" fmla="*/ 1143835 w 1645921"/>
                <a:gd name="connsiteY23" fmla="*/ 1699143 h 2169949"/>
                <a:gd name="connsiteX24" fmla="*/ 1143109 w 1645921"/>
                <a:gd name="connsiteY24" fmla="*/ 1697147 h 2169949"/>
                <a:gd name="connsiteX25" fmla="*/ 840565 w 1645921"/>
                <a:gd name="connsiteY25" fmla="*/ 1456129 h 2169949"/>
                <a:gd name="connsiteX26" fmla="*/ 844195 w 1645921"/>
                <a:gd name="connsiteY26" fmla="*/ 1670287 h 2169949"/>
                <a:gd name="connsiteX27" fmla="*/ 1144923 w 1645921"/>
                <a:gd name="connsiteY27" fmla="*/ 1666838 h 2169949"/>
                <a:gd name="connsiteX28" fmla="*/ 1145649 w 1645921"/>
                <a:gd name="connsiteY28" fmla="*/ 1665205 h 2169949"/>
                <a:gd name="connsiteX29" fmla="*/ 840565 w 1645921"/>
                <a:gd name="connsiteY29" fmla="*/ 1456129 h 2169949"/>
                <a:gd name="connsiteX30" fmla="*/ 810075 w 1645921"/>
                <a:gd name="connsiteY30" fmla="*/ 1455403 h 2169949"/>
                <a:gd name="connsiteX31" fmla="*/ 517695 w 1645921"/>
                <a:gd name="connsiteY31" fmla="*/ 1674098 h 2169949"/>
                <a:gd name="connsiteX32" fmla="*/ 813342 w 1645921"/>
                <a:gd name="connsiteY32" fmla="*/ 1670650 h 2169949"/>
                <a:gd name="connsiteX33" fmla="*/ 810075 w 1645921"/>
                <a:gd name="connsiteY33" fmla="*/ 1455403 h 2169949"/>
                <a:gd name="connsiteX34" fmla="*/ 530580 w 1645921"/>
                <a:gd name="connsiteY34" fmla="*/ 1243604 h 2169949"/>
                <a:gd name="connsiteX35" fmla="*/ 488656 w 1645921"/>
                <a:gd name="connsiteY35" fmla="*/ 1658308 h 2169949"/>
                <a:gd name="connsiteX36" fmla="*/ 797915 w 1645921"/>
                <a:gd name="connsiteY36" fmla="*/ 1426909 h 2169949"/>
                <a:gd name="connsiteX37" fmla="*/ 530580 w 1645921"/>
                <a:gd name="connsiteY37" fmla="*/ 1243604 h 2169949"/>
                <a:gd name="connsiteX38" fmla="*/ 836935 w 1645921"/>
                <a:gd name="connsiteY38" fmla="*/ 1223277 h 2169949"/>
                <a:gd name="connsiteX39" fmla="*/ 839658 w 1645921"/>
                <a:gd name="connsiteY39" fmla="*/ 1395693 h 2169949"/>
                <a:gd name="connsiteX40" fmla="*/ 1070150 w 1645921"/>
                <a:gd name="connsiteY40" fmla="*/ 1223277 h 2169949"/>
                <a:gd name="connsiteX41" fmla="*/ 836935 w 1645921"/>
                <a:gd name="connsiteY41" fmla="*/ 1223277 h 2169949"/>
                <a:gd name="connsiteX42" fmla="*/ 553085 w 1645921"/>
                <a:gd name="connsiteY42" fmla="*/ 1223277 h 2169949"/>
                <a:gd name="connsiteX43" fmla="*/ 809167 w 1645921"/>
                <a:gd name="connsiteY43" fmla="*/ 1398778 h 2169949"/>
                <a:gd name="connsiteX44" fmla="*/ 806445 w 1645921"/>
                <a:gd name="connsiteY44" fmla="*/ 1223277 h 2169949"/>
                <a:gd name="connsiteX45" fmla="*/ 553085 w 1645921"/>
                <a:gd name="connsiteY45" fmla="*/ 1223277 h 2169949"/>
                <a:gd name="connsiteX46" fmla="*/ 1121148 w 1645921"/>
                <a:gd name="connsiteY46" fmla="*/ 1222551 h 2169949"/>
                <a:gd name="connsiteX47" fmla="*/ 849095 w 1645921"/>
                <a:gd name="connsiteY47" fmla="*/ 1426001 h 2169949"/>
                <a:gd name="connsiteX48" fmla="*/ 1185940 w 1645921"/>
                <a:gd name="connsiteY48" fmla="*/ 1656856 h 2169949"/>
                <a:gd name="connsiteX49" fmla="*/ 1121148 w 1645921"/>
                <a:gd name="connsiteY49" fmla="*/ 1222551 h 2169949"/>
                <a:gd name="connsiteX50" fmla="*/ 803178 w 1645921"/>
                <a:gd name="connsiteY50" fmla="*/ 1009119 h 2169949"/>
                <a:gd name="connsiteX51" fmla="*/ 570690 w 1645921"/>
                <a:gd name="connsiteY51" fmla="*/ 1191335 h 2169949"/>
                <a:gd name="connsiteX52" fmla="*/ 805901 w 1645921"/>
                <a:gd name="connsiteY52" fmla="*/ 1191335 h 2169949"/>
                <a:gd name="connsiteX53" fmla="*/ 803178 w 1645921"/>
                <a:gd name="connsiteY53" fmla="*/ 1009119 h 2169949"/>
                <a:gd name="connsiteX54" fmla="*/ 833305 w 1645921"/>
                <a:gd name="connsiteY54" fmla="*/ 992422 h 2169949"/>
                <a:gd name="connsiteX55" fmla="*/ 836572 w 1645921"/>
                <a:gd name="connsiteY55" fmla="*/ 1191154 h 2169949"/>
                <a:gd name="connsiteX56" fmla="*/ 1087391 w 1645921"/>
                <a:gd name="connsiteY56" fmla="*/ 1191154 h 2169949"/>
                <a:gd name="connsiteX57" fmla="*/ 833305 w 1645921"/>
                <a:gd name="connsiteY57" fmla="*/ 992422 h 2169949"/>
                <a:gd name="connsiteX58" fmla="*/ 1055404 w 1645921"/>
                <a:gd name="connsiteY58" fmla="*/ 817761 h 2169949"/>
                <a:gd name="connsiteX59" fmla="*/ 1042745 w 1645921"/>
                <a:gd name="connsiteY59" fmla="*/ 821277 h 2169949"/>
                <a:gd name="connsiteX60" fmla="*/ 985031 w 1645921"/>
                <a:gd name="connsiteY60" fmla="*/ 866468 h 2169949"/>
                <a:gd name="connsiteX61" fmla="*/ 853269 w 1645921"/>
                <a:gd name="connsiteY61" fmla="*/ 969918 h 2169949"/>
                <a:gd name="connsiteX62" fmla="*/ 1113707 w 1645921"/>
                <a:gd name="connsiteY62" fmla="*/ 1173549 h 2169949"/>
                <a:gd name="connsiteX63" fmla="*/ 1099007 w 1645921"/>
                <a:gd name="connsiteY63" fmla="*/ 1072459 h 2169949"/>
                <a:gd name="connsiteX64" fmla="*/ 1079587 w 1645921"/>
                <a:gd name="connsiteY64" fmla="*/ 943783 h 2169949"/>
                <a:gd name="connsiteX65" fmla="*/ 1062346 w 1645921"/>
                <a:gd name="connsiteY65" fmla="*/ 828537 h 2169949"/>
                <a:gd name="connsiteX66" fmla="*/ 1055404 w 1645921"/>
                <a:gd name="connsiteY66" fmla="*/ 817761 h 2169949"/>
                <a:gd name="connsiteX67" fmla="*/ 576134 w 1645921"/>
                <a:gd name="connsiteY67" fmla="*/ 791513 h 2169949"/>
                <a:gd name="connsiteX68" fmla="*/ 537114 w 1645921"/>
                <a:gd name="connsiteY68" fmla="*/ 1179357 h 2169949"/>
                <a:gd name="connsiteX69" fmla="*/ 540744 w 1645921"/>
                <a:gd name="connsiteY69" fmla="*/ 1177179 h 2169949"/>
                <a:gd name="connsiteX70" fmla="*/ 796100 w 1645921"/>
                <a:gd name="connsiteY70" fmla="*/ 976996 h 2169949"/>
                <a:gd name="connsiteX71" fmla="*/ 796100 w 1645921"/>
                <a:gd name="connsiteY71" fmla="*/ 963384 h 2169949"/>
                <a:gd name="connsiteX72" fmla="*/ 618240 w 1645921"/>
                <a:gd name="connsiteY72" fmla="*/ 824181 h 2169949"/>
                <a:gd name="connsiteX73" fmla="*/ 576134 w 1645921"/>
                <a:gd name="connsiteY73" fmla="*/ 791513 h 2169949"/>
                <a:gd name="connsiteX74" fmla="*/ 832035 w 1645921"/>
                <a:gd name="connsiteY74" fmla="*/ 779716 h 2169949"/>
                <a:gd name="connsiteX75" fmla="*/ 832035 w 1645921"/>
                <a:gd name="connsiteY75" fmla="*/ 948865 h 2169949"/>
                <a:gd name="connsiteX76" fmla="*/ 1031534 w 1645921"/>
                <a:gd name="connsiteY76" fmla="*/ 792496 h 2169949"/>
                <a:gd name="connsiteX77" fmla="*/ 1031242 w 1645921"/>
                <a:gd name="connsiteY77" fmla="*/ 791569 h 2169949"/>
                <a:gd name="connsiteX78" fmla="*/ 1035405 w 1645921"/>
                <a:gd name="connsiteY78" fmla="*/ 783570 h 2169949"/>
                <a:gd name="connsiteX79" fmla="*/ 607714 w 1645921"/>
                <a:gd name="connsiteY79" fmla="*/ 775723 h 2169949"/>
                <a:gd name="connsiteX80" fmla="*/ 607351 w 1645921"/>
                <a:gd name="connsiteY80" fmla="*/ 777720 h 2169949"/>
                <a:gd name="connsiteX81" fmla="*/ 800637 w 1645921"/>
                <a:gd name="connsiteY81" fmla="*/ 928901 h 2169949"/>
                <a:gd name="connsiteX82" fmla="*/ 800637 w 1645921"/>
                <a:gd name="connsiteY82" fmla="*/ 779353 h 2169949"/>
                <a:gd name="connsiteX83" fmla="*/ 607714 w 1645921"/>
                <a:gd name="connsiteY83" fmla="*/ 775723 h 2169949"/>
                <a:gd name="connsiteX84" fmla="*/ 796931 w 1645921"/>
                <a:gd name="connsiteY84" fmla="*/ 594770 h 2169949"/>
                <a:gd name="connsiteX85" fmla="*/ 605840 w 1645921"/>
                <a:gd name="connsiteY85" fmla="*/ 744540 h 2169949"/>
                <a:gd name="connsiteX86" fmla="*/ 799169 w 1645921"/>
                <a:gd name="connsiteY86" fmla="*/ 744540 h 2169949"/>
                <a:gd name="connsiteX87" fmla="*/ 796931 w 1645921"/>
                <a:gd name="connsiteY87" fmla="*/ 594770 h 2169949"/>
                <a:gd name="connsiteX88" fmla="*/ 821693 w 1645921"/>
                <a:gd name="connsiteY88" fmla="*/ 581046 h 2169949"/>
                <a:gd name="connsiteX89" fmla="*/ 824378 w 1645921"/>
                <a:gd name="connsiteY89" fmla="*/ 744391 h 2169949"/>
                <a:gd name="connsiteX90" fmla="*/ 1030536 w 1645921"/>
                <a:gd name="connsiteY90" fmla="*/ 744391 h 2169949"/>
                <a:gd name="connsiteX91" fmla="*/ 821693 w 1645921"/>
                <a:gd name="connsiteY91" fmla="*/ 581046 h 2169949"/>
                <a:gd name="connsiteX92" fmla="*/ 1004245 w 1645921"/>
                <a:gd name="connsiteY92" fmla="*/ 437486 h 2169949"/>
                <a:gd name="connsiteX93" fmla="*/ 993840 w 1645921"/>
                <a:gd name="connsiteY93" fmla="*/ 440376 h 2169949"/>
                <a:gd name="connsiteX94" fmla="*/ 946402 w 1645921"/>
                <a:gd name="connsiteY94" fmla="*/ 477520 h 2169949"/>
                <a:gd name="connsiteX95" fmla="*/ 838102 w 1645921"/>
                <a:gd name="connsiteY95" fmla="*/ 562549 h 2169949"/>
                <a:gd name="connsiteX96" fmla="*/ 1052166 w 1645921"/>
                <a:gd name="connsiteY96" fmla="*/ 729921 h 2169949"/>
                <a:gd name="connsiteX97" fmla="*/ 1040084 w 1645921"/>
                <a:gd name="connsiteY97" fmla="*/ 646831 h 2169949"/>
                <a:gd name="connsiteX98" fmla="*/ 1024122 w 1645921"/>
                <a:gd name="connsiteY98" fmla="*/ 541068 h 2169949"/>
                <a:gd name="connsiteX99" fmla="*/ 1009951 w 1645921"/>
                <a:gd name="connsiteY99" fmla="*/ 446343 h 2169949"/>
                <a:gd name="connsiteX100" fmla="*/ 1004245 w 1645921"/>
                <a:gd name="connsiteY100" fmla="*/ 437486 h 2169949"/>
                <a:gd name="connsiteX101" fmla="*/ 610315 w 1645921"/>
                <a:gd name="connsiteY101" fmla="*/ 415911 h 2169949"/>
                <a:gd name="connsiteX102" fmla="*/ 578243 w 1645921"/>
                <a:gd name="connsiteY102" fmla="*/ 734695 h 2169949"/>
                <a:gd name="connsiteX103" fmla="*/ 581226 w 1645921"/>
                <a:gd name="connsiteY103" fmla="*/ 732905 h 2169949"/>
                <a:gd name="connsiteX104" fmla="*/ 791113 w 1645921"/>
                <a:gd name="connsiteY104" fmla="*/ 568367 h 2169949"/>
                <a:gd name="connsiteX105" fmla="*/ 791113 w 1645921"/>
                <a:gd name="connsiteY105" fmla="*/ 557179 h 2169949"/>
                <a:gd name="connsiteX106" fmla="*/ 644923 w 1645921"/>
                <a:gd name="connsiteY106" fmla="*/ 442763 h 2169949"/>
                <a:gd name="connsiteX107" fmla="*/ 610315 w 1645921"/>
                <a:gd name="connsiteY107" fmla="*/ 415911 h 2169949"/>
                <a:gd name="connsiteX108" fmla="*/ 1030322 w 1645921"/>
                <a:gd name="connsiteY108" fmla="*/ 412680 h 2169949"/>
                <a:gd name="connsiteX109" fmla="*/ 1030686 w 1645921"/>
                <a:gd name="connsiteY109" fmla="*/ 414569 h 2169949"/>
                <a:gd name="connsiteX110" fmla="*/ 1050973 w 1645921"/>
                <a:gd name="connsiteY110" fmla="*/ 551361 h 2169949"/>
                <a:gd name="connsiteX111" fmla="*/ 1068427 w 1645921"/>
                <a:gd name="connsiteY111" fmla="*/ 666821 h 2169949"/>
                <a:gd name="connsiteX112" fmla="*/ 1079316 w 1645921"/>
                <a:gd name="connsiteY112" fmla="*/ 739618 h 2169949"/>
                <a:gd name="connsiteX113" fmla="*/ 1079763 w 1645921"/>
                <a:gd name="connsiteY113" fmla="*/ 743198 h 2169949"/>
                <a:gd name="connsiteX114" fmla="*/ 1080791 w 1645921"/>
                <a:gd name="connsiteY114" fmla="*/ 744748 h 2169949"/>
                <a:gd name="connsiteX115" fmla="*/ 1476534 w 1645921"/>
                <a:gd name="connsiteY115" fmla="*/ 412680 h 2169949"/>
                <a:gd name="connsiteX116" fmla="*/ 820649 w 1645921"/>
                <a:gd name="connsiteY116" fmla="*/ 412680 h 2169949"/>
                <a:gd name="connsiteX117" fmla="*/ 820649 w 1645921"/>
                <a:gd name="connsiteY117" fmla="*/ 545245 h 2169949"/>
                <a:gd name="connsiteX118" fmla="*/ 989779 w 1645921"/>
                <a:gd name="connsiteY118" fmla="*/ 412680 h 2169949"/>
                <a:gd name="connsiteX119" fmla="*/ 646336 w 1645921"/>
                <a:gd name="connsiteY119" fmla="*/ 412680 h 2169949"/>
                <a:gd name="connsiteX120" fmla="*/ 794842 w 1645921"/>
                <a:gd name="connsiteY120" fmla="*/ 528836 h 2169949"/>
                <a:gd name="connsiteX121" fmla="*/ 794842 w 1645921"/>
                <a:gd name="connsiteY121" fmla="*/ 412680 h 2169949"/>
                <a:gd name="connsiteX122" fmla="*/ 171855 w 1645921"/>
                <a:gd name="connsiteY122" fmla="*/ 412680 h 2169949"/>
                <a:gd name="connsiteX123" fmla="*/ 553095 w 1645921"/>
                <a:gd name="connsiteY123" fmla="*/ 732578 h 2169949"/>
                <a:gd name="connsiteX124" fmla="*/ 562729 w 1645921"/>
                <a:gd name="connsiteY124" fmla="*/ 639075 h 2169949"/>
                <a:gd name="connsiteX125" fmla="*/ 570635 w 1645921"/>
                <a:gd name="connsiteY125" fmla="*/ 559864 h 2169949"/>
                <a:gd name="connsiteX126" fmla="*/ 580630 w 1645921"/>
                <a:gd name="connsiteY126" fmla="*/ 462155 h 2169949"/>
                <a:gd name="connsiteX127" fmla="*/ 585568 w 1645921"/>
                <a:gd name="connsiteY127" fmla="*/ 412680 h 2169949"/>
                <a:gd name="connsiteX128" fmla="*/ 789920 w 1645921"/>
                <a:gd name="connsiteY128" fmla="*/ 135167 h 2169949"/>
                <a:gd name="connsiteX129" fmla="*/ 630156 w 1645921"/>
                <a:gd name="connsiteY129" fmla="*/ 377723 h 2169949"/>
                <a:gd name="connsiteX130" fmla="*/ 794395 w 1645921"/>
                <a:gd name="connsiteY130" fmla="*/ 380706 h 2169949"/>
                <a:gd name="connsiteX131" fmla="*/ 791411 w 1645921"/>
                <a:gd name="connsiteY131" fmla="*/ 135764 h 2169949"/>
                <a:gd name="connsiteX132" fmla="*/ 789920 w 1645921"/>
                <a:gd name="connsiteY132" fmla="*/ 135167 h 2169949"/>
                <a:gd name="connsiteX133" fmla="*/ 818262 w 1645921"/>
                <a:gd name="connsiteY133" fmla="*/ 127261 h 2169949"/>
                <a:gd name="connsiteX134" fmla="*/ 816622 w 1645921"/>
                <a:gd name="connsiteY134" fmla="*/ 127559 h 2169949"/>
                <a:gd name="connsiteX135" fmla="*/ 819456 w 1645921"/>
                <a:gd name="connsiteY135" fmla="*/ 381303 h 2169949"/>
                <a:gd name="connsiteX136" fmla="*/ 989513 w 1645921"/>
                <a:gd name="connsiteY136" fmla="*/ 384138 h 2169949"/>
                <a:gd name="connsiteX137" fmla="*/ 818262 w 1645921"/>
                <a:gd name="connsiteY137" fmla="*/ 127261 h 2169949"/>
                <a:gd name="connsiteX138" fmla="*/ 762323 w 1645921"/>
                <a:gd name="connsiteY138" fmla="*/ 118161 h 2169949"/>
                <a:gd name="connsiteX139" fmla="*/ 658647 w 1645921"/>
                <a:gd name="connsiteY139" fmla="*/ 118908 h 2169949"/>
                <a:gd name="connsiteX140" fmla="*/ 642089 w 1645921"/>
                <a:gd name="connsiteY140" fmla="*/ 120101 h 2169949"/>
                <a:gd name="connsiteX141" fmla="*/ 638807 w 1645921"/>
                <a:gd name="connsiteY141" fmla="*/ 135914 h 2169949"/>
                <a:gd name="connsiteX142" fmla="*/ 638658 w 1645921"/>
                <a:gd name="connsiteY142" fmla="*/ 136659 h 2169949"/>
                <a:gd name="connsiteX143" fmla="*/ 628812 w 1645921"/>
                <a:gd name="connsiteY143" fmla="*/ 232876 h 2169949"/>
                <a:gd name="connsiteX144" fmla="*/ 620310 w 1645921"/>
                <a:gd name="connsiteY144" fmla="*/ 316562 h 2169949"/>
                <a:gd name="connsiteX145" fmla="*/ 617028 w 1645921"/>
                <a:gd name="connsiteY145" fmla="*/ 350424 h 2169949"/>
                <a:gd name="connsiteX146" fmla="*/ 618371 w 1645921"/>
                <a:gd name="connsiteY146" fmla="*/ 350723 h 2169949"/>
                <a:gd name="connsiteX147" fmla="*/ 771720 w 1645921"/>
                <a:gd name="connsiteY147" fmla="*/ 118161 h 2169949"/>
                <a:gd name="connsiteX148" fmla="*/ 762323 w 1645921"/>
                <a:gd name="connsiteY148" fmla="*/ 118161 h 2169949"/>
                <a:gd name="connsiteX149" fmla="*/ 954457 w 1645921"/>
                <a:gd name="connsiteY149" fmla="*/ 116819 h 2169949"/>
                <a:gd name="connsiteX150" fmla="*/ 886733 w 1645921"/>
                <a:gd name="connsiteY150" fmla="*/ 117416 h 2169949"/>
                <a:gd name="connsiteX151" fmla="*/ 841384 w 1645921"/>
                <a:gd name="connsiteY151" fmla="*/ 117416 h 2169949"/>
                <a:gd name="connsiteX152" fmla="*/ 993392 w 1645921"/>
                <a:gd name="connsiteY152" fmla="*/ 345800 h 2169949"/>
                <a:gd name="connsiteX153" fmla="*/ 994585 w 1645921"/>
                <a:gd name="connsiteY153" fmla="*/ 345352 h 2169949"/>
                <a:gd name="connsiteX154" fmla="*/ 989513 w 1645921"/>
                <a:gd name="connsiteY154" fmla="*/ 308208 h 2169949"/>
                <a:gd name="connsiteX155" fmla="*/ 961767 w 1645921"/>
                <a:gd name="connsiteY155" fmla="*/ 123233 h 2169949"/>
                <a:gd name="connsiteX156" fmla="*/ 954457 w 1645921"/>
                <a:gd name="connsiteY156" fmla="*/ 116819 h 2169949"/>
                <a:gd name="connsiteX157" fmla="*/ 686185 w 1645921"/>
                <a:gd name="connsiteY157" fmla="*/ 0 h 2169949"/>
                <a:gd name="connsiteX158" fmla="*/ 934104 w 1645921"/>
                <a:gd name="connsiteY158" fmla="*/ 0 h 2169949"/>
                <a:gd name="connsiteX159" fmla="*/ 970742 w 1645921"/>
                <a:gd name="connsiteY159" fmla="*/ 36638 h 2169949"/>
                <a:gd name="connsiteX160" fmla="*/ 961098 w 1645921"/>
                <a:gd name="connsiteY160" fmla="*/ 59922 h 2169949"/>
                <a:gd name="connsiteX161" fmla="*/ 1051055 w 1645921"/>
                <a:gd name="connsiteY161" fmla="*/ 59922 h 2169949"/>
                <a:gd name="connsiteX162" fmla="*/ 1073915 w 1645921"/>
                <a:gd name="connsiteY162" fmla="*/ 82782 h 2169949"/>
                <a:gd name="connsiteX163" fmla="*/ 1073914 w 1645921"/>
                <a:gd name="connsiteY163" fmla="*/ 82782 h 2169949"/>
                <a:gd name="connsiteX164" fmla="*/ 1051054 w 1645921"/>
                <a:gd name="connsiteY164" fmla="*/ 105642 h 2169949"/>
                <a:gd name="connsiteX165" fmla="*/ 984543 w 1645921"/>
                <a:gd name="connsiteY165" fmla="*/ 105642 h 2169949"/>
                <a:gd name="connsiteX166" fmla="*/ 1025912 w 1645921"/>
                <a:gd name="connsiteY166" fmla="*/ 382944 h 2169949"/>
                <a:gd name="connsiteX167" fmla="*/ 1029492 w 1645921"/>
                <a:gd name="connsiteY167" fmla="*/ 382348 h 2169949"/>
                <a:gd name="connsiteX168" fmla="*/ 1029641 w 1645921"/>
                <a:gd name="connsiteY168" fmla="*/ 383839 h 2169949"/>
                <a:gd name="connsiteX169" fmla="*/ 1029470 w 1645921"/>
                <a:gd name="connsiteY169" fmla="*/ 385248 h 2169949"/>
                <a:gd name="connsiteX170" fmla="*/ 1157032 w 1645921"/>
                <a:gd name="connsiteY170" fmla="*/ 385248 h 2169949"/>
                <a:gd name="connsiteX171" fmla="*/ 1157032 w 1645921"/>
                <a:gd name="connsiteY171" fmla="*/ 310832 h 2169949"/>
                <a:gd name="connsiteX172" fmla="*/ 1126536 w 1645921"/>
                <a:gd name="connsiteY172" fmla="*/ 310832 h 2169949"/>
                <a:gd name="connsiteX173" fmla="*/ 1117392 w 1645921"/>
                <a:gd name="connsiteY173" fmla="*/ 301688 h 2169949"/>
                <a:gd name="connsiteX174" fmla="*/ 1126536 w 1645921"/>
                <a:gd name="connsiteY174" fmla="*/ 292544 h 2169949"/>
                <a:gd name="connsiteX175" fmla="*/ 1157032 w 1645921"/>
                <a:gd name="connsiteY175" fmla="*/ 292544 h 2169949"/>
                <a:gd name="connsiteX176" fmla="*/ 1157032 w 1645921"/>
                <a:gd name="connsiteY176" fmla="*/ 282034 h 2169949"/>
                <a:gd name="connsiteX177" fmla="*/ 1126536 w 1645921"/>
                <a:gd name="connsiteY177" fmla="*/ 282034 h 2169949"/>
                <a:gd name="connsiteX178" fmla="*/ 1117392 w 1645921"/>
                <a:gd name="connsiteY178" fmla="*/ 272890 h 2169949"/>
                <a:gd name="connsiteX179" fmla="*/ 1126536 w 1645921"/>
                <a:gd name="connsiteY179" fmla="*/ 263746 h 2169949"/>
                <a:gd name="connsiteX180" fmla="*/ 1157032 w 1645921"/>
                <a:gd name="connsiteY180" fmla="*/ 263746 h 2169949"/>
                <a:gd name="connsiteX181" fmla="*/ 1157032 w 1645921"/>
                <a:gd name="connsiteY181" fmla="*/ 253236 h 2169949"/>
                <a:gd name="connsiteX182" fmla="*/ 1126536 w 1645921"/>
                <a:gd name="connsiteY182" fmla="*/ 253236 h 2169949"/>
                <a:gd name="connsiteX183" fmla="*/ 1117392 w 1645921"/>
                <a:gd name="connsiteY183" fmla="*/ 244092 h 2169949"/>
                <a:gd name="connsiteX184" fmla="*/ 1126536 w 1645921"/>
                <a:gd name="connsiteY184" fmla="*/ 234948 h 2169949"/>
                <a:gd name="connsiteX185" fmla="*/ 1157032 w 1645921"/>
                <a:gd name="connsiteY185" fmla="*/ 234948 h 2169949"/>
                <a:gd name="connsiteX186" fmla="*/ 1157032 w 1645921"/>
                <a:gd name="connsiteY186" fmla="*/ 219866 h 2169949"/>
                <a:gd name="connsiteX187" fmla="*/ 1170748 w 1645921"/>
                <a:gd name="connsiteY187" fmla="*/ 206150 h 2169949"/>
                <a:gd name="connsiteX188" fmla="*/ 1184464 w 1645921"/>
                <a:gd name="connsiteY188" fmla="*/ 219866 h 2169949"/>
                <a:gd name="connsiteX189" fmla="*/ 1184464 w 1645921"/>
                <a:gd name="connsiteY189" fmla="*/ 234948 h 2169949"/>
                <a:gd name="connsiteX190" fmla="*/ 1210556 w 1645921"/>
                <a:gd name="connsiteY190" fmla="*/ 234948 h 2169949"/>
                <a:gd name="connsiteX191" fmla="*/ 1219700 w 1645921"/>
                <a:gd name="connsiteY191" fmla="*/ 244092 h 2169949"/>
                <a:gd name="connsiteX192" fmla="*/ 1210556 w 1645921"/>
                <a:gd name="connsiteY192" fmla="*/ 253236 h 2169949"/>
                <a:gd name="connsiteX193" fmla="*/ 1184464 w 1645921"/>
                <a:gd name="connsiteY193" fmla="*/ 253236 h 2169949"/>
                <a:gd name="connsiteX194" fmla="*/ 1184464 w 1645921"/>
                <a:gd name="connsiteY194" fmla="*/ 263746 h 2169949"/>
                <a:gd name="connsiteX195" fmla="*/ 1210556 w 1645921"/>
                <a:gd name="connsiteY195" fmla="*/ 263746 h 2169949"/>
                <a:gd name="connsiteX196" fmla="*/ 1219700 w 1645921"/>
                <a:gd name="connsiteY196" fmla="*/ 272890 h 2169949"/>
                <a:gd name="connsiteX197" fmla="*/ 1210556 w 1645921"/>
                <a:gd name="connsiteY197" fmla="*/ 282034 h 2169949"/>
                <a:gd name="connsiteX198" fmla="*/ 1184464 w 1645921"/>
                <a:gd name="connsiteY198" fmla="*/ 282034 h 2169949"/>
                <a:gd name="connsiteX199" fmla="*/ 1184464 w 1645921"/>
                <a:gd name="connsiteY199" fmla="*/ 292544 h 2169949"/>
                <a:gd name="connsiteX200" fmla="*/ 1210556 w 1645921"/>
                <a:gd name="connsiteY200" fmla="*/ 292544 h 2169949"/>
                <a:gd name="connsiteX201" fmla="*/ 1219700 w 1645921"/>
                <a:gd name="connsiteY201" fmla="*/ 301688 h 2169949"/>
                <a:gd name="connsiteX202" fmla="*/ 1210556 w 1645921"/>
                <a:gd name="connsiteY202" fmla="*/ 310832 h 2169949"/>
                <a:gd name="connsiteX203" fmla="*/ 1184464 w 1645921"/>
                <a:gd name="connsiteY203" fmla="*/ 310832 h 2169949"/>
                <a:gd name="connsiteX204" fmla="*/ 1184464 w 1645921"/>
                <a:gd name="connsiteY204" fmla="*/ 385248 h 2169949"/>
                <a:gd name="connsiteX205" fmla="*/ 1315794 w 1645921"/>
                <a:gd name="connsiteY205" fmla="*/ 385248 h 2169949"/>
                <a:gd name="connsiteX206" fmla="*/ 1315794 w 1645921"/>
                <a:gd name="connsiteY206" fmla="*/ 310832 h 2169949"/>
                <a:gd name="connsiteX207" fmla="*/ 1286537 w 1645921"/>
                <a:gd name="connsiteY207" fmla="*/ 310832 h 2169949"/>
                <a:gd name="connsiteX208" fmla="*/ 1277393 w 1645921"/>
                <a:gd name="connsiteY208" fmla="*/ 301688 h 2169949"/>
                <a:gd name="connsiteX209" fmla="*/ 1286537 w 1645921"/>
                <a:gd name="connsiteY209" fmla="*/ 292544 h 2169949"/>
                <a:gd name="connsiteX210" fmla="*/ 1315794 w 1645921"/>
                <a:gd name="connsiteY210" fmla="*/ 292544 h 2169949"/>
                <a:gd name="connsiteX211" fmla="*/ 1315794 w 1645921"/>
                <a:gd name="connsiteY211" fmla="*/ 282034 h 2169949"/>
                <a:gd name="connsiteX212" fmla="*/ 1286537 w 1645921"/>
                <a:gd name="connsiteY212" fmla="*/ 282034 h 2169949"/>
                <a:gd name="connsiteX213" fmla="*/ 1277393 w 1645921"/>
                <a:gd name="connsiteY213" fmla="*/ 272890 h 2169949"/>
                <a:gd name="connsiteX214" fmla="*/ 1286537 w 1645921"/>
                <a:gd name="connsiteY214" fmla="*/ 263746 h 2169949"/>
                <a:gd name="connsiteX215" fmla="*/ 1315794 w 1645921"/>
                <a:gd name="connsiteY215" fmla="*/ 263746 h 2169949"/>
                <a:gd name="connsiteX216" fmla="*/ 1315794 w 1645921"/>
                <a:gd name="connsiteY216" fmla="*/ 253236 h 2169949"/>
                <a:gd name="connsiteX217" fmla="*/ 1286537 w 1645921"/>
                <a:gd name="connsiteY217" fmla="*/ 253236 h 2169949"/>
                <a:gd name="connsiteX218" fmla="*/ 1277393 w 1645921"/>
                <a:gd name="connsiteY218" fmla="*/ 244092 h 2169949"/>
                <a:gd name="connsiteX219" fmla="*/ 1286537 w 1645921"/>
                <a:gd name="connsiteY219" fmla="*/ 234948 h 2169949"/>
                <a:gd name="connsiteX220" fmla="*/ 1315794 w 1645921"/>
                <a:gd name="connsiteY220" fmla="*/ 234948 h 2169949"/>
                <a:gd name="connsiteX221" fmla="*/ 1315794 w 1645921"/>
                <a:gd name="connsiteY221" fmla="*/ 219866 h 2169949"/>
                <a:gd name="connsiteX222" fmla="*/ 1329510 w 1645921"/>
                <a:gd name="connsiteY222" fmla="*/ 206150 h 2169949"/>
                <a:gd name="connsiteX223" fmla="*/ 1343226 w 1645921"/>
                <a:gd name="connsiteY223" fmla="*/ 219866 h 2169949"/>
                <a:gd name="connsiteX224" fmla="*/ 1343226 w 1645921"/>
                <a:gd name="connsiteY224" fmla="*/ 234948 h 2169949"/>
                <a:gd name="connsiteX225" fmla="*/ 1370557 w 1645921"/>
                <a:gd name="connsiteY225" fmla="*/ 234948 h 2169949"/>
                <a:gd name="connsiteX226" fmla="*/ 1379701 w 1645921"/>
                <a:gd name="connsiteY226" fmla="*/ 244092 h 2169949"/>
                <a:gd name="connsiteX227" fmla="*/ 1370557 w 1645921"/>
                <a:gd name="connsiteY227" fmla="*/ 253236 h 2169949"/>
                <a:gd name="connsiteX228" fmla="*/ 1343226 w 1645921"/>
                <a:gd name="connsiteY228" fmla="*/ 253236 h 2169949"/>
                <a:gd name="connsiteX229" fmla="*/ 1343226 w 1645921"/>
                <a:gd name="connsiteY229" fmla="*/ 263746 h 2169949"/>
                <a:gd name="connsiteX230" fmla="*/ 1370557 w 1645921"/>
                <a:gd name="connsiteY230" fmla="*/ 263746 h 2169949"/>
                <a:gd name="connsiteX231" fmla="*/ 1379701 w 1645921"/>
                <a:gd name="connsiteY231" fmla="*/ 272890 h 2169949"/>
                <a:gd name="connsiteX232" fmla="*/ 1370557 w 1645921"/>
                <a:gd name="connsiteY232" fmla="*/ 282034 h 2169949"/>
                <a:gd name="connsiteX233" fmla="*/ 1343226 w 1645921"/>
                <a:gd name="connsiteY233" fmla="*/ 282034 h 2169949"/>
                <a:gd name="connsiteX234" fmla="*/ 1343226 w 1645921"/>
                <a:gd name="connsiteY234" fmla="*/ 292544 h 2169949"/>
                <a:gd name="connsiteX235" fmla="*/ 1370557 w 1645921"/>
                <a:gd name="connsiteY235" fmla="*/ 292544 h 2169949"/>
                <a:gd name="connsiteX236" fmla="*/ 1379701 w 1645921"/>
                <a:gd name="connsiteY236" fmla="*/ 301688 h 2169949"/>
                <a:gd name="connsiteX237" fmla="*/ 1370557 w 1645921"/>
                <a:gd name="connsiteY237" fmla="*/ 310832 h 2169949"/>
                <a:gd name="connsiteX238" fmla="*/ 1343226 w 1645921"/>
                <a:gd name="connsiteY238" fmla="*/ 310832 h 2169949"/>
                <a:gd name="connsiteX239" fmla="*/ 1343226 w 1645921"/>
                <a:gd name="connsiteY239" fmla="*/ 385248 h 2169949"/>
                <a:gd name="connsiteX240" fmla="*/ 1497488 w 1645921"/>
                <a:gd name="connsiteY240" fmla="*/ 385248 h 2169949"/>
                <a:gd name="connsiteX241" fmla="*/ 1505347 w 1645921"/>
                <a:gd name="connsiteY241" fmla="*/ 388503 h 2169949"/>
                <a:gd name="connsiteX242" fmla="*/ 1505405 w 1645921"/>
                <a:gd name="connsiteY242" fmla="*/ 388454 h 2169949"/>
                <a:gd name="connsiteX243" fmla="*/ 1524728 w 1645921"/>
                <a:gd name="connsiteY243" fmla="*/ 390145 h 2169949"/>
                <a:gd name="connsiteX244" fmla="*/ 1523038 w 1645921"/>
                <a:gd name="connsiteY244" fmla="*/ 409469 h 2169949"/>
                <a:gd name="connsiteX245" fmla="*/ 1085083 w 1645921"/>
                <a:gd name="connsiteY245" fmla="*/ 776956 h 2169949"/>
                <a:gd name="connsiteX246" fmla="*/ 1087573 w 1645921"/>
                <a:gd name="connsiteY246" fmla="*/ 789880 h 2169949"/>
                <a:gd name="connsiteX247" fmla="*/ 1112255 w 1645921"/>
                <a:gd name="connsiteY247" fmla="*/ 956306 h 2169949"/>
                <a:gd name="connsiteX248" fmla="*/ 1133490 w 1645921"/>
                <a:gd name="connsiteY248" fmla="*/ 1096779 h 2169949"/>
                <a:gd name="connsiteX249" fmla="*/ 1146738 w 1645921"/>
                <a:gd name="connsiteY249" fmla="*/ 1185346 h 2169949"/>
                <a:gd name="connsiteX250" fmla="*/ 1147283 w 1645921"/>
                <a:gd name="connsiteY250" fmla="*/ 1189702 h 2169949"/>
                <a:gd name="connsiteX251" fmla="*/ 1153816 w 1645921"/>
                <a:gd name="connsiteY251" fmla="*/ 1215292 h 2169949"/>
                <a:gd name="connsiteX252" fmla="*/ 1156176 w 1645921"/>
                <a:gd name="connsiteY252" fmla="*/ 1249956 h 2169949"/>
                <a:gd name="connsiteX253" fmla="*/ 1190114 w 1645921"/>
                <a:gd name="connsiteY253" fmla="*/ 1475367 h 2169949"/>
                <a:gd name="connsiteX254" fmla="*/ 1217701 w 1645921"/>
                <a:gd name="connsiteY254" fmla="*/ 1659579 h 2169949"/>
                <a:gd name="connsiteX255" fmla="*/ 1221875 w 1645921"/>
                <a:gd name="connsiteY255" fmla="*/ 1665931 h 2169949"/>
                <a:gd name="connsiteX256" fmla="*/ 1224235 w 1645921"/>
                <a:gd name="connsiteY256" fmla="*/ 1671920 h 2169949"/>
                <a:gd name="connsiteX257" fmla="*/ 1235668 w 1645921"/>
                <a:gd name="connsiteY257" fmla="*/ 1781903 h 2169949"/>
                <a:gd name="connsiteX258" fmla="*/ 1258718 w 1645921"/>
                <a:gd name="connsiteY258" fmla="*/ 1935625 h 2169949"/>
                <a:gd name="connsiteX259" fmla="*/ 1281222 w 1645921"/>
                <a:gd name="connsiteY259" fmla="*/ 2087713 h 2169949"/>
                <a:gd name="connsiteX260" fmla="*/ 1286826 w 1645921"/>
                <a:gd name="connsiteY260" fmla="*/ 2124229 h 2169949"/>
                <a:gd name="connsiteX261" fmla="*/ 1623061 w 1645921"/>
                <a:gd name="connsiteY261" fmla="*/ 2124229 h 2169949"/>
                <a:gd name="connsiteX262" fmla="*/ 1636122 w 1645921"/>
                <a:gd name="connsiteY262" fmla="*/ 2129640 h 2169949"/>
                <a:gd name="connsiteX263" fmla="*/ 1640572 w 1645921"/>
                <a:gd name="connsiteY263" fmla="*/ 2129637 h 2169949"/>
                <a:gd name="connsiteX264" fmla="*/ 1640572 w 1645921"/>
                <a:gd name="connsiteY264" fmla="*/ 2134176 h 2169949"/>
                <a:gd name="connsiteX265" fmla="*/ 1645921 w 1645921"/>
                <a:gd name="connsiteY265" fmla="*/ 2147089 h 2169949"/>
                <a:gd name="connsiteX266" fmla="*/ 1645920 w 1645921"/>
                <a:gd name="connsiteY266" fmla="*/ 2147089 h 2169949"/>
                <a:gd name="connsiteX267" fmla="*/ 1640572 w 1645921"/>
                <a:gd name="connsiteY267" fmla="*/ 2160000 h 2169949"/>
                <a:gd name="connsiteX268" fmla="*/ 1640572 w 1645921"/>
                <a:gd name="connsiteY268" fmla="*/ 2166683 h 2169949"/>
                <a:gd name="connsiteX269" fmla="*/ 1630945 w 1645921"/>
                <a:gd name="connsiteY269" fmla="*/ 2166683 h 2169949"/>
                <a:gd name="connsiteX270" fmla="*/ 1623060 w 1645921"/>
                <a:gd name="connsiteY270" fmla="*/ 2169949 h 2169949"/>
                <a:gd name="connsiteX271" fmla="*/ 22860 w 1645921"/>
                <a:gd name="connsiteY271" fmla="*/ 2169948 h 2169949"/>
                <a:gd name="connsiteX272" fmla="*/ 14978 w 1645921"/>
                <a:gd name="connsiteY272" fmla="*/ 2166683 h 2169949"/>
                <a:gd name="connsiteX273" fmla="*/ 5349 w 1645921"/>
                <a:gd name="connsiteY273" fmla="*/ 2166683 h 2169949"/>
                <a:gd name="connsiteX274" fmla="*/ 5349 w 1645921"/>
                <a:gd name="connsiteY274" fmla="*/ 2160002 h 2169949"/>
                <a:gd name="connsiteX275" fmla="*/ 0 w 1645921"/>
                <a:gd name="connsiteY275" fmla="*/ 2147089 h 2169949"/>
                <a:gd name="connsiteX276" fmla="*/ 6696 w 1645921"/>
                <a:gd name="connsiteY276" fmla="*/ 2130925 h 2169949"/>
                <a:gd name="connsiteX277" fmla="*/ 22860 w 1645921"/>
                <a:gd name="connsiteY277" fmla="*/ 2124229 h 2169949"/>
                <a:gd name="connsiteX278" fmla="*/ 410941 w 1645921"/>
                <a:gd name="connsiteY278" fmla="*/ 2124229 h 2169949"/>
                <a:gd name="connsiteX279" fmla="*/ 415334 w 1645921"/>
                <a:gd name="connsiteY279" fmla="*/ 2082631 h 2169949"/>
                <a:gd name="connsiteX280" fmla="*/ 427676 w 1645921"/>
                <a:gd name="connsiteY280" fmla="*/ 1961033 h 2169949"/>
                <a:gd name="connsiteX281" fmla="*/ 437295 w 1645921"/>
                <a:gd name="connsiteY281" fmla="*/ 1862847 h 2169949"/>
                <a:gd name="connsiteX282" fmla="*/ 449455 w 1645921"/>
                <a:gd name="connsiteY282" fmla="*/ 1745786 h 2169949"/>
                <a:gd name="connsiteX283" fmla="*/ 453447 w 1645921"/>
                <a:gd name="connsiteY283" fmla="*/ 1706221 h 2169949"/>
                <a:gd name="connsiteX284" fmla="*/ 444554 w 1645921"/>
                <a:gd name="connsiteY284" fmla="*/ 1691158 h 2169949"/>
                <a:gd name="connsiteX285" fmla="*/ 458348 w 1645921"/>
                <a:gd name="connsiteY285" fmla="*/ 1653227 h 2169949"/>
                <a:gd name="connsiteX286" fmla="*/ 475045 w 1645921"/>
                <a:gd name="connsiteY286" fmla="*/ 1492971 h 2169949"/>
                <a:gd name="connsiteX287" fmla="*/ 488112 w 1645921"/>
                <a:gd name="connsiteY287" fmla="*/ 1357761 h 2169949"/>
                <a:gd name="connsiteX288" fmla="*/ 501179 w 1645921"/>
                <a:gd name="connsiteY288" fmla="*/ 1231626 h 2169949"/>
                <a:gd name="connsiteX289" fmla="*/ 490834 w 1645921"/>
                <a:gd name="connsiteY289" fmla="*/ 1215473 h 2169949"/>
                <a:gd name="connsiteX290" fmla="*/ 505898 w 1645921"/>
                <a:gd name="connsiteY290" fmla="*/ 1182805 h 2169949"/>
                <a:gd name="connsiteX291" fmla="*/ 518239 w 1645921"/>
                <a:gd name="connsiteY291" fmla="*/ 1063022 h 2169949"/>
                <a:gd name="connsiteX292" fmla="*/ 527858 w 1645921"/>
                <a:gd name="connsiteY292" fmla="*/ 966651 h 2169949"/>
                <a:gd name="connsiteX293" fmla="*/ 540018 w 1645921"/>
                <a:gd name="connsiteY293" fmla="*/ 847775 h 2169949"/>
                <a:gd name="connsiteX294" fmla="*/ 548341 w 1645921"/>
                <a:gd name="connsiteY294" fmla="*/ 764399 h 2169949"/>
                <a:gd name="connsiteX295" fmla="*/ 132037 w 1645921"/>
                <a:gd name="connsiteY295" fmla="*/ 415079 h 2169949"/>
                <a:gd name="connsiteX296" fmla="*/ 129621 w 1645921"/>
                <a:gd name="connsiteY296" fmla="*/ 410438 h 2169949"/>
                <a:gd name="connsiteX297" fmla="*/ 125334 w 1645921"/>
                <a:gd name="connsiteY297" fmla="*/ 408662 h 2169949"/>
                <a:gd name="connsiteX298" fmla="*/ 121316 w 1645921"/>
                <a:gd name="connsiteY298" fmla="*/ 398964 h 2169949"/>
                <a:gd name="connsiteX299" fmla="*/ 135032 w 1645921"/>
                <a:gd name="connsiteY299" fmla="*/ 385248 h 2169949"/>
                <a:gd name="connsiteX300" fmla="*/ 301963 w 1645921"/>
                <a:gd name="connsiteY300" fmla="*/ 385248 h 2169949"/>
                <a:gd name="connsiteX301" fmla="*/ 301963 w 1645921"/>
                <a:gd name="connsiteY301" fmla="*/ 319242 h 2169949"/>
                <a:gd name="connsiteX302" fmla="*/ 274367 w 1645921"/>
                <a:gd name="connsiteY302" fmla="*/ 319242 h 2169949"/>
                <a:gd name="connsiteX303" fmla="*/ 265223 w 1645921"/>
                <a:gd name="connsiteY303" fmla="*/ 310098 h 2169949"/>
                <a:gd name="connsiteX304" fmla="*/ 274367 w 1645921"/>
                <a:gd name="connsiteY304" fmla="*/ 300954 h 2169949"/>
                <a:gd name="connsiteX305" fmla="*/ 301963 w 1645921"/>
                <a:gd name="connsiteY305" fmla="*/ 300954 h 2169949"/>
                <a:gd name="connsiteX306" fmla="*/ 301963 w 1645921"/>
                <a:gd name="connsiteY306" fmla="*/ 290444 h 2169949"/>
                <a:gd name="connsiteX307" fmla="*/ 274367 w 1645921"/>
                <a:gd name="connsiteY307" fmla="*/ 290444 h 2169949"/>
                <a:gd name="connsiteX308" fmla="*/ 265223 w 1645921"/>
                <a:gd name="connsiteY308" fmla="*/ 281300 h 2169949"/>
                <a:gd name="connsiteX309" fmla="*/ 274367 w 1645921"/>
                <a:gd name="connsiteY309" fmla="*/ 272156 h 2169949"/>
                <a:gd name="connsiteX310" fmla="*/ 301963 w 1645921"/>
                <a:gd name="connsiteY310" fmla="*/ 272156 h 2169949"/>
                <a:gd name="connsiteX311" fmla="*/ 301963 w 1645921"/>
                <a:gd name="connsiteY311" fmla="*/ 261646 h 2169949"/>
                <a:gd name="connsiteX312" fmla="*/ 274367 w 1645921"/>
                <a:gd name="connsiteY312" fmla="*/ 261646 h 2169949"/>
                <a:gd name="connsiteX313" fmla="*/ 265223 w 1645921"/>
                <a:gd name="connsiteY313" fmla="*/ 252502 h 2169949"/>
                <a:gd name="connsiteX314" fmla="*/ 274367 w 1645921"/>
                <a:gd name="connsiteY314" fmla="*/ 243358 h 2169949"/>
                <a:gd name="connsiteX315" fmla="*/ 301963 w 1645921"/>
                <a:gd name="connsiteY315" fmla="*/ 243358 h 2169949"/>
                <a:gd name="connsiteX316" fmla="*/ 301963 w 1645921"/>
                <a:gd name="connsiteY316" fmla="*/ 219866 h 2169949"/>
                <a:gd name="connsiteX317" fmla="*/ 315679 w 1645921"/>
                <a:gd name="connsiteY317" fmla="*/ 206150 h 2169949"/>
                <a:gd name="connsiteX318" fmla="*/ 329395 w 1645921"/>
                <a:gd name="connsiteY318" fmla="*/ 219866 h 2169949"/>
                <a:gd name="connsiteX319" fmla="*/ 329395 w 1645921"/>
                <a:gd name="connsiteY319" fmla="*/ 243358 h 2169949"/>
                <a:gd name="connsiteX320" fmla="*/ 358387 w 1645921"/>
                <a:gd name="connsiteY320" fmla="*/ 243358 h 2169949"/>
                <a:gd name="connsiteX321" fmla="*/ 367531 w 1645921"/>
                <a:gd name="connsiteY321" fmla="*/ 252502 h 2169949"/>
                <a:gd name="connsiteX322" fmla="*/ 358387 w 1645921"/>
                <a:gd name="connsiteY322" fmla="*/ 261646 h 2169949"/>
                <a:gd name="connsiteX323" fmla="*/ 329395 w 1645921"/>
                <a:gd name="connsiteY323" fmla="*/ 261646 h 2169949"/>
                <a:gd name="connsiteX324" fmla="*/ 329395 w 1645921"/>
                <a:gd name="connsiteY324" fmla="*/ 272156 h 2169949"/>
                <a:gd name="connsiteX325" fmla="*/ 358387 w 1645921"/>
                <a:gd name="connsiteY325" fmla="*/ 272156 h 2169949"/>
                <a:gd name="connsiteX326" fmla="*/ 367531 w 1645921"/>
                <a:gd name="connsiteY326" fmla="*/ 281300 h 2169949"/>
                <a:gd name="connsiteX327" fmla="*/ 358387 w 1645921"/>
                <a:gd name="connsiteY327" fmla="*/ 290444 h 2169949"/>
                <a:gd name="connsiteX328" fmla="*/ 329395 w 1645921"/>
                <a:gd name="connsiteY328" fmla="*/ 290444 h 2169949"/>
                <a:gd name="connsiteX329" fmla="*/ 329395 w 1645921"/>
                <a:gd name="connsiteY329" fmla="*/ 300954 h 2169949"/>
                <a:gd name="connsiteX330" fmla="*/ 358387 w 1645921"/>
                <a:gd name="connsiteY330" fmla="*/ 300954 h 2169949"/>
                <a:gd name="connsiteX331" fmla="*/ 367531 w 1645921"/>
                <a:gd name="connsiteY331" fmla="*/ 310098 h 2169949"/>
                <a:gd name="connsiteX332" fmla="*/ 358387 w 1645921"/>
                <a:gd name="connsiteY332" fmla="*/ 319242 h 2169949"/>
                <a:gd name="connsiteX333" fmla="*/ 329395 w 1645921"/>
                <a:gd name="connsiteY333" fmla="*/ 319242 h 2169949"/>
                <a:gd name="connsiteX334" fmla="*/ 329395 w 1645921"/>
                <a:gd name="connsiteY334" fmla="*/ 385248 h 2169949"/>
                <a:gd name="connsiteX335" fmla="*/ 447531 w 1645921"/>
                <a:gd name="connsiteY335" fmla="*/ 385248 h 2169949"/>
                <a:gd name="connsiteX336" fmla="*/ 447531 w 1645921"/>
                <a:gd name="connsiteY336" fmla="*/ 315782 h 2169949"/>
                <a:gd name="connsiteX337" fmla="*/ 417009 w 1645921"/>
                <a:gd name="connsiteY337" fmla="*/ 315782 h 2169949"/>
                <a:gd name="connsiteX338" fmla="*/ 407865 w 1645921"/>
                <a:gd name="connsiteY338" fmla="*/ 306638 h 2169949"/>
                <a:gd name="connsiteX339" fmla="*/ 417009 w 1645921"/>
                <a:gd name="connsiteY339" fmla="*/ 297494 h 2169949"/>
                <a:gd name="connsiteX340" fmla="*/ 447531 w 1645921"/>
                <a:gd name="connsiteY340" fmla="*/ 297494 h 2169949"/>
                <a:gd name="connsiteX341" fmla="*/ 447531 w 1645921"/>
                <a:gd name="connsiteY341" fmla="*/ 286984 h 2169949"/>
                <a:gd name="connsiteX342" fmla="*/ 417009 w 1645921"/>
                <a:gd name="connsiteY342" fmla="*/ 286984 h 2169949"/>
                <a:gd name="connsiteX343" fmla="*/ 407865 w 1645921"/>
                <a:gd name="connsiteY343" fmla="*/ 277840 h 2169949"/>
                <a:gd name="connsiteX344" fmla="*/ 417009 w 1645921"/>
                <a:gd name="connsiteY344" fmla="*/ 268696 h 2169949"/>
                <a:gd name="connsiteX345" fmla="*/ 447531 w 1645921"/>
                <a:gd name="connsiteY345" fmla="*/ 268696 h 2169949"/>
                <a:gd name="connsiteX346" fmla="*/ 447531 w 1645921"/>
                <a:gd name="connsiteY346" fmla="*/ 258186 h 2169949"/>
                <a:gd name="connsiteX347" fmla="*/ 417009 w 1645921"/>
                <a:gd name="connsiteY347" fmla="*/ 258186 h 2169949"/>
                <a:gd name="connsiteX348" fmla="*/ 407865 w 1645921"/>
                <a:gd name="connsiteY348" fmla="*/ 249042 h 2169949"/>
                <a:gd name="connsiteX349" fmla="*/ 417009 w 1645921"/>
                <a:gd name="connsiteY349" fmla="*/ 239898 h 2169949"/>
                <a:gd name="connsiteX350" fmla="*/ 447531 w 1645921"/>
                <a:gd name="connsiteY350" fmla="*/ 239898 h 2169949"/>
                <a:gd name="connsiteX351" fmla="*/ 447531 w 1645921"/>
                <a:gd name="connsiteY351" fmla="*/ 219866 h 2169949"/>
                <a:gd name="connsiteX352" fmla="*/ 461247 w 1645921"/>
                <a:gd name="connsiteY352" fmla="*/ 206150 h 2169949"/>
                <a:gd name="connsiteX353" fmla="*/ 474963 w 1645921"/>
                <a:gd name="connsiteY353" fmla="*/ 219866 h 2169949"/>
                <a:gd name="connsiteX354" fmla="*/ 474963 w 1645921"/>
                <a:gd name="connsiteY354" fmla="*/ 239898 h 2169949"/>
                <a:gd name="connsiteX355" fmla="*/ 501029 w 1645921"/>
                <a:gd name="connsiteY355" fmla="*/ 239898 h 2169949"/>
                <a:gd name="connsiteX356" fmla="*/ 510173 w 1645921"/>
                <a:gd name="connsiteY356" fmla="*/ 249042 h 2169949"/>
                <a:gd name="connsiteX357" fmla="*/ 501029 w 1645921"/>
                <a:gd name="connsiteY357" fmla="*/ 258186 h 2169949"/>
                <a:gd name="connsiteX358" fmla="*/ 474963 w 1645921"/>
                <a:gd name="connsiteY358" fmla="*/ 258186 h 2169949"/>
                <a:gd name="connsiteX359" fmla="*/ 474963 w 1645921"/>
                <a:gd name="connsiteY359" fmla="*/ 268696 h 2169949"/>
                <a:gd name="connsiteX360" fmla="*/ 501029 w 1645921"/>
                <a:gd name="connsiteY360" fmla="*/ 268696 h 2169949"/>
                <a:gd name="connsiteX361" fmla="*/ 510173 w 1645921"/>
                <a:gd name="connsiteY361" fmla="*/ 277840 h 2169949"/>
                <a:gd name="connsiteX362" fmla="*/ 501029 w 1645921"/>
                <a:gd name="connsiteY362" fmla="*/ 286984 h 2169949"/>
                <a:gd name="connsiteX363" fmla="*/ 474963 w 1645921"/>
                <a:gd name="connsiteY363" fmla="*/ 286984 h 2169949"/>
                <a:gd name="connsiteX364" fmla="*/ 474963 w 1645921"/>
                <a:gd name="connsiteY364" fmla="*/ 297494 h 2169949"/>
                <a:gd name="connsiteX365" fmla="*/ 501029 w 1645921"/>
                <a:gd name="connsiteY365" fmla="*/ 297494 h 2169949"/>
                <a:gd name="connsiteX366" fmla="*/ 510173 w 1645921"/>
                <a:gd name="connsiteY366" fmla="*/ 306638 h 2169949"/>
                <a:gd name="connsiteX367" fmla="*/ 501029 w 1645921"/>
                <a:gd name="connsiteY367" fmla="*/ 315782 h 2169949"/>
                <a:gd name="connsiteX368" fmla="*/ 474963 w 1645921"/>
                <a:gd name="connsiteY368" fmla="*/ 315782 h 2169949"/>
                <a:gd name="connsiteX369" fmla="*/ 474963 w 1645921"/>
                <a:gd name="connsiteY369" fmla="*/ 385248 h 2169949"/>
                <a:gd name="connsiteX370" fmla="*/ 588306 w 1645921"/>
                <a:gd name="connsiteY370" fmla="*/ 385248 h 2169949"/>
                <a:gd name="connsiteX371" fmla="*/ 588536 w 1645921"/>
                <a:gd name="connsiteY371" fmla="*/ 382944 h 2169949"/>
                <a:gd name="connsiteX372" fmla="*/ 598679 w 1645921"/>
                <a:gd name="connsiteY372" fmla="*/ 284490 h 2169949"/>
                <a:gd name="connsiteX373" fmla="*/ 606437 w 1645921"/>
                <a:gd name="connsiteY373" fmla="*/ 206025 h 2169949"/>
                <a:gd name="connsiteX374" fmla="*/ 616580 w 1645921"/>
                <a:gd name="connsiteY374" fmla="*/ 107571 h 2169949"/>
                <a:gd name="connsiteX375" fmla="*/ 616580 w 1645921"/>
                <a:gd name="connsiteY375" fmla="*/ 105641 h 2169949"/>
                <a:gd name="connsiteX376" fmla="*/ 569236 w 1645921"/>
                <a:gd name="connsiteY376" fmla="*/ 105641 h 2169949"/>
                <a:gd name="connsiteX377" fmla="*/ 553072 w 1645921"/>
                <a:gd name="connsiteY377" fmla="*/ 98945 h 2169949"/>
                <a:gd name="connsiteX378" fmla="*/ 546376 w 1645921"/>
                <a:gd name="connsiteY378" fmla="*/ 82781 h 2169949"/>
                <a:gd name="connsiteX379" fmla="*/ 553072 w 1645921"/>
                <a:gd name="connsiteY379" fmla="*/ 66617 h 2169949"/>
                <a:gd name="connsiteX380" fmla="*/ 569236 w 1645921"/>
                <a:gd name="connsiteY380" fmla="*/ 59922 h 2169949"/>
                <a:gd name="connsiteX381" fmla="*/ 659192 w 1645921"/>
                <a:gd name="connsiteY381" fmla="*/ 59922 h 2169949"/>
                <a:gd name="connsiteX382" fmla="*/ 649547 w 1645921"/>
                <a:gd name="connsiteY382" fmla="*/ 36638 h 2169949"/>
                <a:gd name="connsiteX383" fmla="*/ 686185 w 1645921"/>
                <a:gd name="connsiteY383" fmla="*/ 0 h 21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</a:cxnLst>
              <a:rect l="l" t="t" r="r" b="b"/>
              <a:pathLst>
                <a:path w="1645921" h="2169949">
                  <a:moveTo>
                    <a:pt x="817516" y="1935988"/>
                  </a:moveTo>
                  <a:lnTo>
                    <a:pt x="513238" y="2124229"/>
                  </a:lnTo>
                  <a:lnTo>
                    <a:pt x="820226" y="2124229"/>
                  </a:lnTo>
                  <a:close/>
                  <a:moveTo>
                    <a:pt x="848006" y="1933084"/>
                  </a:moveTo>
                  <a:lnTo>
                    <a:pt x="851058" y="2124229"/>
                  </a:lnTo>
                  <a:lnTo>
                    <a:pt x="1165501" y="2124229"/>
                  </a:lnTo>
                  <a:close/>
                  <a:moveTo>
                    <a:pt x="483030" y="1713663"/>
                  </a:moveTo>
                  <a:lnTo>
                    <a:pt x="441567" y="2124229"/>
                  </a:lnTo>
                  <a:lnTo>
                    <a:pt x="456637" y="2124229"/>
                  </a:lnTo>
                  <a:lnTo>
                    <a:pt x="806082" y="1908038"/>
                  </a:lnTo>
                  <a:cubicBezTo>
                    <a:pt x="698096" y="1843065"/>
                    <a:pt x="591198" y="1778817"/>
                    <a:pt x="483030" y="1713663"/>
                  </a:cubicBezTo>
                  <a:close/>
                  <a:moveTo>
                    <a:pt x="1192837" y="1703681"/>
                  </a:moveTo>
                  <a:cubicBezTo>
                    <a:pt x="1082854" y="1771921"/>
                    <a:pt x="973779" y="1839254"/>
                    <a:pt x="863251" y="1907494"/>
                  </a:cubicBezTo>
                  <a:lnTo>
                    <a:pt x="1223376" y="2124229"/>
                  </a:lnTo>
                  <a:lnTo>
                    <a:pt x="1255703" y="2124229"/>
                  </a:lnTo>
                  <a:close/>
                  <a:moveTo>
                    <a:pt x="813705" y="1701321"/>
                  </a:moveTo>
                  <a:cubicBezTo>
                    <a:pt x="718422" y="1702229"/>
                    <a:pt x="624048" y="1703318"/>
                    <a:pt x="529673" y="1704407"/>
                  </a:cubicBezTo>
                  <a:cubicBezTo>
                    <a:pt x="529492" y="1705133"/>
                    <a:pt x="529310" y="1705859"/>
                    <a:pt x="529129" y="1706584"/>
                  </a:cubicBezTo>
                  <a:cubicBezTo>
                    <a:pt x="624411" y="1763935"/>
                    <a:pt x="719874" y="1821286"/>
                    <a:pt x="816608" y="1879544"/>
                  </a:cubicBezTo>
                  <a:cubicBezTo>
                    <a:pt x="815701" y="1819108"/>
                    <a:pt x="814794" y="1760668"/>
                    <a:pt x="813705" y="1701321"/>
                  </a:cubicBezTo>
                  <a:close/>
                  <a:moveTo>
                    <a:pt x="1143109" y="1697147"/>
                  </a:moveTo>
                  <a:cubicBezTo>
                    <a:pt x="1043471" y="1698236"/>
                    <a:pt x="944014" y="1699325"/>
                    <a:pt x="844376" y="1700595"/>
                  </a:cubicBezTo>
                  <a:cubicBezTo>
                    <a:pt x="845284" y="1762120"/>
                    <a:pt x="846191" y="1821467"/>
                    <a:pt x="847280" y="1882630"/>
                  </a:cubicBezTo>
                  <a:cubicBezTo>
                    <a:pt x="947281" y="1820742"/>
                    <a:pt x="1045467" y="1759943"/>
                    <a:pt x="1143835" y="1699143"/>
                  </a:cubicBezTo>
                  <a:cubicBezTo>
                    <a:pt x="1143653" y="1698417"/>
                    <a:pt x="1143290" y="1697873"/>
                    <a:pt x="1143109" y="1697147"/>
                  </a:cubicBezTo>
                  <a:close/>
                  <a:moveTo>
                    <a:pt x="840565" y="1456129"/>
                  </a:moveTo>
                  <a:cubicBezTo>
                    <a:pt x="841835" y="1528906"/>
                    <a:pt x="842924" y="1599506"/>
                    <a:pt x="844195" y="1670287"/>
                  </a:cubicBezTo>
                  <a:cubicBezTo>
                    <a:pt x="944922" y="1669016"/>
                    <a:pt x="1044923" y="1667927"/>
                    <a:pt x="1144923" y="1666838"/>
                  </a:cubicBezTo>
                  <a:cubicBezTo>
                    <a:pt x="1145105" y="1666294"/>
                    <a:pt x="1145286" y="1665749"/>
                    <a:pt x="1145649" y="1665205"/>
                  </a:cubicBezTo>
                  <a:cubicBezTo>
                    <a:pt x="1044378" y="1595876"/>
                    <a:pt x="942925" y="1526365"/>
                    <a:pt x="840565" y="1456129"/>
                  </a:cubicBezTo>
                  <a:close/>
                  <a:moveTo>
                    <a:pt x="810075" y="1455403"/>
                  </a:moveTo>
                  <a:cubicBezTo>
                    <a:pt x="712252" y="1528362"/>
                    <a:pt x="616062" y="1600413"/>
                    <a:pt x="517695" y="1674098"/>
                  </a:cubicBezTo>
                  <a:cubicBezTo>
                    <a:pt x="617877" y="1672827"/>
                    <a:pt x="715156" y="1671738"/>
                    <a:pt x="813342" y="1670650"/>
                  </a:cubicBezTo>
                  <a:cubicBezTo>
                    <a:pt x="812253" y="1598780"/>
                    <a:pt x="811164" y="1527999"/>
                    <a:pt x="810075" y="1455403"/>
                  </a:cubicBezTo>
                  <a:close/>
                  <a:moveTo>
                    <a:pt x="530580" y="1243604"/>
                  </a:moveTo>
                  <a:cubicBezTo>
                    <a:pt x="516606" y="1382081"/>
                    <a:pt x="502813" y="1518924"/>
                    <a:pt x="488656" y="1658308"/>
                  </a:cubicBezTo>
                  <a:cubicBezTo>
                    <a:pt x="593013" y="1580268"/>
                    <a:pt x="695010" y="1504042"/>
                    <a:pt x="797915" y="1426909"/>
                  </a:cubicBezTo>
                  <a:cubicBezTo>
                    <a:pt x="708440" y="1365565"/>
                    <a:pt x="620055" y="1304948"/>
                    <a:pt x="530580" y="1243604"/>
                  </a:cubicBezTo>
                  <a:close/>
                  <a:moveTo>
                    <a:pt x="836935" y="1223277"/>
                  </a:moveTo>
                  <a:cubicBezTo>
                    <a:pt x="837843" y="1280628"/>
                    <a:pt x="838750" y="1337071"/>
                    <a:pt x="839658" y="1395693"/>
                  </a:cubicBezTo>
                  <a:cubicBezTo>
                    <a:pt x="917154" y="1337797"/>
                    <a:pt x="993016" y="1280991"/>
                    <a:pt x="1070150" y="1223277"/>
                  </a:cubicBezTo>
                  <a:cubicBezTo>
                    <a:pt x="991202" y="1223277"/>
                    <a:pt x="914068" y="1223277"/>
                    <a:pt x="836935" y="1223277"/>
                  </a:cubicBezTo>
                  <a:close/>
                  <a:moveTo>
                    <a:pt x="553085" y="1223277"/>
                  </a:moveTo>
                  <a:cubicBezTo>
                    <a:pt x="639111" y="1282080"/>
                    <a:pt x="723323" y="1339975"/>
                    <a:pt x="809167" y="1398778"/>
                  </a:cubicBezTo>
                  <a:cubicBezTo>
                    <a:pt x="808260" y="1338886"/>
                    <a:pt x="807352" y="1280991"/>
                    <a:pt x="806445" y="1223277"/>
                  </a:cubicBezTo>
                  <a:cubicBezTo>
                    <a:pt x="722052" y="1223277"/>
                    <a:pt x="638567" y="1223277"/>
                    <a:pt x="553085" y="1223277"/>
                  </a:cubicBezTo>
                  <a:close/>
                  <a:moveTo>
                    <a:pt x="1121148" y="1222551"/>
                  </a:moveTo>
                  <a:cubicBezTo>
                    <a:pt x="1029859" y="1290973"/>
                    <a:pt x="940021" y="1358124"/>
                    <a:pt x="849095" y="1426001"/>
                  </a:cubicBezTo>
                  <a:cubicBezTo>
                    <a:pt x="961800" y="1503135"/>
                    <a:pt x="1073235" y="1579542"/>
                    <a:pt x="1185940" y="1656856"/>
                  </a:cubicBezTo>
                  <a:cubicBezTo>
                    <a:pt x="1164161" y="1511665"/>
                    <a:pt x="1142746" y="1367925"/>
                    <a:pt x="1121148" y="1222551"/>
                  </a:cubicBezTo>
                  <a:close/>
                  <a:moveTo>
                    <a:pt x="803178" y="1009119"/>
                  </a:moveTo>
                  <a:cubicBezTo>
                    <a:pt x="724956" y="1070463"/>
                    <a:pt x="648367" y="1130354"/>
                    <a:pt x="570690" y="1191335"/>
                  </a:cubicBezTo>
                  <a:cubicBezTo>
                    <a:pt x="650001" y="1191335"/>
                    <a:pt x="727315" y="1191335"/>
                    <a:pt x="805901" y="1191335"/>
                  </a:cubicBezTo>
                  <a:cubicBezTo>
                    <a:pt x="804993" y="1130899"/>
                    <a:pt x="804086" y="1070826"/>
                    <a:pt x="803178" y="1009119"/>
                  </a:cubicBezTo>
                  <a:close/>
                  <a:moveTo>
                    <a:pt x="833305" y="992422"/>
                  </a:moveTo>
                  <a:cubicBezTo>
                    <a:pt x="834394" y="1059936"/>
                    <a:pt x="835483" y="1125636"/>
                    <a:pt x="836572" y="1191154"/>
                  </a:cubicBezTo>
                  <a:cubicBezTo>
                    <a:pt x="920421" y="1191154"/>
                    <a:pt x="1003180" y="1191154"/>
                    <a:pt x="1087391" y="1191154"/>
                  </a:cubicBezTo>
                  <a:cubicBezTo>
                    <a:pt x="1002272" y="1124547"/>
                    <a:pt x="918424" y="1059029"/>
                    <a:pt x="833305" y="992422"/>
                  </a:cubicBezTo>
                  <a:close/>
                  <a:moveTo>
                    <a:pt x="1055404" y="817761"/>
                  </a:moveTo>
                  <a:cubicBezTo>
                    <a:pt x="1051910" y="816514"/>
                    <a:pt x="1047464" y="817648"/>
                    <a:pt x="1042745" y="821277"/>
                  </a:cubicBezTo>
                  <a:cubicBezTo>
                    <a:pt x="1023507" y="836341"/>
                    <a:pt x="1004269" y="851405"/>
                    <a:pt x="985031" y="866468"/>
                  </a:cubicBezTo>
                  <a:cubicBezTo>
                    <a:pt x="941473" y="900770"/>
                    <a:pt x="897916" y="934890"/>
                    <a:pt x="853269" y="969918"/>
                  </a:cubicBezTo>
                  <a:cubicBezTo>
                    <a:pt x="940384" y="1037976"/>
                    <a:pt x="1026411" y="1105309"/>
                    <a:pt x="1113707" y="1173549"/>
                  </a:cubicBezTo>
                  <a:cubicBezTo>
                    <a:pt x="1108625" y="1138521"/>
                    <a:pt x="1103907" y="1105490"/>
                    <a:pt x="1099007" y="1072459"/>
                  </a:cubicBezTo>
                  <a:cubicBezTo>
                    <a:pt x="1092654" y="1029628"/>
                    <a:pt x="1086121" y="986615"/>
                    <a:pt x="1079587" y="943783"/>
                  </a:cubicBezTo>
                  <a:cubicBezTo>
                    <a:pt x="1073779" y="905307"/>
                    <a:pt x="1068335" y="866831"/>
                    <a:pt x="1062346" y="828537"/>
                  </a:cubicBezTo>
                  <a:cubicBezTo>
                    <a:pt x="1061439" y="822639"/>
                    <a:pt x="1058898" y="819009"/>
                    <a:pt x="1055404" y="817761"/>
                  </a:cubicBezTo>
                  <a:close/>
                  <a:moveTo>
                    <a:pt x="576134" y="791513"/>
                  </a:moveTo>
                  <a:cubicBezTo>
                    <a:pt x="563067" y="921460"/>
                    <a:pt x="550181" y="1049773"/>
                    <a:pt x="537114" y="1179357"/>
                  </a:cubicBezTo>
                  <a:cubicBezTo>
                    <a:pt x="539292" y="1178086"/>
                    <a:pt x="540199" y="1177723"/>
                    <a:pt x="540744" y="1177179"/>
                  </a:cubicBezTo>
                  <a:cubicBezTo>
                    <a:pt x="625863" y="1110391"/>
                    <a:pt x="710981" y="1043602"/>
                    <a:pt x="796100" y="976996"/>
                  </a:cubicBezTo>
                  <a:cubicBezTo>
                    <a:pt x="804449" y="970462"/>
                    <a:pt x="804449" y="969918"/>
                    <a:pt x="796100" y="963384"/>
                  </a:cubicBezTo>
                  <a:cubicBezTo>
                    <a:pt x="736934" y="916923"/>
                    <a:pt x="677587" y="870643"/>
                    <a:pt x="618240" y="824181"/>
                  </a:cubicBezTo>
                  <a:cubicBezTo>
                    <a:pt x="604628" y="813473"/>
                    <a:pt x="590835" y="802947"/>
                    <a:pt x="576134" y="791513"/>
                  </a:cubicBezTo>
                  <a:close/>
                  <a:moveTo>
                    <a:pt x="832035" y="779716"/>
                  </a:moveTo>
                  <a:cubicBezTo>
                    <a:pt x="832035" y="836160"/>
                    <a:pt x="832035" y="891151"/>
                    <a:pt x="832035" y="948865"/>
                  </a:cubicBezTo>
                  <a:lnTo>
                    <a:pt x="1031534" y="792496"/>
                  </a:lnTo>
                  <a:lnTo>
                    <a:pt x="1031242" y="791569"/>
                  </a:lnTo>
                  <a:lnTo>
                    <a:pt x="1035405" y="783570"/>
                  </a:lnTo>
                  <a:close/>
                  <a:moveTo>
                    <a:pt x="607714" y="775723"/>
                  </a:moveTo>
                  <a:cubicBezTo>
                    <a:pt x="607532" y="776449"/>
                    <a:pt x="607532" y="776994"/>
                    <a:pt x="607351" y="777720"/>
                  </a:cubicBezTo>
                  <a:cubicBezTo>
                    <a:pt x="671598" y="827993"/>
                    <a:pt x="735845" y="878265"/>
                    <a:pt x="800637" y="928901"/>
                  </a:cubicBezTo>
                  <a:cubicBezTo>
                    <a:pt x="800637" y="878810"/>
                    <a:pt x="800637" y="829626"/>
                    <a:pt x="800637" y="779353"/>
                  </a:cubicBezTo>
                  <a:cubicBezTo>
                    <a:pt x="735119" y="778083"/>
                    <a:pt x="671417" y="776812"/>
                    <a:pt x="607714" y="775723"/>
                  </a:cubicBezTo>
                  <a:close/>
                  <a:moveTo>
                    <a:pt x="796931" y="594770"/>
                  </a:moveTo>
                  <a:cubicBezTo>
                    <a:pt x="732637" y="645191"/>
                    <a:pt x="669686" y="694418"/>
                    <a:pt x="605840" y="744540"/>
                  </a:cubicBezTo>
                  <a:cubicBezTo>
                    <a:pt x="671029" y="744540"/>
                    <a:pt x="734576" y="744540"/>
                    <a:pt x="799169" y="744540"/>
                  </a:cubicBezTo>
                  <a:cubicBezTo>
                    <a:pt x="798423" y="694866"/>
                    <a:pt x="797677" y="645489"/>
                    <a:pt x="796931" y="594770"/>
                  </a:cubicBezTo>
                  <a:close/>
                  <a:moveTo>
                    <a:pt x="821693" y="581046"/>
                  </a:moveTo>
                  <a:cubicBezTo>
                    <a:pt x="822588" y="636538"/>
                    <a:pt x="823483" y="690540"/>
                    <a:pt x="824378" y="744391"/>
                  </a:cubicBezTo>
                  <a:cubicBezTo>
                    <a:pt x="893297" y="744391"/>
                    <a:pt x="961320" y="744391"/>
                    <a:pt x="1030536" y="744391"/>
                  </a:cubicBezTo>
                  <a:cubicBezTo>
                    <a:pt x="960574" y="689645"/>
                    <a:pt x="891656" y="635793"/>
                    <a:pt x="821693" y="581046"/>
                  </a:cubicBezTo>
                  <a:close/>
                  <a:moveTo>
                    <a:pt x="1004245" y="437486"/>
                  </a:moveTo>
                  <a:cubicBezTo>
                    <a:pt x="1001373" y="436461"/>
                    <a:pt x="997719" y="437393"/>
                    <a:pt x="993840" y="440376"/>
                  </a:cubicBezTo>
                  <a:cubicBezTo>
                    <a:pt x="978027" y="452757"/>
                    <a:pt x="962215" y="465139"/>
                    <a:pt x="946402" y="477520"/>
                  </a:cubicBezTo>
                  <a:cubicBezTo>
                    <a:pt x="910601" y="505714"/>
                    <a:pt x="874799" y="533758"/>
                    <a:pt x="838102" y="562549"/>
                  </a:cubicBezTo>
                  <a:cubicBezTo>
                    <a:pt x="909705" y="618489"/>
                    <a:pt x="980414" y="673832"/>
                    <a:pt x="1052166" y="729921"/>
                  </a:cubicBezTo>
                  <a:cubicBezTo>
                    <a:pt x="1047989" y="701130"/>
                    <a:pt x="1044111" y="673981"/>
                    <a:pt x="1040084" y="646831"/>
                  </a:cubicBezTo>
                  <a:cubicBezTo>
                    <a:pt x="1034862" y="611627"/>
                    <a:pt x="1029492" y="576273"/>
                    <a:pt x="1024122" y="541068"/>
                  </a:cubicBezTo>
                  <a:cubicBezTo>
                    <a:pt x="1019348" y="509443"/>
                    <a:pt x="1014873" y="477818"/>
                    <a:pt x="1009951" y="446343"/>
                  </a:cubicBezTo>
                  <a:cubicBezTo>
                    <a:pt x="1009205" y="441495"/>
                    <a:pt x="1007117" y="438511"/>
                    <a:pt x="1004245" y="437486"/>
                  </a:cubicBezTo>
                  <a:close/>
                  <a:moveTo>
                    <a:pt x="610315" y="415911"/>
                  </a:moveTo>
                  <a:cubicBezTo>
                    <a:pt x="599575" y="522720"/>
                    <a:pt x="588983" y="628185"/>
                    <a:pt x="578243" y="734695"/>
                  </a:cubicBezTo>
                  <a:cubicBezTo>
                    <a:pt x="580033" y="733650"/>
                    <a:pt x="580778" y="733352"/>
                    <a:pt x="581226" y="732905"/>
                  </a:cubicBezTo>
                  <a:cubicBezTo>
                    <a:pt x="651189" y="678009"/>
                    <a:pt x="721151" y="623113"/>
                    <a:pt x="791113" y="568367"/>
                  </a:cubicBezTo>
                  <a:cubicBezTo>
                    <a:pt x="797975" y="562996"/>
                    <a:pt x="797975" y="562549"/>
                    <a:pt x="791113" y="557179"/>
                  </a:cubicBezTo>
                  <a:cubicBezTo>
                    <a:pt x="742482" y="518991"/>
                    <a:pt x="693703" y="480951"/>
                    <a:pt x="644923" y="442763"/>
                  </a:cubicBezTo>
                  <a:cubicBezTo>
                    <a:pt x="633735" y="433961"/>
                    <a:pt x="622398" y="425309"/>
                    <a:pt x="610315" y="415911"/>
                  </a:cubicBezTo>
                  <a:close/>
                  <a:moveTo>
                    <a:pt x="1030322" y="412680"/>
                  </a:moveTo>
                  <a:lnTo>
                    <a:pt x="1030686" y="414569"/>
                  </a:lnTo>
                  <a:cubicBezTo>
                    <a:pt x="1037100" y="460216"/>
                    <a:pt x="1044111" y="505714"/>
                    <a:pt x="1050973" y="551361"/>
                  </a:cubicBezTo>
                  <a:cubicBezTo>
                    <a:pt x="1056790" y="589847"/>
                    <a:pt x="1062608" y="628335"/>
                    <a:pt x="1068427" y="666821"/>
                  </a:cubicBezTo>
                  <a:cubicBezTo>
                    <a:pt x="1072006" y="691136"/>
                    <a:pt x="1075736" y="715302"/>
                    <a:pt x="1079316" y="739618"/>
                  </a:cubicBezTo>
                  <a:cubicBezTo>
                    <a:pt x="1079465" y="740811"/>
                    <a:pt x="1079167" y="742900"/>
                    <a:pt x="1079763" y="743198"/>
                  </a:cubicBezTo>
                  <a:lnTo>
                    <a:pt x="1080791" y="744748"/>
                  </a:lnTo>
                  <a:lnTo>
                    <a:pt x="1476534" y="412680"/>
                  </a:lnTo>
                  <a:close/>
                  <a:moveTo>
                    <a:pt x="820649" y="412680"/>
                  </a:moveTo>
                  <a:lnTo>
                    <a:pt x="820649" y="545245"/>
                  </a:lnTo>
                  <a:lnTo>
                    <a:pt x="989779" y="412680"/>
                  </a:lnTo>
                  <a:close/>
                  <a:moveTo>
                    <a:pt x="646336" y="412680"/>
                  </a:moveTo>
                  <a:lnTo>
                    <a:pt x="794842" y="528836"/>
                  </a:lnTo>
                  <a:lnTo>
                    <a:pt x="794842" y="412680"/>
                  </a:lnTo>
                  <a:close/>
                  <a:moveTo>
                    <a:pt x="171855" y="412680"/>
                  </a:moveTo>
                  <a:lnTo>
                    <a:pt x="553095" y="732578"/>
                  </a:lnTo>
                  <a:lnTo>
                    <a:pt x="562729" y="639075"/>
                  </a:lnTo>
                  <a:cubicBezTo>
                    <a:pt x="565414" y="612671"/>
                    <a:pt x="567950" y="586267"/>
                    <a:pt x="570635" y="559864"/>
                  </a:cubicBezTo>
                  <a:cubicBezTo>
                    <a:pt x="573917" y="527344"/>
                    <a:pt x="577348" y="494675"/>
                    <a:pt x="580630" y="462155"/>
                  </a:cubicBezTo>
                  <a:lnTo>
                    <a:pt x="585568" y="412680"/>
                  </a:lnTo>
                  <a:close/>
                  <a:moveTo>
                    <a:pt x="789920" y="135167"/>
                  </a:moveTo>
                  <a:cubicBezTo>
                    <a:pt x="736814" y="215721"/>
                    <a:pt x="683708" y="296274"/>
                    <a:pt x="630156" y="377723"/>
                  </a:cubicBezTo>
                  <a:cubicBezTo>
                    <a:pt x="685648" y="378767"/>
                    <a:pt x="739798" y="379662"/>
                    <a:pt x="794395" y="380706"/>
                  </a:cubicBezTo>
                  <a:cubicBezTo>
                    <a:pt x="793350" y="298512"/>
                    <a:pt x="792455" y="217063"/>
                    <a:pt x="791411" y="135764"/>
                  </a:cubicBezTo>
                  <a:cubicBezTo>
                    <a:pt x="790964" y="135615"/>
                    <a:pt x="790368" y="135466"/>
                    <a:pt x="789920" y="135167"/>
                  </a:cubicBezTo>
                  <a:close/>
                  <a:moveTo>
                    <a:pt x="818262" y="127261"/>
                  </a:moveTo>
                  <a:cubicBezTo>
                    <a:pt x="817666" y="127411"/>
                    <a:pt x="817069" y="127411"/>
                    <a:pt x="816622" y="127559"/>
                  </a:cubicBezTo>
                  <a:cubicBezTo>
                    <a:pt x="817517" y="211842"/>
                    <a:pt x="818561" y="296126"/>
                    <a:pt x="819456" y="381303"/>
                  </a:cubicBezTo>
                  <a:cubicBezTo>
                    <a:pt x="876291" y="382198"/>
                    <a:pt x="932231" y="383243"/>
                    <a:pt x="989513" y="384138"/>
                  </a:cubicBezTo>
                  <a:cubicBezTo>
                    <a:pt x="931634" y="297319"/>
                    <a:pt x="874948" y="212290"/>
                    <a:pt x="818262" y="127261"/>
                  </a:cubicBezTo>
                  <a:close/>
                  <a:moveTo>
                    <a:pt x="762323" y="118161"/>
                  </a:moveTo>
                  <a:cubicBezTo>
                    <a:pt x="727715" y="118460"/>
                    <a:pt x="693256" y="118609"/>
                    <a:pt x="658647" y="118908"/>
                  </a:cubicBezTo>
                  <a:cubicBezTo>
                    <a:pt x="652979" y="118908"/>
                    <a:pt x="645520" y="117267"/>
                    <a:pt x="642089" y="120101"/>
                  </a:cubicBezTo>
                  <a:cubicBezTo>
                    <a:pt x="638807" y="122786"/>
                    <a:pt x="639702" y="130543"/>
                    <a:pt x="638807" y="135914"/>
                  </a:cubicBezTo>
                  <a:cubicBezTo>
                    <a:pt x="638807" y="136212"/>
                    <a:pt x="638658" y="136361"/>
                    <a:pt x="638658" y="136659"/>
                  </a:cubicBezTo>
                  <a:cubicBezTo>
                    <a:pt x="635376" y="168732"/>
                    <a:pt x="632094" y="200804"/>
                    <a:pt x="628812" y="232876"/>
                  </a:cubicBezTo>
                  <a:cubicBezTo>
                    <a:pt x="625978" y="260772"/>
                    <a:pt x="623144" y="288666"/>
                    <a:pt x="620310" y="316562"/>
                  </a:cubicBezTo>
                  <a:cubicBezTo>
                    <a:pt x="619116" y="327899"/>
                    <a:pt x="618221" y="339236"/>
                    <a:pt x="617028" y="350424"/>
                  </a:cubicBezTo>
                  <a:cubicBezTo>
                    <a:pt x="617475" y="350574"/>
                    <a:pt x="617923" y="350574"/>
                    <a:pt x="618371" y="350723"/>
                  </a:cubicBezTo>
                  <a:cubicBezTo>
                    <a:pt x="669239" y="273749"/>
                    <a:pt x="719957" y="196627"/>
                    <a:pt x="771720" y="118161"/>
                  </a:cubicBezTo>
                  <a:cubicBezTo>
                    <a:pt x="767544" y="118161"/>
                    <a:pt x="765007" y="118161"/>
                    <a:pt x="762323" y="118161"/>
                  </a:cubicBezTo>
                  <a:close/>
                  <a:moveTo>
                    <a:pt x="954457" y="116819"/>
                  </a:moveTo>
                  <a:cubicBezTo>
                    <a:pt x="931932" y="117117"/>
                    <a:pt x="909258" y="117267"/>
                    <a:pt x="886733" y="117416"/>
                  </a:cubicBezTo>
                  <a:cubicBezTo>
                    <a:pt x="872264" y="117416"/>
                    <a:pt x="857644" y="117416"/>
                    <a:pt x="841384" y="117416"/>
                  </a:cubicBezTo>
                  <a:cubicBezTo>
                    <a:pt x="892700" y="194688"/>
                    <a:pt x="943121" y="270170"/>
                    <a:pt x="993392" y="345800"/>
                  </a:cubicBezTo>
                  <a:cubicBezTo>
                    <a:pt x="993840" y="345651"/>
                    <a:pt x="994138" y="345502"/>
                    <a:pt x="994585" y="345352"/>
                  </a:cubicBezTo>
                  <a:cubicBezTo>
                    <a:pt x="992945" y="332971"/>
                    <a:pt x="991303" y="320590"/>
                    <a:pt x="989513" y="308208"/>
                  </a:cubicBezTo>
                  <a:cubicBezTo>
                    <a:pt x="980265" y="246600"/>
                    <a:pt x="970867" y="184842"/>
                    <a:pt x="961767" y="123233"/>
                  </a:cubicBezTo>
                  <a:cubicBezTo>
                    <a:pt x="961021" y="118013"/>
                    <a:pt x="959231" y="116819"/>
                    <a:pt x="954457" y="116819"/>
                  </a:cubicBezTo>
                  <a:close/>
                  <a:moveTo>
                    <a:pt x="686185" y="0"/>
                  </a:moveTo>
                  <a:lnTo>
                    <a:pt x="934104" y="0"/>
                  </a:lnTo>
                  <a:cubicBezTo>
                    <a:pt x="954339" y="0"/>
                    <a:pt x="970742" y="16403"/>
                    <a:pt x="970742" y="36638"/>
                  </a:cubicBezTo>
                  <a:lnTo>
                    <a:pt x="961098" y="59922"/>
                  </a:lnTo>
                  <a:lnTo>
                    <a:pt x="1051055" y="59922"/>
                  </a:lnTo>
                  <a:cubicBezTo>
                    <a:pt x="1063680" y="59922"/>
                    <a:pt x="1073915" y="70157"/>
                    <a:pt x="1073915" y="82782"/>
                  </a:cubicBezTo>
                  <a:lnTo>
                    <a:pt x="1073914" y="82782"/>
                  </a:lnTo>
                  <a:cubicBezTo>
                    <a:pt x="1073914" y="95407"/>
                    <a:pt x="1063679" y="105642"/>
                    <a:pt x="1051054" y="105642"/>
                  </a:cubicBezTo>
                  <a:lnTo>
                    <a:pt x="984543" y="105642"/>
                  </a:lnTo>
                  <a:lnTo>
                    <a:pt x="1025912" y="382944"/>
                  </a:lnTo>
                  <a:cubicBezTo>
                    <a:pt x="1027254" y="382795"/>
                    <a:pt x="1028447" y="382646"/>
                    <a:pt x="1029492" y="382348"/>
                  </a:cubicBezTo>
                  <a:cubicBezTo>
                    <a:pt x="1029492" y="382944"/>
                    <a:pt x="1029791" y="383541"/>
                    <a:pt x="1029641" y="383839"/>
                  </a:cubicBezTo>
                  <a:lnTo>
                    <a:pt x="1029470" y="385248"/>
                  </a:lnTo>
                  <a:lnTo>
                    <a:pt x="1157032" y="385248"/>
                  </a:lnTo>
                  <a:lnTo>
                    <a:pt x="1157032" y="310832"/>
                  </a:lnTo>
                  <a:lnTo>
                    <a:pt x="1126536" y="310832"/>
                  </a:lnTo>
                  <a:cubicBezTo>
                    <a:pt x="1121486" y="310832"/>
                    <a:pt x="1117392" y="306738"/>
                    <a:pt x="1117392" y="301688"/>
                  </a:cubicBezTo>
                  <a:cubicBezTo>
                    <a:pt x="1117392" y="296638"/>
                    <a:pt x="1121486" y="292544"/>
                    <a:pt x="1126536" y="292544"/>
                  </a:cubicBezTo>
                  <a:lnTo>
                    <a:pt x="1157032" y="292544"/>
                  </a:lnTo>
                  <a:lnTo>
                    <a:pt x="1157032" y="282034"/>
                  </a:lnTo>
                  <a:lnTo>
                    <a:pt x="1126536" y="282034"/>
                  </a:lnTo>
                  <a:cubicBezTo>
                    <a:pt x="1121486" y="282034"/>
                    <a:pt x="1117392" y="277940"/>
                    <a:pt x="1117392" y="272890"/>
                  </a:cubicBezTo>
                  <a:cubicBezTo>
                    <a:pt x="1117392" y="267840"/>
                    <a:pt x="1121486" y="263746"/>
                    <a:pt x="1126536" y="263746"/>
                  </a:cubicBezTo>
                  <a:lnTo>
                    <a:pt x="1157032" y="263746"/>
                  </a:lnTo>
                  <a:lnTo>
                    <a:pt x="1157032" y="253236"/>
                  </a:lnTo>
                  <a:lnTo>
                    <a:pt x="1126536" y="253236"/>
                  </a:lnTo>
                  <a:cubicBezTo>
                    <a:pt x="1121486" y="253236"/>
                    <a:pt x="1117392" y="249142"/>
                    <a:pt x="1117392" y="244092"/>
                  </a:cubicBezTo>
                  <a:cubicBezTo>
                    <a:pt x="1117392" y="239042"/>
                    <a:pt x="1121486" y="234948"/>
                    <a:pt x="1126536" y="234948"/>
                  </a:cubicBezTo>
                  <a:lnTo>
                    <a:pt x="1157032" y="234948"/>
                  </a:lnTo>
                  <a:lnTo>
                    <a:pt x="1157032" y="219866"/>
                  </a:lnTo>
                  <a:cubicBezTo>
                    <a:pt x="1157032" y="212291"/>
                    <a:pt x="1163173" y="206150"/>
                    <a:pt x="1170748" y="206150"/>
                  </a:cubicBezTo>
                  <a:cubicBezTo>
                    <a:pt x="1178323" y="206150"/>
                    <a:pt x="1184464" y="212291"/>
                    <a:pt x="1184464" y="219866"/>
                  </a:cubicBezTo>
                  <a:lnTo>
                    <a:pt x="1184464" y="234948"/>
                  </a:lnTo>
                  <a:lnTo>
                    <a:pt x="1210556" y="234948"/>
                  </a:lnTo>
                  <a:cubicBezTo>
                    <a:pt x="1215606" y="234948"/>
                    <a:pt x="1219700" y="239042"/>
                    <a:pt x="1219700" y="244092"/>
                  </a:cubicBezTo>
                  <a:cubicBezTo>
                    <a:pt x="1219700" y="249142"/>
                    <a:pt x="1215606" y="253236"/>
                    <a:pt x="1210556" y="253236"/>
                  </a:cubicBezTo>
                  <a:lnTo>
                    <a:pt x="1184464" y="253236"/>
                  </a:lnTo>
                  <a:lnTo>
                    <a:pt x="1184464" y="263746"/>
                  </a:lnTo>
                  <a:lnTo>
                    <a:pt x="1210556" y="263746"/>
                  </a:lnTo>
                  <a:cubicBezTo>
                    <a:pt x="1215606" y="263746"/>
                    <a:pt x="1219700" y="267840"/>
                    <a:pt x="1219700" y="272890"/>
                  </a:cubicBezTo>
                  <a:cubicBezTo>
                    <a:pt x="1219700" y="277940"/>
                    <a:pt x="1215606" y="282034"/>
                    <a:pt x="1210556" y="282034"/>
                  </a:cubicBezTo>
                  <a:lnTo>
                    <a:pt x="1184464" y="282034"/>
                  </a:lnTo>
                  <a:lnTo>
                    <a:pt x="1184464" y="292544"/>
                  </a:lnTo>
                  <a:lnTo>
                    <a:pt x="1210556" y="292544"/>
                  </a:lnTo>
                  <a:cubicBezTo>
                    <a:pt x="1215606" y="292544"/>
                    <a:pt x="1219700" y="296638"/>
                    <a:pt x="1219700" y="301688"/>
                  </a:cubicBezTo>
                  <a:cubicBezTo>
                    <a:pt x="1219700" y="306738"/>
                    <a:pt x="1215606" y="310832"/>
                    <a:pt x="1210556" y="310832"/>
                  </a:cubicBezTo>
                  <a:lnTo>
                    <a:pt x="1184464" y="310832"/>
                  </a:lnTo>
                  <a:lnTo>
                    <a:pt x="1184464" y="385248"/>
                  </a:lnTo>
                  <a:lnTo>
                    <a:pt x="1315794" y="385248"/>
                  </a:lnTo>
                  <a:lnTo>
                    <a:pt x="1315794" y="310832"/>
                  </a:lnTo>
                  <a:lnTo>
                    <a:pt x="1286537" y="310832"/>
                  </a:lnTo>
                  <a:cubicBezTo>
                    <a:pt x="1281487" y="310832"/>
                    <a:pt x="1277393" y="306738"/>
                    <a:pt x="1277393" y="301688"/>
                  </a:cubicBezTo>
                  <a:cubicBezTo>
                    <a:pt x="1277393" y="296638"/>
                    <a:pt x="1281487" y="292544"/>
                    <a:pt x="1286537" y="292544"/>
                  </a:cubicBezTo>
                  <a:lnTo>
                    <a:pt x="1315794" y="292544"/>
                  </a:lnTo>
                  <a:lnTo>
                    <a:pt x="1315794" y="282034"/>
                  </a:lnTo>
                  <a:lnTo>
                    <a:pt x="1286537" y="282034"/>
                  </a:lnTo>
                  <a:cubicBezTo>
                    <a:pt x="1281487" y="282034"/>
                    <a:pt x="1277393" y="277940"/>
                    <a:pt x="1277393" y="272890"/>
                  </a:cubicBezTo>
                  <a:cubicBezTo>
                    <a:pt x="1277393" y="267840"/>
                    <a:pt x="1281487" y="263746"/>
                    <a:pt x="1286537" y="263746"/>
                  </a:cubicBezTo>
                  <a:lnTo>
                    <a:pt x="1315794" y="263746"/>
                  </a:lnTo>
                  <a:lnTo>
                    <a:pt x="1315794" y="253236"/>
                  </a:lnTo>
                  <a:lnTo>
                    <a:pt x="1286537" y="253236"/>
                  </a:lnTo>
                  <a:cubicBezTo>
                    <a:pt x="1281487" y="253236"/>
                    <a:pt x="1277393" y="249142"/>
                    <a:pt x="1277393" y="244092"/>
                  </a:cubicBezTo>
                  <a:cubicBezTo>
                    <a:pt x="1277393" y="239042"/>
                    <a:pt x="1281487" y="234948"/>
                    <a:pt x="1286537" y="234948"/>
                  </a:cubicBezTo>
                  <a:lnTo>
                    <a:pt x="1315794" y="234948"/>
                  </a:lnTo>
                  <a:lnTo>
                    <a:pt x="1315794" y="219866"/>
                  </a:lnTo>
                  <a:cubicBezTo>
                    <a:pt x="1315794" y="212291"/>
                    <a:pt x="1321935" y="206150"/>
                    <a:pt x="1329510" y="206150"/>
                  </a:cubicBezTo>
                  <a:cubicBezTo>
                    <a:pt x="1337085" y="206150"/>
                    <a:pt x="1343226" y="212291"/>
                    <a:pt x="1343226" y="219866"/>
                  </a:cubicBezTo>
                  <a:lnTo>
                    <a:pt x="1343226" y="234948"/>
                  </a:lnTo>
                  <a:lnTo>
                    <a:pt x="1370557" y="234948"/>
                  </a:lnTo>
                  <a:cubicBezTo>
                    <a:pt x="1375607" y="234948"/>
                    <a:pt x="1379701" y="239042"/>
                    <a:pt x="1379701" y="244092"/>
                  </a:cubicBezTo>
                  <a:cubicBezTo>
                    <a:pt x="1379701" y="249142"/>
                    <a:pt x="1375607" y="253236"/>
                    <a:pt x="1370557" y="253236"/>
                  </a:cubicBezTo>
                  <a:lnTo>
                    <a:pt x="1343226" y="253236"/>
                  </a:lnTo>
                  <a:lnTo>
                    <a:pt x="1343226" y="263746"/>
                  </a:lnTo>
                  <a:lnTo>
                    <a:pt x="1370557" y="263746"/>
                  </a:lnTo>
                  <a:cubicBezTo>
                    <a:pt x="1375607" y="263746"/>
                    <a:pt x="1379701" y="267840"/>
                    <a:pt x="1379701" y="272890"/>
                  </a:cubicBezTo>
                  <a:cubicBezTo>
                    <a:pt x="1379701" y="277940"/>
                    <a:pt x="1375607" y="282034"/>
                    <a:pt x="1370557" y="282034"/>
                  </a:cubicBezTo>
                  <a:lnTo>
                    <a:pt x="1343226" y="282034"/>
                  </a:lnTo>
                  <a:lnTo>
                    <a:pt x="1343226" y="292544"/>
                  </a:lnTo>
                  <a:lnTo>
                    <a:pt x="1370557" y="292544"/>
                  </a:lnTo>
                  <a:cubicBezTo>
                    <a:pt x="1375607" y="292544"/>
                    <a:pt x="1379701" y="296638"/>
                    <a:pt x="1379701" y="301688"/>
                  </a:cubicBezTo>
                  <a:cubicBezTo>
                    <a:pt x="1379701" y="306738"/>
                    <a:pt x="1375607" y="310832"/>
                    <a:pt x="1370557" y="310832"/>
                  </a:cubicBezTo>
                  <a:lnTo>
                    <a:pt x="1343226" y="310832"/>
                  </a:lnTo>
                  <a:lnTo>
                    <a:pt x="1343226" y="385248"/>
                  </a:lnTo>
                  <a:lnTo>
                    <a:pt x="1497488" y="385248"/>
                  </a:lnTo>
                  <a:lnTo>
                    <a:pt x="1505347" y="388503"/>
                  </a:lnTo>
                  <a:lnTo>
                    <a:pt x="1505405" y="388454"/>
                  </a:lnTo>
                  <a:cubicBezTo>
                    <a:pt x="1511207" y="383585"/>
                    <a:pt x="1519859" y="384342"/>
                    <a:pt x="1524728" y="390145"/>
                  </a:cubicBezTo>
                  <a:cubicBezTo>
                    <a:pt x="1529597" y="395948"/>
                    <a:pt x="1528840" y="404599"/>
                    <a:pt x="1523038" y="409469"/>
                  </a:cubicBezTo>
                  <a:lnTo>
                    <a:pt x="1085083" y="776956"/>
                  </a:lnTo>
                  <a:lnTo>
                    <a:pt x="1087573" y="789880"/>
                  </a:lnTo>
                  <a:cubicBezTo>
                    <a:pt x="1095377" y="845416"/>
                    <a:pt x="1103907" y="900770"/>
                    <a:pt x="1112255" y="956306"/>
                  </a:cubicBezTo>
                  <a:cubicBezTo>
                    <a:pt x="1119333" y="1003130"/>
                    <a:pt x="1126411" y="1049955"/>
                    <a:pt x="1133490" y="1096779"/>
                  </a:cubicBezTo>
                  <a:cubicBezTo>
                    <a:pt x="1137845" y="1126362"/>
                    <a:pt x="1142383" y="1155763"/>
                    <a:pt x="1146738" y="1185346"/>
                  </a:cubicBezTo>
                  <a:cubicBezTo>
                    <a:pt x="1146920" y="1186798"/>
                    <a:pt x="1146557" y="1189339"/>
                    <a:pt x="1147283" y="1189702"/>
                  </a:cubicBezTo>
                  <a:cubicBezTo>
                    <a:pt x="1160532" y="1195328"/>
                    <a:pt x="1152546" y="1206762"/>
                    <a:pt x="1153816" y="1215292"/>
                  </a:cubicBezTo>
                  <a:cubicBezTo>
                    <a:pt x="1155450" y="1226726"/>
                    <a:pt x="1154542" y="1238522"/>
                    <a:pt x="1156176" y="1249956"/>
                  </a:cubicBezTo>
                  <a:cubicBezTo>
                    <a:pt x="1167247" y="1325093"/>
                    <a:pt x="1178862" y="1400230"/>
                    <a:pt x="1190114" y="1475367"/>
                  </a:cubicBezTo>
                  <a:cubicBezTo>
                    <a:pt x="1199370" y="1536710"/>
                    <a:pt x="1208445" y="1598235"/>
                    <a:pt x="1217701" y="1659579"/>
                  </a:cubicBezTo>
                  <a:cubicBezTo>
                    <a:pt x="1218064" y="1661756"/>
                    <a:pt x="1220605" y="1663753"/>
                    <a:pt x="1221875" y="1665931"/>
                  </a:cubicBezTo>
                  <a:cubicBezTo>
                    <a:pt x="1222964" y="1667746"/>
                    <a:pt x="1224416" y="1669924"/>
                    <a:pt x="1224235" y="1671920"/>
                  </a:cubicBezTo>
                  <a:cubicBezTo>
                    <a:pt x="1221875" y="1709307"/>
                    <a:pt x="1230587" y="1745423"/>
                    <a:pt x="1235668" y="1781903"/>
                  </a:cubicBezTo>
                  <a:cubicBezTo>
                    <a:pt x="1242928" y="1833264"/>
                    <a:pt x="1251095" y="1884444"/>
                    <a:pt x="1258718" y="1935625"/>
                  </a:cubicBezTo>
                  <a:cubicBezTo>
                    <a:pt x="1266340" y="1986260"/>
                    <a:pt x="1273600" y="2037077"/>
                    <a:pt x="1281222" y="2087713"/>
                  </a:cubicBezTo>
                  <a:lnTo>
                    <a:pt x="1286826" y="2124229"/>
                  </a:lnTo>
                  <a:lnTo>
                    <a:pt x="1623061" y="2124229"/>
                  </a:lnTo>
                  <a:lnTo>
                    <a:pt x="1636122" y="2129640"/>
                  </a:lnTo>
                  <a:lnTo>
                    <a:pt x="1640572" y="2129637"/>
                  </a:lnTo>
                  <a:lnTo>
                    <a:pt x="1640572" y="2134176"/>
                  </a:lnTo>
                  <a:lnTo>
                    <a:pt x="1645921" y="2147089"/>
                  </a:lnTo>
                  <a:lnTo>
                    <a:pt x="1645920" y="2147089"/>
                  </a:lnTo>
                  <a:lnTo>
                    <a:pt x="1640572" y="2160000"/>
                  </a:lnTo>
                  <a:lnTo>
                    <a:pt x="1640572" y="2166683"/>
                  </a:lnTo>
                  <a:lnTo>
                    <a:pt x="1630945" y="2166683"/>
                  </a:lnTo>
                  <a:lnTo>
                    <a:pt x="1623060" y="2169949"/>
                  </a:lnTo>
                  <a:lnTo>
                    <a:pt x="22860" y="2169948"/>
                  </a:lnTo>
                  <a:lnTo>
                    <a:pt x="14978" y="2166683"/>
                  </a:lnTo>
                  <a:lnTo>
                    <a:pt x="5349" y="2166683"/>
                  </a:lnTo>
                  <a:lnTo>
                    <a:pt x="5349" y="2160002"/>
                  </a:lnTo>
                  <a:lnTo>
                    <a:pt x="0" y="2147089"/>
                  </a:lnTo>
                  <a:lnTo>
                    <a:pt x="6696" y="2130925"/>
                  </a:lnTo>
                  <a:cubicBezTo>
                    <a:pt x="10833" y="2126788"/>
                    <a:pt x="16548" y="2124229"/>
                    <a:pt x="22860" y="2124229"/>
                  </a:cubicBezTo>
                  <a:lnTo>
                    <a:pt x="410941" y="2124229"/>
                  </a:lnTo>
                  <a:lnTo>
                    <a:pt x="415334" y="2082631"/>
                  </a:lnTo>
                  <a:cubicBezTo>
                    <a:pt x="419509" y="2042159"/>
                    <a:pt x="423683" y="2001505"/>
                    <a:pt x="427676" y="1961033"/>
                  </a:cubicBezTo>
                  <a:cubicBezTo>
                    <a:pt x="430943" y="1928365"/>
                    <a:pt x="433846" y="1895515"/>
                    <a:pt x="437295" y="1862847"/>
                  </a:cubicBezTo>
                  <a:cubicBezTo>
                    <a:pt x="441287" y="1823827"/>
                    <a:pt x="445462" y="1784807"/>
                    <a:pt x="449455" y="1745786"/>
                  </a:cubicBezTo>
                  <a:cubicBezTo>
                    <a:pt x="450906" y="1732538"/>
                    <a:pt x="451995" y="1719289"/>
                    <a:pt x="453447" y="1706221"/>
                  </a:cubicBezTo>
                  <a:cubicBezTo>
                    <a:pt x="454173" y="1699688"/>
                    <a:pt x="454173" y="1693517"/>
                    <a:pt x="444554" y="1691158"/>
                  </a:cubicBezTo>
                  <a:cubicBezTo>
                    <a:pt x="461977" y="1681902"/>
                    <a:pt x="456896" y="1666112"/>
                    <a:pt x="458348" y="1653227"/>
                  </a:cubicBezTo>
                  <a:cubicBezTo>
                    <a:pt x="464700" y="1599869"/>
                    <a:pt x="469600" y="1546329"/>
                    <a:pt x="475045" y="1492971"/>
                  </a:cubicBezTo>
                  <a:cubicBezTo>
                    <a:pt x="479582" y="1447962"/>
                    <a:pt x="483756" y="1402771"/>
                    <a:pt x="488112" y="1357761"/>
                  </a:cubicBezTo>
                  <a:cubicBezTo>
                    <a:pt x="492286" y="1315656"/>
                    <a:pt x="496097" y="1273550"/>
                    <a:pt x="501179" y="1231626"/>
                  </a:cubicBezTo>
                  <a:cubicBezTo>
                    <a:pt x="502450" y="1222007"/>
                    <a:pt x="495190" y="1221099"/>
                    <a:pt x="490834" y="1215473"/>
                  </a:cubicBezTo>
                  <a:cubicBezTo>
                    <a:pt x="506805" y="1209484"/>
                    <a:pt x="504446" y="1195328"/>
                    <a:pt x="505898" y="1182805"/>
                  </a:cubicBezTo>
                  <a:cubicBezTo>
                    <a:pt x="510072" y="1142877"/>
                    <a:pt x="514065" y="1102950"/>
                    <a:pt x="518239" y="1063022"/>
                  </a:cubicBezTo>
                  <a:cubicBezTo>
                    <a:pt x="521506" y="1030898"/>
                    <a:pt x="524591" y="998774"/>
                    <a:pt x="527858" y="966651"/>
                  </a:cubicBezTo>
                  <a:cubicBezTo>
                    <a:pt x="531851" y="927086"/>
                    <a:pt x="536025" y="887340"/>
                    <a:pt x="540018" y="847775"/>
                  </a:cubicBezTo>
                  <a:lnTo>
                    <a:pt x="548341" y="764399"/>
                  </a:lnTo>
                  <a:lnTo>
                    <a:pt x="132037" y="415079"/>
                  </a:lnTo>
                  <a:lnTo>
                    <a:pt x="129621" y="410438"/>
                  </a:lnTo>
                  <a:lnTo>
                    <a:pt x="125334" y="408662"/>
                  </a:lnTo>
                  <a:cubicBezTo>
                    <a:pt x="122852" y="406180"/>
                    <a:pt x="121316" y="402751"/>
                    <a:pt x="121316" y="398964"/>
                  </a:cubicBezTo>
                  <a:cubicBezTo>
                    <a:pt x="121316" y="391389"/>
                    <a:pt x="127457" y="385248"/>
                    <a:pt x="135032" y="385248"/>
                  </a:cubicBezTo>
                  <a:lnTo>
                    <a:pt x="301963" y="385248"/>
                  </a:lnTo>
                  <a:lnTo>
                    <a:pt x="301963" y="319242"/>
                  </a:lnTo>
                  <a:lnTo>
                    <a:pt x="274367" y="319242"/>
                  </a:lnTo>
                  <a:cubicBezTo>
                    <a:pt x="269317" y="319242"/>
                    <a:pt x="265223" y="315148"/>
                    <a:pt x="265223" y="310098"/>
                  </a:cubicBezTo>
                  <a:cubicBezTo>
                    <a:pt x="265223" y="305048"/>
                    <a:pt x="269317" y="300954"/>
                    <a:pt x="274367" y="300954"/>
                  </a:cubicBezTo>
                  <a:lnTo>
                    <a:pt x="301963" y="300954"/>
                  </a:lnTo>
                  <a:lnTo>
                    <a:pt x="301963" y="290444"/>
                  </a:lnTo>
                  <a:lnTo>
                    <a:pt x="274367" y="290444"/>
                  </a:lnTo>
                  <a:cubicBezTo>
                    <a:pt x="269317" y="290444"/>
                    <a:pt x="265223" y="286350"/>
                    <a:pt x="265223" y="281300"/>
                  </a:cubicBezTo>
                  <a:cubicBezTo>
                    <a:pt x="265223" y="276250"/>
                    <a:pt x="269317" y="272156"/>
                    <a:pt x="274367" y="272156"/>
                  </a:cubicBezTo>
                  <a:lnTo>
                    <a:pt x="301963" y="272156"/>
                  </a:lnTo>
                  <a:lnTo>
                    <a:pt x="301963" y="261646"/>
                  </a:lnTo>
                  <a:lnTo>
                    <a:pt x="274367" y="261646"/>
                  </a:lnTo>
                  <a:cubicBezTo>
                    <a:pt x="269317" y="261646"/>
                    <a:pt x="265223" y="257552"/>
                    <a:pt x="265223" y="252502"/>
                  </a:cubicBezTo>
                  <a:cubicBezTo>
                    <a:pt x="265223" y="247452"/>
                    <a:pt x="269317" y="243358"/>
                    <a:pt x="274367" y="243358"/>
                  </a:cubicBezTo>
                  <a:lnTo>
                    <a:pt x="301963" y="243358"/>
                  </a:lnTo>
                  <a:lnTo>
                    <a:pt x="301963" y="219866"/>
                  </a:lnTo>
                  <a:cubicBezTo>
                    <a:pt x="301963" y="212291"/>
                    <a:pt x="308104" y="206150"/>
                    <a:pt x="315679" y="206150"/>
                  </a:cubicBezTo>
                  <a:cubicBezTo>
                    <a:pt x="323254" y="206150"/>
                    <a:pt x="329395" y="212291"/>
                    <a:pt x="329395" y="219866"/>
                  </a:cubicBezTo>
                  <a:lnTo>
                    <a:pt x="329395" y="243358"/>
                  </a:lnTo>
                  <a:lnTo>
                    <a:pt x="358387" y="243358"/>
                  </a:lnTo>
                  <a:cubicBezTo>
                    <a:pt x="363437" y="243358"/>
                    <a:pt x="367531" y="247452"/>
                    <a:pt x="367531" y="252502"/>
                  </a:cubicBezTo>
                  <a:cubicBezTo>
                    <a:pt x="367531" y="257552"/>
                    <a:pt x="363437" y="261646"/>
                    <a:pt x="358387" y="261646"/>
                  </a:cubicBezTo>
                  <a:lnTo>
                    <a:pt x="329395" y="261646"/>
                  </a:lnTo>
                  <a:lnTo>
                    <a:pt x="329395" y="272156"/>
                  </a:lnTo>
                  <a:lnTo>
                    <a:pt x="358387" y="272156"/>
                  </a:lnTo>
                  <a:cubicBezTo>
                    <a:pt x="363437" y="272156"/>
                    <a:pt x="367531" y="276250"/>
                    <a:pt x="367531" y="281300"/>
                  </a:cubicBezTo>
                  <a:cubicBezTo>
                    <a:pt x="367531" y="286350"/>
                    <a:pt x="363437" y="290444"/>
                    <a:pt x="358387" y="290444"/>
                  </a:cubicBezTo>
                  <a:lnTo>
                    <a:pt x="329395" y="290444"/>
                  </a:lnTo>
                  <a:lnTo>
                    <a:pt x="329395" y="300954"/>
                  </a:lnTo>
                  <a:lnTo>
                    <a:pt x="358387" y="300954"/>
                  </a:lnTo>
                  <a:cubicBezTo>
                    <a:pt x="363437" y="300954"/>
                    <a:pt x="367531" y="305048"/>
                    <a:pt x="367531" y="310098"/>
                  </a:cubicBezTo>
                  <a:cubicBezTo>
                    <a:pt x="367531" y="315148"/>
                    <a:pt x="363437" y="319242"/>
                    <a:pt x="358387" y="319242"/>
                  </a:cubicBezTo>
                  <a:lnTo>
                    <a:pt x="329395" y="319242"/>
                  </a:lnTo>
                  <a:lnTo>
                    <a:pt x="329395" y="385248"/>
                  </a:lnTo>
                  <a:lnTo>
                    <a:pt x="447531" y="385248"/>
                  </a:lnTo>
                  <a:lnTo>
                    <a:pt x="447531" y="315782"/>
                  </a:lnTo>
                  <a:lnTo>
                    <a:pt x="417009" y="315782"/>
                  </a:lnTo>
                  <a:cubicBezTo>
                    <a:pt x="411959" y="315782"/>
                    <a:pt x="407865" y="311688"/>
                    <a:pt x="407865" y="306638"/>
                  </a:cubicBezTo>
                  <a:cubicBezTo>
                    <a:pt x="407865" y="301588"/>
                    <a:pt x="411959" y="297494"/>
                    <a:pt x="417009" y="297494"/>
                  </a:cubicBezTo>
                  <a:lnTo>
                    <a:pt x="447531" y="297494"/>
                  </a:lnTo>
                  <a:lnTo>
                    <a:pt x="447531" y="286984"/>
                  </a:lnTo>
                  <a:lnTo>
                    <a:pt x="417009" y="286984"/>
                  </a:lnTo>
                  <a:cubicBezTo>
                    <a:pt x="411959" y="286984"/>
                    <a:pt x="407865" y="282890"/>
                    <a:pt x="407865" y="277840"/>
                  </a:cubicBezTo>
                  <a:cubicBezTo>
                    <a:pt x="407865" y="272790"/>
                    <a:pt x="411959" y="268696"/>
                    <a:pt x="417009" y="268696"/>
                  </a:cubicBezTo>
                  <a:lnTo>
                    <a:pt x="447531" y="268696"/>
                  </a:lnTo>
                  <a:lnTo>
                    <a:pt x="447531" y="258186"/>
                  </a:lnTo>
                  <a:lnTo>
                    <a:pt x="417009" y="258186"/>
                  </a:lnTo>
                  <a:cubicBezTo>
                    <a:pt x="411959" y="258186"/>
                    <a:pt x="407865" y="254092"/>
                    <a:pt x="407865" y="249042"/>
                  </a:cubicBezTo>
                  <a:cubicBezTo>
                    <a:pt x="407865" y="243992"/>
                    <a:pt x="411959" y="239898"/>
                    <a:pt x="417009" y="239898"/>
                  </a:cubicBezTo>
                  <a:lnTo>
                    <a:pt x="447531" y="239898"/>
                  </a:lnTo>
                  <a:lnTo>
                    <a:pt x="447531" y="219866"/>
                  </a:lnTo>
                  <a:cubicBezTo>
                    <a:pt x="447531" y="212291"/>
                    <a:pt x="453672" y="206150"/>
                    <a:pt x="461247" y="206150"/>
                  </a:cubicBezTo>
                  <a:cubicBezTo>
                    <a:pt x="468822" y="206150"/>
                    <a:pt x="474963" y="212291"/>
                    <a:pt x="474963" y="219866"/>
                  </a:cubicBezTo>
                  <a:lnTo>
                    <a:pt x="474963" y="239898"/>
                  </a:lnTo>
                  <a:lnTo>
                    <a:pt x="501029" y="239898"/>
                  </a:lnTo>
                  <a:cubicBezTo>
                    <a:pt x="506079" y="239898"/>
                    <a:pt x="510173" y="243992"/>
                    <a:pt x="510173" y="249042"/>
                  </a:cubicBezTo>
                  <a:cubicBezTo>
                    <a:pt x="510173" y="254092"/>
                    <a:pt x="506079" y="258186"/>
                    <a:pt x="501029" y="258186"/>
                  </a:cubicBezTo>
                  <a:lnTo>
                    <a:pt x="474963" y="258186"/>
                  </a:lnTo>
                  <a:lnTo>
                    <a:pt x="474963" y="268696"/>
                  </a:lnTo>
                  <a:lnTo>
                    <a:pt x="501029" y="268696"/>
                  </a:lnTo>
                  <a:cubicBezTo>
                    <a:pt x="506079" y="268696"/>
                    <a:pt x="510173" y="272790"/>
                    <a:pt x="510173" y="277840"/>
                  </a:cubicBezTo>
                  <a:cubicBezTo>
                    <a:pt x="510173" y="282890"/>
                    <a:pt x="506079" y="286984"/>
                    <a:pt x="501029" y="286984"/>
                  </a:cubicBezTo>
                  <a:lnTo>
                    <a:pt x="474963" y="286984"/>
                  </a:lnTo>
                  <a:lnTo>
                    <a:pt x="474963" y="297494"/>
                  </a:lnTo>
                  <a:lnTo>
                    <a:pt x="501029" y="297494"/>
                  </a:lnTo>
                  <a:cubicBezTo>
                    <a:pt x="506079" y="297494"/>
                    <a:pt x="510173" y="301588"/>
                    <a:pt x="510173" y="306638"/>
                  </a:cubicBezTo>
                  <a:cubicBezTo>
                    <a:pt x="510173" y="311688"/>
                    <a:pt x="506079" y="315782"/>
                    <a:pt x="501029" y="315782"/>
                  </a:cubicBezTo>
                  <a:lnTo>
                    <a:pt x="474963" y="315782"/>
                  </a:lnTo>
                  <a:lnTo>
                    <a:pt x="474963" y="385248"/>
                  </a:lnTo>
                  <a:lnTo>
                    <a:pt x="588306" y="385248"/>
                  </a:lnTo>
                  <a:lnTo>
                    <a:pt x="588536" y="382944"/>
                  </a:lnTo>
                  <a:cubicBezTo>
                    <a:pt x="591818" y="350126"/>
                    <a:pt x="595397" y="317308"/>
                    <a:pt x="598679" y="284490"/>
                  </a:cubicBezTo>
                  <a:cubicBezTo>
                    <a:pt x="601365" y="258385"/>
                    <a:pt x="603752" y="232130"/>
                    <a:pt x="606437" y="206025"/>
                  </a:cubicBezTo>
                  <a:cubicBezTo>
                    <a:pt x="609718" y="173206"/>
                    <a:pt x="613150" y="140388"/>
                    <a:pt x="616580" y="107571"/>
                  </a:cubicBezTo>
                  <a:lnTo>
                    <a:pt x="616580" y="105641"/>
                  </a:lnTo>
                  <a:lnTo>
                    <a:pt x="569236" y="105641"/>
                  </a:lnTo>
                  <a:cubicBezTo>
                    <a:pt x="562924" y="105641"/>
                    <a:pt x="557209" y="103082"/>
                    <a:pt x="553072" y="98945"/>
                  </a:cubicBezTo>
                  <a:lnTo>
                    <a:pt x="546376" y="82781"/>
                  </a:lnTo>
                  <a:lnTo>
                    <a:pt x="553072" y="66617"/>
                  </a:lnTo>
                  <a:cubicBezTo>
                    <a:pt x="557209" y="62481"/>
                    <a:pt x="562924" y="59922"/>
                    <a:pt x="569236" y="59922"/>
                  </a:cubicBezTo>
                  <a:lnTo>
                    <a:pt x="659192" y="59922"/>
                  </a:lnTo>
                  <a:lnTo>
                    <a:pt x="649547" y="36638"/>
                  </a:lnTo>
                  <a:cubicBezTo>
                    <a:pt x="649547" y="16403"/>
                    <a:pt x="665950" y="0"/>
                    <a:pt x="686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27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2" name="Freeform: Shape 1441">
              <a:extLst>
                <a:ext uri="{FF2B5EF4-FFF2-40B4-BE49-F238E27FC236}">
                  <a16:creationId xmlns:a16="http://schemas.microsoft.com/office/drawing/2014/main" id="{CEAC803E-F713-0642-9A7D-FEE4AB523950}"/>
                </a:ext>
              </a:extLst>
            </p:cNvPr>
            <p:cNvSpPr/>
            <p:nvPr/>
          </p:nvSpPr>
          <p:spPr>
            <a:xfrm>
              <a:off x="5175911" y="1999241"/>
              <a:ext cx="1469324" cy="1292539"/>
            </a:xfrm>
            <a:custGeom>
              <a:avLst/>
              <a:gdLst>
                <a:gd name="connsiteX0" fmla="*/ 0 w 619125"/>
                <a:gd name="connsiteY0" fmla="*/ 0 h 561975"/>
                <a:gd name="connsiteX1" fmla="*/ 590550 w 619125"/>
                <a:gd name="connsiteY1" fmla="*/ 561975 h 561975"/>
                <a:gd name="connsiteX2" fmla="*/ 619125 w 619125"/>
                <a:gd name="connsiteY2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0550" h="561975">
                  <a:moveTo>
                    <a:pt x="0" y="0"/>
                  </a:moveTo>
                  <a:cubicBezTo>
                    <a:pt x="196850" y="330200"/>
                    <a:pt x="403225" y="498475"/>
                    <a:pt x="590550" y="561975"/>
                  </a:cubicBezTo>
                </a:path>
              </a:pathLst>
            </a:custGeom>
            <a:noFill/>
            <a:ln w="6350">
              <a:solidFill>
                <a:srgbClr val="F27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3" name="Freeform: Shape 1442">
              <a:extLst>
                <a:ext uri="{FF2B5EF4-FFF2-40B4-BE49-F238E27FC236}">
                  <a16:creationId xmlns:a16="http://schemas.microsoft.com/office/drawing/2014/main" id="{22E99213-41AD-E040-A19B-D6AA653D37AE}"/>
                </a:ext>
              </a:extLst>
            </p:cNvPr>
            <p:cNvSpPr/>
            <p:nvPr/>
          </p:nvSpPr>
          <p:spPr>
            <a:xfrm>
              <a:off x="6632772" y="3259788"/>
              <a:ext cx="905673" cy="932988"/>
            </a:xfrm>
            <a:custGeom>
              <a:avLst/>
              <a:gdLst>
                <a:gd name="connsiteX0" fmla="*/ 0 w 619125"/>
                <a:gd name="connsiteY0" fmla="*/ 0 h 561975"/>
                <a:gd name="connsiteX1" fmla="*/ 590550 w 619125"/>
                <a:gd name="connsiteY1" fmla="*/ 561975 h 561975"/>
                <a:gd name="connsiteX2" fmla="*/ 619125 w 619125"/>
                <a:gd name="connsiteY2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0550" h="561975">
                  <a:moveTo>
                    <a:pt x="0" y="0"/>
                  </a:moveTo>
                  <a:cubicBezTo>
                    <a:pt x="196850" y="330200"/>
                    <a:pt x="403225" y="498475"/>
                    <a:pt x="590550" y="561975"/>
                  </a:cubicBezTo>
                </a:path>
              </a:pathLst>
            </a:custGeom>
            <a:noFill/>
            <a:ln w="6350">
              <a:solidFill>
                <a:srgbClr val="F27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4" name="Freeform: Shape 1443">
              <a:extLst>
                <a:ext uri="{FF2B5EF4-FFF2-40B4-BE49-F238E27FC236}">
                  <a16:creationId xmlns:a16="http://schemas.microsoft.com/office/drawing/2014/main" id="{F586E192-FF9D-F843-8119-5C31D29E1684}"/>
                </a:ext>
              </a:extLst>
            </p:cNvPr>
            <p:cNvSpPr/>
            <p:nvPr/>
          </p:nvSpPr>
          <p:spPr>
            <a:xfrm>
              <a:off x="5379540" y="2024432"/>
              <a:ext cx="1414402" cy="1292539"/>
            </a:xfrm>
            <a:custGeom>
              <a:avLst/>
              <a:gdLst>
                <a:gd name="connsiteX0" fmla="*/ 0 w 619125"/>
                <a:gd name="connsiteY0" fmla="*/ 0 h 561975"/>
                <a:gd name="connsiteX1" fmla="*/ 590550 w 619125"/>
                <a:gd name="connsiteY1" fmla="*/ 561975 h 561975"/>
                <a:gd name="connsiteX2" fmla="*/ 619125 w 619125"/>
                <a:gd name="connsiteY2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0550" h="561975">
                  <a:moveTo>
                    <a:pt x="0" y="0"/>
                  </a:moveTo>
                  <a:cubicBezTo>
                    <a:pt x="196850" y="330200"/>
                    <a:pt x="403225" y="498475"/>
                    <a:pt x="590550" y="561975"/>
                  </a:cubicBezTo>
                </a:path>
              </a:pathLst>
            </a:custGeom>
            <a:noFill/>
            <a:ln w="6350">
              <a:solidFill>
                <a:srgbClr val="F27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5" name="Freeform: Shape 1444">
              <a:extLst>
                <a:ext uri="{FF2B5EF4-FFF2-40B4-BE49-F238E27FC236}">
                  <a16:creationId xmlns:a16="http://schemas.microsoft.com/office/drawing/2014/main" id="{FFFC5588-DB76-7149-9EC3-B2BEEBBD3D5F}"/>
                </a:ext>
              </a:extLst>
            </p:cNvPr>
            <p:cNvSpPr/>
            <p:nvPr/>
          </p:nvSpPr>
          <p:spPr>
            <a:xfrm>
              <a:off x="6761047" y="3284876"/>
              <a:ext cx="824434" cy="916104"/>
            </a:xfrm>
            <a:custGeom>
              <a:avLst/>
              <a:gdLst>
                <a:gd name="connsiteX0" fmla="*/ 0 w 619125"/>
                <a:gd name="connsiteY0" fmla="*/ 0 h 561975"/>
                <a:gd name="connsiteX1" fmla="*/ 590550 w 619125"/>
                <a:gd name="connsiteY1" fmla="*/ 561975 h 561975"/>
                <a:gd name="connsiteX2" fmla="*/ 619125 w 619125"/>
                <a:gd name="connsiteY2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0550" h="561975">
                  <a:moveTo>
                    <a:pt x="0" y="0"/>
                  </a:moveTo>
                  <a:cubicBezTo>
                    <a:pt x="196850" y="330200"/>
                    <a:pt x="403225" y="498475"/>
                    <a:pt x="590550" y="561975"/>
                  </a:cubicBezTo>
                </a:path>
              </a:pathLst>
            </a:custGeom>
            <a:noFill/>
            <a:ln w="6350">
              <a:solidFill>
                <a:srgbClr val="F27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6" name="Freeform: Shape 1445">
              <a:extLst>
                <a:ext uri="{FF2B5EF4-FFF2-40B4-BE49-F238E27FC236}">
                  <a16:creationId xmlns:a16="http://schemas.microsoft.com/office/drawing/2014/main" id="{50BB8E41-4D51-644A-B1A0-03244255E799}"/>
                </a:ext>
              </a:extLst>
            </p:cNvPr>
            <p:cNvSpPr/>
            <p:nvPr/>
          </p:nvSpPr>
          <p:spPr>
            <a:xfrm>
              <a:off x="6418281" y="2024329"/>
              <a:ext cx="926940" cy="1292539"/>
            </a:xfrm>
            <a:custGeom>
              <a:avLst/>
              <a:gdLst>
                <a:gd name="connsiteX0" fmla="*/ 0 w 619125"/>
                <a:gd name="connsiteY0" fmla="*/ 0 h 561975"/>
                <a:gd name="connsiteX1" fmla="*/ 590550 w 619125"/>
                <a:gd name="connsiteY1" fmla="*/ 561975 h 561975"/>
                <a:gd name="connsiteX2" fmla="*/ 619125 w 619125"/>
                <a:gd name="connsiteY2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0550" h="561975">
                  <a:moveTo>
                    <a:pt x="0" y="0"/>
                  </a:moveTo>
                  <a:cubicBezTo>
                    <a:pt x="196850" y="330200"/>
                    <a:pt x="403225" y="498475"/>
                    <a:pt x="590550" y="561975"/>
                  </a:cubicBezTo>
                </a:path>
              </a:pathLst>
            </a:custGeom>
            <a:noFill/>
            <a:ln w="6350">
              <a:solidFill>
                <a:srgbClr val="F27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7" name="Freeform: Shape 1446">
              <a:extLst>
                <a:ext uri="{FF2B5EF4-FFF2-40B4-BE49-F238E27FC236}">
                  <a16:creationId xmlns:a16="http://schemas.microsoft.com/office/drawing/2014/main" id="{5B760AB7-C9BF-B34B-B387-8C200DD35DB1}"/>
                </a:ext>
              </a:extLst>
            </p:cNvPr>
            <p:cNvSpPr/>
            <p:nvPr/>
          </p:nvSpPr>
          <p:spPr>
            <a:xfrm>
              <a:off x="6646499" y="2049522"/>
              <a:ext cx="783536" cy="1257502"/>
            </a:xfrm>
            <a:custGeom>
              <a:avLst/>
              <a:gdLst>
                <a:gd name="connsiteX0" fmla="*/ 0 w 619125"/>
                <a:gd name="connsiteY0" fmla="*/ 0 h 561975"/>
                <a:gd name="connsiteX1" fmla="*/ 590550 w 619125"/>
                <a:gd name="connsiteY1" fmla="*/ 561975 h 561975"/>
                <a:gd name="connsiteX2" fmla="*/ 619125 w 619125"/>
                <a:gd name="connsiteY2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0550" h="561975">
                  <a:moveTo>
                    <a:pt x="0" y="0"/>
                  </a:moveTo>
                  <a:cubicBezTo>
                    <a:pt x="196850" y="330200"/>
                    <a:pt x="403225" y="498475"/>
                    <a:pt x="590550" y="561975"/>
                  </a:cubicBezTo>
                </a:path>
              </a:pathLst>
            </a:custGeom>
            <a:noFill/>
            <a:ln w="6350">
              <a:solidFill>
                <a:srgbClr val="F27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8" name="Freeform: Shape 1447">
              <a:extLst>
                <a:ext uri="{FF2B5EF4-FFF2-40B4-BE49-F238E27FC236}">
                  <a16:creationId xmlns:a16="http://schemas.microsoft.com/office/drawing/2014/main" id="{BEAD5813-BD76-1E49-A003-A7E03EE72077}"/>
                </a:ext>
              </a:extLst>
            </p:cNvPr>
            <p:cNvSpPr/>
            <p:nvPr/>
          </p:nvSpPr>
          <p:spPr>
            <a:xfrm>
              <a:off x="7301758" y="3281934"/>
              <a:ext cx="530925" cy="929410"/>
            </a:xfrm>
            <a:custGeom>
              <a:avLst/>
              <a:gdLst>
                <a:gd name="connsiteX0" fmla="*/ 0 w 619125"/>
                <a:gd name="connsiteY0" fmla="*/ 0 h 561975"/>
                <a:gd name="connsiteX1" fmla="*/ 590550 w 619125"/>
                <a:gd name="connsiteY1" fmla="*/ 561975 h 561975"/>
                <a:gd name="connsiteX2" fmla="*/ 619125 w 619125"/>
                <a:gd name="connsiteY2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0550" h="561975">
                  <a:moveTo>
                    <a:pt x="0" y="0"/>
                  </a:moveTo>
                  <a:cubicBezTo>
                    <a:pt x="196850" y="330200"/>
                    <a:pt x="403225" y="498475"/>
                    <a:pt x="590550" y="561975"/>
                  </a:cubicBezTo>
                </a:path>
              </a:pathLst>
            </a:custGeom>
            <a:noFill/>
            <a:ln w="6350">
              <a:solidFill>
                <a:srgbClr val="F27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9" name="Freeform: Shape 1448">
              <a:extLst>
                <a:ext uri="{FF2B5EF4-FFF2-40B4-BE49-F238E27FC236}">
                  <a16:creationId xmlns:a16="http://schemas.microsoft.com/office/drawing/2014/main" id="{5A0666AC-4C54-044F-8A66-CEFD68A8D263}"/>
                </a:ext>
              </a:extLst>
            </p:cNvPr>
            <p:cNvSpPr/>
            <p:nvPr/>
          </p:nvSpPr>
          <p:spPr>
            <a:xfrm>
              <a:off x="7430035" y="3307022"/>
              <a:ext cx="442115" cy="884114"/>
            </a:xfrm>
            <a:custGeom>
              <a:avLst/>
              <a:gdLst>
                <a:gd name="connsiteX0" fmla="*/ 0 w 619125"/>
                <a:gd name="connsiteY0" fmla="*/ 0 h 561975"/>
                <a:gd name="connsiteX1" fmla="*/ 590550 w 619125"/>
                <a:gd name="connsiteY1" fmla="*/ 561975 h 561975"/>
                <a:gd name="connsiteX2" fmla="*/ 619125 w 619125"/>
                <a:gd name="connsiteY2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  <a:gd name="connsiteX0" fmla="*/ 0 w 590550"/>
                <a:gd name="connsiteY0" fmla="*/ 0 h 561975"/>
                <a:gd name="connsiteX1" fmla="*/ 590550 w 590550"/>
                <a:gd name="connsiteY1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0550" h="561975">
                  <a:moveTo>
                    <a:pt x="0" y="0"/>
                  </a:moveTo>
                  <a:cubicBezTo>
                    <a:pt x="196850" y="330200"/>
                    <a:pt x="403225" y="498475"/>
                    <a:pt x="590550" y="561975"/>
                  </a:cubicBezTo>
                </a:path>
              </a:pathLst>
            </a:custGeom>
            <a:noFill/>
            <a:ln w="6350">
              <a:solidFill>
                <a:srgbClr val="F27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71BA5AD8-EA22-624F-96E5-45E1D3D2134A}"/>
              </a:ext>
            </a:extLst>
          </p:cNvPr>
          <p:cNvGrpSpPr/>
          <p:nvPr/>
        </p:nvGrpSpPr>
        <p:grpSpPr>
          <a:xfrm>
            <a:off x="3520969" y="954402"/>
            <a:ext cx="5674480" cy="1429503"/>
            <a:chOff x="5610479" y="1770064"/>
            <a:chExt cx="5674480" cy="1429503"/>
          </a:xfrm>
        </p:grpSpPr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B3EB70C6-605E-F342-99DC-64E611FDD546}"/>
                </a:ext>
              </a:extLst>
            </p:cNvPr>
            <p:cNvGrpSpPr/>
            <p:nvPr/>
          </p:nvGrpSpPr>
          <p:grpSpPr>
            <a:xfrm>
              <a:off x="6777267" y="1815583"/>
              <a:ext cx="4507692" cy="1383984"/>
              <a:chOff x="6564291" y="1421584"/>
              <a:chExt cx="4507692" cy="1383984"/>
            </a:xfrm>
          </p:grpSpPr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53CC4799-BE47-FA41-A97D-6689E06AC72B}"/>
                  </a:ext>
                </a:extLst>
              </p:cNvPr>
              <p:cNvSpPr txBox="1"/>
              <p:nvPr/>
            </p:nvSpPr>
            <p:spPr>
              <a:xfrm>
                <a:off x="6564291" y="1943794"/>
                <a:ext cx="3357877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500" b="1" dirty="0">
                    <a:latin typeface="Gabriola" pitchFamily="82" charset="0"/>
                    <a:cs typeface="Times New Roman" panose="02020603050405020304" pitchFamily="18" charset="0"/>
                  </a:rPr>
                  <a:t>Project introduction which will cover background and objective. </a:t>
                </a:r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B9207D1C-4CF0-B242-A272-62855AAFCC62}"/>
                  </a:ext>
                </a:extLst>
              </p:cNvPr>
              <p:cNvSpPr txBox="1"/>
              <p:nvPr/>
            </p:nvSpPr>
            <p:spPr>
              <a:xfrm>
                <a:off x="6564291" y="1421584"/>
                <a:ext cx="4507692" cy="70788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4000" b="1" dirty="0">
                    <a:solidFill>
                      <a:srgbClr val="F27900"/>
                    </a:solidFill>
                    <a:latin typeface="Gabriola" pitchFamily="82" charset="0"/>
                    <a:cs typeface="Times New Roman" panose="02020603050405020304" pitchFamily="18" charset="0"/>
                  </a:rPr>
                  <a:t>Section 1:</a:t>
                </a:r>
                <a:endParaRPr lang="ko-KR" altLang="en-US" sz="4000" b="1" dirty="0">
                  <a:solidFill>
                    <a:srgbClr val="F27900"/>
                  </a:solidFill>
                  <a:latin typeface="Gabriola" pitchFamily="8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7B31867C-F2C1-8743-9B14-D1CB6977710E}"/>
                </a:ext>
              </a:extLst>
            </p:cNvPr>
            <p:cNvSpPr txBox="1"/>
            <p:nvPr/>
          </p:nvSpPr>
          <p:spPr>
            <a:xfrm>
              <a:off x="5610479" y="1770064"/>
              <a:ext cx="1077420" cy="101566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6000" b="1" dirty="0">
                  <a:latin typeface="Gabriola" pitchFamily="82" charset="0"/>
                  <a:cs typeface="Times New Roman" panose="02020603050405020304" pitchFamily="18" charset="0"/>
                </a:rPr>
                <a:t>01</a:t>
              </a:r>
              <a:endParaRPr lang="ko-KR" altLang="en-US" sz="6000" b="1" dirty="0">
                <a:latin typeface="Gabriola" pitchFamily="8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FCB3D9A0-D002-5747-9791-063E0575D6A4}"/>
              </a:ext>
            </a:extLst>
          </p:cNvPr>
          <p:cNvGrpSpPr/>
          <p:nvPr/>
        </p:nvGrpSpPr>
        <p:grpSpPr>
          <a:xfrm>
            <a:off x="3484110" y="4020997"/>
            <a:ext cx="5672208" cy="1195648"/>
            <a:chOff x="5610479" y="1770064"/>
            <a:chExt cx="5672208" cy="1195648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B0E6EC10-E6F6-1240-8985-93B1BE707F22}"/>
                </a:ext>
              </a:extLst>
            </p:cNvPr>
            <p:cNvGrpSpPr/>
            <p:nvPr/>
          </p:nvGrpSpPr>
          <p:grpSpPr>
            <a:xfrm>
              <a:off x="6774995" y="1908981"/>
              <a:ext cx="4507692" cy="1056731"/>
              <a:chOff x="6562019" y="1514982"/>
              <a:chExt cx="4507692" cy="1056731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3071625F-8A32-5947-A6E8-17E0FEBA8E7A}"/>
                  </a:ext>
                </a:extLst>
              </p:cNvPr>
              <p:cNvSpPr txBox="1"/>
              <p:nvPr/>
            </p:nvSpPr>
            <p:spPr>
              <a:xfrm>
                <a:off x="6562019" y="2094659"/>
                <a:ext cx="3872043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500" b="1" dirty="0">
                    <a:latin typeface="Gabriola" pitchFamily="82" charset="0"/>
                    <a:cs typeface="Times New Roman" panose="02020603050405020304" pitchFamily="18" charset="0"/>
                  </a:rPr>
                  <a:t>Floor layout, 3D model, and ETABS 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3506D862-02EA-234E-816C-B2F891BF82D3}"/>
                  </a:ext>
                </a:extLst>
              </p:cNvPr>
              <p:cNvSpPr txBox="1"/>
              <p:nvPr/>
            </p:nvSpPr>
            <p:spPr>
              <a:xfrm>
                <a:off x="6562019" y="1514982"/>
                <a:ext cx="4507692" cy="70788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4000" b="1" dirty="0">
                    <a:solidFill>
                      <a:srgbClr val="F27900"/>
                    </a:solidFill>
                    <a:latin typeface="Gabriola" pitchFamily="82" charset="0"/>
                    <a:cs typeface="Times New Roman" panose="02020603050405020304" pitchFamily="18" charset="0"/>
                  </a:rPr>
                  <a:t>Section 4:</a:t>
                </a:r>
                <a:endParaRPr lang="ko-KR" altLang="en-US" sz="4000" b="1" dirty="0">
                  <a:solidFill>
                    <a:srgbClr val="F27900"/>
                  </a:solidFill>
                  <a:latin typeface="Gabriola" pitchFamily="8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4C8B5DE2-4A8A-CA4B-A935-774BF9D8F042}"/>
                </a:ext>
              </a:extLst>
            </p:cNvPr>
            <p:cNvSpPr txBox="1"/>
            <p:nvPr/>
          </p:nvSpPr>
          <p:spPr>
            <a:xfrm>
              <a:off x="5610479" y="1770064"/>
              <a:ext cx="1077420" cy="101566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6000" b="1" dirty="0">
                  <a:latin typeface="Gabriola" pitchFamily="82" charset="0"/>
                  <a:cs typeface="Times New Roman" panose="02020603050405020304" pitchFamily="18" charset="0"/>
                </a:rPr>
                <a:t>04</a:t>
              </a:r>
              <a:endParaRPr lang="ko-KR" altLang="en-US" sz="6000" b="1" dirty="0">
                <a:latin typeface="Gabriola" pitchFamily="8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6FC70562-4082-4F47-9EF1-142836249DC9}"/>
              </a:ext>
            </a:extLst>
          </p:cNvPr>
          <p:cNvGrpSpPr/>
          <p:nvPr/>
        </p:nvGrpSpPr>
        <p:grpSpPr>
          <a:xfrm>
            <a:off x="3520969" y="2198992"/>
            <a:ext cx="5669936" cy="1020746"/>
            <a:chOff x="5610479" y="1764981"/>
            <a:chExt cx="5669936" cy="102074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61D35DAD-6730-2444-9438-4A10742D8E91}"/>
                </a:ext>
              </a:extLst>
            </p:cNvPr>
            <p:cNvGrpSpPr/>
            <p:nvPr/>
          </p:nvGrpSpPr>
          <p:grpSpPr>
            <a:xfrm>
              <a:off x="6743155" y="1764981"/>
              <a:ext cx="4537260" cy="1014813"/>
              <a:chOff x="6530179" y="1370982"/>
              <a:chExt cx="4537260" cy="1014813"/>
            </a:xfrm>
          </p:grpSpPr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6987353E-A769-6343-B40A-04518974546D}"/>
                  </a:ext>
                </a:extLst>
              </p:cNvPr>
              <p:cNvSpPr txBox="1"/>
              <p:nvPr/>
            </p:nvSpPr>
            <p:spPr>
              <a:xfrm>
                <a:off x="6559747" y="1908741"/>
                <a:ext cx="450769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500" b="1" dirty="0">
                    <a:latin typeface="Gabriola" pitchFamily="82" charset="0"/>
                    <a:cs typeface="Times New Roman" panose="02020603050405020304" pitchFamily="18" charset="0"/>
                  </a:rPr>
                  <a:t>RCC Design and Calculations </a:t>
                </a: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2B95C806-7B18-624E-B589-07E97F0EF17B}"/>
                  </a:ext>
                </a:extLst>
              </p:cNvPr>
              <p:cNvSpPr txBox="1"/>
              <p:nvPr/>
            </p:nvSpPr>
            <p:spPr>
              <a:xfrm>
                <a:off x="6530179" y="1370982"/>
                <a:ext cx="4507692" cy="70788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4000" b="1" dirty="0">
                    <a:solidFill>
                      <a:srgbClr val="F27900"/>
                    </a:solidFill>
                    <a:latin typeface="Gabriola" pitchFamily="82" charset="0"/>
                    <a:cs typeface="Times New Roman" panose="02020603050405020304" pitchFamily="18" charset="0"/>
                  </a:rPr>
                  <a:t>Section 2:</a:t>
                </a:r>
                <a:endParaRPr lang="ko-KR" altLang="en-US" sz="4000" b="1" dirty="0">
                  <a:solidFill>
                    <a:srgbClr val="F27900"/>
                  </a:solidFill>
                  <a:latin typeface="Gabriola" pitchFamily="8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0C1C1DD2-5D00-1E4E-A1AD-CB9A7A79E0FF}"/>
                </a:ext>
              </a:extLst>
            </p:cNvPr>
            <p:cNvSpPr txBox="1"/>
            <p:nvPr/>
          </p:nvSpPr>
          <p:spPr>
            <a:xfrm>
              <a:off x="5610479" y="1770064"/>
              <a:ext cx="1077420" cy="101566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6000" b="1" dirty="0">
                  <a:latin typeface="Gabriola" pitchFamily="82" charset="0"/>
                  <a:cs typeface="Times New Roman" panose="02020603050405020304" pitchFamily="18" charset="0"/>
                </a:rPr>
                <a:t>02</a:t>
              </a:r>
              <a:endParaRPr lang="ko-KR" altLang="en-US" sz="6000" b="1" dirty="0">
                <a:latin typeface="Gabriola" pitchFamily="8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5153C43C-3020-E642-A41F-1D0033FE2F06}"/>
              </a:ext>
            </a:extLst>
          </p:cNvPr>
          <p:cNvGrpSpPr/>
          <p:nvPr/>
        </p:nvGrpSpPr>
        <p:grpSpPr>
          <a:xfrm>
            <a:off x="3542434" y="5202084"/>
            <a:ext cx="5667664" cy="1032398"/>
            <a:chOff x="5610479" y="1764981"/>
            <a:chExt cx="5667664" cy="1032398"/>
          </a:xfrm>
        </p:grpSpPr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AA082D46-D4A8-4D4B-929E-35B0F57C4598}"/>
                </a:ext>
              </a:extLst>
            </p:cNvPr>
            <p:cNvGrpSpPr/>
            <p:nvPr/>
          </p:nvGrpSpPr>
          <p:grpSpPr>
            <a:xfrm>
              <a:off x="6743155" y="1764981"/>
              <a:ext cx="4534988" cy="1032398"/>
              <a:chOff x="6530179" y="1370982"/>
              <a:chExt cx="4534988" cy="1032398"/>
            </a:xfrm>
          </p:grpSpPr>
          <p:sp>
            <p:nvSpPr>
              <p:cNvPr id="253" name="TextBox 252">
                <a:extLst>
                  <a:ext uri="{FF2B5EF4-FFF2-40B4-BE49-F238E27FC236}">
                    <a16:creationId xmlns:a16="http://schemas.microsoft.com/office/drawing/2014/main" id="{02265364-5C37-7A4B-98FF-23780B0C0D8B}"/>
                  </a:ext>
                </a:extLst>
              </p:cNvPr>
              <p:cNvSpPr txBox="1"/>
              <p:nvPr/>
            </p:nvSpPr>
            <p:spPr>
              <a:xfrm>
                <a:off x="6557475" y="1926326"/>
                <a:ext cx="450769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500" b="1" dirty="0">
                    <a:latin typeface="Gabriola" pitchFamily="82" charset="0"/>
                    <a:cs typeface="Times New Roman" panose="02020603050405020304" pitchFamily="18" charset="0"/>
                  </a:rPr>
                  <a:t>Soil profile and chemical analysis </a:t>
                </a:r>
              </a:p>
            </p:txBody>
          </p: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55020D67-1926-9B44-9563-C5C092C28D6D}"/>
                  </a:ext>
                </a:extLst>
              </p:cNvPr>
              <p:cNvSpPr txBox="1"/>
              <p:nvPr/>
            </p:nvSpPr>
            <p:spPr>
              <a:xfrm>
                <a:off x="6530179" y="1370982"/>
                <a:ext cx="4507692" cy="70788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4000" b="1" dirty="0">
                    <a:solidFill>
                      <a:srgbClr val="F27900"/>
                    </a:solidFill>
                    <a:latin typeface="Gabriola" pitchFamily="82" charset="0"/>
                    <a:cs typeface="Times New Roman" panose="02020603050405020304" pitchFamily="18" charset="0"/>
                  </a:rPr>
                  <a:t>Section 5:</a:t>
                </a:r>
                <a:endParaRPr lang="ko-KR" altLang="en-US" sz="4000" b="1" dirty="0">
                  <a:solidFill>
                    <a:srgbClr val="F27900"/>
                  </a:solidFill>
                  <a:latin typeface="Gabriola" pitchFamily="8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181C36F1-D7A3-4645-BB98-DAFC94A5125D}"/>
                </a:ext>
              </a:extLst>
            </p:cNvPr>
            <p:cNvSpPr txBox="1"/>
            <p:nvPr/>
          </p:nvSpPr>
          <p:spPr>
            <a:xfrm>
              <a:off x="5610479" y="1770064"/>
              <a:ext cx="1077420" cy="101566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6000" b="1" dirty="0">
                  <a:latin typeface="Gabriola" pitchFamily="82" charset="0"/>
                  <a:cs typeface="Times New Roman" panose="02020603050405020304" pitchFamily="18" charset="0"/>
                </a:rPr>
                <a:t>05</a:t>
              </a:r>
              <a:endParaRPr lang="ko-KR" altLang="en-US" sz="6000" b="1" dirty="0">
                <a:latin typeface="Gabriola" pitchFamily="8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BC226B5B-4801-6149-892F-2DC3B77DA469}"/>
              </a:ext>
            </a:extLst>
          </p:cNvPr>
          <p:cNvGrpSpPr/>
          <p:nvPr/>
        </p:nvGrpSpPr>
        <p:grpSpPr>
          <a:xfrm>
            <a:off x="8139546" y="4340597"/>
            <a:ext cx="5640368" cy="1048747"/>
            <a:chOff x="5610479" y="1764981"/>
            <a:chExt cx="5640368" cy="1048747"/>
          </a:xfrm>
        </p:grpSpPr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04886F8E-D5EE-6248-BA23-8F88617A9119}"/>
                </a:ext>
              </a:extLst>
            </p:cNvPr>
            <p:cNvGrpSpPr/>
            <p:nvPr/>
          </p:nvGrpSpPr>
          <p:grpSpPr>
            <a:xfrm>
              <a:off x="6627251" y="1764981"/>
              <a:ext cx="4623596" cy="1048747"/>
              <a:chOff x="6414275" y="1370982"/>
              <a:chExt cx="4623596" cy="1048747"/>
            </a:xfrm>
          </p:grpSpPr>
          <p:sp>
            <p:nvSpPr>
              <p:cNvPr id="420" name="TextBox 419">
                <a:extLst>
                  <a:ext uri="{FF2B5EF4-FFF2-40B4-BE49-F238E27FC236}">
                    <a16:creationId xmlns:a16="http://schemas.microsoft.com/office/drawing/2014/main" id="{6F2B68A7-44F0-8F41-B6D9-02EE6056D688}"/>
                  </a:ext>
                </a:extLst>
              </p:cNvPr>
              <p:cNvSpPr txBox="1"/>
              <p:nvPr/>
            </p:nvSpPr>
            <p:spPr>
              <a:xfrm>
                <a:off x="6414275" y="1942675"/>
                <a:ext cx="450769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500" b="1" dirty="0">
                    <a:latin typeface="Gabriola" pitchFamily="82" charset="0"/>
                    <a:cs typeface="Times New Roman" panose="02020603050405020304" pitchFamily="18" charset="0"/>
                  </a:rPr>
                  <a:t>Constraints &amp; complexity  </a:t>
                </a:r>
              </a:p>
            </p:txBody>
          </p:sp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0E290CF3-6A97-5648-8277-302A54956ABE}"/>
                  </a:ext>
                </a:extLst>
              </p:cNvPr>
              <p:cNvSpPr txBox="1"/>
              <p:nvPr/>
            </p:nvSpPr>
            <p:spPr>
              <a:xfrm>
                <a:off x="6530179" y="1370982"/>
                <a:ext cx="4507692" cy="70788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4000" b="1" dirty="0">
                    <a:solidFill>
                      <a:srgbClr val="F27900"/>
                    </a:solidFill>
                    <a:latin typeface="Gabriola" pitchFamily="82" charset="0"/>
                    <a:cs typeface="Times New Roman" panose="02020603050405020304" pitchFamily="18" charset="0"/>
                  </a:rPr>
                  <a:t>Section 8:</a:t>
                </a:r>
                <a:endParaRPr lang="ko-KR" altLang="en-US" sz="4000" b="1" dirty="0">
                  <a:solidFill>
                    <a:srgbClr val="F27900"/>
                  </a:solidFill>
                  <a:latin typeface="Gabriola" pitchFamily="8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4A2C0563-52FC-F342-B069-AE4B6BA68C0E}"/>
                </a:ext>
              </a:extLst>
            </p:cNvPr>
            <p:cNvSpPr txBox="1"/>
            <p:nvPr/>
          </p:nvSpPr>
          <p:spPr>
            <a:xfrm>
              <a:off x="5610479" y="1770064"/>
              <a:ext cx="1077420" cy="101566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6000" b="1" dirty="0">
                  <a:latin typeface="Gabriola" pitchFamily="82" charset="0"/>
                  <a:cs typeface="Times New Roman" panose="02020603050405020304" pitchFamily="18" charset="0"/>
                </a:rPr>
                <a:t>08</a:t>
              </a:r>
              <a:endParaRPr lang="ko-KR" altLang="en-US" sz="6000" b="1" dirty="0">
                <a:latin typeface="Gabriola" pitchFamily="8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9B4B4CBF-5CB4-D842-828F-9A663431509C}"/>
              </a:ext>
            </a:extLst>
          </p:cNvPr>
          <p:cNvGrpSpPr/>
          <p:nvPr/>
        </p:nvGrpSpPr>
        <p:grpSpPr>
          <a:xfrm>
            <a:off x="3523158" y="3128056"/>
            <a:ext cx="5674480" cy="1044783"/>
            <a:chOff x="5610479" y="1770064"/>
            <a:chExt cx="5674480" cy="1044783"/>
          </a:xfrm>
        </p:grpSpPr>
        <p:grpSp>
          <p:nvGrpSpPr>
            <p:cNvPr id="423" name="Group 422">
              <a:extLst>
                <a:ext uri="{FF2B5EF4-FFF2-40B4-BE49-F238E27FC236}">
                  <a16:creationId xmlns:a16="http://schemas.microsoft.com/office/drawing/2014/main" id="{F9BEDE5D-C19B-6B43-B35B-3E84B44C8DA2}"/>
                </a:ext>
              </a:extLst>
            </p:cNvPr>
            <p:cNvGrpSpPr/>
            <p:nvPr/>
          </p:nvGrpSpPr>
          <p:grpSpPr>
            <a:xfrm>
              <a:off x="6777267" y="1815583"/>
              <a:ext cx="4507692" cy="999264"/>
              <a:chOff x="6564291" y="1421584"/>
              <a:chExt cx="4507692" cy="999264"/>
            </a:xfrm>
          </p:grpSpPr>
          <p:sp>
            <p:nvSpPr>
              <p:cNvPr id="425" name="TextBox 424">
                <a:extLst>
                  <a:ext uri="{FF2B5EF4-FFF2-40B4-BE49-F238E27FC236}">
                    <a16:creationId xmlns:a16="http://schemas.microsoft.com/office/drawing/2014/main" id="{BB78379E-84B4-F946-BA9B-5B06084E70CB}"/>
                  </a:ext>
                </a:extLst>
              </p:cNvPr>
              <p:cNvSpPr txBox="1"/>
              <p:nvPr/>
            </p:nvSpPr>
            <p:spPr>
              <a:xfrm>
                <a:off x="6564291" y="1943794"/>
                <a:ext cx="3357877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500" b="1" dirty="0">
                    <a:latin typeface="Gabriola" pitchFamily="82" charset="0"/>
                    <a:cs typeface="Times New Roman" panose="02020603050405020304" pitchFamily="18" charset="0"/>
                  </a:rPr>
                  <a:t>Precast concrete design</a:t>
                </a:r>
              </a:p>
            </p:txBody>
          </p:sp>
          <p:sp>
            <p:nvSpPr>
              <p:cNvPr id="426" name="TextBox 425">
                <a:extLst>
                  <a:ext uri="{FF2B5EF4-FFF2-40B4-BE49-F238E27FC236}">
                    <a16:creationId xmlns:a16="http://schemas.microsoft.com/office/drawing/2014/main" id="{5B63AF1C-CF31-B24F-BDA0-498ACE09486D}"/>
                  </a:ext>
                </a:extLst>
              </p:cNvPr>
              <p:cNvSpPr txBox="1"/>
              <p:nvPr/>
            </p:nvSpPr>
            <p:spPr>
              <a:xfrm>
                <a:off x="6564291" y="1421584"/>
                <a:ext cx="4507692" cy="70788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4000" b="1" dirty="0">
                    <a:solidFill>
                      <a:srgbClr val="F27900"/>
                    </a:solidFill>
                    <a:latin typeface="Gabriola" pitchFamily="82" charset="0"/>
                    <a:cs typeface="Times New Roman" panose="02020603050405020304" pitchFamily="18" charset="0"/>
                  </a:rPr>
                  <a:t>Section 3:</a:t>
                </a:r>
                <a:endParaRPr lang="ko-KR" altLang="en-US" sz="4000" b="1" dirty="0">
                  <a:solidFill>
                    <a:srgbClr val="F27900"/>
                  </a:solidFill>
                  <a:latin typeface="Gabriola" pitchFamily="8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4" name="TextBox 423">
              <a:extLst>
                <a:ext uri="{FF2B5EF4-FFF2-40B4-BE49-F238E27FC236}">
                  <a16:creationId xmlns:a16="http://schemas.microsoft.com/office/drawing/2014/main" id="{97EC9D2B-E9F4-D148-92CB-8705036CE3AD}"/>
                </a:ext>
              </a:extLst>
            </p:cNvPr>
            <p:cNvSpPr txBox="1"/>
            <p:nvPr/>
          </p:nvSpPr>
          <p:spPr>
            <a:xfrm>
              <a:off x="5610479" y="1770064"/>
              <a:ext cx="1077420" cy="101566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6000" b="1" dirty="0">
                  <a:latin typeface="Gabriola" pitchFamily="82" charset="0"/>
                  <a:cs typeface="Times New Roman" panose="02020603050405020304" pitchFamily="18" charset="0"/>
                </a:rPr>
                <a:t>03</a:t>
              </a:r>
              <a:endParaRPr lang="ko-KR" altLang="en-US" sz="6000" b="1" dirty="0">
                <a:latin typeface="Gabriola" pitchFamily="8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7" name="Group 426">
            <a:extLst>
              <a:ext uri="{FF2B5EF4-FFF2-40B4-BE49-F238E27FC236}">
                <a16:creationId xmlns:a16="http://schemas.microsoft.com/office/drawing/2014/main" id="{6BC32590-A249-E24F-85EC-7E3AE872903C}"/>
              </a:ext>
            </a:extLst>
          </p:cNvPr>
          <p:cNvGrpSpPr/>
          <p:nvPr/>
        </p:nvGrpSpPr>
        <p:grpSpPr>
          <a:xfrm>
            <a:off x="8135002" y="2097044"/>
            <a:ext cx="5672208" cy="1195648"/>
            <a:chOff x="5610479" y="1770064"/>
            <a:chExt cx="5672208" cy="1195648"/>
          </a:xfrm>
        </p:grpSpPr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91FF507B-0EE3-F646-B769-ADF68536B169}"/>
                </a:ext>
              </a:extLst>
            </p:cNvPr>
            <p:cNvGrpSpPr/>
            <p:nvPr/>
          </p:nvGrpSpPr>
          <p:grpSpPr>
            <a:xfrm>
              <a:off x="6774995" y="1908981"/>
              <a:ext cx="4507692" cy="1056731"/>
              <a:chOff x="6562019" y="1514982"/>
              <a:chExt cx="4507692" cy="1056731"/>
            </a:xfrm>
          </p:grpSpPr>
          <p:sp>
            <p:nvSpPr>
              <p:cNvPr id="430" name="TextBox 429">
                <a:extLst>
                  <a:ext uri="{FF2B5EF4-FFF2-40B4-BE49-F238E27FC236}">
                    <a16:creationId xmlns:a16="http://schemas.microsoft.com/office/drawing/2014/main" id="{0DDD0540-CBC5-314E-B0A7-3B3AD83C349E}"/>
                  </a:ext>
                </a:extLst>
              </p:cNvPr>
              <p:cNvSpPr txBox="1"/>
              <p:nvPr/>
            </p:nvSpPr>
            <p:spPr>
              <a:xfrm>
                <a:off x="6562019" y="2094659"/>
                <a:ext cx="3872043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500" b="1" dirty="0">
                    <a:latin typeface="Gabriola" pitchFamily="82" charset="0"/>
                    <a:cs typeface="Times New Roman" panose="02020603050405020304" pitchFamily="18" charset="0"/>
                  </a:rPr>
                  <a:t>Geotechnical design</a:t>
                </a:r>
              </a:p>
            </p:txBody>
          </p:sp>
          <p:sp>
            <p:nvSpPr>
              <p:cNvPr id="431" name="TextBox 430">
                <a:extLst>
                  <a:ext uri="{FF2B5EF4-FFF2-40B4-BE49-F238E27FC236}">
                    <a16:creationId xmlns:a16="http://schemas.microsoft.com/office/drawing/2014/main" id="{7203A348-47A5-9D44-8E8A-C83C116582C8}"/>
                  </a:ext>
                </a:extLst>
              </p:cNvPr>
              <p:cNvSpPr txBox="1"/>
              <p:nvPr/>
            </p:nvSpPr>
            <p:spPr>
              <a:xfrm>
                <a:off x="6562019" y="1514982"/>
                <a:ext cx="4507692" cy="70788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4000" b="1" dirty="0">
                    <a:solidFill>
                      <a:srgbClr val="F27900"/>
                    </a:solidFill>
                    <a:latin typeface="Gabriola" pitchFamily="82" charset="0"/>
                    <a:cs typeface="Times New Roman" panose="02020603050405020304" pitchFamily="18" charset="0"/>
                  </a:rPr>
                  <a:t>Section 6:</a:t>
                </a:r>
                <a:endParaRPr lang="ko-KR" altLang="en-US" sz="4000" b="1" dirty="0">
                  <a:solidFill>
                    <a:srgbClr val="F27900"/>
                  </a:solidFill>
                  <a:latin typeface="Gabriola" pitchFamily="8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DCF83440-A97A-8E4A-B765-46E18DBF268A}"/>
                </a:ext>
              </a:extLst>
            </p:cNvPr>
            <p:cNvSpPr txBox="1"/>
            <p:nvPr/>
          </p:nvSpPr>
          <p:spPr>
            <a:xfrm>
              <a:off x="5610479" y="1770064"/>
              <a:ext cx="1077420" cy="101566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6000" b="1" dirty="0">
                  <a:latin typeface="Gabriola" pitchFamily="82" charset="0"/>
                  <a:cs typeface="Times New Roman" panose="02020603050405020304" pitchFamily="18" charset="0"/>
                </a:rPr>
                <a:t>06</a:t>
              </a:r>
              <a:endParaRPr lang="ko-KR" altLang="en-US" sz="6000" b="1" dirty="0">
                <a:latin typeface="Gabriola" pitchFamily="8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0DD3DC04-EC8E-6640-87A3-2C21CE96868A}"/>
              </a:ext>
            </a:extLst>
          </p:cNvPr>
          <p:cNvGrpSpPr/>
          <p:nvPr/>
        </p:nvGrpSpPr>
        <p:grpSpPr>
          <a:xfrm>
            <a:off x="8137274" y="3355611"/>
            <a:ext cx="5669936" cy="1020746"/>
            <a:chOff x="5610479" y="1764981"/>
            <a:chExt cx="5669936" cy="1020746"/>
          </a:xfrm>
        </p:grpSpPr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F6AF179B-7E3B-B841-BE3C-B97CD059A42D}"/>
                </a:ext>
              </a:extLst>
            </p:cNvPr>
            <p:cNvGrpSpPr/>
            <p:nvPr/>
          </p:nvGrpSpPr>
          <p:grpSpPr>
            <a:xfrm>
              <a:off x="6743155" y="1764981"/>
              <a:ext cx="4537260" cy="1014813"/>
              <a:chOff x="6530179" y="1370982"/>
              <a:chExt cx="4537260" cy="1014813"/>
            </a:xfrm>
          </p:grpSpPr>
          <p:sp>
            <p:nvSpPr>
              <p:cNvPr id="435" name="TextBox 434">
                <a:extLst>
                  <a:ext uri="{FF2B5EF4-FFF2-40B4-BE49-F238E27FC236}">
                    <a16:creationId xmlns:a16="http://schemas.microsoft.com/office/drawing/2014/main" id="{DAB3868C-104C-A949-8561-9333E7C32AF4}"/>
                  </a:ext>
                </a:extLst>
              </p:cNvPr>
              <p:cNvSpPr txBox="1"/>
              <p:nvPr/>
            </p:nvSpPr>
            <p:spPr>
              <a:xfrm>
                <a:off x="6559747" y="1908741"/>
                <a:ext cx="450769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500" b="1" dirty="0">
                    <a:latin typeface="Gabriola" pitchFamily="82" charset="0"/>
                    <a:cs typeface="Times New Roman" panose="02020603050405020304" pitchFamily="18" charset="0"/>
                  </a:rPr>
                  <a:t>Cost Estimation</a:t>
                </a:r>
              </a:p>
            </p:txBody>
          </p:sp>
          <p:sp>
            <p:nvSpPr>
              <p:cNvPr id="436" name="TextBox 435">
                <a:extLst>
                  <a:ext uri="{FF2B5EF4-FFF2-40B4-BE49-F238E27FC236}">
                    <a16:creationId xmlns:a16="http://schemas.microsoft.com/office/drawing/2014/main" id="{96203A89-11AE-F54E-83CA-0DA25FB3495E}"/>
                  </a:ext>
                </a:extLst>
              </p:cNvPr>
              <p:cNvSpPr txBox="1"/>
              <p:nvPr/>
            </p:nvSpPr>
            <p:spPr>
              <a:xfrm>
                <a:off x="6530179" y="1370982"/>
                <a:ext cx="4507692" cy="70788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4000" b="1" dirty="0">
                    <a:solidFill>
                      <a:srgbClr val="F27900"/>
                    </a:solidFill>
                    <a:latin typeface="Gabriola" pitchFamily="82" charset="0"/>
                    <a:cs typeface="Times New Roman" panose="02020603050405020304" pitchFamily="18" charset="0"/>
                  </a:rPr>
                  <a:t>Section 7:</a:t>
                </a:r>
                <a:endParaRPr lang="ko-KR" altLang="en-US" sz="4000" b="1" dirty="0">
                  <a:solidFill>
                    <a:srgbClr val="F27900"/>
                  </a:solidFill>
                  <a:latin typeface="Gabriola" pitchFamily="8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4" name="TextBox 433">
              <a:extLst>
                <a:ext uri="{FF2B5EF4-FFF2-40B4-BE49-F238E27FC236}">
                  <a16:creationId xmlns:a16="http://schemas.microsoft.com/office/drawing/2014/main" id="{089F4CD5-9E42-4248-9878-EF80BDCC2F29}"/>
                </a:ext>
              </a:extLst>
            </p:cNvPr>
            <p:cNvSpPr txBox="1"/>
            <p:nvPr/>
          </p:nvSpPr>
          <p:spPr>
            <a:xfrm>
              <a:off x="5610479" y="1770064"/>
              <a:ext cx="1077420" cy="101566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6000" b="1" dirty="0">
                  <a:latin typeface="Gabriola" pitchFamily="82" charset="0"/>
                  <a:cs typeface="Times New Roman" panose="02020603050405020304" pitchFamily="18" charset="0"/>
                </a:rPr>
                <a:t>07</a:t>
              </a:r>
              <a:endParaRPr lang="ko-KR" altLang="en-US" sz="6000" b="1" dirty="0">
                <a:latin typeface="Gabriola" pitchFamily="8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Residential &amp; Commercial Electrician in Galveston, TX | Spark Electric LLC">
            <a:extLst>
              <a:ext uri="{FF2B5EF4-FFF2-40B4-BE49-F238E27FC236}">
                <a16:creationId xmlns:a16="http://schemas.microsoft.com/office/drawing/2014/main" id="{ABF9FFF3-846D-0741-AABA-004467B53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350" y="5622280"/>
            <a:ext cx="1052828" cy="103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635" y="6307703"/>
            <a:ext cx="12208635" cy="575242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 flipH="1">
            <a:off x="10141298" y="5538536"/>
            <a:ext cx="2141276" cy="1317219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 flipV="1">
            <a:off x="975646" y="1585389"/>
            <a:ext cx="2670379" cy="120543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>
            <a:off x="9744100" y="6414904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>
            <a:off x="10325714" y="6399059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184029" y="281353"/>
            <a:ext cx="34700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E5E5E"/>
                </a:solidFill>
                <a:latin typeface="Gabriola" pitchFamily="82" charset="0"/>
              </a:rPr>
              <a:t>Beam 1 Design: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8CA07A9-17E1-134B-AAEB-D663B3BF237E}"/>
              </a:ext>
            </a:extLst>
          </p:cNvPr>
          <p:cNvGrpSpPr/>
          <p:nvPr/>
        </p:nvGrpSpPr>
        <p:grpSpPr>
          <a:xfrm>
            <a:off x="337792" y="106251"/>
            <a:ext cx="846236" cy="1211978"/>
            <a:chOff x="6951567" y="1614047"/>
            <a:chExt cx="730512" cy="1347602"/>
          </a:xfrm>
        </p:grpSpPr>
        <p:sp>
          <p:nvSpPr>
            <p:cNvPr id="156" name="Freeform: Shape 12">
              <a:extLst>
                <a:ext uri="{FF2B5EF4-FFF2-40B4-BE49-F238E27FC236}">
                  <a16:creationId xmlns:a16="http://schemas.microsoft.com/office/drawing/2014/main" id="{58B3A859-2B33-9543-9037-52A0DCC5CB16}"/>
                </a:ext>
              </a:extLst>
            </p:cNvPr>
            <p:cNvSpPr/>
            <p:nvPr/>
          </p:nvSpPr>
          <p:spPr>
            <a:xfrm>
              <a:off x="7188744" y="1614047"/>
              <a:ext cx="192240" cy="1345680"/>
            </a:xfrm>
            <a:custGeom>
              <a:avLst/>
              <a:gdLst>
                <a:gd name="connsiteX0" fmla="*/ 104050 w 192240"/>
                <a:gd name="connsiteY0" fmla="*/ 1330541 h 1345680"/>
                <a:gd name="connsiteX1" fmla="*/ 55990 w 192240"/>
                <a:gd name="connsiteY1" fmla="*/ 1301705 h 1345680"/>
                <a:gd name="connsiteX2" fmla="*/ 29076 w 192240"/>
                <a:gd name="connsiteY2" fmla="*/ 1234421 h 1345680"/>
                <a:gd name="connsiteX3" fmla="*/ 46378 w 192240"/>
                <a:gd name="connsiteY3" fmla="*/ 59835 h 1345680"/>
                <a:gd name="connsiteX4" fmla="*/ 77136 w 192240"/>
                <a:gd name="connsiteY4" fmla="*/ 29076 h 1345680"/>
                <a:gd name="connsiteX5" fmla="*/ 130963 w 192240"/>
                <a:gd name="connsiteY5" fmla="*/ 29076 h 1345680"/>
                <a:gd name="connsiteX6" fmla="*/ 161722 w 192240"/>
                <a:gd name="connsiteY6" fmla="*/ 59835 h 1345680"/>
                <a:gd name="connsiteX7" fmla="*/ 179023 w 192240"/>
                <a:gd name="connsiteY7" fmla="*/ 1234421 h 1345680"/>
                <a:gd name="connsiteX8" fmla="*/ 152110 w 192240"/>
                <a:gd name="connsiteY8" fmla="*/ 1301705 h 1345680"/>
                <a:gd name="connsiteX9" fmla="*/ 104050 w 192240"/>
                <a:gd name="connsiteY9" fmla="*/ 1330541 h 1345680"/>
                <a:gd name="connsiteX10" fmla="*/ 104050 w 192240"/>
                <a:gd name="connsiteY10" fmla="*/ 1330541 h 13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240" h="1345680">
                  <a:moveTo>
                    <a:pt x="104050" y="1330541"/>
                  </a:moveTo>
                  <a:cubicBezTo>
                    <a:pt x="79058" y="1330541"/>
                    <a:pt x="73291" y="1320929"/>
                    <a:pt x="55990" y="1301705"/>
                  </a:cubicBezTo>
                  <a:cubicBezTo>
                    <a:pt x="38688" y="1284404"/>
                    <a:pt x="29076" y="1259413"/>
                    <a:pt x="29076" y="1234421"/>
                  </a:cubicBezTo>
                  <a:lnTo>
                    <a:pt x="46378" y="59835"/>
                  </a:lnTo>
                  <a:cubicBezTo>
                    <a:pt x="46378" y="42533"/>
                    <a:pt x="59834" y="29076"/>
                    <a:pt x="77136" y="29076"/>
                  </a:cubicBezTo>
                  <a:lnTo>
                    <a:pt x="130963" y="29076"/>
                  </a:lnTo>
                  <a:cubicBezTo>
                    <a:pt x="148265" y="29076"/>
                    <a:pt x="161722" y="42533"/>
                    <a:pt x="161722" y="59835"/>
                  </a:cubicBezTo>
                  <a:lnTo>
                    <a:pt x="179023" y="1234421"/>
                  </a:lnTo>
                  <a:cubicBezTo>
                    <a:pt x="179023" y="1259413"/>
                    <a:pt x="171334" y="1284404"/>
                    <a:pt x="152110" y="1301705"/>
                  </a:cubicBezTo>
                  <a:cubicBezTo>
                    <a:pt x="134808" y="1319007"/>
                    <a:pt x="129041" y="1330541"/>
                    <a:pt x="104050" y="1330541"/>
                  </a:cubicBezTo>
                  <a:lnTo>
                    <a:pt x="104050" y="1330541"/>
                  </a:lnTo>
                  <a:close/>
                </a:path>
              </a:pathLst>
            </a:custGeom>
            <a:solidFill>
              <a:schemeClr val="accent6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32">
              <a:extLst>
                <a:ext uri="{FF2B5EF4-FFF2-40B4-BE49-F238E27FC236}">
                  <a16:creationId xmlns:a16="http://schemas.microsoft.com/office/drawing/2014/main" id="{71E7EFDB-882F-C448-99DE-2B643A244087}"/>
                </a:ext>
              </a:extLst>
            </p:cNvPr>
            <p:cNvSpPr/>
            <p:nvPr/>
          </p:nvSpPr>
          <p:spPr>
            <a:xfrm>
              <a:off x="7182976" y="2346481"/>
              <a:ext cx="211464" cy="615168"/>
            </a:xfrm>
            <a:custGeom>
              <a:avLst/>
              <a:gdLst>
                <a:gd name="connsiteX0" fmla="*/ 36766 w 211464"/>
                <a:gd name="connsiteY0" fmla="*/ 29076 h 615168"/>
                <a:gd name="connsiteX1" fmla="*/ 29076 w 211464"/>
                <a:gd name="connsiteY1" fmla="*/ 498142 h 615168"/>
                <a:gd name="connsiteX2" fmla="*/ 57912 w 211464"/>
                <a:gd name="connsiteY2" fmla="*/ 571193 h 615168"/>
                <a:gd name="connsiteX3" fmla="*/ 109817 w 211464"/>
                <a:gd name="connsiteY3" fmla="*/ 601952 h 615168"/>
                <a:gd name="connsiteX4" fmla="*/ 113662 w 211464"/>
                <a:gd name="connsiteY4" fmla="*/ 601952 h 615168"/>
                <a:gd name="connsiteX5" fmla="*/ 165567 w 211464"/>
                <a:gd name="connsiteY5" fmla="*/ 571193 h 615168"/>
                <a:gd name="connsiteX6" fmla="*/ 194403 w 211464"/>
                <a:gd name="connsiteY6" fmla="*/ 498142 h 615168"/>
                <a:gd name="connsiteX7" fmla="*/ 186713 w 211464"/>
                <a:gd name="connsiteY7" fmla="*/ 29076 h 615168"/>
                <a:gd name="connsiteX8" fmla="*/ 36766 w 211464"/>
                <a:gd name="connsiteY8" fmla="*/ 29076 h 6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464" h="615168">
                  <a:moveTo>
                    <a:pt x="36766" y="29076"/>
                  </a:moveTo>
                  <a:lnTo>
                    <a:pt x="29076" y="498142"/>
                  </a:lnTo>
                  <a:cubicBezTo>
                    <a:pt x="29076" y="525056"/>
                    <a:pt x="38688" y="551969"/>
                    <a:pt x="57912" y="571193"/>
                  </a:cubicBezTo>
                  <a:cubicBezTo>
                    <a:pt x="77136" y="590417"/>
                    <a:pt x="82904" y="601952"/>
                    <a:pt x="109817" y="601952"/>
                  </a:cubicBezTo>
                  <a:lnTo>
                    <a:pt x="113662" y="601952"/>
                  </a:lnTo>
                  <a:cubicBezTo>
                    <a:pt x="140576" y="601952"/>
                    <a:pt x="146343" y="590417"/>
                    <a:pt x="165567" y="571193"/>
                  </a:cubicBezTo>
                  <a:cubicBezTo>
                    <a:pt x="184791" y="551969"/>
                    <a:pt x="194403" y="525056"/>
                    <a:pt x="194403" y="498142"/>
                  </a:cubicBezTo>
                  <a:lnTo>
                    <a:pt x="186713" y="29076"/>
                  </a:lnTo>
                  <a:lnTo>
                    <a:pt x="36766" y="29076"/>
                  </a:lnTo>
                  <a:close/>
                </a:path>
              </a:pathLst>
            </a:custGeom>
            <a:solidFill>
              <a:schemeClr val="accent1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34">
              <a:extLst>
                <a:ext uri="{FF2B5EF4-FFF2-40B4-BE49-F238E27FC236}">
                  <a16:creationId xmlns:a16="http://schemas.microsoft.com/office/drawing/2014/main" id="{FAE77E48-F75A-3149-8555-346E00DB97DF}"/>
                </a:ext>
              </a:extLst>
            </p:cNvPr>
            <p:cNvSpPr/>
            <p:nvPr/>
          </p:nvSpPr>
          <p:spPr>
            <a:xfrm>
              <a:off x="6951567" y="1676765"/>
              <a:ext cx="730512" cy="269136"/>
            </a:xfrm>
            <a:custGeom>
              <a:avLst/>
              <a:gdLst>
                <a:gd name="connsiteX0" fmla="*/ 727629 w 730512"/>
                <a:gd name="connsiteY0" fmla="*/ 197046 h 269136"/>
                <a:gd name="connsiteX1" fmla="*/ 698793 w 730512"/>
                <a:gd name="connsiteY1" fmla="*/ 139374 h 269136"/>
                <a:gd name="connsiteX2" fmla="*/ 491173 w 730512"/>
                <a:gd name="connsiteY2" fmla="*/ 27875 h 269136"/>
                <a:gd name="connsiteX3" fmla="*/ 458493 w 730512"/>
                <a:gd name="connsiteY3" fmla="*/ 14418 h 269136"/>
                <a:gd name="connsiteX4" fmla="*/ 112461 w 730512"/>
                <a:gd name="connsiteY4" fmla="*/ 14418 h 269136"/>
                <a:gd name="connsiteX5" fmla="*/ 112461 w 730512"/>
                <a:gd name="connsiteY5" fmla="*/ 14418 h 269136"/>
                <a:gd name="connsiteX6" fmla="*/ 47098 w 730512"/>
                <a:gd name="connsiteY6" fmla="*/ 14418 h 269136"/>
                <a:gd name="connsiteX7" fmla="*/ 14418 w 730512"/>
                <a:gd name="connsiteY7" fmla="*/ 47099 h 269136"/>
                <a:gd name="connsiteX8" fmla="*/ 14418 w 730512"/>
                <a:gd name="connsiteY8" fmla="*/ 237416 h 269136"/>
                <a:gd name="connsiteX9" fmla="*/ 47098 w 730512"/>
                <a:gd name="connsiteY9" fmla="*/ 270097 h 269136"/>
                <a:gd name="connsiteX10" fmla="*/ 104770 w 730512"/>
                <a:gd name="connsiteY10" fmla="*/ 270097 h 269136"/>
                <a:gd name="connsiteX11" fmla="*/ 104770 w 730512"/>
                <a:gd name="connsiteY11" fmla="*/ 270097 h 269136"/>
                <a:gd name="connsiteX12" fmla="*/ 108616 w 730512"/>
                <a:gd name="connsiteY12" fmla="*/ 270097 h 269136"/>
                <a:gd name="connsiteX13" fmla="*/ 233572 w 730512"/>
                <a:gd name="connsiteY13" fmla="*/ 270097 h 269136"/>
                <a:gd name="connsiteX14" fmla="*/ 233572 w 730512"/>
                <a:gd name="connsiteY14" fmla="*/ 270097 h 269136"/>
                <a:gd name="connsiteX15" fmla="*/ 621897 w 730512"/>
                <a:gd name="connsiteY15" fmla="*/ 270097 h 269136"/>
                <a:gd name="connsiteX16" fmla="*/ 621897 w 730512"/>
                <a:gd name="connsiteY16" fmla="*/ 270097 h 269136"/>
                <a:gd name="connsiteX17" fmla="*/ 693025 w 730512"/>
                <a:gd name="connsiteY17" fmla="*/ 270097 h 269136"/>
                <a:gd name="connsiteX18" fmla="*/ 725706 w 730512"/>
                <a:gd name="connsiteY18" fmla="*/ 237416 h 269136"/>
                <a:gd name="connsiteX19" fmla="*/ 727629 w 730512"/>
                <a:gd name="connsiteY19" fmla="*/ 197046 h 26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0512" h="269136">
                  <a:moveTo>
                    <a:pt x="727629" y="197046"/>
                  </a:moveTo>
                  <a:cubicBezTo>
                    <a:pt x="727629" y="173977"/>
                    <a:pt x="716094" y="152831"/>
                    <a:pt x="698793" y="139374"/>
                  </a:cubicBezTo>
                  <a:lnTo>
                    <a:pt x="491173" y="27875"/>
                  </a:lnTo>
                  <a:cubicBezTo>
                    <a:pt x="481561" y="20185"/>
                    <a:pt x="470027" y="16340"/>
                    <a:pt x="458493" y="14418"/>
                  </a:cubicBezTo>
                  <a:lnTo>
                    <a:pt x="112461" y="14418"/>
                  </a:lnTo>
                  <a:lnTo>
                    <a:pt x="112461" y="14418"/>
                  </a:lnTo>
                  <a:lnTo>
                    <a:pt x="47098" y="14418"/>
                  </a:lnTo>
                  <a:cubicBezTo>
                    <a:pt x="27874" y="14418"/>
                    <a:pt x="14418" y="29797"/>
                    <a:pt x="14418" y="47099"/>
                  </a:cubicBezTo>
                  <a:lnTo>
                    <a:pt x="14418" y="237416"/>
                  </a:lnTo>
                  <a:cubicBezTo>
                    <a:pt x="14418" y="256640"/>
                    <a:pt x="29797" y="270097"/>
                    <a:pt x="47098" y="270097"/>
                  </a:cubicBezTo>
                  <a:lnTo>
                    <a:pt x="104770" y="270097"/>
                  </a:lnTo>
                  <a:lnTo>
                    <a:pt x="104770" y="270097"/>
                  </a:lnTo>
                  <a:lnTo>
                    <a:pt x="108616" y="270097"/>
                  </a:lnTo>
                  <a:lnTo>
                    <a:pt x="233572" y="270097"/>
                  </a:lnTo>
                  <a:lnTo>
                    <a:pt x="233572" y="270097"/>
                  </a:lnTo>
                  <a:lnTo>
                    <a:pt x="621897" y="270097"/>
                  </a:lnTo>
                  <a:lnTo>
                    <a:pt x="621897" y="270097"/>
                  </a:lnTo>
                  <a:lnTo>
                    <a:pt x="693025" y="270097"/>
                  </a:lnTo>
                  <a:cubicBezTo>
                    <a:pt x="712249" y="270097"/>
                    <a:pt x="725706" y="254718"/>
                    <a:pt x="725706" y="237416"/>
                  </a:cubicBezTo>
                  <a:lnTo>
                    <a:pt x="727629" y="197046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15EF095-A6F8-854D-B5EA-CF7342C28E05}"/>
              </a:ext>
            </a:extLst>
          </p:cNvPr>
          <p:cNvGrpSpPr/>
          <p:nvPr/>
        </p:nvGrpSpPr>
        <p:grpSpPr>
          <a:xfrm>
            <a:off x="7638613" y="1246506"/>
            <a:ext cx="4697732" cy="3824347"/>
            <a:chOff x="0" y="3"/>
            <a:chExt cx="4145826" cy="3059282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6C8BC1A3-59B9-DC4F-A3CC-7D88A106F3DD}"/>
                </a:ext>
              </a:extLst>
            </p:cNvPr>
            <p:cNvGrpSpPr/>
            <p:nvPr/>
          </p:nvGrpSpPr>
          <p:grpSpPr>
            <a:xfrm>
              <a:off x="346712" y="3"/>
              <a:ext cx="3799114" cy="3059282"/>
              <a:chOff x="2" y="1604992"/>
              <a:chExt cx="3276133" cy="2447834"/>
            </a:xfrm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D7446DF3-DBB9-D940-96DD-2881C2866958}"/>
                  </a:ext>
                </a:extLst>
              </p:cNvPr>
              <p:cNvGrpSpPr/>
              <p:nvPr/>
            </p:nvGrpSpPr>
            <p:grpSpPr>
              <a:xfrm rot="16200000">
                <a:off x="414152" y="1190842"/>
                <a:ext cx="2447834" cy="3276133"/>
                <a:chOff x="799586" y="0"/>
                <a:chExt cx="2447834" cy="3276133"/>
              </a:xfrm>
            </p:grpSpPr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BD41E513-7E3D-2542-9E47-59363973206F}"/>
                    </a:ext>
                  </a:extLst>
                </p:cNvPr>
                <p:cNvGrpSpPr/>
                <p:nvPr/>
              </p:nvGrpSpPr>
              <p:grpSpPr>
                <a:xfrm>
                  <a:off x="799586" y="0"/>
                  <a:ext cx="2447834" cy="3276133"/>
                  <a:chOff x="799586" y="0"/>
                  <a:chExt cx="2447834" cy="3276133"/>
                </a:xfrm>
              </p:grpSpPr>
              <p:grpSp>
                <p:nvGrpSpPr>
                  <p:cNvPr id="181" name="Group 180">
                    <a:extLst>
                      <a:ext uri="{FF2B5EF4-FFF2-40B4-BE49-F238E27FC236}">
                        <a16:creationId xmlns:a16="http://schemas.microsoft.com/office/drawing/2014/main" id="{866A5CCB-E725-FB45-9F7F-5C5F1F03DE09}"/>
                      </a:ext>
                    </a:extLst>
                  </p:cNvPr>
                  <p:cNvGrpSpPr/>
                  <p:nvPr/>
                </p:nvGrpSpPr>
                <p:grpSpPr>
                  <a:xfrm>
                    <a:off x="799586" y="0"/>
                    <a:ext cx="2447834" cy="1825062"/>
                    <a:chOff x="799586" y="0"/>
                    <a:chExt cx="2447834" cy="1825062"/>
                  </a:xfrm>
                </p:grpSpPr>
                <p:grpSp>
                  <p:nvGrpSpPr>
                    <p:cNvPr id="184" name="Group 183">
                      <a:extLst>
                        <a:ext uri="{FF2B5EF4-FFF2-40B4-BE49-F238E27FC236}">
                          <a16:creationId xmlns:a16="http://schemas.microsoft.com/office/drawing/2014/main" id="{ECB57B50-086F-4146-A67E-A50E6CD890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9586" y="0"/>
                      <a:ext cx="2447834" cy="1825062"/>
                      <a:chOff x="329662" y="95250"/>
                      <a:chExt cx="2461185" cy="1712871"/>
                    </a:xfrm>
                  </p:grpSpPr>
                  <p:grpSp>
                    <p:nvGrpSpPr>
                      <p:cNvPr id="186" name="Group 185">
                        <a:extLst>
                          <a:ext uri="{FF2B5EF4-FFF2-40B4-BE49-F238E27FC236}">
                            <a16:creationId xmlns:a16="http://schemas.microsoft.com/office/drawing/2014/main" id="{02276C10-8E81-DA4F-94EC-D3F2AB00DC9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9662" y="95250"/>
                        <a:ext cx="2461185" cy="1712871"/>
                        <a:chOff x="329662" y="95250"/>
                        <a:chExt cx="2461185" cy="1712871"/>
                      </a:xfrm>
                    </p:grpSpPr>
                    <p:grpSp>
                      <p:nvGrpSpPr>
                        <p:cNvPr id="188" name="Group 187">
                          <a:extLst>
                            <a:ext uri="{FF2B5EF4-FFF2-40B4-BE49-F238E27FC236}">
                              <a16:creationId xmlns:a16="http://schemas.microsoft.com/office/drawing/2014/main" id="{E845963B-0467-0445-A544-D4749BA2A6B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29662" y="148989"/>
                          <a:ext cx="2461178" cy="1659132"/>
                          <a:chOff x="329662" y="148989"/>
                          <a:chExt cx="2461178" cy="1659132"/>
                        </a:xfrm>
                      </p:grpSpPr>
                      <p:grpSp>
                        <p:nvGrpSpPr>
                          <p:cNvPr id="193" name="Group 192">
                            <a:extLst>
                              <a:ext uri="{FF2B5EF4-FFF2-40B4-BE49-F238E27FC236}">
                                <a16:creationId xmlns:a16="http://schemas.microsoft.com/office/drawing/2014/main" id="{DA4BC44E-FFF3-7743-9574-BD592F8E676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57551" y="148989"/>
                            <a:ext cx="2333289" cy="1659132"/>
                            <a:chOff x="457551" y="148989"/>
                            <a:chExt cx="2333289" cy="1659132"/>
                          </a:xfrm>
                        </p:grpSpPr>
                        <p:sp>
                          <p:nvSpPr>
                            <p:cNvPr id="198" name="Text Box 4632">
                              <a:extLst>
                                <a:ext uri="{FF2B5EF4-FFF2-40B4-BE49-F238E27FC236}">
                                  <a16:creationId xmlns:a16="http://schemas.microsoft.com/office/drawing/2014/main" id="{780ECB2D-8B4D-8C41-B2AB-18DB42798752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5400000">
                              <a:off x="-97964" y="834233"/>
                              <a:ext cx="1529403" cy="418374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algn="ctr">
                                <a:lnSpc>
                                  <a:spcPct val="2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800"/>
                                </a:spcAft>
                              </a:pPr>
                              <a:r>
                                <a:rPr lang="en-US" sz="1400" dirty="0">
                                  <a:ln>
                                    <a:noFill/>
                                  </a:ln>
                                  <a:effectLst>
                                    <a:outerShdw blurRad="38100" dist="19050" dir="2700000" algn="tl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a:t>b = 500 mm</a:t>
                              </a:r>
                              <a:endParaRPr lang="en-US" sz="1100" dirty="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99" name="Rectangle 198">
                              <a:extLst>
                                <a:ext uri="{FF2B5EF4-FFF2-40B4-BE49-F238E27FC236}">
                                  <a16:creationId xmlns:a16="http://schemas.microsoft.com/office/drawing/2014/main" id="{B1E4A834-744B-D34E-B890-926B09E081B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77081" y="440175"/>
                              <a:ext cx="2013759" cy="1288990"/>
                            </a:xfrm>
                            <a:prstGeom prst="rect">
                              <a:avLst/>
                            </a:prstGeom>
                          </p:spPr>
                          <p:style>
                            <a:lnRef idx="2">
                              <a:schemeClr val="dk1"/>
                            </a:lnRef>
                            <a:fillRef idx="1">
                              <a:schemeClr val="lt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01" name="Text Box 4705">
                              <a:extLst>
                                <a:ext uri="{FF2B5EF4-FFF2-40B4-BE49-F238E27FC236}">
                                  <a16:creationId xmlns:a16="http://schemas.microsoft.com/office/drawing/2014/main" id="{B9354043-12F0-5E45-BB81-1A7C6D15B506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1164179" y="148989"/>
                              <a:ext cx="1220106" cy="39052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algn="ctr">
                                <a:lnSpc>
                                  <a:spcPct val="2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800"/>
                                </a:spcAft>
                              </a:pPr>
                              <a:r>
                                <a:rPr lang="en-US" sz="1400" b="1" dirty="0">
                                  <a:ln>
                                    <a:noFill/>
                                  </a:ln>
                                  <a:effectLst>
                                    <a:outerShdw blurRad="38100" dist="19050" dir="2700000" algn="tl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a:t>h = 750 mm</a:t>
                              </a:r>
                              <a:endParaRPr lang="en-US" sz="1400" b="1" dirty="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</p:grpSp>
                      <p:cxnSp>
                        <p:nvCxnSpPr>
                          <p:cNvPr id="194" name="Straight Arrow Connector 193">
                            <a:extLst>
                              <a:ext uri="{FF2B5EF4-FFF2-40B4-BE49-F238E27FC236}">
                                <a16:creationId xmlns:a16="http://schemas.microsoft.com/office/drawing/2014/main" id="{AFB026CC-5A29-A74A-B6E4-33EF8D2A40E1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rot="5400000" flipH="1">
                            <a:off x="-103826" y="1071808"/>
                            <a:ext cx="1236711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95" name="Straight Arrow Connector 194">
                            <a:extLst>
                              <a:ext uri="{FF2B5EF4-FFF2-40B4-BE49-F238E27FC236}">
                                <a16:creationId xmlns:a16="http://schemas.microsoft.com/office/drawing/2014/main" id="{6A810D75-62E9-554C-B3B1-CEB72B3DF1B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rot="5400000">
                            <a:off x="381335" y="1595885"/>
                            <a:ext cx="265591" cy="1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96" name="Straight Connector 195">
                            <a:extLst>
                              <a:ext uri="{FF2B5EF4-FFF2-40B4-BE49-F238E27FC236}">
                                <a16:creationId xmlns:a16="http://schemas.microsoft.com/office/drawing/2014/main" id="{14ECD86E-ECDE-3B42-8A66-21CBD6F862AD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rot="5400000">
                            <a:off x="593740" y="1477331"/>
                            <a:ext cx="6350" cy="508901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97" name="Straight Connector 196">
                            <a:extLst>
                              <a:ext uri="{FF2B5EF4-FFF2-40B4-BE49-F238E27FC236}">
                                <a16:creationId xmlns:a16="http://schemas.microsoft.com/office/drawing/2014/main" id="{F77E8E15-DDE7-C44F-AB01-FE3C02157EE6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329662" y="441333"/>
                            <a:ext cx="438150" cy="635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189" name="Straight Connector 188">
                          <a:extLst>
                            <a:ext uri="{FF2B5EF4-FFF2-40B4-BE49-F238E27FC236}">
                              <a16:creationId xmlns:a16="http://schemas.microsoft.com/office/drawing/2014/main" id="{2FAD1877-7125-BB47-BDD1-E1602850FE7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 flipV="1">
                          <a:off x="2787672" y="95250"/>
                          <a:ext cx="3175" cy="32385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0" name="Straight Connector 189">
                          <a:extLst>
                            <a:ext uri="{FF2B5EF4-FFF2-40B4-BE49-F238E27FC236}">
                              <a16:creationId xmlns:a16="http://schemas.microsoft.com/office/drawing/2014/main" id="{64C6F6FF-F23F-E147-AB87-3DEEF84F67F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 flipV="1">
                          <a:off x="773907" y="111754"/>
                          <a:ext cx="3175" cy="32385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1" name="Straight Arrow Connector 190">
                          <a:extLst>
                            <a:ext uri="{FF2B5EF4-FFF2-40B4-BE49-F238E27FC236}">
                              <a16:creationId xmlns:a16="http://schemas.microsoft.com/office/drawing/2014/main" id="{CAE2F9CD-5963-5D45-A7D6-45273D844C1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279639" y="311149"/>
                          <a:ext cx="476250" cy="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2" name="Straight Arrow Connector 191">
                          <a:extLst>
                            <a:ext uri="{FF2B5EF4-FFF2-40B4-BE49-F238E27FC236}">
                              <a16:creationId xmlns:a16="http://schemas.microsoft.com/office/drawing/2014/main" id="{B4567233-D81B-A44E-A962-32BA2850874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 flipV="1">
                          <a:off x="777068" y="311105"/>
                          <a:ext cx="499263" cy="1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87" name="Text Box 4714">
                        <a:extLst>
                          <a:ext uri="{FF2B5EF4-FFF2-40B4-BE49-F238E27FC236}">
                            <a16:creationId xmlns:a16="http://schemas.microsoft.com/office/drawing/2014/main" id="{A63DE2C4-3FD7-F34F-A886-C3314C16272C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>
                        <a:off x="873378" y="986404"/>
                        <a:ext cx="782406" cy="24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algn="ctr">
                          <a:lnSpc>
                            <a:spcPct val="200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b="1" dirty="0">
                            <a:solidFill>
                              <a:srgbClr val="000000"/>
                            </a:solidFill>
                            <a:effectLst>
                              <a:outerShdw blurRad="38100" dist="19050" dir="2700000" algn="tl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4</a:t>
                        </a:r>
                        <a:r>
                          <a:rPr lang="en-US" sz="1100" b="1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>
                              <a:outerShdw blurRad="38100" dist="19050" dir="2700000" algn="tl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 # </a:t>
                        </a:r>
                        <a:r>
                          <a:rPr lang="en-US" sz="1100" b="1" dirty="0">
                            <a:solidFill>
                              <a:srgbClr val="000000"/>
                            </a:solidFill>
                            <a:effectLst>
                              <a:outerShdw blurRad="38100" dist="19050" dir="2700000" algn="tl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43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85" name="Oval 184">
                      <a:extLst>
                        <a:ext uri="{FF2B5EF4-FFF2-40B4-BE49-F238E27FC236}">
                          <a16:creationId xmlns:a16="http://schemas.microsoft.com/office/drawing/2014/main" id="{308CF26E-0954-3243-AC05-E3DB88F35F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87603" y="448680"/>
                      <a:ext cx="76200" cy="79513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75" name="Rectangle: Rounded Corners 4724">
                    <a:extLst>
                      <a:ext uri="{FF2B5EF4-FFF2-40B4-BE49-F238E27FC236}">
                        <a16:creationId xmlns:a16="http://schemas.microsoft.com/office/drawing/2014/main" id="{75B2C022-D917-FC4B-9366-981AE5BE30D9}"/>
                      </a:ext>
                    </a:extLst>
                  </p:cNvPr>
                  <p:cNvSpPr/>
                  <p:nvPr/>
                </p:nvSpPr>
                <p:spPr>
                  <a:xfrm>
                    <a:off x="1298121" y="421821"/>
                    <a:ext cx="1885850" cy="1257300"/>
                  </a:xfrm>
                  <a:prstGeom prst="roundRect">
                    <a:avLst>
                      <a:gd name="adj" fmla="val 2951"/>
                    </a:avLst>
                  </a:prstGeom>
                  <a:noFill/>
                  <a:ln w="381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ABFC99FA-692B-A546-9B32-6261DD2B546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018064" y="410935"/>
                    <a:ext cx="77465" cy="115458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09AC1AB9-9C10-124E-AB5E-FCF2DE1C969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105150" y="492578"/>
                    <a:ext cx="77465" cy="115458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Arrow Connector 177">
                    <a:extLst>
                      <a:ext uri="{FF2B5EF4-FFF2-40B4-BE49-F238E27FC236}">
                        <a16:creationId xmlns:a16="http://schemas.microsoft.com/office/drawing/2014/main" id="{54882651-5F39-9E46-8822-E6AB1526E060}"/>
                      </a:ext>
                    </a:extLst>
                  </p:cNvPr>
                  <p:cNvCxnSpPr/>
                  <p:nvPr/>
                </p:nvCxnSpPr>
                <p:spPr>
                  <a:xfrm rot="5400000" flipH="1">
                    <a:off x="1980829" y="1715817"/>
                    <a:ext cx="508150" cy="46075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9" name="Text Box 4728">
                    <a:extLst>
                      <a:ext uri="{FF2B5EF4-FFF2-40B4-BE49-F238E27FC236}">
                        <a16:creationId xmlns:a16="http://schemas.microsoft.com/office/drawing/2014/main" id="{865F9E01-0D04-DF44-B538-B276D68F11A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857945" y="2382307"/>
                    <a:ext cx="1371600" cy="4160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20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400" b="1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19050" dir="2700000" algn="tl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# 10 @ 350 mm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0" name="Rectangle: Rounded Corners 4729">
                    <a:extLst>
                      <a:ext uri="{FF2B5EF4-FFF2-40B4-BE49-F238E27FC236}">
                        <a16:creationId xmlns:a16="http://schemas.microsoft.com/office/drawing/2014/main" id="{0C886B1A-D219-6449-AB3D-49024A18A21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017665" y="158320"/>
                    <a:ext cx="450866" cy="1879123"/>
                  </a:xfrm>
                  <a:prstGeom prst="roundRect">
                    <a:avLst>
                      <a:gd name="adj" fmla="val 2951"/>
                    </a:avLst>
                  </a:prstGeom>
                  <a:noFill/>
                  <a:ln w="381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5E40E8CD-30FF-7747-8024-00A37A30EC1B}"/>
                    </a:ext>
                  </a:extLst>
                </p:cNvPr>
                <p:cNvSpPr/>
                <p:nvPr/>
              </p:nvSpPr>
              <p:spPr>
                <a:xfrm>
                  <a:off x="3095468" y="1593482"/>
                  <a:ext cx="76194" cy="79503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B3E565FE-1017-AC49-91DE-1FF1C8243621}"/>
                  </a:ext>
                </a:extLst>
              </p:cNvPr>
              <p:cNvSpPr/>
              <p:nvPr/>
            </p:nvSpPr>
            <p:spPr>
              <a:xfrm rot="16200000">
                <a:off x="898151" y="1678467"/>
                <a:ext cx="76188" cy="7949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1F475385-D8F5-0B49-815A-81880ADC67C8}"/>
                  </a:ext>
                </a:extLst>
              </p:cNvPr>
              <p:cNvSpPr/>
              <p:nvPr/>
            </p:nvSpPr>
            <p:spPr>
              <a:xfrm rot="16200000">
                <a:off x="1169084" y="1670001"/>
                <a:ext cx="76188" cy="7949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71" name="Straight Arrow Connector 170">
                <a:extLst>
                  <a:ext uri="{FF2B5EF4-FFF2-40B4-BE49-F238E27FC236}">
                    <a16:creationId xmlns:a16="http://schemas.microsoft.com/office/drawing/2014/main" id="{2AF3A5A3-2B7E-2847-AE38-E9BC02A4DBC2}"/>
                  </a:ext>
                </a:extLst>
              </p:cNvPr>
              <p:cNvCxnSpPr/>
              <p:nvPr/>
            </p:nvCxnSpPr>
            <p:spPr>
              <a:xfrm flipH="1">
                <a:off x="1274918" y="2372734"/>
                <a:ext cx="941294" cy="3707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1" name="Text Box 211942">
              <a:extLst>
                <a:ext uri="{FF2B5EF4-FFF2-40B4-BE49-F238E27FC236}">
                  <a16:creationId xmlns:a16="http://schemas.microsoft.com/office/drawing/2014/main" id="{C85D4137-FBA4-7D46-89ED-68D9A5A9DC71}"/>
                </a:ext>
              </a:extLst>
            </p:cNvPr>
            <p:cNvSpPr txBox="1"/>
            <p:nvPr/>
          </p:nvSpPr>
          <p:spPr>
            <a:xfrm rot="16200000">
              <a:off x="-414019" y="889293"/>
              <a:ext cx="1516380" cy="48196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20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 = 700 mm</a:t>
              </a:r>
              <a:endPara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DE025977-F6FA-224F-93B7-26B35E6310D5}"/>
                </a:ext>
              </a:extLst>
            </p:cNvPr>
            <p:cNvCxnSpPr/>
            <p:nvPr/>
          </p:nvCxnSpPr>
          <p:spPr>
            <a:xfrm rot="16200000" flipH="1" flipV="1">
              <a:off x="198120" y="-192551"/>
              <a:ext cx="3810" cy="400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38CF8178-80F0-FD45-A359-48D1F5D174B4}"/>
                </a:ext>
              </a:extLst>
            </p:cNvPr>
            <p:cNvCxnSpPr/>
            <p:nvPr/>
          </p:nvCxnSpPr>
          <p:spPr>
            <a:xfrm rot="16200000" flipH="1" flipV="1">
              <a:off x="504972" y="1825869"/>
              <a:ext cx="0" cy="10032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5D7D6646-CECD-B649-9FE6-8BB554584C92}"/>
                </a:ext>
              </a:extLst>
            </p:cNvPr>
            <p:cNvCxnSpPr/>
            <p:nvPr/>
          </p:nvCxnSpPr>
          <p:spPr>
            <a:xfrm rot="16200000">
              <a:off x="-33557" y="340702"/>
              <a:ext cx="5918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B42BE521-E355-CB4B-AF16-5B5F26FF2A57}"/>
                </a:ext>
              </a:extLst>
            </p:cNvPr>
            <p:cNvCxnSpPr/>
            <p:nvPr/>
          </p:nvCxnSpPr>
          <p:spPr>
            <a:xfrm rot="16200000" flipH="1" flipV="1">
              <a:off x="-91831" y="2000495"/>
              <a:ext cx="62039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5571EDF5-134C-434A-B6EB-ED21D6C8329E}"/>
              </a:ext>
            </a:extLst>
          </p:cNvPr>
          <p:cNvSpPr txBox="1"/>
          <p:nvPr/>
        </p:nvSpPr>
        <p:spPr>
          <a:xfrm>
            <a:off x="1184029" y="1110597"/>
            <a:ext cx="3470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5E5E5E"/>
                </a:solidFill>
                <a:latin typeface="Gabriola" pitchFamily="82" charset="0"/>
              </a:rPr>
              <a:t>For Stirrup Spacing: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40538D-994F-9849-B3D9-1D8ED4215D96}"/>
              </a:ext>
            </a:extLst>
          </p:cNvPr>
          <p:cNvSpPr txBox="1"/>
          <p:nvPr/>
        </p:nvSpPr>
        <p:spPr>
          <a:xfrm>
            <a:off x="1055913" y="2623457"/>
            <a:ext cx="557348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500" dirty="0">
                <a:latin typeface="Gabriola" pitchFamily="82" charset="0"/>
              </a:rPr>
              <a:t>1] S required = 615 mm</a:t>
            </a:r>
          </a:p>
          <a:p>
            <a:pPr lvl="0"/>
            <a:r>
              <a:rPr lang="en-US" sz="3500" dirty="0">
                <a:latin typeface="Gabriola" pitchFamily="82" charset="0"/>
              </a:rPr>
              <a:t>2] d/2 = 700/2 = 350 mm</a:t>
            </a:r>
          </a:p>
          <a:p>
            <a:r>
              <a:rPr lang="en-US" sz="3500" dirty="0">
                <a:latin typeface="Gabriola" pitchFamily="82" charset="0"/>
              </a:rPr>
              <a:t> </a:t>
            </a:r>
          </a:p>
          <a:p>
            <a:r>
              <a:rPr lang="en-US" sz="3500" dirty="0">
                <a:latin typeface="Gabriola" pitchFamily="82" charset="0"/>
              </a:rPr>
              <a:t>Use stirrups spacing of @ 350 mm </a:t>
            </a:r>
          </a:p>
          <a:p>
            <a:endParaRPr lang="en-US" sz="3500" dirty="0">
              <a:latin typeface="Gabriola" pitchFamily="82" charset="0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7A6C9DC8-D68B-B84E-BE23-E8A9E6A592CF}"/>
              </a:ext>
            </a:extLst>
          </p:cNvPr>
          <p:cNvSpPr txBox="1"/>
          <p:nvPr/>
        </p:nvSpPr>
        <p:spPr>
          <a:xfrm>
            <a:off x="11769852" y="6023817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20</a:t>
            </a:r>
          </a:p>
        </p:txBody>
      </p:sp>
      <p:cxnSp>
        <p:nvCxnSpPr>
          <p:cNvPr id="247" name="Straight Arrow Connector 246">
            <a:extLst>
              <a:ext uri="{FF2B5EF4-FFF2-40B4-BE49-F238E27FC236}">
                <a16:creationId xmlns:a16="http://schemas.microsoft.com/office/drawing/2014/main" id="{C6371A41-481A-D141-8811-9D00961730B0}"/>
              </a:ext>
            </a:extLst>
          </p:cNvPr>
          <p:cNvCxnSpPr>
            <a:cxnSpLocks/>
          </p:cNvCxnSpPr>
          <p:nvPr/>
        </p:nvCxnSpPr>
        <p:spPr>
          <a:xfrm flipH="1">
            <a:off x="8532992" y="4861241"/>
            <a:ext cx="1498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>
            <a:extLst>
              <a:ext uri="{FF2B5EF4-FFF2-40B4-BE49-F238E27FC236}">
                <a16:creationId xmlns:a16="http://schemas.microsoft.com/office/drawing/2014/main" id="{459C1A15-2D52-EF40-BC71-D59A013E8FF4}"/>
              </a:ext>
            </a:extLst>
          </p:cNvPr>
          <p:cNvCxnSpPr>
            <a:cxnSpLocks/>
          </p:cNvCxnSpPr>
          <p:nvPr/>
        </p:nvCxnSpPr>
        <p:spPr>
          <a:xfrm>
            <a:off x="8682847" y="4861243"/>
            <a:ext cx="1506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70A75162-AF26-7549-98E1-C7971BB71BE4}"/>
              </a:ext>
            </a:extLst>
          </p:cNvPr>
          <p:cNvCxnSpPr>
            <a:cxnSpLocks/>
          </p:cNvCxnSpPr>
          <p:nvPr/>
        </p:nvCxnSpPr>
        <p:spPr>
          <a:xfrm>
            <a:off x="8816526" y="4199669"/>
            <a:ext cx="0" cy="880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5018A298-C1FE-EB4E-B52F-2341DFD8F522}"/>
              </a:ext>
            </a:extLst>
          </p:cNvPr>
          <p:cNvCxnSpPr>
            <a:cxnSpLocks/>
          </p:cNvCxnSpPr>
          <p:nvPr/>
        </p:nvCxnSpPr>
        <p:spPr>
          <a:xfrm>
            <a:off x="10071761" y="4171610"/>
            <a:ext cx="0" cy="9088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06FAFE4C-3588-8D47-BB0D-ABFC241AA6EE}"/>
              </a:ext>
            </a:extLst>
          </p:cNvPr>
          <p:cNvCxnSpPr>
            <a:cxnSpLocks/>
          </p:cNvCxnSpPr>
          <p:nvPr/>
        </p:nvCxnSpPr>
        <p:spPr>
          <a:xfrm flipH="1">
            <a:off x="10058704" y="4863200"/>
            <a:ext cx="1498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29E58FF9-4494-1441-88FB-B026EBCE1197}"/>
              </a:ext>
            </a:extLst>
          </p:cNvPr>
          <p:cNvCxnSpPr>
            <a:cxnSpLocks/>
          </p:cNvCxnSpPr>
          <p:nvPr/>
        </p:nvCxnSpPr>
        <p:spPr>
          <a:xfrm>
            <a:off x="10208559" y="4863202"/>
            <a:ext cx="1327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TextBox 252">
            <a:extLst>
              <a:ext uri="{FF2B5EF4-FFF2-40B4-BE49-F238E27FC236}">
                <a16:creationId xmlns:a16="http://schemas.microsoft.com/office/drawing/2014/main" id="{F98757EA-6EFA-574E-BE80-BF7EAAEC76E2}"/>
              </a:ext>
            </a:extLst>
          </p:cNvPr>
          <p:cNvSpPr txBox="1"/>
          <p:nvPr/>
        </p:nvSpPr>
        <p:spPr>
          <a:xfrm>
            <a:off x="8816526" y="5140244"/>
            <a:ext cx="1296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Cover+Stirrup+dbar</a:t>
            </a:r>
            <a:r>
              <a:rPr lang="en-US" sz="1400" dirty="0"/>
              <a:t>/2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F32242F3-46F3-084B-915B-83DB7DEBBBEE}"/>
              </a:ext>
            </a:extLst>
          </p:cNvPr>
          <p:cNvSpPr txBox="1"/>
          <p:nvPr/>
        </p:nvSpPr>
        <p:spPr>
          <a:xfrm>
            <a:off x="8833497" y="5589825"/>
            <a:ext cx="123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25+10+43/2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600" dirty="0">
                <a:solidFill>
                  <a:schemeClr val="bg1"/>
                </a:solidFill>
                <a:highlight>
                  <a:srgbClr val="F279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56.5mm</a:t>
            </a:r>
          </a:p>
        </p:txBody>
      </p:sp>
      <p:sp>
        <p:nvSpPr>
          <p:cNvPr id="255" name="Bent Arrow 254">
            <a:extLst>
              <a:ext uri="{FF2B5EF4-FFF2-40B4-BE49-F238E27FC236}">
                <a16:creationId xmlns:a16="http://schemas.microsoft.com/office/drawing/2014/main" id="{8ABB4244-2EE4-0F4B-A739-66D0ECCBA442}"/>
              </a:ext>
            </a:extLst>
          </p:cNvPr>
          <p:cNvSpPr/>
          <p:nvPr/>
        </p:nvSpPr>
        <p:spPr>
          <a:xfrm rot="10800000">
            <a:off x="10058703" y="5166567"/>
            <a:ext cx="250581" cy="55243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6" name="Bent Arrow 255">
            <a:extLst>
              <a:ext uri="{FF2B5EF4-FFF2-40B4-BE49-F238E27FC236}">
                <a16:creationId xmlns:a16="http://schemas.microsoft.com/office/drawing/2014/main" id="{A68B6E9A-F47B-D445-98BD-2130E4020A92}"/>
              </a:ext>
            </a:extLst>
          </p:cNvPr>
          <p:cNvSpPr/>
          <p:nvPr/>
        </p:nvSpPr>
        <p:spPr>
          <a:xfrm rot="10800000" flipH="1">
            <a:off x="8560147" y="5134233"/>
            <a:ext cx="273350" cy="58477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E2B9DB9B-3DFF-A74E-887C-1103EC9456EF}"/>
              </a:ext>
            </a:extLst>
          </p:cNvPr>
          <p:cNvSpPr/>
          <p:nvPr/>
        </p:nvSpPr>
        <p:spPr>
          <a:xfrm rot="16200000">
            <a:off x="9175080" y="4083851"/>
            <a:ext cx="177606" cy="16002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9B198998-E128-C340-8437-9E042A119B6B}"/>
              </a:ext>
            </a:extLst>
          </p:cNvPr>
          <p:cNvSpPr/>
          <p:nvPr/>
        </p:nvSpPr>
        <p:spPr>
          <a:xfrm rot="16200000">
            <a:off x="9986826" y="4072559"/>
            <a:ext cx="177606" cy="16002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E22C90EC-3715-0E43-886C-DB081BC6B8DC}"/>
              </a:ext>
            </a:extLst>
          </p:cNvPr>
          <p:cNvSpPr/>
          <p:nvPr/>
        </p:nvSpPr>
        <p:spPr>
          <a:xfrm rot="16200000">
            <a:off x="8727124" y="4084688"/>
            <a:ext cx="177602" cy="1600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8D368EB9-C1F6-2B44-8609-ABD9EECB29C7}"/>
              </a:ext>
            </a:extLst>
          </p:cNvPr>
          <p:cNvSpPr/>
          <p:nvPr/>
        </p:nvSpPr>
        <p:spPr>
          <a:xfrm rot="16200000">
            <a:off x="9588470" y="4080417"/>
            <a:ext cx="177593" cy="16000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6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635" y="6307703"/>
            <a:ext cx="12208635" cy="575242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184028" y="281353"/>
            <a:ext cx="50534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E5E5E"/>
                </a:solidFill>
                <a:latin typeface="Gabriola" pitchFamily="82" charset="0"/>
              </a:rPr>
              <a:t>Beam Design </a:t>
            </a:r>
            <a:r>
              <a:rPr lang="en-US" sz="5000" b="1" dirty="0">
                <a:solidFill>
                  <a:srgbClr val="F27900"/>
                </a:solidFill>
                <a:latin typeface="Gabriola" pitchFamily="82" charset="0"/>
              </a:rPr>
              <a:t>Summary</a:t>
            </a:r>
            <a:r>
              <a:rPr lang="en-US" sz="5000" b="1" dirty="0">
                <a:solidFill>
                  <a:srgbClr val="5E5E5E"/>
                </a:solidFill>
                <a:latin typeface="Gabriola" pitchFamily="82" charset="0"/>
              </a:rPr>
              <a:t> :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8CA07A9-17E1-134B-AAEB-D663B3BF237E}"/>
              </a:ext>
            </a:extLst>
          </p:cNvPr>
          <p:cNvGrpSpPr/>
          <p:nvPr/>
        </p:nvGrpSpPr>
        <p:grpSpPr>
          <a:xfrm>
            <a:off x="337792" y="106251"/>
            <a:ext cx="846236" cy="1211978"/>
            <a:chOff x="6951567" y="1614047"/>
            <a:chExt cx="730512" cy="1347602"/>
          </a:xfrm>
        </p:grpSpPr>
        <p:sp>
          <p:nvSpPr>
            <p:cNvPr id="156" name="Freeform: Shape 12">
              <a:extLst>
                <a:ext uri="{FF2B5EF4-FFF2-40B4-BE49-F238E27FC236}">
                  <a16:creationId xmlns:a16="http://schemas.microsoft.com/office/drawing/2014/main" id="{58B3A859-2B33-9543-9037-52A0DCC5CB16}"/>
                </a:ext>
              </a:extLst>
            </p:cNvPr>
            <p:cNvSpPr/>
            <p:nvPr/>
          </p:nvSpPr>
          <p:spPr>
            <a:xfrm>
              <a:off x="7188744" y="1614047"/>
              <a:ext cx="192240" cy="1345680"/>
            </a:xfrm>
            <a:custGeom>
              <a:avLst/>
              <a:gdLst>
                <a:gd name="connsiteX0" fmla="*/ 104050 w 192240"/>
                <a:gd name="connsiteY0" fmla="*/ 1330541 h 1345680"/>
                <a:gd name="connsiteX1" fmla="*/ 55990 w 192240"/>
                <a:gd name="connsiteY1" fmla="*/ 1301705 h 1345680"/>
                <a:gd name="connsiteX2" fmla="*/ 29076 w 192240"/>
                <a:gd name="connsiteY2" fmla="*/ 1234421 h 1345680"/>
                <a:gd name="connsiteX3" fmla="*/ 46378 w 192240"/>
                <a:gd name="connsiteY3" fmla="*/ 59835 h 1345680"/>
                <a:gd name="connsiteX4" fmla="*/ 77136 w 192240"/>
                <a:gd name="connsiteY4" fmla="*/ 29076 h 1345680"/>
                <a:gd name="connsiteX5" fmla="*/ 130963 w 192240"/>
                <a:gd name="connsiteY5" fmla="*/ 29076 h 1345680"/>
                <a:gd name="connsiteX6" fmla="*/ 161722 w 192240"/>
                <a:gd name="connsiteY6" fmla="*/ 59835 h 1345680"/>
                <a:gd name="connsiteX7" fmla="*/ 179023 w 192240"/>
                <a:gd name="connsiteY7" fmla="*/ 1234421 h 1345680"/>
                <a:gd name="connsiteX8" fmla="*/ 152110 w 192240"/>
                <a:gd name="connsiteY8" fmla="*/ 1301705 h 1345680"/>
                <a:gd name="connsiteX9" fmla="*/ 104050 w 192240"/>
                <a:gd name="connsiteY9" fmla="*/ 1330541 h 1345680"/>
                <a:gd name="connsiteX10" fmla="*/ 104050 w 192240"/>
                <a:gd name="connsiteY10" fmla="*/ 1330541 h 13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240" h="1345680">
                  <a:moveTo>
                    <a:pt x="104050" y="1330541"/>
                  </a:moveTo>
                  <a:cubicBezTo>
                    <a:pt x="79058" y="1330541"/>
                    <a:pt x="73291" y="1320929"/>
                    <a:pt x="55990" y="1301705"/>
                  </a:cubicBezTo>
                  <a:cubicBezTo>
                    <a:pt x="38688" y="1284404"/>
                    <a:pt x="29076" y="1259413"/>
                    <a:pt x="29076" y="1234421"/>
                  </a:cubicBezTo>
                  <a:lnTo>
                    <a:pt x="46378" y="59835"/>
                  </a:lnTo>
                  <a:cubicBezTo>
                    <a:pt x="46378" y="42533"/>
                    <a:pt x="59834" y="29076"/>
                    <a:pt x="77136" y="29076"/>
                  </a:cubicBezTo>
                  <a:lnTo>
                    <a:pt x="130963" y="29076"/>
                  </a:lnTo>
                  <a:cubicBezTo>
                    <a:pt x="148265" y="29076"/>
                    <a:pt x="161722" y="42533"/>
                    <a:pt x="161722" y="59835"/>
                  </a:cubicBezTo>
                  <a:lnTo>
                    <a:pt x="179023" y="1234421"/>
                  </a:lnTo>
                  <a:cubicBezTo>
                    <a:pt x="179023" y="1259413"/>
                    <a:pt x="171334" y="1284404"/>
                    <a:pt x="152110" y="1301705"/>
                  </a:cubicBezTo>
                  <a:cubicBezTo>
                    <a:pt x="134808" y="1319007"/>
                    <a:pt x="129041" y="1330541"/>
                    <a:pt x="104050" y="1330541"/>
                  </a:cubicBezTo>
                  <a:lnTo>
                    <a:pt x="104050" y="1330541"/>
                  </a:lnTo>
                  <a:close/>
                </a:path>
              </a:pathLst>
            </a:custGeom>
            <a:solidFill>
              <a:schemeClr val="accent6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32">
              <a:extLst>
                <a:ext uri="{FF2B5EF4-FFF2-40B4-BE49-F238E27FC236}">
                  <a16:creationId xmlns:a16="http://schemas.microsoft.com/office/drawing/2014/main" id="{71E7EFDB-882F-C448-99DE-2B643A244087}"/>
                </a:ext>
              </a:extLst>
            </p:cNvPr>
            <p:cNvSpPr/>
            <p:nvPr/>
          </p:nvSpPr>
          <p:spPr>
            <a:xfrm>
              <a:off x="7182976" y="2346481"/>
              <a:ext cx="211464" cy="615168"/>
            </a:xfrm>
            <a:custGeom>
              <a:avLst/>
              <a:gdLst>
                <a:gd name="connsiteX0" fmla="*/ 36766 w 211464"/>
                <a:gd name="connsiteY0" fmla="*/ 29076 h 615168"/>
                <a:gd name="connsiteX1" fmla="*/ 29076 w 211464"/>
                <a:gd name="connsiteY1" fmla="*/ 498142 h 615168"/>
                <a:gd name="connsiteX2" fmla="*/ 57912 w 211464"/>
                <a:gd name="connsiteY2" fmla="*/ 571193 h 615168"/>
                <a:gd name="connsiteX3" fmla="*/ 109817 w 211464"/>
                <a:gd name="connsiteY3" fmla="*/ 601952 h 615168"/>
                <a:gd name="connsiteX4" fmla="*/ 113662 w 211464"/>
                <a:gd name="connsiteY4" fmla="*/ 601952 h 615168"/>
                <a:gd name="connsiteX5" fmla="*/ 165567 w 211464"/>
                <a:gd name="connsiteY5" fmla="*/ 571193 h 615168"/>
                <a:gd name="connsiteX6" fmla="*/ 194403 w 211464"/>
                <a:gd name="connsiteY6" fmla="*/ 498142 h 615168"/>
                <a:gd name="connsiteX7" fmla="*/ 186713 w 211464"/>
                <a:gd name="connsiteY7" fmla="*/ 29076 h 615168"/>
                <a:gd name="connsiteX8" fmla="*/ 36766 w 211464"/>
                <a:gd name="connsiteY8" fmla="*/ 29076 h 6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464" h="615168">
                  <a:moveTo>
                    <a:pt x="36766" y="29076"/>
                  </a:moveTo>
                  <a:lnTo>
                    <a:pt x="29076" y="498142"/>
                  </a:lnTo>
                  <a:cubicBezTo>
                    <a:pt x="29076" y="525056"/>
                    <a:pt x="38688" y="551969"/>
                    <a:pt x="57912" y="571193"/>
                  </a:cubicBezTo>
                  <a:cubicBezTo>
                    <a:pt x="77136" y="590417"/>
                    <a:pt x="82904" y="601952"/>
                    <a:pt x="109817" y="601952"/>
                  </a:cubicBezTo>
                  <a:lnTo>
                    <a:pt x="113662" y="601952"/>
                  </a:lnTo>
                  <a:cubicBezTo>
                    <a:pt x="140576" y="601952"/>
                    <a:pt x="146343" y="590417"/>
                    <a:pt x="165567" y="571193"/>
                  </a:cubicBezTo>
                  <a:cubicBezTo>
                    <a:pt x="184791" y="551969"/>
                    <a:pt x="194403" y="525056"/>
                    <a:pt x="194403" y="498142"/>
                  </a:cubicBezTo>
                  <a:lnTo>
                    <a:pt x="186713" y="29076"/>
                  </a:lnTo>
                  <a:lnTo>
                    <a:pt x="36766" y="29076"/>
                  </a:lnTo>
                  <a:close/>
                </a:path>
              </a:pathLst>
            </a:custGeom>
            <a:solidFill>
              <a:schemeClr val="accent1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34">
              <a:extLst>
                <a:ext uri="{FF2B5EF4-FFF2-40B4-BE49-F238E27FC236}">
                  <a16:creationId xmlns:a16="http://schemas.microsoft.com/office/drawing/2014/main" id="{FAE77E48-F75A-3149-8555-346E00DB97DF}"/>
                </a:ext>
              </a:extLst>
            </p:cNvPr>
            <p:cNvSpPr/>
            <p:nvPr/>
          </p:nvSpPr>
          <p:spPr>
            <a:xfrm>
              <a:off x="6951567" y="1676765"/>
              <a:ext cx="730512" cy="269136"/>
            </a:xfrm>
            <a:custGeom>
              <a:avLst/>
              <a:gdLst>
                <a:gd name="connsiteX0" fmla="*/ 727629 w 730512"/>
                <a:gd name="connsiteY0" fmla="*/ 197046 h 269136"/>
                <a:gd name="connsiteX1" fmla="*/ 698793 w 730512"/>
                <a:gd name="connsiteY1" fmla="*/ 139374 h 269136"/>
                <a:gd name="connsiteX2" fmla="*/ 491173 w 730512"/>
                <a:gd name="connsiteY2" fmla="*/ 27875 h 269136"/>
                <a:gd name="connsiteX3" fmla="*/ 458493 w 730512"/>
                <a:gd name="connsiteY3" fmla="*/ 14418 h 269136"/>
                <a:gd name="connsiteX4" fmla="*/ 112461 w 730512"/>
                <a:gd name="connsiteY4" fmla="*/ 14418 h 269136"/>
                <a:gd name="connsiteX5" fmla="*/ 112461 w 730512"/>
                <a:gd name="connsiteY5" fmla="*/ 14418 h 269136"/>
                <a:gd name="connsiteX6" fmla="*/ 47098 w 730512"/>
                <a:gd name="connsiteY6" fmla="*/ 14418 h 269136"/>
                <a:gd name="connsiteX7" fmla="*/ 14418 w 730512"/>
                <a:gd name="connsiteY7" fmla="*/ 47099 h 269136"/>
                <a:gd name="connsiteX8" fmla="*/ 14418 w 730512"/>
                <a:gd name="connsiteY8" fmla="*/ 237416 h 269136"/>
                <a:gd name="connsiteX9" fmla="*/ 47098 w 730512"/>
                <a:gd name="connsiteY9" fmla="*/ 270097 h 269136"/>
                <a:gd name="connsiteX10" fmla="*/ 104770 w 730512"/>
                <a:gd name="connsiteY10" fmla="*/ 270097 h 269136"/>
                <a:gd name="connsiteX11" fmla="*/ 104770 w 730512"/>
                <a:gd name="connsiteY11" fmla="*/ 270097 h 269136"/>
                <a:gd name="connsiteX12" fmla="*/ 108616 w 730512"/>
                <a:gd name="connsiteY12" fmla="*/ 270097 h 269136"/>
                <a:gd name="connsiteX13" fmla="*/ 233572 w 730512"/>
                <a:gd name="connsiteY13" fmla="*/ 270097 h 269136"/>
                <a:gd name="connsiteX14" fmla="*/ 233572 w 730512"/>
                <a:gd name="connsiteY14" fmla="*/ 270097 h 269136"/>
                <a:gd name="connsiteX15" fmla="*/ 621897 w 730512"/>
                <a:gd name="connsiteY15" fmla="*/ 270097 h 269136"/>
                <a:gd name="connsiteX16" fmla="*/ 621897 w 730512"/>
                <a:gd name="connsiteY16" fmla="*/ 270097 h 269136"/>
                <a:gd name="connsiteX17" fmla="*/ 693025 w 730512"/>
                <a:gd name="connsiteY17" fmla="*/ 270097 h 269136"/>
                <a:gd name="connsiteX18" fmla="*/ 725706 w 730512"/>
                <a:gd name="connsiteY18" fmla="*/ 237416 h 269136"/>
                <a:gd name="connsiteX19" fmla="*/ 727629 w 730512"/>
                <a:gd name="connsiteY19" fmla="*/ 197046 h 26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0512" h="269136">
                  <a:moveTo>
                    <a:pt x="727629" y="197046"/>
                  </a:moveTo>
                  <a:cubicBezTo>
                    <a:pt x="727629" y="173977"/>
                    <a:pt x="716094" y="152831"/>
                    <a:pt x="698793" y="139374"/>
                  </a:cubicBezTo>
                  <a:lnTo>
                    <a:pt x="491173" y="27875"/>
                  </a:lnTo>
                  <a:cubicBezTo>
                    <a:pt x="481561" y="20185"/>
                    <a:pt x="470027" y="16340"/>
                    <a:pt x="458493" y="14418"/>
                  </a:cubicBezTo>
                  <a:lnTo>
                    <a:pt x="112461" y="14418"/>
                  </a:lnTo>
                  <a:lnTo>
                    <a:pt x="112461" y="14418"/>
                  </a:lnTo>
                  <a:lnTo>
                    <a:pt x="47098" y="14418"/>
                  </a:lnTo>
                  <a:cubicBezTo>
                    <a:pt x="27874" y="14418"/>
                    <a:pt x="14418" y="29797"/>
                    <a:pt x="14418" y="47099"/>
                  </a:cubicBezTo>
                  <a:lnTo>
                    <a:pt x="14418" y="237416"/>
                  </a:lnTo>
                  <a:cubicBezTo>
                    <a:pt x="14418" y="256640"/>
                    <a:pt x="29797" y="270097"/>
                    <a:pt x="47098" y="270097"/>
                  </a:cubicBezTo>
                  <a:lnTo>
                    <a:pt x="104770" y="270097"/>
                  </a:lnTo>
                  <a:lnTo>
                    <a:pt x="104770" y="270097"/>
                  </a:lnTo>
                  <a:lnTo>
                    <a:pt x="108616" y="270097"/>
                  </a:lnTo>
                  <a:lnTo>
                    <a:pt x="233572" y="270097"/>
                  </a:lnTo>
                  <a:lnTo>
                    <a:pt x="233572" y="270097"/>
                  </a:lnTo>
                  <a:lnTo>
                    <a:pt x="621897" y="270097"/>
                  </a:lnTo>
                  <a:lnTo>
                    <a:pt x="621897" y="270097"/>
                  </a:lnTo>
                  <a:lnTo>
                    <a:pt x="693025" y="270097"/>
                  </a:lnTo>
                  <a:cubicBezTo>
                    <a:pt x="712249" y="270097"/>
                    <a:pt x="725706" y="254718"/>
                    <a:pt x="725706" y="237416"/>
                  </a:cubicBezTo>
                  <a:lnTo>
                    <a:pt x="727629" y="197046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71E79F7-DA07-F941-B34F-07573596870F}"/>
              </a:ext>
            </a:extLst>
          </p:cNvPr>
          <p:cNvSpPr txBox="1"/>
          <p:nvPr/>
        </p:nvSpPr>
        <p:spPr>
          <a:xfrm>
            <a:off x="3811489" y="1143127"/>
            <a:ext cx="47270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D7D7D"/>
                </a:solidFill>
                <a:latin typeface="Gabriola" panose="04040605051002020D02" pitchFamily="82" charset="0"/>
              </a:rPr>
              <a:t>Table 2.6: RCC Beam Groups Table 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59913A-A4B4-46DF-8570-5025229225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782153"/>
              </p:ext>
            </p:extLst>
          </p:nvPr>
        </p:nvGraphicFramePr>
        <p:xfrm>
          <a:off x="376795" y="1772057"/>
          <a:ext cx="11404843" cy="357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7015">
                  <a:extLst>
                    <a:ext uri="{9D8B030D-6E8A-4147-A177-3AD203B41FA5}">
                      <a16:colId xmlns:a16="http://schemas.microsoft.com/office/drawing/2014/main" val="2099038620"/>
                    </a:ext>
                  </a:extLst>
                </a:gridCol>
                <a:gridCol w="1076116">
                  <a:extLst>
                    <a:ext uri="{9D8B030D-6E8A-4147-A177-3AD203B41FA5}">
                      <a16:colId xmlns:a16="http://schemas.microsoft.com/office/drawing/2014/main" val="2118345187"/>
                    </a:ext>
                  </a:extLst>
                </a:gridCol>
                <a:gridCol w="691116">
                  <a:extLst>
                    <a:ext uri="{9D8B030D-6E8A-4147-A177-3AD203B41FA5}">
                      <a16:colId xmlns:a16="http://schemas.microsoft.com/office/drawing/2014/main" val="2232522524"/>
                    </a:ext>
                  </a:extLst>
                </a:gridCol>
                <a:gridCol w="669851">
                  <a:extLst>
                    <a:ext uri="{9D8B030D-6E8A-4147-A177-3AD203B41FA5}">
                      <a16:colId xmlns:a16="http://schemas.microsoft.com/office/drawing/2014/main" val="1090024599"/>
                    </a:ext>
                  </a:extLst>
                </a:gridCol>
                <a:gridCol w="1137684">
                  <a:extLst>
                    <a:ext uri="{9D8B030D-6E8A-4147-A177-3AD203B41FA5}">
                      <a16:colId xmlns:a16="http://schemas.microsoft.com/office/drawing/2014/main" val="3791793208"/>
                    </a:ext>
                  </a:extLst>
                </a:gridCol>
                <a:gridCol w="1806772">
                  <a:extLst>
                    <a:ext uri="{9D8B030D-6E8A-4147-A177-3AD203B41FA5}">
                      <a16:colId xmlns:a16="http://schemas.microsoft.com/office/drawing/2014/main" val="916165067"/>
                    </a:ext>
                  </a:extLst>
                </a:gridCol>
                <a:gridCol w="2467517">
                  <a:extLst>
                    <a:ext uri="{9D8B030D-6E8A-4147-A177-3AD203B41FA5}">
                      <a16:colId xmlns:a16="http://schemas.microsoft.com/office/drawing/2014/main" val="1982787107"/>
                    </a:ext>
                  </a:extLst>
                </a:gridCol>
                <a:gridCol w="2668772">
                  <a:extLst>
                    <a:ext uri="{9D8B030D-6E8A-4147-A177-3AD203B41FA5}">
                      <a16:colId xmlns:a16="http://schemas.microsoft.com/office/drawing/2014/main" val="1945692667"/>
                    </a:ext>
                  </a:extLst>
                </a:gridCol>
              </a:tblGrid>
              <a:tr h="586355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SR</a:t>
                      </a:r>
                    </a:p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No.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Type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b (m)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h (m)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Length (m)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Design moment Top (+)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Design moment</a:t>
                      </a:r>
                    </a:p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Bottom (-)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Shear force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566336"/>
                  </a:ext>
                </a:extLst>
              </a:tr>
              <a:tr h="275602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Group 1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0.25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0.45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5.46001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-1.8638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0.9319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6.0076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1702019"/>
                  </a:ext>
                </a:extLst>
              </a:tr>
              <a:tr h="275602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2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Group 2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0.25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0.45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10.56016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-0.7329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0.3664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6.0076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454897"/>
                  </a:ext>
                </a:extLst>
              </a:tr>
              <a:tr h="275602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3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Group 3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0.25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0.45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14.86016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-2.0341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1.0171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6.0076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647455"/>
                  </a:ext>
                </a:extLst>
              </a:tr>
              <a:tr h="275602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4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Group 4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0.25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0.45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24.90001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-0.66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0.6048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6.0076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6450027"/>
                  </a:ext>
                </a:extLst>
              </a:tr>
              <a:tr h="56579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Group 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0.5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0.75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20.76056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-96.5851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5.7555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21.2576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3525238"/>
                  </a:ext>
                </a:extLst>
              </a:tr>
              <a:tr h="56579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6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Group 6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0.5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0.75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10.56016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-8.1032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44.294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21.2576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2201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75F8919-642B-F547-BDA0-A713526921DD}"/>
              </a:ext>
            </a:extLst>
          </p:cNvPr>
          <p:cNvSpPr txBox="1"/>
          <p:nvPr/>
        </p:nvSpPr>
        <p:spPr>
          <a:xfrm>
            <a:off x="11615738" y="6283782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66120966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18572" y="-16854"/>
            <a:ext cx="12217893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18572" y="6478344"/>
            <a:ext cx="12229144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3C5B46-77DA-754E-867C-60950C9C2708}"/>
              </a:ext>
            </a:extLst>
          </p:cNvPr>
          <p:cNvGrpSpPr/>
          <p:nvPr/>
        </p:nvGrpSpPr>
        <p:grpSpPr>
          <a:xfrm>
            <a:off x="175629" y="3170426"/>
            <a:ext cx="1878950" cy="3307377"/>
            <a:chOff x="433001" y="1399349"/>
            <a:chExt cx="2505075" cy="4618131"/>
          </a:xfrm>
        </p:grpSpPr>
        <p:sp>
          <p:nvSpPr>
            <p:cNvPr id="19" name="Freeform: Shape 59">
              <a:extLst>
                <a:ext uri="{FF2B5EF4-FFF2-40B4-BE49-F238E27FC236}">
                  <a16:creationId xmlns:a16="http://schemas.microsoft.com/office/drawing/2014/main" id="{2B56C100-01EF-BD42-8A41-522925B29C2C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64">
              <a:extLst>
                <a:ext uri="{FF2B5EF4-FFF2-40B4-BE49-F238E27FC236}">
                  <a16:creationId xmlns:a16="http://schemas.microsoft.com/office/drawing/2014/main" id="{B646E93C-6D1B-AA46-A1D6-ED9AF0516615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32F5EF-3E1F-6A49-8616-C9D27FD45D48}"/>
              </a:ext>
            </a:extLst>
          </p:cNvPr>
          <p:cNvSpPr txBox="1"/>
          <p:nvPr/>
        </p:nvSpPr>
        <p:spPr>
          <a:xfrm>
            <a:off x="11263" y="269033"/>
            <a:ext cx="396202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6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Column Layout:</a:t>
            </a:r>
            <a:endParaRPr lang="ko-KR" altLang="en-US" sz="6000" b="1" dirty="0">
              <a:solidFill>
                <a:srgbClr val="F27900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8D9EA129-8C84-2E41-BB95-505B44A06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706" y="5183405"/>
            <a:ext cx="604273" cy="43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m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DC5506AA-B299-F34A-92D2-BD72DBC71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471" y="5158640"/>
            <a:ext cx="604273" cy="43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2.5 m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00AFB9-9296-BE40-A1BA-E4ECCF46A5EE}"/>
              </a:ext>
            </a:extLst>
          </p:cNvPr>
          <p:cNvSpPr txBox="1"/>
          <p:nvPr/>
        </p:nvSpPr>
        <p:spPr>
          <a:xfrm>
            <a:off x="5161522" y="5323086"/>
            <a:ext cx="54752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27900"/>
                </a:solidFill>
                <a:latin typeface="Gabriola" pitchFamily="82" charset="0"/>
              </a:rPr>
              <a:t>Fig (2.2) : Selected Columns (Column 1 and 2)</a:t>
            </a:r>
            <a:endParaRPr lang="en-US" sz="2500" dirty="0">
              <a:solidFill>
                <a:srgbClr val="F27900"/>
              </a:solidFill>
              <a:latin typeface="Gabriola" pitchFamily="8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C643CFA-CF52-4042-B1BB-B9C9CBDC38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71" y="1306843"/>
            <a:ext cx="5622700" cy="3851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Text Box 2">
            <a:extLst>
              <a:ext uri="{FF2B5EF4-FFF2-40B4-BE49-F238E27FC236}">
                <a16:creationId xmlns:a16="http://schemas.microsoft.com/office/drawing/2014/main" id="{89BE24F0-12E0-4D4F-98A5-F9AE14E76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868" y="4091297"/>
            <a:ext cx="1182407" cy="42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150F73-1141-1742-B249-46B6B8E01F03}"/>
              </a:ext>
            </a:extLst>
          </p:cNvPr>
          <p:cNvSpPr/>
          <p:nvPr/>
        </p:nvSpPr>
        <p:spPr>
          <a:xfrm>
            <a:off x="5686830" y="2231403"/>
            <a:ext cx="923293" cy="181709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3A79893A-8B14-434C-A878-CC891A73B37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6120423" y="3163090"/>
            <a:ext cx="1274461" cy="39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10.35 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B54B4F3-F554-8542-A7AC-DE2657EDC8B5}"/>
              </a:ext>
            </a:extLst>
          </p:cNvPr>
          <p:cNvSpPr/>
          <p:nvPr/>
        </p:nvSpPr>
        <p:spPr>
          <a:xfrm>
            <a:off x="6610123" y="1545603"/>
            <a:ext cx="897684" cy="70654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7DA03E6C-79F0-BF46-A522-9019A1DC3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6981" y="1526553"/>
            <a:ext cx="414710" cy="42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23353330-A975-7B4D-A03F-7E84D09A97C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6945300" y="2069578"/>
            <a:ext cx="1274461" cy="39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5.1 m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F342E237-442D-444E-94CA-B95CAB4B7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863" y="2302609"/>
            <a:ext cx="1182407" cy="42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m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 Box 2">
            <a:extLst>
              <a:ext uri="{FF2B5EF4-FFF2-40B4-BE49-F238E27FC236}">
                <a16:creationId xmlns:a16="http://schemas.microsoft.com/office/drawing/2014/main" id="{0D500380-70E2-6644-A8AB-F784DEC23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5957" y="3066518"/>
            <a:ext cx="414710" cy="42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4684F1-245F-0A44-9C8D-CD8E08CD05EC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77637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756116"/>
            <a:ext cx="12208635" cy="98771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>
            <a:off x="88260" y="4730025"/>
            <a:ext cx="2979534" cy="2098751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 flipV="1">
            <a:off x="975646" y="1585389"/>
            <a:ext cx="2670379" cy="120543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 flipH="1">
            <a:off x="1475661" y="6585888"/>
            <a:ext cx="79292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 flipH="1">
            <a:off x="2056310" y="6570043"/>
            <a:ext cx="791583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184028" y="281353"/>
            <a:ext cx="44613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E5E5E"/>
                </a:solidFill>
                <a:latin typeface="Gabriola" pitchFamily="82" charset="0"/>
              </a:rPr>
              <a:t>Column 1 Design: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8CA07A9-17E1-134B-AAEB-D663B3BF237E}"/>
              </a:ext>
            </a:extLst>
          </p:cNvPr>
          <p:cNvGrpSpPr/>
          <p:nvPr/>
        </p:nvGrpSpPr>
        <p:grpSpPr>
          <a:xfrm>
            <a:off x="337792" y="106251"/>
            <a:ext cx="846236" cy="1211978"/>
            <a:chOff x="6951567" y="1614047"/>
            <a:chExt cx="730512" cy="1347602"/>
          </a:xfrm>
        </p:grpSpPr>
        <p:sp>
          <p:nvSpPr>
            <p:cNvPr id="156" name="Freeform: Shape 12">
              <a:extLst>
                <a:ext uri="{FF2B5EF4-FFF2-40B4-BE49-F238E27FC236}">
                  <a16:creationId xmlns:a16="http://schemas.microsoft.com/office/drawing/2014/main" id="{58B3A859-2B33-9543-9037-52A0DCC5CB16}"/>
                </a:ext>
              </a:extLst>
            </p:cNvPr>
            <p:cNvSpPr/>
            <p:nvPr/>
          </p:nvSpPr>
          <p:spPr>
            <a:xfrm>
              <a:off x="7188744" y="1614047"/>
              <a:ext cx="192240" cy="1345680"/>
            </a:xfrm>
            <a:custGeom>
              <a:avLst/>
              <a:gdLst>
                <a:gd name="connsiteX0" fmla="*/ 104050 w 192240"/>
                <a:gd name="connsiteY0" fmla="*/ 1330541 h 1345680"/>
                <a:gd name="connsiteX1" fmla="*/ 55990 w 192240"/>
                <a:gd name="connsiteY1" fmla="*/ 1301705 h 1345680"/>
                <a:gd name="connsiteX2" fmla="*/ 29076 w 192240"/>
                <a:gd name="connsiteY2" fmla="*/ 1234421 h 1345680"/>
                <a:gd name="connsiteX3" fmla="*/ 46378 w 192240"/>
                <a:gd name="connsiteY3" fmla="*/ 59835 h 1345680"/>
                <a:gd name="connsiteX4" fmla="*/ 77136 w 192240"/>
                <a:gd name="connsiteY4" fmla="*/ 29076 h 1345680"/>
                <a:gd name="connsiteX5" fmla="*/ 130963 w 192240"/>
                <a:gd name="connsiteY5" fmla="*/ 29076 h 1345680"/>
                <a:gd name="connsiteX6" fmla="*/ 161722 w 192240"/>
                <a:gd name="connsiteY6" fmla="*/ 59835 h 1345680"/>
                <a:gd name="connsiteX7" fmla="*/ 179023 w 192240"/>
                <a:gd name="connsiteY7" fmla="*/ 1234421 h 1345680"/>
                <a:gd name="connsiteX8" fmla="*/ 152110 w 192240"/>
                <a:gd name="connsiteY8" fmla="*/ 1301705 h 1345680"/>
                <a:gd name="connsiteX9" fmla="*/ 104050 w 192240"/>
                <a:gd name="connsiteY9" fmla="*/ 1330541 h 1345680"/>
                <a:gd name="connsiteX10" fmla="*/ 104050 w 192240"/>
                <a:gd name="connsiteY10" fmla="*/ 1330541 h 13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240" h="1345680">
                  <a:moveTo>
                    <a:pt x="104050" y="1330541"/>
                  </a:moveTo>
                  <a:cubicBezTo>
                    <a:pt x="79058" y="1330541"/>
                    <a:pt x="73291" y="1320929"/>
                    <a:pt x="55990" y="1301705"/>
                  </a:cubicBezTo>
                  <a:cubicBezTo>
                    <a:pt x="38688" y="1284404"/>
                    <a:pt x="29076" y="1259413"/>
                    <a:pt x="29076" y="1234421"/>
                  </a:cubicBezTo>
                  <a:lnTo>
                    <a:pt x="46378" y="59835"/>
                  </a:lnTo>
                  <a:cubicBezTo>
                    <a:pt x="46378" y="42533"/>
                    <a:pt x="59834" y="29076"/>
                    <a:pt x="77136" y="29076"/>
                  </a:cubicBezTo>
                  <a:lnTo>
                    <a:pt x="130963" y="29076"/>
                  </a:lnTo>
                  <a:cubicBezTo>
                    <a:pt x="148265" y="29076"/>
                    <a:pt x="161722" y="42533"/>
                    <a:pt x="161722" y="59835"/>
                  </a:cubicBezTo>
                  <a:lnTo>
                    <a:pt x="179023" y="1234421"/>
                  </a:lnTo>
                  <a:cubicBezTo>
                    <a:pt x="179023" y="1259413"/>
                    <a:pt x="171334" y="1284404"/>
                    <a:pt x="152110" y="1301705"/>
                  </a:cubicBezTo>
                  <a:cubicBezTo>
                    <a:pt x="134808" y="1319007"/>
                    <a:pt x="129041" y="1330541"/>
                    <a:pt x="104050" y="1330541"/>
                  </a:cubicBezTo>
                  <a:lnTo>
                    <a:pt x="104050" y="1330541"/>
                  </a:lnTo>
                  <a:close/>
                </a:path>
              </a:pathLst>
            </a:custGeom>
            <a:solidFill>
              <a:schemeClr val="accent6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32">
              <a:extLst>
                <a:ext uri="{FF2B5EF4-FFF2-40B4-BE49-F238E27FC236}">
                  <a16:creationId xmlns:a16="http://schemas.microsoft.com/office/drawing/2014/main" id="{71E7EFDB-882F-C448-99DE-2B643A244087}"/>
                </a:ext>
              </a:extLst>
            </p:cNvPr>
            <p:cNvSpPr/>
            <p:nvPr/>
          </p:nvSpPr>
          <p:spPr>
            <a:xfrm>
              <a:off x="7182976" y="2346481"/>
              <a:ext cx="211464" cy="615168"/>
            </a:xfrm>
            <a:custGeom>
              <a:avLst/>
              <a:gdLst>
                <a:gd name="connsiteX0" fmla="*/ 36766 w 211464"/>
                <a:gd name="connsiteY0" fmla="*/ 29076 h 615168"/>
                <a:gd name="connsiteX1" fmla="*/ 29076 w 211464"/>
                <a:gd name="connsiteY1" fmla="*/ 498142 h 615168"/>
                <a:gd name="connsiteX2" fmla="*/ 57912 w 211464"/>
                <a:gd name="connsiteY2" fmla="*/ 571193 h 615168"/>
                <a:gd name="connsiteX3" fmla="*/ 109817 w 211464"/>
                <a:gd name="connsiteY3" fmla="*/ 601952 h 615168"/>
                <a:gd name="connsiteX4" fmla="*/ 113662 w 211464"/>
                <a:gd name="connsiteY4" fmla="*/ 601952 h 615168"/>
                <a:gd name="connsiteX5" fmla="*/ 165567 w 211464"/>
                <a:gd name="connsiteY5" fmla="*/ 571193 h 615168"/>
                <a:gd name="connsiteX6" fmla="*/ 194403 w 211464"/>
                <a:gd name="connsiteY6" fmla="*/ 498142 h 615168"/>
                <a:gd name="connsiteX7" fmla="*/ 186713 w 211464"/>
                <a:gd name="connsiteY7" fmla="*/ 29076 h 615168"/>
                <a:gd name="connsiteX8" fmla="*/ 36766 w 211464"/>
                <a:gd name="connsiteY8" fmla="*/ 29076 h 6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464" h="615168">
                  <a:moveTo>
                    <a:pt x="36766" y="29076"/>
                  </a:moveTo>
                  <a:lnTo>
                    <a:pt x="29076" y="498142"/>
                  </a:lnTo>
                  <a:cubicBezTo>
                    <a:pt x="29076" y="525056"/>
                    <a:pt x="38688" y="551969"/>
                    <a:pt x="57912" y="571193"/>
                  </a:cubicBezTo>
                  <a:cubicBezTo>
                    <a:pt x="77136" y="590417"/>
                    <a:pt x="82904" y="601952"/>
                    <a:pt x="109817" y="601952"/>
                  </a:cubicBezTo>
                  <a:lnTo>
                    <a:pt x="113662" y="601952"/>
                  </a:lnTo>
                  <a:cubicBezTo>
                    <a:pt x="140576" y="601952"/>
                    <a:pt x="146343" y="590417"/>
                    <a:pt x="165567" y="571193"/>
                  </a:cubicBezTo>
                  <a:cubicBezTo>
                    <a:pt x="184791" y="551969"/>
                    <a:pt x="194403" y="525056"/>
                    <a:pt x="194403" y="498142"/>
                  </a:cubicBezTo>
                  <a:lnTo>
                    <a:pt x="186713" y="29076"/>
                  </a:lnTo>
                  <a:lnTo>
                    <a:pt x="36766" y="29076"/>
                  </a:lnTo>
                  <a:close/>
                </a:path>
              </a:pathLst>
            </a:custGeom>
            <a:solidFill>
              <a:schemeClr val="accent1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34">
              <a:extLst>
                <a:ext uri="{FF2B5EF4-FFF2-40B4-BE49-F238E27FC236}">
                  <a16:creationId xmlns:a16="http://schemas.microsoft.com/office/drawing/2014/main" id="{FAE77E48-F75A-3149-8555-346E00DB97DF}"/>
                </a:ext>
              </a:extLst>
            </p:cNvPr>
            <p:cNvSpPr/>
            <p:nvPr/>
          </p:nvSpPr>
          <p:spPr>
            <a:xfrm>
              <a:off x="6951567" y="1676765"/>
              <a:ext cx="730512" cy="269136"/>
            </a:xfrm>
            <a:custGeom>
              <a:avLst/>
              <a:gdLst>
                <a:gd name="connsiteX0" fmla="*/ 727629 w 730512"/>
                <a:gd name="connsiteY0" fmla="*/ 197046 h 269136"/>
                <a:gd name="connsiteX1" fmla="*/ 698793 w 730512"/>
                <a:gd name="connsiteY1" fmla="*/ 139374 h 269136"/>
                <a:gd name="connsiteX2" fmla="*/ 491173 w 730512"/>
                <a:gd name="connsiteY2" fmla="*/ 27875 h 269136"/>
                <a:gd name="connsiteX3" fmla="*/ 458493 w 730512"/>
                <a:gd name="connsiteY3" fmla="*/ 14418 h 269136"/>
                <a:gd name="connsiteX4" fmla="*/ 112461 w 730512"/>
                <a:gd name="connsiteY4" fmla="*/ 14418 h 269136"/>
                <a:gd name="connsiteX5" fmla="*/ 112461 w 730512"/>
                <a:gd name="connsiteY5" fmla="*/ 14418 h 269136"/>
                <a:gd name="connsiteX6" fmla="*/ 47098 w 730512"/>
                <a:gd name="connsiteY6" fmla="*/ 14418 h 269136"/>
                <a:gd name="connsiteX7" fmla="*/ 14418 w 730512"/>
                <a:gd name="connsiteY7" fmla="*/ 47099 h 269136"/>
                <a:gd name="connsiteX8" fmla="*/ 14418 w 730512"/>
                <a:gd name="connsiteY8" fmla="*/ 237416 h 269136"/>
                <a:gd name="connsiteX9" fmla="*/ 47098 w 730512"/>
                <a:gd name="connsiteY9" fmla="*/ 270097 h 269136"/>
                <a:gd name="connsiteX10" fmla="*/ 104770 w 730512"/>
                <a:gd name="connsiteY10" fmla="*/ 270097 h 269136"/>
                <a:gd name="connsiteX11" fmla="*/ 104770 w 730512"/>
                <a:gd name="connsiteY11" fmla="*/ 270097 h 269136"/>
                <a:gd name="connsiteX12" fmla="*/ 108616 w 730512"/>
                <a:gd name="connsiteY12" fmla="*/ 270097 h 269136"/>
                <a:gd name="connsiteX13" fmla="*/ 233572 w 730512"/>
                <a:gd name="connsiteY13" fmla="*/ 270097 h 269136"/>
                <a:gd name="connsiteX14" fmla="*/ 233572 w 730512"/>
                <a:gd name="connsiteY14" fmla="*/ 270097 h 269136"/>
                <a:gd name="connsiteX15" fmla="*/ 621897 w 730512"/>
                <a:gd name="connsiteY15" fmla="*/ 270097 h 269136"/>
                <a:gd name="connsiteX16" fmla="*/ 621897 w 730512"/>
                <a:gd name="connsiteY16" fmla="*/ 270097 h 269136"/>
                <a:gd name="connsiteX17" fmla="*/ 693025 w 730512"/>
                <a:gd name="connsiteY17" fmla="*/ 270097 h 269136"/>
                <a:gd name="connsiteX18" fmla="*/ 725706 w 730512"/>
                <a:gd name="connsiteY18" fmla="*/ 237416 h 269136"/>
                <a:gd name="connsiteX19" fmla="*/ 727629 w 730512"/>
                <a:gd name="connsiteY19" fmla="*/ 197046 h 26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0512" h="269136">
                  <a:moveTo>
                    <a:pt x="727629" y="197046"/>
                  </a:moveTo>
                  <a:cubicBezTo>
                    <a:pt x="727629" y="173977"/>
                    <a:pt x="716094" y="152831"/>
                    <a:pt x="698793" y="139374"/>
                  </a:cubicBezTo>
                  <a:lnTo>
                    <a:pt x="491173" y="27875"/>
                  </a:lnTo>
                  <a:cubicBezTo>
                    <a:pt x="481561" y="20185"/>
                    <a:pt x="470027" y="16340"/>
                    <a:pt x="458493" y="14418"/>
                  </a:cubicBezTo>
                  <a:lnTo>
                    <a:pt x="112461" y="14418"/>
                  </a:lnTo>
                  <a:lnTo>
                    <a:pt x="112461" y="14418"/>
                  </a:lnTo>
                  <a:lnTo>
                    <a:pt x="47098" y="14418"/>
                  </a:lnTo>
                  <a:cubicBezTo>
                    <a:pt x="27874" y="14418"/>
                    <a:pt x="14418" y="29797"/>
                    <a:pt x="14418" y="47099"/>
                  </a:cubicBezTo>
                  <a:lnTo>
                    <a:pt x="14418" y="237416"/>
                  </a:lnTo>
                  <a:cubicBezTo>
                    <a:pt x="14418" y="256640"/>
                    <a:pt x="29797" y="270097"/>
                    <a:pt x="47098" y="270097"/>
                  </a:cubicBezTo>
                  <a:lnTo>
                    <a:pt x="104770" y="270097"/>
                  </a:lnTo>
                  <a:lnTo>
                    <a:pt x="104770" y="270097"/>
                  </a:lnTo>
                  <a:lnTo>
                    <a:pt x="108616" y="270097"/>
                  </a:lnTo>
                  <a:lnTo>
                    <a:pt x="233572" y="270097"/>
                  </a:lnTo>
                  <a:lnTo>
                    <a:pt x="233572" y="270097"/>
                  </a:lnTo>
                  <a:lnTo>
                    <a:pt x="621897" y="270097"/>
                  </a:lnTo>
                  <a:lnTo>
                    <a:pt x="621897" y="270097"/>
                  </a:lnTo>
                  <a:lnTo>
                    <a:pt x="693025" y="270097"/>
                  </a:lnTo>
                  <a:cubicBezTo>
                    <a:pt x="712249" y="270097"/>
                    <a:pt x="725706" y="254718"/>
                    <a:pt x="725706" y="237416"/>
                  </a:cubicBezTo>
                  <a:lnTo>
                    <a:pt x="727629" y="197046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5571EDF5-134C-434A-B6EB-ED21D6C8329E}"/>
              </a:ext>
            </a:extLst>
          </p:cNvPr>
          <p:cNvSpPr txBox="1"/>
          <p:nvPr/>
        </p:nvSpPr>
        <p:spPr>
          <a:xfrm>
            <a:off x="1184029" y="1110597"/>
            <a:ext cx="3470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5E5E5E"/>
                </a:solidFill>
                <a:latin typeface="Gabriola" pitchFamily="82" charset="0"/>
              </a:rPr>
              <a:t>Data Collected: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217E177-562B-6641-963A-F5BEFF418057}"/>
                  </a:ext>
                </a:extLst>
              </p:cNvPr>
              <p:cNvSpPr/>
              <p:nvPr/>
            </p:nvSpPr>
            <p:spPr>
              <a:xfrm>
                <a:off x="688971" y="1982380"/>
                <a:ext cx="362637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dirty="0"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𝑓𝑐</a:t>
                </a:r>
                <a:r>
                  <a:rPr lang="en-US" sz="2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′= 28 </a:t>
                </a:r>
                <a:r>
                  <a:rPr lang="en-US" sz="22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Mpa</a:t>
                </a:r>
                <a:r>
                  <a:rPr lang="en-US" sz="2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𝑓𝑦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=420 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𝑀𝑃𝑎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endParaRPr lang="en-US" sz="2200" b="0" i="1" dirty="0"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r>
                  <a:rPr lang="en-US" sz="2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2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217E177-562B-6641-963A-F5BEFF4180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71" y="1982380"/>
                <a:ext cx="3626377" cy="769441"/>
              </a:xfrm>
              <a:prstGeom prst="rect">
                <a:avLst/>
              </a:prstGeom>
              <a:blipFill>
                <a:blip r:embed="rId2"/>
                <a:stretch>
                  <a:fillRect l="-2098" t="-4918" r="-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DC1D512-9603-BC47-BD73-49F6FF51C904}"/>
                  </a:ext>
                </a:extLst>
              </p:cNvPr>
              <p:cNvSpPr txBox="1"/>
              <p:nvPr/>
            </p:nvSpPr>
            <p:spPr>
              <a:xfrm>
                <a:off x="688971" y="2320720"/>
                <a:ext cx="333755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=10.35 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5=51.75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Times New Roman" panose="02020603050405020304" pitchFamily="18" charset="0"/>
                </a:endParaRP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DC1D512-9603-BC47-BD73-49F6FF51C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71" y="2320720"/>
                <a:ext cx="3337557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E26E53-A95D-AB4D-B4D7-742D3CF84E47}"/>
                  </a:ext>
                </a:extLst>
              </p:cNvPr>
              <p:cNvSpPr txBox="1"/>
              <p:nvPr/>
            </p:nvSpPr>
            <p:spPr>
              <a:xfrm>
                <a:off x="697342" y="2674685"/>
                <a:ext cx="201619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𝐿𝑒𝑛𝑔𝑡h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=4.5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E26E53-A95D-AB4D-B4D7-742D3CF84E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42" y="2674685"/>
                <a:ext cx="2016193" cy="338554"/>
              </a:xfrm>
              <a:prstGeom prst="rect">
                <a:avLst/>
              </a:prstGeom>
              <a:blipFill>
                <a:blip r:embed="rId4"/>
                <a:stretch>
                  <a:fillRect l="-3750" t="-7143" r="-625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FA641E-6148-274C-8756-0911972AB7BE}"/>
                  </a:ext>
                </a:extLst>
              </p:cNvPr>
              <p:cNvSpPr txBox="1"/>
              <p:nvPr/>
            </p:nvSpPr>
            <p:spPr>
              <a:xfrm>
                <a:off x="688971" y="2988033"/>
                <a:ext cx="212834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=0.65,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=0.8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FA641E-6148-274C-8756-0911972AB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71" y="2988033"/>
                <a:ext cx="2128340" cy="338554"/>
              </a:xfrm>
              <a:prstGeom prst="rect">
                <a:avLst/>
              </a:prstGeom>
              <a:blipFill>
                <a:blip r:embed="rId5"/>
                <a:stretch>
                  <a:fillRect l="-3571" r="-238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AA124E-7AE4-C14B-A9F8-C4B097D77075}"/>
                  </a:ext>
                </a:extLst>
              </p:cNvPr>
              <p:cNvSpPr txBox="1"/>
              <p:nvPr/>
            </p:nvSpPr>
            <p:spPr>
              <a:xfrm>
                <a:off x="673431" y="3309446"/>
                <a:ext cx="5491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𝐿𝑜𝑐𝑎𝑡𝑒𝑑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𝑔𝑟𝑜𝑢𝑑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𝑓𝑙𝑜𝑜𝑟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𝑏𝑢𝑖𝑙𝑑𝑖𝑛𝑔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AA124E-7AE4-C14B-A9F8-C4B097D77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431" y="3309446"/>
                <a:ext cx="5491888" cy="338554"/>
              </a:xfrm>
              <a:prstGeom prst="rect">
                <a:avLst/>
              </a:prstGeom>
              <a:blipFill>
                <a:blip r:embed="rId6"/>
                <a:stretch>
                  <a:fillRect l="-461" t="-7143" r="-1152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AAA792-BD15-2A4D-BE79-02DF9681E9FD}"/>
                  </a:ext>
                </a:extLst>
              </p:cNvPr>
              <p:cNvSpPr txBox="1"/>
              <p:nvPr/>
            </p:nvSpPr>
            <p:spPr>
              <a:xfrm>
                <a:off x="673431" y="3660749"/>
                <a:ext cx="1735283" cy="366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=0.02 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AAA792-BD15-2A4D-BE79-02DF9681E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431" y="3660749"/>
                <a:ext cx="1735283" cy="366062"/>
              </a:xfrm>
              <a:prstGeom prst="rect">
                <a:avLst/>
              </a:prstGeom>
              <a:blipFill>
                <a:blip r:embed="rId7"/>
                <a:stretch>
                  <a:fillRect l="-2899" t="-6667" r="-72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2AAC38-4E51-594F-8DB1-7CD6E01B7F1B}"/>
                  </a:ext>
                </a:extLst>
              </p:cNvPr>
              <p:cNvSpPr txBox="1"/>
              <p:nvPr/>
            </p:nvSpPr>
            <p:spPr>
              <a:xfrm>
                <a:off x="667435" y="4019736"/>
                <a:ext cx="675030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𝐶𝑟𝑎𝑛𝑒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𝑊𝑒𝑖𝑔h𝑡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3200+600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𝐾𝑔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=3.8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𝑇𝑜𝑛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=38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𝐾𝑁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2AAC38-4E51-594F-8DB1-7CD6E01B7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35" y="4019736"/>
                <a:ext cx="6750309" cy="338554"/>
              </a:xfrm>
              <a:prstGeom prst="rect">
                <a:avLst/>
              </a:prstGeom>
              <a:blipFill>
                <a:blip r:embed="rId8"/>
                <a:stretch>
                  <a:fillRect l="-375" t="-7143" r="-188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6C1415-CC35-6F4E-AB56-2264B2F2C3C4}"/>
                  </a:ext>
                </a:extLst>
              </p:cNvPr>
              <p:cNvSpPr txBox="1"/>
              <p:nvPr/>
            </p:nvSpPr>
            <p:spPr>
              <a:xfrm>
                <a:off x="688971" y="4402704"/>
                <a:ext cx="363766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𝐶𝑟𝑎𝑛𝑒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𝑙𝑜𝑎𝑑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=5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𝑇𝑜𝑛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=50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𝐾𝑁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6C1415-CC35-6F4E-AB56-2264B2F2C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71" y="4402704"/>
                <a:ext cx="3637662" cy="338554"/>
              </a:xfrm>
              <a:prstGeom prst="rect">
                <a:avLst/>
              </a:prstGeom>
              <a:blipFill>
                <a:blip r:embed="rId9"/>
                <a:stretch>
                  <a:fillRect l="-1394" t="-7143" r="-1045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6" name="TextBox 215">
            <a:extLst>
              <a:ext uri="{FF2B5EF4-FFF2-40B4-BE49-F238E27FC236}">
                <a16:creationId xmlns:a16="http://schemas.microsoft.com/office/drawing/2014/main" id="{2BCB9AA3-9D34-CD4B-853A-2108F13C5E29}"/>
              </a:ext>
            </a:extLst>
          </p:cNvPr>
          <p:cNvSpPr txBox="1"/>
          <p:nvPr/>
        </p:nvSpPr>
        <p:spPr>
          <a:xfrm>
            <a:off x="7807186" y="5478302"/>
            <a:ext cx="41906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27900"/>
                </a:solidFill>
                <a:latin typeface="Gabriola" pitchFamily="82" charset="0"/>
              </a:rPr>
              <a:t>Fig (2.3) : Crane loads and details [2]</a:t>
            </a:r>
            <a:endParaRPr lang="en-US" sz="2500" dirty="0">
              <a:solidFill>
                <a:srgbClr val="F27900"/>
              </a:solidFill>
              <a:latin typeface="Gabriola" pitchFamily="82" charset="0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8BCDD7C8-C9DA-B048-B285-A2909DBD36D9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D8B7ED-C8BC-2946-9AC5-47E4CD634F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7325" y="114794"/>
            <a:ext cx="4012519" cy="5363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8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756116"/>
            <a:ext cx="12208635" cy="98771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 flipH="1">
            <a:off x="10024157" y="4494634"/>
            <a:ext cx="2141276" cy="2225012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 flipV="1">
            <a:off x="975646" y="1585389"/>
            <a:ext cx="2670379" cy="120543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>
            <a:off x="9744100" y="6414904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>
            <a:off x="10325714" y="6399059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184028" y="281353"/>
            <a:ext cx="39810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E5E5E"/>
                </a:solidFill>
                <a:latin typeface="Gabriola" pitchFamily="82" charset="0"/>
              </a:rPr>
              <a:t>Column 1 Design: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8CA07A9-17E1-134B-AAEB-D663B3BF237E}"/>
              </a:ext>
            </a:extLst>
          </p:cNvPr>
          <p:cNvGrpSpPr/>
          <p:nvPr/>
        </p:nvGrpSpPr>
        <p:grpSpPr>
          <a:xfrm>
            <a:off x="337792" y="106251"/>
            <a:ext cx="846236" cy="1211978"/>
            <a:chOff x="6951567" y="1614047"/>
            <a:chExt cx="730512" cy="1347602"/>
          </a:xfrm>
        </p:grpSpPr>
        <p:sp>
          <p:nvSpPr>
            <p:cNvPr id="156" name="Freeform: Shape 12">
              <a:extLst>
                <a:ext uri="{FF2B5EF4-FFF2-40B4-BE49-F238E27FC236}">
                  <a16:creationId xmlns:a16="http://schemas.microsoft.com/office/drawing/2014/main" id="{58B3A859-2B33-9543-9037-52A0DCC5CB16}"/>
                </a:ext>
              </a:extLst>
            </p:cNvPr>
            <p:cNvSpPr/>
            <p:nvPr/>
          </p:nvSpPr>
          <p:spPr>
            <a:xfrm>
              <a:off x="7188744" y="1614047"/>
              <a:ext cx="192240" cy="1345680"/>
            </a:xfrm>
            <a:custGeom>
              <a:avLst/>
              <a:gdLst>
                <a:gd name="connsiteX0" fmla="*/ 104050 w 192240"/>
                <a:gd name="connsiteY0" fmla="*/ 1330541 h 1345680"/>
                <a:gd name="connsiteX1" fmla="*/ 55990 w 192240"/>
                <a:gd name="connsiteY1" fmla="*/ 1301705 h 1345680"/>
                <a:gd name="connsiteX2" fmla="*/ 29076 w 192240"/>
                <a:gd name="connsiteY2" fmla="*/ 1234421 h 1345680"/>
                <a:gd name="connsiteX3" fmla="*/ 46378 w 192240"/>
                <a:gd name="connsiteY3" fmla="*/ 59835 h 1345680"/>
                <a:gd name="connsiteX4" fmla="*/ 77136 w 192240"/>
                <a:gd name="connsiteY4" fmla="*/ 29076 h 1345680"/>
                <a:gd name="connsiteX5" fmla="*/ 130963 w 192240"/>
                <a:gd name="connsiteY5" fmla="*/ 29076 h 1345680"/>
                <a:gd name="connsiteX6" fmla="*/ 161722 w 192240"/>
                <a:gd name="connsiteY6" fmla="*/ 59835 h 1345680"/>
                <a:gd name="connsiteX7" fmla="*/ 179023 w 192240"/>
                <a:gd name="connsiteY7" fmla="*/ 1234421 h 1345680"/>
                <a:gd name="connsiteX8" fmla="*/ 152110 w 192240"/>
                <a:gd name="connsiteY8" fmla="*/ 1301705 h 1345680"/>
                <a:gd name="connsiteX9" fmla="*/ 104050 w 192240"/>
                <a:gd name="connsiteY9" fmla="*/ 1330541 h 1345680"/>
                <a:gd name="connsiteX10" fmla="*/ 104050 w 192240"/>
                <a:gd name="connsiteY10" fmla="*/ 1330541 h 13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240" h="1345680">
                  <a:moveTo>
                    <a:pt x="104050" y="1330541"/>
                  </a:moveTo>
                  <a:cubicBezTo>
                    <a:pt x="79058" y="1330541"/>
                    <a:pt x="73291" y="1320929"/>
                    <a:pt x="55990" y="1301705"/>
                  </a:cubicBezTo>
                  <a:cubicBezTo>
                    <a:pt x="38688" y="1284404"/>
                    <a:pt x="29076" y="1259413"/>
                    <a:pt x="29076" y="1234421"/>
                  </a:cubicBezTo>
                  <a:lnTo>
                    <a:pt x="46378" y="59835"/>
                  </a:lnTo>
                  <a:cubicBezTo>
                    <a:pt x="46378" y="42533"/>
                    <a:pt x="59834" y="29076"/>
                    <a:pt x="77136" y="29076"/>
                  </a:cubicBezTo>
                  <a:lnTo>
                    <a:pt x="130963" y="29076"/>
                  </a:lnTo>
                  <a:cubicBezTo>
                    <a:pt x="148265" y="29076"/>
                    <a:pt x="161722" y="42533"/>
                    <a:pt x="161722" y="59835"/>
                  </a:cubicBezTo>
                  <a:lnTo>
                    <a:pt x="179023" y="1234421"/>
                  </a:lnTo>
                  <a:cubicBezTo>
                    <a:pt x="179023" y="1259413"/>
                    <a:pt x="171334" y="1284404"/>
                    <a:pt x="152110" y="1301705"/>
                  </a:cubicBezTo>
                  <a:cubicBezTo>
                    <a:pt x="134808" y="1319007"/>
                    <a:pt x="129041" y="1330541"/>
                    <a:pt x="104050" y="1330541"/>
                  </a:cubicBezTo>
                  <a:lnTo>
                    <a:pt x="104050" y="1330541"/>
                  </a:lnTo>
                  <a:close/>
                </a:path>
              </a:pathLst>
            </a:custGeom>
            <a:solidFill>
              <a:schemeClr val="accent6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32">
              <a:extLst>
                <a:ext uri="{FF2B5EF4-FFF2-40B4-BE49-F238E27FC236}">
                  <a16:creationId xmlns:a16="http://schemas.microsoft.com/office/drawing/2014/main" id="{71E7EFDB-882F-C448-99DE-2B643A244087}"/>
                </a:ext>
              </a:extLst>
            </p:cNvPr>
            <p:cNvSpPr/>
            <p:nvPr/>
          </p:nvSpPr>
          <p:spPr>
            <a:xfrm>
              <a:off x="7182976" y="2346481"/>
              <a:ext cx="211464" cy="615168"/>
            </a:xfrm>
            <a:custGeom>
              <a:avLst/>
              <a:gdLst>
                <a:gd name="connsiteX0" fmla="*/ 36766 w 211464"/>
                <a:gd name="connsiteY0" fmla="*/ 29076 h 615168"/>
                <a:gd name="connsiteX1" fmla="*/ 29076 w 211464"/>
                <a:gd name="connsiteY1" fmla="*/ 498142 h 615168"/>
                <a:gd name="connsiteX2" fmla="*/ 57912 w 211464"/>
                <a:gd name="connsiteY2" fmla="*/ 571193 h 615168"/>
                <a:gd name="connsiteX3" fmla="*/ 109817 w 211464"/>
                <a:gd name="connsiteY3" fmla="*/ 601952 h 615168"/>
                <a:gd name="connsiteX4" fmla="*/ 113662 w 211464"/>
                <a:gd name="connsiteY4" fmla="*/ 601952 h 615168"/>
                <a:gd name="connsiteX5" fmla="*/ 165567 w 211464"/>
                <a:gd name="connsiteY5" fmla="*/ 571193 h 615168"/>
                <a:gd name="connsiteX6" fmla="*/ 194403 w 211464"/>
                <a:gd name="connsiteY6" fmla="*/ 498142 h 615168"/>
                <a:gd name="connsiteX7" fmla="*/ 186713 w 211464"/>
                <a:gd name="connsiteY7" fmla="*/ 29076 h 615168"/>
                <a:gd name="connsiteX8" fmla="*/ 36766 w 211464"/>
                <a:gd name="connsiteY8" fmla="*/ 29076 h 6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464" h="615168">
                  <a:moveTo>
                    <a:pt x="36766" y="29076"/>
                  </a:moveTo>
                  <a:lnTo>
                    <a:pt x="29076" y="498142"/>
                  </a:lnTo>
                  <a:cubicBezTo>
                    <a:pt x="29076" y="525056"/>
                    <a:pt x="38688" y="551969"/>
                    <a:pt x="57912" y="571193"/>
                  </a:cubicBezTo>
                  <a:cubicBezTo>
                    <a:pt x="77136" y="590417"/>
                    <a:pt x="82904" y="601952"/>
                    <a:pt x="109817" y="601952"/>
                  </a:cubicBezTo>
                  <a:lnTo>
                    <a:pt x="113662" y="601952"/>
                  </a:lnTo>
                  <a:cubicBezTo>
                    <a:pt x="140576" y="601952"/>
                    <a:pt x="146343" y="590417"/>
                    <a:pt x="165567" y="571193"/>
                  </a:cubicBezTo>
                  <a:cubicBezTo>
                    <a:pt x="184791" y="551969"/>
                    <a:pt x="194403" y="525056"/>
                    <a:pt x="194403" y="498142"/>
                  </a:cubicBezTo>
                  <a:lnTo>
                    <a:pt x="186713" y="29076"/>
                  </a:lnTo>
                  <a:lnTo>
                    <a:pt x="36766" y="29076"/>
                  </a:lnTo>
                  <a:close/>
                </a:path>
              </a:pathLst>
            </a:custGeom>
            <a:solidFill>
              <a:schemeClr val="accent1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34">
              <a:extLst>
                <a:ext uri="{FF2B5EF4-FFF2-40B4-BE49-F238E27FC236}">
                  <a16:creationId xmlns:a16="http://schemas.microsoft.com/office/drawing/2014/main" id="{FAE77E48-F75A-3149-8555-346E00DB97DF}"/>
                </a:ext>
              </a:extLst>
            </p:cNvPr>
            <p:cNvSpPr/>
            <p:nvPr/>
          </p:nvSpPr>
          <p:spPr>
            <a:xfrm>
              <a:off x="6951567" y="1676765"/>
              <a:ext cx="730512" cy="269136"/>
            </a:xfrm>
            <a:custGeom>
              <a:avLst/>
              <a:gdLst>
                <a:gd name="connsiteX0" fmla="*/ 727629 w 730512"/>
                <a:gd name="connsiteY0" fmla="*/ 197046 h 269136"/>
                <a:gd name="connsiteX1" fmla="*/ 698793 w 730512"/>
                <a:gd name="connsiteY1" fmla="*/ 139374 h 269136"/>
                <a:gd name="connsiteX2" fmla="*/ 491173 w 730512"/>
                <a:gd name="connsiteY2" fmla="*/ 27875 h 269136"/>
                <a:gd name="connsiteX3" fmla="*/ 458493 w 730512"/>
                <a:gd name="connsiteY3" fmla="*/ 14418 h 269136"/>
                <a:gd name="connsiteX4" fmla="*/ 112461 w 730512"/>
                <a:gd name="connsiteY4" fmla="*/ 14418 h 269136"/>
                <a:gd name="connsiteX5" fmla="*/ 112461 w 730512"/>
                <a:gd name="connsiteY5" fmla="*/ 14418 h 269136"/>
                <a:gd name="connsiteX6" fmla="*/ 47098 w 730512"/>
                <a:gd name="connsiteY6" fmla="*/ 14418 h 269136"/>
                <a:gd name="connsiteX7" fmla="*/ 14418 w 730512"/>
                <a:gd name="connsiteY7" fmla="*/ 47099 h 269136"/>
                <a:gd name="connsiteX8" fmla="*/ 14418 w 730512"/>
                <a:gd name="connsiteY8" fmla="*/ 237416 h 269136"/>
                <a:gd name="connsiteX9" fmla="*/ 47098 w 730512"/>
                <a:gd name="connsiteY9" fmla="*/ 270097 h 269136"/>
                <a:gd name="connsiteX10" fmla="*/ 104770 w 730512"/>
                <a:gd name="connsiteY10" fmla="*/ 270097 h 269136"/>
                <a:gd name="connsiteX11" fmla="*/ 104770 w 730512"/>
                <a:gd name="connsiteY11" fmla="*/ 270097 h 269136"/>
                <a:gd name="connsiteX12" fmla="*/ 108616 w 730512"/>
                <a:gd name="connsiteY12" fmla="*/ 270097 h 269136"/>
                <a:gd name="connsiteX13" fmla="*/ 233572 w 730512"/>
                <a:gd name="connsiteY13" fmla="*/ 270097 h 269136"/>
                <a:gd name="connsiteX14" fmla="*/ 233572 w 730512"/>
                <a:gd name="connsiteY14" fmla="*/ 270097 h 269136"/>
                <a:gd name="connsiteX15" fmla="*/ 621897 w 730512"/>
                <a:gd name="connsiteY15" fmla="*/ 270097 h 269136"/>
                <a:gd name="connsiteX16" fmla="*/ 621897 w 730512"/>
                <a:gd name="connsiteY16" fmla="*/ 270097 h 269136"/>
                <a:gd name="connsiteX17" fmla="*/ 693025 w 730512"/>
                <a:gd name="connsiteY17" fmla="*/ 270097 h 269136"/>
                <a:gd name="connsiteX18" fmla="*/ 725706 w 730512"/>
                <a:gd name="connsiteY18" fmla="*/ 237416 h 269136"/>
                <a:gd name="connsiteX19" fmla="*/ 727629 w 730512"/>
                <a:gd name="connsiteY19" fmla="*/ 197046 h 26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0512" h="269136">
                  <a:moveTo>
                    <a:pt x="727629" y="197046"/>
                  </a:moveTo>
                  <a:cubicBezTo>
                    <a:pt x="727629" y="173977"/>
                    <a:pt x="716094" y="152831"/>
                    <a:pt x="698793" y="139374"/>
                  </a:cubicBezTo>
                  <a:lnTo>
                    <a:pt x="491173" y="27875"/>
                  </a:lnTo>
                  <a:cubicBezTo>
                    <a:pt x="481561" y="20185"/>
                    <a:pt x="470027" y="16340"/>
                    <a:pt x="458493" y="14418"/>
                  </a:cubicBezTo>
                  <a:lnTo>
                    <a:pt x="112461" y="14418"/>
                  </a:lnTo>
                  <a:lnTo>
                    <a:pt x="112461" y="14418"/>
                  </a:lnTo>
                  <a:lnTo>
                    <a:pt x="47098" y="14418"/>
                  </a:lnTo>
                  <a:cubicBezTo>
                    <a:pt x="27874" y="14418"/>
                    <a:pt x="14418" y="29797"/>
                    <a:pt x="14418" y="47099"/>
                  </a:cubicBezTo>
                  <a:lnTo>
                    <a:pt x="14418" y="237416"/>
                  </a:lnTo>
                  <a:cubicBezTo>
                    <a:pt x="14418" y="256640"/>
                    <a:pt x="29797" y="270097"/>
                    <a:pt x="47098" y="270097"/>
                  </a:cubicBezTo>
                  <a:lnTo>
                    <a:pt x="104770" y="270097"/>
                  </a:lnTo>
                  <a:lnTo>
                    <a:pt x="104770" y="270097"/>
                  </a:lnTo>
                  <a:lnTo>
                    <a:pt x="108616" y="270097"/>
                  </a:lnTo>
                  <a:lnTo>
                    <a:pt x="233572" y="270097"/>
                  </a:lnTo>
                  <a:lnTo>
                    <a:pt x="233572" y="270097"/>
                  </a:lnTo>
                  <a:lnTo>
                    <a:pt x="621897" y="270097"/>
                  </a:lnTo>
                  <a:lnTo>
                    <a:pt x="621897" y="270097"/>
                  </a:lnTo>
                  <a:lnTo>
                    <a:pt x="693025" y="270097"/>
                  </a:lnTo>
                  <a:cubicBezTo>
                    <a:pt x="712249" y="270097"/>
                    <a:pt x="725706" y="254718"/>
                    <a:pt x="725706" y="237416"/>
                  </a:cubicBezTo>
                  <a:lnTo>
                    <a:pt x="727629" y="197046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5571EDF5-134C-434A-B6EB-ED21D6C8329E}"/>
              </a:ext>
            </a:extLst>
          </p:cNvPr>
          <p:cNvSpPr txBox="1"/>
          <p:nvPr/>
        </p:nvSpPr>
        <p:spPr>
          <a:xfrm>
            <a:off x="1184029" y="1110597"/>
            <a:ext cx="3470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5E5E5E"/>
                </a:solidFill>
                <a:latin typeface="Gabriola" pitchFamily="82" charset="0"/>
              </a:rPr>
              <a:t>Design Process: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91ACD2-40C4-1347-A41D-FC64018BBB86}"/>
                  </a:ext>
                </a:extLst>
              </p:cNvPr>
              <p:cNvSpPr txBox="1"/>
              <p:nvPr/>
            </p:nvSpPr>
            <p:spPr>
              <a:xfrm>
                <a:off x="1184028" y="1913044"/>
                <a:ext cx="4446410" cy="3548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[0.85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91ACD2-40C4-1347-A41D-FC64018BB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028" y="1913044"/>
                <a:ext cx="4446410" cy="354841"/>
              </a:xfrm>
              <a:prstGeom prst="rect">
                <a:avLst/>
              </a:prstGeom>
              <a:blipFill>
                <a:blip r:embed="rId2"/>
                <a:stretch>
                  <a:fillRect l="-855" r="-142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Interaction-Diagram-Tied-Reinforced-Concrete-Column-Symmetrical-CSA 23.3-94">
            <a:extLst>
              <a:ext uri="{FF2B5EF4-FFF2-40B4-BE49-F238E27FC236}">
                <a16:creationId xmlns:a16="http://schemas.microsoft.com/office/drawing/2014/main" id="{5EA3058E-22DA-2643-B99E-80DBC9CDE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25"/>
          <a:stretch/>
        </p:blipFill>
        <p:spPr bwMode="auto">
          <a:xfrm>
            <a:off x="9573441" y="1014160"/>
            <a:ext cx="1534886" cy="310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3C662B8A-58D0-0D46-9FDE-9B3612078245}"/>
              </a:ext>
            </a:extLst>
          </p:cNvPr>
          <p:cNvSpPr/>
          <p:nvPr/>
        </p:nvSpPr>
        <p:spPr>
          <a:xfrm>
            <a:off x="10175421" y="504234"/>
            <a:ext cx="165463" cy="69207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829BA8-4CB7-8A4D-B52F-0D26D9DF25DD}"/>
              </a:ext>
            </a:extLst>
          </p:cNvPr>
          <p:cNvSpPr/>
          <p:nvPr/>
        </p:nvSpPr>
        <p:spPr>
          <a:xfrm>
            <a:off x="10085669" y="64605"/>
            <a:ext cx="344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abriola" pitchFamily="82" charset="0"/>
              </a:rPr>
              <a:t>P</a:t>
            </a:r>
            <a:r>
              <a:rPr lang="en-US" baseline="-25000" dirty="0">
                <a:latin typeface="Gabriola" pitchFamily="82" charset="0"/>
              </a:rPr>
              <a:t>u</a:t>
            </a:r>
            <a:endParaRPr lang="en-US" dirty="0">
              <a:latin typeface="Gabriola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049715-CB70-B84C-80C7-58C05D7B32BB}"/>
                  </a:ext>
                </a:extLst>
              </p:cNvPr>
              <p:cNvSpPr txBox="1"/>
              <p:nvPr/>
            </p:nvSpPr>
            <p:spPr>
              <a:xfrm>
                <a:off x="1173741" y="2346266"/>
                <a:ext cx="497033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𝑊𝑢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𝐴𝑟𝑒𝑎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𝐶𝑟𝑎𝑛𝑒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𝑙𝑜𝑎𝑑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=1662.5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𝐾𝑁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049715-CB70-B84C-80C7-58C05D7B3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741" y="2346266"/>
                <a:ext cx="4970335" cy="307777"/>
              </a:xfrm>
              <a:prstGeom prst="rect">
                <a:avLst/>
              </a:prstGeom>
              <a:blipFill>
                <a:blip r:embed="rId4"/>
                <a:stretch>
                  <a:fillRect l="-510" t="-8000" r="-51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1BBC1D0-2969-4D40-AFBB-130FC806EFD9}"/>
              </a:ext>
            </a:extLst>
          </p:cNvPr>
          <p:cNvSpPr/>
          <p:nvPr/>
        </p:nvSpPr>
        <p:spPr>
          <a:xfrm>
            <a:off x="1259195" y="3243538"/>
            <a:ext cx="1768985" cy="477054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CEE990-A118-1A4F-9535-2E72D04CD334}"/>
              </a:ext>
            </a:extLst>
          </p:cNvPr>
          <p:cNvSpPr txBox="1"/>
          <p:nvPr/>
        </p:nvSpPr>
        <p:spPr>
          <a:xfrm>
            <a:off x="1368632" y="3240623"/>
            <a:ext cx="36118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27900"/>
                </a:solidFill>
                <a:latin typeface="Gabriola" pitchFamily="82" charset="0"/>
              </a:rPr>
              <a:t>Solving for A</a:t>
            </a:r>
            <a:r>
              <a:rPr lang="en-US" sz="2500" baseline="-25000" dirty="0">
                <a:solidFill>
                  <a:srgbClr val="F27900"/>
                </a:solidFill>
                <a:latin typeface="Gabriola" pitchFamily="82" charset="0"/>
              </a:rPr>
              <a:t>g</a:t>
            </a:r>
            <a:r>
              <a:rPr lang="en-US" sz="2500" dirty="0">
                <a:solidFill>
                  <a:srgbClr val="F27900"/>
                </a:solidFill>
                <a:latin typeface="Gabriola" pitchFamily="82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641144-7EBC-974E-B91E-3DB4563D6C52}"/>
                  </a:ext>
                </a:extLst>
              </p:cNvPr>
              <p:cNvSpPr txBox="1"/>
              <p:nvPr/>
            </p:nvSpPr>
            <p:spPr>
              <a:xfrm>
                <a:off x="1171806" y="3901855"/>
                <a:ext cx="2159309" cy="3389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=100779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641144-7EBC-974E-B91E-3DB4563D6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806" y="3901855"/>
                <a:ext cx="2159309" cy="338939"/>
              </a:xfrm>
              <a:prstGeom prst="rect">
                <a:avLst/>
              </a:prstGeom>
              <a:blipFill>
                <a:blip r:embed="rId5"/>
                <a:stretch>
                  <a:fillRect l="-1754" t="-7143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07B0C1-B915-2B4B-847A-52B08D70D2CE}"/>
                  </a:ext>
                </a:extLst>
              </p:cNvPr>
              <p:cNvSpPr txBox="1"/>
              <p:nvPr/>
            </p:nvSpPr>
            <p:spPr>
              <a:xfrm>
                <a:off x="1081247" y="2752779"/>
                <a:ext cx="7407925" cy="3548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1662.5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=0.65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0.8[0.85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28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−0.02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+420 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0.02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07B0C1-B915-2B4B-847A-52B08D70D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47" y="2752779"/>
                <a:ext cx="7407925" cy="354841"/>
              </a:xfrm>
              <a:prstGeom prst="rect">
                <a:avLst/>
              </a:prstGeom>
              <a:blipFill>
                <a:blip r:embed="rId6"/>
                <a:stretch>
                  <a:fillRect r="-513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7F0E57-6F0C-334F-9E12-DAF408C8F04C}"/>
                  </a:ext>
                </a:extLst>
              </p:cNvPr>
              <p:cNvSpPr txBox="1"/>
              <p:nvPr/>
            </p:nvSpPr>
            <p:spPr>
              <a:xfrm>
                <a:off x="1184028" y="4302088"/>
                <a:ext cx="4994637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=100779⇒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100779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=317.45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7F0E57-6F0C-334F-9E12-DAF408C8F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028" y="4302088"/>
                <a:ext cx="4994637" cy="344069"/>
              </a:xfrm>
              <a:prstGeom prst="rect">
                <a:avLst/>
              </a:prstGeom>
              <a:blipFill>
                <a:blip r:embed="rId7"/>
                <a:stretch>
                  <a:fillRect l="-254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ABA716C-253F-5440-9FEF-5AB53E9F3F66}"/>
                  </a:ext>
                </a:extLst>
              </p:cNvPr>
              <p:cNvSpPr txBox="1"/>
              <p:nvPr/>
            </p:nvSpPr>
            <p:spPr>
              <a:xfrm>
                <a:off x="1196222" y="4727252"/>
                <a:ext cx="42579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𝐷𝑖𝑚𝑒𝑛𝑡𝑖𝑜𝑛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𝑆𝑒𝑙𝑒𝑐𝑡𝑒𝑑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=350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350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ABA716C-253F-5440-9FEF-5AB53E9F3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222" y="4727252"/>
                <a:ext cx="4257961" cy="307777"/>
              </a:xfrm>
              <a:prstGeom prst="rect">
                <a:avLst/>
              </a:prstGeom>
              <a:blipFill>
                <a:blip r:embed="rId8"/>
                <a:stretch>
                  <a:fillRect l="-893" t="-8000" r="-29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811C83-FA46-684F-B188-64DD7F8F7C1F}"/>
                  </a:ext>
                </a:extLst>
              </p:cNvPr>
              <p:cNvSpPr txBox="1"/>
              <p:nvPr/>
            </p:nvSpPr>
            <p:spPr>
              <a:xfrm>
                <a:off x="1196222" y="5137734"/>
                <a:ext cx="2737865" cy="3389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𝑛𝑒𝑤</m:t>
                              </m:r>
                            </m:e>
                          </m:d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=122500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811C83-FA46-684F-B188-64DD7F8F7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222" y="5137734"/>
                <a:ext cx="2737865" cy="338939"/>
              </a:xfrm>
              <a:prstGeom prst="rect">
                <a:avLst/>
              </a:prstGeom>
              <a:blipFill>
                <a:blip r:embed="rId9"/>
                <a:stretch>
                  <a:fillRect l="-1389" t="-7143" r="-46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9" name="TextBox 218">
            <a:extLst>
              <a:ext uri="{FF2B5EF4-FFF2-40B4-BE49-F238E27FC236}">
                <a16:creationId xmlns:a16="http://schemas.microsoft.com/office/drawing/2014/main" id="{8553D5BF-C05B-D043-B681-BC6E0EE0F231}"/>
              </a:ext>
            </a:extLst>
          </p:cNvPr>
          <p:cNvSpPr txBox="1"/>
          <p:nvPr/>
        </p:nvSpPr>
        <p:spPr>
          <a:xfrm>
            <a:off x="11655552" y="5923805"/>
            <a:ext cx="523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24</a:t>
            </a:r>
          </a:p>
          <a:p>
            <a:endParaRPr lang="en-US" sz="3000" dirty="0">
              <a:latin typeface="Gabriola" pitchFamily="8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D54CED-5EC3-7940-BD90-7AA52C0D5895}"/>
              </a:ext>
            </a:extLst>
          </p:cNvPr>
          <p:cNvSpPr txBox="1"/>
          <p:nvPr/>
        </p:nvSpPr>
        <p:spPr>
          <a:xfrm>
            <a:off x="8349343" y="4063561"/>
            <a:ext cx="38432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27900"/>
                </a:solidFill>
                <a:latin typeface="Gabriola" pitchFamily="82" charset="0"/>
              </a:rPr>
              <a:t>Fig (2.4): Pu Acting on a Column [11]</a:t>
            </a:r>
          </a:p>
        </p:txBody>
      </p:sp>
    </p:spTree>
    <p:extLst>
      <p:ext uri="{BB962C8B-B14F-4D97-AF65-F5344CB8AC3E}">
        <p14:creationId xmlns:p14="http://schemas.microsoft.com/office/powerpoint/2010/main" val="228991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169">
            <a:extLst>
              <a:ext uri="{FF2B5EF4-FFF2-40B4-BE49-F238E27FC236}">
                <a16:creationId xmlns:a16="http://schemas.microsoft.com/office/drawing/2014/main" id="{A7080ABF-0CE5-684E-B5C6-BBCC262DBF7D}"/>
              </a:ext>
            </a:extLst>
          </p:cNvPr>
          <p:cNvSpPr/>
          <p:nvPr/>
        </p:nvSpPr>
        <p:spPr>
          <a:xfrm>
            <a:off x="387297" y="3580760"/>
            <a:ext cx="2189317" cy="477054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635" y="5905202"/>
            <a:ext cx="12208635" cy="98771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 flipH="1">
            <a:off x="10024305" y="4643720"/>
            <a:ext cx="2141276" cy="2225012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 flipV="1">
            <a:off x="975646" y="1585389"/>
            <a:ext cx="2670379" cy="120543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>
            <a:off x="9732670" y="6583283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>
            <a:off x="10314284" y="6567438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184028" y="281353"/>
            <a:ext cx="46909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E5E5E"/>
                </a:solidFill>
                <a:latin typeface="Gabriola" pitchFamily="82" charset="0"/>
              </a:rPr>
              <a:t>Column 1 Design: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8CA07A9-17E1-134B-AAEB-D663B3BF237E}"/>
              </a:ext>
            </a:extLst>
          </p:cNvPr>
          <p:cNvGrpSpPr/>
          <p:nvPr/>
        </p:nvGrpSpPr>
        <p:grpSpPr>
          <a:xfrm>
            <a:off x="337792" y="106251"/>
            <a:ext cx="846236" cy="1211978"/>
            <a:chOff x="6951567" y="1614047"/>
            <a:chExt cx="730512" cy="1347602"/>
          </a:xfrm>
        </p:grpSpPr>
        <p:sp>
          <p:nvSpPr>
            <p:cNvPr id="156" name="Freeform: Shape 12">
              <a:extLst>
                <a:ext uri="{FF2B5EF4-FFF2-40B4-BE49-F238E27FC236}">
                  <a16:creationId xmlns:a16="http://schemas.microsoft.com/office/drawing/2014/main" id="{58B3A859-2B33-9543-9037-52A0DCC5CB16}"/>
                </a:ext>
              </a:extLst>
            </p:cNvPr>
            <p:cNvSpPr/>
            <p:nvPr/>
          </p:nvSpPr>
          <p:spPr>
            <a:xfrm>
              <a:off x="7188744" y="1614047"/>
              <a:ext cx="192240" cy="1345680"/>
            </a:xfrm>
            <a:custGeom>
              <a:avLst/>
              <a:gdLst>
                <a:gd name="connsiteX0" fmla="*/ 104050 w 192240"/>
                <a:gd name="connsiteY0" fmla="*/ 1330541 h 1345680"/>
                <a:gd name="connsiteX1" fmla="*/ 55990 w 192240"/>
                <a:gd name="connsiteY1" fmla="*/ 1301705 h 1345680"/>
                <a:gd name="connsiteX2" fmla="*/ 29076 w 192240"/>
                <a:gd name="connsiteY2" fmla="*/ 1234421 h 1345680"/>
                <a:gd name="connsiteX3" fmla="*/ 46378 w 192240"/>
                <a:gd name="connsiteY3" fmla="*/ 59835 h 1345680"/>
                <a:gd name="connsiteX4" fmla="*/ 77136 w 192240"/>
                <a:gd name="connsiteY4" fmla="*/ 29076 h 1345680"/>
                <a:gd name="connsiteX5" fmla="*/ 130963 w 192240"/>
                <a:gd name="connsiteY5" fmla="*/ 29076 h 1345680"/>
                <a:gd name="connsiteX6" fmla="*/ 161722 w 192240"/>
                <a:gd name="connsiteY6" fmla="*/ 59835 h 1345680"/>
                <a:gd name="connsiteX7" fmla="*/ 179023 w 192240"/>
                <a:gd name="connsiteY7" fmla="*/ 1234421 h 1345680"/>
                <a:gd name="connsiteX8" fmla="*/ 152110 w 192240"/>
                <a:gd name="connsiteY8" fmla="*/ 1301705 h 1345680"/>
                <a:gd name="connsiteX9" fmla="*/ 104050 w 192240"/>
                <a:gd name="connsiteY9" fmla="*/ 1330541 h 1345680"/>
                <a:gd name="connsiteX10" fmla="*/ 104050 w 192240"/>
                <a:gd name="connsiteY10" fmla="*/ 1330541 h 13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240" h="1345680">
                  <a:moveTo>
                    <a:pt x="104050" y="1330541"/>
                  </a:moveTo>
                  <a:cubicBezTo>
                    <a:pt x="79058" y="1330541"/>
                    <a:pt x="73291" y="1320929"/>
                    <a:pt x="55990" y="1301705"/>
                  </a:cubicBezTo>
                  <a:cubicBezTo>
                    <a:pt x="38688" y="1284404"/>
                    <a:pt x="29076" y="1259413"/>
                    <a:pt x="29076" y="1234421"/>
                  </a:cubicBezTo>
                  <a:lnTo>
                    <a:pt x="46378" y="59835"/>
                  </a:lnTo>
                  <a:cubicBezTo>
                    <a:pt x="46378" y="42533"/>
                    <a:pt x="59834" y="29076"/>
                    <a:pt x="77136" y="29076"/>
                  </a:cubicBezTo>
                  <a:lnTo>
                    <a:pt x="130963" y="29076"/>
                  </a:lnTo>
                  <a:cubicBezTo>
                    <a:pt x="148265" y="29076"/>
                    <a:pt x="161722" y="42533"/>
                    <a:pt x="161722" y="59835"/>
                  </a:cubicBezTo>
                  <a:lnTo>
                    <a:pt x="179023" y="1234421"/>
                  </a:lnTo>
                  <a:cubicBezTo>
                    <a:pt x="179023" y="1259413"/>
                    <a:pt x="171334" y="1284404"/>
                    <a:pt x="152110" y="1301705"/>
                  </a:cubicBezTo>
                  <a:cubicBezTo>
                    <a:pt x="134808" y="1319007"/>
                    <a:pt x="129041" y="1330541"/>
                    <a:pt x="104050" y="1330541"/>
                  </a:cubicBezTo>
                  <a:lnTo>
                    <a:pt x="104050" y="1330541"/>
                  </a:lnTo>
                  <a:close/>
                </a:path>
              </a:pathLst>
            </a:custGeom>
            <a:solidFill>
              <a:schemeClr val="accent6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32">
              <a:extLst>
                <a:ext uri="{FF2B5EF4-FFF2-40B4-BE49-F238E27FC236}">
                  <a16:creationId xmlns:a16="http://schemas.microsoft.com/office/drawing/2014/main" id="{71E7EFDB-882F-C448-99DE-2B643A244087}"/>
                </a:ext>
              </a:extLst>
            </p:cNvPr>
            <p:cNvSpPr/>
            <p:nvPr/>
          </p:nvSpPr>
          <p:spPr>
            <a:xfrm>
              <a:off x="7182976" y="2346481"/>
              <a:ext cx="211464" cy="615168"/>
            </a:xfrm>
            <a:custGeom>
              <a:avLst/>
              <a:gdLst>
                <a:gd name="connsiteX0" fmla="*/ 36766 w 211464"/>
                <a:gd name="connsiteY0" fmla="*/ 29076 h 615168"/>
                <a:gd name="connsiteX1" fmla="*/ 29076 w 211464"/>
                <a:gd name="connsiteY1" fmla="*/ 498142 h 615168"/>
                <a:gd name="connsiteX2" fmla="*/ 57912 w 211464"/>
                <a:gd name="connsiteY2" fmla="*/ 571193 h 615168"/>
                <a:gd name="connsiteX3" fmla="*/ 109817 w 211464"/>
                <a:gd name="connsiteY3" fmla="*/ 601952 h 615168"/>
                <a:gd name="connsiteX4" fmla="*/ 113662 w 211464"/>
                <a:gd name="connsiteY4" fmla="*/ 601952 h 615168"/>
                <a:gd name="connsiteX5" fmla="*/ 165567 w 211464"/>
                <a:gd name="connsiteY5" fmla="*/ 571193 h 615168"/>
                <a:gd name="connsiteX6" fmla="*/ 194403 w 211464"/>
                <a:gd name="connsiteY6" fmla="*/ 498142 h 615168"/>
                <a:gd name="connsiteX7" fmla="*/ 186713 w 211464"/>
                <a:gd name="connsiteY7" fmla="*/ 29076 h 615168"/>
                <a:gd name="connsiteX8" fmla="*/ 36766 w 211464"/>
                <a:gd name="connsiteY8" fmla="*/ 29076 h 6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464" h="615168">
                  <a:moveTo>
                    <a:pt x="36766" y="29076"/>
                  </a:moveTo>
                  <a:lnTo>
                    <a:pt x="29076" y="498142"/>
                  </a:lnTo>
                  <a:cubicBezTo>
                    <a:pt x="29076" y="525056"/>
                    <a:pt x="38688" y="551969"/>
                    <a:pt x="57912" y="571193"/>
                  </a:cubicBezTo>
                  <a:cubicBezTo>
                    <a:pt x="77136" y="590417"/>
                    <a:pt x="82904" y="601952"/>
                    <a:pt x="109817" y="601952"/>
                  </a:cubicBezTo>
                  <a:lnTo>
                    <a:pt x="113662" y="601952"/>
                  </a:lnTo>
                  <a:cubicBezTo>
                    <a:pt x="140576" y="601952"/>
                    <a:pt x="146343" y="590417"/>
                    <a:pt x="165567" y="571193"/>
                  </a:cubicBezTo>
                  <a:cubicBezTo>
                    <a:pt x="184791" y="551969"/>
                    <a:pt x="194403" y="525056"/>
                    <a:pt x="194403" y="498142"/>
                  </a:cubicBezTo>
                  <a:lnTo>
                    <a:pt x="186713" y="29076"/>
                  </a:lnTo>
                  <a:lnTo>
                    <a:pt x="36766" y="29076"/>
                  </a:lnTo>
                  <a:close/>
                </a:path>
              </a:pathLst>
            </a:custGeom>
            <a:solidFill>
              <a:schemeClr val="accent1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34">
              <a:extLst>
                <a:ext uri="{FF2B5EF4-FFF2-40B4-BE49-F238E27FC236}">
                  <a16:creationId xmlns:a16="http://schemas.microsoft.com/office/drawing/2014/main" id="{FAE77E48-F75A-3149-8555-346E00DB97DF}"/>
                </a:ext>
              </a:extLst>
            </p:cNvPr>
            <p:cNvSpPr/>
            <p:nvPr/>
          </p:nvSpPr>
          <p:spPr>
            <a:xfrm>
              <a:off x="6951567" y="1676765"/>
              <a:ext cx="730512" cy="269136"/>
            </a:xfrm>
            <a:custGeom>
              <a:avLst/>
              <a:gdLst>
                <a:gd name="connsiteX0" fmla="*/ 727629 w 730512"/>
                <a:gd name="connsiteY0" fmla="*/ 197046 h 269136"/>
                <a:gd name="connsiteX1" fmla="*/ 698793 w 730512"/>
                <a:gd name="connsiteY1" fmla="*/ 139374 h 269136"/>
                <a:gd name="connsiteX2" fmla="*/ 491173 w 730512"/>
                <a:gd name="connsiteY2" fmla="*/ 27875 h 269136"/>
                <a:gd name="connsiteX3" fmla="*/ 458493 w 730512"/>
                <a:gd name="connsiteY3" fmla="*/ 14418 h 269136"/>
                <a:gd name="connsiteX4" fmla="*/ 112461 w 730512"/>
                <a:gd name="connsiteY4" fmla="*/ 14418 h 269136"/>
                <a:gd name="connsiteX5" fmla="*/ 112461 w 730512"/>
                <a:gd name="connsiteY5" fmla="*/ 14418 h 269136"/>
                <a:gd name="connsiteX6" fmla="*/ 47098 w 730512"/>
                <a:gd name="connsiteY6" fmla="*/ 14418 h 269136"/>
                <a:gd name="connsiteX7" fmla="*/ 14418 w 730512"/>
                <a:gd name="connsiteY7" fmla="*/ 47099 h 269136"/>
                <a:gd name="connsiteX8" fmla="*/ 14418 w 730512"/>
                <a:gd name="connsiteY8" fmla="*/ 237416 h 269136"/>
                <a:gd name="connsiteX9" fmla="*/ 47098 w 730512"/>
                <a:gd name="connsiteY9" fmla="*/ 270097 h 269136"/>
                <a:gd name="connsiteX10" fmla="*/ 104770 w 730512"/>
                <a:gd name="connsiteY10" fmla="*/ 270097 h 269136"/>
                <a:gd name="connsiteX11" fmla="*/ 104770 w 730512"/>
                <a:gd name="connsiteY11" fmla="*/ 270097 h 269136"/>
                <a:gd name="connsiteX12" fmla="*/ 108616 w 730512"/>
                <a:gd name="connsiteY12" fmla="*/ 270097 h 269136"/>
                <a:gd name="connsiteX13" fmla="*/ 233572 w 730512"/>
                <a:gd name="connsiteY13" fmla="*/ 270097 h 269136"/>
                <a:gd name="connsiteX14" fmla="*/ 233572 w 730512"/>
                <a:gd name="connsiteY14" fmla="*/ 270097 h 269136"/>
                <a:gd name="connsiteX15" fmla="*/ 621897 w 730512"/>
                <a:gd name="connsiteY15" fmla="*/ 270097 h 269136"/>
                <a:gd name="connsiteX16" fmla="*/ 621897 w 730512"/>
                <a:gd name="connsiteY16" fmla="*/ 270097 h 269136"/>
                <a:gd name="connsiteX17" fmla="*/ 693025 w 730512"/>
                <a:gd name="connsiteY17" fmla="*/ 270097 h 269136"/>
                <a:gd name="connsiteX18" fmla="*/ 725706 w 730512"/>
                <a:gd name="connsiteY18" fmla="*/ 237416 h 269136"/>
                <a:gd name="connsiteX19" fmla="*/ 727629 w 730512"/>
                <a:gd name="connsiteY19" fmla="*/ 197046 h 26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0512" h="269136">
                  <a:moveTo>
                    <a:pt x="727629" y="197046"/>
                  </a:moveTo>
                  <a:cubicBezTo>
                    <a:pt x="727629" y="173977"/>
                    <a:pt x="716094" y="152831"/>
                    <a:pt x="698793" y="139374"/>
                  </a:cubicBezTo>
                  <a:lnTo>
                    <a:pt x="491173" y="27875"/>
                  </a:lnTo>
                  <a:cubicBezTo>
                    <a:pt x="481561" y="20185"/>
                    <a:pt x="470027" y="16340"/>
                    <a:pt x="458493" y="14418"/>
                  </a:cubicBezTo>
                  <a:lnTo>
                    <a:pt x="112461" y="14418"/>
                  </a:lnTo>
                  <a:lnTo>
                    <a:pt x="112461" y="14418"/>
                  </a:lnTo>
                  <a:lnTo>
                    <a:pt x="47098" y="14418"/>
                  </a:lnTo>
                  <a:cubicBezTo>
                    <a:pt x="27874" y="14418"/>
                    <a:pt x="14418" y="29797"/>
                    <a:pt x="14418" y="47099"/>
                  </a:cubicBezTo>
                  <a:lnTo>
                    <a:pt x="14418" y="237416"/>
                  </a:lnTo>
                  <a:cubicBezTo>
                    <a:pt x="14418" y="256640"/>
                    <a:pt x="29797" y="270097"/>
                    <a:pt x="47098" y="270097"/>
                  </a:cubicBezTo>
                  <a:lnTo>
                    <a:pt x="104770" y="270097"/>
                  </a:lnTo>
                  <a:lnTo>
                    <a:pt x="104770" y="270097"/>
                  </a:lnTo>
                  <a:lnTo>
                    <a:pt x="108616" y="270097"/>
                  </a:lnTo>
                  <a:lnTo>
                    <a:pt x="233572" y="270097"/>
                  </a:lnTo>
                  <a:lnTo>
                    <a:pt x="233572" y="270097"/>
                  </a:lnTo>
                  <a:lnTo>
                    <a:pt x="621897" y="270097"/>
                  </a:lnTo>
                  <a:lnTo>
                    <a:pt x="621897" y="270097"/>
                  </a:lnTo>
                  <a:lnTo>
                    <a:pt x="693025" y="270097"/>
                  </a:lnTo>
                  <a:cubicBezTo>
                    <a:pt x="712249" y="270097"/>
                    <a:pt x="725706" y="254718"/>
                    <a:pt x="725706" y="237416"/>
                  </a:cubicBezTo>
                  <a:lnTo>
                    <a:pt x="727629" y="197046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5571EDF5-134C-434A-B6EB-ED21D6C8329E}"/>
              </a:ext>
            </a:extLst>
          </p:cNvPr>
          <p:cNvSpPr txBox="1"/>
          <p:nvPr/>
        </p:nvSpPr>
        <p:spPr>
          <a:xfrm>
            <a:off x="1184029" y="1110597"/>
            <a:ext cx="3470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5E5E5E"/>
                </a:solidFill>
                <a:latin typeface="Gabriola" pitchFamily="82" charset="0"/>
              </a:rPr>
              <a:t>Design Process: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F45A7D0A-4849-4948-AE07-537DDA583106}"/>
              </a:ext>
            </a:extLst>
          </p:cNvPr>
          <p:cNvSpPr/>
          <p:nvPr/>
        </p:nvSpPr>
        <p:spPr>
          <a:xfrm>
            <a:off x="466610" y="1774373"/>
            <a:ext cx="1593461" cy="477054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9272B7B-4199-0A4B-B5A4-9C129551A912}"/>
              </a:ext>
            </a:extLst>
          </p:cNvPr>
          <p:cNvSpPr txBox="1"/>
          <p:nvPr/>
        </p:nvSpPr>
        <p:spPr>
          <a:xfrm>
            <a:off x="466610" y="1756384"/>
            <a:ext cx="20326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27900"/>
                </a:solidFill>
                <a:latin typeface="Gabriola" pitchFamily="82" charset="0"/>
              </a:rPr>
              <a:t>Solving for A</a:t>
            </a:r>
            <a:r>
              <a:rPr lang="en-US" sz="2500" baseline="-25000" dirty="0">
                <a:solidFill>
                  <a:srgbClr val="F27900"/>
                </a:solidFill>
                <a:latin typeface="Gabriola" pitchFamily="82" charset="0"/>
              </a:rPr>
              <a:t>st</a:t>
            </a:r>
            <a:r>
              <a:rPr lang="en-US" sz="2500" dirty="0">
                <a:solidFill>
                  <a:srgbClr val="F27900"/>
                </a:solidFill>
                <a:latin typeface="Gabriola" pitchFamily="82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AEC85C63-6A3C-A44B-869B-6911068DF943}"/>
                  </a:ext>
                </a:extLst>
              </p:cNvPr>
              <p:cNvSpPr txBox="1"/>
              <p:nvPr/>
            </p:nvSpPr>
            <p:spPr>
              <a:xfrm>
                <a:off x="324607" y="2461971"/>
                <a:ext cx="779931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1662.5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=0.65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0.8[0.85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28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122500−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𝑠𝑡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+420 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AEC85C63-6A3C-A44B-869B-6911068DF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07" y="2461971"/>
                <a:ext cx="7799315" cy="338554"/>
              </a:xfrm>
              <a:prstGeom prst="rect">
                <a:avLst/>
              </a:prstGeom>
              <a:blipFill>
                <a:blip r:embed="rId2"/>
                <a:stretch>
                  <a:fillRect l="-163" t="-3571" r="-813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7C843D8-318F-ED49-BB65-BA8748D1AA49}"/>
                  </a:ext>
                </a:extLst>
              </p:cNvPr>
              <p:cNvSpPr txBox="1"/>
              <p:nvPr/>
            </p:nvSpPr>
            <p:spPr>
              <a:xfrm>
                <a:off x="387297" y="2776766"/>
                <a:ext cx="196983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=711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7C843D8-318F-ED49-BB65-BA8748D1A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97" y="2776766"/>
                <a:ext cx="1969835" cy="338554"/>
              </a:xfrm>
              <a:prstGeom prst="rect">
                <a:avLst/>
              </a:prstGeom>
              <a:blipFill>
                <a:blip r:embed="rId3"/>
                <a:stretch>
                  <a:fillRect l="-2564" t="-7143" r="-641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713299-8AA5-9D43-9CE7-8DB60CD40B32}"/>
                  </a:ext>
                </a:extLst>
              </p:cNvPr>
              <p:cNvSpPr txBox="1"/>
              <p:nvPr/>
            </p:nvSpPr>
            <p:spPr>
              <a:xfrm>
                <a:off x="415561" y="3149234"/>
                <a:ext cx="24254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𝐹𝑜𝑟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𝑡𝑖𝑒𝑠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𝑢𝑠𝑒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#10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713299-8AA5-9D43-9CE7-8DB60CD40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561" y="3149234"/>
                <a:ext cx="2425408" cy="307777"/>
              </a:xfrm>
              <a:prstGeom prst="rect">
                <a:avLst/>
              </a:prstGeom>
              <a:blipFill>
                <a:blip r:embed="rId4"/>
                <a:stretch>
                  <a:fillRect l="-1563" t="-8000" r="-521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5E1F6BC-D232-A347-8CF6-2C2895544042}"/>
              </a:ext>
            </a:extLst>
          </p:cNvPr>
          <p:cNvGrpSpPr/>
          <p:nvPr/>
        </p:nvGrpSpPr>
        <p:grpSpPr>
          <a:xfrm flipV="1">
            <a:off x="248667" y="4127147"/>
            <a:ext cx="2670379" cy="120543"/>
            <a:chOff x="-48040" y="6512575"/>
            <a:chExt cx="12301000" cy="364176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EABD5013-026E-0743-A5B0-6323A4DE6F35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Freeform: Shape 153">
              <a:extLst>
                <a:ext uri="{FF2B5EF4-FFF2-40B4-BE49-F238E27FC236}">
                  <a16:creationId xmlns:a16="http://schemas.microsoft.com/office/drawing/2014/main" id="{D99722B9-F1C8-A44B-833C-FB6041DA6FD8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07E2B582-FC87-724A-AA30-C9DC532B2421}"/>
              </a:ext>
            </a:extLst>
          </p:cNvPr>
          <p:cNvSpPr txBox="1"/>
          <p:nvPr/>
        </p:nvSpPr>
        <p:spPr>
          <a:xfrm>
            <a:off x="452409" y="3552625"/>
            <a:ext cx="3470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27900"/>
                </a:solidFill>
                <a:latin typeface="Gabriola" pitchFamily="82" charset="0"/>
              </a:rPr>
              <a:t>Spacing for ties: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02D479-8442-D54F-B3A1-59A0D87792EF}"/>
                  </a:ext>
                </a:extLst>
              </p:cNvPr>
              <p:cNvSpPr txBox="1"/>
              <p:nvPr/>
            </p:nvSpPr>
            <p:spPr>
              <a:xfrm>
                <a:off x="387297" y="4397906"/>
                <a:ext cx="443300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≤16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𝑏𝑎𝑟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=16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16=256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sz="22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02D479-8442-D54F-B3A1-59A0D8779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97" y="4397906"/>
                <a:ext cx="4433008" cy="338554"/>
              </a:xfrm>
              <a:prstGeom prst="rect">
                <a:avLst/>
              </a:prstGeom>
              <a:blipFill>
                <a:blip r:embed="rId5"/>
                <a:stretch>
                  <a:fillRect l="-3143" t="-7407" r="-571" b="-40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52B54F7-A6C6-BC40-9D1C-A9D8B73A52B3}"/>
                  </a:ext>
                </a:extLst>
              </p:cNvPr>
              <p:cNvSpPr txBox="1"/>
              <p:nvPr/>
            </p:nvSpPr>
            <p:spPr>
              <a:xfrm>
                <a:off x="387297" y="4858723"/>
                <a:ext cx="431566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/>
                  <a:t>2.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≤48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𝑡𝑖𝑒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=48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10=480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sz="22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52B54F7-A6C6-BC40-9D1C-A9D8B73A5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97" y="4858723"/>
                <a:ext cx="4315669" cy="338554"/>
              </a:xfrm>
              <a:prstGeom prst="rect">
                <a:avLst/>
              </a:prstGeom>
              <a:blipFill>
                <a:blip r:embed="rId6"/>
                <a:stretch>
                  <a:fillRect l="-3812" t="-25000" r="-293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79EF2A-7F46-2D49-B59A-C34A889E5882}"/>
                  </a:ext>
                </a:extLst>
              </p:cNvPr>
              <p:cNvSpPr txBox="1"/>
              <p:nvPr/>
            </p:nvSpPr>
            <p:spPr>
              <a:xfrm>
                <a:off x="324607" y="5280410"/>
                <a:ext cx="378045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3. 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𝐿𝑒𝑎𝑠𝑡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𝑑𝑖𝑚𝑒𝑛𝑡𝑖𝑜𝑛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=350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79EF2A-7F46-2D49-B59A-C34A889E5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07" y="5280410"/>
                <a:ext cx="3780458" cy="338554"/>
              </a:xfrm>
              <a:prstGeom prst="rect">
                <a:avLst/>
              </a:prstGeom>
              <a:blipFill>
                <a:blip r:embed="rId7"/>
                <a:stretch>
                  <a:fillRect l="-1003" t="-7143" b="-3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76F361-D2E8-9D41-9467-43949F4E825B}"/>
                  </a:ext>
                </a:extLst>
              </p:cNvPr>
              <p:cNvSpPr txBox="1"/>
              <p:nvPr/>
            </p:nvSpPr>
            <p:spPr>
              <a:xfrm>
                <a:off x="8109613" y="1356128"/>
                <a:ext cx="28983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27900"/>
                          </a:solidFill>
                          <a:latin typeface="Cambria Math" panose="02040503050406030204" pitchFamily="18" charset="0"/>
                        </a:rPr>
                        <m:t>𝑈𝑠𝑒</m:t>
                      </m:r>
                      <m:r>
                        <a:rPr lang="en-US" b="0" i="1" smtClean="0">
                          <a:solidFill>
                            <a:srgbClr val="F279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27900"/>
                          </a:solidFill>
                          <a:latin typeface="Cambria Math" panose="02040503050406030204" pitchFamily="18" charset="0"/>
                        </a:rPr>
                        <m:t>𝑠𝑝𝑎𝑐𝑖𝑛𝑔</m:t>
                      </m:r>
                      <m:r>
                        <a:rPr lang="en-US" b="0" i="1" smtClean="0">
                          <a:solidFill>
                            <a:srgbClr val="F279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27900"/>
                          </a:solidFill>
                          <a:latin typeface="Cambria Math" panose="02040503050406030204" pitchFamily="18" charset="0"/>
                        </a:rPr>
                        <m:t>𝑡𝑖𝑒𝑠</m:t>
                      </m:r>
                      <m:r>
                        <a:rPr lang="en-US" b="0" i="1" smtClean="0">
                          <a:solidFill>
                            <a:srgbClr val="F27900"/>
                          </a:solidFill>
                          <a:latin typeface="Cambria Math" panose="02040503050406030204" pitchFamily="18" charset="0"/>
                        </a:rPr>
                        <m:t> @ 250</m:t>
                      </m:r>
                      <m:r>
                        <a:rPr lang="en-US" b="0" i="1" smtClean="0">
                          <a:solidFill>
                            <a:srgbClr val="F27900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b="0" i="1" smtClean="0">
                          <a:solidFill>
                            <a:srgbClr val="F279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rgbClr val="F279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76F361-D2E8-9D41-9467-43949F4E8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9613" y="1356128"/>
                <a:ext cx="2898358" cy="276999"/>
              </a:xfrm>
              <a:prstGeom prst="rect">
                <a:avLst/>
              </a:prstGeom>
              <a:blipFill>
                <a:blip r:embed="rId8"/>
                <a:stretch>
                  <a:fillRect l="-873" r="-2620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2" name="Group 171">
            <a:extLst>
              <a:ext uri="{FF2B5EF4-FFF2-40B4-BE49-F238E27FC236}">
                <a16:creationId xmlns:a16="http://schemas.microsoft.com/office/drawing/2014/main" id="{7390D515-AE45-DC40-9D06-EBF7CA8B88E7}"/>
              </a:ext>
            </a:extLst>
          </p:cNvPr>
          <p:cNvGrpSpPr/>
          <p:nvPr/>
        </p:nvGrpSpPr>
        <p:grpSpPr>
          <a:xfrm>
            <a:off x="7898130" y="1795129"/>
            <a:ext cx="4293870" cy="2856865"/>
            <a:chOff x="-149049" y="5"/>
            <a:chExt cx="4294878" cy="2857927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BFAF2F26-F9FB-514E-BD6C-B8B6FDB346F0}"/>
                </a:ext>
              </a:extLst>
            </p:cNvPr>
            <p:cNvGrpSpPr/>
            <p:nvPr/>
          </p:nvGrpSpPr>
          <p:grpSpPr>
            <a:xfrm>
              <a:off x="346715" y="5"/>
              <a:ext cx="3799114" cy="2857927"/>
              <a:chOff x="5" y="1604994"/>
              <a:chExt cx="3276134" cy="2286723"/>
            </a:xfrm>
          </p:grpSpPr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92A57572-FE9B-C346-B881-B81F84940D37}"/>
                  </a:ext>
                </a:extLst>
              </p:cNvPr>
              <p:cNvGrpSpPr/>
              <p:nvPr/>
            </p:nvGrpSpPr>
            <p:grpSpPr>
              <a:xfrm rot="16200000">
                <a:off x="494710" y="1110289"/>
                <a:ext cx="2286723" cy="3276134"/>
                <a:chOff x="960697" y="-1"/>
                <a:chExt cx="2286723" cy="3276134"/>
              </a:xfrm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5B183542-D493-2844-807D-C1A56B18E9DA}"/>
                    </a:ext>
                  </a:extLst>
                </p:cNvPr>
                <p:cNvGrpSpPr/>
                <p:nvPr/>
              </p:nvGrpSpPr>
              <p:grpSpPr>
                <a:xfrm>
                  <a:off x="960697" y="-1"/>
                  <a:ext cx="2286723" cy="3276134"/>
                  <a:chOff x="960697" y="-1"/>
                  <a:chExt cx="2286723" cy="3276134"/>
                </a:xfrm>
              </p:grpSpPr>
              <p:grpSp>
                <p:nvGrpSpPr>
                  <p:cNvPr id="185" name="Group 184">
                    <a:extLst>
                      <a:ext uri="{FF2B5EF4-FFF2-40B4-BE49-F238E27FC236}">
                        <a16:creationId xmlns:a16="http://schemas.microsoft.com/office/drawing/2014/main" id="{AE0CBB4A-3433-7F4B-B29E-325B50363D28}"/>
                      </a:ext>
                    </a:extLst>
                  </p:cNvPr>
                  <p:cNvGrpSpPr/>
                  <p:nvPr/>
                </p:nvGrpSpPr>
                <p:grpSpPr>
                  <a:xfrm>
                    <a:off x="960697" y="-1"/>
                    <a:ext cx="2286723" cy="1982905"/>
                    <a:chOff x="960697" y="-1"/>
                    <a:chExt cx="2286723" cy="1982905"/>
                  </a:xfrm>
                </p:grpSpPr>
                <p:grpSp>
                  <p:nvGrpSpPr>
                    <p:cNvPr id="191" name="Group 190">
                      <a:extLst>
                        <a:ext uri="{FF2B5EF4-FFF2-40B4-BE49-F238E27FC236}">
                          <a16:creationId xmlns:a16="http://schemas.microsoft.com/office/drawing/2014/main" id="{23060481-4943-7B44-BA87-DC387E005C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60697" y="-1"/>
                      <a:ext cx="2286723" cy="1982905"/>
                      <a:chOff x="960697" y="-1"/>
                      <a:chExt cx="2286723" cy="1982905"/>
                    </a:xfrm>
                  </p:grpSpPr>
                  <p:grpSp>
                    <p:nvGrpSpPr>
                      <p:cNvPr id="193" name="Group 192">
                        <a:extLst>
                          <a:ext uri="{FF2B5EF4-FFF2-40B4-BE49-F238E27FC236}">
                            <a16:creationId xmlns:a16="http://schemas.microsoft.com/office/drawing/2014/main" id="{222C7BF3-B7CA-5D45-8841-4F829505B0D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60697" y="-1"/>
                        <a:ext cx="2286723" cy="1982905"/>
                        <a:chOff x="491651" y="95250"/>
                        <a:chExt cx="2299196" cy="1861012"/>
                      </a:xfrm>
                    </p:grpSpPr>
                    <p:grpSp>
                      <p:nvGrpSpPr>
                        <p:cNvPr id="195" name="Group 194">
                          <a:extLst>
                            <a:ext uri="{FF2B5EF4-FFF2-40B4-BE49-F238E27FC236}">
                              <a16:creationId xmlns:a16="http://schemas.microsoft.com/office/drawing/2014/main" id="{843A4BC1-200E-4648-84A2-93F69F7E314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1651" y="95250"/>
                          <a:ext cx="2299196" cy="1861012"/>
                          <a:chOff x="491651" y="95250"/>
                          <a:chExt cx="2299196" cy="1861012"/>
                        </a:xfrm>
                      </p:grpSpPr>
                      <p:grpSp>
                        <p:nvGrpSpPr>
                          <p:cNvPr id="197" name="Group 196">
                            <a:extLst>
                              <a:ext uri="{FF2B5EF4-FFF2-40B4-BE49-F238E27FC236}">
                                <a16:creationId xmlns:a16="http://schemas.microsoft.com/office/drawing/2014/main" id="{980A6DFA-9249-E94D-B1A3-62F9D93597E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91651" y="387661"/>
                            <a:ext cx="2298461" cy="1568601"/>
                            <a:chOff x="491651" y="387661"/>
                            <a:chExt cx="2298461" cy="1568601"/>
                          </a:xfrm>
                        </p:grpSpPr>
                        <p:grpSp>
                          <p:nvGrpSpPr>
                            <p:cNvPr id="199" name="Group 198">
                              <a:extLst>
                                <a:ext uri="{FF2B5EF4-FFF2-40B4-BE49-F238E27FC236}">
                                  <a16:creationId xmlns:a16="http://schemas.microsoft.com/office/drawing/2014/main" id="{FA3C69E9-70CE-1949-84CD-50A9DFE6510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491651" y="409456"/>
                              <a:ext cx="2298461" cy="1546806"/>
                              <a:chOff x="491651" y="409456"/>
                              <a:chExt cx="2298461" cy="1546806"/>
                            </a:xfrm>
                          </p:grpSpPr>
                          <p:sp>
                            <p:nvSpPr>
                              <p:cNvPr id="204" name="Text Box 211954">
                                <a:extLst>
                                  <a:ext uri="{FF2B5EF4-FFF2-40B4-BE49-F238E27FC236}">
                                    <a16:creationId xmlns:a16="http://schemas.microsoft.com/office/drawing/2014/main" id="{4337BCE5-1856-6441-AF08-D2C08296A61A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5400000">
                                <a:off x="-63864" y="982374"/>
                                <a:ext cx="1529403" cy="41837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 marL="0" marR="0" algn="ctr">
                                  <a:lnSpc>
                                    <a:spcPct val="2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800"/>
                                  </a:spcAft>
                                </a:pPr>
                                <a:r>
                                  <a:rPr lang="en-US" sz="1100">
                                    <a:ln>
                                      <a:noFill/>
                                    </a:ln>
                                    <a:effectLst>
                                      <a:outerShdw blurRad="38100" dist="19050" dir="2700000" algn="tl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a:t>a = 350 mm</a:t>
                                </a:r>
                                <a:endParaRPr lang="en-US" sz="1100">
                                  <a:effectLst/>
                                  <a:latin typeface="Calibri" panose="020F0502020204030204" pitchFamily="34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06" name="Rectangle 205">
                                <a:extLst>
                                  <a:ext uri="{FF2B5EF4-FFF2-40B4-BE49-F238E27FC236}">
                                    <a16:creationId xmlns:a16="http://schemas.microsoft.com/office/drawing/2014/main" id="{5F8B6933-38C4-0448-851A-002196D81EB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8846" y="409456"/>
                                <a:ext cx="1471266" cy="1480105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dk1"/>
                              </a:lnRef>
                              <a:fillRef idx="1">
                                <a:schemeClr val="lt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grpSp>
                            <p:nvGrpSpPr>
                              <p:cNvPr id="216" name="Group 215">
                                <a:extLst>
                                  <a:ext uri="{FF2B5EF4-FFF2-40B4-BE49-F238E27FC236}">
                                    <a16:creationId xmlns:a16="http://schemas.microsoft.com/office/drawing/2014/main" id="{063C92E9-6DC6-5D4B-AECF-36BAF558D3DC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419370" y="1092805"/>
                                <a:ext cx="743360" cy="715714"/>
                                <a:chOff x="333520" y="-539145"/>
                                <a:chExt cx="743360" cy="715714"/>
                              </a:xfrm>
                            </p:grpSpPr>
                            <p:sp>
                              <p:nvSpPr>
                                <p:cNvPr id="217" name="Oval 216">
                                  <a:extLst>
                                    <a:ext uri="{FF2B5EF4-FFF2-40B4-BE49-F238E27FC236}">
                                      <a16:creationId xmlns:a16="http://schemas.microsoft.com/office/drawing/2014/main" id="{A608BAA8-70E0-DC49-8F2F-750D71273538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333521" y="-539145"/>
                                  <a:ext cx="125072" cy="125825"/>
                                </a:xfrm>
                                <a:prstGeom prst="ellipse">
                                  <a:avLst/>
                                </a:prstGeom>
                              </p:spPr>
                              <p:style>
                                <a:lnRef idx="2">
                                  <a:schemeClr val="dk1">
                                    <a:shade val="50000"/>
                                  </a:schemeClr>
                                </a:lnRef>
                                <a:fillRef idx="1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18" name="Oval 217">
                                  <a:extLst>
                                    <a:ext uri="{FF2B5EF4-FFF2-40B4-BE49-F238E27FC236}">
                                      <a16:creationId xmlns:a16="http://schemas.microsoft.com/office/drawing/2014/main" id="{DB0CECCF-CE01-A448-941D-B175E9E2A948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333520" y="43828"/>
                                  <a:ext cx="125072" cy="125825"/>
                                </a:xfrm>
                                <a:prstGeom prst="ellipse">
                                  <a:avLst/>
                                </a:prstGeom>
                              </p:spPr>
                              <p:style>
                                <a:lnRef idx="2">
                                  <a:schemeClr val="dk1">
                                    <a:shade val="50000"/>
                                  </a:schemeClr>
                                </a:lnRef>
                                <a:fillRef idx="1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219" name="Oval 218">
                                  <a:extLst>
                                    <a:ext uri="{FF2B5EF4-FFF2-40B4-BE49-F238E27FC236}">
                                      <a16:creationId xmlns:a16="http://schemas.microsoft.com/office/drawing/2014/main" id="{75037D1A-3ACF-0E41-B254-C5FA08AF0DC1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951807" y="50744"/>
                                  <a:ext cx="125073" cy="125825"/>
                                </a:xfrm>
                                <a:prstGeom prst="ellipse">
                                  <a:avLst/>
                                </a:prstGeom>
                              </p:spPr>
                              <p:style>
                                <a:lnRef idx="2">
                                  <a:schemeClr val="dk1">
                                    <a:shade val="50000"/>
                                  </a:schemeClr>
                                </a:lnRef>
                                <a:fillRef idx="1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</p:grpSp>
                        <p:cxnSp>
                          <p:nvCxnSpPr>
                            <p:cNvPr id="200" name="Straight Arrow Connector 199">
                              <a:extLst>
                                <a:ext uri="{FF2B5EF4-FFF2-40B4-BE49-F238E27FC236}">
                                  <a16:creationId xmlns:a16="http://schemas.microsoft.com/office/drawing/2014/main" id="{75CC5EF2-DDE8-B644-878E-2F26F6C92439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rot="5400000" flipH="1">
                              <a:off x="322728" y="1020957"/>
                              <a:ext cx="1236711" cy="0"/>
                            </a:xfrm>
                            <a:prstGeom prst="straightConnector1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  <a:tailEnd type="triangle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01" name="Straight Arrow Connector 200">
                              <a:extLst>
                                <a:ext uri="{FF2B5EF4-FFF2-40B4-BE49-F238E27FC236}">
                                  <a16:creationId xmlns:a16="http://schemas.microsoft.com/office/drawing/2014/main" id="{7C0FEECD-101A-224C-96C6-7287D97950C5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rot="5400000">
                              <a:off x="810505" y="1732951"/>
                              <a:ext cx="265591" cy="1"/>
                            </a:xfrm>
                            <a:prstGeom prst="straightConnector1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  <a:tailEnd type="triangle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02" name="Straight Connector 201">
                              <a:extLst>
                                <a:ext uri="{FF2B5EF4-FFF2-40B4-BE49-F238E27FC236}">
                                  <a16:creationId xmlns:a16="http://schemas.microsoft.com/office/drawing/2014/main" id="{0F278AC2-353A-EC48-9256-300DB30C063E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rot="5400000">
                              <a:off x="995660" y="1626989"/>
                              <a:ext cx="6350" cy="508901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03" name="Straight Connector 202">
                              <a:extLst>
                                <a:ext uri="{FF2B5EF4-FFF2-40B4-BE49-F238E27FC236}">
                                  <a16:creationId xmlns:a16="http://schemas.microsoft.com/office/drawing/2014/main" id="{7EE36412-2AE9-4543-8B31-7EB2F5FD924B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H="1">
                              <a:off x="833432" y="387661"/>
                              <a:ext cx="438150" cy="6350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cxnSp>
                        <p:nvCxnSpPr>
                          <p:cNvPr id="198" name="Straight Connector 197">
                            <a:extLst>
                              <a:ext uri="{FF2B5EF4-FFF2-40B4-BE49-F238E27FC236}">
                                <a16:creationId xmlns:a16="http://schemas.microsoft.com/office/drawing/2014/main" id="{E6435F3E-1F92-F84C-9F78-B50227F8AABF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2787672" y="95250"/>
                            <a:ext cx="3175" cy="32385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196" name="Text Box 211965">
                          <a:extLst>
                            <a:ext uri="{FF2B5EF4-FFF2-40B4-BE49-F238E27FC236}">
                              <a16:creationId xmlns:a16="http://schemas.microsoft.com/office/drawing/2014/main" id="{759CD02C-265E-E54D-A800-BA11C2705A5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5400000">
                          <a:off x="1616836" y="964139"/>
                          <a:ext cx="782406" cy="4183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>
                                <a:outerShdw blurRad="38100" dist="19050" dir="2700000" algn="tl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8 # 16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6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194" name="Oval 193">
                        <a:extLst>
                          <a:ext uri="{FF2B5EF4-FFF2-40B4-BE49-F238E27FC236}">
                            <a16:creationId xmlns:a16="http://schemas.microsoft.com/office/drawing/2014/main" id="{F88C17A9-1DA7-C24B-9DEF-A1E7822A3E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87603" y="448680"/>
                        <a:ext cx="76200" cy="79513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92" name="Oval 191">
                      <a:extLst>
                        <a:ext uri="{FF2B5EF4-FFF2-40B4-BE49-F238E27FC236}">
                          <a16:creationId xmlns:a16="http://schemas.microsoft.com/office/drawing/2014/main" id="{42C4564A-9E11-E24B-8783-CF0AF575D8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0000" y="421584"/>
                      <a:ext cx="124394" cy="134067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6" name="Rectangle: Rounded Corners 65">
                    <a:extLst>
                      <a:ext uri="{FF2B5EF4-FFF2-40B4-BE49-F238E27FC236}">
                        <a16:creationId xmlns:a16="http://schemas.microsoft.com/office/drawing/2014/main" id="{3106660D-31A3-BA49-9328-AA628FCD7476}"/>
                      </a:ext>
                    </a:extLst>
                  </p:cNvPr>
                  <p:cNvSpPr/>
                  <p:nvPr/>
                </p:nvSpPr>
                <p:spPr>
                  <a:xfrm>
                    <a:off x="1865548" y="405955"/>
                    <a:ext cx="1317111" cy="1419531"/>
                  </a:xfrm>
                  <a:prstGeom prst="roundRect">
                    <a:avLst>
                      <a:gd name="adj" fmla="val 2951"/>
                    </a:avLst>
                  </a:prstGeom>
                  <a:noFill/>
                  <a:ln w="381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cxnSp>
                <p:nvCxnSpPr>
                  <p:cNvPr id="187" name="Straight Connector 186">
                    <a:extLst>
                      <a:ext uri="{FF2B5EF4-FFF2-40B4-BE49-F238E27FC236}">
                        <a16:creationId xmlns:a16="http://schemas.microsoft.com/office/drawing/2014/main" id="{A3089E90-4F58-E14B-8071-CC3257CD060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018064" y="410935"/>
                    <a:ext cx="77465" cy="115458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>
                    <a:extLst>
                      <a:ext uri="{FF2B5EF4-FFF2-40B4-BE49-F238E27FC236}">
                        <a16:creationId xmlns:a16="http://schemas.microsoft.com/office/drawing/2014/main" id="{AA1E9201-9870-3949-9B53-ABEB4E36089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105150" y="492578"/>
                    <a:ext cx="77465" cy="115458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Arrow Connector 188">
                    <a:extLst>
                      <a:ext uri="{FF2B5EF4-FFF2-40B4-BE49-F238E27FC236}">
                        <a16:creationId xmlns:a16="http://schemas.microsoft.com/office/drawing/2014/main" id="{919864C4-FD60-894C-94F9-3031437E1CBE}"/>
                      </a:ext>
                    </a:extLst>
                  </p:cNvPr>
                  <p:cNvCxnSpPr/>
                  <p:nvPr/>
                </p:nvCxnSpPr>
                <p:spPr>
                  <a:xfrm rot="5400000" flipH="1">
                    <a:off x="1996956" y="1948292"/>
                    <a:ext cx="565956" cy="32024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0" name="Text Box 69">
                    <a:extLst>
                      <a:ext uri="{FF2B5EF4-FFF2-40B4-BE49-F238E27FC236}">
                        <a16:creationId xmlns:a16="http://schemas.microsoft.com/office/drawing/2014/main" id="{9CA9378E-DF9F-5A4B-B1B0-BA6C1695FD3D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857945" y="2382307"/>
                    <a:ext cx="1371600" cy="4160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20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400" b="1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19050" dir="2700000" algn="tl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# 10 @ 250 mm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41EA20C7-A0EE-0248-BE51-9910489716AE}"/>
                    </a:ext>
                  </a:extLst>
                </p:cNvPr>
                <p:cNvSpPr/>
                <p:nvPr/>
              </p:nvSpPr>
              <p:spPr>
                <a:xfrm>
                  <a:off x="3048042" y="1691419"/>
                  <a:ext cx="124394" cy="134067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B9343053-6177-B047-B61D-0475059D8AD5}"/>
                  </a:ext>
                </a:extLst>
              </p:cNvPr>
              <p:cNvSpPr/>
              <p:nvPr/>
            </p:nvSpPr>
            <p:spPr>
              <a:xfrm rot="16200000">
                <a:off x="434577" y="2839796"/>
                <a:ext cx="124394" cy="13406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F58D3B56-2FA4-1A49-9A44-1EFD7FDADBEC}"/>
                  </a:ext>
                </a:extLst>
              </p:cNvPr>
              <p:cNvSpPr/>
              <p:nvPr/>
            </p:nvSpPr>
            <p:spPr>
              <a:xfrm rot="16200000">
                <a:off x="410793" y="1660388"/>
                <a:ext cx="124394" cy="13406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22217CA6-9621-5740-9EDF-60312CB4AF34}"/>
                  </a:ext>
                </a:extLst>
              </p:cNvPr>
              <p:cNvSpPr/>
              <p:nvPr/>
            </p:nvSpPr>
            <p:spPr>
              <a:xfrm rot="16200000">
                <a:off x="1036150" y="1686748"/>
                <a:ext cx="124394" cy="13406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74" name="Text Box 74">
              <a:extLst>
                <a:ext uri="{FF2B5EF4-FFF2-40B4-BE49-F238E27FC236}">
                  <a16:creationId xmlns:a16="http://schemas.microsoft.com/office/drawing/2014/main" id="{09ED469B-9CF9-7641-902E-970B254387F4}"/>
                </a:ext>
              </a:extLst>
            </p:cNvPr>
            <p:cNvSpPr txBox="1"/>
            <p:nvPr/>
          </p:nvSpPr>
          <p:spPr>
            <a:xfrm rot="16200000">
              <a:off x="-388614" y="685629"/>
              <a:ext cx="1516380" cy="48196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20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 = 350 mm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6FFC6C60-6E79-584F-B59B-D898B08D3C03}"/>
                </a:ext>
              </a:extLst>
            </p:cNvPr>
            <p:cNvCxnSpPr/>
            <p:nvPr/>
          </p:nvCxnSpPr>
          <p:spPr>
            <a:xfrm rot="16200000" flipH="1" flipV="1">
              <a:off x="198120" y="-192551"/>
              <a:ext cx="3810" cy="400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D3B76962-079A-5842-BAE4-4D965AFD6CD7}"/>
                </a:ext>
              </a:extLst>
            </p:cNvPr>
            <p:cNvCxnSpPr/>
            <p:nvPr/>
          </p:nvCxnSpPr>
          <p:spPr>
            <a:xfrm rot="16200000" flipH="1" flipV="1">
              <a:off x="352552" y="1328372"/>
              <a:ext cx="0" cy="10032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EE76268B-5165-0A45-B226-7F9047154863}"/>
                </a:ext>
              </a:extLst>
            </p:cNvPr>
            <p:cNvCxnSpPr/>
            <p:nvPr/>
          </p:nvCxnSpPr>
          <p:spPr>
            <a:xfrm flipV="1">
              <a:off x="262353" y="44792"/>
              <a:ext cx="1" cy="4506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F18D5BDB-76F8-2C4E-B86C-C33F4D9940C0}"/>
                </a:ext>
              </a:extLst>
            </p:cNvPr>
            <p:cNvCxnSpPr/>
            <p:nvPr/>
          </p:nvCxnSpPr>
          <p:spPr>
            <a:xfrm>
              <a:off x="243772" y="1422854"/>
              <a:ext cx="0" cy="4071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0" name="TextBox 219">
            <a:extLst>
              <a:ext uri="{FF2B5EF4-FFF2-40B4-BE49-F238E27FC236}">
                <a16:creationId xmlns:a16="http://schemas.microsoft.com/office/drawing/2014/main" id="{26B71199-9BB6-9F42-9CF0-31D82E1C955C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95693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635" y="5870286"/>
            <a:ext cx="12208635" cy="98771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184028" y="281353"/>
            <a:ext cx="73503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E5E5E"/>
                </a:solidFill>
                <a:latin typeface="Gabriola" pitchFamily="82" charset="0"/>
              </a:rPr>
              <a:t>Column  Design </a:t>
            </a:r>
            <a:r>
              <a:rPr lang="en-US" sz="5000" b="1" dirty="0">
                <a:solidFill>
                  <a:srgbClr val="F27900"/>
                </a:solidFill>
                <a:latin typeface="Gabriola" pitchFamily="82" charset="0"/>
              </a:rPr>
              <a:t>Summary</a:t>
            </a:r>
            <a:r>
              <a:rPr lang="en-US" sz="5000" b="1" dirty="0">
                <a:solidFill>
                  <a:srgbClr val="5E5E5E"/>
                </a:solidFill>
                <a:latin typeface="Gabriola" pitchFamily="82" charset="0"/>
              </a:rPr>
              <a:t>: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8CA07A9-17E1-134B-AAEB-D663B3BF237E}"/>
              </a:ext>
            </a:extLst>
          </p:cNvPr>
          <p:cNvGrpSpPr/>
          <p:nvPr/>
        </p:nvGrpSpPr>
        <p:grpSpPr>
          <a:xfrm>
            <a:off x="337792" y="106251"/>
            <a:ext cx="846236" cy="1211978"/>
            <a:chOff x="6951567" y="1614047"/>
            <a:chExt cx="730512" cy="1347602"/>
          </a:xfrm>
        </p:grpSpPr>
        <p:sp>
          <p:nvSpPr>
            <p:cNvPr id="156" name="Freeform: Shape 12">
              <a:extLst>
                <a:ext uri="{FF2B5EF4-FFF2-40B4-BE49-F238E27FC236}">
                  <a16:creationId xmlns:a16="http://schemas.microsoft.com/office/drawing/2014/main" id="{58B3A859-2B33-9543-9037-52A0DCC5CB16}"/>
                </a:ext>
              </a:extLst>
            </p:cNvPr>
            <p:cNvSpPr/>
            <p:nvPr/>
          </p:nvSpPr>
          <p:spPr>
            <a:xfrm>
              <a:off x="7188744" y="1614047"/>
              <a:ext cx="192240" cy="1345680"/>
            </a:xfrm>
            <a:custGeom>
              <a:avLst/>
              <a:gdLst>
                <a:gd name="connsiteX0" fmla="*/ 104050 w 192240"/>
                <a:gd name="connsiteY0" fmla="*/ 1330541 h 1345680"/>
                <a:gd name="connsiteX1" fmla="*/ 55990 w 192240"/>
                <a:gd name="connsiteY1" fmla="*/ 1301705 h 1345680"/>
                <a:gd name="connsiteX2" fmla="*/ 29076 w 192240"/>
                <a:gd name="connsiteY2" fmla="*/ 1234421 h 1345680"/>
                <a:gd name="connsiteX3" fmla="*/ 46378 w 192240"/>
                <a:gd name="connsiteY3" fmla="*/ 59835 h 1345680"/>
                <a:gd name="connsiteX4" fmla="*/ 77136 w 192240"/>
                <a:gd name="connsiteY4" fmla="*/ 29076 h 1345680"/>
                <a:gd name="connsiteX5" fmla="*/ 130963 w 192240"/>
                <a:gd name="connsiteY5" fmla="*/ 29076 h 1345680"/>
                <a:gd name="connsiteX6" fmla="*/ 161722 w 192240"/>
                <a:gd name="connsiteY6" fmla="*/ 59835 h 1345680"/>
                <a:gd name="connsiteX7" fmla="*/ 179023 w 192240"/>
                <a:gd name="connsiteY7" fmla="*/ 1234421 h 1345680"/>
                <a:gd name="connsiteX8" fmla="*/ 152110 w 192240"/>
                <a:gd name="connsiteY8" fmla="*/ 1301705 h 1345680"/>
                <a:gd name="connsiteX9" fmla="*/ 104050 w 192240"/>
                <a:gd name="connsiteY9" fmla="*/ 1330541 h 1345680"/>
                <a:gd name="connsiteX10" fmla="*/ 104050 w 192240"/>
                <a:gd name="connsiteY10" fmla="*/ 1330541 h 13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240" h="1345680">
                  <a:moveTo>
                    <a:pt x="104050" y="1330541"/>
                  </a:moveTo>
                  <a:cubicBezTo>
                    <a:pt x="79058" y="1330541"/>
                    <a:pt x="73291" y="1320929"/>
                    <a:pt x="55990" y="1301705"/>
                  </a:cubicBezTo>
                  <a:cubicBezTo>
                    <a:pt x="38688" y="1284404"/>
                    <a:pt x="29076" y="1259413"/>
                    <a:pt x="29076" y="1234421"/>
                  </a:cubicBezTo>
                  <a:lnTo>
                    <a:pt x="46378" y="59835"/>
                  </a:lnTo>
                  <a:cubicBezTo>
                    <a:pt x="46378" y="42533"/>
                    <a:pt x="59834" y="29076"/>
                    <a:pt x="77136" y="29076"/>
                  </a:cubicBezTo>
                  <a:lnTo>
                    <a:pt x="130963" y="29076"/>
                  </a:lnTo>
                  <a:cubicBezTo>
                    <a:pt x="148265" y="29076"/>
                    <a:pt x="161722" y="42533"/>
                    <a:pt x="161722" y="59835"/>
                  </a:cubicBezTo>
                  <a:lnTo>
                    <a:pt x="179023" y="1234421"/>
                  </a:lnTo>
                  <a:cubicBezTo>
                    <a:pt x="179023" y="1259413"/>
                    <a:pt x="171334" y="1284404"/>
                    <a:pt x="152110" y="1301705"/>
                  </a:cubicBezTo>
                  <a:cubicBezTo>
                    <a:pt x="134808" y="1319007"/>
                    <a:pt x="129041" y="1330541"/>
                    <a:pt x="104050" y="1330541"/>
                  </a:cubicBezTo>
                  <a:lnTo>
                    <a:pt x="104050" y="1330541"/>
                  </a:lnTo>
                  <a:close/>
                </a:path>
              </a:pathLst>
            </a:custGeom>
            <a:solidFill>
              <a:schemeClr val="accent6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32">
              <a:extLst>
                <a:ext uri="{FF2B5EF4-FFF2-40B4-BE49-F238E27FC236}">
                  <a16:creationId xmlns:a16="http://schemas.microsoft.com/office/drawing/2014/main" id="{71E7EFDB-882F-C448-99DE-2B643A244087}"/>
                </a:ext>
              </a:extLst>
            </p:cNvPr>
            <p:cNvSpPr/>
            <p:nvPr/>
          </p:nvSpPr>
          <p:spPr>
            <a:xfrm>
              <a:off x="7182976" y="2346481"/>
              <a:ext cx="211464" cy="615168"/>
            </a:xfrm>
            <a:custGeom>
              <a:avLst/>
              <a:gdLst>
                <a:gd name="connsiteX0" fmla="*/ 36766 w 211464"/>
                <a:gd name="connsiteY0" fmla="*/ 29076 h 615168"/>
                <a:gd name="connsiteX1" fmla="*/ 29076 w 211464"/>
                <a:gd name="connsiteY1" fmla="*/ 498142 h 615168"/>
                <a:gd name="connsiteX2" fmla="*/ 57912 w 211464"/>
                <a:gd name="connsiteY2" fmla="*/ 571193 h 615168"/>
                <a:gd name="connsiteX3" fmla="*/ 109817 w 211464"/>
                <a:gd name="connsiteY3" fmla="*/ 601952 h 615168"/>
                <a:gd name="connsiteX4" fmla="*/ 113662 w 211464"/>
                <a:gd name="connsiteY4" fmla="*/ 601952 h 615168"/>
                <a:gd name="connsiteX5" fmla="*/ 165567 w 211464"/>
                <a:gd name="connsiteY5" fmla="*/ 571193 h 615168"/>
                <a:gd name="connsiteX6" fmla="*/ 194403 w 211464"/>
                <a:gd name="connsiteY6" fmla="*/ 498142 h 615168"/>
                <a:gd name="connsiteX7" fmla="*/ 186713 w 211464"/>
                <a:gd name="connsiteY7" fmla="*/ 29076 h 615168"/>
                <a:gd name="connsiteX8" fmla="*/ 36766 w 211464"/>
                <a:gd name="connsiteY8" fmla="*/ 29076 h 61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464" h="615168">
                  <a:moveTo>
                    <a:pt x="36766" y="29076"/>
                  </a:moveTo>
                  <a:lnTo>
                    <a:pt x="29076" y="498142"/>
                  </a:lnTo>
                  <a:cubicBezTo>
                    <a:pt x="29076" y="525056"/>
                    <a:pt x="38688" y="551969"/>
                    <a:pt x="57912" y="571193"/>
                  </a:cubicBezTo>
                  <a:cubicBezTo>
                    <a:pt x="77136" y="590417"/>
                    <a:pt x="82904" y="601952"/>
                    <a:pt x="109817" y="601952"/>
                  </a:cubicBezTo>
                  <a:lnTo>
                    <a:pt x="113662" y="601952"/>
                  </a:lnTo>
                  <a:cubicBezTo>
                    <a:pt x="140576" y="601952"/>
                    <a:pt x="146343" y="590417"/>
                    <a:pt x="165567" y="571193"/>
                  </a:cubicBezTo>
                  <a:cubicBezTo>
                    <a:pt x="184791" y="551969"/>
                    <a:pt x="194403" y="525056"/>
                    <a:pt x="194403" y="498142"/>
                  </a:cubicBezTo>
                  <a:lnTo>
                    <a:pt x="186713" y="29076"/>
                  </a:lnTo>
                  <a:lnTo>
                    <a:pt x="36766" y="29076"/>
                  </a:lnTo>
                  <a:close/>
                </a:path>
              </a:pathLst>
            </a:custGeom>
            <a:solidFill>
              <a:schemeClr val="accent1"/>
            </a:soli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34">
              <a:extLst>
                <a:ext uri="{FF2B5EF4-FFF2-40B4-BE49-F238E27FC236}">
                  <a16:creationId xmlns:a16="http://schemas.microsoft.com/office/drawing/2014/main" id="{FAE77E48-F75A-3149-8555-346E00DB97DF}"/>
                </a:ext>
              </a:extLst>
            </p:cNvPr>
            <p:cNvSpPr/>
            <p:nvPr/>
          </p:nvSpPr>
          <p:spPr>
            <a:xfrm>
              <a:off x="6951567" y="1676765"/>
              <a:ext cx="730512" cy="269136"/>
            </a:xfrm>
            <a:custGeom>
              <a:avLst/>
              <a:gdLst>
                <a:gd name="connsiteX0" fmla="*/ 727629 w 730512"/>
                <a:gd name="connsiteY0" fmla="*/ 197046 h 269136"/>
                <a:gd name="connsiteX1" fmla="*/ 698793 w 730512"/>
                <a:gd name="connsiteY1" fmla="*/ 139374 h 269136"/>
                <a:gd name="connsiteX2" fmla="*/ 491173 w 730512"/>
                <a:gd name="connsiteY2" fmla="*/ 27875 h 269136"/>
                <a:gd name="connsiteX3" fmla="*/ 458493 w 730512"/>
                <a:gd name="connsiteY3" fmla="*/ 14418 h 269136"/>
                <a:gd name="connsiteX4" fmla="*/ 112461 w 730512"/>
                <a:gd name="connsiteY4" fmla="*/ 14418 h 269136"/>
                <a:gd name="connsiteX5" fmla="*/ 112461 w 730512"/>
                <a:gd name="connsiteY5" fmla="*/ 14418 h 269136"/>
                <a:gd name="connsiteX6" fmla="*/ 47098 w 730512"/>
                <a:gd name="connsiteY6" fmla="*/ 14418 h 269136"/>
                <a:gd name="connsiteX7" fmla="*/ 14418 w 730512"/>
                <a:gd name="connsiteY7" fmla="*/ 47099 h 269136"/>
                <a:gd name="connsiteX8" fmla="*/ 14418 w 730512"/>
                <a:gd name="connsiteY8" fmla="*/ 237416 h 269136"/>
                <a:gd name="connsiteX9" fmla="*/ 47098 w 730512"/>
                <a:gd name="connsiteY9" fmla="*/ 270097 h 269136"/>
                <a:gd name="connsiteX10" fmla="*/ 104770 w 730512"/>
                <a:gd name="connsiteY10" fmla="*/ 270097 h 269136"/>
                <a:gd name="connsiteX11" fmla="*/ 104770 w 730512"/>
                <a:gd name="connsiteY11" fmla="*/ 270097 h 269136"/>
                <a:gd name="connsiteX12" fmla="*/ 108616 w 730512"/>
                <a:gd name="connsiteY12" fmla="*/ 270097 h 269136"/>
                <a:gd name="connsiteX13" fmla="*/ 233572 w 730512"/>
                <a:gd name="connsiteY13" fmla="*/ 270097 h 269136"/>
                <a:gd name="connsiteX14" fmla="*/ 233572 w 730512"/>
                <a:gd name="connsiteY14" fmla="*/ 270097 h 269136"/>
                <a:gd name="connsiteX15" fmla="*/ 621897 w 730512"/>
                <a:gd name="connsiteY15" fmla="*/ 270097 h 269136"/>
                <a:gd name="connsiteX16" fmla="*/ 621897 w 730512"/>
                <a:gd name="connsiteY16" fmla="*/ 270097 h 269136"/>
                <a:gd name="connsiteX17" fmla="*/ 693025 w 730512"/>
                <a:gd name="connsiteY17" fmla="*/ 270097 h 269136"/>
                <a:gd name="connsiteX18" fmla="*/ 725706 w 730512"/>
                <a:gd name="connsiteY18" fmla="*/ 237416 h 269136"/>
                <a:gd name="connsiteX19" fmla="*/ 727629 w 730512"/>
                <a:gd name="connsiteY19" fmla="*/ 197046 h 26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0512" h="269136">
                  <a:moveTo>
                    <a:pt x="727629" y="197046"/>
                  </a:moveTo>
                  <a:cubicBezTo>
                    <a:pt x="727629" y="173977"/>
                    <a:pt x="716094" y="152831"/>
                    <a:pt x="698793" y="139374"/>
                  </a:cubicBezTo>
                  <a:lnTo>
                    <a:pt x="491173" y="27875"/>
                  </a:lnTo>
                  <a:cubicBezTo>
                    <a:pt x="481561" y="20185"/>
                    <a:pt x="470027" y="16340"/>
                    <a:pt x="458493" y="14418"/>
                  </a:cubicBezTo>
                  <a:lnTo>
                    <a:pt x="112461" y="14418"/>
                  </a:lnTo>
                  <a:lnTo>
                    <a:pt x="112461" y="14418"/>
                  </a:lnTo>
                  <a:lnTo>
                    <a:pt x="47098" y="14418"/>
                  </a:lnTo>
                  <a:cubicBezTo>
                    <a:pt x="27874" y="14418"/>
                    <a:pt x="14418" y="29797"/>
                    <a:pt x="14418" y="47099"/>
                  </a:cubicBezTo>
                  <a:lnTo>
                    <a:pt x="14418" y="237416"/>
                  </a:lnTo>
                  <a:cubicBezTo>
                    <a:pt x="14418" y="256640"/>
                    <a:pt x="29797" y="270097"/>
                    <a:pt x="47098" y="270097"/>
                  </a:cubicBezTo>
                  <a:lnTo>
                    <a:pt x="104770" y="270097"/>
                  </a:lnTo>
                  <a:lnTo>
                    <a:pt x="104770" y="270097"/>
                  </a:lnTo>
                  <a:lnTo>
                    <a:pt x="108616" y="270097"/>
                  </a:lnTo>
                  <a:lnTo>
                    <a:pt x="233572" y="270097"/>
                  </a:lnTo>
                  <a:lnTo>
                    <a:pt x="233572" y="270097"/>
                  </a:lnTo>
                  <a:lnTo>
                    <a:pt x="621897" y="270097"/>
                  </a:lnTo>
                  <a:lnTo>
                    <a:pt x="621897" y="270097"/>
                  </a:lnTo>
                  <a:lnTo>
                    <a:pt x="693025" y="270097"/>
                  </a:lnTo>
                  <a:cubicBezTo>
                    <a:pt x="712249" y="270097"/>
                    <a:pt x="725706" y="254718"/>
                    <a:pt x="725706" y="237416"/>
                  </a:cubicBezTo>
                  <a:lnTo>
                    <a:pt x="727629" y="197046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0" name="TextBox 219">
            <a:extLst>
              <a:ext uri="{FF2B5EF4-FFF2-40B4-BE49-F238E27FC236}">
                <a16:creationId xmlns:a16="http://schemas.microsoft.com/office/drawing/2014/main" id="{26B71199-9BB6-9F42-9CF0-31D82E1C955C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B96BF-DF28-5D4C-A864-A0DB82BCE07F}"/>
              </a:ext>
            </a:extLst>
          </p:cNvPr>
          <p:cNvSpPr txBox="1"/>
          <p:nvPr/>
        </p:nvSpPr>
        <p:spPr>
          <a:xfrm>
            <a:off x="1891599" y="2010614"/>
            <a:ext cx="59352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D7D7D"/>
                </a:solidFill>
                <a:latin typeface="Gabriola" pitchFamily="82" charset="0"/>
              </a:rPr>
              <a:t>Table 2.7: RCC Square  Column Groups Table: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F73FCD7C-DBC9-4E46-8BE4-46498587B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447784"/>
              </p:ext>
            </p:extLst>
          </p:nvPr>
        </p:nvGraphicFramePr>
        <p:xfrm>
          <a:off x="1934585" y="2512355"/>
          <a:ext cx="5849258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326">
                  <a:extLst>
                    <a:ext uri="{9D8B030D-6E8A-4147-A177-3AD203B41FA5}">
                      <a16:colId xmlns:a16="http://schemas.microsoft.com/office/drawing/2014/main" val="2121537860"/>
                    </a:ext>
                  </a:extLst>
                </a:gridCol>
                <a:gridCol w="1245579">
                  <a:extLst>
                    <a:ext uri="{9D8B030D-6E8A-4147-A177-3AD203B41FA5}">
                      <a16:colId xmlns:a16="http://schemas.microsoft.com/office/drawing/2014/main" val="127904239"/>
                    </a:ext>
                  </a:extLst>
                </a:gridCol>
                <a:gridCol w="1308249">
                  <a:extLst>
                    <a:ext uri="{9D8B030D-6E8A-4147-A177-3AD203B41FA5}">
                      <a16:colId xmlns:a16="http://schemas.microsoft.com/office/drawing/2014/main" val="2952454375"/>
                    </a:ext>
                  </a:extLst>
                </a:gridCol>
                <a:gridCol w="2525104">
                  <a:extLst>
                    <a:ext uri="{9D8B030D-6E8A-4147-A177-3AD203B41FA5}">
                      <a16:colId xmlns:a16="http://schemas.microsoft.com/office/drawing/2014/main" val="33105315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briola" pitchFamily="82" charset="0"/>
                        </a:rPr>
                        <a:t>SR.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briola" pitchFamily="82" charset="0"/>
                        </a:rPr>
                        <a:t>Type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briola" pitchFamily="82" charset="0"/>
                        </a:rPr>
                        <a:t>a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briola" pitchFamily="82" charset="0"/>
                        </a:rPr>
                        <a:t>a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53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briola" pitchFamily="8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briola" pitchFamily="82" charset="0"/>
                        </a:rPr>
                        <a:t>Group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briola" pitchFamily="82" charset="0"/>
                        </a:rPr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briola" pitchFamily="82" charset="0"/>
                        </a:rPr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17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briola" pitchFamily="8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Gabriola" pitchFamily="82" charset="0"/>
                        </a:rPr>
                        <a:t>Group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briola" pitchFamily="82" charset="0"/>
                        </a:rPr>
                        <a:t>0.35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briola" pitchFamily="82" charset="0"/>
                        </a:rPr>
                        <a:t>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728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briola" pitchFamily="82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Gabriola" pitchFamily="82" charset="0"/>
                        </a:rPr>
                        <a:t>Group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briola" pitchFamily="82" charset="0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briola" pitchFamily="82" charset="0"/>
                        </a:rPr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962642"/>
                  </a:ext>
                </a:extLst>
              </a:tr>
            </a:tbl>
          </a:graphicData>
        </a:graphic>
      </p:graphicFrame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258091C-2CE8-1749-BDBC-329E6D5665E0}"/>
              </a:ext>
            </a:extLst>
          </p:cNvPr>
          <p:cNvGrpSpPr/>
          <p:nvPr/>
        </p:nvGrpSpPr>
        <p:grpSpPr>
          <a:xfrm flipH="1">
            <a:off x="10037778" y="4632988"/>
            <a:ext cx="2141276" cy="2225012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22" name="Rectangle 5">
              <a:extLst>
                <a:ext uri="{FF2B5EF4-FFF2-40B4-BE49-F238E27FC236}">
                  <a16:creationId xmlns:a16="http://schemas.microsoft.com/office/drawing/2014/main" id="{B8EB2B94-73E0-0D4C-978F-C75F5ACE4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Rectangle 6">
              <a:extLst>
                <a:ext uri="{FF2B5EF4-FFF2-40B4-BE49-F238E27FC236}">
                  <a16:creationId xmlns:a16="http://schemas.microsoft.com/office/drawing/2014/main" id="{C87BC5B4-6CD3-7242-A104-B89C4553F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Rectangle 7">
              <a:extLst>
                <a:ext uri="{FF2B5EF4-FFF2-40B4-BE49-F238E27FC236}">
                  <a16:creationId xmlns:a16="http://schemas.microsoft.com/office/drawing/2014/main" id="{821E1EFE-61A0-C145-AF50-39334A254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8">
              <a:extLst>
                <a:ext uri="{FF2B5EF4-FFF2-40B4-BE49-F238E27FC236}">
                  <a16:creationId xmlns:a16="http://schemas.microsoft.com/office/drawing/2014/main" id="{CC925C2F-6E3D-7C45-B1A3-776EB523B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9">
              <a:extLst>
                <a:ext uri="{FF2B5EF4-FFF2-40B4-BE49-F238E27FC236}">
                  <a16:creationId xmlns:a16="http://schemas.microsoft.com/office/drawing/2014/main" id="{4CA237B9-59DC-434E-B7D5-CF8163139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Rectangle 10">
              <a:extLst>
                <a:ext uri="{FF2B5EF4-FFF2-40B4-BE49-F238E27FC236}">
                  <a16:creationId xmlns:a16="http://schemas.microsoft.com/office/drawing/2014/main" id="{85DEE353-C35B-024B-BE2C-694A0C799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1">
              <a:extLst>
                <a:ext uri="{FF2B5EF4-FFF2-40B4-BE49-F238E27FC236}">
                  <a16:creationId xmlns:a16="http://schemas.microsoft.com/office/drawing/2014/main" id="{C16F6BA1-8803-3044-B203-C18857BFF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2">
              <a:extLst>
                <a:ext uri="{FF2B5EF4-FFF2-40B4-BE49-F238E27FC236}">
                  <a16:creationId xmlns:a16="http://schemas.microsoft.com/office/drawing/2014/main" id="{F7907125-B965-D840-9C98-046BBABAF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Rectangle 13">
              <a:extLst>
                <a:ext uri="{FF2B5EF4-FFF2-40B4-BE49-F238E27FC236}">
                  <a16:creationId xmlns:a16="http://schemas.microsoft.com/office/drawing/2014/main" id="{20D3B6ED-8C4D-B14E-BAA0-445464B4E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4">
              <a:extLst>
                <a:ext uri="{FF2B5EF4-FFF2-40B4-BE49-F238E27FC236}">
                  <a16:creationId xmlns:a16="http://schemas.microsoft.com/office/drawing/2014/main" id="{61B37D8E-1CDF-6545-B367-585E93A42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5">
              <a:extLst>
                <a:ext uri="{FF2B5EF4-FFF2-40B4-BE49-F238E27FC236}">
                  <a16:creationId xmlns:a16="http://schemas.microsoft.com/office/drawing/2014/main" id="{E941EBFF-8E74-FF47-9BF7-8FD7F6F90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Rectangle 16">
              <a:extLst>
                <a:ext uri="{FF2B5EF4-FFF2-40B4-BE49-F238E27FC236}">
                  <a16:creationId xmlns:a16="http://schemas.microsoft.com/office/drawing/2014/main" id="{62B44095-C416-F540-81BC-34A02DF2D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17">
              <a:extLst>
                <a:ext uri="{FF2B5EF4-FFF2-40B4-BE49-F238E27FC236}">
                  <a16:creationId xmlns:a16="http://schemas.microsoft.com/office/drawing/2014/main" id="{A96B1E43-DC7A-0B41-8BE3-7C6914F6F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8">
              <a:extLst>
                <a:ext uri="{FF2B5EF4-FFF2-40B4-BE49-F238E27FC236}">
                  <a16:creationId xmlns:a16="http://schemas.microsoft.com/office/drawing/2014/main" id="{295B689A-6DC0-E348-9EFA-0DF769612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Rectangle 19">
              <a:extLst>
                <a:ext uri="{FF2B5EF4-FFF2-40B4-BE49-F238E27FC236}">
                  <a16:creationId xmlns:a16="http://schemas.microsoft.com/office/drawing/2014/main" id="{AC2A9A49-2802-A140-94D2-1F5C630B1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Rectangle 20">
              <a:extLst>
                <a:ext uri="{FF2B5EF4-FFF2-40B4-BE49-F238E27FC236}">
                  <a16:creationId xmlns:a16="http://schemas.microsoft.com/office/drawing/2014/main" id="{33832FFA-36C5-814A-80B7-BB6156AE3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Rectangle 21">
              <a:extLst>
                <a:ext uri="{FF2B5EF4-FFF2-40B4-BE49-F238E27FC236}">
                  <a16:creationId xmlns:a16="http://schemas.microsoft.com/office/drawing/2014/main" id="{63E3A60C-734E-CF41-B1C3-77A744B47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22">
              <a:extLst>
                <a:ext uri="{FF2B5EF4-FFF2-40B4-BE49-F238E27FC236}">
                  <a16:creationId xmlns:a16="http://schemas.microsoft.com/office/drawing/2014/main" id="{4870309C-EAA0-384C-8544-E421E89AC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23">
              <a:extLst>
                <a:ext uri="{FF2B5EF4-FFF2-40B4-BE49-F238E27FC236}">
                  <a16:creationId xmlns:a16="http://schemas.microsoft.com/office/drawing/2014/main" id="{9A630567-C2B4-124F-9EAC-78267D33D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Rectangle 24">
              <a:extLst>
                <a:ext uri="{FF2B5EF4-FFF2-40B4-BE49-F238E27FC236}">
                  <a16:creationId xmlns:a16="http://schemas.microsoft.com/office/drawing/2014/main" id="{D6E7E611-22FD-2F43-A815-196F1DA3B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25">
              <a:extLst>
                <a:ext uri="{FF2B5EF4-FFF2-40B4-BE49-F238E27FC236}">
                  <a16:creationId xmlns:a16="http://schemas.microsoft.com/office/drawing/2014/main" id="{B217B26A-5776-ED43-9490-9530AAFC5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26">
              <a:extLst>
                <a:ext uri="{FF2B5EF4-FFF2-40B4-BE49-F238E27FC236}">
                  <a16:creationId xmlns:a16="http://schemas.microsoft.com/office/drawing/2014/main" id="{A6FE350B-5FC6-2C47-AF34-D37F98E05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Rectangle 27">
              <a:extLst>
                <a:ext uri="{FF2B5EF4-FFF2-40B4-BE49-F238E27FC236}">
                  <a16:creationId xmlns:a16="http://schemas.microsoft.com/office/drawing/2014/main" id="{357AEC3D-576E-344F-841C-54D5B4564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28">
              <a:extLst>
                <a:ext uri="{FF2B5EF4-FFF2-40B4-BE49-F238E27FC236}">
                  <a16:creationId xmlns:a16="http://schemas.microsoft.com/office/drawing/2014/main" id="{A58DBECA-4E3C-DE47-BCE8-EC55EBCE4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29">
              <a:extLst>
                <a:ext uri="{FF2B5EF4-FFF2-40B4-BE49-F238E27FC236}">
                  <a16:creationId xmlns:a16="http://schemas.microsoft.com/office/drawing/2014/main" id="{FD16F7C4-C395-3B41-9C9D-3C0C8D73E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Rectangle 30">
              <a:extLst>
                <a:ext uri="{FF2B5EF4-FFF2-40B4-BE49-F238E27FC236}">
                  <a16:creationId xmlns:a16="http://schemas.microsoft.com/office/drawing/2014/main" id="{813C59BA-A19E-C04A-9248-CE1488318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31">
              <a:extLst>
                <a:ext uri="{FF2B5EF4-FFF2-40B4-BE49-F238E27FC236}">
                  <a16:creationId xmlns:a16="http://schemas.microsoft.com/office/drawing/2014/main" id="{8B315906-F6A3-7047-9474-F92E8166A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32">
              <a:extLst>
                <a:ext uri="{FF2B5EF4-FFF2-40B4-BE49-F238E27FC236}">
                  <a16:creationId xmlns:a16="http://schemas.microsoft.com/office/drawing/2014/main" id="{EFBE5A0D-3567-F74E-AFC3-B01798279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Rectangle 33">
              <a:extLst>
                <a:ext uri="{FF2B5EF4-FFF2-40B4-BE49-F238E27FC236}">
                  <a16:creationId xmlns:a16="http://schemas.microsoft.com/office/drawing/2014/main" id="{19CC05BD-2B97-9540-9B87-6379E518D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Rectangle 34">
              <a:extLst>
                <a:ext uri="{FF2B5EF4-FFF2-40B4-BE49-F238E27FC236}">
                  <a16:creationId xmlns:a16="http://schemas.microsoft.com/office/drawing/2014/main" id="{B8A8B59B-FCA6-4645-A09E-C4EE03048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Rectangle 35">
              <a:extLst>
                <a:ext uri="{FF2B5EF4-FFF2-40B4-BE49-F238E27FC236}">
                  <a16:creationId xmlns:a16="http://schemas.microsoft.com/office/drawing/2014/main" id="{7D854104-6815-674E-B404-D2D113310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36">
              <a:extLst>
                <a:ext uri="{FF2B5EF4-FFF2-40B4-BE49-F238E27FC236}">
                  <a16:creationId xmlns:a16="http://schemas.microsoft.com/office/drawing/2014/main" id="{86C5D238-E01F-D148-BD3D-E2E78C7D4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37">
              <a:extLst>
                <a:ext uri="{FF2B5EF4-FFF2-40B4-BE49-F238E27FC236}">
                  <a16:creationId xmlns:a16="http://schemas.microsoft.com/office/drawing/2014/main" id="{2D4FF109-1C06-2445-A340-89471DFC3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Rectangle 38">
              <a:extLst>
                <a:ext uri="{FF2B5EF4-FFF2-40B4-BE49-F238E27FC236}">
                  <a16:creationId xmlns:a16="http://schemas.microsoft.com/office/drawing/2014/main" id="{E6EBBBEC-C63C-114A-8F5B-99C8549EF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39">
              <a:extLst>
                <a:ext uri="{FF2B5EF4-FFF2-40B4-BE49-F238E27FC236}">
                  <a16:creationId xmlns:a16="http://schemas.microsoft.com/office/drawing/2014/main" id="{561CFA8E-1FB5-7C41-ADEE-2B0D323B0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40">
              <a:extLst>
                <a:ext uri="{FF2B5EF4-FFF2-40B4-BE49-F238E27FC236}">
                  <a16:creationId xmlns:a16="http://schemas.microsoft.com/office/drawing/2014/main" id="{54A601FF-42C3-5E45-ADDB-0225B7205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Rectangle 41">
              <a:extLst>
                <a:ext uri="{FF2B5EF4-FFF2-40B4-BE49-F238E27FC236}">
                  <a16:creationId xmlns:a16="http://schemas.microsoft.com/office/drawing/2014/main" id="{2B988D3A-F412-664C-B710-2AEE579D0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42">
              <a:extLst>
                <a:ext uri="{FF2B5EF4-FFF2-40B4-BE49-F238E27FC236}">
                  <a16:creationId xmlns:a16="http://schemas.microsoft.com/office/drawing/2014/main" id="{531DD15E-ADCF-6743-8057-88D366E0B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43">
              <a:extLst>
                <a:ext uri="{FF2B5EF4-FFF2-40B4-BE49-F238E27FC236}">
                  <a16:creationId xmlns:a16="http://schemas.microsoft.com/office/drawing/2014/main" id="{0D280440-F38D-984D-B6DB-F183040A3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Rectangle 44">
              <a:extLst>
                <a:ext uri="{FF2B5EF4-FFF2-40B4-BE49-F238E27FC236}">
                  <a16:creationId xmlns:a16="http://schemas.microsoft.com/office/drawing/2014/main" id="{DD683C39-BDAF-484A-ABA6-E46DF1B32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45">
              <a:extLst>
                <a:ext uri="{FF2B5EF4-FFF2-40B4-BE49-F238E27FC236}">
                  <a16:creationId xmlns:a16="http://schemas.microsoft.com/office/drawing/2014/main" id="{916696F5-A0B6-1344-A3DF-D362CBA88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46">
              <a:extLst>
                <a:ext uri="{FF2B5EF4-FFF2-40B4-BE49-F238E27FC236}">
                  <a16:creationId xmlns:a16="http://schemas.microsoft.com/office/drawing/2014/main" id="{4BA43A1F-B0F3-6C44-ACFB-85DC8F3A8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Rectangle 47">
              <a:extLst>
                <a:ext uri="{FF2B5EF4-FFF2-40B4-BE49-F238E27FC236}">
                  <a16:creationId xmlns:a16="http://schemas.microsoft.com/office/drawing/2014/main" id="{D7F32148-9C58-014A-83B7-4B65A790C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Rectangle 48">
              <a:extLst>
                <a:ext uri="{FF2B5EF4-FFF2-40B4-BE49-F238E27FC236}">
                  <a16:creationId xmlns:a16="http://schemas.microsoft.com/office/drawing/2014/main" id="{BB098992-1841-DF48-899B-3EC98C25E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49">
              <a:extLst>
                <a:ext uri="{FF2B5EF4-FFF2-40B4-BE49-F238E27FC236}">
                  <a16:creationId xmlns:a16="http://schemas.microsoft.com/office/drawing/2014/main" id="{E004FEB9-B601-EB46-8949-052339E5B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50">
              <a:extLst>
                <a:ext uri="{FF2B5EF4-FFF2-40B4-BE49-F238E27FC236}">
                  <a16:creationId xmlns:a16="http://schemas.microsoft.com/office/drawing/2014/main" id="{2D69336A-5C07-6549-9DA4-E4253DDAE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51">
              <a:extLst>
                <a:ext uri="{FF2B5EF4-FFF2-40B4-BE49-F238E27FC236}">
                  <a16:creationId xmlns:a16="http://schemas.microsoft.com/office/drawing/2014/main" id="{33F32361-8061-0D4A-B646-1ACDD5607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Rectangle 52">
              <a:extLst>
                <a:ext uri="{FF2B5EF4-FFF2-40B4-BE49-F238E27FC236}">
                  <a16:creationId xmlns:a16="http://schemas.microsoft.com/office/drawing/2014/main" id="{212B8F69-775A-7848-B731-94356ED87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53">
              <a:extLst>
                <a:ext uri="{FF2B5EF4-FFF2-40B4-BE49-F238E27FC236}">
                  <a16:creationId xmlns:a16="http://schemas.microsoft.com/office/drawing/2014/main" id="{7AC49D64-D346-1D47-9E6C-A0E1100C5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54">
              <a:extLst>
                <a:ext uri="{FF2B5EF4-FFF2-40B4-BE49-F238E27FC236}">
                  <a16:creationId xmlns:a16="http://schemas.microsoft.com/office/drawing/2014/main" id="{C3CABF63-C2CB-3447-9638-1E675D50D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Rectangle 55">
              <a:extLst>
                <a:ext uri="{FF2B5EF4-FFF2-40B4-BE49-F238E27FC236}">
                  <a16:creationId xmlns:a16="http://schemas.microsoft.com/office/drawing/2014/main" id="{27EC50FC-252E-3A48-8840-0404B29C2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56">
              <a:extLst>
                <a:ext uri="{FF2B5EF4-FFF2-40B4-BE49-F238E27FC236}">
                  <a16:creationId xmlns:a16="http://schemas.microsoft.com/office/drawing/2014/main" id="{926C8F7B-2DD1-6343-A8AC-86B6CA43D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57">
              <a:extLst>
                <a:ext uri="{FF2B5EF4-FFF2-40B4-BE49-F238E27FC236}">
                  <a16:creationId xmlns:a16="http://schemas.microsoft.com/office/drawing/2014/main" id="{787F28C6-CFFB-6A4C-97DF-ECCF8B9AF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Rectangle 58">
              <a:extLst>
                <a:ext uri="{FF2B5EF4-FFF2-40B4-BE49-F238E27FC236}">
                  <a16:creationId xmlns:a16="http://schemas.microsoft.com/office/drawing/2014/main" id="{2336ACE8-F0D8-B045-8FB2-27982494F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Rectangle 59">
              <a:extLst>
                <a:ext uri="{FF2B5EF4-FFF2-40B4-BE49-F238E27FC236}">
                  <a16:creationId xmlns:a16="http://schemas.microsoft.com/office/drawing/2014/main" id="{747FE287-5757-894C-9BD7-A56A217B4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Rectangle 60">
              <a:extLst>
                <a:ext uri="{FF2B5EF4-FFF2-40B4-BE49-F238E27FC236}">
                  <a16:creationId xmlns:a16="http://schemas.microsoft.com/office/drawing/2014/main" id="{E9C33EDA-B30C-5444-AEE2-EF1A1AF43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61">
              <a:extLst>
                <a:ext uri="{FF2B5EF4-FFF2-40B4-BE49-F238E27FC236}">
                  <a16:creationId xmlns:a16="http://schemas.microsoft.com/office/drawing/2014/main" id="{92F3C033-1BF5-E546-912C-2485EB4CF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62">
              <a:extLst>
                <a:ext uri="{FF2B5EF4-FFF2-40B4-BE49-F238E27FC236}">
                  <a16:creationId xmlns:a16="http://schemas.microsoft.com/office/drawing/2014/main" id="{D6F65FAC-D14A-FC48-8550-1A7C4DB5A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Rectangle 63">
              <a:extLst>
                <a:ext uri="{FF2B5EF4-FFF2-40B4-BE49-F238E27FC236}">
                  <a16:creationId xmlns:a16="http://schemas.microsoft.com/office/drawing/2014/main" id="{DF63E0F4-6853-8E46-8684-D90A70676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64">
              <a:extLst>
                <a:ext uri="{FF2B5EF4-FFF2-40B4-BE49-F238E27FC236}">
                  <a16:creationId xmlns:a16="http://schemas.microsoft.com/office/drawing/2014/main" id="{18DC7427-1D35-504E-A9A0-ED17EE345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65">
              <a:extLst>
                <a:ext uri="{FF2B5EF4-FFF2-40B4-BE49-F238E27FC236}">
                  <a16:creationId xmlns:a16="http://schemas.microsoft.com/office/drawing/2014/main" id="{3983944C-6FCF-634B-9640-A729ECD8F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Rectangle 66">
              <a:extLst>
                <a:ext uri="{FF2B5EF4-FFF2-40B4-BE49-F238E27FC236}">
                  <a16:creationId xmlns:a16="http://schemas.microsoft.com/office/drawing/2014/main" id="{2FEFC524-4EA7-904A-8E0F-A62AA7176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67">
              <a:extLst>
                <a:ext uri="{FF2B5EF4-FFF2-40B4-BE49-F238E27FC236}">
                  <a16:creationId xmlns:a16="http://schemas.microsoft.com/office/drawing/2014/main" id="{529F891A-30E3-ED4D-8405-05E898EEB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68">
              <a:extLst>
                <a:ext uri="{FF2B5EF4-FFF2-40B4-BE49-F238E27FC236}">
                  <a16:creationId xmlns:a16="http://schemas.microsoft.com/office/drawing/2014/main" id="{C9EFC0C4-6A33-6F40-B2D3-F5DE9D169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Rectangle 69">
              <a:extLst>
                <a:ext uri="{FF2B5EF4-FFF2-40B4-BE49-F238E27FC236}">
                  <a16:creationId xmlns:a16="http://schemas.microsoft.com/office/drawing/2014/main" id="{04297897-281D-8040-8FD3-64C97257D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70">
              <a:extLst>
                <a:ext uri="{FF2B5EF4-FFF2-40B4-BE49-F238E27FC236}">
                  <a16:creationId xmlns:a16="http://schemas.microsoft.com/office/drawing/2014/main" id="{E372513B-E179-DF45-B7A5-20B003A77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71">
              <a:extLst>
                <a:ext uri="{FF2B5EF4-FFF2-40B4-BE49-F238E27FC236}">
                  <a16:creationId xmlns:a16="http://schemas.microsoft.com/office/drawing/2014/main" id="{6F45578E-4F61-504A-A8F6-F1BC4A70C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Rectangle 72">
              <a:extLst>
                <a:ext uri="{FF2B5EF4-FFF2-40B4-BE49-F238E27FC236}">
                  <a16:creationId xmlns:a16="http://schemas.microsoft.com/office/drawing/2014/main" id="{3B0D5218-1E5F-904A-81A6-0299B27B2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Rectangle 73">
              <a:extLst>
                <a:ext uri="{FF2B5EF4-FFF2-40B4-BE49-F238E27FC236}">
                  <a16:creationId xmlns:a16="http://schemas.microsoft.com/office/drawing/2014/main" id="{2B5E4BDE-A670-2C4C-A509-E5EACA304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Rectangle 74">
              <a:extLst>
                <a:ext uri="{FF2B5EF4-FFF2-40B4-BE49-F238E27FC236}">
                  <a16:creationId xmlns:a16="http://schemas.microsoft.com/office/drawing/2014/main" id="{70CAAFCA-E838-034C-B74C-A1352FDA1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75">
              <a:extLst>
                <a:ext uri="{FF2B5EF4-FFF2-40B4-BE49-F238E27FC236}">
                  <a16:creationId xmlns:a16="http://schemas.microsoft.com/office/drawing/2014/main" id="{FDCB2DF1-7B91-E44C-A09B-85673BE81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76">
              <a:extLst>
                <a:ext uri="{FF2B5EF4-FFF2-40B4-BE49-F238E27FC236}">
                  <a16:creationId xmlns:a16="http://schemas.microsoft.com/office/drawing/2014/main" id="{72259F24-ABB9-1049-93D7-C778EA82D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Rectangle 77">
              <a:extLst>
                <a:ext uri="{FF2B5EF4-FFF2-40B4-BE49-F238E27FC236}">
                  <a16:creationId xmlns:a16="http://schemas.microsoft.com/office/drawing/2014/main" id="{A11C4A0E-87AF-AE44-A5E2-2542CE03C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78">
              <a:extLst>
                <a:ext uri="{FF2B5EF4-FFF2-40B4-BE49-F238E27FC236}">
                  <a16:creationId xmlns:a16="http://schemas.microsoft.com/office/drawing/2014/main" id="{90D922B9-B70E-CD4E-90E5-6E2473E31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79">
              <a:extLst>
                <a:ext uri="{FF2B5EF4-FFF2-40B4-BE49-F238E27FC236}">
                  <a16:creationId xmlns:a16="http://schemas.microsoft.com/office/drawing/2014/main" id="{45E1B573-4CDE-074D-BAC1-0151341DD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Rectangle 80">
              <a:extLst>
                <a:ext uri="{FF2B5EF4-FFF2-40B4-BE49-F238E27FC236}">
                  <a16:creationId xmlns:a16="http://schemas.microsoft.com/office/drawing/2014/main" id="{C225653F-7188-3644-950A-DC1DBE73D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81">
              <a:extLst>
                <a:ext uri="{FF2B5EF4-FFF2-40B4-BE49-F238E27FC236}">
                  <a16:creationId xmlns:a16="http://schemas.microsoft.com/office/drawing/2014/main" id="{5552F803-BE81-A44E-AFD3-21BB8EB9C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82">
              <a:extLst>
                <a:ext uri="{FF2B5EF4-FFF2-40B4-BE49-F238E27FC236}">
                  <a16:creationId xmlns:a16="http://schemas.microsoft.com/office/drawing/2014/main" id="{5C2C74F7-BB76-074E-888F-811118CFD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Rectangle 83">
              <a:extLst>
                <a:ext uri="{FF2B5EF4-FFF2-40B4-BE49-F238E27FC236}">
                  <a16:creationId xmlns:a16="http://schemas.microsoft.com/office/drawing/2014/main" id="{AECF8AAA-EE24-0947-A627-D743AC0BE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84">
              <a:extLst>
                <a:ext uri="{FF2B5EF4-FFF2-40B4-BE49-F238E27FC236}">
                  <a16:creationId xmlns:a16="http://schemas.microsoft.com/office/drawing/2014/main" id="{ED399EAF-FDDB-6645-89B9-A00512B2B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85">
              <a:extLst>
                <a:ext uri="{FF2B5EF4-FFF2-40B4-BE49-F238E27FC236}">
                  <a16:creationId xmlns:a16="http://schemas.microsoft.com/office/drawing/2014/main" id="{8B11215C-3595-BB48-AB75-35363EC9F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Rectangle 86">
              <a:extLst>
                <a:ext uri="{FF2B5EF4-FFF2-40B4-BE49-F238E27FC236}">
                  <a16:creationId xmlns:a16="http://schemas.microsoft.com/office/drawing/2014/main" id="{6587D6A9-8DD7-2546-B6DB-673E3CFA9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87">
              <a:extLst>
                <a:ext uri="{FF2B5EF4-FFF2-40B4-BE49-F238E27FC236}">
                  <a16:creationId xmlns:a16="http://schemas.microsoft.com/office/drawing/2014/main" id="{3A34A4B4-C6D4-4C44-B71B-C367D3A58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88">
              <a:extLst>
                <a:ext uri="{FF2B5EF4-FFF2-40B4-BE49-F238E27FC236}">
                  <a16:creationId xmlns:a16="http://schemas.microsoft.com/office/drawing/2014/main" id="{5A609857-CE5C-8F4F-8396-B598BA9FF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Rectangle 89">
              <a:extLst>
                <a:ext uri="{FF2B5EF4-FFF2-40B4-BE49-F238E27FC236}">
                  <a16:creationId xmlns:a16="http://schemas.microsoft.com/office/drawing/2014/main" id="{CB6C8FAD-325A-B84D-BE78-64D2847D2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90">
              <a:extLst>
                <a:ext uri="{FF2B5EF4-FFF2-40B4-BE49-F238E27FC236}">
                  <a16:creationId xmlns:a16="http://schemas.microsoft.com/office/drawing/2014/main" id="{2D49EE2B-C3E6-874A-A327-3CD0AF14E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91">
              <a:extLst>
                <a:ext uri="{FF2B5EF4-FFF2-40B4-BE49-F238E27FC236}">
                  <a16:creationId xmlns:a16="http://schemas.microsoft.com/office/drawing/2014/main" id="{204A03C7-B1D1-D147-AABC-4ED91785C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Rectangle 92">
              <a:extLst>
                <a:ext uri="{FF2B5EF4-FFF2-40B4-BE49-F238E27FC236}">
                  <a16:creationId xmlns:a16="http://schemas.microsoft.com/office/drawing/2014/main" id="{1EE75867-1B78-3F4F-AD81-F7DB06D1D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3">
              <a:extLst>
                <a:ext uri="{FF2B5EF4-FFF2-40B4-BE49-F238E27FC236}">
                  <a16:creationId xmlns:a16="http://schemas.microsoft.com/office/drawing/2014/main" id="{DAC0CD90-C271-554A-8133-52EA1A8B9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94">
              <a:extLst>
                <a:ext uri="{FF2B5EF4-FFF2-40B4-BE49-F238E27FC236}">
                  <a16:creationId xmlns:a16="http://schemas.microsoft.com/office/drawing/2014/main" id="{23B70925-4E24-D049-8A7C-BAF13A669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Rectangle 95">
              <a:extLst>
                <a:ext uri="{FF2B5EF4-FFF2-40B4-BE49-F238E27FC236}">
                  <a16:creationId xmlns:a16="http://schemas.microsoft.com/office/drawing/2014/main" id="{BFF96B8D-98A1-4E4F-AD7D-08DA5B6CF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96">
              <a:extLst>
                <a:ext uri="{FF2B5EF4-FFF2-40B4-BE49-F238E27FC236}">
                  <a16:creationId xmlns:a16="http://schemas.microsoft.com/office/drawing/2014/main" id="{B06E8975-09C2-9343-8BC5-E274E3414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97">
              <a:extLst>
                <a:ext uri="{FF2B5EF4-FFF2-40B4-BE49-F238E27FC236}">
                  <a16:creationId xmlns:a16="http://schemas.microsoft.com/office/drawing/2014/main" id="{517D63A0-2F63-C748-B8A0-8178FD852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Rectangle 98">
              <a:extLst>
                <a:ext uri="{FF2B5EF4-FFF2-40B4-BE49-F238E27FC236}">
                  <a16:creationId xmlns:a16="http://schemas.microsoft.com/office/drawing/2014/main" id="{DF0DC893-43F9-BB45-AF1D-87A847273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99">
              <a:extLst>
                <a:ext uri="{FF2B5EF4-FFF2-40B4-BE49-F238E27FC236}">
                  <a16:creationId xmlns:a16="http://schemas.microsoft.com/office/drawing/2014/main" id="{6DFBED8E-AC24-BC47-BB4F-8B1ADA70F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100">
              <a:extLst>
                <a:ext uri="{FF2B5EF4-FFF2-40B4-BE49-F238E27FC236}">
                  <a16:creationId xmlns:a16="http://schemas.microsoft.com/office/drawing/2014/main" id="{7276CF51-1613-8B47-AFBE-E77806F8A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01">
              <a:extLst>
                <a:ext uri="{FF2B5EF4-FFF2-40B4-BE49-F238E27FC236}">
                  <a16:creationId xmlns:a16="http://schemas.microsoft.com/office/drawing/2014/main" id="{0F5A42A1-8503-A941-B15D-A34602A06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Rectangle 102">
              <a:extLst>
                <a:ext uri="{FF2B5EF4-FFF2-40B4-BE49-F238E27FC236}">
                  <a16:creationId xmlns:a16="http://schemas.microsoft.com/office/drawing/2014/main" id="{A294DF2A-3BAA-1445-88F4-187B34FA4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03">
              <a:extLst>
                <a:ext uri="{FF2B5EF4-FFF2-40B4-BE49-F238E27FC236}">
                  <a16:creationId xmlns:a16="http://schemas.microsoft.com/office/drawing/2014/main" id="{AB88C3FA-817E-F840-B4C1-0A4B0B403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Rectangle 104">
              <a:extLst>
                <a:ext uri="{FF2B5EF4-FFF2-40B4-BE49-F238E27FC236}">
                  <a16:creationId xmlns:a16="http://schemas.microsoft.com/office/drawing/2014/main" id="{FA32C41C-7768-2345-A88D-1368A3D08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Rectangle 105">
              <a:extLst>
                <a:ext uri="{FF2B5EF4-FFF2-40B4-BE49-F238E27FC236}">
                  <a16:creationId xmlns:a16="http://schemas.microsoft.com/office/drawing/2014/main" id="{86E11034-565C-B548-B943-AAC407C29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Rectangle 106">
              <a:extLst>
                <a:ext uri="{FF2B5EF4-FFF2-40B4-BE49-F238E27FC236}">
                  <a16:creationId xmlns:a16="http://schemas.microsoft.com/office/drawing/2014/main" id="{3F32B23B-CE5C-8C4B-AEB5-DB1A3F8C3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Rectangle 107">
              <a:extLst>
                <a:ext uri="{FF2B5EF4-FFF2-40B4-BE49-F238E27FC236}">
                  <a16:creationId xmlns:a16="http://schemas.microsoft.com/office/drawing/2014/main" id="{50336BD8-2B65-2849-B24F-2675A4D9F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08">
              <a:extLst>
                <a:ext uri="{FF2B5EF4-FFF2-40B4-BE49-F238E27FC236}">
                  <a16:creationId xmlns:a16="http://schemas.microsoft.com/office/drawing/2014/main" id="{3D1DB47E-02FA-744E-BA75-F058F3649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Rectangle 109">
              <a:extLst>
                <a:ext uri="{FF2B5EF4-FFF2-40B4-BE49-F238E27FC236}">
                  <a16:creationId xmlns:a16="http://schemas.microsoft.com/office/drawing/2014/main" id="{8C7940D9-79AD-2C47-AF54-664C3F18D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Rectangle 110">
              <a:extLst>
                <a:ext uri="{FF2B5EF4-FFF2-40B4-BE49-F238E27FC236}">
                  <a16:creationId xmlns:a16="http://schemas.microsoft.com/office/drawing/2014/main" id="{837C94F8-1797-4742-A73D-65E07335F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111">
              <a:extLst>
                <a:ext uri="{FF2B5EF4-FFF2-40B4-BE49-F238E27FC236}">
                  <a16:creationId xmlns:a16="http://schemas.microsoft.com/office/drawing/2014/main" id="{C40730E9-D15F-DE4B-BA36-92A633615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112">
              <a:extLst>
                <a:ext uri="{FF2B5EF4-FFF2-40B4-BE49-F238E27FC236}">
                  <a16:creationId xmlns:a16="http://schemas.microsoft.com/office/drawing/2014/main" id="{789D2C28-38A9-924A-9FDA-11A2BFD9D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113">
              <a:extLst>
                <a:ext uri="{FF2B5EF4-FFF2-40B4-BE49-F238E27FC236}">
                  <a16:creationId xmlns:a16="http://schemas.microsoft.com/office/drawing/2014/main" id="{5AC54CCC-C59B-1E48-93CD-8E9238476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Rectangle 114">
              <a:extLst>
                <a:ext uri="{FF2B5EF4-FFF2-40B4-BE49-F238E27FC236}">
                  <a16:creationId xmlns:a16="http://schemas.microsoft.com/office/drawing/2014/main" id="{104E3021-8E2D-F243-8C40-CB03B137E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15">
              <a:extLst>
                <a:ext uri="{FF2B5EF4-FFF2-40B4-BE49-F238E27FC236}">
                  <a16:creationId xmlns:a16="http://schemas.microsoft.com/office/drawing/2014/main" id="{1E0561B5-BE55-7E4C-9419-C95EA6075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16">
              <a:extLst>
                <a:ext uri="{FF2B5EF4-FFF2-40B4-BE49-F238E27FC236}">
                  <a16:creationId xmlns:a16="http://schemas.microsoft.com/office/drawing/2014/main" id="{9AF5E4C0-45EE-F342-A89A-6172100D5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Rectangle 117">
              <a:extLst>
                <a:ext uri="{FF2B5EF4-FFF2-40B4-BE49-F238E27FC236}">
                  <a16:creationId xmlns:a16="http://schemas.microsoft.com/office/drawing/2014/main" id="{1B27AED5-A443-CD41-ACC3-E364C61D2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18">
              <a:extLst>
                <a:ext uri="{FF2B5EF4-FFF2-40B4-BE49-F238E27FC236}">
                  <a16:creationId xmlns:a16="http://schemas.microsoft.com/office/drawing/2014/main" id="{04AF464E-E3F3-0244-BEDC-C43A1F7EF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19">
              <a:extLst>
                <a:ext uri="{FF2B5EF4-FFF2-40B4-BE49-F238E27FC236}">
                  <a16:creationId xmlns:a16="http://schemas.microsoft.com/office/drawing/2014/main" id="{0EF20775-41D2-0846-929C-703F8096B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Rectangle 120">
              <a:extLst>
                <a:ext uri="{FF2B5EF4-FFF2-40B4-BE49-F238E27FC236}">
                  <a16:creationId xmlns:a16="http://schemas.microsoft.com/office/drawing/2014/main" id="{89D3C7B9-ED42-6047-AB04-AA184ECBC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121">
              <a:extLst>
                <a:ext uri="{FF2B5EF4-FFF2-40B4-BE49-F238E27FC236}">
                  <a16:creationId xmlns:a16="http://schemas.microsoft.com/office/drawing/2014/main" id="{4D5947D9-7002-DA49-83E8-20DC456B6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122">
              <a:extLst>
                <a:ext uri="{FF2B5EF4-FFF2-40B4-BE49-F238E27FC236}">
                  <a16:creationId xmlns:a16="http://schemas.microsoft.com/office/drawing/2014/main" id="{A3EF0A6F-8175-2140-8E53-E3D84C382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Rectangle 123">
              <a:extLst>
                <a:ext uri="{FF2B5EF4-FFF2-40B4-BE49-F238E27FC236}">
                  <a16:creationId xmlns:a16="http://schemas.microsoft.com/office/drawing/2014/main" id="{2354DFC5-B3E1-A541-A10F-AC22DC133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Rectangle 124">
              <a:extLst>
                <a:ext uri="{FF2B5EF4-FFF2-40B4-BE49-F238E27FC236}">
                  <a16:creationId xmlns:a16="http://schemas.microsoft.com/office/drawing/2014/main" id="{630983D1-41A3-B245-9D7C-362E844D7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125">
              <a:extLst>
                <a:ext uri="{FF2B5EF4-FFF2-40B4-BE49-F238E27FC236}">
                  <a16:creationId xmlns:a16="http://schemas.microsoft.com/office/drawing/2014/main" id="{8B3B830F-64C7-EF47-868F-834615131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BE2ECB74-0DBE-EC48-BD85-1719B1CEB3A3}"/>
              </a:ext>
            </a:extLst>
          </p:cNvPr>
          <p:cNvGrpSpPr/>
          <p:nvPr/>
        </p:nvGrpSpPr>
        <p:grpSpPr>
          <a:xfrm>
            <a:off x="9757721" y="6553258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344" name="Rectangle 129">
              <a:extLst>
                <a:ext uri="{FF2B5EF4-FFF2-40B4-BE49-F238E27FC236}">
                  <a16:creationId xmlns:a16="http://schemas.microsoft.com/office/drawing/2014/main" id="{09E25BB7-3FAD-1442-8AA1-E2A498AC6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Rectangle 129">
              <a:extLst>
                <a:ext uri="{FF2B5EF4-FFF2-40B4-BE49-F238E27FC236}">
                  <a16:creationId xmlns:a16="http://schemas.microsoft.com/office/drawing/2014/main" id="{CECA095E-E500-3F41-B7C9-0FD0E0983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Rectangle 129">
              <a:extLst>
                <a:ext uri="{FF2B5EF4-FFF2-40B4-BE49-F238E27FC236}">
                  <a16:creationId xmlns:a16="http://schemas.microsoft.com/office/drawing/2014/main" id="{EA743F78-60AA-9C4C-9EFD-0770AEF00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Rectangle 129">
              <a:extLst>
                <a:ext uri="{FF2B5EF4-FFF2-40B4-BE49-F238E27FC236}">
                  <a16:creationId xmlns:a16="http://schemas.microsoft.com/office/drawing/2014/main" id="{2F7F6D99-1043-674E-9820-7235A5512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8" name="Group 347">
            <a:extLst>
              <a:ext uri="{FF2B5EF4-FFF2-40B4-BE49-F238E27FC236}">
                <a16:creationId xmlns:a16="http://schemas.microsoft.com/office/drawing/2014/main" id="{1C7603C5-E984-4F42-87EC-7A3DBBDAD31F}"/>
              </a:ext>
            </a:extLst>
          </p:cNvPr>
          <p:cNvGrpSpPr/>
          <p:nvPr/>
        </p:nvGrpSpPr>
        <p:grpSpPr>
          <a:xfrm>
            <a:off x="10339335" y="6537413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349" name="Rectangle 129">
              <a:extLst>
                <a:ext uri="{FF2B5EF4-FFF2-40B4-BE49-F238E27FC236}">
                  <a16:creationId xmlns:a16="http://schemas.microsoft.com/office/drawing/2014/main" id="{81A5E11A-79A6-094B-BDBF-CD36C6A58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Rectangle 129">
              <a:extLst>
                <a:ext uri="{FF2B5EF4-FFF2-40B4-BE49-F238E27FC236}">
                  <a16:creationId xmlns:a16="http://schemas.microsoft.com/office/drawing/2014/main" id="{D42E3C89-7E81-FF4E-A544-DCD0428F2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Rectangle 129">
              <a:extLst>
                <a:ext uri="{FF2B5EF4-FFF2-40B4-BE49-F238E27FC236}">
                  <a16:creationId xmlns:a16="http://schemas.microsoft.com/office/drawing/2014/main" id="{86BAE14D-8CA0-8A49-9D2E-E4D889FB8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3598246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16042" y="873371"/>
            <a:ext cx="12210572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8719" y="3631725"/>
            <a:ext cx="1221072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Gabriola" pitchFamily="82" charset="0"/>
                <a:cs typeface="Arial" pitchFamily="34" charset="0"/>
              </a:rPr>
              <a:t>Section Break 3</a:t>
            </a:r>
            <a:endParaRPr lang="ko-KR" altLang="en-US" sz="8000" dirty="0">
              <a:solidFill>
                <a:schemeClr val="tx1">
                  <a:lumMod val="85000"/>
                  <a:lumOff val="15000"/>
                </a:schemeClr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-18715" y="4523118"/>
            <a:ext cx="1221057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Gabriola" pitchFamily="82" charset="0"/>
                <a:cs typeface="Arial" pitchFamily="34" charset="0"/>
              </a:rPr>
              <a:t>Precast Concrete Design </a:t>
            </a:r>
            <a:endParaRPr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Gabriola" pitchFamily="82" charset="0"/>
              <a:cs typeface="Arial" pitchFamily="34" charset="0"/>
            </a:endParaRPr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18720" y="5663823"/>
            <a:ext cx="12210572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5051466A-A203-4529-899E-424D880CDB5A}"/>
              </a:ext>
            </a:extLst>
          </p:cNvPr>
          <p:cNvGrpSpPr/>
          <p:nvPr/>
        </p:nvGrpSpPr>
        <p:grpSpPr>
          <a:xfrm>
            <a:off x="5299720" y="1890106"/>
            <a:ext cx="1592559" cy="1728262"/>
            <a:chOff x="6064791" y="2003286"/>
            <a:chExt cx="4244393" cy="4606061"/>
          </a:xfrm>
        </p:grpSpPr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AF95DFBD-336F-4D44-92D6-A52E7EFF25AA}"/>
                </a:ext>
              </a:extLst>
            </p:cNvPr>
            <p:cNvSpPr/>
            <p:nvPr/>
          </p:nvSpPr>
          <p:spPr>
            <a:xfrm>
              <a:off x="6064791" y="5552161"/>
              <a:ext cx="4244393" cy="1057186"/>
            </a:xfrm>
            <a:custGeom>
              <a:avLst/>
              <a:gdLst>
                <a:gd name="connsiteX0" fmla="*/ 4229829 w 4244392"/>
                <a:gd name="connsiteY0" fmla="*/ 72820 h 1081903"/>
                <a:gd name="connsiteX1" fmla="*/ 4229829 w 4244392"/>
                <a:gd name="connsiteY1" fmla="*/ 31209 h 1081903"/>
                <a:gd name="connsiteX2" fmla="*/ 31209 w 4244392"/>
                <a:gd name="connsiteY2" fmla="*/ 31209 h 1081903"/>
                <a:gd name="connsiteX3" fmla="*/ 31209 w 4244392"/>
                <a:gd name="connsiteY3" fmla="*/ 72820 h 1081903"/>
                <a:gd name="connsiteX4" fmla="*/ 2132599 w 4244392"/>
                <a:gd name="connsiteY4" fmla="*/ 1054856 h 108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4392" h="1081903">
                  <a:moveTo>
                    <a:pt x="4229829" y="72820"/>
                  </a:moveTo>
                  <a:lnTo>
                    <a:pt x="4229829" y="31209"/>
                  </a:lnTo>
                  <a:lnTo>
                    <a:pt x="31209" y="31209"/>
                  </a:lnTo>
                  <a:lnTo>
                    <a:pt x="31209" y="72820"/>
                  </a:lnTo>
                  <a:lnTo>
                    <a:pt x="2132599" y="1054856"/>
                  </a:lnTo>
                  <a:close/>
                </a:path>
              </a:pathLst>
            </a:custGeom>
            <a:gradFill>
              <a:gsLst>
                <a:gs pos="100000">
                  <a:srgbClr val="FF7F00">
                    <a:alpha val="77000"/>
                    <a:lumMod val="15000"/>
                  </a:srgbClr>
                </a:gs>
                <a:gs pos="0">
                  <a:srgbClr val="FF7F00">
                    <a:lumMod val="35000"/>
                  </a:srgbClr>
                </a:gs>
              </a:gsLst>
              <a:path path="circle">
                <a:fillToRect l="100000" t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ECE2E61-01CA-4703-B690-3908F654F757}"/>
                </a:ext>
              </a:extLst>
            </p:cNvPr>
            <p:cNvSpPr/>
            <p:nvPr/>
          </p:nvSpPr>
          <p:spPr>
            <a:xfrm>
              <a:off x="6064791" y="4616500"/>
              <a:ext cx="4244393" cy="1955749"/>
            </a:xfrm>
            <a:custGeom>
              <a:avLst/>
              <a:gdLst>
                <a:gd name="connsiteX0" fmla="*/ 4229829 w 4244392"/>
                <a:gd name="connsiteY0" fmla="*/ 950827 h 1955749"/>
                <a:gd name="connsiteX1" fmla="*/ 2132599 w 4244392"/>
                <a:gd name="connsiteY1" fmla="*/ 31209 h 1955749"/>
                <a:gd name="connsiteX2" fmla="*/ 2132599 w 4244392"/>
                <a:gd name="connsiteY2" fmla="*/ 31209 h 1955749"/>
                <a:gd name="connsiteX3" fmla="*/ 2132599 w 4244392"/>
                <a:gd name="connsiteY3" fmla="*/ 31209 h 1955749"/>
                <a:gd name="connsiteX4" fmla="*/ 31209 w 4244392"/>
                <a:gd name="connsiteY4" fmla="*/ 950827 h 1955749"/>
                <a:gd name="connsiteX5" fmla="*/ 2132599 w 4244392"/>
                <a:gd name="connsiteY5" fmla="*/ 1928702 h 1955749"/>
                <a:gd name="connsiteX6" fmla="*/ 2132599 w 4244392"/>
                <a:gd name="connsiteY6" fmla="*/ 1928702 h 1955749"/>
                <a:gd name="connsiteX7" fmla="*/ 2132599 w 4244392"/>
                <a:gd name="connsiteY7" fmla="*/ 1928702 h 195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44392" h="1955749">
                  <a:moveTo>
                    <a:pt x="4229829" y="950827"/>
                  </a:moveTo>
                  <a:lnTo>
                    <a:pt x="2132599" y="31209"/>
                  </a:lnTo>
                  <a:lnTo>
                    <a:pt x="2132599" y="31209"/>
                  </a:lnTo>
                  <a:lnTo>
                    <a:pt x="2132599" y="31209"/>
                  </a:lnTo>
                  <a:lnTo>
                    <a:pt x="31209" y="950827"/>
                  </a:lnTo>
                  <a:lnTo>
                    <a:pt x="2132599" y="1928702"/>
                  </a:lnTo>
                  <a:lnTo>
                    <a:pt x="2132599" y="1928702"/>
                  </a:lnTo>
                  <a:lnTo>
                    <a:pt x="2132599" y="192870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82B6A80-372B-4F9B-8099-C9F645137CB0}"/>
                </a:ext>
              </a:extLst>
            </p:cNvPr>
            <p:cNvSpPr/>
            <p:nvPr/>
          </p:nvSpPr>
          <p:spPr>
            <a:xfrm>
              <a:off x="6709772" y="2461015"/>
              <a:ext cx="2954430" cy="3412159"/>
            </a:xfrm>
            <a:custGeom>
              <a:avLst/>
              <a:gdLst>
                <a:gd name="connsiteX0" fmla="*/ 1845479 w 2954430"/>
                <a:gd name="connsiteY0" fmla="*/ 31209 h 3412158"/>
                <a:gd name="connsiteX1" fmla="*/ 1487618 w 2954430"/>
                <a:gd name="connsiteY1" fmla="*/ 56176 h 3412158"/>
                <a:gd name="connsiteX2" fmla="*/ 1129758 w 2954430"/>
                <a:gd name="connsiteY2" fmla="*/ 31209 h 3412158"/>
                <a:gd name="connsiteX3" fmla="*/ 31209 w 2954430"/>
                <a:gd name="connsiteY3" fmla="*/ 2993961 h 3412158"/>
                <a:gd name="connsiteX4" fmla="*/ 1487618 w 2954430"/>
                <a:gd name="connsiteY4" fmla="*/ 3405917 h 3412158"/>
                <a:gd name="connsiteX5" fmla="*/ 2944027 w 2954430"/>
                <a:gd name="connsiteY5" fmla="*/ 2993961 h 3412158"/>
                <a:gd name="connsiteX6" fmla="*/ 1845479 w 2954430"/>
                <a:gd name="connsiteY6" fmla="*/ 31209 h 341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4430" h="3412158">
                  <a:moveTo>
                    <a:pt x="1845479" y="31209"/>
                  </a:moveTo>
                  <a:cubicBezTo>
                    <a:pt x="1724805" y="47853"/>
                    <a:pt x="1608292" y="56176"/>
                    <a:pt x="1487618" y="56176"/>
                  </a:cubicBezTo>
                  <a:cubicBezTo>
                    <a:pt x="1366944" y="56176"/>
                    <a:pt x="1246270" y="47853"/>
                    <a:pt x="1129758" y="31209"/>
                  </a:cubicBezTo>
                  <a:cubicBezTo>
                    <a:pt x="746930" y="1083985"/>
                    <a:pt x="372425" y="2099310"/>
                    <a:pt x="31209" y="2993961"/>
                  </a:cubicBezTo>
                  <a:cubicBezTo>
                    <a:pt x="476454" y="3268599"/>
                    <a:pt x="984117" y="3405917"/>
                    <a:pt x="1487618" y="3405917"/>
                  </a:cubicBezTo>
                  <a:cubicBezTo>
                    <a:pt x="1991120" y="3405917"/>
                    <a:pt x="2498782" y="3268599"/>
                    <a:pt x="2944027" y="2993961"/>
                  </a:cubicBezTo>
                  <a:cubicBezTo>
                    <a:pt x="2602812" y="2099310"/>
                    <a:pt x="2228306" y="1083985"/>
                    <a:pt x="1845479" y="3120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61CA8C6A-D849-4498-99F5-80BDE119B365}"/>
                </a:ext>
              </a:extLst>
            </p:cNvPr>
            <p:cNvSpPr/>
            <p:nvPr/>
          </p:nvSpPr>
          <p:spPr>
            <a:xfrm>
              <a:off x="6709772" y="4870332"/>
              <a:ext cx="2954430" cy="998681"/>
            </a:xfrm>
            <a:custGeom>
              <a:avLst/>
              <a:gdLst>
                <a:gd name="connsiteX0" fmla="*/ 31209 w 2954430"/>
                <a:gd name="connsiteY0" fmla="*/ 584644 h 998680"/>
                <a:gd name="connsiteX1" fmla="*/ 1487618 w 2954430"/>
                <a:gd name="connsiteY1" fmla="*/ 996600 h 998680"/>
                <a:gd name="connsiteX2" fmla="*/ 2944027 w 2954430"/>
                <a:gd name="connsiteY2" fmla="*/ 584644 h 998680"/>
                <a:gd name="connsiteX3" fmla="*/ 2731808 w 2954430"/>
                <a:gd name="connsiteY3" fmla="*/ 31209 h 998680"/>
                <a:gd name="connsiteX4" fmla="*/ 239267 w 2954430"/>
                <a:gd name="connsiteY4" fmla="*/ 31209 h 998680"/>
                <a:gd name="connsiteX5" fmla="*/ 31209 w 2954430"/>
                <a:gd name="connsiteY5" fmla="*/ 584644 h 99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4430" h="998680">
                  <a:moveTo>
                    <a:pt x="31209" y="584644"/>
                  </a:moveTo>
                  <a:cubicBezTo>
                    <a:pt x="476454" y="859282"/>
                    <a:pt x="984117" y="996600"/>
                    <a:pt x="1487618" y="996600"/>
                  </a:cubicBezTo>
                  <a:cubicBezTo>
                    <a:pt x="1991120" y="996600"/>
                    <a:pt x="2498782" y="859282"/>
                    <a:pt x="2944027" y="584644"/>
                  </a:cubicBezTo>
                  <a:cubicBezTo>
                    <a:pt x="2873288" y="405714"/>
                    <a:pt x="2806709" y="218461"/>
                    <a:pt x="2731808" y="31209"/>
                  </a:cubicBezTo>
                  <a:cubicBezTo>
                    <a:pt x="1949508" y="422359"/>
                    <a:pt x="1025728" y="422359"/>
                    <a:pt x="239267" y="31209"/>
                  </a:cubicBezTo>
                  <a:cubicBezTo>
                    <a:pt x="168527" y="222622"/>
                    <a:pt x="97787" y="405714"/>
                    <a:pt x="31209" y="58464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5ADC0D5B-0BD1-4318-9D72-D33FAAD38B46}"/>
                </a:ext>
              </a:extLst>
            </p:cNvPr>
            <p:cNvSpPr/>
            <p:nvPr/>
          </p:nvSpPr>
          <p:spPr>
            <a:xfrm>
              <a:off x="7130051" y="3642787"/>
              <a:ext cx="2122196" cy="915457"/>
            </a:xfrm>
            <a:custGeom>
              <a:avLst/>
              <a:gdLst>
                <a:gd name="connsiteX0" fmla="*/ 31209 w 2122196"/>
                <a:gd name="connsiteY0" fmla="*/ 705318 h 915457"/>
                <a:gd name="connsiteX1" fmla="*/ 2099310 w 2122196"/>
                <a:gd name="connsiteY1" fmla="*/ 705318 h 915457"/>
                <a:gd name="connsiteX2" fmla="*/ 1874607 w 2122196"/>
                <a:gd name="connsiteY2" fmla="*/ 31209 h 915457"/>
                <a:gd name="connsiteX3" fmla="*/ 251751 w 2122196"/>
                <a:gd name="connsiteY3" fmla="*/ 31209 h 915457"/>
                <a:gd name="connsiteX4" fmla="*/ 31209 w 2122196"/>
                <a:gd name="connsiteY4" fmla="*/ 705318 h 91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196" h="915457">
                  <a:moveTo>
                    <a:pt x="31209" y="705318"/>
                  </a:moveTo>
                  <a:cubicBezTo>
                    <a:pt x="692835" y="971633"/>
                    <a:pt x="1437684" y="971633"/>
                    <a:pt x="2099310" y="705318"/>
                  </a:cubicBezTo>
                  <a:cubicBezTo>
                    <a:pt x="2024409" y="509743"/>
                    <a:pt x="1949508" y="230945"/>
                    <a:pt x="1874607" y="31209"/>
                  </a:cubicBezTo>
                  <a:cubicBezTo>
                    <a:pt x="1346138" y="193494"/>
                    <a:pt x="780219" y="193494"/>
                    <a:pt x="251751" y="31209"/>
                  </a:cubicBezTo>
                  <a:cubicBezTo>
                    <a:pt x="181011" y="230945"/>
                    <a:pt x="106110" y="509743"/>
                    <a:pt x="31209" y="70531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3557AFE-41D9-4626-9A94-B621EEDDA65F}"/>
                </a:ext>
              </a:extLst>
            </p:cNvPr>
            <p:cNvSpPr/>
            <p:nvPr/>
          </p:nvSpPr>
          <p:spPr>
            <a:xfrm>
              <a:off x="7579457" y="2461015"/>
              <a:ext cx="1206739" cy="749010"/>
            </a:xfrm>
            <a:custGeom>
              <a:avLst/>
              <a:gdLst>
                <a:gd name="connsiteX0" fmla="*/ 975794 w 1206739"/>
                <a:gd name="connsiteY0" fmla="*/ 31209 h 749010"/>
                <a:gd name="connsiteX1" fmla="*/ 617934 w 1206739"/>
                <a:gd name="connsiteY1" fmla="*/ 56176 h 749010"/>
                <a:gd name="connsiteX2" fmla="*/ 260073 w 1206739"/>
                <a:gd name="connsiteY2" fmla="*/ 31209 h 749010"/>
                <a:gd name="connsiteX3" fmla="*/ 31209 w 1206739"/>
                <a:gd name="connsiteY3" fmla="*/ 659545 h 749010"/>
                <a:gd name="connsiteX4" fmla="*/ 1208820 w 1206739"/>
                <a:gd name="connsiteY4" fmla="*/ 659545 h 749010"/>
                <a:gd name="connsiteX5" fmla="*/ 975794 w 1206739"/>
                <a:gd name="connsiteY5" fmla="*/ 31209 h 74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6739" h="749010">
                  <a:moveTo>
                    <a:pt x="975794" y="31209"/>
                  </a:moveTo>
                  <a:cubicBezTo>
                    <a:pt x="855120" y="47853"/>
                    <a:pt x="738608" y="56176"/>
                    <a:pt x="617934" y="56176"/>
                  </a:cubicBezTo>
                  <a:cubicBezTo>
                    <a:pt x="497260" y="56176"/>
                    <a:pt x="376586" y="47853"/>
                    <a:pt x="260073" y="31209"/>
                  </a:cubicBezTo>
                  <a:cubicBezTo>
                    <a:pt x="181011" y="243428"/>
                    <a:pt x="106110" y="455648"/>
                    <a:pt x="31209" y="659545"/>
                  </a:cubicBezTo>
                  <a:cubicBezTo>
                    <a:pt x="418197" y="742769"/>
                    <a:pt x="821831" y="742769"/>
                    <a:pt x="1208820" y="659545"/>
                  </a:cubicBezTo>
                  <a:cubicBezTo>
                    <a:pt x="1129757" y="455648"/>
                    <a:pt x="1054856" y="243428"/>
                    <a:pt x="975794" y="3120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7C5355ED-645F-42C9-AB4E-099A961B1D02}"/>
                </a:ext>
              </a:extLst>
            </p:cNvPr>
            <p:cNvSpPr/>
            <p:nvPr/>
          </p:nvSpPr>
          <p:spPr>
            <a:xfrm>
              <a:off x="7807245" y="2003286"/>
              <a:ext cx="749010" cy="582564"/>
            </a:xfrm>
            <a:custGeom>
              <a:avLst/>
              <a:gdLst>
                <a:gd name="connsiteX0" fmla="*/ 748006 w 749010"/>
                <a:gd name="connsiteY0" fmla="*/ 488937 h 582563"/>
                <a:gd name="connsiteX1" fmla="*/ 390146 w 749010"/>
                <a:gd name="connsiteY1" fmla="*/ 572161 h 582563"/>
                <a:gd name="connsiteX2" fmla="*/ 32285 w 749010"/>
                <a:gd name="connsiteY2" fmla="*/ 488937 h 582563"/>
                <a:gd name="connsiteX3" fmla="*/ 390146 w 749010"/>
                <a:gd name="connsiteY3" fmla="*/ 31209 h 582563"/>
                <a:gd name="connsiteX4" fmla="*/ 748006 w 749010"/>
                <a:gd name="connsiteY4" fmla="*/ 488937 h 58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010" h="582563">
                  <a:moveTo>
                    <a:pt x="748006" y="488937"/>
                  </a:moveTo>
                  <a:cubicBezTo>
                    <a:pt x="764651" y="530549"/>
                    <a:pt x="585721" y="572161"/>
                    <a:pt x="390146" y="572161"/>
                  </a:cubicBezTo>
                  <a:cubicBezTo>
                    <a:pt x="194571" y="572161"/>
                    <a:pt x="15641" y="534710"/>
                    <a:pt x="32285" y="488937"/>
                  </a:cubicBezTo>
                  <a:cubicBezTo>
                    <a:pt x="53091" y="422359"/>
                    <a:pt x="194571" y="31209"/>
                    <a:pt x="390146" y="31209"/>
                  </a:cubicBezTo>
                  <a:cubicBezTo>
                    <a:pt x="585721" y="31209"/>
                    <a:pt x="689750" y="351619"/>
                    <a:pt x="748006" y="48893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703A46D-FF43-EE4B-BDD9-19F3F675E481}"/>
              </a:ext>
            </a:extLst>
          </p:cNvPr>
          <p:cNvSpPr txBox="1"/>
          <p:nvPr/>
        </p:nvSpPr>
        <p:spPr>
          <a:xfrm>
            <a:off x="11636829" y="6283782"/>
            <a:ext cx="515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12598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974742"/>
            <a:ext cx="12208635" cy="769088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344960" y="84141"/>
            <a:ext cx="7092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Precast </a:t>
            </a:r>
            <a:r>
              <a:rPr lang="en-US" sz="4000" b="1" dirty="0">
                <a:solidFill>
                  <a:srgbClr val="F27900"/>
                </a:solidFill>
                <a:latin typeface="Gabriola" pitchFamily="82" charset="0"/>
              </a:rPr>
              <a:t>Concrete</a:t>
            </a:r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 Design: 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851059F-36E1-B341-B06B-CFFDF8DBA588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28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FD96404-4135-2F40-896B-688402C0D215}"/>
              </a:ext>
            </a:extLst>
          </p:cNvPr>
          <p:cNvSpPr txBox="1"/>
          <p:nvPr/>
        </p:nvSpPr>
        <p:spPr>
          <a:xfrm>
            <a:off x="126122" y="781756"/>
            <a:ext cx="120658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>
                <a:latin typeface="Gabriola" pitchFamily="82" charset="0"/>
              </a:rPr>
              <a:t>According to PCI code (section 2.2.2)</a:t>
            </a:r>
            <a:r>
              <a:rPr lang="en-US" sz="2500" u="sng" dirty="0">
                <a:latin typeface="Gabriola" pitchFamily="82" charset="0"/>
              </a:rPr>
              <a:t>, typical span-to-depth ratios of flexural precast, prestressed concrete members are:</a:t>
            </a:r>
          </a:p>
        </p:txBody>
      </p:sp>
      <p:graphicFrame>
        <p:nvGraphicFramePr>
          <p:cNvPr id="158" name="Table 157">
            <a:extLst>
              <a:ext uri="{FF2B5EF4-FFF2-40B4-BE49-F238E27FC236}">
                <a16:creationId xmlns:a16="http://schemas.microsoft.com/office/drawing/2014/main" id="{CA89BE5A-1DFC-6247-A55C-4B8E8110C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633331"/>
              </p:ext>
            </p:extLst>
          </p:nvPr>
        </p:nvGraphicFramePr>
        <p:xfrm>
          <a:off x="344960" y="1233237"/>
          <a:ext cx="7758910" cy="1534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7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099">
                <a:tc>
                  <a:txBody>
                    <a:bodyPr/>
                    <a:lstStyle/>
                    <a:p>
                      <a:pPr marL="0" algn="ctr" defTabSz="914423" rtl="1" eaLnBrk="1" latinLnBrk="0" hangingPunct="1"/>
                      <a:r>
                        <a:rPr lang="en-US" sz="2500" dirty="0">
                          <a:latin typeface="Gabriola" pitchFamily="82" charset="0"/>
                        </a:rPr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Gabriola" pitchFamily="82" charset="0"/>
                        </a:rPr>
                        <a:t>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099">
                <a:tc>
                  <a:txBody>
                    <a:bodyPr/>
                    <a:lstStyle/>
                    <a:p>
                      <a:pPr marL="0" algn="ctr" defTabSz="914423" rtl="1" eaLnBrk="1" latinLnBrk="0" hangingPunct="1"/>
                      <a:r>
                        <a:rPr lang="en-US" sz="2500" dirty="0">
                          <a:latin typeface="Gabriola" pitchFamily="82" charset="0"/>
                        </a:rPr>
                        <a:t>Hollow-core floor slabs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23" rtl="1" eaLnBrk="1" latinLnBrk="0" hangingPunct="1"/>
                      <a:r>
                        <a:rPr lang="en-US" sz="2500" dirty="0">
                          <a:latin typeface="Gabriola" pitchFamily="82" charset="0"/>
                        </a:rPr>
                        <a:t>30 to 40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23" rtl="1" eaLnBrk="1" latinLnBrk="0" hangingPunct="1"/>
                      <a:r>
                        <a:rPr lang="en-US" sz="2500" dirty="0">
                          <a:latin typeface="Gabriola" pitchFamily="82" charset="0"/>
                        </a:rPr>
                        <a:t>Depth = 5.46/30 = 18.2 cm </a:t>
                      </a:r>
                      <a:r>
                        <a:rPr lang="en-US" sz="2500" dirty="0">
                          <a:latin typeface="Gabriola" pitchFamily="82" charset="0"/>
                          <a:sym typeface="Wingdings" pitchFamily="2" charset="2"/>
                        </a:rPr>
                        <a:t> use 20 cm</a:t>
                      </a:r>
                      <a:endParaRPr lang="en-US" sz="2500" dirty="0">
                        <a:latin typeface="Gabriola" pitchFamily="8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459">
                <a:tc>
                  <a:txBody>
                    <a:bodyPr/>
                    <a:lstStyle/>
                    <a:p>
                      <a:pPr marL="0" algn="ctr" defTabSz="914423" rtl="1" eaLnBrk="1" latinLnBrk="0" hangingPunct="1"/>
                      <a:r>
                        <a:rPr lang="en-US" sz="2500" dirty="0">
                          <a:latin typeface="Gabriola" pitchFamily="82" charset="0"/>
                        </a:rPr>
                        <a:t>Hollow-core roof slabs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23" rtl="1" eaLnBrk="1" latinLnBrk="0" hangingPunct="1"/>
                      <a:r>
                        <a:rPr lang="en-US" sz="2500" dirty="0">
                          <a:latin typeface="Gabriola" pitchFamily="82" charset="0"/>
                        </a:rPr>
                        <a:t>40 to 50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Gabriola" pitchFamily="82" charset="0"/>
                        </a:rPr>
                        <a:t>Depth = 5.46/40  = 13.65 cm </a:t>
                      </a:r>
                      <a:r>
                        <a:rPr lang="en-US" sz="2500" dirty="0">
                          <a:latin typeface="Gabriola" pitchFamily="82" charset="0"/>
                          <a:sym typeface="Wingdings" pitchFamily="2" charset="2"/>
                        </a:rPr>
                        <a:t> use 15 cm</a:t>
                      </a:r>
                      <a:endParaRPr lang="en-US" sz="2500" dirty="0">
                        <a:latin typeface="Gabriola" pitchFamily="8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AAC11E8-FE0E-C04A-9002-D2381941EF8E}"/>
              </a:ext>
            </a:extLst>
          </p:cNvPr>
          <p:cNvSpPr txBox="1"/>
          <p:nvPr/>
        </p:nvSpPr>
        <p:spPr>
          <a:xfrm>
            <a:off x="344959" y="2773091"/>
            <a:ext cx="78389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u="sng" dirty="0">
                <a:latin typeface="Gabriola" pitchFamily="82" charset="0"/>
              </a:rPr>
              <a:t>Converted live load table to </a:t>
            </a:r>
            <a:r>
              <a:rPr lang="en-US" sz="2500" u="sng" dirty="0" err="1">
                <a:latin typeface="Gabriola" pitchFamily="82" charset="0"/>
              </a:rPr>
              <a:t>psf</a:t>
            </a:r>
            <a:r>
              <a:rPr lang="en-US" sz="2500" u="sng" dirty="0">
                <a:latin typeface="Gabriola" pitchFamily="82" charset="0"/>
              </a:rPr>
              <a:t> and ft.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65A4C9-63ED-0D41-AB0D-75344B0F33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190363"/>
              </p:ext>
            </p:extLst>
          </p:nvPr>
        </p:nvGraphicFramePr>
        <p:xfrm>
          <a:off x="344960" y="3398944"/>
          <a:ext cx="7838920" cy="219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9239">
                  <a:extLst>
                    <a:ext uri="{9D8B030D-6E8A-4147-A177-3AD203B41FA5}">
                      <a16:colId xmlns:a16="http://schemas.microsoft.com/office/drawing/2014/main" val="2963272679"/>
                    </a:ext>
                  </a:extLst>
                </a:gridCol>
                <a:gridCol w="1411971">
                  <a:extLst>
                    <a:ext uri="{9D8B030D-6E8A-4147-A177-3AD203B41FA5}">
                      <a16:colId xmlns:a16="http://schemas.microsoft.com/office/drawing/2014/main" val="1204609127"/>
                    </a:ext>
                  </a:extLst>
                </a:gridCol>
                <a:gridCol w="1611630">
                  <a:extLst>
                    <a:ext uri="{9D8B030D-6E8A-4147-A177-3AD203B41FA5}">
                      <a16:colId xmlns:a16="http://schemas.microsoft.com/office/drawing/2014/main" val="3911041709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3643057796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16338539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Floor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1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Live Load     (KN/m</a:t>
                      </a:r>
                      <a:r>
                        <a:rPr lang="en-US" sz="2500" baseline="30000" dirty="0">
                          <a:effectLst/>
                          <a:latin typeface="Gabriola" pitchFamily="82" charset="0"/>
                        </a:rPr>
                        <a:t>2</a:t>
                      </a: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)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1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Live Loads</a:t>
                      </a:r>
                    </a:p>
                    <a:p>
                      <a:pPr marL="0" marR="31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(</a:t>
                      </a:r>
                      <a:r>
                        <a:rPr lang="en-US" sz="2500" dirty="0" err="1">
                          <a:effectLst/>
                          <a:latin typeface="Gabriola" pitchFamily="82" charset="0"/>
                        </a:rPr>
                        <a:t>psf</a:t>
                      </a: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)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1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Span length</a:t>
                      </a:r>
                    </a:p>
                    <a:p>
                      <a:pPr marL="0" marR="31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(m)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1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Span length</a:t>
                      </a:r>
                    </a:p>
                    <a:p>
                      <a:pPr marL="0" marR="31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(ft)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1694202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Ground Floor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104.4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5.46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18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4374791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marL="0" marR="381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First Floor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5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104.4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5.46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18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0984809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marL="3429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Roof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20.88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5.46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18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1490938"/>
                  </a:ext>
                </a:extLst>
              </a:tr>
            </a:tbl>
          </a:graphicData>
        </a:graphic>
      </p:graphicFrame>
      <p:pic>
        <p:nvPicPr>
          <p:cNvPr id="159" name="image89.png">
            <a:extLst>
              <a:ext uri="{FF2B5EF4-FFF2-40B4-BE49-F238E27FC236}">
                <a16:creationId xmlns:a16="http://schemas.microsoft.com/office/drawing/2014/main" id="{5C6F38C2-040C-184B-9933-900794AB9A46}"/>
              </a:ext>
            </a:extLst>
          </p:cNvPr>
          <p:cNvPicPr/>
          <p:nvPr/>
        </p:nvPicPr>
        <p:blipFill rotWithShape="1">
          <a:blip r:embed="rId2"/>
          <a:srcRect t="63582" r="46218"/>
          <a:stretch/>
        </p:blipFill>
        <p:spPr>
          <a:xfrm>
            <a:off x="8322708" y="1161092"/>
            <a:ext cx="3722370" cy="1307081"/>
          </a:xfrm>
          <a:prstGeom prst="rect">
            <a:avLst/>
          </a:prstGeom>
          <a:ln/>
        </p:spPr>
      </p:pic>
      <p:pic>
        <p:nvPicPr>
          <p:cNvPr id="1026" name="Picture 2" descr="Hollowcore Slabs - Kifah Precast">
            <a:extLst>
              <a:ext uri="{FF2B5EF4-FFF2-40B4-BE49-F238E27FC236}">
                <a16:creationId xmlns:a16="http://schemas.microsoft.com/office/drawing/2014/main" id="{8179A264-9BB0-654C-8C6A-36005A7C8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708" y="2678752"/>
            <a:ext cx="3722370" cy="249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TextBox 159">
            <a:extLst>
              <a:ext uri="{FF2B5EF4-FFF2-40B4-BE49-F238E27FC236}">
                <a16:creationId xmlns:a16="http://schemas.microsoft.com/office/drawing/2014/main" id="{FD665AD0-88F3-2A42-B345-61F8B02F3962}"/>
              </a:ext>
            </a:extLst>
          </p:cNvPr>
          <p:cNvSpPr txBox="1"/>
          <p:nvPr/>
        </p:nvSpPr>
        <p:spPr>
          <a:xfrm>
            <a:off x="8183880" y="5248712"/>
            <a:ext cx="41906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27900"/>
                </a:solidFill>
                <a:latin typeface="Gabriola" pitchFamily="82" charset="0"/>
              </a:rPr>
              <a:t>Fig (3.1) : Hollow-core slabs example [13]</a:t>
            </a:r>
            <a:endParaRPr lang="en-US" sz="2500" dirty="0">
              <a:solidFill>
                <a:srgbClr val="F2790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548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974742"/>
            <a:ext cx="12208635" cy="769088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344960" y="84141"/>
            <a:ext cx="7092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Precast </a:t>
            </a:r>
            <a:r>
              <a:rPr lang="en-US" sz="4000" b="1" dirty="0">
                <a:solidFill>
                  <a:srgbClr val="F27900"/>
                </a:solidFill>
                <a:latin typeface="Gabriola" pitchFamily="82" charset="0"/>
              </a:rPr>
              <a:t>Concrete</a:t>
            </a:r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 Design: 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851059F-36E1-B341-B06B-CFFDF8DBA588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29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FD96404-4135-2F40-896B-688402C0D215}"/>
              </a:ext>
            </a:extLst>
          </p:cNvPr>
          <p:cNvSpPr txBox="1"/>
          <p:nvPr/>
        </p:nvSpPr>
        <p:spPr>
          <a:xfrm>
            <a:off x="126122" y="781756"/>
            <a:ext cx="120658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>
                <a:latin typeface="Gabriola" pitchFamily="82" charset="0"/>
              </a:rPr>
              <a:t>Slab for first and second floor </a:t>
            </a:r>
            <a:endParaRPr lang="en-US" sz="2500" u="sng" dirty="0">
              <a:latin typeface="Gabriola" pitchFamily="82" charset="0"/>
            </a:endParaRPr>
          </a:p>
        </p:txBody>
      </p:sp>
      <p:pic>
        <p:nvPicPr>
          <p:cNvPr id="16" name="image64.png">
            <a:extLst>
              <a:ext uri="{FF2B5EF4-FFF2-40B4-BE49-F238E27FC236}">
                <a16:creationId xmlns:a16="http://schemas.microsoft.com/office/drawing/2014/main" id="{760406BB-0AB7-6742-9550-4E8FE221BA93}"/>
              </a:ext>
            </a:extLst>
          </p:cNvPr>
          <p:cNvPicPr/>
          <p:nvPr/>
        </p:nvPicPr>
        <p:blipFill rotWithShape="1">
          <a:blip r:embed="rId2"/>
          <a:srcRect r="37376"/>
          <a:stretch/>
        </p:blipFill>
        <p:spPr>
          <a:xfrm>
            <a:off x="126122" y="1592484"/>
            <a:ext cx="3200400" cy="3200400"/>
          </a:xfrm>
          <a:prstGeom prst="rect">
            <a:avLst/>
          </a:prstGeom>
          <a:ln/>
        </p:spPr>
      </p:pic>
      <p:pic>
        <p:nvPicPr>
          <p:cNvPr id="17" name="image12.png">
            <a:extLst>
              <a:ext uri="{FF2B5EF4-FFF2-40B4-BE49-F238E27FC236}">
                <a16:creationId xmlns:a16="http://schemas.microsoft.com/office/drawing/2014/main" id="{8886ED72-0E57-0944-BAA0-47CAD2B79A4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293491" y="1020283"/>
            <a:ext cx="8287863" cy="3904366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3B4A94-9937-A74A-A361-4A69169BE82C}"/>
              </a:ext>
            </a:extLst>
          </p:cNvPr>
          <p:cNvSpPr txBox="1"/>
          <p:nvPr/>
        </p:nvSpPr>
        <p:spPr>
          <a:xfrm>
            <a:off x="344960" y="5002505"/>
            <a:ext cx="344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Use 4’ x 8”  Hollow Core 66-S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42D556-2944-5B41-BC30-9CCF5B00BE8E}"/>
              </a:ext>
            </a:extLst>
          </p:cNvPr>
          <p:cNvSpPr txBox="1"/>
          <p:nvPr/>
        </p:nvSpPr>
        <p:spPr>
          <a:xfrm>
            <a:off x="279391" y="5451455"/>
            <a:ext cx="4738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(Section capacity 204 </a:t>
            </a:r>
            <a:r>
              <a:rPr lang="en-US" dirty="0" err="1">
                <a:solidFill>
                  <a:srgbClr val="00B050"/>
                </a:solidFill>
              </a:rPr>
              <a:t>psf</a:t>
            </a:r>
            <a:r>
              <a:rPr lang="en-US" dirty="0">
                <a:solidFill>
                  <a:srgbClr val="00B050"/>
                </a:solidFill>
              </a:rPr>
              <a:t> &gt; 104.4 </a:t>
            </a:r>
            <a:r>
              <a:rPr lang="en-US" dirty="0" err="1">
                <a:solidFill>
                  <a:srgbClr val="00B050"/>
                </a:solidFill>
              </a:rPr>
              <a:t>psf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B050"/>
                </a:solidFill>
              </a:rPr>
              <a:t> OK)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72FC38-CB7B-0746-A536-96D9B338B5D4}"/>
              </a:ext>
            </a:extLst>
          </p:cNvPr>
          <p:cNvSpPr txBox="1"/>
          <p:nvPr/>
        </p:nvSpPr>
        <p:spPr>
          <a:xfrm>
            <a:off x="3595816" y="4955203"/>
            <a:ext cx="79855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27900"/>
                </a:solidFill>
                <a:latin typeface="Gabriola" pitchFamily="82" charset="0"/>
              </a:rPr>
              <a:t>Table (3.1) : Table of safe superimposed service load and cambers [14]</a:t>
            </a:r>
            <a:endParaRPr lang="en-US" sz="2500" dirty="0">
              <a:solidFill>
                <a:srgbClr val="F2790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E3A3C1D4-085F-493B-8B9B-045C18CCA9D0}"/>
              </a:ext>
            </a:extLst>
          </p:cNvPr>
          <p:cNvSpPr/>
          <p:nvPr/>
        </p:nvSpPr>
        <p:spPr>
          <a:xfrm>
            <a:off x="-16783" y="0"/>
            <a:ext cx="12208784" cy="6858000"/>
          </a:xfrm>
          <a:custGeom>
            <a:avLst/>
            <a:gdLst>
              <a:gd name="connsiteX0" fmla="*/ 12240039 w 12240039"/>
              <a:gd name="connsiteY0" fmla="*/ 5335596 h 6858000"/>
              <a:gd name="connsiteX1" fmla="*/ 12240039 w 12240039"/>
              <a:gd name="connsiteY1" fmla="*/ 6858000 h 6858000"/>
              <a:gd name="connsiteX2" fmla="*/ 11571468 w 12240039"/>
              <a:gd name="connsiteY2" fmla="*/ 6858000 h 6858000"/>
              <a:gd name="connsiteX3" fmla="*/ 11571468 w 12240039"/>
              <a:gd name="connsiteY3" fmla="*/ 1 h 6858000"/>
              <a:gd name="connsiteX4" fmla="*/ 12240039 w 12240039"/>
              <a:gd name="connsiteY4" fmla="*/ 1 h 6858000"/>
              <a:gd name="connsiteX5" fmla="*/ 12240039 w 12240039"/>
              <a:gd name="connsiteY5" fmla="*/ 1522405 h 6858000"/>
              <a:gd name="connsiteX6" fmla="*/ 9257174 w 12240039"/>
              <a:gd name="connsiteY6" fmla="*/ 1 h 6858000"/>
              <a:gd name="connsiteX7" fmla="*/ 10763036 w 12240039"/>
              <a:gd name="connsiteY7" fmla="*/ 1 h 6858000"/>
              <a:gd name="connsiteX8" fmla="*/ 12240039 w 12240039"/>
              <a:gd name="connsiteY8" fmla="*/ 3363290 h 6858000"/>
              <a:gd name="connsiteX9" fmla="*/ 12240039 w 12240039"/>
              <a:gd name="connsiteY9" fmla="*/ 3494711 h 6858000"/>
              <a:gd name="connsiteX10" fmla="*/ 10763036 w 12240039"/>
              <a:gd name="connsiteY10" fmla="*/ 6858000 h 6858000"/>
              <a:gd name="connsiteX11" fmla="*/ 9257174 w 12240039"/>
              <a:gd name="connsiteY11" fmla="*/ 6858000 h 6858000"/>
              <a:gd name="connsiteX12" fmla="*/ 10763036 w 12240039"/>
              <a:gd name="connsiteY12" fmla="*/ 3429000 h 6858000"/>
              <a:gd name="connsiteX13" fmla="*/ 6942881 w 12240039"/>
              <a:gd name="connsiteY13" fmla="*/ 0 h 6858000"/>
              <a:gd name="connsiteX14" fmla="*/ 8448742 w 12240039"/>
              <a:gd name="connsiteY14" fmla="*/ 0 h 6858000"/>
              <a:gd name="connsiteX15" fmla="*/ 9954603 w 12240039"/>
              <a:gd name="connsiteY15" fmla="*/ 3429000 h 6858000"/>
              <a:gd name="connsiteX16" fmla="*/ 8448742 w 12240039"/>
              <a:gd name="connsiteY16" fmla="*/ 6858000 h 6858000"/>
              <a:gd name="connsiteX17" fmla="*/ 6942881 w 12240039"/>
              <a:gd name="connsiteY17" fmla="*/ 6858000 h 6858000"/>
              <a:gd name="connsiteX18" fmla="*/ 8448742 w 12240039"/>
              <a:gd name="connsiteY18" fmla="*/ 3429000 h 6858000"/>
              <a:gd name="connsiteX19" fmla="*/ 4628587 w 12240039"/>
              <a:gd name="connsiteY19" fmla="*/ 0 h 6858000"/>
              <a:gd name="connsiteX20" fmla="*/ 6134449 w 12240039"/>
              <a:gd name="connsiteY20" fmla="*/ 0 h 6858000"/>
              <a:gd name="connsiteX21" fmla="*/ 7640310 w 12240039"/>
              <a:gd name="connsiteY21" fmla="*/ 3429000 h 6858000"/>
              <a:gd name="connsiteX22" fmla="*/ 6134449 w 12240039"/>
              <a:gd name="connsiteY22" fmla="*/ 6858000 h 6858000"/>
              <a:gd name="connsiteX23" fmla="*/ 4628587 w 12240039"/>
              <a:gd name="connsiteY23" fmla="*/ 6858000 h 6858000"/>
              <a:gd name="connsiteX24" fmla="*/ 6134449 w 12240039"/>
              <a:gd name="connsiteY24" fmla="*/ 3429000 h 6858000"/>
              <a:gd name="connsiteX25" fmla="*/ 2314294 w 12240039"/>
              <a:gd name="connsiteY25" fmla="*/ 0 h 6858000"/>
              <a:gd name="connsiteX26" fmla="*/ 3820156 w 12240039"/>
              <a:gd name="connsiteY26" fmla="*/ 0 h 6858000"/>
              <a:gd name="connsiteX27" fmla="*/ 5326016 w 12240039"/>
              <a:gd name="connsiteY27" fmla="*/ 3429000 h 6858000"/>
              <a:gd name="connsiteX28" fmla="*/ 3820156 w 12240039"/>
              <a:gd name="connsiteY28" fmla="*/ 6858000 h 6858000"/>
              <a:gd name="connsiteX29" fmla="*/ 2314294 w 12240039"/>
              <a:gd name="connsiteY29" fmla="*/ 6858000 h 6858000"/>
              <a:gd name="connsiteX30" fmla="*/ 3820156 w 12240039"/>
              <a:gd name="connsiteY30" fmla="*/ 3429000 h 6858000"/>
              <a:gd name="connsiteX31" fmla="*/ 0 w 12240039"/>
              <a:gd name="connsiteY31" fmla="*/ 0 h 6858000"/>
              <a:gd name="connsiteX32" fmla="*/ 1505862 w 12240039"/>
              <a:gd name="connsiteY32" fmla="*/ 0 h 6858000"/>
              <a:gd name="connsiteX33" fmla="*/ 3011723 w 12240039"/>
              <a:gd name="connsiteY33" fmla="*/ 3429000 h 6858000"/>
              <a:gd name="connsiteX34" fmla="*/ 1505862 w 12240039"/>
              <a:gd name="connsiteY34" fmla="*/ 6858000 h 6858000"/>
              <a:gd name="connsiteX35" fmla="*/ 0 w 12240039"/>
              <a:gd name="connsiteY35" fmla="*/ 6858000 h 6858000"/>
              <a:gd name="connsiteX36" fmla="*/ 1505862 w 12240039"/>
              <a:gd name="connsiteY3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240039" h="6858000">
                <a:moveTo>
                  <a:pt x="12240039" y="5335596"/>
                </a:moveTo>
                <a:lnTo>
                  <a:pt x="12240039" y="6858000"/>
                </a:lnTo>
                <a:lnTo>
                  <a:pt x="11571468" y="6858000"/>
                </a:lnTo>
                <a:close/>
                <a:moveTo>
                  <a:pt x="11571468" y="1"/>
                </a:moveTo>
                <a:lnTo>
                  <a:pt x="12240039" y="1"/>
                </a:lnTo>
                <a:lnTo>
                  <a:pt x="12240039" y="1522405"/>
                </a:lnTo>
                <a:close/>
                <a:moveTo>
                  <a:pt x="9257174" y="1"/>
                </a:moveTo>
                <a:lnTo>
                  <a:pt x="10763036" y="1"/>
                </a:lnTo>
                <a:lnTo>
                  <a:pt x="12240039" y="3363290"/>
                </a:lnTo>
                <a:lnTo>
                  <a:pt x="12240039" y="3494711"/>
                </a:lnTo>
                <a:lnTo>
                  <a:pt x="10763036" y="6858000"/>
                </a:lnTo>
                <a:lnTo>
                  <a:pt x="9257174" y="6858000"/>
                </a:lnTo>
                <a:lnTo>
                  <a:pt x="10763036" y="3429000"/>
                </a:lnTo>
                <a:close/>
                <a:moveTo>
                  <a:pt x="6942881" y="0"/>
                </a:moveTo>
                <a:lnTo>
                  <a:pt x="8448742" y="0"/>
                </a:lnTo>
                <a:lnTo>
                  <a:pt x="9954603" y="3429000"/>
                </a:lnTo>
                <a:lnTo>
                  <a:pt x="8448742" y="6858000"/>
                </a:lnTo>
                <a:lnTo>
                  <a:pt x="6942881" y="6858000"/>
                </a:lnTo>
                <a:lnTo>
                  <a:pt x="8448742" y="3429000"/>
                </a:lnTo>
                <a:close/>
                <a:moveTo>
                  <a:pt x="4628587" y="0"/>
                </a:moveTo>
                <a:lnTo>
                  <a:pt x="6134449" y="0"/>
                </a:lnTo>
                <a:lnTo>
                  <a:pt x="7640310" y="3429000"/>
                </a:lnTo>
                <a:lnTo>
                  <a:pt x="6134449" y="6858000"/>
                </a:lnTo>
                <a:lnTo>
                  <a:pt x="4628587" y="6858000"/>
                </a:lnTo>
                <a:lnTo>
                  <a:pt x="6134449" y="3429000"/>
                </a:lnTo>
                <a:close/>
                <a:moveTo>
                  <a:pt x="2314294" y="0"/>
                </a:moveTo>
                <a:lnTo>
                  <a:pt x="3820156" y="0"/>
                </a:lnTo>
                <a:lnTo>
                  <a:pt x="5326016" y="3429000"/>
                </a:lnTo>
                <a:lnTo>
                  <a:pt x="3820156" y="6858000"/>
                </a:lnTo>
                <a:lnTo>
                  <a:pt x="2314294" y="6858000"/>
                </a:lnTo>
                <a:lnTo>
                  <a:pt x="3820156" y="3429000"/>
                </a:lnTo>
                <a:close/>
                <a:moveTo>
                  <a:pt x="0" y="0"/>
                </a:moveTo>
                <a:lnTo>
                  <a:pt x="1505862" y="0"/>
                </a:lnTo>
                <a:lnTo>
                  <a:pt x="3011723" y="3429000"/>
                </a:lnTo>
                <a:lnTo>
                  <a:pt x="1505862" y="6858000"/>
                </a:lnTo>
                <a:lnTo>
                  <a:pt x="0" y="6858000"/>
                </a:lnTo>
                <a:lnTo>
                  <a:pt x="1505862" y="3429000"/>
                </a:lnTo>
                <a:close/>
              </a:path>
            </a:pathLst>
          </a:cu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5CF482-A6D2-4AD6-9F21-67FAE27C27ED}"/>
              </a:ext>
            </a:extLst>
          </p:cNvPr>
          <p:cNvGrpSpPr/>
          <p:nvPr/>
        </p:nvGrpSpPr>
        <p:grpSpPr>
          <a:xfrm>
            <a:off x="4264086" y="1150648"/>
            <a:ext cx="3630410" cy="3708549"/>
            <a:chOff x="4264086" y="1535656"/>
            <a:chExt cx="3630410" cy="37085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3A343BE-BD25-45DB-A902-6D1AF3081D10}"/>
                </a:ext>
              </a:extLst>
            </p:cNvPr>
            <p:cNvSpPr/>
            <p:nvPr/>
          </p:nvSpPr>
          <p:spPr>
            <a:xfrm rot="18900000">
              <a:off x="4264086" y="1613795"/>
              <a:ext cx="3630410" cy="3630410"/>
            </a:xfrm>
            <a:prstGeom prst="roundRect">
              <a:avLst>
                <a:gd name="adj" fmla="val 586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EA34AFF-4789-4BF2-B06D-74F15255E311}"/>
                </a:ext>
              </a:extLst>
            </p:cNvPr>
            <p:cNvSpPr/>
            <p:nvPr/>
          </p:nvSpPr>
          <p:spPr>
            <a:xfrm rot="18900000">
              <a:off x="4264086" y="1535656"/>
              <a:ext cx="3630410" cy="3630410"/>
            </a:xfrm>
            <a:prstGeom prst="roundRect">
              <a:avLst>
                <a:gd name="adj" fmla="val 586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3673642" y="1363697"/>
            <a:ext cx="4844716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000" dirty="0">
                <a:solidFill>
                  <a:schemeClr val="bg1"/>
                </a:solidFill>
                <a:latin typeface="Gabriola" pitchFamily="82" charset="0"/>
                <a:cs typeface="Arial" pitchFamily="34" charset="0"/>
              </a:rPr>
              <a:t>Section</a:t>
            </a:r>
          </a:p>
          <a:p>
            <a:pPr algn="ctr"/>
            <a:r>
              <a:rPr lang="en-US" altLang="ko-KR" sz="7000" dirty="0">
                <a:solidFill>
                  <a:schemeClr val="bg1"/>
                </a:solidFill>
                <a:latin typeface="Gabriola" pitchFamily="82" charset="0"/>
                <a:cs typeface="Arial" pitchFamily="34" charset="0"/>
              </a:rPr>
              <a:t>Break 1</a:t>
            </a:r>
            <a:endParaRPr lang="ko-KR" altLang="en-US" sz="7000" dirty="0">
              <a:solidFill>
                <a:schemeClr val="bg1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3673642" y="3363225"/>
            <a:ext cx="4844502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dirty="0">
                <a:solidFill>
                  <a:schemeClr val="bg1"/>
                </a:solidFill>
                <a:latin typeface="Gabriola" pitchFamily="82" charset="0"/>
                <a:cs typeface="Times New Roman" panose="02020603050405020304" pitchFamily="18" charset="0"/>
              </a:rPr>
              <a:t>Background and objective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756116"/>
            <a:ext cx="12208635" cy="98771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>
            <a:off x="130076" y="4486734"/>
            <a:ext cx="2248626" cy="2225012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EC16ACC1-A22B-48FF-BACF-3270AAB952DB}"/>
              </a:ext>
            </a:extLst>
          </p:cNvPr>
          <p:cNvSpPr/>
          <p:nvPr/>
        </p:nvSpPr>
        <p:spPr>
          <a:xfrm>
            <a:off x="3834063" y="2837516"/>
            <a:ext cx="256673" cy="2566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BDC972DC-D3E9-4C37-8D02-C8676844CE31}"/>
              </a:ext>
            </a:extLst>
          </p:cNvPr>
          <p:cNvSpPr/>
          <p:nvPr/>
        </p:nvSpPr>
        <p:spPr>
          <a:xfrm>
            <a:off x="8101266" y="2842056"/>
            <a:ext cx="256673" cy="2566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9C0589-0803-4B21-946F-B53086A820B7}"/>
              </a:ext>
            </a:extLst>
          </p:cNvPr>
          <p:cNvGrpSpPr/>
          <p:nvPr/>
        </p:nvGrpSpPr>
        <p:grpSpPr>
          <a:xfrm>
            <a:off x="5769656" y="4440204"/>
            <a:ext cx="631143" cy="641293"/>
            <a:chOff x="9271661" y="927087"/>
            <a:chExt cx="1690381" cy="1717565"/>
          </a:xfrm>
          <a:solidFill>
            <a:schemeClr val="bg1"/>
          </a:solidFill>
        </p:grpSpPr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9C94B01A-D249-4CD2-969F-EE234E61CB41}"/>
                </a:ext>
              </a:extLst>
            </p:cNvPr>
            <p:cNvSpPr/>
            <p:nvPr/>
          </p:nvSpPr>
          <p:spPr>
            <a:xfrm rot="2411044">
              <a:off x="9825722" y="927087"/>
              <a:ext cx="487932" cy="1717565"/>
            </a:xfrm>
            <a:custGeom>
              <a:avLst/>
              <a:gdLst>
                <a:gd name="connsiteX0" fmla="*/ 398295 w 480600"/>
                <a:gd name="connsiteY0" fmla="*/ 1046026 h 1345680"/>
                <a:gd name="connsiteX1" fmla="*/ 348313 w 480600"/>
                <a:gd name="connsiteY1" fmla="*/ 1015268 h 1345680"/>
                <a:gd name="connsiteX2" fmla="*/ 329088 w 480600"/>
                <a:gd name="connsiteY2" fmla="*/ 334738 h 1345680"/>
                <a:gd name="connsiteX3" fmla="*/ 379071 w 480600"/>
                <a:gd name="connsiteY3" fmla="*/ 303980 h 1345680"/>
                <a:gd name="connsiteX4" fmla="*/ 440588 w 480600"/>
                <a:gd name="connsiteY4" fmla="*/ 167489 h 1345680"/>
                <a:gd name="connsiteX5" fmla="*/ 430976 w 480600"/>
                <a:gd name="connsiteY5" fmla="*/ 109817 h 1345680"/>
                <a:gd name="connsiteX6" fmla="*/ 334856 w 480600"/>
                <a:gd name="connsiteY6" fmla="*/ 29076 h 1345680"/>
                <a:gd name="connsiteX7" fmla="*/ 309864 w 480600"/>
                <a:gd name="connsiteY7" fmla="*/ 54068 h 1345680"/>
                <a:gd name="connsiteX8" fmla="*/ 309864 w 480600"/>
                <a:gd name="connsiteY8" fmla="*/ 173256 h 1345680"/>
                <a:gd name="connsiteX9" fmla="*/ 271416 w 480600"/>
                <a:gd name="connsiteY9" fmla="*/ 211704 h 1345680"/>
                <a:gd name="connsiteX10" fmla="*/ 219512 w 480600"/>
                <a:gd name="connsiteY10" fmla="*/ 211704 h 1345680"/>
                <a:gd name="connsiteX11" fmla="*/ 181064 w 480600"/>
                <a:gd name="connsiteY11" fmla="*/ 173256 h 1345680"/>
                <a:gd name="connsiteX12" fmla="*/ 181064 w 480600"/>
                <a:gd name="connsiteY12" fmla="*/ 55990 h 1345680"/>
                <a:gd name="connsiteX13" fmla="*/ 156072 w 480600"/>
                <a:gd name="connsiteY13" fmla="*/ 30999 h 1345680"/>
                <a:gd name="connsiteX14" fmla="*/ 59952 w 480600"/>
                <a:gd name="connsiteY14" fmla="*/ 111740 h 1345680"/>
                <a:gd name="connsiteX15" fmla="*/ 50340 w 480600"/>
                <a:gd name="connsiteY15" fmla="*/ 169412 h 1345680"/>
                <a:gd name="connsiteX16" fmla="*/ 111857 w 480600"/>
                <a:gd name="connsiteY16" fmla="*/ 305902 h 1345680"/>
                <a:gd name="connsiteX17" fmla="*/ 161840 w 480600"/>
                <a:gd name="connsiteY17" fmla="*/ 336660 h 1345680"/>
                <a:gd name="connsiteX18" fmla="*/ 142616 w 480600"/>
                <a:gd name="connsiteY18" fmla="*/ 1017190 h 1345680"/>
                <a:gd name="connsiteX19" fmla="*/ 92633 w 480600"/>
                <a:gd name="connsiteY19" fmla="*/ 1047949 h 1345680"/>
                <a:gd name="connsiteX20" fmla="*/ 31116 w 480600"/>
                <a:gd name="connsiteY20" fmla="*/ 1184439 h 1345680"/>
                <a:gd name="connsiteX21" fmla="*/ 40728 w 480600"/>
                <a:gd name="connsiteY21" fmla="*/ 1242111 h 1345680"/>
                <a:gd name="connsiteX22" fmla="*/ 136848 w 480600"/>
                <a:gd name="connsiteY22" fmla="*/ 1322852 h 1345680"/>
                <a:gd name="connsiteX23" fmla="*/ 161840 w 480600"/>
                <a:gd name="connsiteY23" fmla="*/ 1297861 h 1345680"/>
                <a:gd name="connsiteX24" fmla="*/ 161840 w 480600"/>
                <a:gd name="connsiteY24" fmla="*/ 1178672 h 1345680"/>
                <a:gd name="connsiteX25" fmla="*/ 200288 w 480600"/>
                <a:gd name="connsiteY25" fmla="*/ 1140224 h 1345680"/>
                <a:gd name="connsiteX26" fmla="*/ 290640 w 480600"/>
                <a:gd name="connsiteY26" fmla="*/ 1140224 h 1345680"/>
                <a:gd name="connsiteX27" fmla="*/ 329088 w 480600"/>
                <a:gd name="connsiteY27" fmla="*/ 1178672 h 1345680"/>
                <a:gd name="connsiteX28" fmla="*/ 329088 w 480600"/>
                <a:gd name="connsiteY28" fmla="*/ 1297861 h 1345680"/>
                <a:gd name="connsiteX29" fmla="*/ 354080 w 480600"/>
                <a:gd name="connsiteY29" fmla="*/ 1322852 h 1345680"/>
                <a:gd name="connsiteX30" fmla="*/ 450200 w 480600"/>
                <a:gd name="connsiteY30" fmla="*/ 1242111 h 1345680"/>
                <a:gd name="connsiteX31" fmla="*/ 459812 w 480600"/>
                <a:gd name="connsiteY31" fmla="*/ 1184439 h 1345680"/>
                <a:gd name="connsiteX32" fmla="*/ 398295 w 480600"/>
                <a:gd name="connsiteY32" fmla="*/ 1046026 h 13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80600" h="1345680">
                  <a:moveTo>
                    <a:pt x="398295" y="1046026"/>
                  </a:moveTo>
                  <a:lnTo>
                    <a:pt x="348313" y="1015268"/>
                  </a:lnTo>
                  <a:lnTo>
                    <a:pt x="329088" y="334738"/>
                  </a:lnTo>
                  <a:lnTo>
                    <a:pt x="379071" y="303980"/>
                  </a:lnTo>
                  <a:cubicBezTo>
                    <a:pt x="425209" y="275144"/>
                    <a:pt x="450200" y="221316"/>
                    <a:pt x="440588" y="167489"/>
                  </a:cubicBezTo>
                  <a:lnTo>
                    <a:pt x="430976" y="109817"/>
                  </a:lnTo>
                  <a:cubicBezTo>
                    <a:pt x="423286" y="63680"/>
                    <a:pt x="382916" y="29076"/>
                    <a:pt x="334856" y="29076"/>
                  </a:cubicBezTo>
                  <a:cubicBezTo>
                    <a:pt x="321399" y="29076"/>
                    <a:pt x="309864" y="40611"/>
                    <a:pt x="309864" y="54068"/>
                  </a:cubicBezTo>
                  <a:lnTo>
                    <a:pt x="309864" y="173256"/>
                  </a:lnTo>
                  <a:cubicBezTo>
                    <a:pt x="309864" y="194403"/>
                    <a:pt x="292563" y="211704"/>
                    <a:pt x="271416" y="211704"/>
                  </a:cubicBezTo>
                  <a:lnTo>
                    <a:pt x="219512" y="211704"/>
                  </a:lnTo>
                  <a:cubicBezTo>
                    <a:pt x="198365" y="211704"/>
                    <a:pt x="181064" y="194403"/>
                    <a:pt x="181064" y="173256"/>
                  </a:cubicBezTo>
                  <a:lnTo>
                    <a:pt x="181064" y="55990"/>
                  </a:lnTo>
                  <a:cubicBezTo>
                    <a:pt x="181064" y="42533"/>
                    <a:pt x="169529" y="30999"/>
                    <a:pt x="156072" y="30999"/>
                  </a:cubicBezTo>
                  <a:cubicBezTo>
                    <a:pt x="108012" y="30999"/>
                    <a:pt x="67642" y="65602"/>
                    <a:pt x="59952" y="111740"/>
                  </a:cubicBezTo>
                  <a:lnTo>
                    <a:pt x="50340" y="169412"/>
                  </a:lnTo>
                  <a:cubicBezTo>
                    <a:pt x="40728" y="223239"/>
                    <a:pt x="65720" y="277066"/>
                    <a:pt x="111857" y="305902"/>
                  </a:cubicBezTo>
                  <a:lnTo>
                    <a:pt x="161840" y="336660"/>
                  </a:lnTo>
                  <a:lnTo>
                    <a:pt x="142616" y="1017190"/>
                  </a:lnTo>
                  <a:lnTo>
                    <a:pt x="92633" y="1047949"/>
                  </a:lnTo>
                  <a:cubicBezTo>
                    <a:pt x="46496" y="1076785"/>
                    <a:pt x="21504" y="1130612"/>
                    <a:pt x="31116" y="1184439"/>
                  </a:cubicBezTo>
                  <a:lnTo>
                    <a:pt x="40728" y="1242111"/>
                  </a:lnTo>
                  <a:cubicBezTo>
                    <a:pt x="48418" y="1288249"/>
                    <a:pt x="88788" y="1322852"/>
                    <a:pt x="136848" y="1322852"/>
                  </a:cubicBezTo>
                  <a:cubicBezTo>
                    <a:pt x="150305" y="1322852"/>
                    <a:pt x="161840" y="1311317"/>
                    <a:pt x="161840" y="1297861"/>
                  </a:cubicBezTo>
                  <a:lnTo>
                    <a:pt x="161840" y="1178672"/>
                  </a:lnTo>
                  <a:cubicBezTo>
                    <a:pt x="161840" y="1157525"/>
                    <a:pt x="179141" y="1140224"/>
                    <a:pt x="200288" y="1140224"/>
                  </a:cubicBezTo>
                  <a:lnTo>
                    <a:pt x="290640" y="1140224"/>
                  </a:lnTo>
                  <a:cubicBezTo>
                    <a:pt x="311787" y="1140224"/>
                    <a:pt x="329088" y="1157525"/>
                    <a:pt x="329088" y="1178672"/>
                  </a:cubicBezTo>
                  <a:lnTo>
                    <a:pt x="329088" y="1297861"/>
                  </a:lnTo>
                  <a:cubicBezTo>
                    <a:pt x="329088" y="1311317"/>
                    <a:pt x="340623" y="1322852"/>
                    <a:pt x="354080" y="1322852"/>
                  </a:cubicBezTo>
                  <a:cubicBezTo>
                    <a:pt x="402140" y="1322852"/>
                    <a:pt x="442510" y="1288249"/>
                    <a:pt x="450200" y="1242111"/>
                  </a:cubicBezTo>
                  <a:lnTo>
                    <a:pt x="459812" y="1184439"/>
                  </a:lnTo>
                  <a:cubicBezTo>
                    <a:pt x="469424" y="1128689"/>
                    <a:pt x="446355" y="1074862"/>
                    <a:pt x="398295" y="1046026"/>
                  </a:cubicBezTo>
                  <a:close/>
                </a:path>
              </a:pathLst>
            </a:custGeom>
            <a:grpFill/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843E5C4-49C1-449B-B6A0-27CA193314F2}"/>
                </a:ext>
              </a:extLst>
            </p:cNvPr>
            <p:cNvSpPr/>
            <p:nvPr/>
          </p:nvSpPr>
          <p:spPr>
            <a:xfrm rot="18712925">
              <a:off x="9675227" y="1020217"/>
              <a:ext cx="883249" cy="1690381"/>
            </a:xfrm>
            <a:custGeom>
              <a:avLst/>
              <a:gdLst>
                <a:gd name="connsiteX0" fmla="*/ 335181 w 883249"/>
                <a:gd name="connsiteY0" fmla="*/ 0 h 1563687"/>
                <a:gd name="connsiteX1" fmla="*/ 631293 w 883249"/>
                <a:gd name="connsiteY1" fmla="*/ 0 h 1563687"/>
                <a:gd name="connsiteX2" fmla="*/ 665062 w 883249"/>
                <a:gd name="connsiteY2" fmla="*/ 49352 h 1563687"/>
                <a:gd name="connsiteX3" fmla="*/ 717011 w 883249"/>
                <a:gd name="connsiteY3" fmla="*/ 49352 h 1563687"/>
                <a:gd name="connsiteX4" fmla="*/ 750778 w 883249"/>
                <a:gd name="connsiteY4" fmla="*/ 0 h 1563687"/>
                <a:gd name="connsiteX5" fmla="*/ 844287 w 883249"/>
                <a:gd name="connsiteY5" fmla="*/ 0 h 1563687"/>
                <a:gd name="connsiteX6" fmla="*/ 883249 w 883249"/>
                <a:gd name="connsiteY6" fmla="*/ 111692 h 1563687"/>
                <a:gd name="connsiteX7" fmla="*/ 844287 w 883249"/>
                <a:gd name="connsiteY7" fmla="*/ 223384 h 1563687"/>
                <a:gd name="connsiteX8" fmla="*/ 750778 w 883249"/>
                <a:gd name="connsiteY8" fmla="*/ 223384 h 1563687"/>
                <a:gd name="connsiteX9" fmla="*/ 750777 w 883249"/>
                <a:gd name="connsiteY9" fmla="*/ 223384 h 1563687"/>
                <a:gd name="connsiteX10" fmla="*/ 748180 w 883249"/>
                <a:gd name="connsiteY10" fmla="*/ 223384 h 1563687"/>
                <a:gd name="connsiteX11" fmla="*/ 714413 w 883249"/>
                <a:gd name="connsiteY11" fmla="*/ 174032 h 1563687"/>
                <a:gd name="connsiteX12" fmla="*/ 665062 w 883249"/>
                <a:gd name="connsiteY12" fmla="*/ 174032 h 1563687"/>
                <a:gd name="connsiteX13" fmla="*/ 659785 w 883249"/>
                <a:gd name="connsiteY13" fmla="*/ 200372 h 1563687"/>
                <a:gd name="connsiteX14" fmla="*/ 631293 w 883249"/>
                <a:gd name="connsiteY14" fmla="*/ 223384 h 1563687"/>
                <a:gd name="connsiteX15" fmla="*/ 532589 w 883249"/>
                <a:gd name="connsiteY15" fmla="*/ 223384 h 1563687"/>
                <a:gd name="connsiteX16" fmla="*/ 532589 w 883249"/>
                <a:gd name="connsiteY16" fmla="*/ 737686 h 1563687"/>
                <a:gd name="connsiteX17" fmla="*/ 529992 w 883249"/>
                <a:gd name="connsiteY17" fmla="*/ 737686 h 1563687"/>
                <a:gd name="connsiteX18" fmla="*/ 529992 w 883249"/>
                <a:gd name="connsiteY18" fmla="*/ 748076 h 1563687"/>
                <a:gd name="connsiteX19" fmla="*/ 558564 w 883249"/>
                <a:gd name="connsiteY19" fmla="*/ 781843 h 1563687"/>
                <a:gd name="connsiteX20" fmla="*/ 581942 w 883249"/>
                <a:gd name="connsiteY20" fmla="*/ 1355888 h 1563687"/>
                <a:gd name="connsiteX21" fmla="*/ 537784 w 883249"/>
                <a:gd name="connsiteY21" fmla="*/ 1501346 h 1563687"/>
                <a:gd name="connsiteX22" fmla="*/ 467652 w 883249"/>
                <a:gd name="connsiteY22" fmla="*/ 1563687 h 1563687"/>
                <a:gd name="connsiteX23" fmla="*/ 397520 w 883249"/>
                <a:gd name="connsiteY23" fmla="*/ 1501346 h 1563687"/>
                <a:gd name="connsiteX24" fmla="*/ 353363 w 883249"/>
                <a:gd name="connsiteY24" fmla="*/ 1355888 h 1563687"/>
                <a:gd name="connsiteX25" fmla="*/ 376740 w 883249"/>
                <a:gd name="connsiteY25" fmla="*/ 781843 h 1563687"/>
                <a:gd name="connsiteX26" fmla="*/ 405313 w 883249"/>
                <a:gd name="connsiteY26" fmla="*/ 748076 h 1563687"/>
                <a:gd name="connsiteX27" fmla="*/ 405313 w 883249"/>
                <a:gd name="connsiteY27" fmla="*/ 225982 h 1563687"/>
                <a:gd name="connsiteX28" fmla="*/ 332583 w 883249"/>
                <a:gd name="connsiteY28" fmla="*/ 225982 h 1563687"/>
                <a:gd name="connsiteX29" fmla="*/ 327389 w 883249"/>
                <a:gd name="connsiteY29" fmla="*/ 223384 h 1563687"/>
                <a:gd name="connsiteX30" fmla="*/ 114395 w 883249"/>
                <a:gd name="connsiteY30" fmla="*/ 238969 h 1563687"/>
                <a:gd name="connsiteX31" fmla="*/ 41665 w 883249"/>
                <a:gd name="connsiteY31" fmla="*/ 277932 h 1563687"/>
                <a:gd name="connsiteX32" fmla="*/ 28678 w 883249"/>
                <a:gd name="connsiteY32" fmla="*/ 280529 h 1563687"/>
                <a:gd name="connsiteX33" fmla="*/ 2703 w 883249"/>
                <a:gd name="connsiteY33" fmla="*/ 262346 h 1563687"/>
                <a:gd name="connsiteX34" fmla="*/ 430 w 883249"/>
                <a:gd name="connsiteY34" fmla="*/ 245788 h 1563687"/>
                <a:gd name="connsiteX35" fmla="*/ 711 w 883249"/>
                <a:gd name="connsiteY35" fmla="*/ 245238 h 1563687"/>
                <a:gd name="connsiteX36" fmla="*/ 430 w 883249"/>
                <a:gd name="connsiteY36" fmla="*/ 243190 h 1563687"/>
                <a:gd name="connsiteX37" fmla="*/ 7897 w 883249"/>
                <a:gd name="connsiteY37" fmla="*/ 228579 h 1563687"/>
                <a:gd name="connsiteX38" fmla="*/ 54653 w 883249"/>
                <a:gd name="connsiteY38" fmla="*/ 176630 h 1563687"/>
                <a:gd name="connsiteX39" fmla="*/ 335181 w 883249"/>
                <a:gd name="connsiteY39" fmla="*/ 0 h 156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83249" h="1563687">
                  <a:moveTo>
                    <a:pt x="335181" y="0"/>
                  </a:moveTo>
                  <a:lnTo>
                    <a:pt x="631293" y="0"/>
                  </a:lnTo>
                  <a:cubicBezTo>
                    <a:pt x="646879" y="0"/>
                    <a:pt x="659866" y="5195"/>
                    <a:pt x="665062" y="49352"/>
                  </a:cubicBezTo>
                  <a:lnTo>
                    <a:pt x="717011" y="49352"/>
                  </a:lnTo>
                  <a:cubicBezTo>
                    <a:pt x="722205" y="5195"/>
                    <a:pt x="735193" y="0"/>
                    <a:pt x="750778" y="0"/>
                  </a:cubicBezTo>
                  <a:lnTo>
                    <a:pt x="844287" y="0"/>
                  </a:lnTo>
                  <a:cubicBezTo>
                    <a:pt x="865067" y="0"/>
                    <a:pt x="883249" y="36365"/>
                    <a:pt x="883249" y="111692"/>
                  </a:cubicBezTo>
                  <a:cubicBezTo>
                    <a:pt x="883249" y="187019"/>
                    <a:pt x="865067" y="223384"/>
                    <a:pt x="844287" y="223384"/>
                  </a:cubicBezTo>
                  <a:lnTo>
                    <a:pt x="750778" y="223384"/>
                  </a:lnTo>
                  <a:lnTo>
                    <a:pt x="750777" y="223384"/>
                  </a:lnTo>
                  <a:lnTo>
                    <a:pt x="748180" y="223384"/>
                  </a:lnTo>
                  <a:cubicBezTo>
                    <a:pt x="732596" y="223384"/>
                    <a:pt x="719608" y="218190"/>
                    <a:pt x="714413" y="174032"/>
                  </a:cubicBezTo>
                  <a:lnTo>
                    <a:pt x="665062" y="174032"/>
                  </a:lnTo>
                  <a:lnTo>
                    <a:pt x="659785" y="200372"/>
                  </a:lnTo>
                  <a:cubicBezTo>
                    <a:pt x="653210" y="220462"/>
                    <a:pt x="642982" y="223384"/>
                    <a:pt x="631293" y="223384"/>
                  </a:cubicBezTo>
                  <a:lnTo>
                    <a:pt x="532589" y="223384"/>
                  </a:lnTo>
                  <a:lnTo>
                    <a:pt x="532589" y="737686"/>
                  </a:lnTo>
                  <a:lnTo>
                    <a:pt x="529992" y="737686"/>
                  </a:lnTo>
                  <a:lnTo>
                    <a:pt x="529992" y="748076"/>
                  </a:lnTo>
                  <a:cubicBezTo>
                    <a:pt x="545576" y="750674"/>
                    <a:pt x="555967" y="763662"/>
                    <a:pt x="558564" y="781843"/>
                  </a:cubicBezTo>
                  <a:lnTo>
                    <a:pt x="581942" y="1355888"/>
                  </a:lnTo>
                  <a:cubicBezTo>
                    <a:pt x="584539" y="1410434"/>
                    <a:pt x="568954" y="1462384"/>
                    <a:pt x="537784" y="1501346"/>
                  </a:cubicBezTo>
                  <a:cubicBezTo>
                    <a:pt x="506614" y="1540309"/>
                    <a:pt x="514406" y="1563687"/>
                    <a:pt x="467652" y="1563687"/>
                  </a:cubicBezTo>
                  <a:cubicBezTo>
                    <a:pt x="420898" y="1563687"/>
                    <a:pt x="428690" y="1540309"/>
                    <a:pt x="397520" y="1501346"/>
                  </a:cubicBezTo>
                  <a:cubicBezTo>
                    <a:pt x="363753" y="1462384"/>
                    <a:pt x="348168" y="1407837"/>
                    <a:pt x="353363" y="1355888"/>
                  </a:cubicBezTo>
                  <a:lnTo>
                    <a:pt x="376740" y="781843"/>
                  </a:lnTo>
                  <a:cubicBezTo>
                    <a:pt x="376740" y="763662"/>
                    <a:pt x="389727" y="750674"/>
                    <a:pt x="405313" y="748076"/>
                  </a:cubicBezTo>
                  <a:lnTo>
                    <a:pt x="405313" y="225982"/>
                  </a:lnTo>
                  <a:lnTo>
                    <a:pt x="332583" y="225982"/>
                  </a:lnTo>
                  <a:lnTo>
                    <a:pt x="327389" y="223384"/>
                  </a:lnTo>
                  <a:cubicBezTo>
                    <a:pt x="241671" y="189617"/>
                    <a:pt x="197514" y="197409"/>
                    <a:pt x="114395" y="238969"/>
                  </a:cubicBezTo>
                  <a:lnTo>
                    <a:pt x="41665" y="277932"/>
                  </a:lnTo>
                  <a:cubicBezTo>
                    <a:pt x="39067" y="280529"/>
                    <a:pt x="33872" y="280529"/>
                    <a:pt x="28678" y="280529"/>
                  </a:cubicBezTo>
                  <a:cubicBezTo>
                    <a:pt x="18288" y="280529"/>
                    <a:pt x="7897" y="272737"/>
                    <a:pt x="2703" y="262346"/>
                  </a:cubicBezTo>
                  <a:cubicBezTo>
                    <a:pt x="106" y="257151"/>
                    <a:pt x="-544" y="251307"/>
                    <a:pt x="430" y="245788"/>
                  </a:cubicBezTo>
                  <a:lnTo>
                    <a:pt x="711" y="245238"/>
                  </a:lnTo>
                  <a:lnTo>
                    <a:pt x="430" y="243190"/>
                  </a:lnTo>
                  <a:cubicBezTo>
                    <a:pt x="1404" y="237670"/>
                    <a:pt x="4001" y="232475"/>
                    <a:pt x="7897" y="228579"/>
                  </a:cubicBezTo>
                  <a:lnTo>
                    <a:pt x="54653" y="176630"/>
                  </a:lnTo>
                  <a:cubicBezTo>
                    <a:pt x="145565" y="75327"/>
                    <a:pt x="207904" y="49352"/>
                    <a:pt x="335181" y="0"/>
                  </a:cubicBezTo>
                  <a:close/>
                </a:path>
              </a:pathLst>
            </a:custGeom>
            <a:grpFill/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>
            <a:off x="1090963" y="6424158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>
            <a:off x="1705970" y="6423443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08A1CD69-E719-F74E-9C6A-092F2C9D1605}"/>
              </a:ext>
            </a:extLst>
          </p:cNvPr>
          <p:cNvSpPr txBox="1"/>
          <p:nvPr/>
        </p:nvSpPr>
        <p:spPr>
          <a:xfrm>
            <a:off x="11798795" y="6283782"/>
            <a:ext cx="353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632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974742"/>
            <a:ext cx="12208635" cy="769088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344960" y="84141"/>
            <a:ext cx="7092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Precast </a:t>
            </a:r>
            <a:r>
              <a:rPr lang="en-US" sz="4000" b="1" dirty="0">
                <a:solidFill>
                  <a:srgbClr val="F27900"/>
                </a:solidFill>
                <a:latin typeface="Gabriola" pitchFamily="82" charset="0"/>
              </a:rPr>
              <a:t>Concrete</a:t>
            </a:r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 Design: 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851059F-36E1-B341-B06B-CFFDF8DBA588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B4A94-9937-A74A-A361-4A69169BE82C}"/>
              </a:ext>
            </a:extLst>
          </p:cNvPr>
          <p:cNvSpPr txBox="1"/>
          <p:nvPr/>
        </p:nvSpPr>
        <p:spPr>
          <a:xfrm>
            <a:off x="344960" y="5002505"/>
            <a:ext cx="3377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Use 4’ x 6”  Hollow Core 66-S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42D556-2944-5B41-BC30-9CCF5B00BE8E}"/>
              </a:ext>
            </a:extLst>
          </p:cNvPr>
          <p:cNvSpPr txBox="1"/>
          <p:nvPr/>
        </p:nvSpPr>
        <p:spPr>
          <a:xfrm>
            <a:off x="279391" y="5451455"/>
            <a:ext cx="4738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(Section capacity 131 </a:t>
            </a:r>
            <a:r>
              <a:rPr lang="en-US" dirty="0" err="1">
                <a:solidFill>
                  <a:srgbClr val="00B050"/>
                </a:solidFill>
              </a:rPr>
              <a:t>psf</a:t>
            </a:r>
            <a:r>
              <a:rPr lang="en-US" dirty="0">
                <a:solidFill>
                  <a:srgbClr val="00B050"/>
                </a:solidFill>
              </a:rPr>
              <a:t> &gt; 20.88 </a:t>
            </a:r>
            <a:r>
              <a:rPr lang="en-US" dirty="0" err="1">
                <a:solidFill>
                  <a:srgbClr val="00B050"/>
                </a:solidFill>
              </a:rPr>
              <a:t>psf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B050"/>
                </a:solidFill>
              </a:rPr>
              <a:t> OK)</a:t>
            </a:r>
          </a:p>
          <a:p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8" name="image66.png">
            <a:extLst>
              <a:ext uri="{FF2B5EF4-FFF2-40B4-BE49-F238E27FC236}">
                <a16:creationId xmlns:a16="http://schemas.microsoft.com/office/drawing/2014/main" id="{77373D32-2AC4-504B-9D8D-FA3B78023FF2}"/>
              </a:ext>
            </a:extLst>
          </p:cNvPr>
          <p:cNvPicPr/>
          <p:nvPr/>
        </p:nvPicPr>
        <p:blipFill rotWithShape="1">
          <a:blip r:embed="rId2"/>
          <a:srcRect r="41442"/>
          <a:stretch/>
        </p:blipFill>
        <p:spPr>
          <a:xfrm>
            <a:off x="169817" y="1439520"/>
            <a:ext cx="3200400" cy="3200400"/>
          </a:xfrm>
          <a:prstGeom prst="rect">
            <a:avLst/>
          </a:prstGeom>
          <a:ln/>
        </p:spPr>
      </p:pic>
      <p:pic>
        <p:nvPicPr>
          <p:cNvPr id="19" name="image154.png">
            <a:extLst>
              <a:ext uri="{FF2B5EF4-FFF2-40B4-BE49-F238E27FC236}">
                <a16:creationId xmlns:a16="http://schemas.microsoft.com/office/drawing/2014/main" id="{F0CEB5C3-E5C2-4E44-9EF0-74C8E182D9A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509010" y="921637"/>
            <a:ext cx="8284464" cy="3904488"/>
          </a:xfrm>
          <a:prstGeom prst="rect">
            <a:avLst/>
          </a:prstGeom>
          <a:ln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BF623E3-0A20-3C41-A764-394BA8DF04F2}"/>
              </a:ext>
            </a:extLst>
          </p:cNvPr>
          <p:cNvSpPr txBox="1"/>
          <p:nvPr/>
        </p:nvSpPr>
        <p:spPr>
          <a:xfrm>
            <a:off x="126122" y="781756"/>
            <a:ext cx="120658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>
                <a:latin typeface="Gabriola" pitchFamily="82" charset="0"/>
              </a:rPr>
              <a:t>Slab for roof floor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23E141-F2DC-6041-9AF3-7017668A75DE}"/>
              </a:ext>
            </a:extLst>
          </p:cNvPr>
          <p:cNvSpPr txBox="1"/>
          <p:nvPr/>
        </p:nvSpPr>
        <p:spPr>
          <a:xfrm>
            <a:off x="3807936" y="4779340"/>
            <a:ext cx="79855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27900"/>
                </a:solidFill>
                <a:latin typeface="Gabriola" pitchFamily="82" charset="0"/>
              </a:rPr>
              <a:t>Table (3.2) : Table of safe superimposed service load and cambers [14]</a:t>
            </a:r>
            <a:endParaRPr lang="en-US" sz="2500" dirty="0">
              <a:solidFill>
                <a:srgbClr val="F2790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10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974742"/>
            <a:ext cx="12208635" cy="769088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344960" y="84141"/>
            <a:ext cx="7092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Precast </a:t>
            </a:r>
            <a:r>
              <a:rPr lang="en-US" sz="4000" b="1" dirty="0">
                <a:solidFill>
                  <a:srgbClr val="F27900"/>
                </a:solidFill>
                <a:latin typeface="Gabriola" pitchFamily="82" charset="0"/>
              </a:rPr>
              <a:t>Concrete</a:t>
            </a:r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 Design: 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851059F-36E1-B341-B06B-CFFDF8DBA588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31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F623E3-0A20-3C41-A764-394BA8DF04F2}"/>
              </a:ext>
            </a:extLst>
          </p:cNvPr>
          <p:cNvSpPr txBox="1"/>
          <p:nvPr/>
        </p:nvSpPr>
        <p:spPr>
          <a:xfrm>
            <a:off x="126122" y="781756"/>
            <a:ext cx="12065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latin typeface="Gabriola" pitchFamily="82" charset="0"/>
              </a:rPr>
              <a:t>Beam  Designs: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E611A1-AB71-5547-A28F-86BE5A3AC8A2}"/>
              </a:ext>
            </a:extLst>
          </p:cNvPr>
          <p:cNvGrpSpPr/>
          <p:nvPr/>
        </p:nvGrpSpPr>
        <p:grpSpPr>
          <a:xfrm>
            <a:off x="6915150" y="340472"/>
            <a:ext cx="4877919" cy="2873064"/>
            <a:chOff x="179844" y="0"/>
            <a:chExt cx="5616487" cy="352933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1ED5D17-62E3-C940-A9DB-7DDD30995D28}"/>
                </a:ext>
              </a:extLst>
            </p:cNvPr>
            <p:cNvGrpSpPr/>
            <p:nvPr/>
          </p:nvGrpSpPr>
          <p:grpSpPr>
            <a:xfrm>
              <a:off x="179844" y="0"/>
              <a:ext cx="5616487" cy="3529330"/>
              <a:chOff x="230501" y="0"/>
              <a:chExt cx="5616487" cy="352933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28EDD74-A729-CC43-8085-4B4FA6701348}"/>
                  </a:ext>
                </a:extLst>
              </p:cNvPr>
              <p:cNvGrpSpPr/>
              <p:nvPr/>
            </p:nvGrpSpPr>
            <p:grpSpPr>
              <a:xfrm>
                <a:off x="230501" y="0"/>
                <a:ext cx="5616487" cy="3529330"/>
                <a:chOff x="230501" y="26670"/>
                <a:chExt cx="5616487" cy="3529698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165C2478-9ED5-9E45-8501-718BF9925606}"/>
                    </a:ext>
                  </a:extLst>
                </p:cNvPr>
                <p:cNvGrpSpPr/>
                <p:nvPr/>
              </p:nvGrpSpPr>
              <p:grpSpPr>
                <a:xfrm>
                  <a:off x="293914" y="26670"/>
                  <a:ext cx="5553074" cy="3529698"/>
                  <a:chOff x="293914" y="26670"/>
                  <a:chExt cx="5553074" cy="3529698"/>
                </a:xfrm>
              </p:grpSpPr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AD091360-6220-4E43-A536-E921036623E8}"/>
                      </a:ext>
                    </a:extLst>
                  </p:cNvPr>
                  <p:cNvGrpSpPr/>
                  <p:nvPr/>
                </p:nvGrpSpPr>
                <p:grpSpPr>
                  <a:xfrm>
                    <a:off x="293914" y="26670"/>
                    <a:ext cx="5553074" cy="3529698"/>
                    <a:chOff x="293914" y="26670"/>
                    <a:chExt cx="5553074" cy="3529698"/>
                  </a:xfrm>
                </p:grpSpPr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31F12134-3C10-C746-A287-0CDC836F6A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3914" y="26670"/>
                      <a:ext cx="5553074" cy="3529698"/>
                      <a:chOff x="293914" y="0"/>
                      <a:chExt cx="5553074" cy="3529698"/>
                    </a:xfrm>
                  </p:grpSpPr>
                  <p:grpSp>
                    <p:nvGrpSpPr>
                      <p:cNvPr id="31" name="Group 30">
                        <a:extLst>
                          <a:ext uri="{FF2B5EF4-FFF2-40B4-BE49-F238E27FC236}">
                            <a16:creationId xmlns:a16="http://schemas.microsoft.com/office/drawing/2014/main" id="{2E20914A-2B45-F94B-9C59-0A90A545747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3914" y="0"/>
                        <a:ext cx="5553074" cy="3529698"/>
                        <a:chOff x="241315" y="0"/>
                        <a:chExt cx="4559299" cy="3098800"/>
                      </a:xfrm>
                    </p:grpSpPr>
                    <p:grpSp>
                      <p:nvGrpSpPr>
                        <p:cNvPr id="36" name="Group 35">
                          <a:extLst>
                            <a:ext uri="{FF2B5EF4-FFF2-40B4-BE49-F238E27FC236}">
                              <a16:creationId xmlns:a16="http://schemas.microsoft.com/office/drawing/2014/main" id="{1820588C-616E-4C4B-8124-76AA25D2724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41315" y="0"/>
                          <a:ext cx="4559299" cy="3098800"/>
                          <a:chOff x="293242" y="0"/>
                          <a:chExt cx="5540375" cy="4582160"/>
                        </a:xfrm>
                      </p:grpSpPr>
                      <p:pic>
                        <p:nvPicPr>
                          <p:cNvPr id="38" name="Picture 37">
                            <a:extLst>
                              <a:ext uri="{FF2B5EF4-FFF2-40B4-BE49-F238E27FC236}">
                                <a16:creationId xmlns:a16="http://schemas.microsoft.com/office/drawing/2014/main" id="{1B84A680-E1CC-9348-9913-CD4542CD2A1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93242" y="0"/>
                            <a:ext cx="5540375" cy="4582160"/>
                          </a:xfrm>
                          <a:prstGeom prst="rect">
                            <a:avLst/>
                          </a:prstGeom>
                        </p:spPr>
                      </p:pic>
                      <p:grpSp>
                        <p:nvGrpSpPr>
                          <p:cNvPr id="39" name="Group 38">
                            <a:extLst>
                              <a:ext uri="{FF2B5EF4-FFF2-40B4-BE49-F238E27FC236}">
                                <a16:creationId xmlns:a16="http://schemas.microsoft.com/office/drawing/2014/main" id="{DBFAD7FA-B923-DA4D-9D2A-3C676D9EDB8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07474" y="302889"/>
                            <a:ext cx="1257812" cy="3909295"/>
                            <a:chOff x="-269766" y="-1796421"/>
                            <a:chExt cx="1257812" cy="3909295"/>
                          </a:xfrm>
                        </p:grpSpPr>
                        <p:cxnSp>
                          <p:nvCxnSpPr>
                            <p:cNvPr id="40" name="Straight Connector 39">
                              <a:extLst>
                                <a:ext uri="{FF2B5EF4-FFF2-40B4-BE49-F238E27FC236}">
                                  <a16:creationId xmlns:a16="http://schemas.microsoft.com/office/drawing/2014/main" id="{30FD8F17-29D3-6940-B89B-0A8DD7CF6BF0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rot="16200000">
                              <a:off x="-120932" y="-1945255"/>
                              <a:ext cx="0" cy="297668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41" name="Group 40">
                              <a:extLst>
                                <a:ext uri="{FF2B5EF4-FFF2-40B4-BE49-F238E27FC236}">
                                  <a16:creationId xmlns:a16="http://schemas.microsoft.com/office/drawing/2014/main" id="{2F5E3868-D18F-D846-944E-182A1D5AF16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70826" y="102374"/>
                              <a:ext cx="317220" cy="2010500"/>
                              <a:chOff x="660666" y="102374"/>
                              <a:chExt cx="317220" cy="2010500"/>
                            </a:xfrm>
                          </p:grpSpPr>
                          <p:cxnSp>
                            <p:nvCxnSpPr>
                              <p:cNvPr id="42" name="Straight Connector 41">
                                <a:extLst>
                                  <a:ext uri="{FF2B5EF4-FFF2-40B4-BE49-F238E27FC236}">
                                    <a16:creationId xmlns:a16="http://schemas.microsoft.com/office/drawing/2014/main" id="{8C50EE40-796F-2144-B7FE-2917A1FD90F5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rot="16200000">
                                <a:off x="819276" y="-56234"/>
                                <a:ext cx="0" cy="317220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3" name="Straight Connector 42">
                                <a:extLst>
                                  <a:ext uri="{FF2B5EF4-FFF2-40B4-BE49-F238E27FC236}">
                                    <a16:creationId xmlns:a16="http://schemas.microsoft.com/office/drawing/2014/main" id="{FA38EF11-71F7-6944-9AB3-ED25D4ECE25B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V="1">
                                <a:off x="819909" y="102374"/>
                                <a:ext cx="0" cy="2010500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  <p:sp>
                      <p:nvSpPr>
                        <p:cNvPr id="37" name="Text Box 2">
                          <a:extLst>
                            <a:ext uri="{FF2B5EF4-FFF2-40B4-BE49-F238E27FC236}">
                              <a16:creationId xmlns:a16="http://schemas.microsoft.com/office/drawing/2014/main" id="{FACBB655-EAD2-B540-AFFA-A571E25803FF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 rot="16200000">
                          <a:off x="796484" y="1811784"/>
                          <a:ext cx="1452366" cy="32068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10.48 m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34" name="Text Box 2">
                        <a:extLst>
                          <a:ext uri="{FF2B5EF4-FFF2-40B4-BE49-F238E27FC236}">
                            <a16:creationId xmlns:a16="http://schemas.microsoft.com/office/drawing/2014/main" id="{581F5E0A-4224-0C4F-A961-9ADBC98D5305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108499" y="1904612"/>
                        <a:ext cx="1270573" cy="106147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 algn="just">
                          <a:lnSpc>
                            <a:spcPct val="150000"/>
                          </a:lnSpc>
                          <a:spcBef>
                            <a:spcPts val="60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200" b="1" dirty="0">
                            <a:solidFill>
                              <a:srgbClr val="FFFFFF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B1</a:t>
                        </a:r>
                        <a:endPara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30" name="Text Box 2">
                      <a:extLst>
                        <a:ext uri="{FF2B5EF4-FFF2-40B4-BE49-F238E27FC236}">
                          <a16:creationId xmlns:a16="http://schemas.microsoft.com/office/drawing/2014/main" id="{D4CDA5D1-13D6-0642-BDB9-D9C37BE069DB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424947" y="474156"/>
                      <a:ext cx="827814" cy="39054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5.3 m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0281BB4A-82A9-0843-8DD8-603734A3F8D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08637" y="1103107"/>
                    <a:ext cx="247473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" name="Text Box 2">
                  <a:extLst>
                    <a:ext uri="{FF2B5EF4-FFF2-40B4-BE49-F238E27FC236}">
                      <a16:creationId xmlns:a16="http://schemas.microsoft.com/office/drawing/2014/main" id="{7A0F1FFA-6660-1D4F-BD01-EB3F0D35E6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0501" y="527391"/>
                  <a:ext cx="689968" cy="9086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en-US" sz="1200" b="1" dirty="0"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B2</a:t>
                  </a:r>
                  <a:endPara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DD50A28-190B-4943-BE20-C1CDFB4270C7}"/>
                  </a:ext>
                </a:extLst>
              </p:cNvPr>
              <p:cNvCxnSpPr/>
              <p:nvPr/>
            </p:nvCxnSpPr>
            <p:spPr>
              <a:xfrm rot="16200000">
                <a:off x="1584814" y="3078355"/>
                <a:ext cx="0" cy="31794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0D53135-673D-2346-81CA-6D27324F5CA7}"/>
                </a:ext>
              </a:extLst>
            </p:cNvPr>
            <p:cNvCxnSpPr/>
            <p:nvPr/>
          </p:nvCxnSpPr>
          <p:spPr>
            <a:xfrm flipV="1">
              <a:off x="591789" y="257175"/>
              <a:ext cx="0" cy="81915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93B24CF-01D3-414C-B07D-853053371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079066"/>
              </p:ext>
            </p:extLst>
          </p:nvPr>
        </p:nvGraphicFramePr>
        <p:xfrm>
          <a:off x="133808" y="3945924"/>
          <a:ext cx="844084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863">
                  <a:extLst>
                    <a:ext uri="{9D8B030D-6E8A-4147-A177-3AD203B41FA5}">
                      <a16:colId xmlns:a16="http://schemas.microsoft.com/office/drawing/2014/main" val="2069081543"/>
                    </a:ext>
                  </a:extLst>
                </a:gridCol>
                <a:gridCol w="1223010">
                  <a:extLst>
                    <a:ext uri="{9D8B030D-6E8A-4147-A177-3AD203B41FA5}">
                      <a16:colId xmlns:a16="http://schemas.microsoft.com/office/drawing/2014/main" val="849317239"/>
                    </a:ext>
                  </a:extLst>
                </a:gridCol>
                <a:gridCol w="1245870">
                  <a:extLst>
                    <a:ext uri="{9D8B030D-6E8A-4147-A177-3AD203B41FA5}">
                      <a16:colId xmlns:a16="http://schemas.microsoft.com/office/drawing/2014/main" val="3086721071"/>
                    </a:ext>
                  </a:extLst>
                </a:gridCol>
                <a:gridCol w="2068830">
                  <a:extLst>
                    <a:ext uri="{9D8B030D-6E8A-4147-A177-3AD203B41FA5}">
                      <a16:colId xmlns:a16="http://schemas.microsoft.com/office/drawing/2014/main" val="3127903635"/>
                    </a:ext>
                  </a:extLst>
                </a:gridCol>
                <a:gridCol w="2948272">
                  <a:extLst>
                    <a:ext uri="{9D8B030D-6E8A-4147-A177-3AD203B41FA5}">
                      <a16:colId xmlns:a16="http://schemas.microsoft.com/office/drawing/2014/main" val="461379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Beam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Selected section from PCI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Beam reinforcement from total service load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961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10-20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40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16x40 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=796 p/ft gives 12RB16 88-S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461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10-20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24 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16x24 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=485 p/ft gives 12RB16 58-S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21867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9AF96C32-58D7-6246-AE7C-53A218D0719E}"/>
              </a:ext>
            </a:extLst>
          </p:cNvPr>
          <p:cNvSpPr txBox="1"/>
          <p:nvPr/>
        </p:nvSpPr>
        <p:spPr>
          <a:xfrm>
            <a:off x="7602388" y="3236510"/>
            <a:ext cx="41906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27900"/>
                </a:solidFill>
                <a:latin typeface="Gabriola" pitchFamily="82" charset="0"/>
              </a:rPr>
              <a:t>Fig (3.2) : Selected beams </a:t>
            </a:r>
            <a:r>
              <a:rPr lang="en-US" sz="2500" b="1" dirty="0" err="1">
                <a:solidFill>
                  <a:srgbClr val="F27900"/>
                </a:solidFill>
                <a:latin typeface="Gabriola" pitchFamily="82" charset="0"/>
              </a:rPr>
              <a:t>grapgh</a:t>
            </a:r>
            <a:r>
              <a:rPr lang="en-US" sz="2500" b="1" dirty="0">
                <a:solidFill>
                  <a:srgbClr val="F27900"/>
                </a:solidFill>
                <a:latin typeface="Gabriola" pitchFamily="82" charset="0"/>
              </a:rPr>
              <a:t> </a:t>
            </a:r>
            <a:endParaRPr lang="en-US" sz="2500" dirty="0">
              <a:solidFill>
                <a:srgbClr val="F2790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65759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974742"/>
            <a:ext cx="12208635" cy="769088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344960" y="84141"/>
            <a:ext cx="7092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Precast </a:t>
            </a:r>
            <a:r>
              <a:rPr lang="en-US" sz="4000" b="1" dirty="0">
                <a:solidFill>
                  <a:srgbClr val="F27900"/>
                </a:solidFill>
                <a:latin typeface="Gabriola" pitchFamily="82" charset="0"/>
              </a:rPr>
              <a:t>Concrete</a:t>
            </a:r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 Design: 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851059F-36E1-B341-B06B-CFFDF8DBA588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32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F623E3-0A20-3C41-A764-394BA8DF04F2}"/>
              </a:ext>
            </a:extLst>
          </p:cNvPr>
          <p:cNvSpPr txBox="1"/>
          <p:nvPr/>
        </p:nvSpPr>
        <p:spPr>
          <a:xfrm>
            <a:off x="126122" y="781756"/>
            <a:ext cx="12065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latin typeface="Gabriola" pitchFamily="82" charset="0"/>
              </a:rPr>
              <a:t>Column  Designs: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93B24CF-01D3-414C-B07D-853053371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594012"/>
              </p:ext>
            </p:extLst>
          </p:nvPr>
        </p:nvGraphicFramePr>
        <p:xfrm>
          <a:off x="126122" y="1481746"/>
          <a:ext cx="8440845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168">
                  <a:extLst>
                    <a:ext uri="{9D8B030D-6E8A-4147-A177-3AD203B41FA5}">
                      <a16:colId xmlns:a16="http://schemas.microsoft.com/office/drawing/2014/main" val="2069081543"/>
                    </a:ext>
                  </a:extLst>
                </a:gridCol>
                <a:gridCol w="1126705">
                  <a:extLst>
                    <a:ext uri="{9D8B030D-6E8A-4147-A177-3AD203B41FA5}">
                      <a16:colId xmlns:a16="http://schemas.microsoft.com/office/drawing/2014/main" val="849317239"/>
                    </a:ext>
                  </a:extLst>
                </a:gridCol>
                <a:gridCol w="1245870">
                  <a:extLst>
                    <a:ext uri="{9D8B030D-6E8A-4147-A177-3AD203B41FA5}">
                      <a16:colId xmlns:a16="http://schemas.microsoft.com/office/drawing/2014/main" val="3086721071"/>
                    </a:ext>
                  </a:extLst>
                </a:gridCol>
                <a:gridCol w="2068830">
                  <a:extLst>
                    <a:ext uri="{9D8B030D-6E8A-4147-A177-3AD203B41FA5}">
                      <a16:colId xmlns:a16="http://schemas.microsoft.com/office/drawing/2014/main" val="3127903635"/>
                    </a:ext>
                  </a:extLst>
                </a:gridCol>
                <a:gridCol w="2948272">
                  <a:extLst>
                    <a:ext uri="{9D8B030D-6E8A-4147-A177-3AD203B41FA5}">
                      <a16:colId xmlns:a16="http://schemas.microsoft.com/office/drawing/2014/main" val="461379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Column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Area</a:t>
                      </a:r>
                    </a:p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(m</a:t>
                      </a:r>
                      <a:r>
                        <a:rPr lang="en-US" sz="2500" baseline="30000" dirty="0">
                          <a:latin typeface="Gabriola" pitchFamily="82" charset="0"/>
                        </a:rPr>
                        <a:t>2</a:t>
                      </a:r>
                      <a:r>
                        <a:rPr lang="en-US" sz="2500" dirty="0">
                          <a:latin typeface="Gabriola" pitchFamily="82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Pu</a:t>
                      </a:r>
                    </a:p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(kips)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Gabriola" pitchFamily="82" charset="0"/>
                        </a:rPr>
                        <a:t>Mmax</a:t>
                      </a:r>
                      <a:endParaRPr lang="en-US" sz="2500" dirty="0">
                        <a:latin typeface="Gabriola" pitchFamily="82" charset="0"/>
                      </a:endParaRPr>
                    </a:p>
                    <a:p>
                      <a:pPr algn="ctr"/>
                      <a:r>
                        <a:rPr lang="en-US" sz="2500" dirty="0" err="1">
                          <a:latin typeface="Gabriola" pitchFamily="82" charset="0"/>
                        </a:rPr>
                        <a:t>Kip.ft</a:t>
                      </a:r>
                      <a:endParaRPr lang="en-US" sz="2500" dirty="0"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From curve </a:t>
                      </a:r>
                      <a:r>
                        <a:rPr lang="en-US" sz="2500" dirty="0" err="1">
                          <a:latin typeface="Gabriola" pitchFamily="82" charset="0"/>
                        </a:rPr>
                        <a:t>grapg</a:t>
                      </a:r>
                      <a:r>
                        <a:rPr lang="en-US" sz="2500" dirty="0">
                          <a:latin typeface="Gabriola" pitchFamily="82" charset="0"/>
                        </a:rPr>
                        <a:t> in PCI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961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51.75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373.73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810.7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24x24 in with steel 12#11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461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25.5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810.7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24x24 in with steel 12#11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21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C3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51.75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349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23" rtl="0" eaLnBrk="1" latinLnBrk="0" hangingPunct="1"/>
                      <a:r>
                        <a:rPr lang="en-US" sz="2500" dirty="0">
                          <a:latin typeface="Gabriola" pitchFamily="82" charset="0"/>
                        </a:rPr>
                        <a:t>16x16 in with steel 4#8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3502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067668-421A-2940-A685-656376D57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613806"/>
              </p:ext>
            </p:extLst>
          </p:nvPr>
        </p:nvGraphicFramePr>
        <p:xfrm>
          <a:off x="139245" y="3963085"/>
          <a:ext cx="8440845" cy="13144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59703">
                  <a:extLst>
                    <a:ext uri="{9D8B030D-6E8A-4147-A177-3AD203B41FA5}">
                      <a16:colId xmlns:a16="http://schemas.microsoft.com/office/drawing/2014/main" val="2921914945"/>
                    </a:ext>
                  </a:extLst>
                </a:gridCol>
                <a:gridCol w="2159888">
                  <a:extLst>
                    <a:ext uri="{9D8B030D-6E8A-4147-A177-3AD203B41FA5}">
                      <a16:colId xmlns:a16="http://schemas.microsoft.com/office/drawing/2014/main" val="755434409"/>
                    </a:ext>
                  </a:extLst>
                </a:gridCol>
                <a:gridCol w="2294823">
                  <a:extLst>
                    <a:ext uri="{9D8B030D-6E8A-4147-A177-3AD203B41FA5}">
                      <a16:colId xmlns:a16="http://schemas.microsoft.com/office/drawing/2014/main" val="3839222939"/>
                    </a:ext>
                  </a:extLst>
                </a:gridCol>
                <a:gridCol w="2226431">
                  <a:extLst>
                    <a:ext uri="{9D8B030D-6E8A-4147-A177-3AD203B41FA5}">
                      <a16:colId xmlns:a16="http://schemas.microsoft.com/office/drawing/2014/main" val="24754143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80"/>
                        </a:spcBef>
                        <a:spcAft>
                          <a:spcPts val="600"/>
                        </a:spcAft>
                        <a:tabLst>
                          <a:tab pos="1866265" algn="l"/>
                          <a:tab pos="3514090" algn="l"/>
                        </a:tabLst>
                      </a:pP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Gabriola" pitchFamily="82" charset="0"/>
                        </a:rPr>
                        <a:t>Column Group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27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80"/>
                        </a:spcBef>
                        <a:spcAft>
                          <a:spcPts val="600"/>
                        </a:spcAft>
                        <a:tabLst>
                          <a:tab pos="1866265" algn="l"/>
                          <a:tab pos="3514090" algn="l"/>
                        </a:tabLst>
                      </a:pP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Gabriola" pitchFamily="82" charset="0"/>
                        </a:rPr>
                        <a:t>Column width (in)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27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80"/>
                        </a:spcBef>
                        <a:spcAft>
                          <a:spcPts val="600"/>
                        </a:spcAft>
                        <a:tabLst>
                          <a:tab pos="1866265" algn="l"/>
                          <a:tab pos="3514090" algn="l"/>
                        </a:tabLst>
                      </a:pP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Gabriola" pitchFamily="82" charset="0"/>
                        </a:rPr>
                        <a:t>Column Length (in)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27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80"/>
                        </a:spcBef>
                        <a:spcAft>
                          <a:spcPts val="600"/>
                        </a:spcAft>
                        <a:tabLst>
                          <a:tab pos="1866265" algn="l"/>
                          <a:tab pos="3514090" algn="l"/>
                        </a:tabLst>
                      </a:pPr>
                      <a:r>
                        <a:rPr lang="en-US" sz="2500" dirty="0">
                          <a:solidFill>
                            <a:schemeClr val="bg1"/>
                          </a:solidFill>
                          <a:effectLst/>
                          <a:latin typeface="Gabriola" pitchFamily="82" charset="0"/>
                        </a:rPr>
                        <a:t>Steel Reinforcement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27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881111"/>
                  </a:ext>
                </a:extLst>
              </a:tr>
              <a:tr h="3594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80"/>
                        </a:spcBef>
                        <a:spcAft>
                          <a:spcPts val="600"/>
                        </a:spcAft>
                        <a:tabLst>
                          <a:tab pos="1866265" algn="l"/>
                          <a:tab pos="3514090" algn="l"/>
                        </a:tabLs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Group 1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80"/>
                        </a:spcBef>
                        <a:spcAft>
                          <a:spcPts val="600"/>
                        </a:spcAft>
                        <a:tabLst>
                          <a:tab pos="1866265" algn="l"/>
                          <a:tab pos="3514090" algn="l"/>
                        </a:tabLs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24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80"/>
                        </a:spcBef>
                        <a:spcAft>
                          <a:spcPts val="600"/>
                        </a:spcAft>
                        <a:tabLst>
                          <a:tab pos="1866265" algn="l"/>
                          <a:tab pos="3514090" algn="l"/>
                        </a:tabLs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24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80"/>
                        </a:spcBef>
                        <a:spcAft>
                          <a:spcPts val="600"/>
                        </a:spcAft>
                        <a:tabLst>
                          <a:tab pos="1866265" algn="l"/>
                          <a:tab pos="3514090" algn="l"/>
                        </a:tabLs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12 # 11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1740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80"/>
                        </a:spcBef>
                        <a:spcAft>
                          <a:spcPts val="600"/>
                        </a:spcAft>
                        <a:tabLst>
                          <a:tab pos="1866265" algn="l"/>
                          <a:tab pos="3514090" algn="l"/>
                        </a:tabLs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Group 2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80"/>
                        </a:spcBef>
                        <a:spcAft>
                          <a:spcPts val="600"/>
                        </a:spcAft>
                        <a:tabLst>
                          <a:tab pos="1866265" algn="l"/>
                          <a:tab pos="3514090" algn="l"/>
                        </a:tabLs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16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80"/>
                        </a:spcBef>
                        <a:spcAft>
                          <a:spcPts val="600"/>
                        </a:spcAft>
                        <a:tabLst>
                          <a:tab pos="1866265" algn="l"/>
                          <a:tab pos="3514090" algn="l"/>
                        </a:tabLs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16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80"/>
                        </a:spcBef>
                        <a:spcAft>
                          <a:spcPts val="600"/>
                        </a:spcAft>
                        <a:tabLst>
                          <a:tab pos="1866265" algn="l"/>
                          <a:tab pos="3514090" algn="l"/>
                        </a:tabLs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4 # 8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6437133"/>
                  </a:ext>
                </a:extLst>
              </a:tr>
            </a:tbl>
          </a:graphicData>
        </a:graphic>
      </p:graphicFrame>
      <p:pic>
        <p:nvPicPr>
          <p:cNvPr id="5122" name="Picture 2" descr="S-P-01453 - Precast Concrete Column and Beam">
            <a:extLst>
              <a:ext uri="{FF2B5EF4-FFF2-40B4-BE49-F238E27FC236}">
                <a16:creationId xmlns:a16="http://schemas.microsoft.com/office/drawing/2014/main" id="{2FCC5805-90F0-8341-9A6E-951209D9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0" b="90800" l="9901" r="89958">
                        <a14:foregroundMark x1="53465" y1="9800" x2="45969" y2="9700"/>
                        <a14:foregroundMark x1="51344" y1="90500" x2="50354" y2="9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868" y="-200601"/>
            <a:ext cx="4848225" cy="557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05F3FC6-6B83-1E4C-860F-91DC83BF732D}"/>
              </a:ext>
            </a:extLst>
          </p:cNvPr>
          <p:cNvSpPr txBox="1"/>
          <p:nvPr/>
        </p:nvSpPr>
        <p:spPr>
          <a:xfrm>
            <a:off x="8566967" y="4994727"/>
            <a:ext cx="36120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27900"/>
                </a:solidFill>
                <a:latin typeface="Gabriola" pitchFamily="82" charset="0"/>
              </a:rPr>
              <a:t>Fig (3.3) : Precast column example [13]</a:t>
            </a:r>
            <a:endParaRPr lang="en-US" sz="2500" dirty="0">
              <a:solidFill>
                <a:srgbClr val="F2790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18879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974742"/>
            <a:ext cx="12208635" cy="769088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344960" y="84141"/>
            <a:ext cx="7092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Precast </a:t>
            </a:r>
            <a:r>
              <a:rPr lang="en-US" sz="4000" b="1" dirty="0">
                <a:solidFill>
                  <a:srgbClr val="F27900"/>
                </a:solidFill>
                <a:latin typeface="Gabriola" pitchFamily="82" charset="0"/>
              </a:rPr>
              <a:t>Concrete</a:t>
            </a:r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 Design: 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851059F-36E1-B341-B06B-CFFDF8DBA588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33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F623E3-0A20-3C41-A764-394BA8DF04F2}"/>
              </a:ext>
            </a:extLst>
          </p:cNvPr>
          <p:cNvSpPr txBox="1"/>
          <p:nvPr/>
        </p:nvSpPr>
        <p:spPr>
          <a:xfrm>
            <a:off x="126122" y="781756"/>
            <a:ext cx="12065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latin typeface="Gabriola" pitchFamily="82" charset="0"/>
              </a:rPr>
              <a:t>Boundary wall  Design:</a:t>
            </a:r>
          </a:p>
        </p:txBody>
      </p:sp>
      <p:pic>
        <p:nvPicPr>
          <p:cNvPr id="14" name="image53.png">
            <a:extLst>
              <a:ext uri="{FF2B5EF4-FFF2-40B4-BE49-F238E27FC236}">
                <a16:creationId xmlns:a16="http://schemas.microsoft.com/office/drawing/2014/main" id="{905B51F5-AC0F-E04A-A293-8AB173C4B7A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086223" y="798654"/>
            <a:ext cx="4831080" cy="3870960"/>
          </a:xfrm>
          <a:prstGeom prst="rect">
            <a:avLst/>
          </a:prstGeom>
          <a:ln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2545F6-3D44-6143-93A5-9C4CDCFD15CC}"/>
              </a:ext>
            </a:extLst>
          </p:cNvPr>
          <p:cNvSpPr/>
          <p:nvPr/>
        </p:nvSpPr>
        <p:spPr>
          <a:xfrm>
            <a:off x="7000421" y="4669614"/>
            <a:ext cx="4066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Boundary wall design of 1 meter width</a:t>
            </a:r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69C0D-5449-2047-87EA-00AB807613E0}"/>
              </a:ext>
            </a:extLst>
          </p:cNvPr>
          <p:cNvSpPr/>
          <p:nvPr/>
        </p:nvSpPr>
        <p:spPr>
          <a:xfrm>
            <a:off x="126122" y="1342381"/>
            <a:ext cx="5331396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Minimum vertical steel ratio as per ACI Code 11.9.9.4: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3A13E7-632A-5E48-9316-91774BA5570E}"/>
              </a:ext>
            </a:extLst>
          </p:cNvPr>
          <p:cNvSpPr/>
          <p:nvPr/>
        </p:nvSpPr>
        <p:spPr>
          <a:xfrm>
            <a:off x="915051" y="1636733"/>
            <a:ext cx="1794081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ρ</a:t>
            </a:r>
            <a:r>
              <a:rPr lang="en-US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(min) = 0.0025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CD05F6-68EC-6F4C-9168-18217445254A}"/>
              </a:ext>
            </a:extLst>
          </p:cNvPr>
          <p:cNvSpPr txBox="1"/>
          <p:nvPr/>
        </p:nvSpPr>
        <p:spPr>
          <a:xfrm>
            <a:off x="126122" y="2155955"/>
            <a:ext cx="41907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Gabriola" pitchFamily="82" charset="0"/>
              </a:rPr>
              <a:t>Horizontal reinforcement: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AEB176-0A20-0C46-9B49-BD3285566DB3}"/>
              </a:ext>
            </a:extLst>
          </p:cNvPr>
          <p:cNvSpPr/>
          <p:nvPr/>
        </p:nvSpPr>
        <p:spPr>
          <a:xfrm>
            <a:off x="100781" y="2473485"/>
            <a:ext cx="5410455" cy="4998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As (min) =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ρ</a:t>
            </a:r>
            <a:r>
              <a:rPr lang="en-US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x h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0.0025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∗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5500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∗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200 = 2750 mm</a:t>
            </a:r>
            <a:r>
              <a:rPr lang="en-US" baseline="30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0EA98B-CAE2-9349-BD18-41F4B93D9233}"/>
              </a:ext>
            </a:extLst>
          </p:cNvPr>
          <p:cNvSpPr/>
          <p:nvPr/>
        </p:nvSpPr>
        <p:spPr>
          <a:xfrm>
            <a:off x="100781" y="2954801"/>
            <a:ext cx="6685404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Select 10 # 19 with a spacing of  S = 5500 / 10 = 550 mm = 55 cm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533089-BFB6-4A49-A2F4-D9F4B0702EFB}"/>
              </a:ext>
            </a:extLst>
          </p:cNvPr>
          <p:cNvSpPr/>
          <p:nvPr/>
        </p:nvSpPr>
        <p:spPr>
          <a:xfrm>
            <a:off x="126122" y="3650136"/>
            <a:ext cx="4500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Check ACI limits of Spacing is the lowest of :</a:t>
            </a:r>
            <a:r>
              <a:rPr lang="en-US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688FF1-76A1-8542-8689-181DA973D29D}"/>
              </a:ext>
            </a:extLst>
          </p:cNvPr>
          <p:cNvSpPr/>
          <p:nvPr/>
        </p:nvSpPr>
        <p:spPr>
          <a:xfrm>
            <a:off x="126122" y="4058576"/>
            <a:ext cx="6096000" cy="20176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Gungsuh" panose="02030600000101010101" pitchFamily="18" charset="-127"/>
                <a:cs typeface="Arial" panose="020B0604020202020204" pitchFamily="34" charset="0"/>
              </a:rPr>
              <a:t>≤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/5 = 550/5 = 55 cm     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Gungsuh" panose="02030600000101010101" pitchFamily="18" charset="-127"/>
                <a:cs typeface="Arial" panose="020B0604020202020204" pitchFamily="34" charset="0"/>
              </a:rPr>
              <a:t>≤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3h = 3 (20) = 60 cm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Gungsuh" panose="02030600000101010101" pitchFamily="18" charset="-127"/>
                <a:cs typeface="Arial" panose="020B0604020202020204" pitchFamily="34" charset="0"/>
              </a:rPr>
              <a:t>≤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46 cm                 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Use #19 @ 46 cm </a:t>
            </a:r>
            <a:endParaRPr lang="en-US" sz="16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356166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974742"/>
            <a:ext cx="12208635" cy="769088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344960" y="84141"/>
            <a:ext cx="7092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Precast </a:t>
            </a:r>
            <a:r>
              <a:rPr lang="en-US" sz="4000" b="1" dirty="0">
                <a:solidFill>
                  <a:srgbClr val="F27900"/>
                </a:solidFill>
                <a:latin typeface="Gabriola" pitchFamily="82" charset="0"/>
              </a:rPr>
              <a:t>Concrete</a:t>
            </a:r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 Design: 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851059F-36E1-B341-B06B-CFFDF8DBA588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34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F623E3-0A20-3C41-A764-394BA8DF04F2}"/>
              </a:ext>
            </a:extLst>
          </p:cNvPr>
          <p:cNvSpPr txBox="1"/>
          <p:nvPr/>
        </p:nvSpPr>
        <p:spPr>
          <a:xfrm>
            <a:off x="126122" y="781756"/>
            <a:ext cx="12065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latin typeface="Gabriola" pitchFamily="82" charset="0"/>
              </a:rPr>
              <a:t>Boundary wall  Design:</a:t>
            </a:r>
          </a:p>
        </p:txBody>
      </p:sp>
      <p:pic>
        <p:nvPicPr>
          <p:cNvPr id="14" name="image53.png">
            <a:extLst>
              <a:ext uri="{FF2B5EF4-FFF2-40B4-BE49-F238E27FC236}">
                <a16:creationId xmlns:a16="http://schemas.microsoft.com/office/drawing/2014/main" id="{905B51F5-AC0F-E04A-A293-8AB173C4B7A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086223" y="798654"/>
            <a:ext cx="4831080" cy="3870960"/>
          </a:xfrm>
          <a:prstGeom prst="rect">
            <a:avLst/>
          </a:prstGeom>
          <a:ln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2545F6-3D44-6143-93A5-9C4CDCFD15CC}"/>
              </a:ext>
            </a:extLst>
          </p:cNvPr>
          <p:cNvSpPr/>
          <p:nvPr/>
        </p:nvSpPr>
        <p:spPr>
          <a:xfrm>
            <a:off x="7000421" y="4669614"/>
            <a:ext cx="4066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Boundary wall design of 1 meter width</a:t>
            </a:r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69C0D-5449-2047-87EA-00AB807613E0}"/>
              </a:ext>
            </a:extLst>
          </p:cNvPr>
          <p:cNvSpPr/>
          <p:nvPr/>
        </p:nvSpPr>
        <p:spPr>
          <a:xfrm>
            <a:off x="126122" y="1342381"/>
            <a:ext cx="5331396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Minimum vertical steel ratio as per ACI Code 11.9.9.4: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3A13E7-632A-5E48-9316-91774BA5570E}"/>
              </a:ext>
            </a:extLst>
          </p:cNvPr>
          <p:cNvSpPr/>
          <p:nvPr/>
        </p:nvSpPr>
        <p:spPr>
          <a:xfrm>
            <a:off x="915051" y="1636733"/>
            <a:ext cx="1794081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ρ</a:t>
            </a:r>
            <a:r>
              <a:rPr lang="en-US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(min) = 0.0025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CD05F6-68EC-6F4C-9168-18217445254A}"/>
              </a:ext>
            </a:extLst>
          </p:cNvPr>
          <p:cNvSpPr txBox="1"/>
          <p:nvPr/>
        </p:nvSpPr>
        <p:spPr>
          <a:xfrm>
            <a:off x="126122" y="2155955"/>
            <a:ext cx="41907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Gabriola" pitchFamily="82" charset="0"/>
              </a:rPr>
              <a:t>Vertical reinforcement: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533089-BFB6-4A49-A2F4-D9F4B0702EFB}"/>
              </a:ext>
            </a:extLst>
          </p:cNvPr>
          <p:cNvSpPr/>
          <p:nvPr/>
        </p:nvSpPr>
        <p:spPr>
          <a:xfrm>
            <a:off x="47104" y="3843921"/>
            <a:ext cx="4500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Check ACI limits of Spacing is the lowest of :</a:t>
            </a:r>
            <a:r>
              <a:rPr lang="en-US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688FF1-76A1-8542-8689-181DA973D29D}"/>
              </a:ext>
            </a:extLst>
          </p:cNvPr>
          <p:cNvSpPr/>
          <p:nvPr/>
        </p:nvSpPr>
        <p:spPr>
          <a:xfrm>
            <a:off x="100781" y="4361347"/>
            <a:ext cx="6096000" cy="1704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 = 100/5 = 20 cm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3h = 3 (20) = 60 cm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46 cm                 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#13 @ 20 cm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C3A70D-221D-3046-97D4-0F7FBD20629D}"/>
              </a:ext>
            </a:extLst>
          </p:cNvPr>
          <p:cNvSpPr/>
          <p:nvPr/>
        </p:nvSpPr>
        <p:spPr>
          <a:xfrm>
            <a:off x="63061" y="2595309"/>
            <a:ext cx="6096000" cy="4638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As (min) = 0.0025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∗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1000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∗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200 = 500 mm</a:t>
            </a:r>
            <a:r>
              <a:rPr lang="en-US" baseline="30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15E5A3-21F0-544A-8228-2B8D26C9801D}"/>
              </a:ext>
            </a:extLst>
          </p:cNvPr>
          <p:cNvSpPr/>
          <p:nvPr/>
        </p:nvSpPr>
        <p:spPr>
          <a:xfrm>
            <a:off x="24020" y="3128372"/>
            <a:ext cx="6502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Select 5 # 13 with a spacing of  S = 1000 / 5 = 200 mm = 20 cm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35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25328" y="0"/>
            <a:ext cx="12210572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34614" y="6478344"/>
            <a:ext cx="12210572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EE2D75C-7BA6-034B-99EC-2465BDC1A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407811"/>
              </p:ext>
            </p:extLst>
          </p:nvPr>
        </p:nvGraphicFramePr>
        <p:xfrm>
          <a:off x="222818" y="931843"/>
          <a:ext cx="11677135" cy="5541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4068">
                  <a:extLst>
                    <a:ext uri="{9D8B030D-6E8A-4147-A177-3AD203B41FA5}">
                      <a16:colId xmlns:a16="http://schemas.microsoft.com/office/drawing/2014/main" val="1614353283"/>
                    </a:ext>
                  </a:extLst>
                </a:gridCol>
                <a:gridCol w="4990395">
                  <a:extLst>
                    <a:ext uri="{9D8B030D-6E8A-4147-A177-3AD203B41FA5}">
                      <a16:colId xmlns:a16="http://schemas.microsoft.com/office/drawing/2014/main" val="2478714062"/>
                    </a:ext>
                  </a:extLst>
                </a:gridCol>
                <a:gridCol w="4222672">
                  <a:extLst>
                    <a:ext uri="{9D8B030D-6E8A-4147-A177-3AD203B41FA5}">
                      <a16:colId xmlns:a16="http://schemas.microsoft.com/office/drawing/2014/main" val="1825632991"/>
                    </a:ext>
                  </a:extLst>
                </a:gridCol>
              </a:tblGrid>
              <a:tr h="3909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Gabriola" pitchFamily="82" charset="0"/>
                        </a:rPr>
                        <a:t>Parameter</a:t>
                      </a:r>
                      <a:endParaRPr lang="en-US" sz="2200" b="1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Gabriola" pitchFamily="82" charset="0"/>
                        </a:rPr>
                        <a:t>RCC</a:t>
                      </a:r>
                      <a:endParaRPr lang="en-US" sz="2200" b="1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Precast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extLst>
                  <a:ext uri="{0D108BD9-81ED-4DB2-BD59-A6C34878D82A}">
                    <a16:rowId xmlns:a16="http://schemas.microsoft.com/office/drawing/2014/main" val="3479317507"/>
                  </a:ext>
                </a:extLst>
              </a:tr>
              <a:tr h="3909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Casting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In situ during construction process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Casted earlier and ready to be used directly.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extLst>
                  <a:ext uri="{0D108BD9-81ED-4DB2-BD59-A6C34878D82A}">
                    <a16:rowId xmlns:a16="http://schemas.microsoft.com/office/drawing/2014/main" val="1962665241"/>
                  </a:ext>
                </a:extLst>
              </a:tr>
              <a:tr h="3909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Time of construction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Slower as we need to wait till the concrete hardened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Faster as the elements are ready to install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extLst>
                  <a:ext uri="{0D108BD9-81ED-4DB2-BD59-A6C34878D82A}">
                    <a16:rowId xmlns:a16="http://schemas.microsoft.com/office/drawing/2014/main" val="2342706091"/>
                  </a:ext>
                </a:extLst>
              </a:tr>
              <a:tr h="3909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Transportation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Gabriola" pitchFamily="82" charset="0"/>
                        </a:rPr>
                        <a:t>No need as they casted in the site</a:t>
                      </a:r>
                      <a:endParaRPr lang="en-US" sz="2200" b="1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Need to be transported from the casted place to the site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extLst>
                  <a:ext uri="{0D108BD9-81ED-4DB2-BD59-A6C34878D82A}">
                    <a16:rowId xmlns:a16="http://schemas.microsoft.com/office/drawing/2014/main" val="1061585986"/>
                  </a:ext>
                </a:extLst>
              </a:tr>
              <a:tr h="369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Section dimensions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Gabriola" pitchFamily="82" charset="0"/>
                        </a:rPr>
                        <a:t>Thicker and heavier</a:t>
                      </a:r>
                      <a:endParaRPr lang="en-US" sz="2200" b="1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Thinner and lighter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extLst>
                  <a:ext uri="{0D108BD9-81ED-4DB2-BD59-A6C34878D82A}">
                    <a16:rowId xmlns:a16="http://schemas.microsoft.com/office/drawing/2014/main" val="4137395867"/>
                  </a:ext>
                </a:extLst>
              </a:tr>
              <a:tr h="3909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Self-weight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More self-weight due to thick sections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Less self-weight of the structure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extLst>
                  <a:ext uri="{0D108BD9-81ED-4DB2-BD59-A6C34878D82A}">
                    <a16:rowId xmlns:a16="http://schemas.microsoft.com/office/drawing/2014/main" val="376139900"/>
                  </a:ext>
                </a:extLst>
              </a:tr>
              <a:tr h="369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Cost of material used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Gabriola" pitchFamily="82" charset="0"/>
                        </a:rPr>
                        <a:t>Lower cost</a:t>
                      </a:r>
                      <a:endParaRPr lang="en-US" sz="2200" b="1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Higher cost,  (high tensile steel is about three times costlier than mild steel).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extLst>
                  <a:ext uri="{0D108BD9-81ED-4DB2-BD59-A6C34878D82A}">
                    <a16:rowId xmlns:a16="http://schemas.microsoft.com/office/drawing/2014/main" val="2615460055"/>
                  </a:ext>
                </a:extLst>
              </a:tr>
              <a:tr h="3909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Special Equipment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Gabriola" pitchFamily="82" charset="0"/>
                        </a:rPr>
                        <a:t>Doesn’t required special equipment</a:t>
                      </a:r>
                      <a:endParaRPr lang="en-US" sz="2200" b="1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requires specialized tensioning equipment and devices which are very costly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extLst>
                  <a:ext uri="{0D108BD9-81ED-4DB2-BD59-A6C34878D82A}">
                    <a16:rowId xmlns:a16="http://schemas.microsoft.com/office/drawing/2014/main" val="1285047377"/>
                  </a:ext>
                </a:extLst>
              </a:tr>
              <a:tr h="369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Behavior of failure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More ductile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More brittle because of use of high-tension steel.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extLst>
                  <a:ext uri="{0D108BD9-81ED-4DB2-BD59-A6C34878D82A}">
                    <a16:rowId xmlns:a16="http://schemas.microsoft.com/office/drawing/2014/main" val="1823967697"/>
                  </a:ext>
                </a:extLst>
              </a:tr>
              <a:tr h="5292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Environment effects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Gabriola" pitchFamily="82" charset="0"/>
                        </a:rPr>
                        <a:t>Depending on weather conditions , such as, raining, or hot weather conditions.</a:t>
                      </a:r>
                      <a:endParaRPr lang="en-US" sz="2200" b="1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Gabriola" pitchFamily="82" charset="0"/>
                        </a:rPr>
                        <a:t>Dose not depend on weather conditions , such as, raining, or hot weather conditions.</a:t>
                      </a:r>
                      <a:endParaRPr lang="en-US" sz="2200" b="1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extLst>
                  <a:ext uri="{0D108BD9-81ED-4DB2-BD59-A6C34878D82A}">
                    <a16:rowId xmlns:a16="http://schemas.microsoft.com/office/drawing/2014/main" val="1361398131"/>
                  </a:ext>
                </a:extLst>
              </a:tr>
              <a:tr h="369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Gabriola" pitchFamily="82" charset="0"/>
                        </a:rPr>
                        <a:t>Overall price</a:t>
                      </a:r>
                      <a:endParaRPr lang="en-US" sz="2200" b="1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Gabriola" pitchFamily="82" charset="0"/>
                        </a:rPr>
                        <a:t>Cheaper</a:t>
                      </a:r>
                      <a:endParaRPr lang="en-US" sz="2200" b="1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Gabriola" pitchFamily="82" charset="0"/>
                        </a:rPr>
                        <a:t>Costlier</a:t>
                      </a:r>
                      <a:endParaRPr lang="en-US" sz="2200" b="1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464" marR="37464" marT="0" marB="0" anchor="ctr"/>
                </a:tc>
                <a:extLst>
                  <a:ext uri="{0D108BD9-81ED-4DB2-BD59-A6C34878D82A}">
                    <a16:rowId xmlns:a16="http://schemas.microsoft.com/office/drawing/2014/main" val="315311396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703F2F6-8C16-1145-A146-4FFCE2A34E99}"/>
              </a:ext>
            </a:extLst>
          </p:cNvPr>
          <p:cNvSpPr txBox="1"/>
          <p:nvPr/>
        </p:nvSpPr>
        <p:spPr>
          <a:xfrm>
            <a:off x="4662615" y="379655"/>
            <a:ext cx="2866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D7D7D"/>
                </a:solidFill>
                <a:latin typeface="Gabriola" pitchFamily="82" charset="0"/>
              </a:rPr>
              <a:t>RCC </a:t>
            </a:r>
            <a:r>
              <a:rPr lang="en-US" sz="4000" dirty="0">
                <a:solidFill>
                  <a:srgbClr val="F27900"/>
                </a:solidFill>
                <a:latin typeface="Gabriola" pitchFamily="82" charset="0"/>
              </a:rPr>
              <a:t>vs</a:t>
            </a:r>
            <a:r>
              <a:rPr lang="en-US" sz="4000" dirty="0">
                <a:solidFill>
                  <a:srgbClr val="7D7D7D"/>
                </a:solidFill>
                <a:latin typeface="Gabriola" pitchFamily="82" charset="0"/>
              </a:rPr>
              <a:t>. Precast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89CA16-31D5-D145-8D4B-AA5F51FBE0FC}"/>
              </a:ext>
            </a:extLst>
          </p:cNvPr>
          <p:cNvSpPr txBox="1"/>
          <p:nvPr/>
        </p:nvSpPr>
        <p:spPr>
          <a:xfrm>
            <a:off x="11432557" y="6040167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445354933"/>
      </p:ext>
    </p:extLst>
  </p:cSld>
  <p:clrMapOvr>
    <a:masterClrMapping/>
  </p:clrMapOvr>
  <p:transition spd="slow">
    <p:wheel spokes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16042" y="873371"/>
            <a:ext cx="12210572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8719" y="3631725"/>
            <a:ext cx="1221072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Gabriola" pitchFamily="82" charset="0"/>
                <a:cs typeface="Arial" pitchFamily="34" charset="0"/>
              </a:rPr>
              <a:t>Section Break 4</a:t>
            </a:r>
            <a:endParaRPr lang="ko-KR" altLang="en-US" sz="8000" dirty="0">
              <a:solidFill>
                <a:schemeClr val="tx1">
                  <a:lumMod val="85000"/>
                  <a:lumOff val="15000"/>
                </a:schemeClr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-18715" y="4523118"/>
            <a:ext cx="1221057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Gabriola" pitchFamily="82" charset="0"/>
                <a:cs typeface="Arial" pitchFamily="34" charset="0"/>
              </a:rPr>
              <a:t>Floor layout, 3D model, and ETABS</a:t>
            </a:r>
            <a:endParaRPr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Gabriola" pitchFamily="82" charset="0"/>
              <a:cs typeface="Arial" pitchFamily="34" charset="0"/>
            </a:endParaRPr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18720" y="5663823"/>
            <a:ext cx="12210572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5051466A-A203-4529-899E-424D880CDB5A}"/>
              </a:ext>
            </a:extLst>
          </p:cNvPr>
          <p:cNvGrpSpPr/>
          <p:nvPr/>
        </p:nvGrpSpPr>
        <p:grpSpPr>
          <a:xfrm>
            <a:off x="5299720" y="1890106"/>
            <a:ext cx="1592559" cy="1728262"/>
            <a:chOff x="6064791" y="2003286"/>
            <a:chExt cx="4244393" cy="4606061"/>
          </a:xfrm>
        </p:grpSpPr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AF95DFBD-336F-4D44-92D6-A52E7EFF25AA}"/>
                </a:ext>
              </a:extLst>
            </p:cNvPr>
            <p:cNvSpPr/>
            <p:nvPr/>
          </p:nvSpPr>
          <p:spPr>
            <a:xfrm>
              <a:off x="6064791" y="5552161"/>
              <a:ext cx="4244393" cy="1057186"/>
            </a:xfrm>
            <a:custGeom>
              <a:avLst/>
              <a:gdLst>
                <a:gd name="connsiteX0" fmla="*/ 4229829 w 4244392"/>
                <a:gd name="connsiteY0" fmla="*/ 72820 h 1081903"/>
                <a:gd name="connsiteX1" fmla="*/ 4229829 w 4244392"/>
                <a:gd name="connsiteY1" fmla="*/ 31209 h 1081903"/>
                <a:gd name="connsiteX2" fmla="*/ 31209 w 4244392"/>
                <a:gd name="connsiteY2" fmla="*/ 31209 h 1081903"/>
                <a:gd name="connsiteX3" fmla="*/ 31209 w 4244392"/>
                <a:gd name="connsiteY3" fmla="*/ 72820 h 1081903"/>
                <a:gd name="connsiteX4" fmla="*/ 2132599 w 4244392"/>
                <a:gd name="connsiteY4" fmla="*/ 1054856 h 108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4392" h="1081903">
                  <a:moveTo>
                    <a:pt x="4229829" y="72820"/>
                  </a:moveTo>
                  <a:lnTo>
                    <a:pt x="4229829" y="31209"/>
                  </a:lnTo>
                  <a:lnTo>
                    <a:pt x="31209" y="31209"/>
                  </a:lnTo>
                  <a:lnTo>
                    <a:pt x="31209" y="72820"/>
                  </a:lnTo>
                  <a:lnTo>
                    <a:pt x="2132599" y="1054856"/>
                  </a:lnTo>
                  <a:close/>
                </a:path>
              </a:pathLst>
            </a:custGeom>
            <a:gradFill>
              <a:gsLst>
                <a:gs pos="100000">
                  <a:srgbClr val="FF7F00">
                    <a:alpha val="77000"/>
                    <a:lumMod val="15000"/>
                  </a:srgbClr>
                </a:gs>
                <a:gs pos="0">
                  <a:srgbClr val="FF7F00">
                    <a:lumMod val="35000"/>
                  </a:srgbClr>
                </a:gs>
              </a:gsLst>
              <a:path path="circle">
                <a:fillToRect l="100000" t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ECE2E61-01CA-4703-B690-3908F654F757}"/>
                </a:ext>
              </a:extLst>
            </p:cNvPr>
            <p:cNvSpPr/>
            <p:nvPr/>
          </p:nvSpPr>
          <p:spPr>
            <a:xfrm>
              <a:off x="6064791" y="4616500"/>
              <a:ext cx="4244393" cy="1955749"/>
            </a:xfrm>
            <a:custGeom>
              <a:avLst/>
              <a:gdLst>
                <a:gd name="connsiteX0" fmla="*/ 4229829 w 4244392"/>
                <a:gd name="connsiteY0" fmla="*/ 950827 h 1955749"/>
                <a:gd name="connsiteX1" fmla="*/ 2132599 w 4244392"/>
                <a:gd name="connsiteY1" fmla="*/ 31209 h 1955749"/>
                <a:gd name="connsiteX2" fmla="*/ 2132599 w 4244392"/>
                <a:gd name="connsiteY2" fmla="*/ 31209 h 1955749"/>
                <a:gd name="connsiteX3" fmla="*/ 2132599 w 4244392"/>
                <a:gd name="connsiteY3" fmla="*/ 31209 h 1955749"/>
                <a:gd name="connsiteX4" fmla="*/ 31209 w 4244392"/>
                <a:gd name="connsiteY4" fmla="*/ 950827 h 1955749"/>
                <a:gd name="connsiteX5" fmla="*/ 2132599 w 4244392"/>
                <a:gd name="connsiteY5" fmla="*/ 1928702 h 1955749"/>
                <a:gd name="connsiteX6" fmla="*/ 2132599 w 4244392"/>
                <a:gd name="connsiteY6" fmla="*/ 1928702 h 1955749"/>
                <a:gd name="connsiteX7" fmla="*/ 2132599 w 4244392"/>
                <a:gd name="connsiteY7" fmla="*/ 1928702 h 195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44392" h="1955749">
                  <a:moveTo>
                    <a:pt x="4229829" y="950827"/>
                  </a:moveTo>
                  <a:lnTo>
                    <a:pt x="2132599" y="31209"/>
                  </a:lnTo>
                  <a:lnTo>
                    <a:pt x="2132599" y="31209"/>
                  </a:lnTo>
                  <a:lnTo>
                    <a:pt x="2132599" y="31209"/>
                  </a:lnTo>
                  <a:lnTo>
                    <a:pt x="31209" y="950827"/>
                  </a:lnTo>
                  <a:lnTo>
                    <a:pt x="2132599" y="1928702"/>
                  </a:lnTo>
                  <a:lnTo>
                    <a:pt x="2132599" y="1928702"/>
                  </a:lnTo>
                  <a:lnTo>
                    <a:pt x="2132599" y="192870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82B6A80-372B-4F9B-8099-C9F645137CB0}"/>
                </a:ext>
              </a:extLst>
            </p:cNvPr>
            <p:cNvSpPr/>
            <p:nvPr/>
          </p:nvSpPr>
          <p:spPr>
            <a:xfrm>
              <a:off x="6709772" y="2461015"/>
              <a:ext cx="2954430" cy="3412159"/>
            </a:xfrm>
            <a:custGeom>
              <a:avLst/>
              <a:gdLst>
                <a:gd name="connsiteX0" fmla="*/ 1845479 w 2954430"/>
                <a:gd name="connsiteY0" fmla="*/ 31209 h 3412158"/>
                <a:gd name="connsiteX1" fmla="*/ 1487618 w 2954430"/>
                <a:gd name="connsiteY1" fmla="*/ 56176 h 3412158"/>
                <a:gd name="connsiteX2" fmla="*/ 1129758 w 2954430"/>
                <a:gd name="connsiteY2" fmla="*/ 31209 h 3412158"/>
                <a:gd name="connsiteX3" fmla="*/ 31209 w 2954430"/>
                <a:gd name="connsiteY3" fmla="*/ 2993961 h 3412158"/>
                <a:gd name="connsiteX4" fmla="*/ 1487618 w 2954430"/>
                <a:gd name="connsiteY4" fmla="*/ 3405917 h 3412158"/>
                <a:gd name="connsiteX5" fmla="*/ 2944027 w 2954430"/>
                <a:gd name="connsiteY5" fmla="*/ 2993961 h 3412158"/>
                <a:gd name="connsiteX6" fmla="*/ 1845479 w 2954430"/>
                <a:gd name="connsiteY6" fmla="*/ 31209 h 341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4430" h="3412158">
                  <a:moveTo>
                    <a:pt x="1845479" y="31209"/>
                  </a:moveTo>
                  <a:cubicBezTo>
                    <a:pt x="1724805" y="47853"/>
                    <a:pt x="1608292" y="56176"/>
                    <a:pt x="1487618" y="56176"/>
                  </a:cubicBezTo>
                  <a:cubicBezTo>
                    <a:pt x="1366944" y="56176"/>
                    <a:pt x="1246270" y="47853"/>
                    <a:pt x="1129758" y="31209"/>
                  </a:cubicBezTo>
                  <a:cubicBezTo>
                    <a:pt x="746930" y="1083985"/>
                    <a:pt x="372425" y="2099310"/>
                    <a:pt x="31209" y="2993961"/>
                  </a:cubicBezTo>
                  <a:cubicBezTo>
                    <a:pt x="476454" y="3268599"/>
                    <a:pt x="984117" y="3405917"/>
                    <a:pt x="1487618" y="3405917"/>
                  </a:cubicBezTo>
                  <a:cubicBezTo>
                    <a:pt x="1991120" y="3405917"/>
                    <a:pt x="2498782" y="3268599"/>
                    <a:pt x="2944027" y="2993961"/>
                  </a:cubicBezTo>
                  <a:cubicBezTo>
                    <a:pt x="2602812" y="2099310"/>
                    <a:pt x="2228306" y="1083985"/>
                    <a:pt x="1845479" y="3120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61CA8C6A-D849-4498-99F5-80BDE119B365}"/>
                </a:ext>
              </a:extLst>
            </p:cNvPr>
            <p:cNvSpPr/>
            <p:nvPr/>
          </p:nvSpPr>
          <p:spPr>
            <a:xfrm>
              <a:off x="6709772" y="4870332"/>
              <a:ext cx="2954430" cy="998681"/>
            </a:xfrm>
            <a:custGeom>
              <a:avLst/>
              <a:gdLst>
                <a:gd name="connsiteX0" fmla="*/ 31209 w 2954430"/>
                <a:gd name="connsiteY0" fmla="*/ 584644 h 998680"/>
                <a:gd name="connsiteX1" fmla="*/ 1487618 w 2954430"/>
                <a:gd name="connsiteY1" fmla="*/ 996600 h 998680"/>
                <a:gd name="connsiteX2" fmla="*/ 2944027 w 2954430"/>
                <a:gd name="connsiteY2" fmla="*/ 584644 h 998680"/>
                <a:gd name="connsiteX3" fmla="*/ 2731808 w 2954430"/>
                <a:gd name="connsiteY3" fmla="*/ 31209 h 998680"/>
                <a:gd name="connsiteX4" fmla="*/ 239267 w 2954430"/>
                <a:gd name="connsiteY4" fmla="*/ 31209 h 998680"/>
                <a:gd name="connsiteX5" fmla="*/ 31209 w 2954430"/>
                <a:gd name="connsiteY5" fmla="*/ 584644 h 99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4430" h="998680">
                  <a:moveTo>
                    <a:pt x="31209" y="584644"/>
                  </a:moveTo>
                  <a:cubicBezTo>
                    <a:pt x="476454" y="859282"/>
                    <a:pt x="984117" y="996600"/>
                    <a:pt x="1487618" y="996600"/>
                  </a:cubicBezTo>
                  <a:cubicBezTo>
                    <a:pt x="1991120" y="996600"/>
                    <a:pt x="2498782" y="859282"/>
                    <a:pt x="2944027" y="584644"/>
                  </a:cubicBezTo>
                  <a:cubicBezTo>
                    <a:pt x="2873288" y="405714"/>
                    <a:pt x="2806709" y="218461"/>
                    <a:pt x="2731808" y="31209"/>
                  </a:cubicBezTo>
                  <a:cubicBezTo>
                    <a:pt x="1949508" y="422359"/>
                    <a:pt x="1025728" y="422359"/>
                    <a:pt x="239267" y="31209"/>
                  </a:cubicBezTo>
                  <a:cubicBezTo>
                    <a:pt x="168527" y="222622"/>
                    <a:pt x="97787" y="405714"/>
                    <a:pt x="31209" y="58464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5ADC0D5B-0BD1-4318-9D72-D33FAAD38B46}"/>
                </a:ext>
              </a:extLst>
            </p:cNvPr>
            <p:cNvSpPr/>
            <p:nvPr/>
          </p:nvSpPr>
          <p:spPr>
            <a:xfrm>
              <a:off x="7130051" y="3642787"/>
              <a:ext cx="2122196" cy="915457"/>
            </a:xfrm>
            <a:custGeom>
              <a:avLst/>
              <a:gdLst>
                <a:gd name="connsiteX0" fmla="*/ 31209 w 2122196"/>
                <a:gd name="connsiteY0" fmla="*/ 705318 h 915457"/>
                <a:gd name="connsiteX1" fmla="*/ 2099310 w 2122196"/>
                <a:gd name="connsiteY1" fmla="*/ 705318 h 915457"/>
                <a:gd name="connsiteX2" fmla="*/ 1874607 w 2122196"/>
                <a:gd name="connsiteY2" fmla="*/ 31209 h 915457"/>
                <a:gd name="connsiteX3" fmla="*/ 251751 w 2122196"/>
                <a:gd name="connsiteY3" fmla="*/ 31209 h 915457"/>
                <a:gd name="connsiteX4" fmla="*/ 31209 w 2122196"/>
                <a:gd name="connsiteY4" fmla="*/ 705318 h 91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196" h="915457">
                  <a:moveTo>
                    <a:pt x="31209" y="705318"/>
                  </a:moveTo>
                  <a:cubicBezTo>
                    <a:pt x="692835" y="971633"/>
                    <a:pt x="1437684" y="971633"/>
                    <a:pt x="2099310" y="705318"/>
                  </a:cubicBezTo>
                  <a:cubicBezTo>
                    <a:pt x="2024409" y="509743"/>
                    <a:pt x="1949508" y="230945"/>
                    <a:pt x="1874607" y="31209"/>
                  </a:cubicBezTo>
                  <a:cubicBezTo>
                    <a:pt x="1346138" y="193494"/>
                    <a:pt x="780219" y="193494"/>
                    <a:pt x="251751" y="31209"/>
                  </a:cubicBezTo>
                  <a:cubicBezTo>
                    <a:pt x="181011" y="230945"/>
                    <a:pt x="106110" y="509743"/>
                    <a:pt x="31209" y="70531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3557AFE-41D9-4626-9A94-B621EEDDA65F}"/>
                </a:ext>
              </a:extLst>
            </p:cNvPr>
            <p:cNvSpPr/>
            <p:nvPr/>
          </p:nvSpPr>
          <p:spPr>
            <a:xfrm>
              <a:off x="7579457" y="2461015"/>
              <a:ext cx="1206739" cy="749010"/>
            </a:xfrm>
            <a:custGeom>
              <a:avLst/>
              <a:gdLst>
                <a:gd name="connsiteX0" fmla="*/ 975794 w 1206739"/>
                <a:gd name="connsiteY0" fmla="*/ 31209 h 749010"/>
                <a:gd name="connsiteX1" fmla="*/ 617934 w 1206739"/>
                <a:gd name="connsiteY1" fmla="*/ 56176 h 749010"/>
                <a:gd name="connsiteX2" fmla="*/ 260073 w 1206739"/>
                <a:gd name="connsiteY2" fmla="*/ 31209 h 749010"/>
                <a:gd name="connsiteX3" fmla="*/ 31209 w 1206739"/>
                <a:gd name="connsiteY3" fmla="*/ 659545 h 749010"/>
                <a:gd name="connsiteX4" fmla="*/ 1208820 w 1206739"/>
                <a:gd name="connsiteY4" fmla="*/ 659545 h 749010"/>
                <a:gd name="connsiteX5" fmla="*/ 975794 w 1206739"/>
                <a:gd name="connsiteY5" fmla="*/ 31209 h 74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6739" h="749010">
                  <a:moveTo>
                    <a:pt x="975794" y="31209"/>
                  </a:moveTo>
                  <a:cubicBezTo>
                    <a:pt x="855120" y="47853"/>
                    <a:pt x="738608" y="56176"/>
                    <a:pt x="617934" y="56176"/>
                  </a:cubicBezTo>
                  <a:cubicBezTo>
                    <a:pt x="497260" y="56176"/>
                    <a:pt x="376586" y="47853"/>
                    <a:pt x="260073" y="31209"/>
                  </a:cubicBezTo>
                  <a:cubicBezTo>
                    <a:pt x="181011" y="243428"/>
                    <a:pt x="106110" y="455648"/>
                    <a:pt x="31209" y="659545"/>
                  </a:cubicBezTo>
                  <a:cubicBezTo>
                    <a:pt x="418197" y="742769"/>
                    <a:pt x="821831" y="742769"/>
                    <a:pt x="1208820" y="659545"/>
                  </a:cubicBezTo>
                  <a:cubicBezTo>
                    <a:pt x="1129757" y="455648"/>
                    <a:pt x="1054856" y="243428"/>
                    <a:pt x="975794" y="3120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7C5355ED-645F-42C9-AB4E-099A961B1D02}"/>
                </a:ext>
              </a:extLst>
            </p:cNvPr>
            <p:cNvSpPr/>
            <p:nvPr/>
          </p:nvSpPr>
          <p:spPr>
            <a:xfrm>
              <a:off x="7807245" y="2003286"/>
              <a:ext cx="749010" cy="582564"/>
            </a:xfrm>
            <a:custGeom>
              <a:avLst/>
              <a:gdLst>
                <a:gd name="connsiteX0" fmla="*/ 748006 w 749010"/>
                <a:gd name="connsiteY0" fmla="*/ 488937 h 582563"/>
                <a:gd name="connsiteX1" fmla="*/ 390146 w 749010"/>
                <a:gd name="connsiteY1" fmla="*/ 572161 h 582563"/>
                <a:gd name="connsiteX2" fmla="*/ 32285 w 749010"/>
                <a:gd name="connsiteY2" fmla="*/ 488937 h 582563"/>
                <a:gd name="connsiteX3" fmla="*/ 390146 w 749010"/>
                <a:gd name="connsiteY3" fmla="*/ 31209 h 582563"/>
                <a:gd name="connsiteX4" fmla="*/ 748006 w 749010"/>
                <a:gd name="connsiteY4" fmla="*/ 488937 h 58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010" h="582563">
                  <a:moveTo>
                    <a:pt x="748006" y="488937"/>
                  </a:moveTo>
                  <a:cubicBezTo>
                    <a:pt x="764651" y="530549"/>
                    <a:pt x="585721" y="572161"/>
                    <a:pt x="390146" y="572161"/>
                  </a:cubicBezTo>
                  <a:cubicBezTo>
                    <a:pt x="194571" y="572161"/>
                    <a:pt x="15641" y="534710"/>
                    <a:pt x="32285" y="488937"/>
                  </a:cubicBezTo>
                  <a:cubicBezTo>
                    <a:pt x="53091" y="422359"/>
                    <a:pt x="194571" y="31209"/>
                    <a:pt x="390146" y="31209"/>
                  </a:cubicBezTo>
                  <a:cubicBezTo>
                    <a:pt x="585721" y="31209"/>
                    <a:pt x="689750" y="351619"/>
                    <a:pt x="748006" y="48893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703A46D-FF43-EE4B-BDD9-19F3F675E481}"/>
              </a:ext>
            </a:extLst>
          </p:cNvPr>
          <p:cNvSpPr txBox="1"/>
          <p:nvPr/>
        </p:nvSpPr>
        <p:spPr>
          <a:xfrm>
            <a:off x="11601450" y="6283782"/>
            <a:ext cx="5509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812906579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18572" y="-16854"/>
            <a:ext cx="12217893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18572" y="6478344"/>
            <a:ext cx="12229144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3C5B46-77DA-754E-867C-60950C9C2708}"/>
              </a:ext>
            </a:extLst>
          </p:cNvPr>
          <p:cNvGrpSpPr/>
          <p:nvPr/>
        </p:nvGrpSpPr>
        <p:grpSpPr>
          <a:xfrm>
            <a:off x="175629" y="3170426"/>
            <a:ext cx="1878950" cy="3307377"/>
            <a:chOff x="433001" y="1399349"/>
            <a:chExt cx="2505075" cy="4618131"/>
          </a:xfrm>
        </p:grpSpPr>
        <p:sp>
          <p:nvSpPr>
            <p:cNvPr id="19" name="Freeform: Shape 59">
              <a:extLst>
                <a:ext uri="{FF2B5EF4-FFF2-40B4-BE49-F238E27FC236}">
                  <a16:creationId xmlns:a16="http://schemas.microsoft.com/office/drawing/2014/main" id="{2B56C100-01EF-BD42-8A41-522925B29C2C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64">
              <a:extLst>
                <a:ext uri="{FF2B5EF4-FFF2-40B4-BE49-F238E27FC236}">
                  <a16:creationId xmlns:a16="http://schemas.microsoft.com/office/drawing/2014/main" id="{B646E93C-6D1B-AA46-A1D6-ED9AF0516615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32F5EF-3E1F-6A49-8616-C9D27FD45D48}"/>
              </a:ext>
            </a:extLst>
          </p:cNvPr>
          <p:cNvSpPr txBox="1"/>
          <p:nvPr/>
        </p:nvSpPr>
        <p:spPr>
          <a:xfrm>
            <a:off x="175629" y="304189"/>
            <a:ext cx="456814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8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Floor layout:</a:t>
            </a:r>
            <a:endParaRPr lang="ko-KR" altLang="en-US" sz="8000" b="1" dirty="0">
              <a:solidFill>
                <a:srgbClr val="F27900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120EE-1820-0444-9DF1-0B219DC8D4E5}"/>
              </a:ext>
            </a:extLst>
          </p:cNvPr>
          <p:cNvSpPr txBox="1"/>
          <p:nvPr/>
        </p:nvSpPr>
        <p:spPr>
          <a:xfrm>
            <a:off x="7135215" y="5996225"/>
            <a:ext cx="36988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Gabriola" pitchFamily="82" charset="0"/>
              </a:rPr>
              <a:t>Figure (4.1) AutoCAD Model </a:t>
            </a:r>
            <a:endParaRPr lang="en-US" sz="2500" dirty="0">
              <a:latin typeface="Gabriola" pitchFamily="82" charset="0"/>
            </a:endParaRPr>
          </a:p>
          <a:p>
            <a:endParaRPr lang="en-US" sz="2500" dirty="0">
              <a:latin typeface="Gabriola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6192F8-2BB5-DD4C-B0EB-3DFC9EC01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744" y="362801"/>
            <a:ext cx="6607310" cy="57464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1960C3-7CCE-AC49-9686-00F4F2D7153D}"/>
              </a:ext>
            </a:extLst>
          </p:cNvPr>
          <p:cNvSpPr txBox="1"/>
          <p:nvPr/>
        </p:nvSpPr>
        <p:spPr>
          <a:xfrm>
            <a:off x="11672888" y="5923805"/>
            <a:ext cx="506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27900"/>
                </a:solidFill>
                <a:latin typeface="Gabriola" pitchFamily="82" charset="0"/>
              </a:rPr>
              <a:t>37</a:t>
            </a:r>
          </a:p>
        </p:txBody>
      </p:sp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26B35752-1B73-0B4A-89D7-3B01E8C44559}"/>
              </a:ext>
            </a:extLst>
          </p:cNvPr>
          <p:cNvSpPr/>
          <p:nvPr/>
        </p:nvSpPr>
        <p:spPr>
          <a:xfrm>
            <a:off x="1854554" y="1803101"/>
            <a:ext cx="3665700" cy="1370201"/>
          </a:xfrm>
          <a:prstGeom prst="round2DiagRect">
            <a:avLst/>
          </a:prstGeom>
          <a:noFill/>
          <a:ln w="38100">
            <a:solidFill>
              <a:srgbClr val="F2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F3543-A458-8A49-A0F1-2B31E266C619}"/>
              </a:ext>
            </a:extLst>
          </p:cNvPr>
          <p:cNvSpPr txBox="1"/>
          <p:nvPr/>
        </p:nvSpPr>
        <p:spPr>
          <a:xfrm>
            <a:off x="2062195" y="2011147"/>
            <a:ext cx="4043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abriola" pitchFamily="82" charset="0"/>
              </a:rPr>
              <a:t>Total area = 2500 m</a:t>
            </a:r>
            <a:r>
              <a:rPr lang="en-US" sz="2800" b="1" baseline="30000" dirty="0">
                <a:latin typeface="Gabriola" pitchFamily="82" charset="0"/>
              </a:rPr>
              <a:t>2</a:t>
            </a:r>
          </a:p>
          <a:p>
            <a:r>
              <a:rPr lang="en-US" sz="2800" b="1" dirty="0">
                <a:latin typeface="Gabriola" pitchFamily="82" charset="0"/>
              </a:rPr>
              <a:t>Main building area = 485 m</a:t>
            </a:r>
            <a:r>
              <a:rPr lang="en-US" sz="2800" b="1" baseline="30000" dirty="0">
                <a:latin typeface="Gabriola" pitchFamily="82" charset="0"/>
              </a:rPr>
              <a:t>2</a:t>
            </a:r>
            <a:endParaRPr lang="en-US" sz="2800" b="1" dirty="0">
              <a:latin typeface="Gabriola" pitchFamily="82" charset="0"/>
            </a:endParaRPr>
          </a:p>
        </p:txBody>
      </p:sp>
      <p:pic>
        <p:nvPicPr>
          <p:cNvPr id="17" name="Picture 16" descr="North Arrow Symbol - Clipart library">
            <a:extLst>
              <a:ext uri="{FF2B5EF4-FFF2-40B4-BE49-F238E27FC236}">
                <a16:creationId xmlns:a16="http://schemas.microsoft.com/office/drawing/2014/main" id="{B6482972-888C-8D4B-9165-C3926B31E74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9018">
            <a:off x="4914785" y="714862"/>
            <a:ext cx="532130" cy="5607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78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18572" y="-16854"/>
            <a:ext cx="12217893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18572" y="6478344"/>
            <a:ext cx="12229144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3C5B46-77DA-754E-867C-60950C9C2708}"/>
              </a:ext>
            </a:extLst>
          </p:cNvPr>
          <p:cNvGrpSpPr/>
          <p:nvPr/>
        </p:nvGrpSpPr>
        <p:grpSpPr>
          <a:xfrm>
            <a:off x="175629" y="3170426"/>
            <a:ext cx="1878950" cy="3307377"/>
            <a:chOff x="433001" y="1399349"/>
            <a:chExt cx="2505075" cy="4618131"/>
          </a:xfrm>
        </p:grpSpPr>
        <p:sp>
          <p:nvSpPr>
            <p:cNvPr id="19" name="Freeform: Shape 59">
              <a:extLst>
                <a:ext uri="{FF2B5EF4-FFF2-40B4-BE49-F238E27FC236}">
                  <a16:creationId xmlns:a16="http://schemas.microsoft.com/office/drawing/2014/main" id="{2B56C100-01EF-BD42-8A41-522925B29C2C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64">
              <a:extLst>
                <a:ext uri="{FF2B5EF4-FFF2-40B4-BE49-F238E27FC236}">
                  <a16:creationId xmlns:a16="http://schemas.microsoft.com/office/drawing/2014/main" id="{B646E93C-6D1B-AA46-A1D6-ED9AF0516615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32F5EF-3E1F-6A49-8616-C9D27FD45D48}"/>
              </a:ext>
            </a:extLst>
          </p:cNvPr>
          <p:cNvSpPr txBox="1"/>
          <p:nvPr/>
        </p:nvSpPr>
        <p:spPr>
          <a:xfrm>
            <a:off x="175629" y="304189"/>
            <a:ext cx="456814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8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3D layout:</a:t>
            </a:r>
            <a:endParaRPr lang="ko-KR" altLang="en-US" sz="8000" b="1" dirty="0">
              <a:solidFill>
                <a:srgbClr val="F27900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120EE-1820-0444-9DF1-0B219DC8D4E5}"/>
              </a:ext>
            </a:extLst>
          </p:cNvPr>
          <p:cNvSpPr txBox="1"/>
          <p:nvPr/>
        </p:nvSpPr>
        <p:spPr>
          <a:xfrm>
            <a:off x="7469726" y="5996226"/>
            <a:ext cx="36988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Gabriola" pitchFamily="82" charset="0"/>
              </a:rPr>
              <a:t>Figure (4.2) ETABS 3D  Model </a:t>
            </a:r>
            <a:endParaRPr lang="en-US" sz="2500" dirty="0">
              <a:latin typeface="Gabriola" pitchFamily="82" charset="0"/>
            </a:endParaRPr>
          </a:p>
          <a:p>
            <a:endParaRPr lang="en-US" sz="2500" dirty="0">
              <a:latin typeface="Gabriola" pitchFamily="8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CABD8C-F9C9-4C41-87DA-9B2C183DA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639" y="504190"/>
            <a:ext cx="6664034" cy="54920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6DD992-7EBC-BD46-9942-CF6DFB64B52C}"/>
              </a:ext>
            </a:extLst>
          </p:cNvPr>
          <p:cNvSpPr txBox="1"/>
          <p:nvPr/>
        </p:nvSpPr>
        <p:spPr>
          <a:xfrm>
            <a:off x="11630025" y="5923805"/>
            <a:ext cx="549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27900"/>
                </a:solidFill>
                <a:latin typeface="Gabriola" pitchFamily="82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468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18572" y="-16854"/>
            <a:ext cx="12217893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18572" y="6478344"/>
            <a:ext cx="12229144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3C5B46-77DA-754E-867C-60950C9C2708}"/>
              </a:ext>
            </a:extLst>
          </p:cNvPr>
          <p:cNvGrpSpPr/>
          <p:nvPr/>
        </p:nvGrpSpPr>
        <p:grpSpPr>
          <a:xfrm>
            <a:off x="175629" y="3170426"/>
            <a:ext cx="1878950" cy="3307377"/>
            <a:chOff x="433001" y="1399349"/>
            <a:chExt cx="2505075" cy="4618131"/>
          </a:xfrm>
        </p:grpSpPr>
        <p:sp>
          <p:nvSpPr>
            <p:cNvPr id="19" name="Freeform: Shape 59">
              <a:extLst>
                <a:ext uri="{FF2B5EF4-FFF2-40B4-BE49-F238E27FC236}">
                  <a16:creationId xmlns:a16="http://schemas.microsoft.com/office/drawing/2014/main" id="{2B56C100-01EF-BD42-8A41-522925B29C2C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64">
              <a:extLst>
                <a:ext uri="{FF2B5EF4-FFF2-40B4-BE49-F238E27FC236}">
                  <a16:creationId xmlns:a16="http://schemas.microsoft.com/office/drawing/2014/main" id="{B646E93C-6D1B-AA46-A1D6-ED9AF0516615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32F5EF-3E1F-6A49-8616-C9D27FD45D48}"/>
              </a:ext>
            </a:extLst>
          </p:cNvPr>
          <p:cNvSpPr txBox="1"/>
          <p:nvPr/>
        </p:nvSpPr>
        <p:spPr>
          <a:xfrm>
            <a:off x="175629" y="304189"/>
            <a:ext cx="635043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8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ETABS Deflection:</a:t>
            </a:r>
            <a:endParaRPr lang="ko-KR" altLang="en-US" sz="8000" b="1" dirty="0">
              <a:solidFill>
                <a:srgbClr val="F27900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120EE-1820-0444-9DF1-0B219DC8D4E5}"/>
              </a:ext>
            </a:extLst>
          </p:cNvPr>
          <p:cNvSpPr txBox="1"/>
          <p:nvPr/>
        </p:nvSpPr>
        <p:spPr>
          <a:xfrm>
            <a:off x="6249870" y="5565339"/>
            <a:ext cx="4252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Gabriola" pitchFamily="82" charset="0"/>
              </a:rPr>
              <a:t>Figure (4.3) ETABS Deflection   Model </a:t>
            </a:r>
            <a:endParaRPr lang="en-US" sz="2500" dirty="0">
              <a:latin typeface="Gabriola" pitchFamily="82" charset="0"/>
            </a:endParaRPr>
          </a:p>
          <a:p>
            <a:endParaRPr lang="en-US" sz="2500" dirty="0">
              <a:latin typeface="Gabriola" pitchFamily="82" charset="0"/>
            </a:endParaRPr>
          </a:p>
        </p:txBody>
      </p:sp>
      <p:pic>
        <p:nvPicPr>
          <p:cNvPr id="15" name="صورة 272775">
            <a:extLst>
              <a:ext uri="{FF2B5EF4-FFF2-40B4-BE49-F238E27FC236}">
                <a16:creationId xmlns:a16="http://schemas.microsoft.com/office/drawing/2014/main" id="{2A2983AF-E060-214E-B86B-D9D571D085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59" y="1415835"/>
            <a:ext cx="7518512" cy="39806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1BB91D-2378-FB49-9B40-BE1D33AD30DB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27900"/>
                </a:solidFill>
                <a:latin typeface="Gabriola" pitchFamily="82" charset="0"/>
              </a:rPr>
              <a:t>39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68301B1A-1934-7641-AEA7-5900A449BDDB}"/>
              </a:ext>
            </a:extLst>
          </p:cNvPr>
          <p:cNvSpPr/>
          <p:nvPr/>
        </p:nvSpPr>
        <p:spPr>
          <a:xfrm>
            <a:off x="2090455" y="2146737"/>
            <a:ext cx="2520778" cy="735890"/>
          </a:xfrm>
          <a:prstGeom prst="round2Same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9C2AE7F8-99EB-AD41-B24B-8AB74990AF39}"/>
              </a:ext>
            </a:extLst>
          </p:cNvPr>
          <p:cNvSpPr/>
          <p:nvPr/>
        </p:nvSpPr>
        <p:spPr>
          <a:xfrm rot="10800000">
            <a:off x="2090455" y="3033584"/>
            <a:ext cx="2520778" cy="1099751"/>
          </a:xfrm>
          <a:prstGeom prst="round2Same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EA92E5-3B30-3948-8692-1FF22AC6ACBB}"/>
              </a:ext>
            </a:extLst>
          </p:cNvPr>
          <p:cNvSpPr/>
          <p:nvPr/>
        </p:nvSpPr>
        <p:spPr>
          <a:xfrm>
            <a:off x="2217359" y="2252138"/>
            <a:ext cx="2266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Gabriola" pitchFamily="82" charset="0"/>
              </a:rPr>
              <a:t>Allowable = 25 mm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A17150-0DA8-D447-8B44-677C394B1996}"/>
              </a:ext>
            </a:extLst>
          </p:cNvPr>
          <p:cNvSpPr/>
          <p:nvPr/>
        </p:nvSpPr>
        <p:spPr>
          <a:xfrm>
            <a:off x="2192996" y="3120259"/>
            <a:ext cx="23715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abriola" pitchFamily="82" charset="0"/>
              </a:rPr>
              <a:t>Max deflection</a:t>
            </a:r>
          </a:p>
          <a:p>
            <a:pPr algn="ctr"/>
            <a:r>
              <a:rPr lang="en-US" sz="2800" b="1" dirty="0">
                <a:latin typeface="Gabriola" pitchFamily="82" charset="0"/>
              </a:rPr>
              <a:t>= 2.75 mm</a:t>
            </a:r>
          </a:p>
        </p:txBody>
      </p:sp>
    </p:spTree>
    <p:extLst>
      <p:ext uri="{BB962C8B-B14F-4D97-AF65-F5344CB8AC3E}">
        <p14:creationId xmlns:p14="http://schemas.microsoft.com/office/powerpoint/2010/main" val="35940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-Shape 24">
            <a:extLst>
              <a:ext uri="{FF2B5EF4-FFF2-40B4-BE49-F238E27FC236}">
                <a16:creationId xmlns:a16="http://schemas.microsoft.com/office/drawing/2014/main" id="{EBF5ADCC-311E-4BB9-B1A5-6F402E983606}"/>
              </a:ext>
            </a:extLst>
          </p:cNvPr>
          <p:cNvSpPr/>
          <p:nvPr/>
        </p:nvSpPr>
        <p:spPr>
          <a:xfrm rot="5400000">
            <a:off x="822452" y="368066"/>
            <a:ext cx="914400" cy="914400"/>
          </a:xfrm>
          <a:prstGeom prst="corner">
            <a:avLst>
              <a:gd name="adj1" fmla="val 20031"/>
              <a:gd name="adj2" fmla="val 199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-Shape 28">
            <a:extLst>
              <a:ext uri="{FF2B5EF4-FFF2-40B4-BE49-F238E27FC236}">
                <a16:creationId xmlns:a16="http://schemas.microsoft.com/office/drawing/2014/main" id="{2BBECA50-232B-4327-A0DB-356F5633E50C}"/>
              </a:ext>
            </a:extLst>
          </p:cNvPr>
          <p:cNvSpPr/>
          <p:nvPr/>
        </p:nvSpPr>
        <p:spPr>
          <a:xfrm>
            <a:off x="822452" y="5575534"/>
            <a:ext cx="914400" cy="914400"/>
          </a:xfrm>
          <a:prstGeom prst="corner">
            <a:avLst>
              <a:gd name="adj1" fmla="val 20031"/>
              <a:gd name="adj2" fmla="val 199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-Shape 29">
            <a:extLst>
              <a:ext uri="{FF2B5EF4-FFF2-40B4-BE49-F238E27FC236}">
                <a16:creationId xmlns:a16="http://schemas.microsoft.com/office/drawing/2014/main" id="{1E20798B-F1C9-4E49-9FEE-3FD68F93D9E1}"/>
              </a:ext>
            </a:extLst>
          </p:cNvPr>
          <p:cNvSpPr/>
          <p:nvPr/>
        </p:nvSpPr>
        <p:spPr>
          <a:xfrm rot="16200000">
            <a:off x="10455321" y="5554705"/>
            <a:ext cx="914400" cy="914400"/>
          </a:xfrm>
          <a:prstGeom prst="corner">
            <a:avLst>
              <a:gd name="adj1" fmla="val 20031"/>
              <a:gd name="adj2" fmla="val 199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-Shape 30">
            <a:extLst>
              <a:ext uri="{FF2B5EF4-FFF2-40B4-BE49-F238E27FC236}">
                <a16:creationId xmlns:a16="http://schemas.microsoft.com/office/drawing/2014/main" id="{D9588F88-58D0-4CBB-A197-B3E8A482E6CD}"/>
              </a:ext>
            </a:extLst>
          </p:cNvPr>
          <p:cNvSpPr/>
          <p:nvPr/>
        </p:nvSpPr>
        <p:spPr>
          <a:xfrm rot="10800000">
            <a:off x="10455148" y="368066"/>
            <a:ext cx="914400" cy="914400"/>
          </a:xfrm>
          <a:prstGeom prst="corner">
            <a:avLst>
              <a:gd name="adj1" fmla="val 20031"/>
              <a:gd name="adj2" fmla="val 199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6EB4563E-1B9C-4A48-8782-9391742D8E43}"/>
              </a:ext>
            </a:extLst>
          </p:cNvPr>
          <p:cNvSpPr txBox="1">
            <a:spLocks/>
          </p:cNvSpPr>
          <p:nvPr/>
        </p:nvSpPr>
        <p:spPr>
          <a:xfrm>
            <a:off x="4150770" y="1278471"/>
            <a:ext cx="3657143" cy="4320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500" dirty="0">
                <a:latin typeface="Gabriola" pitchFamily="82" charset="0"/>
                <a:cs typeface="Al Bayan" pitchFamily="2" charset="-78"/>
              </a:rPr>
              <a:t>Background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39898598-2E88-4DF1-B78F-A9474BAC1E13}"/>
              </a:ext>
            </a:extLst>
          </p:cNvPr>
          <p:cNvSpPr txBox="1">
            <a:spLocks/>
          </p:cNvSpPr>
          <p:nvPr/>
        </p:nvSpPr>
        <p:spPr>
          <a:xfrm>
            <a:off x="3932073" y="4508283"/>
            <a:ext cx="4153900" cy="1447567"/>
          </a:xfrm>
          <a:prstGeom prst="rect">
            <a:avLst/>
          </a:prstGeom>
          <a:solidFill>
            <a:schemeClr val="bg1"/>
          </a:solidFill>
        </p:spPr>
        <p:txBody>
          <a:bodyPr lIns="91440" tIns="91440"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000" dirty="0">
                <a:solidFill>
                  <a:schemeClr val="accent1"/>
                </a:solidFill>
                <a:latin typeface="Gabriola" pitchFamily="82" charset="0"/>
              </a:rPr>
              <a:t>Two floor main building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000" dirty="0">
                <a:solidFill>
                  <a:schemeClr val="accent1"/>
                </a:solidFill>
                <a:latin typeface="Gabriola" pitchFamily="82" charset="0"/>
              </a:rPr>
              <a:t>Heavy equipment foundation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000" dirty="0">
                <a:solidFill>
                  <a:schemeClr val="accent1"/>
                </a:solidFill>
                <a:latin typeface="Gabriola" pitchFamily="82" charset="0"/>
              </a:rPr>
              <a:t>Precast elements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B9768-4DAF-834A-B5D7-6482034CB2C9}"/>
              </a:ext>
            </a:extLst>
          </p:cNvPr>
          <p:cNvSpPr/>
          <p:nvPr/>
        </p:nvSpPr>
        <p:spPr>
          <a:xfrm>
            <a:off x="2754564" y="1638741"/>
            <a:ext cx="1854011" cy="560017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EFCE3-7EA4-7149-98EB-B4C1688116D4}"/>
              </a:ext>
            </a:extLst>
          </p:cNvPr>
          <p:cNvSpPr/>
          <p:nvPr/>
        </p:nvSpPr>
        <p:spPr>
          <a:xfrm>
            <a:off x="2748426" y="2340148"/>
            <a:ext cx="5331409" cy="588312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EFE10A-03F8-4010-B774-D3664BCF2409}"/>
              </a:ext>
            </a:extLst>
          </p:cNvPr>
          <p:cNvGrpSpPr/>
          <p:nvPr/>
        </p:nvGrpSpPr>
        <p:grpSpPr>
          <a:xfrm>
            <a:off x="5281317" y="365404"/>
            <a:ext cx="1157512" cy="702914"/>
            <a:chOff x="3172436" y="1508641"/>
            <a:chExt cx="6382903" cy="387610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DED5612-DBBC-4406-ACBB-A1A1DDF50B4F}"/>
                </a:ext>
              </a:extLst>
            </p:cNvPr>
            <p:cNvSpPr/>
            <p:nvPr/>
          </p:nvSpPr>
          <p:spPr>
            <a:xfrm>
              <a:off x="3776568" y="1677320"/>
              <a:ext cx="1038032" cy="330283"/>
            </a:xfrm>
            <a:custGeom>
              <a:avLst/>
              <a:gdLst>
                <a:gd name="connsiteX0" fmla="*/ 418624 w 419100"/>
                <a:gd name="connsiteY0" fmla="*/ 112871 h 133350"/>
                <a:gd name="connsiteX1" fmla="*/ 412909 w 419100"/>
                <a:gd name="connsiteY1" fmla="*/ 132874 h 133350"/>
                <a:gd name="connsiteX2" fmla="*/ 7144 w 419100"/>
                <a:gd name="connsiteY2" fmla="*/ 26194 h 133350"/>
                <a:gd name="connsiteX3" fmla="*/ 11906 w 41910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33350">
                  <a:moveTo>
                    <a:pt x="418624" y="112871"/>
                  </a:moveTo>
                  <a:lnTo>
                    <a:pt x="412909" y="132874"/>
                  </a:lnTo>
                  <a:lnTo>
                    <a:pt x="7144" y="26194"/>
                  </a:lnTo>
                  <a:lnTo>
                    <a:pt x="11906" y="71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7F0DC13-C12B-480A-AC7C-A7BFF5BE803C}"/>
                </a:ext>
              </a:extLst>
            </p:cNvPr>
            <p:cNvSpPr/>
            <p:nvPr/>
          </p:nvSpPr>
          <p:spPr>
            <a:xfrm>
              <a:off x="4702640" y="1879641"/>
              <a:ext cx="589791" cy="283100"/>
            </a:xfrm>
            <a:custGeom>
              <a:avLst/>
              <a:gdLst>
                <a:gd name="connsiteX0" fmla="*/ 8735 w 238125"/>
                <a:gd name="connsiteY0" fmla="*/ 58457 h 114300"/>
                <a:gd name="connsiteX1" fmla="*/ 21902 w 238125"/>
                <a:gd name="connsiteY1" fmla="*/ 8735 h 114300"/>
                <a:gd name="connsiteX2" fmla="*/ 233682 w 238125"/>
                <a:gd name="connsiteY2" fmla="*/ 64818 h 114300"/>
                <a:gd name="connsiteX3" fmla="*/ 220514 w 238125"/>
                <a:gd name="connsiteY3" fmla="*/ 11454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14300">
                  <a:moveTo>
                    <a:pt x="8735" y="58457"/>
                  </a:moveTo>
                  <a:lnTo>
                    <a:pt x="21902" y="8735"/>
                  </a:lnTo>
                  <a:lnTo>
                    <a:pt x="233682" y="64818"/>
                  </a:lnTo>
                  <a:lnTo>
                    <a:pt x="220514" y="11454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7E56A40-3621-4458-A868-4BB2DA4768C3}"/>
                </a:ext>
              </a:extLst>
            </p:cNvPr>
            <p:cNvSpPr/>
            <p:nvPr/>
          </p:nvSpPr>
          <p:spPr>
            <a:xfrm>
              <a:off x="3557164" y="3463208"/>
              <a:ext cx="212325" cy="1061624"/>
            </a:xfrm>
            <a:custGeom>
              <a:avLst/>
              <a:gdLst>
                <a:gd name="connsiteX0" fmla="*/ 7144 w 85725"/>
                <a:gd name="connsiteY0" fmla="*/ 9049 h 428625"/>
                <a:gd name="connsiteX1" fmla="*/ 27146 w 85725"/>
                <a:gd name="connsiteY1" fmla="*/ 7144 h 428625"/>
                <a:gd name="connsiteX2" fmla="*/ 79534 w 85725"/>
                <a:gd name="connsiteY2" fmla="*/ 423386 h 428625"/>
                <a:gd name="connsiteX3" fmla="*/ 59531 w 85725"/>
                <a:gd name="connsiteY3" fmla="*/ 42624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28625">
                  <a:moveTo>
                    <a:pt x="7144" y="9049"/>
                  </a:moveTo>
                  <a:lnTo>
                    <a:pt x="27146" y="7144"/>
                  </a:lnTo>
                  <a:lnTo>
                    <a:pt x="79534" y="423386"/>
                  </a:lnTo>
                  <a:lnTo>
                    <a:pt x="59531" y="4262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77140AD-6B70-4862-823D-96E42B880B73}"/>
                </a:ext>
              </a:extLst>
            </p:cNvPr>
            <p:cNvSpPr/>
            <p:nvPr/>
          </p:nvSpPr>
          <p:spPr>
            <a:xfrm>
              <a:off x="3459365" y="2983799"/>
              <a:ext cx="212325" cy="589791"/>
            </a:xfrm>
            <a:custGeom>
              <a:avLst/>
              <a:gdLst>
                <a:gd name="connsiteX0" fmla="*/ 7950 w 85725"/>
                <a:gd name="connsiteY0" fmla="*/ 14122 h 238125"/>
                <a:gd name="connsiteX1" fmla="*/ 59014 w 85725"/>
                <a:gd name="connsiteY1" fmla="*/ 7950 h 238125"/>
                <a:gd name="connsiteX2" fmla="*/ 85303 w 85725"/>
                <a:gd name="connsiteY2" fmla="*/ 225447 h 238125"/>
                <a:gd name="connsiteX3" fmla="*/ 34239 w 85725"/>
                <a:gd name="connsiteY3" fmla="*/ 23161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38125">
                  <a:moveTo>
                    <a:pt x="7950" y="14122"/>
                  </a:moveTo>
                  <a:lnTo>
                    <a:pt x="59014" y="7950"/>
                  </a:lnTo>
                  <a:lnTo>
                    <a:pt x="85303" y="225447"/>
                  </a:lnTo>
                  <a:lnTo>
                    <a:pt x="34239" y="23161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78D9F81-55E6-4F89-9184-104F0B109765}"/>
                </a:ext>
              </a:extLst>
            </p:cNvPr>
            <p:cNvSpPr/>
            <p:nvPr/>
          </p:nvSpPr>
          <p:spPr>
            <a:xfrm>
              <a:off x="3817854" y="1947446"/>
              <a:ext cx="2838073" cy="1903844"/>
            </a:xfrm>
            <a:custGeom>
              <a:avLst/>
              <a:gdLst>
                <a:gd name="connsiteX0" fmla="*/ 2098335 w 2838073"/>
                <a:gd name="connsiteY0" fmla="*/ 397944 h 1903844"/>
                <a:gd name="connsiteX1" fmla="*/ 1982738 w 2838073"/>
                <a:gd name="connsiteY1" fmla="*/ 513542 h 1903844"/>
                <a:gd name="connsiteX2" fmla="*/ 2098335 w 2838073"/>
                <a:gd name="connsiteY2" fmla="*/ 629143 h 1903844"/>
                <a:gd name="connsiteX3" fmla="*/ 2213936 w 2838073"/>
                <a:gd name="connsiteY3" fmla="*/ 513542 h 1903844"/>
                <a:gd name="connsiteX4" fmla="*/ 2098335 w 2838073"/>
                <a:gd name="connsiteY4" fmla="*/ 397944 h 1903844"/>
                <a:gd name="connsiteX5" fmla="*/ 0 w 2838073"/>
                <a:gd name="connsiteY5" fmla="*/ 0 h 1903844"/>
                <a:gd name="connsiteX6" fmla="*/ 2087859 w 2838073"/>
                <a:gd name="connsiteY6" fmla="*/ 143908 h 1903844"/>
                <a:gd name="connsiteX7" fmla="*/ 2448812 w 2838073"/>
                <a:gd name="connsiteY7" fmla="*/ 398698 h 1903844"/>
                <a:gd name="connsiteX8" fmla="*/ 2838073 w 2838073"/>
                <a:gd name="connsiteY8" fmla="*/ 1285743 h 1903844"/>
                <a:gd name="connsiteX9" fmla="*/ 2566771 w 2838073"/>
                <a:gd name="connsiteY9" fmla="*/ 1903844 h 1903844"/>
                <a:gd name="connsiteX10" fmla="*/ 2005290 w 2838073"/>
                <a:gd name="connsiteY10" fmla="*/ 884686 h 1903844"/>
                <a:gd name="connsiteX11" fmla="*/ 1745782 w 2838073"/>
                <a:gd name="connsiteY11" fmla="*/ 677079 h 1903844"/>
                <a:gd name="connsiteX12" fmla="*/ 0 w 2838073"/>
                <a:gd name="connsiteY12" fmla="*/ 174579 h 190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38073" h="1903844">
                  <a:moveTo>
                    <a:pt x="2098335" y="397944"/>
                  </a:moveTo>
                  <a:cubicBezTo>
                    <a:pt x="2034639" y="397944"/>
                    <a:pt x="1982738" y="449846"/>
                    <a:pt x="1982738" y="513542"/>
                  </a:cubicBezTo>
                  <a:cubicBezTo>
                    <a:pt x="1982738" y="577241"/>
                    <a:pt x="2034639" y="629143"/>
                    <a:pt x="2098335" y="629143"/>
                  </a:cubicBezTo>
                  <a:cubicBezTo>
                    <a:pt x="2162034" y="629143"/>
                    <a:pt x="2213936" y="577241"/>
                    <a:pt x="2213936" y="513542"/>
                  </a:cubicBezTo>
                  <a:cubicBezTo>
                    <a:pt x="2213936" y="449846"/>
                    <a:pt x="2162034" y="400302"/>
                    <a:pt x="2098335" y="397944"/>
                  </a:cubicBezTo>
                  <a:close/>
                  <a:moveTo>
                    <a:pt x="0" y="0"/>
                  </a:moveTo>
                  <a:lnTo>
                    <a:pt x="2087859" y="143908"/>
                  </a:lnTo>
                  <a:cubicBezTo>
                    <a:pt x="2229409" y="153345"/>
                    <a:pt x="2392192" y="268945"/>
                    <a:pt x="2448812" y="398698"/>
                  </a:cubicBezTo>
                  <a:lnTo>
                    <a:pt x="2838073" y="1285743"/>
                  </a:lnTo>
                  <a:lnTo>
                    <a:pt x="2566771" y="1903844"/>
                  </a:lnTo>
                  <a:lnTo>
                    <a:pt x="2005290" y="884686"/>
                  </a:lnTo>
                  <a:cubicBezTo>
                    <a:pt x="1958106" y="797398"/>
                    <a:pt x="1840148" y="705389"/>
                    <a:pt x="1745782" y="677079"/>
                  </a:cubicBezTo>
                  <a:lnTo>
                    <a:pt x="0" y="1745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36684E1-95BE-4C08-8B97-99ACB5F9399F}"/>
                </a:ext>
              </a:extLst>
            </p:cNvPr>
            <p:cNvSpPr/>
            <p:nvPr/>
          </p:nvSpPr>
          <p:spPr>
            <a:xfrm>
              <a:off x="6324465" y="2859263"/>
              <a:ext cx="3066913" cy="1439090"/>
            </a:xfrm>
            <a:custGeom>
              <a:avLst/>
              <a:gdLst>
                <a:gd name="connsiteX0" fmla="*/ 134779 w 1238250"/>
                <a:gd name="connsiteY0" fmla="*/ 7144 h 581025"/>
                <a:gd name="connsiteX1" fmla="*/ 89059 w 1238250"/>
                <a:gd name="connsiteY1" fmla="*/ 41434 h 581025"/>
                <a:gd name="connsiteX2" fmla="*/ 7144 w 1238250"/>
                <a:gd name="connsiteY2" fmla="*/ 305276 h 581025"/>
                <a:gd name="connsiteX3" fmla="*/ 7144 w 1238250"/>
                <a:gd name="connsiteY3" fmla="*/ 568166 h 581025"/>
                <a:gd name="connsiteX4" fmla="*/ 7144 w 1238250"/>
                <a:gd name="connsiteY4" fmla="*/ 571976 h 581025"/>
                <a:gd name="connsiteX5" fmla="*/ 42386 w 1238250"/>
                <a:gd name="connsiteY5" fmla="*/ 575786 h 581025"/>
                <a:gd name="connsiteX6" fmla="*/ 1202531 w 1238250"/>
                <a:gd name="connsiteY6" fmla="*/ 575786 h 581025"/>
                <a:gd name="connsiteX7" fmla="*/ 1237774 w 1238250"/>
                <a:gd name="connsiteY7" fmla="*/ 540544 h 581025"/>
                <a:gd name="connsiteX8" fmla="*/ 1237774 w 1238250"/>
                <a:gd name="connsiteY8" fmla="*/ 340519 h 581025"/>
                <a:gd name="connsiteX9" fmla="*/ 1202531 w 1238250"/>
                <a:gd name="connsiteY9" fmla="*/ 305276 h 581025"/>
                <a:gd name="connsiteX10" fmla="*/ 585311 w 1238250"/>
                <a:gd name="connsiteY10" fmla="*/ 305276 h 581025"/>
                <a:gd name="connsiteX11" fmla="*/ 464344 w 1238250"/>
                <a:gd name="connsiteY11" fmla="*/ 39529 h 581025"/>
                <a:gd name="connsiteX12" fmla="*/ 413861 w 1238250"/>
                <a:gd name="connsiteY12" fmla="*/ 7144 h 581025"/>
                <a:gd name="connsiteX13" fmla="*/ 134779 w 1238250"/>
                <a:gd name="connsiteY13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0" h="581025">
                  <a:moveTo>
                    <a:pt x="134779" y="7144"/>
                  </a:moveTo>
                  <a:cubicBezTo>
                    <a:pt x="114776" y="7144"/>
                    <a:pt x="94774" y="22384"/>
                    <a:pt x="89059" y="41434"/>
                  </a:cubicBezTo>
                  <a:lnTo>
                    <a:pt x="7144" y="305276"/>
                  </a:lnTo>
                  <a:lnTo>
                    <a:pt x="7144" y="568166"/>
                  </a:lnTo>
                  <a:cubicBezTo>
                    <a:pt x="7144" y="568166"/>
                    <a:pt x="7144" y="570071"/>
                    <a:pt x="7144" y="571976"/>
                  </a:cubicBezTo>
                  <a:cubicBezTo>
                    <a:pt x="7144" y="573881"/>
                    <a:pt x="23336" y="575786"/>
                    <a:pt x="42386" y="575786"/>
                  </a:cubicBezTo>
                  <a:lnTo>
                    <a:pt x="1202531" y="575786"/>
                  </a:lnTo>
                  <a:cubicBezTo>
                    <a:pt x="1222534" y="575786"/>
                    <a:pt x="1237774" y="559594"/>
                    <a:pt x="1237774" y="540544"/>
                  </a:cubicBezTo>
                  <a:lnTo>
                    <a:pt x="1237774" y="340519"/>
                  </a:lnTo>
                  <a:cubicBezTo>
                    <a:pt x="1237774" y="320516"/>
                    <a:pt x="1221581" y="305276"/>
                    <a:pt x="1202531" y="305276"/>
                  </a:cubicBezTo>
                  <a:lnTo>
                    <a:pt x="585311" y="305276"/>
                  </a:lnTo>
                  <a:lnTo>
                    <a:pt x="464344" y="39529"/>
                  </a:lnTo>
                  <a:cubicBezTo>
                    <a:pt x="455771" y="21431"/>
                    <a:pt x="433864" y="7144"/>
                    <a:pt x="413861" y="7144"/>
                  </a:cubicBezTo>
                  <a:lnTo>
                    <a:pt x="134779" y="71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0E14A97-F11A-4B1F-9E2F-9072E28E88BB}"/>
                </a:ext>
              </a:extLst>
            </p:cNvPr>
            <p:cNvSpPr/>
            <p:nvPr/>
          </p:nvSpPr>
          <p:spPr>
            <a:xfrm>
              <a:off x="3172436" y="1508641"/>
              <a:ext cx="803481" cy="3258005"/>
            </a:xfrm>
            <a:custGeom>
              <a:avLst/>
              <a:gdLst>
                <a:gd name="connsiteX0" fmla="*/ 470301 w 803481"/>
                <a:gd name="connsiteY0" fmla="*/ 472174 h 3258005"/>
                <a:gd name="connsiteX1" fmla="*/ 392449 w 803481"/>
                <a:gd name="connsiteY1" fmla="*/ 550026 h 3258005"/>
                <a:gd name="connsiteX2" fmla="*/ 470301 w 803481"/>
                <a:gd name="connsiteY2" fmla="*/ 627879 h 3258005"/>
                <a:gd name="connsiteX3" fmla="*/ 548154 w 803481"/>
                <a:gd name="connsiteY3" fmla="*/ 550026 h 3258005"/>
                <a:gd name="connsiteX4" fmla="*/ 470301 w 803481"/>
                <a:gd name="connsiteY4" fmla="*/ 472174 h 3258005"/>
                <a:gd name="connsiteX5" fmla="*/ 628902 w 803481"/>
                <a:gd name="connsiteY5" fmla="*/ 0 h 3258005"/>
                <a:gd name="connsiteX6" fmla="*/ 716192 w 803481"/>
                <a:gd name="connsiteY6" fmla="*/ 894123 h 3258005"/>
                <a:gd name="connsiteX7" fmla="*/ 230204 w 803481"/>
                <a:gd name="connsiteY7" fmla="*/ 2507791 h 3258005"/>
                <a:gd name="connsiteX8" fmla="*/ 211186 w 803481"/>
                <a:gd name="connsiteY8" fmla="*/ 2523639 h 3258005"/>
                <a:gd name="connsiteX9" fmla="*/ 619466 w 803481"/>
                <a:gd name="connsiteY9" fmla="*/ 2446452 h 3258005"/>
                <a:gd name="connsiteX10" fmla="*/ 803481 w 803481"/>
                <a:gd name="connsiteY10" fmla="*/ 3258005 h 3258005"/>
                <a:gd name="connsiteX11" fmla="*/ 225484 w 803481"/>
                <a:gd name="connsiteY11" fmla="*/ 3203743 h 3258005"/>
                <a:gd name="connsiteX12" fmla="*/ 36751 w 803481"/>
                <a:gd name="connsiteY12" fmla="*/ 3019728 h 3258005"/>
                <a:gd name="connsiteX13" fmla="*/ 1365 w 803481"/>
                <a:gd name="connsiteY13" fmla="*/ 2734270 h 3258005"/>
                <a:gd name="connsiteX14" fmla="*/ 145273 w 803481"/>
                <a:gd name="connsiteY14" fmla="*/ 2536101 h 3258005"/>
                <a:gd name="connsiteX15" fmla="*/ 173584 w 803481"/>
                <a:gd name="connsiteY15" fmla="*/ 2530748 h 3258005"/>
                <a:gd name="connsiteX16" fmla="*/ 173584 w 803481"/>
                <a:gd name="connsiteY16" fmla="*/ 587431 h 3258005"/>
                <a:gd name="connsiteX17" fmla="*/ 308055 w 803481"/>
                <a:gd name="connsiteY17" fmla="*/ 502501 h 3258005"/>
                <a:gd name="connsiteX18" fmla="*/ 284464 w 803481"/>
                <a:gd name="connsiteY18" fmla="*/ 240635 h 325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3481" h="3258005">
                  <a:moveTo>
                    <a:pt x="470301" y="472174"/>
                  </a:moveTo>
                  <a:cubicBezTo>
                    <a:pt x="427836" y="472174"/>
                    <a:pt x="392449" y="505203"/>
                    <a:pt x="392449" y="550026"/>
                  </a:cubicBezTo>
                  <a:cubicBezTo>
                    <a:pt x="392449" y="592491"/>
                    <a:pt x="427836" y="627879"/>
                    <a:pt x="470301" y="627879"/>
                  </a:cubicBezTo>
                  <a:cubicBezTo>
                    <a:pt x="512766" y="627879"/>
                    <a:pt x="548154" y="592491"/>
                    <a:pt x="548154" y="550026"/>
                  </a:cubicBezTo>
                  <a:cubicBezTo>
                    <a:pt x="548154" y="507561"/>
                    <a:pt x="512766" y="472174"/>
                    <a:pt x="470301" y="472174"/>
                  </a:cubicBezTo>
                  <a:close/>
                  <a:moveTo>
                    <a:pt x="628902" y="0"/>
                  </a:moveTo>
                  <a:lnTo>
                    <a:pt x="716192" y="894123"/>
                  </a:lnTo>
                  <a:lnTo>
                    <a:pt x="230204" y="2507791"/>
                  </a:lnTo>
                  <a:lnTo>
                    <a:pt x="211186" y="2523639"/>
                  </a:lnTo>
                  <a:lnTo>
                    <a:pt x="619466" y="2446452"/>
                  </a:lnTo>
                  <a:lnTo>
                    <a:pt x="803481" y="3258005"/>
                  </a:lnTo>
                  <a:lnTo>
                    <a:pt x="225484" y="3203743"/>
                  </a:lnTo>
                  <a:cubicBezTo>
                    <a:pt x="133478" y="3194306"/>
                    <a:pt x="48548" y="3111736"/>
                    <a:pt x="36751" y="3019728"/>
                  </a:cubicBezTo>
                  <a:lnTo>
                    <a:pt x="1365" y="2734270"/>
                  </a:lnTo>
                  <a:cubicBezTo>
                    <a:pt x="-10432" y="2642262"/>
                    <a:pt x="55624" y="2554974"/>
                    <a:pt x="145273" y="2536101"/>
                  </a:cubicBezTo>
                  <a:lnTo>
                    <a:pt x="173584" y="2530748"/>
                  </a:lnTo>
                  <a:lnTo>
                    <a:pt x="173584" y="587431"/>
                  </a:lnTo>
                  <a:lnTo>
                    <a:pt x="308055" y="502501"/>
                  </a:lnTo>
                  <a:lnTo>
                    <a:pt x="284464" y="2406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C220E73-DF0F-46A9-A020-23DDA2A414B6}"/>
                </a:ext>
              </a:extLst>
            </p:cNvPr>
            <p:cNvSpPr/>
            <p:nvPr/>
          </p:nvSpPr>
          <p:spPr>
            <a:xfrm>
              <a:off x="3288219" y="3904259"/>
              <a:ext cx="188733" cy="188733"/>
            </a:xfrm>
            <a:custGeom>
              <a:avLst/>
              <a:gdLst>
                <a:gd name="connsiteX0" fmla="*/ 70009 w 76200"/>
                <a:gd name="connsiteY0" fmla="*/ 38621 h 76200"/>
                <a:gd name="connsiteX1" fmla="*/ 38576 w 76200"/>
                <a:gd name="connsiteY1" fmla="*/ 70054 h 76200"/>
                <a:gd name="connsiteX2" fmla="*/ 7144 w 76200"/>
                <a:gd name="connsiteY2" fmla="*/ 38621 h 76200"/>
                <a:gd name="connsiteX3" fmla="*/ 38576 w 76200"/>
                <a:gd name="connsiteY3" fmla="*/ 7189 h 76200"/>
                <a:gd name="connsiteX4" fmla="*/ 70009 w 76200"/>
                <a:gd name="connsiteY4" fmla="*/ 3862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0009" y="38621"/>
                  </a:moveTo>
                  <a:cubicBezTo>
                    <a:pt x="70009" y="55766"/>
                    <a:pt x="55721" y="70054"/>
                    <a:pt x="38576" y="70054"/>
                  </a:cubicBezTo>
                  <a:cubicBezTo>
                    <a:pt x="21431" y="70054"/>
                    <a:pt x="7144" y="55766"/>
                    <a:pt x="7144" y="38621"/>
                  </a:cubicBezTo>
                  <a:cubicBezTo>
                    <a:pt x="7144" y="21476"/>
                    <a:pt x="21431" y="7189"/>
                    <a:pt x="38576" y="7189"/>
                  </a:cubicBezTo>
                  <a:cubicBezTo>
                    <a:pt x="55721" y="6236"/>
                    <a:pt x="70009" y="20524"/>
                    <a:pt x="70009" y="386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07ACA27-5AF3-4F59-BBC9-991222C91160}"/>
                </a:ext>
              </a:extLst>
            </p:cNvPr>
            <p:cNvSpPr/>
            <p:nvPr/>
          </p:nvSpPr>
          <p:spPr>
            <a:xfrm>
              <a:off x="5842015" y="4386820"/>
              <a:ext cx="3713324" cy="997926"/>
            </a:xfrm>
            <a:custGeom>
              <a:avLst/>
              <a:gdLst>
                <a:gd name="connsiteX0" fmla="*/ 1856661 w 3713324"/>
                <a:gd name="connsiteY0" fmla="*/ 0 h 997926"/>
                <a:gd name="connsiteX1" fmla="*/ 3253286 w 3713324"/>
                <a:gd name="connsiteY1" fmla="*/ 73133 h 997926"/>
                <a:gd name="connsiteX2" fmla="*/ 3713324 w 3713324"/>
                <a:gd name="connsiteY2" fmla="*/ 535530 h 997926"/>
                <a:gd name="connsiteX3" fmla="*/ 3250928 w 3713324"/>
                <a:gd name="connsiteY3" fmla="*/ 997926 h 997926"/>
                <a:gd name="connsiteX4" fmla="*/ 462397 w 3713324"/>
                <a:gd name="connsiteY4" fmla="*/ 997926 h 997926"/>
                <a:gd name="connsiteX5" fmla="*/ 0 w 3713324"/>
                <a:gd name="connsiteY5" fmla="*/ 535530 h 997926"/>
                <a:gd name="connsiteX6" fmla="*/ 462397 w 3713324"/>
                <a:gd name="connsiteY6" fmla="*/ 73133 h 997926"/>
                <a:gd name="connsiteX7" fmla="*/ 1856661 w 3713324"/>
                <a:gd name="connsiteY7" fmla="*/ 0 h 9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324" h="997926">
                  <a:moveTo>
                    <a:pt x="1856661" y="0"/>
                  </a:moveTo>
                  <a:cubicBezTo>
                    <a:pt x="2203460" y="0"/>
                    <a:pt x="3243850" y="73133"/>
                    <a:pt x="3253286" y="73133"/>
                  </a:cubicBezTo>
                  <a:cubicBezTo>
                    <a:pt x="3505718" y="73133"/>
                    <a:pt x="3713324" y="280740"/>
                    <a:pt x="3713324" y="535530"/>
                  </a:cubicBezTo>
                  <a:cubicBezTo>
                    <a:pt x="3713324" y="790320"/>
                    <a:pt x="3505718" y="997926"/>
                    <a:pt x="3250928" y="997926"/>
                  </a:cubicBezTo>
                  <a:lnTo>
                    <a:pt x="462397" y="997926"/>
                  </a:lnTo>
                  <a:cubicBezTo>
                    <a:pt x="207607" y="997926"/>
                    <a:pt x="0" y="790320"/>
                    <a:pt x="0" y="535530"/>
                  </a:cubicBezTo>
                  <a:cubicBezTo>
                    <a:pt x="0" y="280740"/>
                    <a:pt x="207607" y="73133"/>
                    <a:pt x="462397" y="73133"/>
                  </a:cubicBezTo>
                  <a:cubicBezTo>
                    <a:pt x="469473" y="73133"/>
                    <a:pt x="1509865" y="0"/>
                    <a:pt x="185666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8B9EFB0-EBAD-4E48-8643-EA80BA7C7D9A}"/>
                </a:ext>
              </a:extLst>
            </p:cNvPr>
            <p:cNvSpPr/>
            <p:nvPr/>
          </p:nvSpPr>
          <p:spPr>
            <a:xfrm>
              <a:off x="6060238" y="4680537"/>
              <a:ext cx="471833" cy="471833"/>
            </a:xfrm>
            <a:custGeom>
              <a:avLst/>
              <a:gdLst>
                <a:gd name="connsiteX0" fmla="*/ 98584 w 190500"/>
                <a:gd name="connsiteY0" fmla="*/ 190024 h 190500"/>
                <a:gd name="connsiteX1" fmla="*/ 7144 w 190500"/>
                <a:gd name="connsiteY1" fmla="*/ 98584 h 190500"/>
                <a:gd name="connsiteX2" fmla="*/ 98584 w 190500"/>
                <a:gd name="connsiteY2" fmla="*/ 7144 h 190500"/>
                <a:gd name="connsiteX3" fmla="*/ 190024 w 190500"/>
                <a:gd name="connsiteY3" fmla="*/ 98584 h 190500"/>
                <a:gd name="connsiteX4" fmla="*/ 98584 w 190500"/>
                <a:gd name="connsiteY4" fmla="*/ 19002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98584" y="190024"/>
                  </a:moveTo>
                  <a:cubicBezTo>
                    <a:pt x="48101" y="190024"/>
                    <a:pt x="7144" y="149066"/>
                    <a:pt x="7144" y="98584"/>
                  </a:cubicBezTo>
                  <a:cubicBezTo>
                    <a:pt x="7144" y="48101"/>
                    <a:pt x="48101" y="7144"/>
                    <a:pt x="98584" y="7144"/>
                  </a:cubicBezTo>
                  <a:cubicBezTo>
                    <a:pt x="149066" y="7144"/>
                    <a:pt x="190024" y="48101"/>
                    <a:pt x="190024" y="98584"/>
                  </a:cubicBezTo>
                  <a:cubicBezTo>
                    <a:pt x="190024" y="148114"/>
                    <a:pt x="149066" y="190024"/>
                    <a:pt x="98584" y="1900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7893F8D-81C9-4AE6-88DA-AE3B5BB9F535}"/>
                </a:ext>
              </a:extLst>
            </p:cNvPr>
            <p:cNvSpPr/>
            <p:nvPr/>
          </p:nvSpPr>
          <p:spPr>
            <a:xfrm>
              <a:off x="8812770" y="4643063"/>
              <a:ext cx="542608" cy="542608"/>
            </a:xfrm>
            <a:custGeom>
              <a:avLst/>
              <a:gdLst>
                <a:gd name="connsiteX0" fmla="*/ 127593 w 219075"/>
                <a:gd name="connsiteY0" fmla="*/ 22757 h 219075"/>
                <a:gd name="connsiteX1" fmla="*/ 203296 w 219075"/>
                <a:gd name="connsiteY1" fmla="*/ 127593 h 219075"/>
                <a:gd name="connsiteX2" fmla="*/ 98460 w 219075"/>
                <a:gd name="connsiteY2" fmla="*/ 203296 h 219075"/>
                <a:gd name="connsiteX3" fmla="*/ 22757 w 219075"/>
                <a:gd name="connsiteY3" fmla="*/ 98460 h 219075"/>
                <a:gd name="connsiteX4" fmla="*/ 127593 w 219075"/>
                <a:gd name="connsiteY4" fmla="*/ 227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127593" y="22757"/>
                  </a:moveTo>
                  <a:cubicBezTo>
                    <a:pt x="177447" y="30802"/>
                    <a:pt x="211341" y="77738"/>
                    <a:pt x="203296" y="127593"/>
                  </a:cubicBezTo>
                  <a:cubicBezTo>
                    <a:pt x="195251" y="177447"/>
                    <a:pt x="148314" y="211341"/>
                    <a:pt x="98460" y="203296"/>
                  </a:cubicBezTo>
                  <a:cubicBezTo>
                    <a:pt x="48605" y="195251"/>
                    <a:pt x="14712" y="148315"/>
                    <a:pt x="22757" y="98460"/>
                  </a:cubicBezTo>
                  <a:cubicBezTo>
                    <a:pt x="30801" y="48605"/>
                    <a:pt x="77738" y="14712"/>
                    <a:pt x="127593" y="227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CC3C848-460F-4553-A2E8-6BC5CDD016D7}"/>
                </a:ext>
              </a:extLst>
            </p:cNvPr>
            <p:cNvSpPr/>
            <p:nvPr/>
          </p:nvSpPr>
          <p:spPr>
            <a:xfrm>
              <a:off x="6465106" y="3021096"/>
              <a:ext cx="1171361" cy="607456"/>
            </a:xfrm>
            <a:custGeom>
              <a:avLst/>
              <a:gdLst>
                <a:gd name="connsiteX0" fmla="*/ 180233 w 1171361"/>
                <a:gd name="connsiteY0" fmla="*/ 0 h 607456"/>
                <a:gd name="connsiteX1" fmla="*/ 903051 w 1171361"/>
                <a:gd name="connsiteY1" fmla="*/ 0 h 607456"/>
                <a:gd name="connsiteX2" fmla="*/ 1171361 w 1171361"/>
                <a:gd name="connsiteY2" fmla="*/ 607456 h 607456"/>
                <a:gd name="connsiteX3" fmla="*/ 0 w 1171361"/>
                <a:gd name="connsiteY3" fmla="*/ 607456 h 60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361" h="607456">
                  <a:moveTo>
                    <a:pt x="180233" y="0"/>
                  </a:moveTo>
                  <a:lnTo>
                    <a:pt x="903051" y="0"/>
                  </a:lnTo>
                  <a:lnTo>
                    <a:pt x="1171361" y="607456"/>
                  </a:lnTo>
                  <a:lnTo>
                    <a:pt x="0" y="6074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7839C07-8051-427A-BF0B-F174A92C524D}"/>
                </a:ext>
              </a:extLst>
            </p:cNvPr>
            <p:cNvSpPr/>
            <p:nvPr/>
          </p:nvSpPr>
          <p:spPr>
            <a:xfrm>
              <a:off x="8103056" y="3422743"/>
              <a:ext cx="1103442" cy="41161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0697897-40F3-4336-AEA9-7B0105900768}"/>
                </a:ext>
              </a:extLst>
            </p:cNvPr>
            <p:cNvSpPr/>
            <p:nvPr/>
          </p:nvSpPr>
          <p:spPr>
            <a:xfrm>
              <a:off x="7050786" y="4254347"/>
              <a:ext cx="1544908" cy="231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B005E9A-967D-B84B-BC9C-3BDDE43B7F48}"/>
              </a:ext>
            </a:extLst>
          </p:cNvPr>
          <p:cNvSpPr txBox="1"/>
          <p:nvPr/>
        </p:nvSpPr>
        <p:spPr>
          <a:xfrm>
            <a:off x="2760785" y="2308952"/>
            <a:ext cx="702946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chemeClr val="bg1"/>
                </a:solidFill>
                <a:latin typeface="Gabriola" pitchFamily="82" charset="0"/>
                <a:cs typeface="Times New Roman" panose="02020603050405020304" pitchFamily="18" charset="0"/>
              </a:rPr>
              <a:t>Alkhawther</a:t>
            </a:r>
            <a:r>
              <a:rPr lang="en-US" sz="3500" b="1" dirty="0">
                <a:solidFill>
                  <a:schemeClr val="bg1"/>
                </a:solidFill>
                <a:latin typeface="Gabriola" pitchFamily="82" charset="0"/>
                <a:cs typeface="Times New Roman" panose="02020603050405020304" pitchFamily="18" charset="0"/>
              </a:rPr>
              <a:t> SEC Substation (13.8) kV</a:t>
            </a:r>
            <a:endParaRPr lang="en-US" sz="3500" b="1" dirty="0">
              <a:solidFill>
                <a:schemeClr val="bg1"/>
              </a:solidFill>
              <a:latin typeface="Gabriola" pitchFamily="8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0E7CF1-D4EE-864F-AA4D-1EA2A4BACC33}"/>
              </a:ext>
            </a:extLst>
          </p:cNvPr>
          <p:cNvSpPr/>
          <p:nvPr/>
        </p:nvSpPr>
        <p:spPr>
          <a:xfrm>
            <a:off x="2748426" y="3732375"/>
            <a:ext cx="6986542" cy="630942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08814-0506-6C40-B997-0A61B3600390}"/>
              </a:ext>
            </a:extLst>
          </p:cNvPr>
          <p:cNvSpPr txBox="1"/>
          <p:nvPr/>
        </p:nvSpPr>
        <p:spPr>
          <a:xfrm>
            <a:off x="2803705" y="1649227"/>
            <a:ext cx="20856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Gabriola" pitchFamily="82" charset="0"/>
              </a:rPr>
              <a:t>Project name: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485841-0E7A-CE4D-963F-789B26094FBD}"/>
              </a:ext>
            </a:extLst>
          </p:cNvPr>
          <p:cNvSpPr txBox="1"/>
          <p:nvPr/>
        </p:nvSpPr>
        <p:spPr>
          <a:xfrm>
            <a:off x="2257836" y="3747217"/>
            <a:ext cx="80229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/>
            <a:r>
              <a:rPr lang="en-US" sz="3500" b="1" dirty="0" err="1">
                <a:solidFill>
                  <a:schemeClr val="bg1"/>
                </a:solidFill>
                <a:latin typeface="Gabriola" pitchFamily="82" charset="0"/>
                <a:cs typeface="Times New Roman" panose="02020603050405020304" pitchFamily="18" charset="0"/>
              </a:rPr>
              <a:t>AlKhawther</a:t>
            </a:r>
            <a:r>
              <a:rPr lang="en-US" sz="3500" b="1" dirty="0">
                <a:solidFill>
                  <a:schemeClr val="bg1"/>
                </a:solidFill>
                <a:latin typeface="Gabriola" pitchFamily="82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chemeClr val="bg1"/>
                </a:solidFill>
                <a:latin typeface="Gabriola" pitchFamily="82" charset="0"/>
                <a:cs typeface="Times New Roman" panose="02020603050405020304" pitchFamily="18" charset="0"/>
              </a:rPr>
              <a:t>AlKhobar</a:t>
            </a:r>
            <a:r>
              <a:rPr lang="en-US" sz="3500" b="1" dirty="0">
                <a:solidFill>
                  <a:schemeClr val="bg1"/>
                </a:solidFill>
                <a:latin typeface="Gabriola" pitchFamily="82" charset="0"/>
                <a:cs typeface="Times New Roman" panose="02020603050405020304" pitchFamily="18" charset="0"/>
              </a:rPr>
              <a:t>, Kingdom of Saudi Arabia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67AADB-5FF8-B043-A059-C168730A513A}"/>
              </a:ext>
            </a:extLst>
          </p:cNvPr>
          <p:cNvSpPr/>
          <p:nvPr/>
        </p:nvSpPr>
        <p:spPr>
          <a:xfrm>
            <a:off x="2754565" y="3063095"/>
            <a:ext cx="2085659" cy="553998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15A071-C4E1-2949-9EA3-74076BD84130}"/>
              </a:ext>
            </a:extLst>
          </p:cNvPr>
          <p:cNvSpPr txBox="1"/>
          <p:nvPr/>
        </p:nvSpPr>
        <p:spPr>
          <a:xfrm>
            <a:off x="2760785" y="3045621"/>
            <a:ext cx="2358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Gabriola" pitchFamily="82" charset="0"/>
              </a:rPr>
              <a:t>Project location: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A9AC04E-F341-D246-8BD4-99726BC9BCBE}"/>
              </a:ext>
            </a:extLst>
          </p:cNvPr>
          <p:cNvGrpSpPr/>
          <p:nvPr/>
        </p:nvGrpSpPr>
        <p:grpSpPr>
          <a:xfrm>
            <a:off x="5392976" y="6171769"/>
            <a:ext cx="896209" cy="236561"/>
            <a:chOff x="6096000" y="4187585"/>
            <a:chExt cx="896209" cy="23656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0E3212A-CB03-5F46-9722-91CD2BF33FB0}"/>
                </a:ext>
              </a:extLst>
            </p:cNvPr>
            <p:cNvSpPr/>
            <p:nvPr/>
          </p:nvSpPr>
          <p:spPr>
            <a:xfrm>
              <a:off x="6096000" y="4187585"/>
              <a:ext cx="236561" cy="2365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51B6D8F-DFEB-5F4D-8F90-13D4CFF1EAF3}"/>
                </a:ext>
              </a:extLst>
            </p:cNvPr>
            <p:cNvSpPr/>
            <p:nvPr/>
          </p:nvSpPr>
          <p:spPr>
            <a:xfrm>
              <a:off x="6425824" y="4187585"/>
              <a:ext cx="236561" cy="2365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02DAA0F-AF37-D044-9B2A-5E3E4AF3A77F}"/>
                </a:ext>
              </a:extLst>
            </p:cNvPr>
            <p:cNvSpPr/>
            <p:nvPr/>
          </p:nvSpPr>
          <p:spPr>
            <a:xfrm>
              <a:off x="6755648" y="4187585"/>
              <a:ext cx="236561" cy="2365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879AEFF-E89F-6D46-831E-C443630ED41E}"/>
              </a:ext>
            </a:extLst>
          </p:cNvPr>
          <p:cNvSpPr txBox="1"/>
          <p:nvPr/>
        </p:nvSpPr>
        <p:spPr>
          <a:xfrm>
            <a:off x="11798795" y="6283782"/>
            <a:ext cx="353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5330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18572" y="-16854"/>
            <a:ext cx="12217893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18572" y="6478344"/>
            <a:ext cx="12229144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3C5B46-77DA-754E-867C-60950C9C2708}"/>
              </a:ext>
            </a:extLst>
          </p:cNvPr>
          <p:cNvGrpSpPr/>
          <p:nvPr/>
        </p:nvGrpSpPr>
        <p:grpSpPr>
          <a:xfrm>
            <a:off x="175629" y="3170426"/>
            <a:ext cx="1878950" cy="3307377"/>
            <a:chOff x="433001" y="1399349"/>
            <a:chExt cx="2505075" cy="4618131"/>
          </a:xfrm>
        </p:grpSpPr>
        <p:sp>
          <p:nvSpPr>
            <p:cNvPr id="19" name="Freeform: Shape 59">
              <a:extLst>
                <a:ext uri="{FF2B5EF4-FFF2-40B4-BE49-F238E27FC236}">
                  <a16:creationId xmlns:a16="http://schemas.microsoft.com/office/drawing/2014/main" id="{2B56C100-01EF-BD42-8A41-522925B29C2C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64">
              <a:extLst>
                <a:ext uri="{FF2B5EF4-FFF2-40B4-BE49-F238E27FC236}">
                  <a16:creationId xmlns:a16="http://schemas.microsoft.com/office/drawing/2014/main" id="{B646E93C-6D1B-AA46-A1D6-ED9AF0516615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32F5EF-3E1F-6A49-8616-C9D27FD45D48}"/>
              </a:ext>
            </a:extLst>
          </p:cNvPr>
          <p:cNvSpPr txBox="1"/>
          <p:nvPr/>
        </p:nvSpPr>
        <p:spPr>
          <a:xfrm>
            <a:off x="11262" y="269033"/>
            <a:ext cx="980761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6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ETABS Bending Moments:</a:t>
            </a:r>
            <a:endParaRPr lang="ko-KR" altLang="en-US" sz="6000" b="1" dirty="0">
              <a:solidFill>
                <a:srgbClr val="F27900"/>
              </a:solidFill>
              <a:latin typeface="Gabriola" pitchFamily="82" charset="0"/>
              <a:cs typeface="Arial" pitchFamily="34" charset="0"/>
            </a:endParaRPr>
          </a:p>
        </p:txBody>
      </p:sp>
      <p:pic>
        <p:nvPicPr>
          <p:cNvPr id="14" name="صورة 273535">
            <a:extLst>
              <a:ext uri="{FF2B5EF4-FFF2-40B4-BE49-F238E27FC236}">
                <a16:creationId xmlns:a16="http://schemas.microsoft.com/office/drawing/2014/main" id="{32ABD9AF-F663-3E43-9CDA-6A813395E71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4" t="7248" r="30123" b="11516"/>
          <a:stretch/>
        </p:blipFill>
        <p:spPr bwMode="auto">
          <a:xfrm>
            <a:off x="4628518" y="967761"/>
            <a:ext cx="7389958" cy="52172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3716A4-74F9-404F-A4D3-5A54B9728568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27900"/>
                </a:solidFill>
                <a:latin typeface="Gabriola" pitchFamily="82" charset="0"/>
              </a:rPr>
              <a:t>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120EE-1820-0444-9DF1-0B219DC8D4E5}"/>
              </a:ext>
            </a:extLst>
          </p:cNvPr>
          <p:cNvSpPr txBox="1"/>
          <p:nvPr/>
        </p:nvSpPr>
        <p:spPr>
          <a:xfrm>
            <a:off x="5821140" y="6046916"/>
            <a:ext cx="57011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Gabriola" pitchFamily="82" charset="0"/>
              </a:rPr>
              <a:t>Figure (4.4) First Floor Bending Moment Diagram</a:t>
            </a:r>
            <a:endParaRPr lang="en-US" sz="2500" dirty="0">
              <a:latin typeface="Gabriola" pitchFamily="82" charset="0"/>
            </a:endParaRPr>
          </a:p>
          <a:p>
            <a:endParaRPr lang="en-US" sz="2500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62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18572" y="-16854"/>
            <a:ext cx="12217893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18572" y="6478344"/>
            <a:ext cx="12229144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3C5B46-77DA-754E-867C-60950C9C2708}"/>
              </a:ext>
            </a:extLst>
          </p:cNvPr>
          <p:cNvGrpSpPr/>
          <p:nvPr/>
        </p:nvGrpSpPr>
        <p:grpSpPr>
          <a:xfrm>
            <a:off x="175629" y="3170426"/>
            <a:ext cx="1878950" cy="3307377"/>
            <a:chOff x="433001" y="1399349"/>
            <a:chExt cx="2505075" cy="4618131"/>
          </a:xfrm>
        </p:grpSpPr>
        <p:sp>
          <p:nvSpPr>
            <p:cNvPr id="19" name="Freeform: Shape 59">
              <a:extLst>
                <a:ext uri="{FF2B5EF4-FFF2-40B4-BE49-F238E27FC236}">
                  <a16:creationId xmlns:a16="http://schemas.microsoft.com/office/drawing/2014/main" id="{2B56C100-01EF-BD42-8A41-522925B29C2C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64">
              <a:extLst>
                <a:ext uri="{FF2B5EF4-FFF2-40B4-BE49-F238E27FC236}">
                  <a16:creationId xmlns:a16="http://schemas.microsoft.com/office/drawing/2014/main" id="{B646E93C-6D1B-AA46-A1D6-ED9AF0516615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32F5EF-3E1F-6A49-8616-C9D27FD45D48}"/>
              </a:ext>
            </a:extLst>
          </p:cNvPr>
          <p:cNvSpPr txBox="1"/>
          <p:nvPr/>
        </p:nvSpPr>
        <p:spPr>
          <a:xfrm>
            <a:off x="0" y="269033"/>
            <a:ext cx="5261538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6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ETABS Bending Moments:</a:t>
            </a:r>
            <a:endParaRPr lang="ko-KR" altLang="en-US" sz="6000" b="1" dirty="0">
              <a:solidFill>
                <a:srgbClr val="F27900"/>
              </a:solidFill>
              <a:latin typeface="Gabriola" pitchFamily="82" charset="0"/>
              <a:cs typeface="Arial" pitchFamily="34" charset="0"/>
            </a:endParaRPr>
          </a:p>
        </p:txBody>
      </p:sp>
      <p:pic>
        <p:nvPicPr>
          <p:cNvPr id="15" name="صورة 4618">
            <a:extLst>
              <a:ext uri="{FF2B5EF4-FFF2-40B4-BE49-F238E27FC236}">
                <a16:creationId xmlns:a16="http://schemas.microsoft.com/office/drawing/2014/main" id="{AD1FA1A5-2534-0D49-8547-D2419683ADE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79" y="540822"/>
            <a:ext cx="6626118" cy="53310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32350A-C62D-9E48-A379-A43B0D08B797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27900"/>
                </a:solidFill>
                <a:latin typeface="Gabriola" pitchFamily="82" charset="0"/>
              </a:rPr>
              <a:t>41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120EE-1820-0444-9DF1-0B219DC8D4E5}"/>
              </a:ext>
            </a:extLst>
          </p:cNvPr>
          <p:cNvSpPr txBox="1"/>
          <p:nvPr/>
        </p:nvSpPr>
        <p:spPr>
          <a:xfrm>
            <a:off x="6216115" y="5886291"/>
            <a:ext cx="57011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Gabriola" pitchFamily="82" charset="0"/>
              </a:rPr>
              <a:t>Figure (4.5) Second Floor Bending Moment Diagram</a:t>
            </a:r>
            <a:endParaRPr lang="en-US" sz="2500" dirty="0">
              <a:latin typeface="Gabriola" pitchFamily="82" charset="0"/>
            </a:endParaRPr>
          </a:p>
          <a:p>
            <a:endParaRPr lang="en-US" sz="2500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95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18572" y="-16854"/>
            <a:ext cx="12217893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18572" y="6478344"/>
            <a:ext cx="12229144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3C5B46-77DA-754E-867C-60950C9C2708}"/>
              </a:ext>
            </a:extLst>
          </p:cNvPr>
          <p:cNvGrpSpPr/>
          <p:nvPr/>
        </p:nvGrpSpPr>
        <p:grpSpPr>
          <a:xfrm>
            <a:off x="175629" y="3170426"/>
            <a:ext cx="1878950" cy="3307377"/>
            <a:chOff x="433001" y="1399349"/>
            <a:chExt cx="2505075" cy="4618131"/>
          </a:xfrm>
        </p:grpSpPr>
        <p:sp>
          <p:nvSpPr>
            <p:cNvPr id="19" name="Freeform: Shape 59">
              <a:extLst>
                <a:ext uri="{FF2B5EF4-FFF2-40B4-BE49-F238E27FC236}">
                  <a16:creationId xmlns:a16="http://schemas.microsoft.com/office/drawing/2014/main" id="{2B56C100-01EF-BD42-8A41-522925B29C2C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64">
              <a:extLst>
                <a:ext uri="{FF2B5EF4-FFF2-40B4-BE49-F238E27FC236}">
                  <a16:creationId xmlns:a16="http://schemas.microsoft.com/office/drawing/2014/main" id="{B646E93C-6D1B-AA46-A1D6-ED9AF0516615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32F5EF-3E1F-6A49-8616-C9D27FD45D48}"/>
              </a:ext>
            </a:extLst>
          </p:cNvPr>
          <p:cNvSpPr txBox="1"/>
          <p:nvPr/>
        </p:nvSpPr>
        <p:spPr>
          <a:xfrm>
            <a:off x="11262" y="269033"/>
            <a:ext cx="980761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6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ETABS Bending Moments:</a:t>
            </a:r>
            <a:endParaRPr lang="ko-KR" altLang="en-US" sz="6000" b="1" dirty="0">
              <a:solidFill>
                <a:srgbClr val="F27900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120EE-1820-0444-9DF1-0B219DC8D4E5}"/>
              </a:ext>
            </a:extLst>
          </p:cNvPr>
          <p:cNvSpPr txBox="1"/>
          <p:nvPr/>
        </p:nvSpPr>
        <p:spPr>
          <a:xfrm>
            <a:off x="5482484" y="5921757"/>
            <a:ext cx="57011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Gabriola" pitchFamily="82" charset="0"/>
              </a:rPr>
              <a:t>Figure (4.6) Third Floor Bending Moment Diagram</a:t>
            </a:r>
            <a:endParaRPr lang="en-US" sz="2500" dirty="0">
              <a:latin typeface="Gabriola" pitchFamily="82" charset="0"/>
            </a:endParaRPr>
          </a:p>
          <a:p>
            <a:endParaRPr lang="en-US" sz="2500" dirty="0">
              <a:latin typeface="Gabriola" pitchFamily="82" charset="0"/>
            </a:endParaRPr>
          </a:p>
        </p:txBody>
      </p:sp>
      <p:pic>
        <p:nvPicPr>
          <p:cNvPr id="14" name="صورة 1">
            <a:extLst>
              <a:ext uri="{FF2B5EF4-FFF2-40B4-BE49-F238E27FC236}">
                <a16:creationId xmlns:a16="http://schemas.microsoft.com/office/drawing/2014/main" id="{05C808B6-264E-604F-A22F-4DC213CFA3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671679" y="432090"/>
            <a:ext cx="3322799" cy="54985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3B883B-A170-9A46-929B-977904B5BAED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27900"/>
                </a:solidFill>
                <a:latin typeface="Gabriola" pitchFamily="82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30940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E3A3C1D4-085F-493B-8B9B-045C18CCA9D0}"/>
              </a:ext>
            </a:extLst>
          </p:cNvPr>
          <p:cNvSpPr/>
          <p:nvPr/>
        </p:nvSpPr>
        <p:spPr>
          <a:xfrm>
            <a:off x="-16783" y="0"/>
            <a:ext cx="12208784" cy="6858000"/>
          </a:xfrm>
          <a:custGeom>
            <a:avLst/>
            <a:gdLst>
              <a:gd name="connsiteX0" fmla="*/ 12240039 w 12240039"/>
              <a:gd name="connsiteY0" fmla="*/ 5335596 h 6858000"/>
              <a:gd name="connsiteX1" fmla="*/ 12240039 w 12240039"/>
              <a:gd name="connsiteY1" fmla="*/ 6858000 h 6858000"/>
              <a:gd name="connsiteX2" fmla="*/ 11571468 w 12240039"/>
              <a:gd name="connsiteY2" fmla="*/ 6858000 h 6858000"/>
              <a:gd name="connsiteX3" fmla="*/ 11571468 w 12240039"/>
              <a:gd name="connsiteY3" fmla="*/ 1 h 6858000"/>
              <a:gd name="connsiteX4" fmla="*/ 12240039 w 12240039"/>
              <a:gd name="connsiteY4" fmla="*/ 1 h 6858000"/>
              <a:gd name="connsiteX5" fmla="*/ 12240039 w 12240039"/>
              <a:gd name="connsiteY5" fmla="*/ 1522405 h 6858000"/>
              <a:gd name="connsiteX6" fmla="*/ 9257174 w 12240039"/>
              <a:gd name="connsiteY6" fmla="*/ 1 h 6858000"/>
              <a:gd name="connsiteX7" fmla="*/ 10763036 w 12240039"/>
              <a:gd name="connsiteY7" fmla="*/ 1 h 6858000"/>
              <a:gd name="connsiteX8" fmla="*/ 12240039 w 12240039"/>
              <a:gd name="connsiteY8" fmla="*/ 3363290 h 6858000"/>
              <a:gd name="connsiteX9" fmla="*/ 12240039 w 12240039"/>
              <a:gd name="connsiteY9" fmla="*/ 3494711 h 6858000"/>
              <a:gd name="connsiteX10" fmla="*/ 10763036 w 12240039"/>
              <a:gd name="connsiteY10" fmla="*/ 6858000 h 6858000"/>
              <a:gd name="connsiteX11" fmla="*/ 9257174 w 12240039"/>
              <a:gd name="connsiteY11" fmla="*/ 6858000 h 6858000"/>
              <a:gd name="connsiteX12" fmla="*/ 10763036 w 12240039"/>
              <a:gd name="connsiteY12" fmla="*/ 3429000 h 6858000"/>
              <a:gd name="connsiteX13" fmla="*/ 6942881 w 12240039"/>
              <a:gd name="connsiteY13" fmla="*/ 0 h 6858000"/>
              <a:gd name="connsiteX14" fmla="*/ 8448742 w 12240039"/>
              <a:gd name="connsiteY14" fmla="*/ 0 h 6858000"/>
              <a:gd name="connsiteX15" fmla="*/ 9954603 w 12240039"/>
              <a:gd name="connsiteY15" fmla="*/ 3429000 h 6858000"/>
              <a:gd name="connsiteX16" fmla="*/ 8448742 w 12240039"/>
              <a:gd name="connsiteY16" fmla="*/ 6858000 h 6858000"/>
              <a:gd name="connsiteX17" fmla="*/ 6942881 w 12240039"/>
              <a:gd name="connsiteY17" fmla="*/ 6858000 h 6858000"/>
              <a:gd name="connsiteX18" fmla="*/ 8448742 w 12240039"/>
              <a:gd name="connsiteY18" fmla="*/ 3429000 h 6858000"/>
              <a:gd name="connsiteX19" fmla="*/ 4628587 w 12240039"/>
              <a:gd name="connsiteY19" fmla="*/ 0 h 6858000"/>
              <a:gd name="connsiteX20" fmla="*/ 6134449 w 12240039"/>
              <a:gd name="connsiteY20" fmla="*/ 0 h 6858000"/>
              <a:gd name="connsiteX21" fmla="*/ 7640310 w 12240039"/>
              <a:gd name="connsiteY21" fmla="*/ 3429000 h 6858000"/>
              <a:gd name="connsiteX22" fmla="*/ 6134449 w 12240039"/>
              <a:gd name="connsiteY22" fmla="*/ 6858000 h 6858000"/>
              <a:gd name="connsiteX23" fmla="*/ 4628587 w 12240039"/>
              <a:gd name="connsiteY23" fmla="*/ 6858000 h 6858000"/>
              <a:gd name="connsiteX24" fmla="*/ 6134449 w 12240039"/>
              <a:gd name="connsiteY24" fmla="*/ 3429000 h 6858000"/>
              <a:gd name="connsiteX25" fmla="*/ 2314294 w 12240039"/>
              <a:gd name="connsiteY25" fmla="*/ 0 h 6858000"/>
              <a:gd name="connsiteX26" fmla="*/ 3820156 w 12240039"/>
              <a:gd name="connsiteY26" fmla="*/ 0 h 6858000"/>
              <a:gd name="connsiteX27" fmla="*/ 5326016 w 12240039"/>
              <a:gd name="connsiteY27" fmla="*/ 3429000 h 6858000"/>
              <a:gd name="connsiteX28" fmla="*/ 3820156 w 12240039"/>
              <a:gd name="connsiteY28" fmla="*/ 6858000 h 6858000"/>
              <a:gd name="connsiteX29" fmla="*/ 2314294 w 12240039"/>
              <a:gd name="connsiteY29" fmla="*/ 6858000 h 6858000"/>
              <a:gd name="connsiteX30" fmla="*/ 3820156 w 12240039"/>
              <a:gd name="connsiteY30" fmla="*/ 3429000 h 6858000"/>
              <a:gd name="connsiteX31" fmla="*/ 0 w 12240039"/>
              <a:gd name="connsiteY31" fmla="*/ 0 h 6858000"/>
              <a:gd name="connsiteX32" fmla="*/ 1505862 w 12240039"/>
              <a:gd name="connsiteY32" fmla="*/ 0 h 6858000"/>
              <a:gd name="connsiteX33" fmla="*/ 3011723 w 12240039"/>
              <a:gd name="connsiteY33" fmla="*/ 3429000 h 6858000"/>
              <a:gd name="connsiteX34" fmla="*/ 1505862 w 12240039"/>
              <a:gd name="connsiteY34" fmla="*/ 6858000 h 6858000"/>
              <a:gd name="connsiteX35" fmla="*/ 0 w 12240039"/>
              <a:gd name="connsiteY35" fmla="*/ 6858000 h 6858000"/>
              <a:gd name="connsiteX36" fmla="*/ 1505862 w 12240039"/>
              <a:gd name="connsiteY3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240039" h="6858000">
                <a:moveTo>
                  <a:pt x="12240039" y="5335596"/>
                </a:moveTo>
                <a:lnTo>
                  <a:pt x="12240039" y="6858000"/>
                </a:lnTo>
                <a:lnTo>
                  <a:pt x="11571468" y="6858000"/>
                </a:lnTo>
                <a:close/>
                <a:moveTo>
                  <a:pt x="11571468" y="1"/>
                </a:moveTo>
                <a:lnTo>
                  <a:pt x="12240039" y="1"/>
                </a:lnTo>
                <a:lnTo>
                  <a:pt x="12240039" y="1522405"/>
                </a:lnTo>
                <a:close/>
                <a:moveTo>
                  <a:pt x="9257174" y="1"/>
                </a:moveTo>
                <a:lnTo>
                  <a:pt x="10763036" y="1"/>
                </a:lnTo>
                <a:lnTo>
                  <a:pt x="12240039" y="3363290"/>
                </a:lnTo>
                <a:lnTo>
                  <a:pt x="12240039" y="3494711"/>
                </a:lnTo>
                <a:lnTo>
                  <a:pt x="10763036" y="6858000"/>
                </a:lnTo>
                <a:lnTo>
                  <a:pt x="9257174" y="6858000"/>
                </a:lnTo>
                <a:lnTo>
                  <a:pt x="10763036" y="3429000"/>
                </a:lnTo>
                <a:close/>
                <a:moveTo>
                  <a:pt x="6942881" y="0"/>
                </a:moveTo>
                <a:lnTo>
                  <a:pt x="8448742" y="0"/>
                </a:lnTo>
                <a:lnTo>
                  <a:pt x="9954603" y="3429000"/>
                </a:lnTo>
                <a:lnTo>
                  <a:pt x="8448742" y="6858000"/>
                </a:lnTo>
                <a:lnTo>
                  <a:pt x="6942881" y="6858000"/>
                </a:lnTo>
                <a:lnTo>
                  <a:pt x="8448742" y="3429000"/>
                </a:lnTo>
                <a:close/>
                <a:moveTo>
                  <a:pt x="4628587" y="0"/>
                </a:moveTo>
                <a:lnTo>
                  <a:pt x="6134449" y="0"/>
                </a:lnTo>
                <a:lnTo>
                  <a:pt x="7640310" y="3429000"/>
                </a:lnTo>
                <a:lnTo>
                  <a:pt x="6134449" y="6858000"/>
                </a:lnTo>
                <a:lnTo>
                  <a:pt x="4628587" y="6858000"/>
                </a:lnTo>
                <a:lnTo>
                  <a:pt x="6134449" y="3429000"/>
                </a:lnTo>
                <a:close/>
                <a:moveTo>
                  <a:pt x="2314294" y="0"/>
                </a:moveTo>
                <a:lnTo>
                  <a:pt x="3820156" y="0"/>
                </a:lnTo>
                <a:lnTo>
                  <a:pt x="5326016" y="3429000"/>
                </a:lnTo>
                <a:lnTo>
                  <a:pt x="3820156" y="6858000"/>
                </a:lnTo>
                <a:lnTo>
                  <a:pt x="2314294" y="6858000"/>
                </a:lnTo>
                <a:lnTo>
                  <a:pt x="3820156" y="3429000"/>
                </a:lnTo>
                <a:close/>
                <a:moveTo>
                  <a:pt x="0" y="0"/>
                </a:moveTo>
                <a:lnTo>
                  <a:pt x="1505862" y="0"/>
                </a:lnTo>
                <a:lnTo>
                  <a:pt x="3011723" y="3429000"/>
                </a:lnTo>
                <a:lnTo>
                  <a:pt x="1505862" y="6858000"/>
                </a:lnTo>
                <a:lnTo>
                  <a:pt x="0" y="6858000"/>
                </a:lnTo>
                <a:lnTo>
                  <a:pt x="1505862" y="3429000"/>
                </a:lnTo>
                <a:close/>
              </a:path>
            </a:pathLst>
          </a:cu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5CF482-A6D2-4AD6-9F21-67FAE27C27ED}"/>
              </a:ext>
            </a:extLst>
          </p:cNvPr>
          <p:cNvGrpSpPr/>
          <p:nvPr/>
        </p:nvGrpSpPr>
        <p:grpSpPr>
          <a:xfrm>
            <a:off x="4264086" y="1150648"/>
            <a:ext cx="3630410" cy="3708549"/>
            <a:chOff x="4264086" y="1535656"/>
            <a:chExt cx="3630410" cy="37085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3A343BE-BD25-45DB-A902-6D1AF3081D10}"/>
                </a:ext>
              </a:extLst>
            </p:cNvPr>
            <p:cNvSpPr/>
            <p:nvPr/>
          </p:nvSpPr>
          <p:spPr>
            <a:xfrm rot="18900000">
              <a:off x="4264086" y="1613795"/>
              <a:ext cx="3630410" cy="3630410"/>
            </a:xfrm>
            <a:prstGeom prst="roundRect">
              <a:avLst>
                <a:gd name="adj" fmla="val 586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EA34AFF-4789-4BF2-B06D-74F15255E311}"/>
                </a:ext>
              </a:extLst>
            </p:cNvPr>
            <p:cNvSpPr/>
            <p:nvPr/>
          </p:nvSpPr>
          <p:spPr>
            <a:xfrm rot="18900000">
              <a:off x="4264086" y="1535656"/>
              <a:ext cx="3630410" cy="3630410"/>
            </a:xfrm>
            <a:prstGeom prst="roundRect">
              <a:avLst>
                <a:gd name="adj" fmla="val 586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3673642" y="1363697"/>
            <a:ext cx="4844716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000" dirty="0">
                <a:solidFill>
                  <a:schemeClr val="bg1"/>
                </a:solidFill>
                <a:latin typeface="Gabriola" pitchFamily="82" charset="0"/>
                <a:cs typeface="Arial" pitchFamily="34" charset="0"/>
              </a:rPr>
              <a:t>Section</a:t>
            </a:r>
          </a:p>
          <a:p>
            <a:pPr algn="ctr"/>
            <a:r>
              <a:rPr lang="en-US" altLang="ko-KR" sz="7000" dirty="0">
                <a:solidFill>
                  <a:schemeClr val="bg1"/>
                </a:solidFill>
                <a:latin typeface="Gabriola" pitchFamily="82" charset="0"/>
                <a:cs typeface="Arial" pitchFamily="34" charset="0"/>
              </a:rPr>
              <a:t>Break 5</a:t>
            </a:r>
            <a:endParaRPr lang="ko-KR" altLang="en-US" sz="7000" dirty="0">
              <a:solidFill>
                <a:schemeClr val="bg1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4501608" y="3429000"/>
            <a:ext cx="3172001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dirty="0">
                <a:solidFill>
                  <a:schemeClr val="bg1"/>
                </a:solidFill>
                <a:latin typeface="Gabriola" pitchFamily="82" charset="0"/>
                <a:cs typeface="Times New Roman" panose="02020603050405020304" pitchFamily="18" charset="0"/>
              </a:rPr>
              <a:t>Soil Profile &amp; Chemical Analysis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756116"/>
            <a:ext cx="12208635" cy="98771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EC16ACC1-A22B-48FF-BACF-3270AAB952DB}"/>
              </a:ext>
            </a:extLst>
          </p:cNvPr>
          <p:cNvSpPr/>
          <p:nvPr/>
        </p:nvSpPr>
        <p:spPr>
          <a:xfrm>
            <a:off x="3834063" y="2837516"/>
            <a:ext cx="256673" cy="2566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BDC972DC-D3E9-4C37-8D02-C8676844CE31}"/>
              </a:ext>
            </a:extLst>
          </p:cNvPr>
          <p:cNvSpPr/>
          <p:nvPr/>
        </p:nvSpPr>
        <p:spPr>
          <a:xfrm>
            <a:off x="8101266" y="2842056"/>
            <a:ext cx="256673" cy="2566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E7E127B-83A3-C94E-B8FC-49A559222E7A}"/>
              </a:ext>
            </a:extLst>
          </p:cNvPr>
          <p:cNvGrpSpPr/>
          <p:nvPr/>
        </p:nvGrpSpPr>
        <p:grpSpPr>
          <a:xfrm rot="2732286">
            <a:off x="6134922" y="4309302"/>
            <a:ext cx="338718" cy="1015663"/>
            <a:chOff x="6719918" y="3648662"/>
            <a:chExt cx="734357" cy="2233354"/>
          </a:xfrm>
        </p:grpSpPr>
        <p:sp>
          <p:nvSpPr>
            <p:cNvPr id="165" name="Freeform: Shape 55">
              <a:extLst>
                <a:ext uri="{FF2B5EF4-FFF2-40B4-BE49-F238E27FC236}">
                  <a16:creationId xmlns:a16="http://schemas.microsoft.com/office/drawing/2014/main" id="{4E589540-CC78-3141-8DF9-E37275874C8B}"/>
                </a:ext>
              </a:extLst>
            </p:cNvPr>
            <p:cNvSpPr/>
            <p:nvPr/>
          </p:nvSpPr>
          <p:spPr>
            <a:xfrm>
              <a:off x="6791047" y="3648662"/>
              <a:ext cx="594022" cy="1480249"/>
            </a:xfrm>
            <a:custGeom>
              <a:avLst/>
              <a:gdLst>
                <a:gd name="connsiteX0" fmla="*/ 109577 w 594022"/>
                <a:gd name="connsiteY0" fmla="*/ 101887 h 1480249"/>
                <a:gd name="connsiteX1" fmla="*/ 159559 w 594022"/>
                <a:gd name="connsiteY1" fmla="*/ 226843 h 1480249"/>
                <a:gd name="connsiteX2" fmla="*/ 296050 w 594022"/>
                <a:gd name="connsiteY2" fmla="*/ 284515 h 1480249"/>
                <a:gd name="connsiteX3" fmla="*/ 432540 w 594022"/>
                <a:gd name="connsiteY3" fmla="*/ 226843 h 1480249"/>
                <a:gd name="connsiteX4" fmla="*/ 482523 w 594022"/>
                <a:gd name="connsiteY4" fmla="*/ 101887 h 1480249"/>
                <a:gd name="connsiteX5" fmla="*/ 51905 w 594022"/>
                <a:gd name="connsiteY5" fmla="*/ 0 h 1480249"/>
                <a:gd name="connsiteX6" fmla="*/ 542117 w 594022"/>
                <a:gd name="connsiteY6" fmla="*/ 0 h 1480249"/>
                <a:gd name="connsiteX7" fmla="*/ 578643 w 594022"/>
                <a:gd name="connsiteY7" fmla="*/ 15379 h 1480249"/>
                <a:gd name="connsiteX8" fmla="*/ 594022 w 594022"/>
                <a:gd name="connsiteY8" fmla="*/ 51905 h 1480249"/>
                <a:gd name="connsiteX9" fmla="*/ 507514 w 594022"/>
                <a:gd name="connsiteY9" fmla="*/ 299894 h 1480249"/>
                <a:gd name="connsiteX10" fmla="*/ 411154 w 594022"/>
                <a:gd name="connsiteY10" fmla="*/ 364054 h 1480249"/>
                <a:gd name="connsiteX11" fmla="*/ 369101 w 594022"/>
                <a:gd name="connsiteY11" fmla="*/ 372219 h 1480249"/>
                <a:gd name="connsiteX12" fmla="*/ 369101 w 594022"/>
                <a:gd name="connsiteY12" fmla="*/ 1480249 h 1480249"/>
                <a:gd name="connsiteX13" fmla="*/ 222998 w 594022"/>
                <a:gd name="connsiteY13" fmla="*/ 1480249 h 1480249"/>
                <a:gd name="connsiteX14" fmla="*/ 222998 w 594022"/>
                <a:gd name="connsiteY14" fmla="*/ 372009 h 1480249"/>
                <a:gd name="connsiteX15" fmla="*/ 182628 w 594022"/>
                <a:gd name="connsiteY15" fmla="*/ 364054 h 1480249"/>
                <a:gd name="connsiteX16" fmla="*/ 86508 w 594022"/>
                <a:gd name="connsiteY16" fmla="*/ 299894 h 1480249"/>
                <a:gd name="connsiteX17" fmla="*/ 0 w 594022"/>
                <a:gd name="connsiteY17" fmla="*/ 51905 h 1480249"/>
                <a:gd name="connsiteX18" fmla="*/ 51905 w 594022"/>
                <a:gd name="connsiteY18" fmla="*/ 0 h 148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4022" h="1480249">
                  <a:moveTo>
                    <a:pt x="109577" y="101887"/>
                  </a:moveTo>
                  <a:cubicBezTo>
                    <a:pt x="119189" y="134568"/>
                    <a:pt x="134568" y="201852"/>
                    <a:pt x="159559" y="226843"/>
                  </a:cubicBezTo>
                  <a:cubicBezTo>
                    <a:pt x="196085" y="263369"/>
                    <a:pt x="244145" y="284515"/>
                    <a:pt x="296050" y="284515"/>
                  </a:cubicBezTo>
                  <a:cubicBezTo>
                    <a:pt x="347955" y="284515"/>
                    <a:pt x="396015" y="265291"/>
                    <a:pt x="432540" y="226843"/>
                  </a:cubicBezTo>
                  <a:cubicBezTo>
                    <a:pt x="457531" y="201852"/>
                    <a:pt x="472911" y="134568"/>
                    <a:pt x="482523" y="101887"/>
                  </a:cubicBezTo>
                  <a:close/>
                  <a:moveTo>
                    <a:pt x="51905" y="0"/>
                  </a:moveTo>
                  <a:lnTo>
                    <a:pt x="542117" y="0"/>
                  </a:lnTo>
                  <a:cubicBezTo>
                    <a:pt x="555574" y="0"/>
                    <a:pt x="569031" y="5767"/>
                    <a:pt x="578643" y="15379"/>
                  </a:cubicBezTo>
                  <a:cubicBezTo>
                    <a:pt x="588255" y="24991"/>
                    <a:pt x="594022" y="38448"/>
                    <a:pt x="594022" y="51905"/>
                  </a:cubicBezTo>
                  <a:cubicBezTo>
                    <a:pt x="594022" y="130723"/>
                    <a:pt x="563263" y="244145"/>
                    <a:pt x="507514" y="299894"/>
                  </a:cubicBezTo>
                  <a:cubicBezTo>
                    <a:pt x="479639" y="327769"/>
                    <a:pt x="446959" y="349396"/>
                    <a:pt x="411154" y="364054"/>
                  </a:cubicBezTo>
                  <a:lnTo>
                    <a:pt x="369101" y="372219"/>
                  </a:lnTo>
                  <a:lnTo>
                    <a:pt x="369101" y="1480249"/>
                  </a:lnTo>
                  <a:lnTo>
                    <a:pt x="222998" y="1480249"/>
                  </a:lnTo>
                  <a:lnTo>
                    <a:pt x="222998" y="372009"/>
                  </a:lnTo>
                  <a:lnTo>
                    <a:pt x="182628" y="364054"/>
                  </a:lnTo>
                  <a:cubicBezTo>
                    <a:pt x="147064" y="349396"/>
                    <a:pt x="114383" y="327769"/>
                    <a:pt x="86508" y="299894"/>
                  </a:cubicBezTo>
                  <a:cubicBezTo>
                    <a:pt x="30759" y="244145"/>
                    <a:pt x="0" y="130723"/>
                    <a:pt x="0" y="51905"/>
                  </a:cubicBezTo>
                  <a:cubicBezTo>
                    <a:pt x="0" y="23069"/>
                    <a:pt x="23069" y="0"/>
                    <a:pt x="5190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54">
              <a:extLst>
                <a:ext uri="{FF2B5EF4-FFF2-40B4-BE49-F238E27FC236}">
                  <a16:creationId xmlns:a16="http://schemas.microsoft.com/office/drawing/2014/main" id="{3AB337A0-270F-8245-BBEC-2C5DF01F9F2B}"/>
                </a:ext>
              </a:extLst>
            </p:cNvPr>
            <p:cNvSpPr/>
            <p:nvPr/>
          </p:nvSpPr>
          <p:spPr>
            <a:xfrm>
              <a:off x="6719918" y="5047694"/>
              <a:ext cx="734357" cy="834322"/>
            </a:xfrm>
            <a:custGeom>
              <a:avLst/>
              <a:gdLst>
                <a:gd name="connsiteX0" fmla="*/ 271058 w 734357"/>
                <a:gd name="connsiteY0" fmla="*/ 0 h 834322"/>
                <a:gd name="connsiteX1" fmla="*/ 465221 w 734357"/>
                <a:gd name="connsiteY1" fmla="*/ 0 h 834322"/>
                <a:gd name="connsiteX2" fmla="*/ 464360 w 734357"/>
                <a:gd name="connsiteY2" fmla="*/ 57672 h 834322"/>
                <a:gd name="connsiteX3" fmla="*/ 680530 w 734357"/>
                <a:gd name="connsiteY3" fmla="*/ 57672 h 834322"/>
                <a:gd name="connsiteX4" fmla="*/ 718978 w 734357"/>
                <a:gd name="connsiteY4" fmla="*/ 73051 h 834322"/>
                <a:gd name="connsiteX5" fmla="*/ 734357 w 734357"/>
                <a:gd name="connsiteY5" fmla="*/ 111499 h 834322"/>
                <a:gd name="connsiteX6" fmla="*/ 734357 w 734357"/>
                <a:gd name="connsiteY6" fmla="*/ 382558 h 834322"/>
                <a:gd name="connsiteX7" fmla="*/ 426773 w 734357"/>
                <a:gd name="connsiteY7" fmla="*/ 813175 h 834322"/>
                <a:gd name="connsiteX8" fmla="*/ 367179 w 734357"/>
                <a:gd name="connsiteY8" fmla="*/ 834322 h 834322"/>
                <a:gd name="connsiteX9" fmla="*/ 307584 w 734357"/>
                <a:gd name="connsiteY9" fmla="*/ 813175 h 834322"/>
                <a:gd name="connsiteX10" fmla="*/ 0 w 734357"/>
                <a:gd name="connsiteY10" fmla="*/ 382558 h 834322"/>
                <a:gd name="connsiteX11" fmla="*/ 0 w 734357"/>
                <a:gd name="connsiteY11" fmla="*/ 111499 h 834322"/>
                <a:gd name="connsiteX12" fmla="*/ 15380 w 734357"/>
                <a:gd name="connsiteY12" fmla="*/ 73051 h 834322"/>
                <a:gd name="connsiteX13" fmla="*/ 53828 w 734357"/>
                <a:gd name="connsiteY13" fmla="*/ 57672 h 834322"/>
                <a:gd name="connsiteX14" fmla="*/ 271058 w 734357"/>
                <a:gd name="connsiteY14" fmla="*/ 57672 h 83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4357" h="834322">
                  <a:moveTo>
                    <a:pt x="271058" y="0"/>
                  </a:moveTo>
                  <a:lnTo>
                    <a:pt x="465221" y="0"/>
                  </a:lnTo>
                  <a:lnTo>
                    <a:pt x="464360" y="57672"/>
                  </a:lnTo>
                  <a:lnTo>
                    <a:pt x="680530" y="57672"/>
                  </a:lnTo>
                  <a:cubicBezTo>
                    <a:pt x="693987" y="57672"/>
                    <a:pt x="707444" y="63439"/>
                    <a:pt x="718978" y="73051"/>
                  </a:cubicBezTo>
                  <a:cubicBezTo>
                    <a:pt x="728590" y="82663"/>
                    <a:pt x="734357" y="96120"/>
                    <a:pt x="734357" y="111499"/>
                  </a:cubicBezTo>
                  <a:lnTo>
                    <a:pt x="734357" y="382558"/>
                  </a:lnTo>
                  <a:cubicBezTo>
                    <a:pt x="734357" y="576720"/>
                    <a:pt x="611324" y="749736"/>
                    <a:pt x="426773" y="813175"/>
                  </a:cubicBezTo>
                  <a:lnTo>
                    <a:pt x="367179" y="834322"/>
                  </a:lnTo>
                  <a:lnTo>
                    <a:pt x="307584" y="813175"/>
                  </a:lnTo>
                  <a:cubicBezTo>
                    <a:pt x="123034" y="749736"/>
                    <a:pt x="0" y="576720"/>
                    <a:pt x="0" y="382558"/>
                  </a:cubicBezTo>
                  <a:lnTo>
                    <a:pt x="0" y="111499"/>
                  </a:lnTo>
                  <a:cubicBezTo>
                    <a:pt x="0" y="98042"/>
                    <a:pt x="5768" y="84585"/>
                    <a:pt x="15380" y="73051"/>
                  </a:cubicBezTo>
                  <a:cubicBezTo>
                    <a:pt x="24992" y="63439"/>
                    <a:pt x="38448" y="57672"/>
                    <a:pt x="53828" y="57672"/>
                  </a:cubicBezTo>
                  <a:lnTo>
                    <a:pt x="271058" y="576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6C4B93D3-39BC-9E46-8A27-1F6CF351F127}"/>
              </a:ext>
            </a:extLst>
          </p:cNvPr>
          <p:cNvGrpSpPr/>
          <p:nvPr/>
        </p:nvGrpSpPr>
        <p:grpSpPr>
          <a:xfrm>
            <a:off x="8407005" y="4530796"/>
            <a:ext cx="3552214" cy="2157130"/>
            <a:chOff x="3172436" y="1508641"/>
            <a:chExt cx="6382903" cy="3876105"/>
          </a:xfrm>
        </p:grpSpPr>
        <p:sp>
          <p:nvSpPr>
            <p:cNvPr id="168" name="Freeform: Shape 208">
              <a:extLst>
                <a:ext uri="{FF2B5EF4-FFF2-40B4-BE49-F238E27FC236}">
                  <a16:creationId xmlns:a16="http://schemas.microsoft.com/office/drawing/2014/main" id="{2DFDA924-8560-F141-A282-EE49E3AEA7DC}"/>
                </a:ext>
              </a:extLst>
            </p:cNvPr>
            <p:cNvSpPr/>
            <p:nvPr/>
          </p:nvSpPr>
          <p:spPr>
            <a:xfrm>
              <a:off x="3776568" y="1677320"/>
              <a:ext cx="1038032" cy="330283"/>
            </a:xfrm>
            <a:custGeom>
              <a:avLst/>
              <a:gdLst>
                <a:gd name="connsiteX0" fmla="*/ 418624 w 419100"/>
                <a:gd name="connsiteY0" fmla="*/ 112871 h 133350"/>
                <a:gd name="connsiteX1" fmla="*/ 412909 w 419100"/>
                <a:gd name="connsiteY1" fmla="*/ 132874 h 133350"/>
                <a:gd name="connsiteX2" fmla="*/ 7144 w 419100"/>
                <a:gd name="connsiteY2" fmla="*/ 26194 h 133350"/>
                <a:gd name="connsiteX3" fmla="*/ 11906 w 41910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33350">
                  <a:moveTo>
                    <a:pt x="418624" y="112871"/>
                  </a:moveTo>
                  <a:lnTo>
                    <a:pt x="412909" y="132874"/>
                  </a:lnTo>
                  <a:lnTo>
                    <a:pt x="7144" y="26194"/>
                  </a:lnTo>
                  <a:lnTo>
                    <a:pt x="11906" y="71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209">
              <a:extLst>
                <a:ext uri="{FF2B5EF4-FFF2-40B4-BE49-F238E27FC236}">
                  <a16:creationId xmlns:a16="http://schemas.microsoft.com/office/drawing/2014/main" id="{F41F6866-B2C4-754C-B70C-314B546ED349}"/>
                </a:ext>
              </a:extLst>
            </p:cNvPr>
            <p:cNvSpPr/>
            <p:nvPr/>
          </p:nvSpPr>
          <p:spPr>
            <a:xfrm>
              <a:off x="4702640" y="1879641"/>
              <a:ext cx="589791" cy="283100"/>
            </a:xfrm>
            <a:custGeom>
              <a:avLst/>
              <a:gdLst>
                <a:gd name="connsiteX0" fmla="*/ 8735 w 238125"/>
                <a:gd name="connsiteY0" fmla="*/ 58457 h 114300"/>
                <a:gd name="connsiteX1" fmla="*/ 21902 w 238125"/>
                <a:gd name="connsiteY1" fmla="*/ 8735 h 114300"/>
                <a:gd name="connsiteX2" fmla="*/ 233682 w 238125"/>
                <a:gd name="connsiteY2" fmla="*/ 64818 h 114300"/>
                <a:gd name="connsiteX3" fmla="*/ 220514 w 238125"/>
                <a:gd name="connsiteY3" fmla="*/ 11454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14300">
                  <a:moveTo>
                    <a:pt x="8735" y="58457"/>
                  </a:moveTo>
                  <a:lnTo>
                    <a:pt x="21902" y="8735"/>
                  </a:lnTo>
                  <a:lnTo>
                    <a:pt x="233682" y="64818"/>
                  </a:lnTo>
                  <a:lnTo>
                    <a:pt x="220514" y="11454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210">
              <a:extLst>
                <a:ext uri="{FF2B5EF4-FFF2-40B4-BE49-F238E27FC236}">
                  <a16:creationId xmlns:a16="http://schemas.microsoft.com/office/drawing/2014/main" id="{F0D01F65-0C2F-284D-93B7-38E127007D15}"/>
                </a:ext>
              </a:extLst>
            </p:cNvPr>
            <p:cNvSpPr/>
            <p:nvPr/>
          </p:nvSpPr>
          <p:spPr>
            <a:xfrm>
              <a:off x="3557164" y="3463208"/>
              <a:ext cx="212325" cy="1061624"/>
            </a:xfrm>
            <a:custGeom>
              <a:avLst/>
              <a:gdLst>
                <a:gd name="connsiteX0" fmla="*/ 7144 w 85725"/>
                <a:gd name="connsiteY0" fmla="*/ 9049 h 428625"/>
                <a:gd name="connsiteX1" fmla="*/ 27146 w 85725"/>
                <a:gd name="connsiteY1" fmla="*/ 7144 h 428625"/>
                <a:gd name="connsiteX2" fmla="*/ 79534 w 85725"/>
                <a:gd name="connsiteY2" fmla="*/ 423386 h 428625"/>
                <a:gd name="connsiteX3" fmla="*/ 59531 w 85725"/>
                <a:gd name="connsiteY3" fmla="*/ 42624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28625">
                  <a:moveTo>
                    <a:pt x="7144" y="9049"/>
                  </a:moveTo>
                  <a:lnTo>
                    <a:pt x="27146" y="7144"/>
                  </a:lnTo>
                  <a:lnTo>
                    <a:pt x="79534" y="423386"/>
                  </a:lnTo>
                  <a:lnTo>
                    <a:pt x="59531" y="4262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211">
              <a:extLst>
                <a:ext uri="{FF2B5EF4-FFF2-40B4-BE49-F238E27FC236}">
                  <a16:creationId xmlns:a16="http://schemas.microsoft.com/office/drawing/2014/main" id="{2871979E-7077-8A43-9A75-6E5E6DAFFAA6}"/>
                </a:ext>
              </a:extLst>
            </p:cNvPr>
            <p:cNvSpPr/>
            <p:nvPr/>
          </p:nvSpPr>
          <p:spPr>
            <a:xfrm>
              <a:off x="3459365" y="2983799"/>
              <a:ext cx="212325" cy="589791"/>
            </a:xfrm>
            <a:custGeom>
              <a:avLst/>
              <a:gdLst>
                <a:gd name="connsiteX0" fmla="*/ 7950 w 85725"/>
                <a:gd name="connsiteY0" fmla="*/ 14122 h 238125"/>
                <a:gd name="connsiteX1" fmla="*/ 59014 w 85725"/>
                <a:gd name="connsiteY1" fmla="*/ 7950 h 238125"/>
                <a:gd name="connsiteX2" fmla="*/ 85303 w 85725"/>
                <a:gd name="connsiteY2" fmla="*/ 225447 h 238125"/>
                <a:gd name="connsiteX3" fmla="*/ 34239 w 85725"/>
                <a:gd name="connsiteY3" fmla="*/ 23161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38125">
                  <a:moveTo>
                    <a:pt x="7950" y="14122"/>
                  </a:moveTo>
                  <a:lnTo>
                    <a:pt x="59014" y="7950"/>
                  </a:lnTo>
                  <a:lnTo>
                    <a:pt x="85303" y="225447"/>
                  </a:lnTo>
                  <a:lnTo>
                    <a:pt x="34239" y="23161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212">
              <a:extLst>
                <a:ext uri="{FF2B5EF4-FFF2-40B4-BE49-F238E27FC236}">
                  <a16:creationId xmlns:a16="http://schemas.microsoft.com/office/drawing/2014/main" id="{0FBD1C12-FC13-F94D-A0CB-549B7031443D}"/>
                </a:ext>
              </a:extLst>
            </p:cNvPr>
            <p:cNvSpPr/>
            <p:nvPr/>
          </p:nvSpPr>
          <p:spPr>
            <a:xfrm>
              <a:off x="3817854" y="1947446"/>
              <a:ext cx="2838073" cy="1903844"/>
            </a:xfrm>
            <a:custGeom>
              <a:avLst/>
              <a:gdLst>
                <a:gd name="connsiteX0" fmla="*/ 2098335 w 2838073"/>
                <a:gd name="connsiteY0" fmla="*/ 397944 h 1903844"/>
                <a:gd name="connsiteX1" fmla="*/ 1982738 w 2838073"/>
                <a:gd name="connsiteY1" fmla="*/ 513542 h 1903844"/>
                <a:gd name="connsiteX2" fmla="*/ 2098335 w 2838073"/>
                <a:gd name="connsiteY2" fmla="*/ 629143 h 1903844"/>
                <a:gd name="connsiteX3" fmla="*/ 2213936 w 2838073"/>
                <a:gd name="connsiteY3" fmla="*/ 513542 h 1903844"/>
                <a:gd name="connsiteX4" fmla="*/ 2098335 w 2838073"/>
                <a:gd name="connsiteY4" fmla="*/ 397944 h 1903844"/>
                <a:gd name="connsiteX5" fmla="*/ 0 w 2838073"/>
                <a:gd name="connsiteY5" fmla="*/ 0 h 1903844"/>
                <a:gd name="connsiteX6" fmla="*/ 2087859 w 2838073"/>
                <a:gd name="connsiteY6" fmla="*/ 143908 h 1903844"/>
                <a:gd name="connsiteX7" fmla="*/ 2448812 w 2838073"/>
                <a:gd name="connsiteY7" fmla="*/ 398698 h 1903844"/>
                <a:gd name="connsiteX8" fmla="*/ 2838073 w 2838073"/>
                <a:gd name="connsiteY8" fmla="*/ 1285743 h 1903844"/>
                <a:gd name="connsiteX9" fmla="*/ 2566771 w 2838073"/>
                <a:gd name="connsiteY9" fmla="*/ 1903844 h 1903844"/>
                <a:gd name="connsiteX10" fmla="*/ 2005290 w 2838073"/>
                <a:gd name="connsiteY10" fmla="*/ 884686 h 1903844"/>
                <a:gd name="connsiteX11" fmla="*/ 1745782 w 2838073"/>
                <a:gd name="connsiteY11" fmla="*/ 677079 h 1903844"/>
                <a:gd name="connsiteX12" fmla="*/ 0 w 2838073"/>
                <a:gd name="connsiteY12" fmla="*/ 174579 h 190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38073" h="1903844">
                  <a:moveTo>
                    <a:pt x="2098335" y="397944"/>
                  </a:moveTo>
                  <a:cubicBezTo>
                    <a:pt x="2034639" y="397944"/>
                    <a:pt x="1982738" y="449846"/>
                    <a:pt x="1982738" y="513542"/>
                  </a:cubicBezTo>
                  <a:cubicBezTo>
                    <a:pt x="1982738" y="577241"/>
                    <a:pt x="2034639" y="629143"/>
                    <a:pt x="2098335" y="629143"/>
                  </a:cubicBezTo>
                  <a:cubicBezTo>
                    <a:pt x="2162034" y="629143"/>
                    <a:pt x="2213936" y="577241"/>
                    <a:pt x="2213936" y="513542"/>
                  </a:cubicBezTo>
                  <a:cubicBezTo>
                    <a:pt x="2213936" y="449846"/>
                    <a:pt x="2162034" y="400302"/>
                    <a:pt x="2098335" y="397944"/>
                  </a:cubicBezTo>
                  <a:close/>
                  <a:moveTo>
                    <a:pt x="0" y="0"/>
                  </a:moveTo>
                  <a:lnTo>
                    <a:pt x="2087859" y="143908"/>
                  </a:lnTo>
                  <a:cubicBezTo>
                    <a:pt x="2229409" y="153345"/>
                    <a:pt x="2392192" y="268945"/>
                    <a:pt x="2448812" y="398698"/>
                  </a:cubicBezTo>
                  <a:lnTo>
                    <a:pt x="2838073" y="1285743"/>
                  </a:lnTo>
                  <a:lnTo>
                    <a:pt x="2566771" y="1903844"/>
                  </a:lnTo>
                  <a:lnTo>
                    <a:pt x="2005290" y="884686"/>
                  </a:lnTo>
                  <a:cubicBezTo>
                    <a:pt x="1958106" y="797398"/>
                    <a:pt x="1840148" y="705389"/>
                    <a:pt x="1745782" y="677079"/>
                  </a:cubicBezTo>
                  <a:lnTo>
                    <a:pt x="0" y="17457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213">
              <a:extLst>
                <a:ext uri="{FF2B5EF4-FFF2-40B4-BE49-F238E27FC236}">
                  <a16:creationId xmlns:a16="http://schemas.microsoft.com/office/drawing/2014/main" id="{036A4369-24B4-F241-96DE-AE5CA5970BE1}"/>
                </a:ext>
              </a:extLst>
            </p:cNvPr>
            <p:cNvSpPr/>
            <p:nvPr/>
          </p:nvSpPr>
          <p:spPr>
            <a:xfrm>
              <a:off x="6324465" y="2859263"/>
              <a:ext cx="3066913" cy="1439090"/>
            </a:xfrm>
            <a:custGeom>
              <a:avLst/>
              <a:gdLst>
                <a:gd name="connsiteX0" fmla="*/ 134779 w 1238250"/>
                <a:gd name="connsiteY0" fmla="*/ 7144 h 581025"/>
                <a:gd name="connsiteX1" fmla="*/ 89059 w 1238250"/>
                <a:gd name="connsiteY1" fmla="*/ 41434 h 581025"/>
                <a:gd name="connsiteX2" fmla="*/ 7144 w 1238250"/>
                <a:gd name="connsiteY2" fmla="*/ 305276 h 581025"/>
                <a:gd name="connsiteX3" fmla="*/ 7144 w 1238250"/>
                <a:gd name="connsiteY3" fmla="*/ 568166 h 581025"/>
                <a:gd name="connsiteX4" fmla="*/ 7144 w 1238250"/>
                <a:gd name="connsiteY4" fmla="*/ 571976 h 581025"/>
                <a:gd name="connsiteX5" fmla="*/ 42386 w 1238250"/>
                <a:gd name="connsiteY5" fmla="*/ 575786 h 581025"/>
                <a:gd name="connsiteX6" fmla="*/ 1202531 w 1238250"/>
                <a:gd name="connsiteY6" fmla="*/ 575786 h 581025"/>
                <a:gd name="connsiteX7" fmla="*/ 1237774 w 1238250"/>
                <a:gd name="connsiteY7" fmla="*/ 540544 h 581025"/>
                <a:gd name="connsiteX8" fmla="*/ 1237774 w 1238250"/>
                <a:gd name="connsiteY8" fmla="*/ 340519 h 581025"/>
                <a:gd name="connsiteX9" fmla="*/ 1202531 w 1238250"/>
                <a:gd name="connsiteY9" fmla="*/ 305276 h 581025"/>
                <a:gd name="connsiteX10" fmla="*/ 585311 w 1238250"/>
                <a:gd name="connsiteY10" fmla="*/ 305276 h 581025"/>
                <a:gd name="connsiteX11" fmla="*/ 464344 w 1238250"/>
                <a:gd name="connsiteY11" fmla="*/ 39529 h 581025"/>
                <a:gd name="connsiteX12" fmla="*/ 413861 w 1238250"/>
                <a:gd name="connsiteY12" fmla="*/ 7144 h 581025"/>
                <a:gd name="connsiteX13" fmla="*/ 134779 w 1238250"/>
                <a:gd name="connsiteY13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0" h="581025">
                  <a:moveTo>
                    <a:pt x="134779" y="7144"/>
                  </a:moveTo>
                  <a:cubicBezTo>
                    <a:pt x="114776" y="7144"/>
                    <a:pt x="94774" y="22384"/>
                    <a:pt x="89059" y="41434"/>
                  </a:cubicBezTo>
                  <a:lnTo>
                    <a:pt x="7144" y="305276"/>
                  </a:lnTo>
                  <a:lnTo>
                    <a:pt x="7144" y="568166"/>
                  </a:lnTo>
                  <a:cubicBezTo>
                    <a:pt x="7144" y="568166"/>
                    <a:pt x="7144" y="570071"/>
                    <a:pt x="7144" y="571976"/>
                  </a:cubicBezTo>
                  <a:cubicBezTo>
                    <a:pt x="7144" y="573881"/>
                    <a:pt x="23336" y="575786"/>
                    <a:pt x="42386" y="575786"/>
                  </a:cubicBezTo>
                  <a:lnTo>
                    <a:pt x="1202531" y="575786"/>
                  </a:lnTo>
                  <a:cubicBezTo>
                    <a:pt x="1222534" y="575786"/>
                    <a:pt x="1237774" y="559594"/>
                    <a:pt x="1237774" y="540544"/>
                  </a:cubicBezTo>
                  <a:lnTo>
                    <a:pt x="1237774" y="340519"/>
                  </a:lnTo>
                  <a:cubicBezTo>
                    <a:pt x="1237774" y="320516"/>
                    <a:pt x="1221581" y="305276"/>
                    <a:pt x="1202531" y="305276"/>
                  </a:cubicBezTo>
                  <a:lnTo>
                    <a:pt x="585311" y="305276"/>
                  </a:lnTo>
                  <a:lnTo>
                    <a:pt x="464344" y="39529"/>
                  </a:lnTo>
                  <a:cubicBezTo>
                    <a:pt x="455771" y="21431"/>
                    <a:pt x="433864" y="7144"/>
                    <a:pt x="413861" y="7144"/>
                  </a:cubicBezTo>
                  <a:lnTo>
                    <a:pt x="134779" y="714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214">
              <a:extLst>
                <a:ext uri="{FF2B5EF4-FFF2-40B4-BE49-F238E27FC236}">
                  <a16:creationId xmlns:a16="http://schemas.microsoft.com/office/drawing/2014/main" id="{276C2132-4463-1144-9299-0A1B041CA376}"/>
                </a:ext>
              </a:extLst>
            </p:cNvPr>
            <p:cNvSpPr/>
            <p:nvPr/>
          </p:nvSpPr>
          <p:spPr>
            <a:xfrm>
              <a:off x="3172436" y="1508641"/>
              <a:ext cx="803481" cy="3258005"/>
            </a:xfrm>
            <a:custGeom>
              <a:avLst/>
              <a:gdLst>
                <a:gd name="connsiteX0" fmla="*/ 470301 w 803481"/>
                <a:gd name="connsiteY0" fmla="*/ 472174 h 3258005"/>
                <a:gd name="connsiteX1" fmla="*/ 392449 w 803481"/>
                <a:gd name="connsiteY1" fmla="*/ 550026 h 3258005"/>
                <a:gd name="connsiteX2" fmla="*/ 470301 w 803481"/>
                <a:gd name="connsiteY2" fmla="*/ 627879 h 3258005"/>
                <a:gd name="connsiteX3" fmla="*/ 548154 w 803481"/>
                <a:gd name="connsiteY3" fmla="*/ 550026 h 3258005"/>
                <a:gd name="connsiteX4" fmla="*/ 470301 w 803481"/>
                <a:gd name="connsiteY4" fmla="*/ 472174 h 3258005"/>
                <a:gd name="connsiteX5" fmla="*/ 628902 w 803481"/>
                <a:gd name="connsiteY5" fmla="*/ 0 h 3258005"/>
                <a:gd name="connsiteX6" fmla="*/ 716192 w 803481"/>
                <a:gd name="connsiteY6" fmla="*/ 894123 h 3258005"/>
                <a:gd name="connsiteX7" fmla="*/ 230204 w 803481"/>
                <a:gd name="connsiteY7" fmla="*/ 2507791 h 3258005"/>
                <a:gd name="connsiteX8" fmla="*/ 211186 w 803481"/>
                <a:gd name="connsiteY8" fmla="*/ 2523639 h 3258005"/>
                <a:gd name="connsiteX9" fmla="*/ 619466 w 803481"/>
                <a:gd name="connsiteY9" fmla="*/ 2446452 h 3258005"/>
                <a:gd name="connsiteX10" fmla="*/ 803481 w 803481"/>
                <a:gd name="connsiteY10" fmla="*/ 3258005 h 3258005"/>
                <a:gd name="connsiteX11" fmla="*/ 225484 w 803481"/>
                <a:gd name="connsiteY11" fmla="*/ 3203743 h 3258005"/>
                <a:gd name="connsiteX12" fmla="*/ 36751 w 803481"/>
                <a:gd name="connsiteY12" fmla="*/ 3019728 h 3258005"/>
                <a:gd name="connsiteX13" fmla="*/ 1365 w 803481"/>
                <a:gd name="connsiteY13" fmla="*/ 2734270 h 3258005"/>
                <a:gd name="connsiteX14" fmla="*/ 145273 w 803481"/>
                <a:gd name="connsiteY14" fmla="*/ 2536101 h 3258005"/>
                <a:gd name="connsiteX15" fmla="*/ 173584 w 803481"/>
                <a:gd name="connsiteY15" fmla="*/ 2530748 h 3258005"/>
                <a:gd name="connsiteX16" fmla="*/ 173584 w 803481"/>
                <a:gd name="connsiteY16" fmla="*/ 587431 h 3258005"/>
                <a:gd name="connsiteX17" fmla="*/ 308055 w 803481"/>
                <a:gd name="connsiteY17" fmla="*/ 502501 h 3258005"/>
                <a:gd name="connsiteX18" fmla="*/ 284464 w 803481"/>
                <a:gd name="connsiteY18" fmla="*/ 240635 h 325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3481" h="3258005">
                  <a:moveTo>
                    <a:pt x="470301" y="472174"/>
                  </a:moveTo>
                  <a:cubicBezTo>
                    <a:pt x="427836" y="472174"/>
                    <a:pt x="392449" y="505203"/>
                    <a:pt x="392449" y="550026"/>
                  </a:cubicBezTo>
                  <a:cubicBezTo>
                    <a:pt x="392449" y="592491"/>
                    <a:pt x="427836" y="627879"/>
                    <a:pt x="470301" y="627879"/>
                  </a:cubicBezTo>
                  <a:cubicBezTo>
                    <a:pt x="512766" y="627879"/>
                    <a:pt x="548154" y="592491"/>
                    <a:pt x="548154" y="550026"/>
                  </a:cubicBezTo>
                  <a:cubicBezTo>
                    <a:pt x="548154" y="507561"/>
                    <a:pt x="512766" y="472174"/>
                    <a:pt x="470301" y="472174"/>
                  </a:cubicBezTo>
                  <a:close/>
                  <a:moveTo>
                    <a:pt x="628902" y="0"/>
                  </a:moveTo>
                  <a:lnTo>
                    <a:pt x="716192" y="894123"/>
                  </a:lnTo>
                  <a:lnTo>
                    <a:pt x="230204" y="2507791"/>
                  </a:lnTo>
                  <a:lnTo>
                    <a:pt x="211186" y="2523639"/>
                  </a:lnTo>
                  <a:lnTo>
                    <a:pt x="619466" y="2446452"/>
                  </a:lnTo>
                  <a:lnTo>
                    <a:pt x="803481" y="3258005"/>
                  </a:lnTo>
                  <a:lnTo>
                    <a:pt x="225484" y="3203743"/>
                  </a:lnTo>
                  <a:cubicBezTo>
                    <a:pt x="133478" y="3194306"/>
                    <a:pt x="48548" y="3111736"/>
                    <a:pt x="36751" y="3019728"/>
                  </a:cubicBezTo>
                  <a:lnTo>
                    <a:pt x="1365" y="2734270"/>
                  </a:lnTo>
                  <a:cubicBezTo>
                    <a:pt x="-10432" y="2642262"/>
                    <a:pt x="55624" y="2554974"/>
                    <a:pt x="145273" y="2536101"/>
                  </a:cubicBezTo>
                  <a:lnTo>
                    <a:pt x="173584" y="2530748"/>
                  </a:lnTo>
                  <a:lnTo>
                    <a:pt x="173584" y="587431"/>
                  </a:lnTo>
                  <a:lnTo>
                    <a:pt x="308055" y="502501"/>
                  </a:lnTo>
                  <a:lnTo>
                    <a:pt x="284464" y="24063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215">
              <a:extLst>
                <a:ext uri="{FF2B5EF4-FFF2-40B4-BE49-F238E27FC236}">
                  <a16:creationId xmlns:a16="http://schemas.microsoft.com/office/drawing/2014/main" id="{58F3F382-8927-874F-84EF-475604ACBC2A}"/>
                </a:ext>
              </a:extLst>
            </p:cNvPr>
            <p:cNvSpPr/>
            <p:nvPr/>
          </p:nvSpPr>
          <p:spPr>
            <a:xfrm>
              <a:off x="3288219" y="3904259"/>
              <a:ext cx="188733" cy="188733"/>
            </a:xfrm>
            <a:custGeom>
              <a:avLst/>
              <a:gdLst>
                <a:gd name="connsiteX0" fmla="*/ 70009 w 76200"/>
                <a:gd name="connsiteY0" fmla="*/ 38621 h 76200"/>
                <a:gd name="connsiteX1" fmla="*/ 38576 w 76200"/>
                <a:gd name="connsiteY1" fmla="*/ 70054 h 76200"/>
                <a:gd name="connsiteX2" fmla="*/ 7144 w 76200"/>
                <a:gd name="connsiteY2" fmla="*/ 38621 h 76200"/>
                <a:gd name="connsiteX3" fmla="*/ 38576 w 76200"/>
                <a:gd name="connsiteY3" fmla="*/ 7189 h 76200"/>
                <a:gd name="connsiteX4" fmla="*/ 70009 w 76200"/>
                <a:gd name="connsiteY4" fmla="*/ 3862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0009" y="38621"/>
                  </a:moveTo>
                  <a:cubicBezTo>
                    <a:pt x="70009" y="55766"/>
                    <a:pt x="55721" y="70054"/>
                    <a:pt x="38576" y="70054"/>
                  </a:cubicBezTo>
                  <a:cubicBezTo>
                    <a:pt x="21431" y="70054"/>
                    <a:pt x="7144" y="55766"/>
                    <a:pt x="7144" y="38621"/>
                  </a:cubicBezTo>
                  <a:cubicBezTo>
                    <a:pt x="7144" y="21476"/>
                    <a:pt x="21431" y="7189"/>
                    <a:pt x="38576" y="7189"/>
                  </a:cubicBezTo>
                  <a:cubicBezTo>
                    <a:pt x="55721" y="6236"/>
                    <a:pt x="70009" y="20524"/>
                    <a:pt x="70009" y="3862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216">
              <a:extLst>
                <a:ext uri="{FF2B5EF4-FFF2-40B4-BE49-F238E27FC236}">
                  <a16:creationId xmlns:a16="http://schemas.microsoft.com/office/drawing/2014/main" id="{630B8711-551C-B146-A573-9CCEE6C12448}"/>
                </a:ext>
              </a:extLst>
            </p:cNvPr>
            <p:cNvSpPr/>
            <p:nvPr/>
          </p:nvSpPr>
          <p:spPr>
            <a:xfrm>
              <a:off x="5842015" y="4386820"/>
              <a:ext cx="3713324" cy="997926"/>
            </a:xfrm>
            <a:custGeom>
              <a:avLst/>
              <a:gdLst>
                <a:gd name="connsiteX0" fmla="*/ 1856661 w 3713324"/>
                <a:gd name="connsiteY0" fmla="*/ 0 h 997926"/>
                <a:gd name="connsiteX1" fmla="*/ 3253286 w 3713324"/>
                <a:gd name="connsiteY1" fmla="*/ 73133 h 997926"/>
                <a:gd name="connsiteX2" fmla="*/ 3713324 w 3713324"/>
                <a:gd name="connsiteY2" fmla="*/ 535530 h 997926"/>
                <a:gd name="connsiteX3" fmla="*/ 3250928 w 3713324"/>
                <a:gd name="connsiteY3" fmla="*/ 997926 h 997926"/>
                <a:gd name="connsiteX4" fmla="*/ 462397 w 3713324"/>
                <a:gd name="connsiteY4" fmla="*/ 997926 h 997926"/>
                <a:gd name="connsiteX5" fmla="*/ 0 w 3713324"/>
                <a:gd name="connsiteY5" fmla="*/ 535530 h 997926"/>
                <a:gd name="connsiteX6" fmla="*/ 462397 w 3713324"/>
                <a:gd name="connsiteY6" fmla="*/ 73133 h 997926"/>
                <a:gd name="connsiteX7" fmla="*/ 1856661 w 3713324"/>
                <a:gd name="connsiteY7" fmla="*/ 0 h 9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324" h="997926">
                  <a:moveTo>
                    <a:pt x="1856661" y="0"/>
                  </a:moveTo>
                  <a:cubicBezTo>
                    <a:pt x="2203460" y="0"/>
                    <a:pt x="3243850" y="73133"/>
                    <a:pt x="3253286" y="73133"/>
                  </a:cubicBezTo>
                  <a:cubicBezTo>
                    <a:pt x="3505718" y="73133"/>
                    <a:pt x="3713324" y="280740"/>
                    <a:pt x="3713324" y="535530"/>
                  </a:cubicBezTo>
                  <a:cubicBezTo>
                    <a:pt x="3713324" y="790320"/>
                    <a:pt x="3505718" y="997926"/>
                    <a:pt x="3250928" y="997926"/>
                  </a:cubicBezTo>
                  <a:lnTo>
                    <a:pt x="462397" y="997926"/>
                  </a:lnTo>
                  <a:cubicBezTo>
                    <a:pt x="207607" y="997926"/>
                    <a:pt x="0" y="790320"/>
                    <a:pt x="0" y="535530"/>
                  </a:cubicBezTo>
                  <a:cubicBezTo>
                    <a:pt x="0" y="280740"/>
                    <a:pt x="207607" y="73133"/>
                    <a:pt x="462397" y="73133"/>
                  </a:cubicBezTo>
                  <a:cubicBezTo>
                    <a:pt x="469473" y="73133"/>
                    <a:pt x="1509865" y="0"/>
                    <a:pt x="185666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217">
              <a:extLst>
                <a:ext uri="{FF2B5EF4-FFF2-40B4-BE49-F238E27FC236}">
                  <a16:creationId xmlns:a16="http://schemas.microsoft.com/office/drawing/2014/main" id="{4E3FDBCB-B9DD-244C-8588-06837254283B}"/>
                </a:ext>
              </a:extLst>
            </p:cNvPr>
            <p:cNvSpPr/>
            <p:nvPr/>
          </p:nvSpPr>
          <p:spPr>
            <a:xfrm>
              <a:off x="6060238" y="4680537"/>
              <a:ext cx="471833" cy="471833"/>
            </a:xfrm>
            <a:custGeom>
              <a:avLst/>
              <a:gdLst>
                <a:gd name="connsiteX0" fmla="*/ 98584 w 190500"/>
                <a:gd name="connsiteY0" fmla="*/ 190024 h 190500"/>
                <a:gd name="connsiteX1" fmla="*/ 7144 w 190500"/>
                <a:gd name="connsiteY1" fmla="*/ 98584 h 190500"/>
                <a:gd name="connsiteX2" fmla="*/ 98584 w 190500"/>
                <a:gd name="connsiteY2" fmla="*/ 7144 h 190500"/>
                <a:gd name="connsiteX3" fmla="*/ 190024 w 190500"/>
                <a:gd name="connsiteY3" fmla="*/ 98584 h 190500"/>
                <a:gd name="connsiteX4" fmla="*/ 98584 w 190500"/>
                <a:gd name="connsiteY4" fmla="*/ 19002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98584" y="190024"/>
                  </a:moveTo>
                  <a:cubicBezTo>
                    <a:pt x="48101" y="190024"/>
                    <a:pt x="7144" y="149066"/>
                    <a:pt x="7144" y="98584"/>
                  </a:cubicBezTo>
                  <a:cubicBezTo>
                    <a:pt x="7144" y="48101"/>
                    <a:pt x="48101" y="7144"/>
                    <a:pt x="98584" y="7144"/>
                  </a:cubicBezTo>
                  <a:cubicBezTo>
                    <a:pt x="149066" y="7144"/>
                    <a:pt x="190024" y="48101"/>
                    <a:pt x="190024" y="98584"/>
                  </a:cubicBezTo>
                  <a:cubicBezTo>
                    <a:pt x="190024" y="148114"/>
                    <a:pt x="149066" y="190024"/>
                    <a:pt x="98584" y="1900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218">
              <a:extLst>
                <a:ext uri="{FF2B5EF4-FFF2-40B4-BE49-F238E27FC236}">
                  <a16:creationId xmlns:a16="http://schemas.microsoft.com/office/drawing/2014/main" id="{D970F453-7DEC-214A-9B9F-87A17AE1D9F6}"/>
                </a:ext>
              </a:extLst>
            </p:cNvPr>
            <p:cNvSpPr/>
            <p:nvPr/>
          </p:nvSpPr>
          <p:spPr>
            <a:xfrm>
              <a:off x="8812770" y="4643063"/>
              <a:ext cx="542608" cy="542608"/>
            </a:xfrm>
            <a:custGeom>
              <a:avLst/>
              <a:gdLst>
                <a:gd name="connsiteX0" fmla="*/ 127593 w 219075"/>
                <a:gd name="connsiteY0" fmla="*/ 22757 h 219075"/>
                <a:gd name="connsiteX1" fmla="*/ 203296 w 219075"/>
                <a:gd name="connsiteY1" fmla="*/ 127593 h 219075"/>
                <a:gd name="connsiteX2" fmla="*/ 98460 w 219075"/>
                <a:gd name="connsiteY2" fmla="*/ 203296 h 219075"/>
                <a:gd name="connsiteX3" fmla="*/ 22757 w 219075"/>
                <a:gd name="connsiteY3" fmla="*/ 98460 h 219075"/>
                <a:gd name="connsiteX4" fmla="*/ 127593 w 219075"/>
                <a:gd name="connsiteY4" fmla="*/ 227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127593" y="22757"/>
                  </a:moveTo>
                  <a:cubicBezTo>
                    <a:pt x="177447" y="30802"/>
                    <a:pt x="211341" y="77738"/>
                    <a:pt x="203296" y="127593"/>
                  </a:cubicBezTo>
                  <a:cubicBezTo>
                    <a:pt x="195251" y="177447"/>
                    <a:pt x="148314" y="211341"/>
                    <a:pt x="98460" y="203296"/>
                  </a:cubicBezTo>
                  <a:cubicBezTo>
                    <a:pt x="48605" y="195251"/>
                    <a:pt x="14712" y="148315"/>
                    <a:pt x="22757" y="98460"/>
                  </a:cubicBezTo>
                  <a:cubicBezTo>
                    <a:pt x="30801" y="48605"/>
                    <a:pt x="77738" y="14712"/>
                    <a:pt x="127593" y="227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219">
              <a:extLst>
                <a:ext uri="{FF2B5EF4-FFF2-40B4-BE49-F238E27FC236}">
                  <a16:creationId xmlns:a16="http://schemas.microsoft.com/office/drawing/2014/main" id="{5DDA040E-0567-894F-A4D5-AB6BE3FFD050}"/>
                </a:ext>
              </a:extLst>
            </p:cNvPr>
            <p:cNvSpPr/>
            <p:nvPr/>
          </p:nvSpPr>
          <p:spPr>
            <a:xfrm>
              <a:off x="6465106" y="3021096"/>
              <a:ext cx="1171361" cy="607456"/>
            </a:xfrm>
            <a:custGeom>
              <a:avLst/>
              <a:gdLst>
                <a:gd name="connsiteX0" fmla="*/ 180233 w 1171361"/>
                <a:gd name="connsiteY0" fmla="*/ 0 h 607456"/>
                <a:gd name="connsiteX1" fmla="*/ 903051 w 1171361"/>
                <a:gd name="connsiteY1" fmla="*/ 0 h 607456"/>
                <a:gd name="connsiteX2" fmla="*/ 1171361 w 1171361"/>
                <a:gd name="connsiteY2" fmla="*/ 607456 h 607456"/>
                <a:gd name="connsiteX3" fmla="*/ 0 w 1171361"/>
                <a:gd name="connsiteY3" fmla="*/ 607456 h 60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361" h="607456">
                  <a:moveTo>
                    <a:pt x="180233" y="0"/>
                  </a:moveTo>
                  <a:lnTo>
                    <a:pt x="903051" y="0"/>
                  </a:lnTo>
                  <a:lnTo>
                    <a:pt x="1171361" y="607456"/>
                  </a:lnTo>
                  <a:lnTo>
                    <a:pt x="0" y="6074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Rectangle: Rounded Corners 220">
              <a:extLst>
                <a:ext uri="{FF2B5EF4-FFF2-40B4-BE49-F238E27FC236}">
                  <a16:creationId xmlns:a16="http://schemas.microsoft.com/office/drawing/2014/main" id="{80EEC734-3D00-E146-9720-73B98CD50FC3}"/>
                </a:ext>
              </a:extLst>
            </p:cNvPr>
            <p:cNvSpPr/>
            <p:nvPr/>
          </p:nvSpPr>
          <p:spPr>
            <a:xfrm>
              <a:off x="8103056" y="3422743"/>
              <a:ext cx="1103442" cy="411617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4E795550-CEDE-D84E-A797-C58E07D2C2BA}"/>
                </a:ext>
              </a:extLst>
            </p:cNvPr>
            <p:cNvSpPr/>
            <p:nvPr/>
          </p:nvSpPr>
          <p:spPr>
            <a:xfrm>
              <a:off x="7050786" y="4254347"/>
              <a:ext cx="1544908" cy="2310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0B213EDE-5101-1A4E-95E9-450EBB0B4401}"/>
              </a:ext>
            </a:extLst>
          </p:cNvPr>
          <p:cNvGrpSpPr/>
          <p:nvPr/>
        </p:nvGrpSpPr>
        <p:grpSpPr>
          <a:xfrm flipH="1">
            <a:off x="243165" y="4542732"/>
            <a:ext cx="3552214" cy="2157130"/>
            <a:chOff x="3172436" y="1508641"/>
            <a:chExt cx="6382903" cy="3876105"/>
          </a:xfrm>
        </p:grpSpPr>
        <p:sp>
          <p:nvSpPr>
            <p:cNvPr id="183" name="Freeform: Shape 208">
              <a:extLst>
                <a:ext uri="{FF2B5EF4-FFF2-40B4-BE49-F238E27FC236}">
                  <a16:creationId xmlns:a16="http://schemas.microsoft.com/office/drawing/2014/main" id="{4B261B6C-3700-9641-8E9A-9A8C7B0B0630}"/>
                </a:ext>
              </a:extLst>
            </p:cNvPr>
            <p:cNvSpPr/>
            <p:nvPr/>
          </p:nvSpPr>
          <p:spPr>
            <a:xfrm>
              <a:off x="3776568" y="1677320"/>
              <a:ext cx="1038032" cy="330283"/>
            </a:xfrm>
            <a:custGeom>
              <a:avLst/>
              <a:gdLst>
                <a:gd name="connsiteX0" fmla="*/ 418624 w 419100"/>
                <a:gd name="connsiteY0" fmla="*/ 112871 h 133350"/>
                <a:gd name="connsiteX1" fmla="*/ 412909 w 419100"/>
                <a:gd name="connsiteY1" fmla="*/ 132874 h 133350"/>
                <a:gd name="connsiteX2" fmla="*/ 7144 w 419100"/>
                <a:gd name="connsiteY2" fmla="*/ 26194 h 133350"/>
                <a:gd name="connsiteX3" fmla="*/ 11906 w 41910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33350">
                  <a:moveTo>
                    <a:pt x="418624" y="112871"/>
                  </a:moveTo>
                  <a:lnTo>
                    <a:pt x="412909" y="132874"/>
                  </a:lnTo>
                  <a:lnTo>
                    <a:pt x="7144" y="26194"/>
                  </a:lnTo>
                  <a:lnTo>
                    <a:pt x="11906" y="71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209">
              <a:extLst>
                <a:ext uri="{FF2B5EF4-FFF2-40B4-BE49-F238E27FC236}">
                  <a16:creationId xmlns:a16="http://schemas.microsoft.com/office/drawing/2014/main" id="{0F610C81-3D30-D849-AAF9-229F991A93BC}"/>
                </a:ext>
              </a:extLst>
            </p:cNvPr>
            <p:cNvSpPr/>
            <p:nvPr/>
          </p:nvSpPr>
          <p:spPr>
            <a:xfrm>
              <a:off x="4702640" y="1879641"/>
              <a:ext cx="589791" cy="283100"/>
            </a:xfrm>
            <a:custGeom>
              <a:avLst/>
              <a:gdLst>
                <a:gd name="connsiteX0" fmla="*/ 8735 w 238125"/>
                <a:gd name="connsiteY0" fmla="*/ 58457 h 114300"/>
                <a:gd name="connsiteX1" fmla="*/ 21902 w 238125"/>
                <a:gd name="connsiteY1" fmla="*/ 8735 h 114300"/>
                <a:gd name="connsiteX2" fmla="*/ 233682 w 238125"/>
                <a:gd name="connsiteY2" fmla="*/ 64818 h 114300"/>
                <a:gd name="connsiteX3" fmla="*/ 220514 w 238125"/>
                <a:gd name="connsiteY3" fmla="*/ 11454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14300">
                  <a:moveTo>
                    <a:pt x="8735" y="58457"/>
                  </a:moveTo>
                  <a:lnTo>
                    <a:pt x="21902" y="8735"/>
                  </a:lnTo>
                  <a:lnTo>
                    <a:pt x="233682" y="64818"/>
                  </a:lnTo>
                  <a:lnTo>
                    <a:pt x="220514" y="11454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210">
              <a:extLst>
                <a:ext uri="{FF2B5EF4-FFF2-40B4-BE49-F238E27FC236}">
                  <a16:creationId xmlns:a16="http://schemas.microsoft.com/office/drawing/2014/main" id="{1DB1B7BB-0006-A749-8F6D-0F1C907F4028}"/>
                </a:ext>
              </a:extLst>
            </p:cNvPr>
            <p:cNvSpPr/>
            <p:nvPr/>
          </p:nvSpPr>
          <p:spPr>
            <a:xfrm>
              <a:off x="3557164" y="3463208"/>
              <a:ext cx="212325" cy="1061624"/>
            </a:xfrm>
            <a:custGeom>
              <a:avLst/>
              <a:gdLst>
                <a:gd name="connsiteX0" fmla="*/ 7144 w 85725"/>
                <a:gd name="connsiteY0" fmla="*/ 9049 h 428625"/>
                <a:gd name="connsiteX1" fmla="*/ 27146 w 85725"/>
                <a:gd name="connsiteY1" fmla="*/ 7144 h 428625"/>
                <a:gd name="connsiteX2" fmla="*/ 79534 w 85725"/>
                <a:gd name="connsiteY2" fmla="*/ 423386 h 428625"/>
                <a:gd name="connsiteX3" fmla="*/ 59531 w 85725"/>
                <a:gd name="connsiteY3" fmla="*/ 42624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28625">
                  <a:moveTo>
                    <a:pt x="7144" y="9049"/>
                  </a:moveTo>
                  <a:lnTo>
                    <a:pt x="27146" y="7144"/>
                  </a:lnTo>
                  <a:lnTo>
                    <a:pt x="79534" y="423386"/>
                  </a:lnTo>
                  <a:lnTo>
                    <a:pt x="59531" y="4262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211">
              <a:extLst>
                <a:ext uri="{FF2B5EF4-FFF2-40B4-BE49-F238E27FC236}">
                  <a16:creationId xmlns:a16="http://schemas.microsoft.com/office/drawing/2014/main" id="{D4908C76-C331-8E4E-BC43-B9CED0EDA98D}"/>
                </a:ext>
              </a:extLst>
            </p:cNvPr>
            <p:cNvSpPr/>
            <p:nvPr/>
          </p:nvSpPr>
          <p:spPr>
            <a:xfrm>
              <a:off x="3459365" y="2983799"/>
              <a:ext cx="212325" cy="589791"/>
            </a:xfrm>
            <a:custGeom>
              <a:avLst/>
              <a:gdLst>
                <a:gd name="connsiteX0" fmla="*/ 7950 w 85725"/>
                <a:gd name="connsiteY0" fmla="*/ 14122 h 238125"/>
                <a:gd name="connsiteX1" fmla="*/ 59014 w 85725"/>
                <a:gd name="connsiteY1" fmla="*/ 7950 h 238125"/>
                <a:gd name="connsiteX2" fmla="*/ 85303 w 85725"/>
                <a:gd name="connsiteY2" fmla="*/ 225447 h 238125"/>
                <a:gd name="connsiteX3" fmla="*/ 34239 w 85725"/>
                <a:gd name="connsiteY3" fmla="*/ 23161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38125">
                  <a:moveTo>
                    <a:pt x="7950" y="14122"/>
                  </a:moveTo>
                  <a:lnTo>
                    <a:pt x="59014" y="7950"/>
                  </a:lnTo>
                  <a:lnTo>
                    <a:pt x="85303" y="225447"/>
                  </a:lnTo>
                  <a:lnTo>
                    <a:pt x="34239" y="23161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212">
              <a:extLst>
                <a:ext uri="{FF2B5EF4-FFF2-40B4-BE49-F238E27FC236}">
                  <a16:creationId xmlns:a16="http://schemas.microsoft.com/office/drawing/2014/main" id="{15FC0949-11BD-A04A-A0D5-6DA1620ED47F}"/>
                </a:ext>
              </a:extLst>
            </p:cNvPr>
            <p:cNvSpPr/>
            <p:nvPr/>
          </p:nvSpPr>
          <p:spPr>
            <a:xfrm>
              <a:off x="3817854" y="1947446"/>
              <a:ext cx="2838073" cy="1903844"/>
            </a:xfrm>
            <a:custGeom>
              <a:avLst/>
              <a:gdLst>
                <a:gd name="connsiteX0" fmla="*/ 2098335 w 2838073"/>
                <a:gd name="connsiteY0" fmla="*/ 397944 h 1903844"/>
                <a:gd name="connsiteX1" fmla="*/ 1982738 w 2838073"/>
                <a:gd name="connsiteY1" fmla="*/ 513542 h 1903844"/>
                <a:gd name="connsiteX2" fmla="*/ 2098335 w 2838073"/>
                <a:gd name="connsiteY2" fmla="*/ 629143 h 1903844"/>
                <a:gd name="connsiteX3" fmla="*/ 2213936 w 2838073"/>
                <a:gd name="connsiteY3" fmla="*/ 513542 h 1903844"/>
                <a:gd name="connsiteX4" fmla="*/ 2098335 w 2838073"/>
                <a:gd name="connsiteY4" fmla="*/ 397944 h 1903844"/>
                <a:gd name="connsiteX5" fmla="*/ 0 w 2838073"/>
                <a:gd name="connsiteY5" fmla="*/ 0 h 1903844"/>
                <a:gd name="connsiteX6" fmla="*/ 2087859 w 2838073"/>
                <a:gd name="connsiteY6" fmla="*/ 143908 h 1903844"/>
                <a:gd name="connsiteX7" fmla="*/ 2448812 w 2838073"/>
                <a:gd name="connsiteY7" fmla="*/ 398698 h 1903844"/>
                <a:gd name="connsiteX8" fmla="*/ 2838073 w 2838073"/>
                <a:gd name="connsiteY8" fmla="*/ 1285743 h 1903844"/>
                <a:gd name="connsiteX9" fmla="*/ 2566771 w 2838073"/>
                <a:gd name="connsiteY9" fmla="*/ 1903844 h 1903844"/>
                <a:gd name="connsiteX10" fmla="*/ 2005290 w 2838073"/>
                <a:gd name="connsiteY10" fmla="*/ 884686 h 1903844"/>
                <a:gd name="connsiteX11" fmla="*/ 1745782 w 2838073"/>
                <a:gd name="connsiteY11" fmla="*/ 677079 h 1903844"/>
                <a:gd name="connsiteX12" fmla="*/ 0 w 2838073"/>
                <a:gd name="connsiteY12" fmla="*/ 174579 h 190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38073" h="1903844">
                  <a:moveTo>
                    <a:pt x="2098335" y="397944"/>
                  </a:moveTo>
                  <a:cubicBezTo>
                    <a:pt x="2034639" y="397944"/>
                    <a:pt x="1982738" y="449846"/>
                    <a:pt x="1982738" y="513542"/>
                  </a:cubicBezTo>
                  <a:cubicBezTo>
                    <a:pt x="1982738" y="577241"/>
                    <a:pt x="2034639" y="629143"/>
                    <a:pt x="2098335" y="629143"/>
                  </a:cubicBezTo>
                  <a:cubicBezTo>
                    <a:pt x="2162034" y="629143"/>
                    <a:pt x="2213936" y="577241"/>
                    <a:pt x="2213936" y="513542"/>
                  </a:cubicBezTo>
                  <a:cubicBezTo>
                    <a:pt x="2213936" y="449846"/>
                    <a:pt x="2162034" y="400302"/>
                    <a:pt x="2098335" y="397944"/>
                  </a:cubicBezTo>
                  <a:close/>
                  <a:moveTo>
                    <a:pt x="0" y="0"/>
                  </a:moveTo>
                  <a:lnTo>
                    <a:pt x="2087859" y="143908"/>
                  </a:lnTo>
                  <a:cubicBezTo>
                    <a:pt x="2229409" y="153345"/>
                    <a:pt x="2392192" y="268945"/>
                    <a:pt x="2448812" y="398698"/>
                  </a:cubicBezTo>
                  <a:lnTo>
                    <a:pt x="2838073" y="1285743"/>
                  </a:lnTo>
                  <a:lnTo>
                    <a:pt x="2566771" y="1903844"/>
                  </a:lnTo>
                  <a:lnTo>
                    <a:pt x="2005290" y="884686"/>
                  </a:lnTo>
                  <a:cubicBezTo>
                    <a:pt x="1958106" y="797398"/>
                    <a:pt x="1840148" y="705389"/>
                    <a:pt x="1745782" y="677079"/>
                  </a:cubicBezTo>
                  <a:lnTo>
                    <a:pt x="0" y="17457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213">
              <a:extLst>
                <a:ext uri="{FF2B5EF4-FFF2-40B4-BE49-F238E27FC236}">
                  <a16:creationId xmlns:a16="http://schemas.microsoft.com/office/drawing/2014/main" id="{C9166581-7604-BE47-8F58-FA1F6044B61D}"/>
                </a:ext>
              </a:extLst>
            </p:cNvPr>
            <p:cNvSpPr/>
            <p:nvPr/>
          </p:nvSpPr>
          <p:spPr>
            <a:xfrm>
              <a:off x="6324465" y="2859263"/>
              <a:ext cx="3066913" cy="1439090"/>
            </a:xfrm>
            <a:custGeom>
              <a:avLst/>
              <a:gdLst>
                <a:gd name="connsiteX0" fmla="*/ 134779 w 1238250"/>
                <a:gd name="connsiteY0" fmla="*/ 7144 h 581025"/>
                <a:gd name="connsiteX1" fmla="*/ 89059 w 1238250"/>
                <a:gd name="connsiteY1" fmla="*/ 41434 h 581025"/>
                <a:gd name="connsiteX2" fmla="*/ 7144 w 1238250"/>
                <a:gd name="connsiteY2" fmla="*/ 305276 h 581025"/>
                <a:gd name="connsiteX3" fmla="*/ 7144 w 1238250"/>
                <a:gd name="connsiteY3" fmla="*/ 568166 h 581025"/>
                <a:gd name="connsiteX4" fmla="*/ 7144 w 1238250"/>
                <a:gd name="connsiteY4" fmla="*/ 571976 h 581025"/>
                <a:gd name="connsiteX5" fmla="*/ 42386 w 1238250"/>
                <a:gd name="connsiteY5" fmla="*/ 575786 h 581025"/>
                <a:gd name="connsiteX6" fmla="*/ 1202531 w 1238250"/>
                <a:gd name="connsiteY6" fmla="*/ 575786 h 581025"/>
                <a:gd name="connsiteX7" fmla="*/ 1237774 w 1238250"/>
                <a:gd name="connsiteY7" fmla="*/ 540544 h 581025"/>
                <a:gd name="connsiteX8" fmla="*/ 1237774 w 1238250"/>
                <a:gd name="connsiteY8" fmla="*/ 340519 h 581025"/>
                <a:gd name="connsiteX9" fmla="*/ 1202531 w 1238250"/>
                <a:gd name="connsiteY9" fmla="*/ 305276 h 581025"/>
                <a:gd name="connsiteX10" fmla="*/ 585311 w 1238250"/>
                <a:gd name="connsiteY10" fmla="*/ 305276 h 581025"/>
                <a:gd name="connsiteX11" fmla="*/ 464344 w 1238250"/>
                <a:gd name="connsiteY11" fmla="*/ 39529 h 581025"/>
                <a:gd name="connsiteX12" fmla="*/ 413861 w 1238250"/>
                <a:gd name="connsiteY12" fmla="*/ 7144 h 581025"/>
                <a:gd name="connsiteX13" fmla="*/ 134779 w 1238250"/>
                <a:gd name="connsiteY13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0" h="581025">
                  <a:moveTo>
                    <a:pt x="134779" y="7144"/>
                  </a:moveTo>
                  <a:cubicBezTo>
                    <a:pt x="114776" y="7144"/>
                    <a:pt x="94774" y="22384"/>
                    <a:pt x="89059" y="41434"/>
                  </a:cubicBezTo>
                  <a:lnTo>
                    <a:pt x="7144" y="305276"/>
                  </a:lnTo>
                  <a:lnTo>
                    <a:pt x="7144" y="568166"/>
                  </a:lnTo>
                  <a:cubicBezTo>
                    <a:pt x="7144" y="568166"/>
                    <a:pt x="7144" y="570071"/>
                    <a:pt x="7144" y="571976"/>
                  </a:cubicBezTo>
                  <a:cubicBezTo>
                    <a:pt x="7144" y="573881"/>
                    <a:pt x="23336" y="575786"/>
                    <a:pt x="42386" y="575786"/>
                  </a:cubicBezTo>
                  <a:lnTo>
                    <a:pt x="1202531" y="575786"/>
                  </a:lnTo>
                  <a:cubicBezTo>
                    <a:pt x="1222534" y="575786"/>
                    <a:pt x="1237774" y="559594"/>
                    <a:pt x="1237774" y="540544"/>
                  </a:cubicBezTo>
                  <a:lnTo>
                    <a:pt x="1237774" y="340519"/>
                  </a:lnTo>
                  <a:cubicBezTo>
                    <a:pt x="1237774" y="320516"/>
                    <a:pt x="1221581" y="305276"/>
                    <a:pt x="1202531" y="305276"/>
                  </a:cubicBezTo>
                  <a:lnTo>
                    <a:pt x="585311" y="305276"/>
                  </a:lnTo>
                  <a:lnTo>
                    <a:pt x="464344" y="39529"/>
                  </a:lnTo>
                  <a:cubicBezTo>
                    <a:pt x="455771" y="21431"/>
                    <a:pt x="433864" y="7144"/>
                    <a:pt x="413861" y="7144"/>
                  </a:cubicBezTo>
                  <a:lnTo>
                    <a:pt x="134779" y="714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214">
              <a:extLst>
                <a:ext uri="{FF2B5EF4-FFF2-40B4-BE49-F238E27FC236}">
                  <a16:creationId xmlns:a16="http://schemas.microsoft.com/office/drawing/2014/main" id="{C7762B0B-ECA3-3043-8941-7D948508050D}"/>
                </a:ext>
              </a:extLst>
            </p:cNvPr>
            <p:cNvSpPr/>
            <p:nvPr/>
          </p:nvSpPr>
          <p:spPr>
            <a:xfrm>
              <a:off x="3172436" y="1508641"/>
              <a:ext cx="803481" cy="3258005"/>
            </a:xfrm>
            <a:custGeom>
              <a:avLst/>
              <a:gdLst>
                <a:gd name="connsiteX0" fmla="*/ 470301 w 803481"/>
                <a:gd name="connsiteY0" fmla="*/ 472174 h 3258005"/>
                <a:gd name="connsiteX1" fmla="*/ 392449 w 803481"/>
                <a:gd name="connsiteY1" fmla="*/ 550026 h 3258005"/>
                <a:gd name="connsiteX2" fmla="*/ 470301 w 803481"/>
                <a:gd name="connsiteY2" fmla="*/ 627879 h 3258005"/>
                <a:gd name="connsiteX3" fmla="*/ 548154 w 803481"/>
                <a:gd name="connsiteY3" fmla="*/ 550026 h 3258005"/>
                <a:gd name="connsiteX4" fmla="*/ 470301 w 803481"/>
                <a:gd name="connsiteY4" fmla="*/ 472174 h 3258005"/>
                <a:gd name="connsiteX5" fmla="*/ 628902 w 803481"/>
                <a:gd name="connsiteY5" fmla="*/ 0 h 3258005"/>
                <a:gd name="connsiteX6" fmla="*/ 716192 w 803481"/>
                <a:gd name="connsiteY6" fmla="*/ 894123 h 3258005"/>
                <a:gd name="connsiteX7" fmla="*/ 230204 w 803481"/>
                <a:gd name="connsiteY7" fmla="*/ 2507791 h 3258005"/>
                <a:gd name="connsiteX8" fmla="*/ 211186 w 803481"/>
                <a:gd name="connsiteY8" fmla="*/ 2523639 h 3258005"/>
                <a:gd name="connsiteX9" fmla="*/ 619466 w 803481"/>
                <a:gd name="connsiteY9" fmla="*/ 2446452 h 3258005"/>
                <a:gd name="connsiteX10" fmla="*/ 803481 w 803481"/>
                <a:gd name="connsiteY10" fmla="*/ 3258005 h 3258005"/>
                <a:gd name="connsiteX11" fmla="*/ 225484 w 803481"/>
                <a:gd name="connsiteY11" fmla="*/ 3203743 h 3258005"/>
                <a:gd name="connsiteX12" fmla="*/ 36751 w 803481"/>
                <a:gd name="connsiteY12" fmla="*/ 3019728 h 3258005"/>
                <a:gd name="connsiteX13" fmla="*/ 1365 w 803481"/>
                <a:gd name="connsiteY13" fmla="*/ 2734270 h 3258005"/>
                <a:gd name="connsiteX14" fmla="*/ 145273 w 803481"/>
                <a:gd name="connsiteY14" fmla="*/ 2536101 h 3258005"/>
                <a:gd name="connsiteX15" fmla="*/ 173584 w 803481"/>
                <a:gd name="connsiteY15" fmla="*/ 2530748 h 3258005"/>
                <a:gd name="connsiteX16" fmla="*/ 173584 w 803481"/>
                <a:gd name="connsiteY16" fmla="*/ 587431 h 3258005"/>
                <a:gd name="connsiteX17" fmla="*/ 308055 w 803481"/>
                <a:gd name="connsiteY17" fmla="*/ 502501 h 3258005"/>
                <a:gd name="connsiteX18" fmla="*/ 284464 w 803481"/>
                <a:gd name="connsiteY18" fmla="*/ 240635 h 325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3481" h="3258005">
                  <a:moveTo>
                    <a:pt x="470301" y="472174"/>
                  </a:moveTo>
                  <a:cubicBezTo>
                    <a:pt x="427836" y="472174"/>
                    <a:pt x="392449" y="505203"/>
                    <a:pt x="392449" y="550026"/>
                  </a:cubicBezTo>
                  <a:cubicBezTo>
                    <a:pt x="392449" y="592491"/>
                    <a:pt x="427836" y="627879"/>
                    <a:pt x="470301" y="627879"/>
                  </a:cubicBezTo>
                  <a:cubicBezTo>
                    <a:pt x="512766" y="627879"/>
                    <a:pt x="548154" y="592491"/>
                    <a:pt x="548154" y="550026"/>
                  </a:cubicBezTo>
                  <a:cubicBezTo>
                    <a:pt x="548154" y="507561"/>
                    <a:pt x="512766" y="472174"/>
                    <a:pt x="470301" y="472174"/>
                  </a:cubicBezTo>
                  <a:close/>
                  <a:moveTo>
                    <a:pt x="628902" y="0"/>
                  </a:moveTo>
                  <a:lnTo>
                    <a:pt x="716192" y="894123"/>
                  </a:lnTo>
                  <a:lnTo>
                    <a:pt x="230204" y="2507791"/>
                  </a:lnTo>
                  <a:lnTo>
                    <a:pt x="211186" y="2523639"/>
                  </a:lnTo>
                  <a:lnTo>
                    <a:pt x="619466" y="2446452"/>
                  </a:lnTo>
                  <a:lnTo>
                    <a:pt x="803481" y="3258005"/>
                  </a:lnTo>
                  <a:lnTo>
                    <a:pt x="225484" y="3203743"/>
                  </a:lnTo>
                  <a:cubicBezTo>
                    <a:pt x="133478" y="3194306"/>
                    <a:pt x="48548" y="3111736"/>
                    <a:pt x="36751" y="3019728"/>
                  </a:cubicBezTo>
                  <a:lnTo>
                    <a:pt x="1365" y="2734270"/>
                  </a:lnTo>
                  <a:cubicBezTo>
                    <a:pt x="-10432" y="2642262"/>
                    <a:pt x="55624" y="2554974"/>
                    <a:pt x="145273" y="2536101"/>
                  </a:cubicBezTo>
                  <a:lnTo>
                    <a:pt x="173584" y="2530748"/>
                  </a:lnTo>
                  <a:lnTo>
                    <a:pt x="173584" y="587431"/>
                  </a:lnTo>
                  <a:lnTo>
                    <a:pt x="308055" y="502501"/>
                  </a:lnTo>
                  <a:lnTo>
                    <a:pt x="284464" y="24063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215">
              <a:extLst>
                <a:ext uri="{FF2B5EF4-FFF2-40B4-BE49-F238E27FC236}">
                  <a16:creationId xmlns:a16="http://schemas.microsoft.com/office/drawing/2014/main" id="{2377A92C-BC17-3641-B4F9-E51978B7ADDB}"/>
                </a:ext>
              </a:extLst>
            </p:cNvPr>
            <p:cNvSpPr/>
            <p:nvPr/>
          </p:nvSpPr>
          <p:spPr>
            <a:xfrm>
              <a:off x="3288219" y="3904259"/>
              <a:ext cx="188733" cy="188733"/>
            </a:xfrm>
            <a:custGeom>
              <a:avLst/>
              <a:gdLst>
                <a:gd name="connsiteX0" fmla="*/ 70009 w 76200"/>
                <a:gd name="connsiteY0" fmla="*/ 38621 h 76200"/>
                <a:gd name="connsiteX1" fmla="*/ 38576 w 76200"/>
                <a:gd name="connsiteY1" fmla="*/ 70054 h 76200"/>
                <a:gd name="connsiteX2" fmla="*/ 7144 w 76200"/>
                <a:gd name="connsiteY2" fmla="*/ 38621 h 76200"/>
                <a:gd name="connsiteX3" fmla="*/ 38576 w 76200"/>
                <a:gd name="connsiteY3" fmla="*/ 7189 h 76200"/>
                <a:gd name="connsiteX4" fmla="*/ 70009 w 76200"/>
                <a:gd name="connsiteY4" fmla="*/ 3862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0009" y="38621"/>
                  </a:moveTo>
                  <a:cubicBezTo>
                    <a:pt x="70009" y="55766"/>
                    <a:pt x="55721" y="70054"/>
                    <a:pt x="38576" y="70054"/>
                  </a:cubicBezTo>
                  <a:cubicBezTo>
                    <a:pt x="21431" y="70054"/>
                    <a:pt x="7144" y="55766"/>
                    <a:pt x="7144" y="38621"/>
                  </a:cubicBezTo>
                  <a:cubicBezTo>
                    <a:pt x="7144" y="21476"/>
                    <a:pt x="21431" y="7189"/>
                    <a:pt x="38576" y="7189"/>
                  </a:cubicBezTo>
                  <a:cubicBezTo>
                    <a:pt x="55721" y="6236"/>
                    <a:pt x="70009" y="20524"/>
                    <a:pt x="70009" y="3862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216">
              <a:extLst>
                <a:ext uri="{FF2B5EF4-FFF2-40B4-BE49-F238E27FC236}">
                  <a16:creationId xmlns:a16="http://schemas.microsoft.com/office/drawing/2014/main" id="{A39AB110-455C-4346-9908-06218CEA5D4F}"/>
                </a:ext>
              </a:extLst>
            </p:cNvPr>
            <p:cNvSpPr/>
            <p:nvPr/>
          </p:nvSpPr>
          <p:spPr>
            <a:xfrm>
              <a:off x="5842015" y="4386820"/>
              <a:ext cx="3713324" cy="997926"/>
            </a:xfrm>
            <a:custGeom>
              <a:avLst/>
              <a:gdLst>
                <a:gd name="connsiteX0" fmla="*/ 1856661 w 3713324"/>
                <a:gd name="connsiteY0" fmla="*/ 0 h 997926"/>
                <a:gd name="connsiteX1" fmla="*/ 3253286 w 3713324"/>
                <a:gd name="connsiteY1" fmla="*/ 73133 h 997926"/>
                <a:gd name="connsiteX2" fmla="*/ 3713324 w 3713324"/>
                <a:gd name="connsiteY2" fmla="*/ 535530 h 997926"/>
                <a:gd name="connsiteX3" fmla="*/ 3250928 w 3713324"/>
                <a:gd name="connsiteY3" fmla="*/ 997926 h 997926"/>
                <a:gd name="connsiteX4" fmla="*/ 462397 w 3713324"/>
                <a:gd name="connsiteY4" fmla="*/ 997926 h 997926"/>
                <a:gd name="connsiteX5" fmla="*/ 0 w 3713324"/>
                <a:gd name="connsiteY5" fmla="*/ 535530 h 997926"/>
                <a:gd name="connsiteX6" fmla="*/ 462397 w 3713324"/>
                <a:gd name="connsiteY6" fmla="*/ 73133 h 997926"/>
                <a:gd name="connsiteX7" fmla="*/ 1856661 w 3713324"/>
                <a:gd name="connsiteY7" fmla="*/ 0 h 9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324" h="997926">
                  <a:moveTo>
                    <a:pt x="1856661" y="0"/>
                  </a:moveTo>
                  <a:cubicBezTo>
                    <a:pt x="2203460" y="0"/>
                    <a:pt x="3243850" y="73133"/>
                    <a:pt x="3253286" y="73133"/>
                  </a:cubicBezTo>
                  <a:cubicBezTo>
                    <a:pt x="3505718" y="73133"/>
                    <a:pt x="3713324" y="280740"/>
                    <a:pt x="3713324" y="535530"/>
                  </a:cubicBezTo>
                  <a:cubicBezTo>
                    <a:pt x="3713324" y="790320"/>
                    <a:pt x="3505718" y="997926"/>
                    <a:pt x="3250928" y="997926"/>
                  </a:cubicBezTo>
                  <a:lnTo>
                    <a:pt x="462397" y="997926"/>
                  </a:lnTo>
                  <a:cubicBezTo>
                    <a:pt x="207607" y="997926"/>
                    <a:pt x="0" y="790320"/>
                    <a:pt x="0" y="535530"/>
                  </a:cubicBezTo>
                  <a:cubicBezTo>
                    <a:pt x="0" y="280740"/>
                    <a:pt x="207607" y="73133"/>
                    <a:pt x="462397" y="73133"/>
                  </a:cubicBezTo>
                  <a:cubicBezTo>
                    <a:pt x="469473" y="73133"/>
                    <a:pt x="1509865" y="0"/>
                    <a:pt x="185666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217">
              <a:extLst>
                <a:ext uri="{FF2B5EF4-FFF2-40B4-BE49-F238E27FC236}">
                  <a16:creationId xmlns:a16="http://schemas.microsoft.com/office/drawing/2014/main" id="{AC4009DD-BC06-4347-9CA8-94DE4FAE378A}"/>
                </a:ext>
              </a:extLst>
            </p:cNvPr>
            <p:cNvSpPr/>
            <p:nvPr/>
          </p:nvSpPr>
          <p:spPr>
            <a:xfrm>
              <a:off x="6060238" y="4680537"/>
              <a:ext cx="471833" cy="471833"/>
            </a:xfrm>
            <a:custGeom>
              <a:avLst/>
              <a:gdLst>
                <a:gd name="connsiteX0" fmla="*/ 98584 w 190500"/>
                <a:gd name="connsiteY0" fmla="*/ 190024 h 190500"/>
                <a:gd name="connsiteX1" fmla="*/ 7144 w 190500"/>
                <a:gd name="connsiteY1" fmla="*/ 98584 h 190500"/>
                <a:gd name="connsiteX2" fmla="*/ 98584 w 190500"/>
                <a:gd name="connsiteY2" fmla="*/ 7144 h 190500"/>
                <a:gd name="connsiteX3" fmla="*/ 190024 w 190500"/>
                <a:gd name="connsiteY3" fmla="*/ 98584 h 190500"/>
                <a:gd name="connsiteX4" fmla="*/ 98584 w 190500"/>
                <a:gd name="connsiteY4" fmla="*/ 19002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98584" y="190024"/>
                  </a:moveTo>
                  <a:cubicBezTo>
                    <a:pt x="48101" y="190024"/>
                    <a:pt x="7144" y="149066"/>
                    <a:pt x="7144" y="98584"/>
                  </a:cubicBezTo>
                  <a:cubicBezTo>
                    <a:pt x="7144" y="48101"/>
                    <a:pt x="48101" y="7144"/>
                    <a:pt x="98584" y="7144"/>
                  </a:cubicBezTo>
                  <a:cubicBezTo>
                    <a:pt x="149066" y="7144"/>
                    <a:pt x="190024" y="48101"/>
                    <a:pt x="190024" y="98584"/>
                  </a:cubicBezTo>
                  <a:cubicBezTo>
                    <a:pt x="190024" y="148114"/>
                    <a:pt x="149066" y="190024"/>
                    <a:pt x="98584" y="1900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218">
              <a:extLst>
                <a:ext uri="{FF2B5EF4-FFF2-40B4-BE49-F238E27FC236}">
                  <a16:creationId xmlns:a16="http://schemas.microsoft.com/office/drawing/2014/main" id="{A534223A-CA84-0841-AA1D-86F424C8B5C0}"/>
                </a:ext>
              </a:extLst>
            </p:cNvPr>
            <p:cNvSpPr/>
            <p:nvPr/>
          </p:nvSpPr>
          <p:spPr>
            <a:xfrm>
              <a:off x="8812770" y="4643063"/>
              <a:ext cx="542608" cy="542608"/>
            </a:xfrm>
            <a:custGeom>
              <a:avLst/>
              <a:gdLst>
                <a:gd name="connsiteX0" fmla="*/ 127593 w 219075"/>
                <a:gd name="connsiteY0" fmla="*/ 22757 h 219075"/>
                <a:gd name="connsiteX1" fmla="*/ 203296 w 219075"/>
                <a:gd name="connsiteY1" fmla="*/ 127593 h 219075"/>
                <a:gd name="connsiteX2" fmla="*/ 98460 w 219075"/>
                <a:gd name="connsiteY2" fmla="*/ 203296 h 219075"/>
                <a:gd name="connsiteX3" fmla="*/ 22757 w 219075"/>
                <a:gd name="connsiteY3" fmla="*/ 98460 h 219075"/>
                <a:gd name="connsiteX4" fmla="*/ 127593 w 219075"/>
                <a:gd name="connsiteY4" fmla="*/ 227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127593" y="22757"/>
                  </a:moveTo>
                  <a:cubicBezTo>
                    <a:pt x="177447" y="30802"/>
                    <a:pt x="211341" y="77738"/>
                    <a:pt x="203296" y="127593"/>
                  </a:cubicBezTo>
                  <a:cubicBezTo>
                    <a:pt x="195251" y="177447"/>
                    <a:pt x="148314" y="211341"/>
                    <a:pt x="98460" y="203296"/>
                  </a:cubicBezTo>
                  <a:cubicBezTo>
                    <a:pt x="48605" y="195251"/>
                    <a:pt x="14712" y="148315"/>
                    <a:pt x="22757" y="98460"/>
                  </a:cubicBezTo>
                  <a:cubicBezTo>
                    <a:pt x="30801" y="48605"/>
                    <a:pt x="77738" y="14712"/>
                    <a:pt x="127593" y="227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219">
              <a:extLst>
                <a:ext uri="{FF2B5EF4-FFF2-40B4-BE49-F238E27FC236}">
                  <a16:creationId xmlns:a16="http://schemas.microsoft.com/office/drawing/2014/main" id="{B6DA37F1-2CE2-8B4B-A970-93789EBF86A7}"/>
                </a:ext>
              </a:extLst>
            </p:cNvPr>
            <p:cNvSpPr/>
            <p:nvPr/>
          </p:nvSpPr>
          <p:spPr>
            <a:xfrm>
              <a:off x="6465106" y="3021096"/>
              <a:ext cx="1171361" cy="607456"/>
            </a:xfrm>
            <a:custGeom>
              <a:avLst/>
              <a:gdLst>
                <a:gd name="connsiteX0" fmla="*/ 180233 w 1171361"/>
                <a:gd name="connsiteY0" fmla="*/ 0 h 607456"/>
                <a:gd name="connsiteX1" fmla="*/ 903051 w 1171361"/>
                <a:gd name="connsiteY1" fmla="*/ 0 h 607456"/>
                <a:gd name="connsiteX2" fmla="*/ 1171361 w 1171361"/>
                <a:gd name="connsiteY2" fmla="*/ 607456 h 607456"/>
                <a:gd name="connsiteX3" fmla="*/ 0 w 1171361"/>
                <a:gd name="connsiteY3" fmla="*/ 607456 h 60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361" h="607456">
                  <a:moveTo>
                    <a:pt x="180233" y="0"/>
                  </a:moveTo>
                  <a:lnTo>
                    <a:pt x="903051" y="0"/>
                  </a:lnTo>
                  <a:lnTo>
                    <a:pt x="1171361" y="607456"/>
                  </a:lnTo>
                  <a:lnTo>
                    <a:pt x="0" y="6074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Rectangle: Rounded Corners 220">
              <a:extLst>
                <a:ext uri="{FF2B5EF4-FFF2-40B4-BE49-F238E27FC236}">
                  <a16:creationId xmlns:a16="http://schemas.microsoft.com/office/drawing/2014/main" id="{3BEFFA89-16CB-3F40-8784-95242297224F}"/>
                </a:ext>
              </a:extLst>
            </p:cNvPr>
            <p:cNvSpPr/>
            <p:nvPr/>
          </p:nvSpPr>
          <p:spPr>
            <a:xfrm>
              <a:off x="8103056" y="3422743"/>
              <a:ext cx="1103442" cy="411617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50B0E544-0264-1246-9E4D-4E27BEA446FB}"/>
                </a:ext>
              </a:extLst>
            </p:cNvPr>
            <p:cNvSpPr/>
            <p:nvPr/>
          </p:nvSpPr>
          <p:spPr>
            <a:xfrm>
              <a:off x="7050786" y="4254347"/>
              <a:ext cx="1544908" cy="2310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736D22ED-BB22-7946-9EB4-B2AEBBC4C492}"/>
              </a:ext>
            </a:extLst>
          </p:cNvPr>
          <p:cNvSpPr txBox="1"/>
          <p:nvPr/>
        </p:nvSpPr>
        <p:spPr>
          <a:xfrm>
            <a:off x="10801844" y="6078024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27900"/>
                </a:solidFill>
                <a:latin typeface="Gabriola" pitchFamily="82" charset="0"/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454771274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EBED1CBC-D5AB-42E6-AD1F-F6DA25319C1D}"/>
              </a:ext>
            </a:extLst>
          </p:cNvPr>
          <p:cNvSpPr txBox="1"/>
          <p:nvPr/>
        </p:nvSpPr>
        <p:spPr>
          <a:xfrm>
            <a:off x="321276" y="111941"/>
            <a:ext cx="3040350" cy="10926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65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Soil Profile: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23086F-2321-FB4D-81E6-C218944D09B2}"/>
              </a:ext>
            </a:extLst>
          </p:cNvPr>
          <p:cNvSpPr txBox="1"/>
          <p:nvPr/>
        </p:nvSpPr>
        <p:spPr>
          <a:xfrm>
            <a:off x="11009870" y="58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A95C29-87A5-FE47-AC68-9E7CB7672BDC}"/>
              </a:ext>
            </a:extLst>
          </p:cNvPr>
          <p:cNvSpPr txBox="1"/>
          <p:nvPr/>
        </p:nvSpPr>
        <p:spPr>
          <a:xfrm>
            <a:off x="6828469" y="6154615"/>
            <a:ext cx="45570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Gabriola" pitchFamily="82" charset="0"/>
              </a:rPr>
              <a:t>Fig (5.1): Soil Profile of the project site</a:t>
            </a:r>
            <a:r>
              <a:rPr lang="en-US" sz="2500" dirty="0">
                <a:latin typeface="Gabriola" pitchFamily="82" charset="0"/>
              </a:rPr>
              <a:t> </a:t>
            </a:r>
            <a:r>
              <a:rPr lang="en-US" sz="2500" b="1" dirty="0">
                <a:latin typeface="Gabriola" pitchFamily="82" charset="0"/>
              </a:rPr>
              <a:t>  </a:t>
            </a:r>
            <a:endParaRPr lang="en-US" sz="2500" dirty="0">
              <a:latin typeface="Gabriola" pitchFamily="82" charset="0"/>
            </a:endParaRPr>
          </a:p>
          <a:p>
            <a:endParaRPr lang="en-US" sz="2500" dirty="0">
              <a:latin typeface="Gabriola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A3EC71-C096-8141-A81B-65A7467A3241}"/>
              </a:ext>
            </a:extLst>
          </p:cNvPr>
          <p:cNvSpPr/>
          <p:nvPr/>
        </p:nvSpPr>
        <p:spPr>
          <a:xfrm>
            <a:off x="321275" y="1250266"/>
            <a:ext cx="5533259" cy="5340371"/>
          </a:xfrm>
          <a:prstGeom prst="rect">
            <a:avLst/>
          </a:prstGeom>
          <a:solidFill>
            <a:srgbClr val="BABFC2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3ED19-5CB9-C84E-A16E-A84E09416859}"/>
              </a:ext>
            </a:extLst>
          </p:cNvPr>
          <p:cNvSpPr txBox="1"/>
          <p:nvPr/>
        </p:nvSpPr>
        <p:spPr>
          <a:xfrm>
            <a:off x="397487" y="1438464"/>
            <a:ext cx="521880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en-US" sz="2900" dirty="0">
                <a:latin typeface="Gabriola" pitchFamily="82" charset="0"/>
              </a:rPr>
              <a:t>The water table (ground water) is found at the average depth of 1m below existing ground surface.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900" dirty="0">
                <a:latin typeface="Gabriola" pitchFamily="82" charset="0"/>
              </a:rPr>
              <a:t>The top layer is Sand with traces of Silt of, loose to medium in density having a thickness of 5m.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900" dirty="0">
                <a:latin typeface="Gabriola" pitchFamily="82" charset="0"/>
              </a:rPr>
              <a:t>22 m of low plasticity, Very Fine to Fine Sandy clay.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900" dirty="0">
                <a:latin typeface="Gabriola" pitchFamily="82" charset="0"/>
              </a:rPr>
              <a:t>A bottom layer which refused penetration, assumed to be of hard bedrock in composition.</a:t>
            </a:r>
          </a:p>
          <a:p>
            <a:endParaRPr lang="en-US" sz="2500" dirty="0">
              <a:latin typeface="Gabriola" pitchFamily="8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702F8D-FF98-C242-A2EE-F89A3F8BBF34}"/>
              </a:ext>
            </a:extLst>
          </p:cNvPr>
          <p:cNvSpPr/>
          <p:nvPr/>
        </p:nvSpPr>
        <p:spPr>
          <a:xfrm flipV="1">
            <a:off x="321275" y="1043783"/>
            <a:ext cx="3212758" cy="45719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94B33D-1A54-4746-A977-38635EFB5D41}"/>
              </a:ext>
            </a:extLst>
          </p:cNvPr>
          <p:cNvSpPr/>
          <p:nvPr/>
        </p:nvSpPr>
        <p:spPr>
          <a:xfrm>
            <a:off x="3555349" y="1043783"/>
            <a:ext cx="45719" cy="45719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8F3D6A-6E35-E544-949A-E475B8D7F3EB}"/>
              </a:ext>
            </a:extLst>
          </p:cNvPr>
          <p:cNvSpPr/>
          <p:nvPr/>
        </p:nvSpPr>
        <p:spPr>
          <a:xfrm>
            <a:off x="3622384" y="1043783"/>
            <a:ext cx="45719" cy="45719"/>
          </a:xfrm>
          <a:prstGeom prst="rect">
            <a:avLst/>
          </a:prstGeom>
          <a:solidFill>
            <a:srgbClr val="5E5E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9F9943-A571-5044-9B09-EEFDA48C3543}"/>
              </a:ext>
            </a:extLst>
          </p:cNvPr>
          <p:cNvSpPr/>
          <p:nvPr/>
        </p:nvSpPr>
        <p:spPr>
          <a:xfrm>
            <a:off x="3715155" y="1043783"/>
            <a:ext cx="45719" cy="45719"/>
          </a:xfrm>
          <a:prstGeom prst="rect">
            <a:avLst/>
          </a:prstGeom>
          <a:solidFill>
            <a:srgbClr val="5E5E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C9BF66-F768-2745-AA4C-CDEE5544D0A6}"/>
              </a:ext>
            </a:extLst>
          </p:cNvPr>
          <p:cNvSpPr/>
          <p:nvPr/>
        </p:nvSpPr>
        <p:spPr>
          <a:xfrm>
            <a:off x="3807926" y="1043783"/>
            <a:ext cx="45719" cy="45719"/>
          </a:xfrm>
          <a:prstGeom prst="rect">
            <a:avLst/>
          </a:prstGeom>
          <a:solidFill>
            <a:srgbClr val="5E5E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57A547-48BF-0942-ABD8-B0459FA427C0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44</a:t>
            </a: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3EBD74DA-D833-8841-A003-AE7D11227EF1}"/>
              </a:ext>
            </a:extLst>
          </p:cNvPr>
          <p:cNvSpPr/>
          <p:nvPr/>
        </p:nvSpPr>
        <p:spPr>
          <a:xfrm>
            <a:off x="5616292" y="380197"/>
            <a:ext cx="6445318" cy="5652161"/>
          </a:xfrm>
          <a:prstGeom prst="frame">
            <a:avLst/>
          </a:prstGeom>
          <a:solidFill>
            <a:srgbClr val="F27900"/>
          </a:solidFill>
          <a:ln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D7D7D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F11039-51A3-8944-9C6B-66D7BC633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699" y="491451"/>
            <a:ext cx="6128604" cy="54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95126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DB9259-931F-4DED-A20B-FF66632AC09A}"/>
              </a:ext>
            </a:extLst>
          </p:cNvPr>
          <p:cNvSpPr/>
          <p:nvPr/>
        </p:nvSpPr>
        <p:spPr>
          <a:xfrm rot="2700000">
            <a:off x="1455186" y="848334"/>
            <a:ext cx="650630" cy="6506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671370-1A51-433D-80A0-C010A525068F}"/>
              </a:ext>
            </a:extLst>
          </p:cNvPr>
          <p:cNvSpPr/>
          <p:nvPr/>
        </p:nvSpPr>
        <p:spPr>
          <a:xfrm rot="2700000">
            <a:off x="2250392" y="6047659"/>
            <a:ext cx="358006" cy="3580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647C6-458E-4311-AD16-8AF5EFF8A4CF}"/>
              </a:ext>
            </a:extLst>
          </p:cNvPr>
          <p:cNvSpPr/>
          <p:nvPr/>
        </p:nvSpPr>
        <p:spPr>
          <a:xfrm rot="2700000">
            <a:off x="1920951" y="5700328"/>
            <a:ext cx="358006" cy="3580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673ECD-609A-4B17-B824-87AC64A3F28A}"/>
              </a:ext>
            </a:extLst>
          </p:cNvPr>
          <p:cNvSpPr/>
          <p:nvPr/>
        </p:nvSpPr>
        <p:spPr>
          <a:xfrm rot="2700000">
            <a:off x="4214764" y="3816888"/>
            <a:ext cx="843001" cy="84300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650279-88C0-42E1-BC96-DB064273A8CC}"/>
              </a:ext>
            </a:extLst>
          </p:cNvPr>
          <p:cNvSpPr/>
          <p:nvPr/>
        </p:nvSpPr>
        <p:spPr>
          <a:xfrm rot="2700000">
            <a:off x="919296" y="1605025"/>
            <a:ext cx="3748823" cy="3763809"/>
          </a:xfrm>
          <a:custGeom>
            <a:avLst/>
            <a:gdLst>
              <a:gd name="connsiteX0" fmla="*/ 0 w 3748823"/>
              <a:gd name="connsiteY0" fmla="*/ 0 h 3748823"/>
              <a:gd name="connsiteX1" fmla="*/ 2057403 w 3748823"/>
              <a:gd name="connsiteY1" fmla="*/ 0 h 3748823"/>
              <a:gd name="connsiteX2" fmla="*/ 2057403 w 3748823"/>
              <a:gd name="connsiteY2" fmla="*/ 468603 h 3748823"/>
              <a:gd name="connsiteX3" fmla="*/ 468603 w 3748823"/>
              <a:gd name="connsiteY3" fmla="*/ 468603 h 3748823"/>
              <a:gd name="connsiteX4" fmla="*/ 468603 w 3748823"/>
              <a:gd name="connsiteY4" fmla="*/ 3280220 h 3748823"/>
              <a:gd name="connsiteX5" fmla="*/ 3280220 w 3748823"/>
              <a:gd name="connsiteY5" fmla="*/ 3280220 h 3748823"/>
              <a:gd name="connsiteX6" fmla="*/ 3280220 w 3748823"/>
              <a:gd name="connsiteY6" fmla="*/ 1691420 h 3748823"/>
              <a:gd name="connsiteX7" fmla="*/ 3748823 w 3748823"/>
              <a:gd name="connsiteY7" fmla="*/ 1691420 h 3748823"/>
              <a:gd name="connsiteX8" fmla="*/ 3748823 w 3748823"/>
              <a:gd name="connsiteY8" fmla="*/ 3748823 h 3748823"/>
              <a:gd name="connsiteX9" fmla="*/ 0 w 3748823"/>
              <a:gd name="connsiteY9" fmla="*/ 3748823 h 374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8823" h="3748823">
                <a:moveTo>
                  <a:pt x="0" y="0"/>
                </a:moveTo>
                <a:lnTo>
                  <a:pt x="2057403" y="0"/>
                </a:lnTo>
                <a:lnTo>
                  <a:pt x="2057403" y="468603"/>
                </a:lnTo>
                <a:lnTo>
                  <a:pt x="468603" y="468603"/>
                </a:lnTo>
                <a:lnTo>
                  <a:pt x="468603" y="3280220"/>
                </a:lnTo>
                <a:lnTo>
                  <a:pt x="3280220" y="3280220"/>
                </a:lnTo>
                <a:lnTo>
                  <a:pt x="3280220" y="1691420"/>
                </a:lnTo>
                <a:lnTo>
                  <a:pt x="3748823" y="1691420"/>
                </a:lnTo>
                <a:lnTo>
                  <a:pt x="3748823" y="3748823"/>
                </a:lnTo>
                <a:lnTo>
                  <a:pt x="0" y="37488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F7E216-BFDD-4F39-AFAF-39F5EDB14FBC}"/>
              </a:ext>
            </a:extLst>
          </p:cNvPr>
          <p:cNvSpPr txBox="1"/>
          <p:nvPr/>
        </p:nvSpPr>
        <p:spPr>
          <a:xfrm>
            <a:off x="6507057" y="175688"/>
            <a:ext cx="5380377" cy="20928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6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briola" pitchFamily="82" charset="0"/>
                <a:cs typeface="Arial" pitchFamily="34" charset="0"/>
              </a:rPr>
              <a:t>Chemical Analysis of soil composition:</a:t>
            </a:r>
          </a:p>
        </p:txBody>
      </p:sp>
      <p:pic>
        <p:nvPicPr>
          <p:cNvPr id="8" name="Picture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81BE6ADB-E99A-1245-A1E9-9843F327B041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>
            <a:fillRect/>
          </a:stretch>
        </p:blipFill>
        <p:spPr>
          <a:xfrm>
            <a:off x="1130369" y="1940284"/>
            <a:ext cx="3209983" cy="3209983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A308CB-AA1C-D24A-8105-2B31C195C5B0}"/>
              </a:ext>
            </a:extLst>
          </p:cNvPr>
          <p:cNvCxnSpPr>
            <a:cxnSpLocks/>
          </p:cNvCxnSpPr>
          <p:nvPr/>
        </p:nvCxnSpPr>
        <p:spPr>
          <a:xfrm>
            <a:off x="6507057" y="2268569"/>
            <a:ext cx="5014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202919A4-8BC5-9E4C-BDE1-8A9F80D7583D}"/>
              </a:ext>
            </a:extLst>
          </p:cNvPr>
          <p:cNvGraphicFramePr>
            <a:graphicFrameLocks noGrp="1"/>
          </p:cNvGraphicFramePr>
          <p:nvPr/>
        </p:nvGraphicFramePr>
        <p:xfrm>
          <a:off x="5449825" y="2476130"/>
          <a:ext cx="6604588" cy="211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147">
                  <a:extLst>
                    <a:ext uri="{9D8B030D-6E8A-4147-A177-3AD203B41FA5}">
                      <a16:colId xmlns:a16="http://schemas.microsoft.com/office/drawing/2014/main" val="1654794957"/>
                    </a:ext>
                  </a:extLst>
                </a:gridCol>
                <a:gridCol w="1651147">
                  <a:extLst>
                    <a:ext uri="{9D8B030D-6E8A-4147-A177-3AD203B41FA5}">
                      <a16:colId xmlns:a16="http://schemas.microsoft.com/office/drawing/2014/main" val="2690244196"/>
                    </a:ext>
                  </a:extLst>
                </a:gridCol>
                <a:gridCol w="1651147">
                  <a:extLst>
                    <a:ext uri="{9D8B030D-6E8A-4147-A177-3AD203B41FA5}">
                      <a16:colId xmlns:a16="http://schemas.microsoft.com/office/drawing/2014/main" val="1895916435"/>
                    </a:ext>
                  </a:extLst>
                </a:gridCol>
                <a:gridCol w="1651147">
                  <a:extLst>
                    <a:ext uri="{9D8B030D-6E8A-4147-A177-3AD203B41FA5}">
                      <a16:colId xmlns:a16="http://schemas.microsoft.com/office/drawing/2014/main" val="1722764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Sample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Depth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Chlorides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Gabriola" pitchFamily="82" charset="0"/>
                        </a:rPr>
                        <a:t>Sulphate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170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abriola" pitchFamily="8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abriola" pitchFamily="8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abriola" pitchFamily="82" charset="0"/>
                        </a:rPr>
                        <a:t>0.318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abriola" pitchFamily="82" charset="0"/>
                        </a:rPr>
                        <a:t>0.391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839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abriola" pitchFamily="8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abriola" pitchFamily="8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abriola" pitchFamily="82" charset="0"/>
                        </a:rPr>
                        <a:t>0.321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abriola" pitchFamily="82" charset="0"/>
                        </a:rPr>
                        <a:t>0.400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842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abriola" pitchFamily="82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abriola" pitchFamily="82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abriola" pitchFamily="82" charset="0"/>
                        </a:rPr>
                        <a:t>0.088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abriola" pitchFamily="82" charset="0"/>
                        </a:rPr>
                        <a:t>0.375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592586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E2065ED-D1A6-5E42-89D2-E69739C453E0}"/>
              </a:ext>
            </a:extLst>
          </p:cNvPr>
          <p:cNvSpPr txBox="1"/>
          <p:nvPr/>
        </p:nvSpPr>
        <p:spPr>
          <a:xfrm>
            <a:off x="5456252" y="5310711"/>
            <a:ext cx="15239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Gabriola" pitchFamily="82" charset="0"/>
              </a:rPr>
              <a:t>Average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BCE2D6-67EB-B842-A0DB-4956CA1DED4E}"/>
              </a:ext>
            </a:extLst>
          </p:cNvPr>
          <p:cNvCxnSpPr/>
          <p:nvPr/>
        </p:nvCxnSpPr>
        <p:spPr>
          <a:xfrm>
            <a:off x="6973824" y="4937760"/>
            <a:ext cx="0" cy="1304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F42778D-1A53-C14C-A9A5-08415D3715F8}"/>
              </a:ext>
            </a:extLst>
          </p:cNvPr>
          <p:cNvSpPr txBox="1"/>
          <p:nvPr/>
        </p:nvSpPr>
        <p:spPr>
          <a:xfrm>
            <a:off x="7757106" y="4923970"/>
            <a:ext cx="11826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Gabriola" pitchFamily="82" charset="0"/>
              </a:rPr>
              <a:t>0.2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A1E1D6E-D27B-264D-915B-2C21ED4A9349}"/>
              </a:ext>
            </a:extLst>
          </p:cNvPr>
          <p:cNvSpPr txBox="1"/>
          <p:nvPr/>
        </p:nvSpPr>
        <p:spPr>
          <a:xfrm>
            <a:off x="10673793" y="4802050"/>
            <a:ext cx="11826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Gabriola" pitchFamily="82" charset="0"/>
              </a:rPr>
              <a:t>0.3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A44B80-3BBC-5E46-9264-0671C9447BB8}"/>
              </a:ext>
            </a:extLst>
          </p:cNvPr>
          <p:cNvSpPr txBox="1"/>
          <p:nvPr/>
        </p:nvSpPr>
        <p:spPr>
          <a:xfrm>
            <a:off x="7034830" y="5554912"/>
            <a:ext cx="24597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Gabriola" pitchFamily="82" charset="0"/>
              </a:rPr>
              <a:t>Max permissible value &gt; value&gt; 0.05 %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D5D819-CE44-664A-9668-70FABDE50B53}"/>
              </a:ext>
            </a:extLst>
          </p:cNvPr>
          <p:cNvSpPr txBox="1"/>
          <p:nvPr/>
        </p:nvSpPr>
        <p:spPr>
          <a:xfrm>
            <a:off x="10015754" y="5554912"/>
            <a:ext cx="2038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Gabriola" pitchFamily="82" charset="0"/>
              </a:rPr>
              <a:t>Max permissible 0.3 %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95390EB-80CE-DA43-84CA-80A2826FF22B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25207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E3A3C1D4-085F-493B-8B9B-045C18CCA9D0}"/>
              </a:ext>
            </a:extLst>
          </p:cNvPr>
          <p:cNvSpPr/>
          <p:nvPr/>
        </p:nvSpPr>
        <p:spPr>
          <a:xfrm>
            <a:off x="-16783" y="0"/>
            <a:ext cx="12208784" cy="6858000"/>
          </a:xfrm>
          <a:custGeom>
            <a:avLst/>
            <a:gdLst>
              <a:gd name="connsiteX0" fmla="*/ 12240039 w 12240039"/>
              <a:gd name="connsiteY0" fmla="*/ 5335596 h 6858000"/>
              <a:gd name="connsiteX1" fmla="*/ 12240039 w 12240039"/>
              <a:gd name="connsiteY1" fmla="*/ 6858000 h 6858000"/>
              <a:gd name="connsiteX2" fmla="*/ 11571468 w 12240039"/>
              <a:gd name="connsiteY2" fmla="*/ 6858000 h 6858000"/>
              <a:gd name="connsiteX3" fmla="*/ 11571468 w 12240039"/>
              <a:gd name="connsiteY3" fmla="*/ 1 h 6858000"/>
              <a:gd name="connsiteX4" fmla="*/ 12240039 w 12240039"/>
              <a:gd name="connsiteY4" fmla="*/ 1 h 6858000"/>
              <a:gd name="connsiteX5" fmla="*/ 12240039 w 12240039"/>
              <a:gd name="connsiteY5" fmla="*/ 1522405 h 6858000"/>
              <a:gd name="connsiteX6" fmla="*/ 9257174 w 12240039"/>
              <a:gd name="connsiteY6" fmla="*/ 1 h 6858000"/>
              <a:gd name="connsiteX7" fmla="*/ 10763036 w 12240039"/>
              <a:gd name="connsiteY7" fmla="*/ 1 h 6858000"/>
              <a:gd name="connsiteX8" fmla="*/ 12240039 w 12240039"/>
              <a:gd name="connsiteY8" fmla="*/ 3363290 h 6858000"/>
              <a:gd name="connsiteX9" fmla="*/ 12240039 w 12240039"/>
              <a:gd name="connsiteY9" fmla="*/ 3494711 h 6858000"/>
              <a:gd name="connsiteX10" fmla="*/ 10763036 w 12240039"/>
              <a:gd name="connsiteY10" fmla="*/ 6858000 h 6858000"/>
              <a:gd name="connsiteX11" fmla="*/ 9257174 w 12240039"/>
              <a:gd name="connsiteY11" fmla="*/ 6858000 h 6858000"/>
              <a:gd name="connsiteX12" fmla="*/ 10763036 w 12240039"/>
              <a:gd name="connsiteY12" fmla="*/ 3429000 h 6858000"/>
              <a:gd name="connsiteX13" fmla="*/ 6942881 w 12240039"/>
              <a:gd name="connsiteY13" fmla="*/ 0 h 6858000"/>
              <a:gd name="connsiteX14" fmla="*/ 8448742 w 12240039"/>
              <a:gd name="connsiteY14" fmla="*/ 0 h 6858000"/>
              <a:gd name="connsiteX15" fmla="*/ 9954603 w 12240039"/>
              <a:gd name="connsiteY15" fmla="*/ 3429000 h 6858000"/>
              <a:gd name="connsiteX16" fmla="*/ 8448742 w 12240039"/>
              <a:gd name="connsiteY16" fmla="*/ 6858000 h 6858000"/>
              <a:gd name="connsiteX17" fmla="*/ 6942881 w 12240039"/>
              <a:gd name="connsiteY17" fmla="*/ 6858000 h 6858000"/>
              <a:gd name="connsiteX18" fmla="*/ 8448742 w 12240039"/>
              <a:gd name="connsiteY18" fmla="*/ 3429000 h 6858000"/>
              <a:gd name="connsiteX19" fmla="*/ 4628587 w 12240039"/>
              <a:gd name="connsiteY19" fmla="*/ 0 h 6858000"/>
              <a:gd name="connsiteX20" fmla="*/ 6134449 w 12240039"/>
              <a:gd name="connsiteY20" fmla="*/ 0 h 6858000"/>
              <a:gd name="connsiteX21" fmla="*/ 7640310 w 12240039"/>
              <a:gd name="connsiteY21" fmla="*/ 3429000 h 6858000"/>
              <a:gd name="connsiteX22" fmla="*/ 6134449 w 12240039"/>
              <a:gd name="connsiteY22" fmla="*/ 6858000 h 6858000"/>
              <a:gd name="connsiteX23" fmla="*/ 4628587 w 12240039"/>
              <a:gd name="connsiteY23" fmla="*/ 6858000 h 6858000"/>
              <a:gd name="connsiteX24" fmla="*/ 6134449 w 12240039"/>
              <a:gd name="connsiteY24" fmla="*/ 3429000 h 6858000"/>
              <a:gd name="connsiteX25" fmla="*/ 2314294 w 12240039"/>
              <a:gd name="connsiteY25" fmla="*/ 0 h 6858000"/>
              <a:gd name="connsiteX26" fmla="*/ 3820156 w 12240039"/>
              <a:gd name="connsiteY26" fmla="*/ 0 h 6858000"/>
              <a:gd name="connsiteX27" fmla="*/ 5326016 w 12240039"/>
              <a:gd name="connsiteY27" fmla="*/ 3429000 h 6858000"/>
              <a:gd name="connsiteX28" fmla="*/ 3820156 w 12240039"/>
              <a:gd name="connsiteY28" fmla="*/ 6858000 h 6858000"/>
              <a:gd name="connsiteX29" fmla="*/ 2314294 w 12240039"/>
              <a:gd name="connsiteY29" fmla="*/ 6858000 h 6858000"/>
              <a:gd name="connsiteX30" fmla="*/ 3820156 w 12240039"/>
              <a:gd name="connsiteY30" fmla="*/ 3429000 h 6858000"/>
              <a:gd name="connsiteX31" fmla="*/ 0 w 12240039"/>
              <a:gd name="connsiteY31" fmla="*/ 0 h 6858000"/>
              <a:gd name="connsiteX32" fmla="*/ 1505862 w 12240039"/>
              <a:gd name="connsiteY32" fmla="*/ 0 h 6858000"/>
              <a:gd name="connsiteX33" fmla="*/ 3011723 w 12240039"/>
              <a:gd name="connsiteY33" fmla="*/ 3429000 h 6858000"/>
              <a:gd name="connsiteX34" fmla="*/ 1505862 w 12240039"/>
              <a:gd name="connsiteY34" fmla="*/ 6858000 h 6858000"/>
              <a:gd name="connsiteX35" fmla="*/ 0 w 12240039"/>
              <a:gd name="connsiteY35" fmla="*/ 6858000 h 6858000"/>
              <a:gd name="connsiteX36" fmla="*/ 1505862 w 12240039"/>
              <a:gd name="connsiteY3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240039" h="6858000">
                <a:moveTo>
                  <a:pt x="12240039" y="5335596"/>
                </a:moveTo>
                <a:lnTo>
                  <a:pt x="12240039" y="6858000"/>
                </a:lnTo>
                <a:lnTo>
                  <a:pt x="11571468" y="6858000"/>
                </a:lnTo>
                <a:close/>
                <a:moveTo>
                  <a:pt x="11571468" y="1"/>
                </a:moveTo>
                <a:lnTo>
                  <a:pt x="12240039" y="1"/>
                </a:lnTo>
                <a:lnTo>
                  <a:pt x="12240039" y="1522405"/>
                </a:lnTo>
                <a:close/>
                <a:moveTo>
                  <a:pt x="9257174" y="1"/>
                </a:moveTo>
                <a:lnTo>
                  <a:pt x="10763036" y="1"/>
                </a:lnTo>
                <a:lnTo>
                  <a:pt x="12240039" y="3363290"/>
                </a:lnTo>
                <a:lnTo>
                  <a:pt x="12240039" y="3494711"/>
                </a:lnTo>
                <a:lnTo>
                  <a:pt x="10763036" y="6858000"/>
                </a:lnTo>
                <a:lnTo>
                  <a:pt x="9257174" y="6858000"/>
                </a:lnTo>
                <a:lnTo>
                  <a:pt x="10763036" y="3429000"/>
                </a:lnTo>
                <a:close/>
                <a:moveTo>
                  <a:pt x="6942881" y="0"/>
                </a:moveTo>
                <a:lnTo>
                  <a:pt x="8448742" y="0"/>
                </a:lnTo>
                <a:lnTo>
                  <a:pt x="9954603" y="3429000"/>
                </a:lnTo>
                <a:lnTo>
                  <a:pt x="8448742" y="6858000"/>
                </a:lnTo>
                <a:lnTo>
                  <a:pt x="6942881" y="6858000"/>
                </a:lnTo>
                <a:lnTo>
                  <a:pt x="8448742" y="3429000"/>
                </a:lnTo>
                <a:close/>
                <a:moveTo>
                  <a:pt x="4628587" y="0"/>
                </a:moveTo>
                <a:lnTo>
                  <a:pt x="6134449" y="0"/>
                </a:lnTo>
                <a:lnTo>
                  <a:pt x="7640310" y="3429000"/>
                </a:lnTo>
                <a:lnTo>
                  <a:pt x="6134449" y="6858000"/>
                </a:lnTo>
                <a:lnTo>
                  <a:pt x="4628587" y="6858000"/>
                </a:lnTo>
                <a:lnTo>
                  <a:pt x="6134449" y="3429000"/>
                </a:lnTo>
                <a:close/>
                <a:moveTo>
                  <a:pt x="2314294" y="0"/>
                </a:moveTo>
                <a:lnTo>
                  <a:pt x="3820156" y="0"/>
                </a:lnTo>
                <a:lnTo>
                  <a:pt x="5326016" y="3429000"/>
                </a:lnTo>
                <a:lnTo>
                  <a:pt x="3820156" y="6858000"/>
                </a:lnTo>
                <a:lnTo>
                  <a:pt x="2314294" y="6858000"/>
                </a:lnTo>
                <a:lnTo>
                  <a:pt x="3820156" y="3429000"/>
                </a:lnTo>
                <a:close/>
                <a:moveTo>
                  <a:pt x="0" y="0"/>
                </a:moveTo>
                <a:lnTo>
                  <a:pt x="1505862" y="0"/>
                </a:lnTo>
                <a:lnTo>
                  <a:pt x="3011723" y="3429000"/>
                </a:lnTo>
                <a:lnTo>
                  <a:pt x="1505862" y="6858000"/>
                </a:lnTo>
                <a:lnTo>
                  <a:pt x="0" y="6858000"/>
                </a:lnTo>
                <a:lnTo>
                  <a:pt x="1505862" y="3429000"/>
                </a:lnTo>
                <a:close/>
              </a:path>
            </a:pathLst>
          </a:cu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5CF482-A6D2-4AD6-9F21-67FAE27C27ED}"/>
              </a:ext>
            </a:extLst>
          </p:cNvPr>
          <p:cNvGrpSpPr/>
          <p:nvPr/>
        </p:nvGrpSpPr>
        <p:grpSpPr>
          <a:xfrm>
            <a:off x="4264086" y="1150648"/>
            <a:ext cx="3630410" cy="3708549"/>
            <a:chOff x="4264086" y="1535656"/>
            <a:chExt cx="3630410" cy="37085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3A343BE-BD25-45DB-A902-6D1AF3081D10}"/>
                </a:ext>
              </a:extLst>
            </p:cNvPr>
            <p:cNvSpPr/>
            <p:nvPr/>
          </p:nvSpPr>
          <p:spPr>
            <a:xfrm rot="18900000">
              <a:off x="4264086" y="1613795"/>
              <a:ext cx="3630410" cy="3630410"/>
            </a:xfrm>
            <a:prstGeom prst="roundRect">
              <a:avLst>
                <a:gd name="adj" fmla="val 586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EA34AFF-4789-4BF2-B06D-74F15255E311}"/>
                </a:ext>
              </a:extLst>
            </p:cNvPr>
            <p:cNvSpPr/>
            <p:nvPr/>
          </p:nvSpPr>
          <p:spPr>
            <a:xfrm rot="18900000">
              <a:off x="4264086" y="1535656"/>
              <a:ext cx="3630410" cy="3630410"/>
            </a:xfrm>
            <a:prstGeom prst="roundRect">
              <a:avLst>
                <a:gd name="adj" fmla="val 586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3673642" y="1363697"/>
            <a:ext cx="4844716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000" dirty="0">
                <a:solidFill>
                  <a:schemeClr val="bg1"/>
                </a:solidFill>
                <a:latin typeface="Gabriola" pitchFamily="82" charset="0"/>
                <a:cs typeface="Arial" pitchFamily="34" charset="0"/>
              </a:rPr>
              <a:t>Section</a:t>
            </a:r>
          </a:p>
          <a:p>
            <a:pPr algn="ctr"/>
            <a:r>
              <a:rPr lang="en-US" altLang="ko-KR" sz="7000" dirty="0">
                <a:solidFill>
                  <a:schemeClr val="bg1"/>
                </a:solidFill>
                <a:latin typeface="Gabriola" pitchFamily="82" charset="0"/>
                <a:cs typeface="Arial" pitchFamily="34" charset="0"/>
              </a:rPr>
              <a:t>Break 6</a:t>
            </a:r>
            <a:endParaRPr lang="ko-KR" altLang="en-US" sz="7000" dirty="0">
              <a:solidFill>
                <a:schemeClr val="bg1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4501608" y="3659832"/>
            <a:ext cx="3172001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dirty="0">
                <a:solidFill>
                  <a:schemeClr val="bg1"/>
                </a:solidFill>
                <a:latin typeface="Gabriola" pitchFamily="82" charset="0"/>
                <a:cs typeface="Times New Roman" panose="02020603050405020304" pitchFamily="18" charset="0"/>
              </a:rPr>
              <a:t>Geotechnical Design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756116"/>
            <a:ext cx="12208635" cy="98771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EC16ACC1-A22B-48FF-BACF-3270AAB952DB}"/>
              </a:ext>
            </a:extLst>
          </p:cNvPr>
          <p:cNvSpPr/>
          <p:nvPr/>
        </p:nvSpPr>
        <p:spPr>
          <a:xfrm>
            <a:off x="3834063" y="2837516"/>
            <a:ext cx="256673" cy="2566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BDC972DC-D3E9-4C37-8D02-C8676844CE31}"/>
              </a:ext>
            </a:extLst>
          </p:cNvPr>
          <p:cNvSpPr/>
          <p:nvPr/>
        </p:nvSpPr>
        <p:spPr>
          <a:xfrm>
            <a:off x="8101266" y="2842056"/>
            <a:ext cx="256673" cy="2566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E7E127B-83A3-C94E-B8FC-49A559222E7A}"/>
              </a:ext>
            </a:extLst>
          </p:cNvPr>
          <p:cNvGrpSpPr/>
          <p:nvPr/>
        </p:nvGrpSpPr>
        <p:grpSpPr>
          <a:xfrm rot="2732286">
            <a:off x="6134922" y="4309302"/>
            <a:ext cx="338718" cy="1015663"/>
            <a:chOff x="6719918" y="3648662"/>
            <a:chExt cx="734357" cy="2233354"/>
          </a:xfrm>
        </p:grpSpPr>
        <p:sp>
          <p:nvSpPr>
            <p:cNvPr id="165" name="Freeform: Shape 55">
              <a:extLst>
                <a:ext uri="{FF2B5EF4-FFF2-40B4-BE49-F238E27FC236}">
                  <a16:creationId xmlns:a16="http://schemas.microsoft.com/office/drawing/2014/main" id="{4E589540-CC78-3141-8DF9-E37275874C8B}"/>
                </a:ext>
              </a:extLst>
            </p:cNvPr>
            <p:cNvSpPr/>
            <p:nvPr/>
          </p:nvSpPr>
          <p:spPr>
            <a:xfrm>
              <a:off x="6791047" y="3648662"/>
              <a:ext cx="594022" cy="1480249"/>
            </a:xfrm>
            <a:custGeom>
              <a:avLst/>
              <a:gdLst>
                <a:gd name="connsiteX0" fmla="*/ 109577 w 594022"/>
                <a:gd name="connsiteY0" fmla="*/ 101887 h 1480249"/>
                <a:gd name="connsiteX1" fmla="*/ 159559 w 594022"/>
                <a:gd name="connsiteY1" fmla="*/ 226843 h 1480249"/>
                <a:gd name="connsiteX2" fmla="*/ 296050 w 594022"/>
                <a:gd name="connsiteY2" fmla="*/ 284515 h 1480249"/>
                <a:gd name="connsiteX3" fmla="*/ 432540 w 594022"/>
                <a:gd name="connsiteY3" fmla="*/ 226843 h 1480249"/>
                <a:gd name="connsiteX4" fmla="*/ 482523 w 594022"/>
                <a:gd name="connsiteY4" fmla="*/ 101887 h 1480249"/>
                <a:gd name="connsiteX5" fmla="*/ 51905 w 594022"/>
                <a:gd name="connsiteY5" fmla="*/ 0 h 1480249"/>
                <a:gd name="connsiteX6" fmla="*/ 542117 w 594022"/>
                <a:gd name="connsiteY6" fmla="*/ 0 h 1480249"/>
                <a:gd name="connsiteX7" fmla="*/ 578643 w 594022"/>
                <a:gd name="connsiteY7" fmla="*/ 15379 h 1480249"/>
                <a:gd name="connsiteX8" fmla="*/ 594022 w 594022"/>
                <a:gd name="connsiteY8" fmla="*/ 51905 h 1480249"/>
                <a:gd name="connsiteX9" fmla="*/ 507514 w 594022"/>
                <a:gd name="connsiteY9" fmla="*/ 299894 h 1480249"/>
                <a:gd name="connsiteX10" fmla="*/ 411154 w 594022"/>
                <a:gd name="connsiteY10" fmla="*/ 364054 h 1480249"/>
                <a:gd name="connsiteX11" fmla="*/ 369101 w 594022"/>
                <a:gd name="connsiteY11" fmla="*/ 372219 h 1480249"/>
                <a:gd name="connsiteX12" fmla="*/ 369101 w 594022"/>
                <a:gd name="connsiteY12" fmla="*/ 1480249 h 1480249"/>
                <a:gd name="connsiteX13" fmla="*/ 222998 w 594022"/>
                <a:gd name="connsiteY13" fmla="*/ 1480249 h 1480249"/>
                <a:gd name="connsiteX14" fmla="*/ 222998 w 594022"/>
                <a:gd name="connsiteY14" fmla="*/ 372009 h 1480249"/>
                <a:gd name="connsiteX15" fmla="*/ 182628 w 594022"/>
                <a:gd name="connsiteY15" fmla="*/ 364054 h 1480249"/>
                <a:gd name="connsiteX16" fmla="*/ 86508 w 594022"/>
                <a:gd name="connsiteY16" fmla="*/ 299894 h 1480249"/>
                <a:gd name="connsiteX17" fmla="*/ 0 w 594022"/>
                <a:gd name="connsiteY17" fmla="*/ 51905 h 1480249"/>
                <a:gd name="connsiteX18" fmla="*/ 51905 w 594022"/>
                <a:gd name="connsiteY18" fmla="*/ 0 h 148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4022" h="1480249">
                  <a:moveTo>
                    <a:pt x="109577" y="101887"/>
                  </a:moveTo>
                  <a:cubicBezTo>
                    <a:pt x="119189" y="134568"/>
                    <a:pt x="134568" y="201852"/>
                    <a:pt x="159559" y="226843"/>
                  </a:cubicBezTo>
                  <a:cubicBezTo>
                    <a:pt x="196085" y="263369"/>
                    <a:pt x="244145" y="284515"/>
                    <a:pt x="296050" y="284515"/>
                  </a:cubicBezTo>
                  <a:cubicBezTo>
                    <a:pt x="347955" y="284515"/>
                    <a:pt x="396015" y="265291"/>
                    <a:pt x="432540" y="226843"/>
                  </a:cubicBezTo>
                  <a:cubicBezTo>
                    <a:pt x="457531" y="201852"/>
                    <a:pt x="472911" y="134568"/>
                    <a:pt x="482523" y="101887"/>
                  </a:cubicBezTo>
                  <a:close/>
                  <a:moveTo>
                    <a:pt x="51905" y="0"/>
                  </a:moveTo>
                  <a:lnTo>
                    <a:pt x="542117" y="0"/>
                  </a:lnTo>
                  <a:cubicBezTo>
                    <a:pt x="555574" y="0"/>
                    <a:pt x="569031" y="5767"/>
                    <a:pt x="578643" y="15379"/>
                  </a:cubicBezTo>
                  <a:cubicBezTo>
                    <a:pt x="588255" y="24991"/>
                    <a:pt x="594022" y="38448"/>
                    <a:pt x="594022" y="51905"/>
                  </a:cubicBezTo>
                  <a:cubicBezTo>
                    <a:pt x="594022" y="130723"/>
                    <a:pt x="563263" y="244145"/>
                    <a:pt x="507514" y="299894"/>
                  </a:cubicBezTo>
                  <a:cubicBezTo>
                    <a:pt x="479639" y="327769"/>
                    <a:pt x="446959" y="349396"/>
                    <a:pt x="411154" y="364054"/>
                  </a:cubicBezTo>
                  <a:lnTo>
                    <a:pt x="369101" y="372219"/>
                  </a:lnTo>
                  <a:lnTo>
                    <a:pt x="369101" y="1480249"/>
                  </a:lnTo>
                  <a:lnTo>
                    <a:pt x="222998" y="1480249"/>
                  </a:lnTo>
                  <a:lnTo>
                    <a:pt x="222998" y="372009"/>
                  </a:lnTo>
                  <a:lnTo>
                    <a:pt x="182628" y="364054"/>
                  </a:lnTo>
                  <a:cubicBezTo>
                    <a:pt x="147064" y="349396"/>
                    <a:pt x="114383" y="327769"/>
                    <a:pt x="86508" y="299894"/>
                  </a:cubicBezTo>
                  <a:cubicBezTo>
                    <a:pt x="30759" y="244145"/>
                    <a:pt x="0" y="130723"/>
                    <a:pt x="0" y="51905"/>
                  </a:cubicBezTo>
                  <a:cubicBezTo>
                    <a:pt x="0" y="23069"/>
                    <a:pt x="23069" y="0"/>
                    <a:pt x="5190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54">
              <a:extLst>
                <a:ext uri="{FF2B5EF4-FFF2-40B4-BE49-F238E27FC236}">
                  <a16:creationId xmlns:a16="http://schemas.microsoft.com/office/drawing/2014/main" id="{3AB337A0-270F-8245-BBEC-2C5DF01F9F2B}"/>
                </a:ext>
              </a:extLst>
            </p:cNvPr>
            <p:cNvSpPr/>
            <p:nvPr/>
          </p:nvSpPr>
          <p:spPr>
            <a:xfrm>
              <a:off x="6719918" y="5047694"/>
              <a:ext cx="734357" cy="834322"/>
            </a:xfrm>
            <a:custGeom>
              <a:avLst/>
              <a:gdLst>
                <a:gd name="connsiteX0" fmla="*/ 271058 w 734357"/>
                <a:gd name="connsiteY0" fmla="*/ 0 h 834322"/>
                <a:gd name="connsiteX1" fmla="*/ 465221 w 734357"/>
                <a:gd name="connsiteY1" fmla="*/ 0 h 834322"/>
                <a:gd name="connsiteX2" fmla="*/ 464360 w 734357"/>
                <a:gd name="connsiteY2" fmla="*/ 57672 h 834322"/>
                <a:gd name="connsiteX3" fmla="*/ 680530 w 734357"/>
                <a:gd name="connsiteY3" fmla="*/ 57672 h 834322"/>
                <a:gd name="connsiteX4" fmla="*/ 718978 w 734357"/>
                <a:gd name="connsiteY4" fmla="*/ 73051 h 834322"/>
                <a:gd name="connsiteX5" fmla="*/ 734357 w 734357"/>
                <a:gd name="connsiteY5" fmla="*/ 111499 h 834322"/>
                <a:gd name="connsiteX6" fmla="*/ 734357 w 734357"/>
                <a:gd name="connsiteY6" fmla="*/ 382558 h 834322"/>
                <a:gd name="connsiteX7" fmla="*/ 426773 w 734357"/>
                <a:gd name="connsiteY7" fmla="*/ 813175 h 834322"/>
                <a:gd name="connsiteX8" fmla="*/ 367179 w 734357"/>
                <a:gd name="connsiteY8" fmla="*/ 834322 h 834322"/>
                <a:gd name="connsiteX9" fmla="*/ 307584 w 734357"/>
                <a:gd name="connsiteY9" fmla="*/ 813175 h 834322"/>
                <a:gd name="connsiteX10" fmla="*/ 0 w 734357"/>
                <a:gd name="connsiteY10" fmla="*/ 382558 h 834322"/>
                <a:gd name="connsiteX11" fmla="*/ 0 w 734357"/>
                <a:gd name="connsiteY11" fmla="*/ 111499 h 834322"/>
                <a:gd name="connsiteX12" fmla="*/ 15380 w 734357"/>
                <a:gd name="connsiteY12" fmla="*/ 73051 h 834322"/>
                <a:gd name="connsiteX13" fmla="*/ 53828 w 734357"/>
                <a:gd name="connsiteY13" fmla="*/ 57672 h 834322"/>
                <a:gd name="connsiteX14" fmla="*/ 271058 w 734357"/>
                <a:gd name="connsiteY14" fmla="*/ 57672 h 83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4357" h="834322">
                  <a:moveTo>
                    <a:pt x="271058" y="0"/>
                  </a:moveTo>
                  <a:lnTo>
                    <a:pt x="465221" y="0"/>
                  </a:lnTo>
                  <a:lnTo>
                    <a:pt x="464360" y="57672"/>
                  </a:lnTo>
                  <a:lnTo>
                    <a:pt x="680530" y="57672"/>
                  </a:lnTo>
                  <a:cubicBezTo>
                    <a:pt x="693987" y="57672"/>
                    <a:pt x="707444" y="63439"/>
                    <a:pt x="718978" y="73051"/>
                  </a:cubicBezTo>
                  <a:cubicBezTo>
                    <a:pt x="728590" y="82663"/>
                    <a:pt x="734357" y="96120"/>
                    <a:pt x="734357" y="111499"/>
                  </a:cubicBezTo>
                  <a:lnTo>
                    <a:pt x="734357" y="382558"/>
                  </a:lnTo>
                  <a:cubicBezTo>
                    <a:pt x="734357" y="576720"/>
                    <a:pt x="611324" y="749736"/>
                    <a:pt x="426773" y="813175"/>
                  </a:cubicBezTo>
                  <a:lnTo>
                    <a:pt x="367179" y="834322"/>
                  </a:lnTo>
                  <a:lnTo>
                    <a:pt x="307584" y="813175"/>
                  </a:lnTo>
                  <a:cubicBezTo>
                    <a:pt x="123034" y="749736"/>
                    <a:pt x="0" y="576720"/>
                    <a:pt x="0" y="382558"/>
                  </a:cubicBezTo>
                  <a:lnTo>
                    <a:pt x="0" y="111499"/>
                  </a:lnTo>
                  <a:cubicBezTo>
                    <a:pt x="0" y="98042"/>
                    <a:pt x="5768" y="84585"/>
                    <a:pt x="15380" y="73051"/>
                  </a:cubicBezTo>
                  <a:cubicBezTo>
                    <a:pt x="24992" y="63439"/>
                    <a:pt x="38448" y="57672"/>
                    <a:pt x="53828" y="57672"/>
                  </a:cubicBezTo>
                  <a:lnTo>
                    <a:pt x="271058" y="576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6C4B93D3-39BC-9E46-8A27-1F6CF351F127}"/>
              </a:ext>
            </a:extLst>
          </p:cNvPr>
          <p:cNvGrpSpPr/>
          <p:nvPr/>
        </p:nvGrpSpPr>
        <p:grpSpPr>
          <a:xfrm>
            <a:off x="8407005" y="4530796"/>
            <a:ext cx="3552214" cy="2157130"/>
            <a:chOff x="3172436" y="1508641"/>
            <a:chExt cx="6382903" cy="3876105"/>
          </a:xfrm>
        </p:grpSpPr>
        <p:sp>
          <p:nvSpPr>
            <p:cNvPr id="168" name="Freeform: Shape 208">
              <a:extLst>
                <a:ext uri="{FF2B5EF4-FFF2-40B4-BE49-F238E27FC236}">
                  <a16:creationId xmlns:a16="http://schemas.microsoft.com/office/drawing/2014/main" id="{2DFDA924-8560-F141-A282-EE49E3AEA7DC}"/>
                </a:ext>
              </a:extLst>
            </p:cNvPr>
            <p:cNvSpPr/>
            <p:nvPr/>
          </p:nvSpPr>
          <p:spPr>
            <a:xfrm>
              <a:off x="3776568" y="1677320"/>
              <a:ext cx="1038032" cy="330283"/>
            </a:xfrm>
            <a:custGeom>
              <a:avLst/>
              <a:gdLst>
                <a:gd name="connsiteX0" fmla="*/ 418624 w 419100"/>
                <a:gd name="connsiteY0" fmla="*/ 112871 h 133350"/>
                <a:gd name="connsiteX1" fmla="*/ 412909 w 419100"/>
                <a:gd name="connsiteY1" fmla="*/ 132874 h 133350"/>
                <a:gd name="connsiteX2" fmla="*/ 7144 w 419100"/>
                <a:gd name="connsiteY2" fmla="*/ 26194 h 133350"/>
                <a:gd name="connsiteX3" fmla="*/ 11906 w 41910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33350">
                  <a:moveTo>
                    <a:pt x="418624" y="112871"/>
                  </a:moveTo>
                  <a:lnTo>
                    <a:pt x="412909" y="132874"/>
                  </a:lnTo>
                  <a:lnTo>
                    <a:pt x="7144" y="26194"/>
                  </a:lnTo>
                  <a:lnTo>
                    <a:pt x="11906" y="71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209">
              <a:extLst>
                <a:ext uri="{FF2B5EF4-FFF2-40B4-BE49-F238E27FC236}">
                  <a16:creationId xmlns:a16="http://schemas.microsoft.com/office/drawing/2014/main" id="{F41F6866-B2C4-754C-B70C-314B546ED349}"/>
                </a:ext>
              </a:extLst>
            </p:cNvPr>
            <p:cNvSpPr/>
            <p:nvPr/>
          </p:nvSpPr>
          <p:spPr>
            <a:xfrm>
              <a:off x="4702640" y="1879641"/>
              <a:ext cx="589791" cy="283100"/>
            </a:xfrm>
            <a:custGeom>
              <a:avLst/>
              <a:gdLst>
                <a:gd name="connsiteX0" fmla="*/ 8735 w 238125"/>
                <a:gd name="connsiteY0" fmla="*/ 58457 h 114300"/>
                <a:gd name="connsiteX1" fmla="*/ 21902 w 238125"/>
                <a:gd name="connsiteY1" fmla="*/ 8735 h 114300"/>
                <a:gd name="connsiteX2" fmla="*/ 233682 w 238125"/>
                <a:gd name="connsiteY2" fmla="*/ 64818 h 114300"/>
                <a:gd name="connsiteX3" fmla="*/ 220514 w 238125"/>
                <a:gd name="connsiteY3" fmla="*/ 11454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14300">
                  <a:moveTo>
                    <a:pt x="8735" y="58457"/>
                  </a:moveTo>
                  <a:lnTo>
                    <a:pt x="21902" y="8735"/>
                  </a:lnTo>
                  <a:lnTo>
                    <a:pt x="233682" y="64818"/>
                  </a:lnTo>
                  <a:lnTo>
                    <a:pt x="220514" y="11454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210">
              <a:extLst>
                <a:ext uri="{FF2B5EF4-FFF2-40B4-BE49-F238E27FC236}">
                  <a16:creationId xmlns:a16="http://schemas.microsoft.com/office/drawing/2014/main" id="{F0D01F65-0C2F-284D-93B7-38E127007D15}"/>
                </a:ext>
              </a:extLst>
            </p:cNvPr>
            <p:cNvSpPr/>
            <p:nvPr/>
          </p:nvSpPr>
          <p:spPr>
            <a:xfrm>
              <a:off x="3557164" y="3463208"/>
              <a:ext cx="212325" cy="1061624"/>
            </a:xfrm>
            <a:custGeom>
              <a:avLst/>
              <a:gdLst>
                <a:gd name="connsiteX0" fmla="*/ 7144 w 85725"/>
                <a:gd name="connsiteY0" fmla="*/ 9049 h 428625"/>
                <a:gd name="connsiteX1" fmla="*/ 27146 w 85725"/>
                <a:gd name="connsiteY1" fmla="*/ 7144 h 428625"/>
                <a:gd name="connsiteX2" fmla="*/ 79534 w 85725"/>
                <a:gd name="connsiteY2" fmla="*/ 423386 h 428625"/>
                <a:gd name="connsiteX3" fmla="*/ 59531 w 85725"/>
                <a:gd name="connsiteY3" fmla="*/ 42624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28625">
                  <a:moveTo>
                    <a:pt x="7144" y="9049"/>
                  </a:moveTo>
                  <a:lnTo>
                    <a:pt x="27146" y="7144"/>
                  </a:lnTo>
                  <a:lnTo>
                    <a:pt x="79534" y="423386"/>
                  </a:lnTo>
                  <a:lnTo>
                    <a:pt x="59531" y="4262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211">
              <a:extLst>
                <a:ext uri="{FF2B5EF4-FFF2-40B4-BE49-F238E27FC236}">
                  <a16:creationId xmlns:a16="http://schemas.microsoft.com/office/drawing/2014/main" id="{2871979E-7077-8A43-9A75-6E5E6DAFFAA6}"/>
                </a:ext>
              </a:extLst>
            </p:cNvPr>
            <p:cNvSpPr/>
            <p:nvPr/>
          </p:nvSpPr>
          <p:spPr>
            <a:xfrm>
              <a:off x="3459365" y="2983799"/>
              <a:ext cx="212325" cy="589791"/>
            </a:xfrm>
            <a:custGeom>
              <a:avLst/>
              <a:gdLst>
                <a:gd name="connsiteX0" fmla="*/ 7950 w 85725"/>
                <a:gd name="connsiteY0" fmla="*/ 14122 h 238125"/>
                <a:gd name="connsiteX1" fmla="*/ 59014 w 85725"/>
                <a:gd name="connsiteY1" fmla="*/ 7950 h 238125"/>
                <a:gd name="connsiteX2" fmla="*/ 85303 w 85725"/>
                <a:gd name="connsiteY2" fmla="*/ 225447 h 238125"/>
                <a:gd name="connsiteX3" fmla="*/ 34239 w 85725"/>
                <a:gd name="connsiteY3" fmla="*/ 23161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38125">
                  <a:moveTo>
                    <a:pt x="7950" y="14122"/>
                  </a:moveTo>
                  <a:lnTo>
                    <a:pt x="59014" y="7950"/>
                  </a:lnTo>
                  <a:lnTo>
                    <a:pt x="85303" y="225447"/>
                  </a:lnTo>
                  <a:lnTo>
                    <a:pt x="34239" y="23161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212">
              <a:extLst>
                <a:ext uri="{FF2B5EF4-FFF2-40B4-BE49-F238E27FC236}">
                  <a16:creationId xmlns:a16="http://schemas.microsoft.com/office/drawing/2014/main" id="{0FBD1C12-FC13-F94D-A0CB-549B7031443D}"/>
                </a:ext>
              </a:extLst>
            </p:cNvPr>
            <p:cNvSpPr/>
            <p:nvPr/>
          </p:nvSpPr>
          <p:spPr>
            <a:xfrm>
              <a:off x="3817854" y="1947446"/>
              <a:ext cx="2838073" cy="1903844"/>
            </a:xfrm>
            <a:custGeom>
              <a:avLst/>
              <a:gdLst>
                <a:gd name="connsiteX0" fmla="*/ 2098335 w 2838073"/>
                <a:gd name="connsiteY0" fmla="*/ 397944 h 1903844"/>
                <a:gd name="connsiteX1" fmla="*/ 1982738 w 2838073"/>
                <a:gd name="connsiteY1" fmla="*/ 513542 h 1903844"/>
                <a:gd name="connsiteX2" fmla="*/ 2098335 w 2838073"/>
                <a:gd name="connsiteY2" fmla="*/ 629143 h 1903844"/>
                <a:gd name="connsiteX3" fmla="*/ 2213936 w 2838073"/>
                <a:gd name="connsiteY3" fmla="*/ 513542 h 1903844"/>
                <a:gd name="connsiteX4" fmla="*/ 2098335 w 2838073"/>
                <a:gd name="connsiteY4" fmla="*/ 397944 h 1903844"/>
                <a:gd name="connsiteX5" fmla="*/ 0 w 2838073"/>
                <a:gd name="connsiteY5" fmla="*/ 0 h 1903844"/>
                <a:gd name="connsiteX6" fmla="*/ 2087859 w 2838073"/>
                <a:gd name="connsiteY6" fmla="*/ 143908 h 1903844"/>
                <a:gd name="connsiteX7" fmla="*/ 2448812 w 2838073"/>
                <a:gd name="connsiteY7" fmla="*/ 398698 h 1903844"/>
                <a:gd name="connsiteX8" fmla="*/ 2838073 w 2838073"/>
                <a:gd name="connsiteY8" fmla="*/ 1285743 h 1903844"/>
                <a:gd name="connsiteX9" fmla="*/ 2566771 w 2838073"/>
                <a:gd name="connsiteY9" fmla="*/ 1903844 h 1903844"/>
                <a:gd name="connsiteX10" fmla="*/ 2005290 w 2838073"/>
                <a:gd name="connsiteY10" fmla="*/ 884686 h 1903844"/>
                <a:gd name="connsiteX11" fmla="*/ 1745782 w 2838073"/>
                <a:gd name="connsiteY11" fmla="*/ 677079 h 1903844"/>
                <a:gd name="connsiteX12" fmla="*/ 0 w 2838073"/>
                <a:gd name="connsiteY12" fmla="*/ 174579 h 190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38073" h="1903844">
                  <a:moveTo>
                    <a:pt x="2098335" y="397944"/>
                  </a:moveTo>
                  <a:cubicBezTo>
                    <a:pt x="2034639" y="397944"/>
                    <a:pt x="1982738" y="449846"/>
                    <a:pt x="1982738" y="513542"/>
                  </a:cubicBezTo>
                  <a:cubicBezTo>
                    <a:pt x="1982738" y="577241"/>
                    <a:pt x="2034639" y="629143"/>
                    <a:pt x="2098335" y="629143"/>
                  </a:cubicBezTo>
                  <a:cubicBezTo>
                    <a:pt x="2162034" y="629143"/>
                    <a:pt x="2213936" y="577241"/>
                    <a:pt x="2213936" y="513542"/>
                  </a:cubicBezTo>
                  <a:cubicBezTo>
                    <a:pt x="2213936" y="449846"/>
                    <a:pt x="2162034" y="400302"/>
                    <a:pt x="2098335" y="397944"/>
                  </a:cubicBezTo>
                  <a:close/>
                  <a:moveTo>
                    <a:pt x="0" y="0"/>
                  </a:moveTo>
                  <a:lnTo>
                    <a:pt x="2087859" y="143908"/>
                  </a:lnTo>
                  <a:cubicBezTo>
                    <a:pt x="2229409" y="153345"/>
                    <a:pt x="2392192" y="268945"/>
                    <a:pt x="2448812" y="398698"/>
                  </a:cubicBezTo>
                  <a:lnTo>
                    <a:pt x="2838073" y="1285743"/>
                  </a:lnTo>
                  <a:lnTo>
                    <a:pt x="2566771" y="1903844"/>
                  </a:lnTo>
                  <a:lnTo>
                    <a:pt x="2005290" y="884686"/>
                  </a:lnTo>
                  <a:cubicBezTo>
                    <a:pt x="1958106" y="797398"/>
                    <a:pt x="1840148" y="705389"/>
                    <a:pt x="1745782" y="677079"/>
                  </a:cubicBezTo>
                  <a:lnTo>
                    <a:pt x="0" y="17457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213">
              <a:extLst>
                <a:ext uri="{FF2B5EF4-FFF2-40B4-BE49-F238E27FC236}">
                  <a16:creationId xmlns:a16="http://schemas.microsoft.com/office/drawing/2014/main" id="{036A4369-24B4-F241-96DE-AE5CA5970BE1}"/>
                </a:ext>
              </a:extLst>
            </p:cNvPr>
            <p:cNvSpPr/>
            <p:nvPr/>
          </p:nvSpPr>
          <p:spPr>
            <a:xfrm>
              <a:off x="6324465" y="2859263"/>
              <a:ext cx="3066913" cy="1439090"/>
            </a:xfrm>
            <a:custGeom>
              <a:avLst/>
              <a:gdLst>
                <a:gd name="connsiteX0" fmla="*/ 134779 w 1238250"/>
                <a:gd name="connsiteY0" fmla="*/ 7144 h 581025"/>
                <a:gd name="connsiteX1" fmla="*/ 89059 w 1238250"/>
                <a:gd name="connsiteY1" fmla="*/ 41434 h 581025"/>
                <a:gd name="connsiteX2" fmla="*/ 7144 w 1238250"/>
                <a:gd name="connsiteY2" fmla="*/ 305276 h 581025"/>
                <a:gd name="connsiteX3" fmla="*/ 7144 w 1238250"/>
                <a:gd name="connsiteY3" fmla="*/ 568166 h 581025"/>
                <a:gd name="connsiteX4" fmla="*/ 7144 w 1238250"/>
                <a:gd name="connsiteY4" fmla="*/ 571976 h 581025"/>
                <a:gd name="connsiteX5" fmla="*/ 42386 w 1238250"/>
                <a:gd name="connsiteY5" fmla="*/ 575786 h 581025"/>
                <a:gd name="connsiteX6" fmla="*/ 1202531 w 1238250"/>
                <a:gd name="connsiteY6" fmla="*/ 575786 h 581025"/>
                <a:gd name="connsiteX7" fmla="*/ 1237774 w 1238250"/>
                <a:gd name="connsiteY7" fmla="*/ 540544 h 581025"/>
                <a:gd name="connsiteX8" fmla="*/ 1237774 w 1238250"/>
                <a:gd name="connsiteY8" fmla="*/ 340519 h 581025"/>
                <a:gd name="connsiteX9" fmla="*/ 1202531 w 1238250"/>
                <a:gd name="connsiteY9" fmla="*/ 305276 h 581025"/>
                <a:gd name="connsiteX10" fmla="*/ 585311 w 1238250"/>
                <a:gd name="connsiteY10" fmla="*/ 305276 h 581025"/>
                <a:gd name="connsiteX11" fmla="*/ 464344 w 1238250"/>
                <a:gd name="connsiteY11" fmla="*/ 39529 h 581025"/>
                <a:gd name="connsiteX12" fmla="*/ 413861 w 1238250"/>
                <a:gd name="connsiteY12" fmla="*/ 7144 h 581025"/>
                <a:gd name="connsiteX13" fmla="*/ 134779 w 1238250"/>
                <a:gd name="connsiteY13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0" h="581025">
                  <a:moveTo>
                    <a:pt x="134779" y="7144"/>
                  </a:moveTo>
                  <a:cubicBezTo>
                    <a:pt x="114776" y="7144"/>
                    <a:pt x="94774" y="22384"/>
                    <a:pt x="89059" y="41434"/>
                  </a:cubicBezTo>
                  <a:lnTo>
                    <a:pt x="7144" y="305276"/>
                  </a:lnTo>
                  <a:lnTo>
                    <a:pt x="7144" y="568166"/>
                  </a:lnTo>
                  <a:cubicBezTo>
                    <a:pt x="7144" y="568166"/>
                    <a:pt x="7144" y="570071"/>
                    <a:pt x="7144" y="571976"/>
                  </a:cubicBezTo>
                  <a:cubicBezTo>
                    <a:pt x="7144" y="573881"/>
                    <a:pt x="23336" y="575786"/>
                    <a:pt x="42386" y="575786"/>
                  </a:cubicBezTo>
                  <a:lnTo>
                    <a:pt x="1202531" y="575786"/>
                  </a:lnTo>
                  <a:cubicBezTo>
                    <a:pt x="1222534" y="575786"/>
                    <a:pt x="1237774" y="559594"/>
                    <a:pt x="1237774" y="540544"/>
                  </a:cubicBezTo>
                  <a:lnTo>
                    <a:pt x="1237774" y="340519"/>
                  </a:lnTo>
                  <a:cubicBezTo>
                    <a:pt x="1237774" y="320516"/>
                    <a:pt x="1221581" y="305276"/>
                    <a:pt x="1202531" y="305276"/>
                  </a:cubicBezTo>
                  <a:lnTo>
                    <a:pt x="585311" y="305276"/>
                  </a:lnTo>
                  <a:lnTo>
                    <a:pt x="464344" y="39529"/>
                  </a:lnTo>
                  <a:cubicBezTo>
                    <a:pt x="455771" y="21431"/>
                    <a:pt x="433864" y="7144"/>
                    <a:pt x="413861" y="7144"/>
                  </a:cubicBezTo>
                  <a:lnTo>
                    <a:pt x="134779" y="714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214">
              <a:extLst>
                <a:ext uri="{FF2B5EF4-FFF2-40B4-BE49-F238E27FC236}">
                  <a16:creationId xmlns:a16="http://schemas.microsoft.com/office/drawing/2014/main" id="{276C2132-4463-1144-9299-0A1B041CA376}"/>
                </a:ext>
              </a:extLst>
            </p:cNvPr>
            <p:cNvSpPr/>
            <p:nvPr/>
          </p:nvSpPr>
          <p:spPr>
            <a:xfrm>
              <a:off x="3172436" y="1508641"/>
              <a:ext cx="803481" cy="3258005"/>
            </a:xfrm>
            <a:custGeom>
              <a:avLst/>
              <a:gdLst>
                <a:gd name="connsiteX0" fmla="*/ 470301 w 803481"/>
                <a:gd name="connsiteY0" fmla="*/ 472174 h 3258005"/>
                <a:gd name="connsiteX1" fmla="*/ 392449 w 803481"/>
                <a:gd name="connsiteY1" fmla="*/ 550026 h 3258005"/>
                <a:gd name="connsiteX2" fmla="*/ 470301 w 803481"/>
                <a:gd name="connsiteY2" fmla="*/ 627879 h 3258005"/>
                <a:gd name="connsiteX3" fmla="*/ 548154 w 803481"/>
                <a:gd name="connsiteY3" fmla="*/ 550026 h 3258005"/>
                <a:gd name="connsiteX4" fmla="*/ 470301 w 803481"/>
                <a:gd name="connsiteY4" fmla="*/ 472174 h 3258005"/>
                <a:gd name="connsiteX5" fmla="*/ 628902 w 803481"/>
                <a:gd name="connsiteY5" fmla="*/ 0 h 3258005"/>
                <a:gd name="connsiteX6" fmla="*/ 716192 w 803481"/>
                <a:gd name="connsiteY6" fmla="*/ 894123 h 3258005"/>
                <a:gd name="connsiteX7" fmla="*/ 230204 w 803481"/>
                <a:gd name="connsiteY7" fmla="*/ 2507791 h 3258005"/>
                <a:gd name="connsiteX8" fmla="*/ 211186 w 803481"/>
                <a:gd name="connsiteY8" fmla="*/ 2523639 h 3258005"/>
                <a:gd name="connsiteX9" fmla="*/ 619466 w 803481"/>
                <a:gd name="connsiteY9" fmla="*/ 2446452 h 3258005"/>
                <a:gd name="connsiteX10" fmla="*/ 803481 w 803481"/>
                <a:gd name="connsiteY10" fmla="*/ 3258005 h 3258005"/>
                <a:gd name="connsiteX11" fmla="*/ 225484 w 803481"/>
                <a:gd name="connsiteY11" fmla="*/ 3203743 h 3258005"/>
                <a:gd name="connsiteX12" fmla="*/ 36751 w 803481"/>
                <a:gd name="connsiteY12" fmla="*/ 3019728 h 3258005"/>
                <a:gd name="connsiteX13" fmla="*/ 1365 w 803481"/>
                <a:gd name="connsiteY13" fmla="*/ 2734270 h 3258005"/>
                <a:gd name="connsiteX14" fmla="*/ 145273 w 803481"/>
                <a:gd name="connsiteY14" fmla="*/ 2536101 h 3258005"/>
                <a:gd name="connsiteX15" fmla="*/ 173584 w 803481"/>
                <a:gd name="connsiteY15" fmla="*/ 2530748 h 3258005"/>
                <a:gd name="connsiteX16" fmla="*/ 173584 w 803481"/>
                <a:gd name="connsiteY16" fmla="*/ 587431 h 3258005"/>
                <a:gd name="connsiteX17" fmla="*/ 308055 w 803481"/>
                <a:gd name="connsiteY17" fmla="*/ 502501 h 3258005"/>
                <a:gd name="connsiteX18" fmla="*/ 284464 w 803481"/>
                <a:gd name="connsiteY18" fmla="*/ 240635 h 325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3481" h="3258005">
                  <a:moveTo>
                    <a:pt x="470301" y="472174"/>
                  </a:moveTo>
                  <a:cubicBezTo>
                    <a:pt x="427836" y="472174"/>
                    <a:pt x="392449" y="505203"/>
                    <a:pt x="392449" y="550026"/>
                  </a:cubicBezTo>
                  <a:cubicBezTo>
                    <a:pt x="392449" y="592491"/>
                    <a:pt x="427836" y="627879"/>
                    <a:pt x="470301" y="627879"/>
                  </a:cubicBezTo>
                  <a:cubicBezTo>
                    <a:pt x="512766" y="627879"/>
                    <a:pt x="548154" y="592491"/>
                    <a:pt x="548154" y="550026"/>
                  </a:cubicBezTo>
                  <a:cubicBezTo>
                    <a:pt x="548154" y="507561"/>
                    <a:pt x="512766" y="472174"/>
                    <a:pt x="470301" y="472174"/>
                  </a:cubicBezTo>
                  <a:close/>
                  <a:moveTo>
                    <a:pt x="628902" y="0"/>
                  </a:moveTo>
                  <a:lnTo>
                    <a:pt x="716192" y="894123"/>
                  </a:lnTo>
                  <a:lnTo>
                    <a:pt x="230204" y="2507791"/>
                  </a:lnTo>
                  <a:lnTo>
                    <a:pt x="211186" y="2523639"/>
                  </a:lnTo>
                  <a:lnTo>
                    <a:pt x="619466" y="2446452"/>
                  </a:lnTo>
                  <a:lnTo>
                    <a:pt x="803481" y="3258005"/>
                  </a:lnTo>
                  <a:lnTo>
                    <a:pt x="225484" y="3203743"/>
                  </a:lnTo>
                  <a:cubicBezTo>
                    <a:pt x="133478" y="3194306"/>
                    <a:pt x="48548" y="3111736"/>
                    <a:pt x="36751" y="3019728"/>
                  </a:cubicBezTo>
                  <a:lnTo>
                    <a:pt x="1365" y="2734270"/>
                  </a:lnTo>
                  <a:cubicBezTo>
                    <a:pt x="-10432" y="2642262"/>
                    <a:pt x="55624" y="2554974"/>
                    <a:pt x="145273" y="2536101"/>
                  </a:cubicBezTo>
                  <a:lnTo>
                    <a:pt x="173584" y="2530748"/>
                  </a:lnTo>
                  <a:lnTo>
                    <a:pt x="173584" y="587431"/>
                  </a:lnTo>
                  <a:lnTo>
                    <a:pt x="308055" y="502501"/>
                  </a:lnTo>
                  <a:lnTo>
                    <a:pt x="284464" y="24063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215">
              <a:extLst>
                <a:ext uri="{FF2B5EF4-FFF2-40B4-BE49-F238E27FC236}">
                  <a16:creationId xmlns:a16="http://schemas.microsoft.com/office/drawing/2014/main" id="{58F3F382-8927-874F-84EF-475604ACBC2A}"/>
                </a:ext>
              </a:extLst>
            </p:cNvPr>
            <p:cNvSpPr/>
            <p:nvPr/>
          </p:nvSpPr>
          <p:spPr>
            <a:xfrm>
              <a:off x="3288219" y="3904259"/>
              <a:ext cx="188733" cy="188733"/>
            </a:xfrm>
            <a:custGeom>
              <a:avLst/>
              <a:gdLst>
                <a:gd name="connsiteX0" fmla="*/ 70009 w 76200"/>
                <a:gd name="connsiteY0" fmla="*/ 38621 h 76200"/>
                <a:gd name="connsiteX1" fmla="*/ 38576 w 76200"/>
                <a:gd name="connsiteY1" fmla="*/ 70054 h 76200"/>
                <a:gd name="connsiteX2" fmla="*/ 7144 w 76200"/>
                <a:gd name="connsiteY2" fmla="*/ 38621 h 76200"/>
                <a:gd name="connsiteX3" fmla="*/ 38576 w 76200"/>
                <a:gd name="connsiteY3" fmla="*/ 7189 h 76200"/>
                <a:gd name="connsiteX4" fmla="*/ 70009 w 76200"/>
                <a:gd name="connsiteY4" fmla="*/ 3862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0009" y="38621"/>
                  </a:moveTo>
                  <a:cubicBezTo>
                    <a:pt x="70009" y="55766"/>
                    <a:pt x="55721" y="70054"/>
                    <a:pt x="38576" y="70054"/>
                  </a:cubicBezTo>
                  <a:cubicBezTo>
                    <a:pt x="21431" y="70054"/>
                    <a:pt x="7144" y="55766"/>
                    <a:pt x="7144" y="38621"/>
                  </a:cubicBezTo>
                  <a:cubicBezTo>
                    <a:pt x="7144" y="21476"/>
                    <a:pt x="21431" y="7189"/>
                    <a:pt x="38576" y="7189"/>
                  </a:cubicBezTo>
                  <a:cubicBezTo>
                    <a:pt x="55721" y="6236"/>
                    <a:pt x="70009" y="20524"/>
                    <a:pt x="70009" y="3862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216">
              <a:extLst>
                <a:ext uri="{FF2B5EF4-FFF2-40B4-BE49-F238E27FC236}">
                  <a16:creationId xmlns:a16="http://schemas.microsoft.com/office/drawing/2014/main" id="{630B8711-551C-B146-A573-9CCEE6C12448}"/>
                </a:ext>
              </a:extLst>
            </p:cNvPr>
            <p:cNvSpPr/>
            <p:nvPr/>
          </p:nvSpPr>
          <p:spPr>
            <a:xfrm>
              <a:off x="5842015" y="4386820"/>
              <a:ext cx="3713324" cy="997926"/>
            </a:xfrm>
            <a:custGeom>
              <a:avLst/>
              <a:gdLst>
                <a:gd name="connsiteX0" fmla="*/ 1856661 w 3713324"/>
                <a:gd name="connsiteY0" fmla="*/ 0 h 997926"/>
                <a:gd name="connsiteX1" fmla="*/ 3253286 w 3713324"/>
                <a:gd name="connsiteY1" fmla="*/ 73133 h 997926"/>
                <a:gd name="connsiteX2" fmla="*/ 3713324 w 3713324"/>
                <a:gd name="connsiteY2" fmla="*/ 535530 h 997926"/>
                <a:gd name="connsiteX3" fmla="*/ 3250928 w 3713324"/>
                <a:gd name="connsiteY3" fmla="*/ 997926 h 997926"/>
                <a:gd name="connsiteX4" fmla="*/ 462397 w 3713324"/>
                <a:gd name="connsiteY4" fmla="*/ 997926 h 997926"/>
                <a:gd name="connsiteX5" fmla="*/ 0 w 3713324"/>
                <a:gd name="connsiteY5" fmla="*/ 535530 h 997926"/>
                <a:gd name="connsiteX6" fmla="*/ 462397 w 3713324"/>
                <a:gd name="connsiteY6" fmla="*/ 73133 h 997926"/>
                <a:gd name="connsiteX7" fmla="*/ 1856661 w 3713324"/>
                <a:gd name="connsiteY7" fmla="*/ 0 h 9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324" h="997926">
                  <a:moveTo>
                    <a:pt x="1856661" y="0"/>
                  </a:moveTo>
                  <a:cubicBezTo>
                    <a:pt x="2203460" y="0"/>
                    <a:pt x="3243850" y="73133"/>
                    <a:pt x="3253286" y="73133"/>
                  </a:cubicBezTo>
                  <a:cubicBezTo>
                    <a:pt x="3505718" y="73133"/>
                    <a:pt x="3713324" y="280740"/>
                    <a:pt x="3713324" y="535530"/>
                  </a:cubicBezTo>
                  <a:cubicBezTo>
                    <a:pt x="3713324" y="790320"/>
                    <a:pt x="3505718" y="997926"/>
                    <a:pt x="3250928" y="997926"/>
                  </a:cubicBezTo>
                  <a:lnTo>
                    <a:pt x="462397" y="997926"/>
                  </a:lnTo>
                  <a:cubicBezTo>
                    <a:pt x="207607" y="997926"/>
                    <a:pt x="0" y="790320"/>
                    <a:pt x="0" y="535530"/>
                  </a:cubicBezTo>
                  <a:cubicBezTo>
                    <a:pt x="0" y="280740"/>
                    <a:pt x="207607" y="73133"/>
                    <a:pt x="462397" y="73133"/>
                  </a:cubicBezTo>
                  <a:cubicBezTo>
                    <a:pt x="469473" y="73133"/>
                    <a:pt x="1509865" y="0"/>
                    <a:pt x="185666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217">
              <a:extLst>
                <a:ext uri="{FF2B5EF4-FFF2-40B4-BE49-F238E27FC236}">
                  <a16:creationId xmlns:a16="http://schemas.microsoft.com/office/drawing/2014/main" id="{4E3FDBCB-B9DD-244C-8588-06837254283B}"/>
                </a:ext>
              </a:extLst>
            </p:cNvPr>
            <p:cNvSpPr/>
            <p:nvPr/>
          </p:nvSpPr>
          <p:spPr>
            <a:xfrm>
              <a:off x="6060238" y="4680537"/>
              <a:ext cx="471833" cy="471833"/>
            </a:xfrm>
            <a:custGeom>
              <a:avLst/>
              <a:gdLst>
                <a:gd name="connsiteX0" fmla="*/ 98584 w 190500"/>
                <a:gd name="connsiteY0" fmla="*/ 190024 h 190500"/>
                <a:gd name="connsiteX1" fmla="*/ 7144 w 190500"/>
                <a:gd name="connsiteY1" fmla="*/ 98584 h 190500"/>
                <a:gd name="connsiteX2" fmla="*/ 98584 w 190500"/>
                <a:gd name="connsiteY2" fmla="*/ 7144 h 190500"/>
                <a:gd name="connsiteX3" fmla="*/ 190024 w 190500"/>
                <a:gd name="connsiteY3" fmla="*/ 98584 h 190500"/>
                <a:gd name="connsiteX4" fmla="*/ 98584 w 190500"/>
                <a:gd name="connsiteY4" fmla="*/ 19002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98584" y="190024"/>
                  </a:moveTo>
                  <a:cubicBezTo>
                    <a:pt x="48101" y="190024"/>
                    <a:pt x="7144" y="149066"/>
                    <a:pt x="7144" y="98584"/>
                  </a:cubicBezTo>
                  <a:cubicBezTo>
                    <a:pt x="7144" y="48101"/>
                    <a:pt x="48101" y="7144"/>
                    <a:pt x="98584" y="7144"/>
                  </a:cubicBezTo>
                  <a:cubicBezTo>
                    <a:pt x="149066" y="7144"/>
                    <a:pt x="190024" y="48101"/>
                    <a:pt x="190024" y="98584"/>
                  </a:cubicBezTo>
                  <a:cubicBezTo>
                    <a:pt x="190024" y="148114"/>
                    <a:pt x="149066" y="190024"/>
                    <a:pt x="98584" y="1900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218">
              <a:extLst>
                <a:ext uri="{FF2B5EF4-FFF2-40B4-BE49-F238E27FC236}">
                  <a16:creationId xmlns:a16="http://schemas.microsoft.com/office/drawing/2014/main" id="{D970F453-7DEC-214A-9B9F-87A17AE1D9F6}"/>
                </a:ext>
              </a:extLst>
            </p:cNvPr>
            <p:cNvSpPr/>
            <p:nvPr/>
          </p:nvSpPr>
          <p:spPr>
            <a:xfrm>
              <a:off x="8812770" y="4643063"/>
              <a:ext cx="542608" cy="542608"/>
            </a:xfrm>
            <a:custGeom>
              <a:avLst/>
              <a:gdLst>
                <a:gd name="connsiteX0" fmla="*/ 127593 w 219075"/>
                <a:gd name="connsiteY0" fmla="*/ 22757 h 219075"/>
                <a:gd name="connsiteX1" fmla="*/ 203296 w 219075"/>
                <a:gd name="connsiteY1" fmla="*/ 127593 h 219075"/>
                <a:gd name="connsiteX2" fmla="*/ 98460 w 219075"/>
                <a:gd name="connsiteY2" fmla="*/ 203296 h 219075"/>
                <a:gd name="connsiteX3" fmla="*/ 22757 w 219075"/>
                <a:gd name="connsiteY3" fmla="*/ 98460 h 219075"/>
                <a:gd name="connsiteX4" fmla="*/ 127593 w 219075"/>
                <a:gd name="connsiteY4" fmla="*/ 227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127593" y="22757"/>
                  </a:moveTo>
                  <a:cubicBezTo>
                    <a:pt x="177447" y="30802"/>
                    <a:pt x="211341" y="77738"/>
                    <a:pt x="203296" y="127593"/>
                  </a:cubicBezTo>
                  <a:cubicBezTo>
                    <a:pt x="195251" y="177447"/>
                    <a:pt x="148314" y="211341"/>
                    <a:pt x="98460" y="203296"/>
                  </a:cubicBezTo>
                  <a:cubicBezTo>
                    <a:pt x="48605" y="195251"/>
                    <a:pt x="14712" y="148315"/>
                    <a:pt x="22757" y="98460"/>
                  </a:cubicBezTo>
                  <a:cubicBezTo>
                    <a:pt x="30801" y="48605"/>
                    <a:pt x="77738" y="14712"/>
                    <a:pt x="127593" y="227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219">
              <a:extLst>
                <a:ext uri="{FF2B5EF4-FFF2-40B4-BE49-F238E27FC236}">
                  <a16:creationId xmlns:a16="http://schemas.microsoft.com/office/drawing/2014/main" id="{5DDA040E-0567-894F-A4D5-AB6BE3FFD050}"/>
                </a:ext>
              </a:extLst>
            </p:cNvPr>
            <p:cNvSpPr/>
            <p:nvPr/>
          </p:nvSpPr>
          <p:spPr>
            <a:xfrm>
              <a:off x="6465106" y="3021096"/>
              <a:ext cx="1171361" cy="607456"/>
            </a:xfrm>
            <a:custGeom>
              <a:avLst/>
              <a:gdLst>
                <a:gd name="connsiteX0" fmla="*/ 180233 w 1171361"/>
                <a:gd name="connsiteY0" fmla="*/ 0 h 607456"/>
                <a:gd name="connsiteX1" fmla="*/ 903051 w 1171361"/>
                <a:gd name="connsiteY1" fmla="*/ 0 h 607456"/>
                <a:gd name="connsiteX2" fmla="*/ 1171361 w 1171361"/>
                <a:gd name="connsiteY2" fmla="*/ 607456 h 607456"/>
                <a:gd name="connsiteX3" fmla="*/ 0 w 1171361"/>
                <a:gd name="connsiteY3" fmla="*/ 607456 h 60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361" h="607456">
                  <a:moveTo>
                    <a:pt x="180233" y="0"/>
                  </a:moveTo>
                  <a:lnTo>
                    <a:pt x="903051" y="0"/>
                  </a:lnTo>
                  <a:lnTo>
                    <a:pt x="1171361" y="607456"/>
                  </a:lnTo>
                  <a:lnTo>
                    <a:pt x="0" y="6074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Rectangle: Rounded Corners 220">
              <a:extLst>
                <a:ext uri="{FF2B5EF4-FFF2-40B4-BE49-F238E27FC236}">
                  <a16:creationId xmlns:a16="http://schemas.microsoft.com/office/drawing/2014/main" id="{80EEC734-3D00-E146-9720-73B98CD50FC3}"/>
                </a:ext>
              </a:extLst>
            </p:cNvPr>
            <p:cNvSpPr/>
            <p:nvPr/>
          </p:nvSpPr>
          <p:spPr>
            <a:xfrm>
              <a:off x="8103056" y="3422743"/>
              <a:ext cx="1103442" cy="411617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4E795550-CEDE-D84E-A797-C58E07D2C2BA}"/>
                </a:ext>
              </a:extLst>
            </p:cNvPr>
            <p:cNvSpPr/>
            <p:nvPr/>
          </p:nvSpPr>
          <p:spPr>
            <a:xfrm>
              <a:off x="7050786" y="4254347"/>
              <a:ext cx="1544908" cy="2310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0B213EDE-5101-1A4E-95E9-450EBB0B4401}"/>
              </a:ext>
            </a:extLst>
          </p:cNvPr>
          <p:cNvGrpSpPr/>
          <p:nvPr/>
        </p:nvGrpSpPr>
        <p:grpSpPr>
          <a:xfrm flipH="1">
            <a:off x="243165" y="4542732"/>
            <a:ext cx="3552214" cy="2157130"/>
            <a:chOff x="3172436" y="1508641"/>
            <a:chExt cx="6382903" cy="3876105"/>
          </a:xfrm>
        </p:grpSpPr>
        <p:sp>
          <p:nvSpPr>
            <p:cNvPr id="183" name="Freeform: Shape 208">
              <a:extLst>
                <a:ext uri="{FF2B5EF4-FFF2-40B4-BE49-F238E27FC236}">
                  <a16:creationId xmlns:a16="http://schemas.microsoft.com/office/drawing/2014/main" id="{4B261B6C-3700-9641-8E9A-9A8C7B0B0630}"/>
                </a:ext>
              </a:extLst>
            </p:cNvPr>
            <p:cNvSpPr/>
            <p:nvPr/>
          </p:nvSpPr>
          <p:spPr>
            <a:xfrm>
              <a:off x="3776568" y="1677320"/>
              <a:ext cx="1038032" cy="330283"/>
            </a:xfrm>
            <a:custGeom>
              <a:avLst/>
              <a:gdLst>
                <a:gd name="connsiteX0" fmla="*/ 418624 w 419100"/>
                <a:gd name="connsiteY0" fmla="*/ 112871 h 133350"/>
                <a:gd name="connsiteX1" fmla="*/ 412909 w 419100"/>
                <a:gd name="connsiteY1" fmla="*/ 132874 h 133350"/>
                <a:gd name="connsiteX2" fmla="*/ 7144 w 419100"/>
                <a:gd name="connsiteY2" fmla="*/ 26194 h 133350"/>
                <a:gd name="connsiteX3" fmla="*/ 11906 w 41910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33350">
                  <a:moveTo>
                    <a:pt x="418624" y="112871"/>
                  </a:moveTo>
                  <a:lnTo>
                    <a:pt x="412909" y="132874"/>
                  </a:lnTo>
                  <a:lnTo>
                    <a:pt x="7144" y="26194"/>
                  </a:lnTo>
                  <a:lnTo>
                    <a:pt x="11906" y="71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209">
              <a:extLst>
                <a:ext uri="{FF2B5EF4-FFF2-40B4-BE49-F238E27FC236}">
                  <a16:creationId xmlns:a16="http://schemas.microsoft.com/office/drawing/2014/main" id="{0F610C81-3D30-D849-AAF9-229F991A93BC}"/>
                </a:ext>
              </a:extLst>
            </p:cNvPr>
            <p:cNvSpPr/>
            <p:nvPr/>
          </p:nvSpPr>
          <p:spPr>
            <a:xfrm>
              <a:off x="4702640" y="1879641"/>
              <a:ext cx="589791" cy="283100"/>
            </a:xfrm>
            <a:custGeom>
              <a:avLst/>
              <a:gdLst>
                <a:gd name="connsiteX0" fmla="*/ 8735 w 238125"/>
                <a:gd name="connsiteY0" fmla="*/ 58457 h 114300"/>
                <a:gd name="connsiteX1" fmla="*/ 21902 w 238125"/>
                <a:gd name="connsiteY1" fmla="*/ 8735 h 114300"/>
                <a:gd name="connsiteX2" fmla="*/ 233682 w 238125"/>
                <a:gd name="connsiteY2" fmla="*/ 64818 h 114300"/>
                <a:gd name="connsiteX3" fmla="*/ 220514 w 238125"/>
                <a:gd name="connsiteY3" fmla="*/ 11454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14300">
                  <a:moveTo>
                    <a:pt x="8735" y="58457"/>
                  </a:moveTo>
                  <a:lnTo>
                    <a:pt x="21902" y="8735"/>
                  </a:lnTo>
                  <a:lnTo>
                    <a:pt x="233682" y="64818"/>
                  </a:lnTo>
                  <a:lnTo>
                    <a:pt x="220514" y="11454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210">
              <a:extLst>
                <a:ext uri="{FF2B5EF4-FFF2-40B4-BE49-F238E27FC236}">
                  <a16:creationId xmlns:a16="http://schemas.microsoft.com/office/drawing/2014/main" id="{1DB1B7BB-0006-A749-8F6D-0F1C907F4028}"/>
                </a:ext>
              </a:extLst>
            </p:cNvPr>
            <p:cNvSpPr/>
            <p:nvPr/>
          </p:nvSpPr>
          <p:spPr>
            <a:xfrm>
              <a:off x="3557164" y="3463208"/>
              <a:ext cx="212325" cy="1061624"/>
            </a:xfrm>
            <a:custGeom>
              <a:avLst/>
              <a:gdLst>
                <a:gd name="connsiteX0" fmla="*/ 7144 w 85725"/>
                <a:gd name="connsiteY0" fmla="*/ 9049 h 428625"/>
                <a:gd name="connsiteX1" fmla="*/ 27146 w 85725"/>
                <a:gd name="connsiteY1" fmla="*/ 7144 h 428625"/>
                <a:gd name="connsiteX2" fmla="*/ 79534 w 85725"/>
                <a:gd name="connsiteY2" fmla="*/ 423386 h 428625"/>
                <a:gd name="connsiteX3" fmla="*/ 59531 w 85725"/>
                <a:gd name="connsiteY3" fmla="*/ 42624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28625">
                  <a:moveTo>
                    <a:pt x="7144" y="9049"/>
                  </a:moveTo>
                  <a:lnTo>
                    <a:pt x="27146" y="7144"/>
                  </a:lnTo>
                  <a:lnTo>
                    <a:pt x="79534" y="423386"/>
                  </a:lnTo>
                  <a:lnTo>
                    <a:pt x="59531" y="4262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211">
              <a:extLst>
                <a:ext uri="{FF2B5EF4-FFF2-40B4-BE49-F238E27FC236}">
                  <a16:creationId xmlns:a16="http://schemas.microsoft.com/office/drawing/2014/main" id="{D4908C76-C331-8E4E-BC43-B9CED0EDA98D}"/>
                </a:ext>
              </a:extLst>
            </p:cNvPr>
            <p:cNvSpPr/>
            <p:nvPr/>
          </p:nvSpPr>
          <p:spPr>
            <a:xfrm>
              <a:off x="3459365" y="2983799"/>
              <a:ext cx="212325" cy="589791"/>
            </a:xfrm>
            <a:custGeom>
              <a:avLst/>
              <a:gdLst>
                <a:gd name="connsiteX0" fmla="*/ 7950 w 85725"/>
                <a:gd name="connsiteY0" fmla="*/ 14122 h 238125"/>
                <a:gd name="connsiteX1" fmla="*/ 59014 w 85725"/>
                <a:gd name="connsiteY1" fmla="*/ 7950 h 238125"/>
                <a:gd name="connsiteX2" fmla="*/ 85303 w 85725"/>
                <a:gd name="connsiteY2" fmla="*/ 225447 h 238125"/>
                <a:gd name="connsiteX3" fmla="*/ 34239 w 85725"/>
                <a:gd name="connsiteY3" fmla="*/ 23161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38125">
                  <a:moveTo>
                    <a:pt x="7950" y="14122"/>
                  </a:moveTo>
                  <a:lnTo>
                    <a:pt x="59014" y="7950"/>
                  </a:lnTo>
                  <a:lnTo>
                    <a:pt x="85303" y="225447"/>
                  </a:lnTo>
                  <a:lnTo>
                    <a:pt x="34239" y="23161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212">
              <a:extLst>
                <a:ext uri="{FF2B5EF4-FFF2-40B4-BE49-F238E27FC236}">
                  <a16:creationId xmlns:a16="http://schemas.microsoft.com/office/drawing/2014/main" id="{15FC0949-11BD-A04A-A0D5-6DA1620ED47F}"/>
                </a:ext>
              </a:extLst>
            </p:cNvPr>
            <p:cNvSpPr/>
            <p:nvPr/>
          </p:nvSpPr>
          <p:spPr>
            <a:xfrm>
              <a:off x="3817854" y="1947446"/>
              <a:ext cx="2838073" cy="1903844"/>
            </a:xfrm>
            <a:custGeom>
              <a:avLst/>
              <a:gdLst>
                <a:gd name="connsiteX0" fmla="*/ 2098335 w 2838073"/>
                <a:gd name="connsiteY0" fmla="*/ 397944 h 1903844"/>
                <a:gd name="connsiteX1" fmla="*/ 1982738 w 2838073"/>
                <a:gd name="connsiteY1" fmla="*/ 513542 h 1903844"/>
                <a:gd name="connsiteX2" fmla="*/ 2098335 w 2838073"/>
                <a:gd name="connsiteY2" fmla="*/ 629143 h 1903844"/>
                <a:gd name="connsiteX3" fmla="*/ 2213936 w 2838073"/>
                <a:gd name="connsiteY3" fmla="*/ 513542 h 1903844"/>
                <a:gd name="connsiteX4" fmla="*/ 2098335 w 2838073"/>
                <a:gd name="connsiteY4" fmla="*/ 397944 h 1903844"/>
                <a:gd name="connsiteX5" fmla="*/ 0 w 2838073"/>
                <a:gd name="connsiteY5" fmla="*/ 0 h 1903844"/>
                <a:gd name="connsiteX6" fmla="*/ 2087859 w 2838073"/>
                <a:gd name="connsiteY6" fmla="*/ 143908 h 1903844"/>
                <a:gd name="connsiteX7" fmla="*/ 2448812 w 2838073"/>
                <a:gd name="connsiteY7" fmla="*/ 398698 h 1903844"/>
                <a:gd name="connsiteX8" fmla="*/ 2838073 w 2838073"/>
                <a:gd name="connsiteY8" fmla="*/ 1285743 h 1903844"/>
                <a:gd name="connsiteX9" fmla="*/ 2566771 w 2838073"/>
                <a:gd name="connsiteY9" fmla="*/ 1903844 h 1903844"/>
                <a:gd name="connsiteX10" fmla="*/ 2005290 w 2838073"/>
                <a:gd name="connsiteY10" fmla="*/ 884686 h 1903844"/>
                <a:gd name="connsiteX11" fmla="*/ 1745782 w 2838073"/>
                <a:gd name="connsiteY11" fmla="*/ 677079 h 1903844"/>
                <a:gd name="connsiteX12" fmla="*/ 0 w 2838073"/>
                <a:gd name="connsiteY12" fmla="*/ 174579 h 190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38073" h="1903844">
                  <a:moveTo>
                    <a:pt x="2098335" y="397944"/>
                  </a:moveTo>
                  <a:cubicBezTo>
                    <a:pt x="2034639" y="397944"/>
                    <a:pt x="1982738" y="449846"/>
                    <a:pt x="1982738" y="513542"/>
                  </a:cubicBezTo>
                  <a:cubicBezTo>
                    <a:pt x="1982738" y="577241"/>
                    <a:pt x="2034639" y="629143"/>
                    <a:pt x="2098335" y="629143"/>
                  </a:cubicBezTo>
                  <a:cubicBezTo>
                    <a:pt x="2162034" y="629143"/>
                    <a:pt x="2213936" y="577241"/>
                    <a:pt x="2213936" y="513542"/>
                  </a:cubicBezTo>
                  <a:cubicBezTo>
                    <a:pt x="2213936" y="449846"/>
                    <a:pt x="2162034" y="400302"/>
                    <a:pt x="2098335" y="397944"/>
                  </a:cubicBezTo>
                  <a:close/>
                  <a:moveTo>
                    <a:pt x="0" y="0"/>
                  </a:moveTo>
                  <a:lnTo>
                    <a:pt x="2087859" y="143908"/>
                  </a:lnTo>
                  <a:cubicBezTo>
                    <a:pt x="2229409" y="153345"/>
                    <a:pt x="2392192" y="268945"/>
                    <a:pt x="2448812" y="398698"/>
                  </a:cubicBezTo>
                  <a:lnTo>
                    <a:pt x="2838073" y="1285743"/>
                  </a:lnTo>
                  <a:lnTo>
                    <a:pt x="2566771" y="1903844"/>
                  </a:lnTo>
                  <a:lnTo>
                    <a:pt x="2005290" y="884686"/>
                  </a:lnTo>
                  <a:cubicBezTo>
                    <a:pt x="1958106" y="797398"/>
                    <a:pt x="1840148" y="705389"/>
                    <a:pt x="1745782" y="677079"/>
                  </a:cubicBezTo>
                  <a:lnTo>
                    <a:pt x="0" y="17457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213">
              <a:extLst>
                <a:ext uri="{FF2B5EF4-FFF2-40B4-BE49-F238E27FC236}">
                  <a16:creationId xmlns:a16="http://schemas.microsoft.com/office/drawing/2014/main" id="{C9166581-7604-BE47-8F58-FA1F6044B61D}"/>
                </a:ext>
              </a:extLst>
            </p:cNvPr>
            <p:cNvSpPr/>
            <p:nvPr/>
          </p:nvSpPr>
          <p:spPr>
            <a:xfrm>
              <a:off x="6324465" y="2859263"/>
              <a:ext cx="3066913" cy="1439090"/>
            </a:xfrm>
            <a:custGeom>
              <a:avLst/>
              <a:gdLst>
                <a:gd name="connsiteX0" fmla="*/ 134779 w 1238250"/>
                <a:gd name="connsiteY0" fmla="*/ 7144 h 581025"/>
                <a:gd name="connsiteX1" fmla="*/ 89059 w 1238250"/>
                <a:gd name="connsiteY1" fmla="*/ 41434 h 581025"/>
                <a:gd name="connsiteX2" fmla="*/ 7144 w 1238250"/>
                <a:gd name="connsiteY2" fmla="*/ 305276 h 581025"/>
                <a:gd name="connsiteX3" fmla="*/ 7144 w 1238250"/>
                <a:gd name="connsiteY3" fmla="*/ 568166 h 581025"/>
                <a:gd name="connsiteX4" fmla="*/ 7144 w 1238250"/>
                <a:gd name="connsiteY4" fmla="*/ 571976 h 581025"/>
                <a:gd name="connsiteX5" fmla="*/ 42386 w 1238250"/>
                <a:gd name="connsiteY5" fmla="*/ 575786 h 581025"/>
                <a:gd name="connsiteX6" fmla="*/ 1202531 w 1238250"/>
                <a:gd name="connsiteY6" fmla="*/ 575786 h 581025"/>
                <a:gd name="connsiteX7" fmla="*/ 1237774 w 1238250"/>
                <a:gd name="connsiteY7" fmla="*/ 540544 h 581025"/>
                <a:gd name="connsiteX8" fmla="*/ 1237774 w 1238250"/>
                <a:gd name="connsiteY8" fmla="*/ 340519 h 581025"/>
                <a:gd name="connsiteX9" fmla="*/ 1202531 w 1238250"/>
                <a:gd name="connsiteY9" fmla="*/ 305276 h 581025"/>
                <a:gd name="connsiteX10" fmla="*/ 585311 w 1238250"/>
                <a:gd name="connsiteY10" fmla="*/ 305276 h 581025"/>
                <a:gd name="connsiteX11" fmla="*/ 464344 w 1238250"/>
                <a:gd name="connsiteY11" fmla="*/ 39529 h 581025"/>
                <a:gd name="connsiteX12" fmla="*/ 413861 w 1238250"/>
                <a:gd name="connsiteY12" fmla="*/ 7144 h 581025"/>
                <a:gd name="connsiteX13" fmla="*/ 134779 w 1238250"/>
                <a:gd name="connsiteY13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0" h="581025">
                  <a:moveTo>
                    <a:pt x="134779" y="7144"/>
                  </a:moveTo>
                  <a:cubicBezTo>
                    <a:pt x="114776" y="7144"/>
                    <a:pt x="94774" y="22384"/>
                    <a:pt x="89059" y="41434"/>
                  </a:cubicBezTo>
                  <a:lnTo>
                    <a:pt x="7144" y="305276"/>
                  </a:lnTo>
                  <a:lnTo>
                    <a:pt x="7144" y="568166"/>
                  </a:lnTo>
                  <a:cubicBezTo>
                    <a:pt x="7144" y="568166"/>
                    <a:pt x="7144" y="570071"/>
                    <a:pt x="7144" y="571976"/>
                  </a:cubicBezTo>
                  <a:cubicBezTo>
                    <a:pt x="7144" y="573881"/>
                    <a:pt x="23336" y="575786"/>
                    <a:pt x="42386" y="575786"/>
                  </a:cubicBezTo>
                  <a:lnTo>
                    <a:pt x="1202531" y="575786"/>
                  </a:lnTo>
                  <a:cubicBezTo>
                    <a:pt x="1222534" y="575786"/>
                    <a:pt x="1237774" y="559594"/>
                    <a:pt x="1237774" y="540544"/>
                  </a:cubicBezTo>
                  <a:lnTo>
                    <a:pt x="1237774" y="340519"/>
                  </a:lnTo>
                  <a:cubicBezTo>
                    <a:pt x="1237774" y="320516"/>
                    <a:pt x="1221581" y="305276"/>
                    <a:pt x="1202531" y="305276"/>
                  </a:cubicBezTo>
                  <a:lnTo>
                    <a:pt x="585311" y="305276"/>
                  </a:lnTo>
                  <a:lnTo>
                    <a:pt x="464344" y="39529"/>
                  </a:lnTo>
                  <a:cubicBezTo>
                    <a:pt x="455771" y="21431"/>
                    <a:pt x="433864" y="7144"/>
                    <a:pt x="413861" y="7144"/>
                  </a:cubicBezTo>
                  <a:lnTo>
                    <a:pt x="134779" y="714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214">
              <a:extLst>
                <a:ext uri="{FF2B5EF4-FFF2-40B4-BE49-F238E27FC236}">
                  <a16:creationId xmlns:a16="http://schemas.microsoft.com/office/drawing/2014/main" id="{C7762B0B-ECA3-3043-8941-7D948508050D}"/>
                </a:ext>
              </a:extLst>
            </p:cNvPr>
            <p:cNvSpPr/>
            <p:nvPr/>
          </p:nvSpPr>
          <p:spPr>
            <a:xfrm>
              <a:off x="3172436" y="1508641"/>
              <a:ext cx="803481" cy="3258005"/>
            </a:xfrm>
            <a:custGeom>
              <a:avLst/>
              <a:gdLst>
                <a:gd name="connsiteX0" fmla="*/ 470301 w 803481"/>
                <a:gd name="connsiteY0" fmla="*/ 472174 h 3258005"/>
                <a:gd name="connsiteX1" fmla="*/ 392449 w 803481"/>
                <a:gd name="connsiteY1" fmla="*/ 550026 h 3258005"/>
                <a:gd name="connsiteX2" fmla="*/ 470301 w 803481"/>
                <a:gd name="connsiteY2" fmla="*/ 627879 h 3258005"/>
                <a:gd name="connsiteX3" fmla="*/ 548154 w 803481"/>
                <a:gd name="connsiteY3" fmla="*/ 550026 h 3258005"/>
                <a:gd name="connsiteX4" fmla="*/ 470301 w 803481"/>
                <a:gd name="connsiteY4" fmla="*/ 472174 h 3258005"/>
                <a:gd name="connsiteX5" fmla="*/ 628902 w 803481"/>
                <a:gd name="connsiteY5" fmla="*/ 0 h 3258005"/>
                <a:gd name="connsiteX6" fmla="*/ 716192 w 803481"/>
                <a:gd name="connsiteY6" fmla="*/ 894123 h 3258005"/>
                <a:gd name="connsiteX7" fmla="*/ 230204 w 803481"/>
                <a:gd name="connsiteY7" fmla="*/ 2507791 h 3258005"/>
                <a:gd name="connsiteX8" fmla="*/ 211186 w 803481"/>
                <a:gd name="connsiteY8" fmla="*/ 2523639 h 3258005"/>
                <a:gd name="connsiteX9" fmla="*/ 619466 w 803481"/>
                <a:gd name="connsiteY9" fmla="*/ 2446452 h 3258005"/>
                <a:gd name="connsiteX10" fmla="*/ 803481 w 803481"/>
                <a:gd name="connsiteY10" fmla="*/ 3258005 h 3258005"/>
                <a:gd name="connsiteX11" fmla="*/ 225484 w 803481"/>
                <a:gd name="connsiteY11" fmla="*/ 3203743 h 3258005"/>
                <a:gd name="connsiteX12" fmla="*/ 36751 w 803481"/>
                <a:gd name="connsiteY12" fmla="*/ 3019728 h 3258005"/>
                <a:gd name="connsiteX13" fmla="*/ 1365 w 803481"/>
                <a:gd name="connsiteY13" fmla="*/ 2734270 h 3258005"/>
                <a:gd name="connsiteX14" fmla="*/ 145273 w 803481"/>
                <a:gd name="connsiteY14" fmla="*/ 2536101 h 3258005"/>
                <a:gd name="connsiteX15" fmla="*/ 173584 w 803481"/>
                <a:gd name="connsiteY15" fmla="*/ 2530748 h 3258005"/>
                <a:gd name="connsiteX16" fmla="*/ 173584 w 803481"/>
                <a:gd name="connsiteY16" fmla="*/ 587431 h 3258005"/>
                <a:gd name="connsiteX17" fmla="*/ 308055 w 803481"/>
                <a:gd name="connsiteY17" fmla="*/ 502501 h 3258005"/>
                <a:gd name="connsiteX18" fmla="*/ 284464 w 803481"/>
                <a:gd name="connsiteY18" fmla="*/ 240635 h 325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3481" h="3258005">
                  <a:moveTo>
                    <a:pt x="470301" y="472174"/>
                  </a:moveTo>
                  <a:cubicBezTo>
                    <a:pt x="427836" y="472174"/>
                    <a:pt x="392449" y="505203"/>
                    <a:pt x="392449" y="550026"/>
                  </a:cubicBezTo>
                  <a:cubicBezTo>
                    <a:pt x="392449" y="592491"/>
                    <a:pt x="427836" y="627879"/>
                    <a:pt x="470301" y="627879"/>
                  </a:cubicBezTo>
                  <a:cubicBezTo>
                    <a:pt x="512766" y="627879"/>
                    <a:pt x="548154" y="592491"/>
                    <a:pt x="548154" y="550026"/>
                  </a:cubicBezTo>
                  <a:cubicBezTo>
                    <a:pt x="548154" y="507561"/>
                    <a:pt x="512766" y="472174"/>
                    <a:pt x="470301" y="472174"/>
                  </a:cubicBezTo>
                  <a:close/>
                  <a:moveTo>
                    <a:pt x="628902" y="0"/>
                  </a:moveTo>
                  <a:lnTo>
                    <a:pt x="716192" y="894123"/>
                  </a:lnTo>
                  <a:lnTo>
                    <a:pt x="230204" y="2507791"/>
                  </a:lnTo>
                  <a:lnTo>
                    <a:pt x="211186" y="2523639"/>
                  </a:lnTo>
                  <a:lnTo>
                    <a:pt x="619466" y="2446452"/>
                  </a:lnTo>
                  <a:lnTo>
                    <a:pt x="803481" y="3258005"/>
                  </a:lnTo>
                  <a:lnTo>
                    <a:pt x="225484" y="3203743"/>
                  </a:lnTo>
                  <a:cubicBezTo>
                    <a:pt x="133478" y="3194306"/>
                    <a:pt x="48548" y="3111736"/>
                    <a:pt x="36751" y="3019728"/>
                  </a:cubicBezTo>
                  <a:lnTo>
                    <a:pt x="1365" y="2734270"/>
                  </a:lnTo>
                  <a:cubicBezTo>
                    <a:pt x="-10432" y="2642262"/>
                    <a:pt x="55624" y="2554974"/>
                    <a:pt x="145273" y="2536101"/>
                  </a:cubicBezTo>
                  <a:lnTo>
                    <a:pt x="173584" y="2530748"/>
                  </a:lnTo>
                  <a:lnTo>
                    <a:pt x="173584" y="587431"/>
                  </a:lnTo>
                  <a:lnTo>
                    <a:pt x="308055" y="502501"/>
                  </a:lnTo>
                  <a:lnTo>
                    <a:pt x="284464" y="24063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215">
              <a:extLst>
                <a:ext uri="{FF2B5EF4-FFF2-40B4-BE49-F238E27FC236}">
                  <a16:creationId xmlns:a16="http://schemas.microsoft.com/office/drawing/2014/main" id="{2377A92C-BC17-3641-B4F9-E51978B7ADDB}"/>
                </a:ext>
              </a:extLst>
            </p:cNvPr>
            <p:cNvSpPr/>
            <p:nvPr/>
          </p:nvSpPr>
          <p:spPr>
            <a:xfrm>
              <a:off x="3288219" y="3904259"/>
              <a:ext cx="188733" cy="188733"/>
            </a:xfrm>
            <a:custGeom>
              <a:avLst/>
              <a:gdLst>
                <a:gd name="connsiteX0" fmla="*/ 70009 w 76200"/>
                <a:gd name="connsiteY0" fmla="*/ 38621 h 76200"/>
                <a:gd name="connsiteX1" fmla="*/ 38576 w 76200"/>
                <a:gd name="connsiteY1" fmla="*/ 70054 h 76200"/>
                <a:gd name="connsiteX2" fmla="*/ 7144 w 76200"/>
                <a:gd name="connsiteY2" fmla="*/ 38621 h 76200"/>
                <a:gd name="connsiteX3" fmla="*/ 38576 w 76200"/>
                <a:gd name="connsiteY3" fmla="*/ 7189 h 76200"/>
                <a:gd name="connsiteX4" fmla="*/ 70009 w 76200"/>
                <a:gd name="connsiteY4" fmla="*/ 3862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0009" y="38621"/>
                  </a:moveTo>
                  <a:cubicBezTo>
                    <a:pt x="70009" y="55766"/>
                    <a:pt x="55721" y="70054"/>
                    <a:pt x="38576" y="70054"/>
                  </a:cubicBezTo>
                  <a:cubicBezTo>
                    <a:pt x="21431" y="70054"/>
                    <a:pt x="7144" y="55766"/>
                    <a:pt x="7144" y="38621"/>
                  </a:cubicBezTo>
                  <a:cubicBezTo>
                    <a:pt x="7144" y="21476"/>
                    <a:pt x="21431" y="7189"/>
                    <a:pt x="38576" y="7189"/>
                  </a:cubicBezTo>
                  <a:cubicBezTo>
                    <a:pt x="55721" y="6236"/>
                    <a:pt x="70009" y="20524"/>
                    <a:pt x="70009" y="3862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216">
              <a:extLst>
                <a:ext uri="{FF2B5EF4-FFF2-40B4-BE49-F238E27FC236}">
                  <a16:creationId xmlns:a16="http://schemas.microsoft.com/office/drawing/2014/main" id="{A39AB110-455C-4346-9908-06218CEA5D4F}"/>
                </a:ext>
              </a:extLst>
            </p:cNvPr>
            <p:cNvSpPr/>
            <p:nvPr/>
          </p:nvSpPr>
          <p:spPr>
            <a:xfrm>
              <a:off x="5842015" y="4386820"/>
              <a:ext cx="3713324" cy="997926"/>
            </a:xfrm>
            <a:custGeom>
              <a:avLst/>
              <a:gdLst>
                <a:gd name="connsiteX0" fmla="*/ 1856661 w 3713324"/>
                <a:gd name="connsiteY0" fmla="*/ 0 h 997926"/>
                <a:gd name="connsiteX1" fmla="*/ 3253286 w 3713324"/>
                <a:gd name="connsiteY1" fmla="*/ 73133 h 997926"/>
                <a:gd name="connsiteX2" fmla="*/ 3713324 w 3713324"/>
                <a:gd name="connsiteY2" fmla="*/ 535530 h 997926"/>
                <a:gd name="connsiteX3" fmla="*/ 3250928 w 3713324"/>
                <a:gd name="connsiteY3" fmla="*/ 997926 h 997926"/>
                <a:gd name="connsiteX4" fmla="*/ 462397 w 3713324"/>
                <a:gd name="connsiteY4" fmla="*/ 997926 h 997926"/>
                <a:gd name="connsiteX5" fmla="*/ 0 w 3713324"/>
                <a:gd name="connsiteY5" fmla="*/ 535530 h 997926"/>
                <a:gd name="connsiteX6" fmla="*/ 462397 w 3713324"/>
                <a:gd name="connsiteY6" fmla="*/ 73133 h 997926"/>
                <a:gd name="connsiteX7" fmla="*/ 1856661 w 3713324"/>
                <a:gd name="connsiteY7" fmla="*/ 0 h 9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324" h="997926">
                  <a:moveTo>
                    <a:pt x="1856661" y="0"/>
                  </a:moveTo>
                  <a:cubicBezTo>
                    <a:pt x="2203460" y="0"/>
                    <a:pt x="3243850" y="73133"/>
                    <a:pt x="3253286" y="73133"/>
                  </a:cubicBezTo>
                  <a:cubicBezTo>
                    <a:pt x="3505718" y="73133"/>
                    <a:pt x="3713324" y="280740"/>
                    <a:pt x="3713324" y="535530"/>
                  </a:cubicBezTo>
                  <a:cubicBezTo>
                    <a:pt x="3713324" y="790320"/>
                    <a:pt x="3505718" y="997926"/>
                    <a:pt x="3250928" y="997926"/>
                  </a:cubicBezTo>
                  <a:lnTo>
                    <a:pt x="462397" y="997926"/>
                  </a:lnTo>
                  <a:cubicBezTo>
                    <a:pt x="207607" y="997926"/>
                    <a:pt x="0" y="790320"/>
                    <a:pt x="0" y="535530"/>
                  </a:cubicBezTo>
                  <a:cubicBezTo>
                    <a:pt x="0" y="280740"/>
                    <a:pt x="207607" y="73133"/>
                    <a:pt x="462397" y="73133"/>
                  </a:cubicBezTo>
                  <a:cubicBezTo>
                    <a:pt x="469473" y="73133"/>
                    <a:pt x="1509865" y="0"/>
                    <a:pt x="185666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217">
              <a:extLst>
                <a:ext uri="{FF2B5EF4-FFF2-40B4-BE49-F238E27FC236}">
                  <a16:creationId xmlns:a16="http://schemas.microsoft.com/office/drawing/2014/main" id="{AC4009DD-BC06-4347-9CA8-94DE4FAE378A}"/>
                </a:ext>
              </a:extLst>
            </p:cNvPr>
            <p:cNvSpPr/>
            <p:nvPr/>
          </p:nvSpPr>
          <p:spPr>
            <a:xfrm>
              <a:off x="6060238" y="4680537"/>
              <a:ext cx="471833" cy="471833"/>
            </a:xfrm>
            <a:custGeom>
              <a:avLst/>
              <a:gdLst>
                <a:gd name="connsiteX0" fmla="*/ 98584 w 190500"/>
                <a:gd name="connsiteY0" fmla="*/ 190024 h 190500"/>
                <a:gd name="connsiteX1" fmla="*/ 7144 w 190500"/>
                <a:gd name="connsiteY1" fmla="*/ 98584 h 190500"/>
                <a:gd name="connsiteX2" fmla="*/ 98584 w 190500"/>
                <a:gd name="connsiteY2" fmla="*/ 7144 h 190500"/>
                <a:gd name="connsiteX3" fmla="*/ 190024 w 190500"/>
                <a:gd name="connsiteY3" fmla="*/ 98584 h 190500"/>
                <a:gd name="connsiteX4" fmla="*/ 98584 w 190500"/>
                <a:gd name="connsiteY4" fmla="*/ 19002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98584" y="190024"/>
                  </a:moveTo>
                  <a:cubicBezTo>
                    <a:pt x="48101" y="190024"/>
                    <a:pt x="7144" y="149066"/>
                    <a:pt x="7144" y="98584"/>
                  </a:cubicBezTo>
                  <a:cubicBezTo>
                    <a:pt x="7144" y="48101"/>
                    <a:pt x="48101" y="7144"/>
                    <a:pt x="98584" y="7144"/>
                  </a:cubicBezTo>
                  <a:cubicBezTo>
                    <a:pt x="149066" y="7144"/>
                    <a:pt x="190024" y="48101"/>
                    <a:pt x="190024" y="98584"/>
                  </a:cubicBezTo>
                  <a:cubicBezTo>
                    <a:pt x="190024" y="148114"/>
                    <a:pt x="149066" y="190024"/>
                    <a:pt x="98584" y="1900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218">
              <a:extLst>
                <a:ext uri="{FF2B5EF4-FFF2-40B4-BE49-F238E27FC236}">
                  <a16:creationId xmlns:a16="http://schemas.microsoft.com/office/drawing/2014/main" id="{A534223A-CA84-0841-AA1D-86F424C8B5C0}"/>
                </a:ext>
              </a:extLst>
            </p:cNvPr>
            <p:cNvSpPr/>
            <p:nvPr/>
          </p:nvSpPr>
          <p:spPr>
            <a:xfrm>
              <a:off x="8812770" y="4643063"/>
              <a:ext cx="542608" cy="542608"/>
            </a:xfrm>
            <a:custGeom>
              <a:avLst/>
              <a:gdLst>
                <a:gd name="connsiteX0" fmla="*/ 127593 w 219075"/>
                <a:gd name="connsiteY0" fmla="*/ 22757 h 219075"/>
                <a:gd name="connsiteX1" fmla="*/ 203296 w 219075"/>
                <a:gd name="connsiteY1" fmla="*/ 127593 h 219075"/>
                <a:gd name="connsiteX2" fmla="*/ 98460 w 219075"/>
                <a:gd name="connsiteY2" fmla="*/ 203296 h 219075"/>
                <a:gd name="connsiteX3" fmla="*/ 22757 w 219075"/>
                <a:gd name="connsiteY3" fmla="*/ 98460 h 219075"/>
                <a:gd name="connsiteX4" fmla="*/ 127593 w 219075"/>
                <a:gd name="connsiteY4" fmla="*/ 227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127593" y="22757"/>
                  </a:moveTo>
                  <a:cubicBezTo>
                    <a:pt x="177447" y="30802"/>
                    <a:pt x="211341" y="77738"/>
                    <a:pt x="203296" y="127593"/>
                  </a:cubicBezTo>
                  <a:cubicBezTo>
                    <a:pt x="195251" y="177447"/>
                    <a:pt x="148314" y="211341"/>
                    <a:pt x="98460" y="203296"/>
                  </a:cubicBezTo>
                  <a:cubicBezTo>
                    <a:pt x="48605" y="195251"/>
                    <a:pt x="14712" y="148315"/>
                    <a:pt x="22757" y="98460"/>
                  </a:cubicBezTo>
                  <a:cubicBezTo>
                    <a:pt x="30801" y="48605"/>
                    <a:pt x="77738" y="14712"/>
                    <a:pt x="127593" y="227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219">
              <a:extLst>
                <a:ext uri="{FF2B5EF4-FFF2-40B4-BE49-F238E27FC236}">
                  <a16:creationId xmlns:a16="http://schemas.microsoft.com/office/drawing/2014/main" id="{B6DA37F1-2CE2-8B4B-A970-93789EBF86A7}"/>
                </a:ext>
              </a:extLst>
            </p:cNvPr>
            <p:cNvSpPr/>
            <p:nvPr/>
          </p:nvSpPr>
          <p:spPr>
            <a:xfrm>
              <a:off x="6465106" y="3021096"/>
              <a:ext cx="1171361" cy="607456"/>
            </a:xfrm>
            <a:custGeom>
              <a:avLst/>
              <a:gdLst>
                <a:gd name="connsiteX0" fmla="*/ 180233 w 1171361"/>
                <a:gd name="connsiteY0" fmla="*/ 0 h 607456"/>
                <a:gd name="connsiteX1" fmla="*/ 903051 w 1171361"/>
                <a:gd name="connsiteY1" fmla="*/ 0 h 607456"/>
                <a:gd name="connsiteX2" fmla="*/ 1171361 w 1171361"/>
                <a:gd name="connsiteY2" fmla="*/ 607456 h 607456"/>
                <a:gd name="connsiteX3" fmla="*/ 0 w 1171361"/>
                <a:gd name="connsiteY3" fmla="*/ 607456 h 60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361" h="607456">
                  <a:moveTo>
                    <a:pt x="180233" y="0"/>
                  </a:moveTo>
                  <a:lnTo>
                    <a:pt x="903051" y="0"/>
                  </a:lnTo>
                  <a:lnTo>
                    <a:pt x="1171361" y="607456"/>
                  </a:lnTo>
                  <a:lnTo>
                    <a:pt x="0" y="6074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Rectangle: Rounded Corners 220">
              <a:extLst>
                <a:ext uri="{FF2B5EF4-FFF2-40B4-BE49-F238E27FC236}">
                  <a16:creationId xmlns:a16="http://schemas.microsoft.com/office/drawing/2014/main" id="{3BEFFA89-16CB-3F40-8784-95242297224F}"/>
                </a:ext>
              </a:extLst>
            </p:cNvPr>
            <p:cNvSpPr/>
            <p:nvPr/>
          </p:nvSpPr>
          <p:spPr>
            <a:xfrm>
              <a:off x="8103056" y="3422743"/>
              <a:ext cx="1103442" cy="411617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50B0E544-0264-1246-9E4D-4E27BEA446FB}"/>
                </a:ext>
              </a:extLst>
            </p:cNvPr>
            <p:cNvSpPr/>
            <p:nvPr/>
          </p:nvSpPr>
          <p:spPr>
            <a:xfrm>
              <a:off x="7050786" y="4254347"/>
              <a:ext cx="1544908" cy="2310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736D22ED-BB22-7946-9EB4-B2AEBBC4C492}"/>
              </a:ext>
            </a:extLst>
          </p:cNvPr>
          <p:cNvSpPr txBox="1"/>
          <p:nvPr/>
        </p:nvSpPr>
        <p:spPr>
          <a:xfrm>
            <a:off x="10801844" y="6078024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27900"/>
                </a:solidFill>
                <a:latin typeface="Gabriola" pitchFamily="82" charset="0"/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3521074941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18572" y="-16854"/>
            <a:ext cx="12217893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18572" y="6478344"/>
            <a:ext cx="12229144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32F5EF-3E1F-6A49-8616-C9D27FD45D48}"/>
              </a:ext>
            </a:extLst>
          </p:cNvPr>
          <p:cNvSpPr txBox="1"/>
          <p:nvPr/>
        </p:nvSpPr>
        <p:spPr>
          <a:xfrm>
            <a:off x="175629" y="304189"/>
            <a:ext cx="456814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8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Soil</a:t>
            </a:r>
            <a:r>
              <a:rPr lang="en-US" altLang="ko-KR" sz="8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Analysis</a:t>
            </a:r>
            <a:r>
              <a:rPr lang="en-US" altLang="ko-KR" sz="8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:</a:t>
            </a:r>
            <a:endParaRPr lang="ko-KR" altLang="en-US" sz="8000" b="1" dirty="0">
              <a:solidFill>
                <a:srgbClr val="7D7D7D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120EE-1820-0444-9DF1-0B219DC8D4E5}"/>
              </a:ext>
            </a:extLst>
          </p:cNvPr>
          <p:cNvSpPr txBox="1"/>
          <p:nvPr/>
        </p:nvSpPr>
        <p:spPr>
          <a:xfrm>
            <a:off x="7135215" y="5996225"/>
            <a:ext cx="36988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Gabriola" pitchFamily="82" charset="0"/>
              </a:rPr>
              <a:t>Figure (6.1) Soil Profile</a:t>
            </a:r>
            <a:endParaRPr lang="en-US" sz="2500" dirty="0">
              <a:latin typeface="Gabriola" pitchFamily="82" charset="0"/>
            </a:endParaRPr>
          </a:p>
          <a:p>
            <a:endParaRPr lang="en-US" sz="2500" dirty="0">
              <a:latin typeface="Gabriola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1960C3-7CCE-AC49-9686-00F4F2D7153D}"/>
              </a:ext>
            </a:extLst>
          </p:cNvPr>
          <p:cNvSpPr txBox="1"/>
          <p:nvPr/>
        </p:nvSpPr>
        <p:spPr>
          <a:xfrm>
            <a:off x="11587163" y="5923805"/>
            <a:ext cx="591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27900"/>
                </a:solidFill>
                <a:latin typeface="Gabriola" pitchFamily="82" charset="0"/>
              </a:rPr>
              <a:t>47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615609-71F8-0640-A1D0-358E8DD715CE}"/>
              </a:ext>
            </a:extLst>
          </p:cNvPr>
          <p:cNvSpPr txBox="1"/>
          <p:nvPr/>
        </p:nvSpPr>
        <p:spPr>
          <a:xfrm>
            <a:off x="175628" y="1467662"/>
            <a:ext cx="48424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Gabriola" pitchFamily="82" charset="0"/>
              </a:rPr>
              <a:t>As the soil profile was provided in the project report on chapter two section three, we can consider the depth of foundation is 3 meters below the surface, which gives soil bearing capacity that taken from the soil report is equals to 200 </a:t>
            </a:r>
            <a:r>
              <a:rPr lang="en-US" sz="2500" dirty="0" err="1">
                <a:latin typeface="Gabriola" pitchFamily="82" charset="0"/>
              </a:rPr>
              <a:t>kN</a:t>
            </a:r>
            <a:r>
              <a:rPr lang="en-US" sz="2500" dirty="0">
                <a:latin typeface="Gabriola" pitchFamily="82" charset="0"/>
              </a:rPr>
              <a:t>/m</a:t>
            </a:r>
            <a:r>
              <a:rPr lang="en-US" sz="2500" baseline="30000" dirty="0">
                <a:latin typeface="Gabriola" pitchFamily="82" charset="0"/>
              </a:rPr>
              <a:t>2</a:t>
            </a:r>
            <a:r>
              <a:rPr lang="en-US" sz="2500" dirty="0">
                <a:latin typeface="Gabriola" pitchFamily="82" charset="0"/>
              </a:rPr>
              <a:t> (20 ton/m</a:t>
            </a:r>
            <a:r>
              <a:rPr lang="en-US" sz="2500" baseline="30000" dirty="0">
                <a:latin typeface="Gabriola" pitchFamily="82" charset="0"/>
              </a:rPr>
              <a:t>2</a:t>
            </a:r>
            <a:r>
              <a:rPr lang="en-US" sz="2500" dirty="0">
                <a:latin typeface="Gabriola" pitchFamily="82" charset="0"/>
              </a:rPr>
              <a:t>). 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A8FA65C2-906B-F34E-BA35-455949363237}"/>
              </a:ext>
            </a:extLst>
          </p:cNvPr>
          <p:cNvSpPr/>
          <p:nvPr/>
        </p:nvSpPr>
        <p:spPr>
          <a:xfrm>
            <a:off x="5029200" y="531440"/>
            <a:ext cx="6987172" cy="5402353"/>
          </a:xfrm>
          <a:prstGeom prst="frame">
            <a:avLst/>
          </a:prstGeom>
          <a:solidFill>
            <a:srgbClr val="7D7D7D"/>
          </a:solidFill>
          <a:ln>
            <a:solidFill>
              <a:srgbClr val="7D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D7D7D"/>
              </a:solidFill>
            </a:endParaRPr>
          </a:p>
        </p:txBody>
      </p:sp>
      <p:pic>
        <p:nvPicPr>
          <p:cNvPr id="22" name="Picture 2" descr="Modern, Conservative, Construction Logo Design for Travis Trucking Sand &amp;  Gravel by jbonkrievner | Design #7131193">
            <a:extLst>
              <a:ext uri="{FF2B5EF4-FFF2-40B4-BE49-F238E27FC236}">
                <a16:creationId xmlns:a16="http://schemas.microsoft.com/office/drawing/2014/main" id="{2058B62D-B44A-E24B-AAB2-24DDE72A7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00" b="55700" l="10000" r="90000">
                        <a14:foregroundMark x1="61034" y1="35500" x2="48414" y2="32700"/>
                        <a14:foregroundMark x1="55517" y1="28200" x2="52276" y2="26600"/>
                        <a14:foregroundMark x1="58621" y1="55700" x2="57310" y2="55400"/>
                        <a14:foregroundMark x1="39655" y1="55700" x2="41103" y2="5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88" b="40464"/>
          <a:stretch/>
        </p:blipFill>
        <p:spPr bwMode="auto">
          <a:xfrm>
            <a:off x="-1111200" y="4237653"/>
            <a:ext cx="7059648" cy="20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A90F61-BA46-6F4A-B790-DFBB26E36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708" y="732135"/>
            <a:ext cx="6706039" cy="505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08241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9DCAEA5-4862-0145-B87B-BD54E37BB16E}"/>
              </a:ext>
            </a:extLst>
          </p:cNvPr>
          <p:cNvSpPr txBox="1"/>
          <p:nvPr/>
        </p:nvSpPr>
        <p:spPr>
          <a:xfrm>
            <a:off x="143731" y="146666"/>
            <a:ext cx="5704128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Footing 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Design 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Manual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Calculation  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:</a:t>
            </a:r>
            <a:endParaRPr lang="ko-KR" altLang="en-US" sz="5000" b="1" dirty="0">
              <a:solidFill>
                <a:srgbClr val="7D7D7D"/>
              </a:solidFill>
              <a:latin typeface="Gabriola" pitchFamily="82" charset="0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A5FEA6-0E68-B24E-AAB7-A2071B1851F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/>
          <a:stretch/>
        </p:blipFill>
        <p:spPr bwMode="auto">
          <a:xfrm>
            <a:off x="7828156" y="984576"/>
            <a:ext cx="3033132" cy="412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536850-7C49-EA47-B834-F003FAADB88A}"/>
              </a:ext>
            </a:extLst>
          </p:cNvPr>
          <p:cNvSpPr txBox="1"/>
          <p:nvPr/>
        </p:nvSpPr>
        <p:spPr>
          <a:xfrm>
            <a:off x="143731" y="1688672"/>
            <a:ext cx="67130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u="sng" dirty="0">
                <a:latin typeface="Gabriola" pitchFamily="82" charset="0"/>
              </a:rPr>
              <a:t>For our manual calculation we take the critical one which is C14: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DEF72C-862B-3A47-ACC0-69623EAE323C}"/>
                  </a:ext>
                </a:extLst>
              </p:cNvPr>
              <p:cNvSpPr/>
              <p:nvPr/>
            </p:nvSpPr>
            <p:spPr>
              <a:xfrm>
                <a:off x="143731" y="2360049"/>
                <a:ext cx="3501535" cy="6651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𝑠𝑒𝑟𝑣𝑖𝑐𝑒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𝑎𝑙𝑙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164.05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=8.2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DEF72C-862B-3A47-ACC0-69623EAE32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31" y="2360049"/>
                <a:ext cx="3501535" cy="6651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B21810-8764-3641-8248-86FBB90B1909}"/>
                  </a:ext>
                </a:extLst>
              </p:cNvPr>
              <p:cNvSpPr/>
              <p:nvPr/>
            </p:nvSpPr>
            <p:spPr>
              <a:xfrm>
                <a:off x="550986" y="3027030"/>
                <a:ext cx="2227597" cy="395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0">
                            <a:latin typeface="Cambria Math" panose="02040503050406030204" pitchFamily="18" charset="0"/>
                          </a:rPr>
                          <m:t>8.2</m:t>
                        </m:r>
                      </m:e>
                    </m:rad>
                    <m:r>
                      <a:rPr lang="en-US" i="0">
                        <a:latin typeface="Cambria Math" panose="02040503050406030204" pitchFamily="18" charset="0"/>
                      </a:rPr>
                      <m:t>=2.9</m:t>
                    </m:r>
                  </m:oMath>
                </a14:m>
                <a:r>
                  <a:rPr lang="en-US" dirty="0"/>
                  <a:t> m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B21810-8764-3641-8248-86FBB90B19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86" y="3027030"/>
                <a:ext cx="2227597" cy="395429"/>
              </a:xfrm>
              <a:prstGeom prst="rect">
                <a:avLst/>
              </a:prstGeom>
              <a:blipFill>
                <a:blip r:embed="rId4"/>
                <a:stretch>
                  <a:fillRect r="-170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1CB263F-7B5C-8044-A77B-902BF53D0853}"/>
              </a:ext>
            </a:extLst>
          </p:cNvPr>
          <p:cNvSpPr txBox="1"/>
          <p:nvPr/>
        </p:nvSpPr>
        <p:spPr>
          <a:xfrm>
            <a:off x="550985" y="3635298"/>
            <a:ext cx="27051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Gabriola" pitchFamily="82" charset="0"/>
              </a:rPr>
              <a:t>So, use 2.9x2.9 m</a:t>
            </a:r>
          </a:p>
          <a:p>
            <a:r>
              <a:rPr lang="en-US" sz="2500" dirty="0">
                <a:latin typeface="Gabriola" pitchFamily="82" charset="0"/>
              </a:rPr>
              <a:t>Assume h= 0.8 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633E65-D53C-5E49-9B84-DC6B8386D9FD}"/>
              </a:ext>
            </a:extLst>
          </p:cNvPr>
          <p:cNvSpPr txBox="1"/>
          <p:nvPr/>
        </p:nvSpPr>
        <p:spPr>
          <a:xfrm>
            <a:off x="550985" y="4510768"/>
            <a:ext cx="29484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Gabriola" pitchFamily="82" charset="0"/>
              </a:rPr>
              <a:t>As a result, the dimensions will be as in figure 4.2.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148DFB-C842-9E40-919E-5010571C6DD7}"/>
              </a:ext>
            </a:extLst>
          </p:cNvPr>
          <p:cNvSpPr txBox="1"/>
          <p:nvPr/>
        </p:nvSpPr>
        <p:spPr>
          <a:xfrm>
            <a:off x="7516276" y="5761912"/>
            <a:ext cx="35234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Gabriola" pitchFamily="82" charset="0"/>
              </a:rPr>
              <a:t>Figure (6.2) Footing Dimensions</a:t>
            </a:r>
            <a:endParaRPr lang="en-US" sz="2500" dirty="0">
              <a:latin typeface="Gabriola" pitchFamily="82" charset="0"/>
            </a:endParaRPr>
          </a:p>
          <a:p>
            <a:pPr algn="ctr"/>
            <a:endParaRPr lang="en-US" sz="2500" dirty="0">
              <a:latin typeface="Gabriola" pitchFamily="8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4BC1D53-B4B6-EF4F-AFF3-85FF6EC72D5F}"/>
              </a:ext>
            </a:extLst>
          </p:cNvPr>
          <p:cNvGrpSpPr/>
          <p:nvPr/>
        </p:nvGrpSpPr>
        <p:grpSpPr>
          <a:xfrm>
            <a:off x="-18572" y="6244030"/>
            <a:ext cx="12210572" cy="379656"/>
            <a:chOff x="3638881" y="1932349"/>
            <a:chExt cx="12210572" cy="37965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1401C5C-4A2B-1342-AF67-B010A49DC41E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178">
              <a:extLst>
                <a:ext uri="{FF2B5EF4-FFF2-40B4-BE49-F238E27FC236}">
                  <a16:creationId xmlns:a16="http://schemas.microsoft.com/office/drawing/2014/main" id="{34BEF4C0-8B4B-5841-ACE1-52DE5CD800F0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4DD34D-B773-4249-89A6-06A7BE654455}"/>
              </a:ext>
            </a:extLst>
          </p:cNvPr>
          <p:cNvSpPr txBox="1"/>
          <p:nvPr/>
        </p:nvSpPr>
        <p:spPr>
          <a:xfrm>
            <a:off x="11636803" y="5748017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209518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1BEADA8-5CB3-0948-9CA9-855CEC857A85}"/>
              </a:ext>
            </a:extLst>
          </p:cNvPr>
          <p:cNvSpPr/>
          <p:nvPr/>
        </p:nvSpPr>
        <p:spPr>
          <a:xfrm>
            <a:off x="2646570" y="3173998"/>
            <a:ext cx="2777682" cy="530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2E93CA-BD81-1B42-9D9C-719C11B59D88}"/>
              </a:ext>
            </a:extLst>
          </p:cNvPr>
          <p:cNvGrpSpPr/>
          <p:nvPr/>
        </p:nvGrpSpPr>
        <p:grpSpPr>
          <a:xfrm>
            <a:off x="9567746" y="5620215"/>
            <a:ext cx="1860674" cy="1146655"/>
            <a:chOff x="3172436" y="1508641"/>
            <a:chExt cx="6382903" cy="3876105"/>
          </a:xfrm>
        </p:grpSpPr>
        <p:sp>
          <p:nvSpPr>
            <p:cNvPr id="10" name="Freeform: Shape 208">
              <a:extLst>
                <a:ext uri="{FF2B5EF4-FFF2-40B4-BE49-F238E27FC236}">
                  <a16:creationId xmlns:a16="http://schemas.microsoft.com/office/drawing/2014/main" id="{1BBA922F-D65B-E44D-890A-6C7D5ADA0164}"/>
                </a:ext>
              </a:extLst>
            </p:cNvPr>
            <p:cNvSpPr/>
            <p:nvPr/>
          </p:nvSpPr>
          <p:spPr>
            <a:xfrm>
              <a:off x="3776568" y="1677320"/>
              <a:ext cx="1038032" cy="330283"/>
            </a:xfrm>
            <a:custGeom>
              <a:avLst/>
              <a:gdLst>
                <a:gd name="connsiteX0" fmla="*/ 418624 w 419100"/>
                <a:gd name="connsiteY0" fmla="*/ 112871 h 133350"/>
                <a:gd name="connsiteX1" fmla="*/ 412909 w 419100"/>
                <a:gd name="connsiteY1" fmla="*/ 132874 h 133350"/>
                <a:gd name="connsiteX2" fmla="*/ 7144 w 419100"/>
                <a:gd name="connsiteY2" fmla="*/ 26194 h 133350"/>
                <a:gd name="connsiteX3" fmla="*/ 11906 w 41910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33350">
                  <a:moveTo>
                    <a:pt x="418624" y="112871"/>
                  </a:moveTo>
                  <a:lnTo>
                    <a:pt x="412909" y="132874"/>
                  </a:lnTo>
                  <a:lnTo>
                    <a:pt x="7144" y="26194"/>
                  </a:lnTo>
                  <a:lnTo>
                    <a:pt x="11906" y="71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09">
              <a:extLst>
                <a:ext uri="{FF2B5EF4-FFF2-40B4-BE49-F238E27FC236}">
                  <a16:creationId xmlns:a16="http://schemas.microsoft.com/office/drawing/2014/main" id="{17A43AC3-1CCC-E049-8AE5-BF98AC532653}"/>
                </a:ext>
              </a:extLst>
            </p:cNvPr>
            <p:cNvSpPr/>
            <p:nvPr/>
          </p:nvSpPr>
          <p:spPr>
            <a:xfrm>
              <a:off x="4702640" y="1879641"/>
              <a:ext cx="589791" cy="283100"/>
            </a:xfrm>
            <a:custGeom>
              <a:avLst/>
              <a:gdLst>
                <a:gd name="connsiteX0" fmla="*/ 8735 w 238125"/>
                <a:gd name="connsiteY0" fmla="*/ 58457 h 114300"/>
                <a:gd name="connsiteX1" fmla="*/ 21902 w 238125"/>
                <a:gd name="connsiteY1" fmla="*/ 8735 h 114300"/>
                <a:gd name="connsiteX2" fmla="*/ 233682 w 238125"/>
                <a:gd name="connsiteY2" fmla="*/ 64818 h 114300"/>
                <a:gd name="connsiteX3" fmla="*/ 220514 w 238125"/>
                <a:gd name="connsiteY3" fmla="*/ 11454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14300">
                  <a:moveTo>
                    <a:pt x="8735" y="58457"/>
                  </a:moveTo>
                  <a:lnTo>
                    <a:pt x="21902" y="8735"/>
                  </a:lnTo>
                  <a:lnTo>
                    <a:pt x="233682" y="64818"/>
                  </a:lnTo>
                  <a:lnTo>
                    <a:pt x="220514" y="11454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10">
              <a:extLst>
                <a:ext uri="{FF2B5EF4-FFF2-40B4-BE49-F238E27FC236}">
                  <a16:creationId xmlns:a16="http://schemas.microsoft.com/office/drawing/2014/main" id="{544E6D10-934E-0A41-83A6-B1269644D0EF}"/>
                </a:ext>
              </a:extLst>
            </p:cNvPr>
            <p:cNvSpPr/>
            <p:nvPr/>
          </p:nvSpPr>
          <p:spPr>
            <a:xfrm>
              <a:off x="3557164" y="3463208"/>
              <a:ext cx="212325" cy="1061624"/>
            </a:xfrm>
            <a:custGeom>
              <a:avLst/>
              <a:gdLst>
                <a:gd name="connsiteX0" fmla="*/ 7144 w 85725"/>
                <a:gd name="connsiteY0" fmla="*/ 9049 h 428625"/>
                <a:gd name="connsiteX1" fmla="*/ 27146 w 85725"/>
                <a:gd name="connsiteY1" fmla="*/ 7144 h 428625"/>
                <a:gd name="connsiteX2" fmla="*/ 79534 w 85725"/>
                <a:gd name="connsiteY2" fmla="*/ 423386 h 428625"/>
                <a:gd name="connsiteX3" fmla="*/ 59531 w 85725"/>
                <a:gd name="connsiteY3" fmla="*/ 42624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28625">
                  <a:moveTo>
                    <a:pt x="7144" y="9049"/>
                  </a:moveTo>
                  <a:lnTo>
                    <a:pt x="27146" y="7144"/>
                  </a:lnTo>
                  <a:lnTo>
                    <a:pt x="79534" y="423386"/>
                  </a:lnTo>
                  <a:lnTo>
                    <a:pt x="59531" y="4262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11">
              <a:extLst>
                <a:ext uri="{FF2B5EF4-FFF2-40B4-BE49-F238E27FC236}">
                  <a16:creationId xmlns:a16="http://schemas.microsoft.com/office/drawing/2014/main" id="{FA47CF63-EDCB-E446-9A05-9DF6C8504B1B}"/>
                </a:ext>
              </a:extLst>
            </p:cNvPr>
            <p:cNvSpPr/>
            <p:nvPr/>
          </p:nvSpPr>
          <p:spPr>
            <a:xfrm>
              <a:off x="3459365" y="2983799"/>
              <a:ext cx="212325" cy="589791"/>
            </a:xfrm>
            <a:custGeom>
              <a:avLst/>
              <a:gdLst>
                <a:gd name="connsiteX0" fmla="*/ 7950 w 85725"/>
                <a:gd name="connsiteY0" fmla="*/ 14122 h 238125"/>
                <a:gd name="connsiteX1" fmla="*/ 59014 w 85725"/>
                <a:gd name="connsiteY1" fmla="*/ 7950 h 238125"/>
                <a:gd name="connsiteX2" fmla="*/ 85303 w 85725"/>
                <a:gd name="connsiteY2" fmla="*/ 225447 h 238125"/>
                <a:gd name="connsiteX3" fmla="*/ 34239 w 85725"/>
                <a:gd name="connsiteY3" fmla="*/ 23161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38125">
                  <a:moveTo>
                    <a:pt x="7950" y="14122"/>
                  </a:moveTo>
                  <a:lnTo>
                    <a:pt x="59014" y="7950"/>
                  </a:lnTo>
                  <a:lnTo>
                    <a:pt x="85303" y="225447"/>
                  </a:lnTo>
                  <a:lnTo>
                    <a:pt x="34239" y="23161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12">
              <a:extLst>
                <a:ext uri="{FF2B5EF4-FFF2-40B4-BE49-F238E27FC236}">
                  <a16:creationId xmlns:a16="http://schemas.microsoft.com/office/drawing/2014/main" id="{CE9F55A1-E3FD-EB4D-A8EE-C75F2C630FE1}"/>
                </a:ext>
              </a:extLst>
            </p:cNvPr>
            <p:cNvSpPr/>
            <p:nvPr/>
          </p:nvSpPr>
          <p:spPr>
            <a:xfrm>
              <a:off x="3817854" y="1947446"/>
              <a:ext cx="2838073" cy="1903844"/>
            </a:xfrm>
            <a:custGeom>
              <a:avLst/>
              <a:gdLst>
                <a:gd name="connsiteX0" fmla="*/ 2098335 w 2838073"/>
                <a:gd name="connsiteY0" fmla="*/ 397944 h 1903844"/>
                <a:gd name="connsiteX1" fmla="*/ 1982738 w 2838073"/>
                <a:gd name="connsiteY1" fmla="*/ 513542 h 1903844"/>
                <a:gd name="connsiteX2" fmla="*/ 2098335 w 2838073"/>
                <a:gd name="connsiteY2" fmla="*/ 629143 h 1903844"/>
                <a:gd name="connsiteX3" fmla="*/ 2213936 w 2838073"/>
                <a:gd name="connsiteY3" fmla="*/ 513542 h 1903844"/>
                <a:gd name="connsiteX4" fmla="*/ 2098335 w 2838073"/>
                <a:gd name="connsiteY4" fmla="*/ 397944 h 1903844"/>
                <a:gd name="connsiteX5" fmla="*/ 0 w 2838073"/>
                <a:gd name="connsiteY5" fmla="*/ 0 h 1903844"/>
                <a:gd name="connsiteX6" fmla="*/ 2087859 w 2838073"/>
                <a:gd name="connsiteY6" fmla="*/ 143908 h 1903844"/>
                <a:gd name="connsiteX7" fmla="*/ 2448812 w 2838073"/>
                <a:gd name="connsiteY7" fmla="*/ 398698 h 1903844"/>
                <a:gd name="connsiteX8" fmla="*/ 2838073 w 2838073"/>
                <a:gd name="connsiteY8" fmla="*/ 1285743 h 1903844"/>
                <a:gd name="connsiteX9" fmla="*/ 2566771 w 2838073"/>
                <a:gd name="connsiteY9" fmla="*/ 1903844 h 1903844"/>
                <a:gd name="connsiteX10" fmla="*/ 2005290 w 2838073"/>
                <a:gd name="connsiteY10" fmla="*/ 884686 h 1903844"/>
                <a:gd name="connsiteX11" fmla="*/ 1745782 w 2838073"/>
                <a:gd name="connsiteY11" fmla="*/ 677079 h 1903844"/>
                <a:gd name="connsiteX12" fmla="*/ 0 w 2838073"/>
                <a:gd name="connsiteY12" fmla="*/ 174579 h 190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38073" h="1903844">
                  <a:moveTo>
                    <a:pt x="2098335" y="397944"/>
                  </a:moveTo>
                  <a:cubicBezTo>
                    <a:pt x="2034639" y="397944"/>
                    <a:pt x="1982738" y="449846"/>
                    <a:pt x="1982738" y="513542"/>
                  </a:cubicBezTo>
                  <a:cubicBezTo>
                    <a:pt x="1982738" y="577241"/>
                    <a:pt x="2034639" y="629143"/>
                    <a:pt x="2098335" y="629143"/>
                  </a:cubicBezTo>
                  <a:cubicBezTo>
                    <a:pt x="2162034" y="629143"/>
                    <a:pt x="2213936" y="577241"/>
                    <a:pt x="2213936" y="513542"/>
                  </a:cubicBezTo>
                  <a:cubicBezTo>
                    <a:pt x="2213936" y="449846"/>
                    <a:pt x="2162034" y="400302"/>
                    <a:pt x="2098335" y="397944"/>
                  </a:cubicBezTo>
                  <a:close/>
                  <a:moveTo>
                    <a:pt x="0" y="0"/>
                  </a:moveTo>
                  <a:lnTo>
                    <a:pt x="2087859" y="143908"/>
                  </a:lnTo>
                  <a:cubicBezTo>
                    <a:pt x="2229409" y="153345"/>
                    <a:pt x="2392192" y="268945"/>
                    <a:pt x="2448812" y="398698"/>
                  </a:cubicBezTo>
                  <a:lnTo>
                    <a:pt x="2838073" y="1285743"/>
                  </a:lnTo>
                  <a:lnTo>
                    <a:pt x="2566771" y="1903844"/>
                  </a:lnTo>
                  <a:lnTo>
                    <a:pt x="2005290" y="884686"/>
                  </a:lnTo>
                  <a:cubicBezTo>
                    <a:pt x="1958106" y="797398"/>
                    <a:pt x="1840148" y="705389"/>
                    <a:pt x="1745782" y="677079"/>
                  </a:cubicBezTo>
                  <a:lnTo>
                    <a:pt x="0" y="17457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13">
              <a:extLst>
                <a:ext uri="{FF2B5EF4-FFF2-40B4-BE49-F238E27FC236}">
                  <a16:creationId xmlns:a16="http://schemas.microsoft.com/office/drawing/2014/main" id="{CE7522B8-C322-1745-B389-09D88BB242B5}"/>
                </a:ext>
              </a:extLst>
            </p:cNvPr>
            <p:cNvSpPr/>
            <p:nvPr/>
          </p:nvSpPr>
          <p:spPr>
            <a:xfrm>
              <a:off x="6324465" y="2859263"/>
              <a:ext cx="3066913" cy="1439090"/>
            </a:xfrm>
            <a:custGeom>
              <a:avLst/>
              <a:gdLst>
                <a:gd name="connsiteX0" fmla="*/ 134779 w 1238250"/>
                <a:gd name="connsiteY0" fmla="*/ 7144 h 581025"/>
                <a:gd name="connsiteX1" fmla="*/ 89059 w 1238250"/>
                <a:gd name="connsiteY1" fmla="*/ 41434 h 581025"/>
                <a:gd name="connsiteX2" fmla="*/ 7144 w 1238250"/>
                <a:gd name="connsiteY2" fmla="*/ 305276 h 581025"/>
                <a:gd name="connsiteX3" fmla="*/ 7144 w 1238250"/>
                <a:gd name="connsiteY3" fmla="*/ 568166 h 581025"/>
                <a:gd name="connsiteX4" fmla="*/ 7144 w 1238250"/>
                <a:gd name="connsiteY4" fmla="*/ 571976 h 581025"/>
                <a:gd name="connsiteX5" fmla="*/ 42386 w 1238250"/>
                <a:gd name="connsiteY5" fmla="*/ 575786 h 581025"/>
                <a:gd name="connsiteX6" fmla="*/ 1202531 w 1238250"/>
                <a:gd name="connsiteY6" fmla="*/ 575786 h 581025"/>
                <a:gd name="connsiteX7" fmla="*/ 1237774 w 1238250"/>
                <a:gd name="connsiteY7" fmla="*/ 540544 h 581025"/>
                <a:gd name="connsiteX8" fmla="*/ 1237774 w 1238250"/>
                <a:gd name="connsiteY8" fmla="*/ 340519 h 581025"/>
                <a:gd name="connsiteX9" fmla="*/ 1202531 w 1238250"/>
                <a:gd name="connsiteY9" fmla="*/ 305276 h 581025"/>
                <a:gd name="connsiteX10" fmla="*/ 585311 w 1238250"/>
                <a:gd name="connsiteY10" fmla="*/ 305276 h 581025"/>
                <a:gd name="connsiteX11" fmla="*/ 464344 w 1238250"/>
                <a:gd name="connsiteY11" fmla="*/ 39529 h 581025"/>
                <a:gd name="connsiteX12" fmla="*/ 413861 w 1238250"/>
                <a:gd name="connsiteY12" fmla="*/ 7144 h 581025"/>
                <a:gd name="connsiteX13" fmla="*/ 134779 w 1238250"/>
                <a:gd name="connsiteY13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0" h="581025">
                  <a:moveTo>
                    <a:pt x="134779" y="7144"/>
                  </a:moveTo>
                  <a:cubicBezTo>
                    <a:pt x="114776" y="7144"/>
                    <a:pt x="94774" y="22384"/>
                    <a:pt x="89059" y="41434"/>
                  </a:cubicBezTo>
                  <a:lnTo>
                    <a:pt x="7144" y="305276"/>
                  </a:lnTo>
                  <a:lnTo>
                    <a:pt x="7144" y="568166"/>
                  </a:lnTo>
                  <a:cubicBezTo>
                    <a:pt x="7144" y="568166"/>
                    <a:pt x="7144" y="570071"/>
                    <a:pt x="7144" y="571976"/>
                  </a:cubicBezTo>
                  <a:cubicBezTo>
                    <a:pt x="7144" y="573881"/>
                    <a:pt x="23336" y="575786"/>
                    <a:pt x="42386" y="575786"/>
                  </a:cubicBezTo>
                  <a:lnTo>
                    <a:pt x="1202531" y="575786"/>
                  </a:lnTo>
                  <a:cubicBezTo>
                    <a:pt x="1222534" y="575786"/>
                    <a:pt x="1237774" y="559594"/>
                    <a:pt x="1237774" y="540544"/>
                  </a:cubicBezTo>
                  <a:lnTo>
                    <a:pt x="1237774" y="340519"/>
                  </a:lnTo>
                  <a:cubicBezTo>
                    <a:pt x="1237774" y="320516"/>
                    <a:pt x="1221581" y="305276"/>
                    <a:pt x="1202531" y="305276"/>
                  </a:cubicBezTo>
                  <a:lnTo>
                    <a:pt x="585311" y="305276"/>
                  </a:lnTo>
                  <a:lnTo>
                    <a:pt x="464344" y="39529"/>
                  </a:lnTo>
                  <a:cubicBezTo>
                    <a:pt x="455771" y="21431"/>
                    <a:pt x="433864" y="7144"/>
                    <a:pt x="413861" y="7144"/>
                  </a:cubicBezTo>
                  <a:lnTo>
                    <a:pt x="134779" y="714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14">
              <a:extLst>
                <a:ext uri="{FF2B5EF4-FFF2-40B4-BE49-F238E27FC236}">
                  <a16:creationId xmlns:a16="http://schemas.microsoft.com/office/drawing/2014/main" id="{FFB6116E-0AE6-0E4A-84DC-CBF2F0F2B681}"/>
                </a:ext>
              </a:extLst>
            </p:cNvPr>
            <p:cNvSpPr/>
            <p:nvPr/>
          </p:nvSpPr>
          <p:spPr>
            <a:xfrm>
              <a:off x="3172436" y="1508641"/>
              <a:ext cx="803481" cy="3258005"/>
            </a:xfrm>
            <a:custGeom>
              <a:avLst/>
              <a:gdLst>
                <a:gd name="connsiteX0" fmla="*/ 470301 w 803481"/>
                <a:gd name="connsiteY0" fmla="*/ 472174 h 3258005"/>
                <a:gd name="connsiteX1" fmla="*/ 392449 w 803481"/>
                <a:gd name="connsiteY1" fmla="*/ 550026 h 3258005"/>
                <a:gd name="connsiteX2" fmla="*/ 470301 w 803481"/>
                <a:gd name="connsiteY2" fmla="*/ 627879 h 3258005"/>
                <a:gd name="connsiteX3" fmla="*/ 548154 w 803481"/>
                <a:gd name="connsiteY3" fmla="*/ 550026 h 3258005"/>
                <a:gd name="connsiteX4" fmla="*/ 470301 w 803481"/>
                <a:gd name="connsiteY4" fmla="*/ 472174 h 3258005"/>
                <a:gd name="connsiteX5" fmla="*/ 628902 w 803481"/>
                <a:gd name="connsiteY5" fmla="*/ 0 h 3258005"/>
                <a:gd name="connsiteX6" fmla="*/ 716192 w 803481"/>
                <a:gd name="connsiteY6" fmla="*/ 894123 h 3258005"/>
                <a:gd name="connsiteX7" fmla="*/ 230204 w 803481"/>
                <a:gd name="connsiteY7" fmla="*/ 2507791 h 3258005"/>
                <a:gd name="connsiteX8" fmla="*/ 211186 w 803481"/>
                <a:gd name="connsiteY8" fmla="*/ 2523639 h 3258005"/>
                <a:gd name="connsiteX9" fmla="*/ 619466 w 803481"/>
                <a:gd name="connsiteY9" fmla="*/ 2446452 h 3258005"/>
                <a:gd name="connsiteX10" fmla="*/ 803481 w 803481"/>
                <a:gd name="connsiteY10" fmla="*/ 3258005 h 3258005"/>
                <a:gd name="connsiteX11" fmla="*/ 225484 w 803481"/>
                <a:gd name="connsiteY11" fmla="*/ 3203743 h 3258005"/>
                <a:gd name="connsiteX12" fmla="*/ 36751 w 803481"/>
                <a:gd name="connsiteY12" fmla="*/ 3019728 h 3258005"/>
                <a:gd name="connsiteX13" fmla="*/ 1365 w 803481"/>
                <a:gd name="connsiteY13" fmla="*/ 2734270 h 3258005"/>
                <a:gd name="connsiteX14" fmla="*/ 145273 w 803481"/>
                <a:gd name="connsiteY14" fmla="*/ 2536101 h 3258005"/>
                <a:gd name="connsiteX15" fmla="*/ 173584 w 803481"/>
                <a:gd name="connsiteY15" fmla="*/ 2530748 h 3258005"/>
                <a:gd name="connsiteX16" fmla="*/ 173584 w 803481"/>
                <a:gd name="connsiteY16" fmla="*/ 587431 h 3258005"/>
                <a:gd name="connsiteX17" fmla="*/ 308055 w 803481"/>
                <a:gd name="connsiteY17" fmla="*/ 502501 h 3258005"/>
                <a:gd name="connsiteX18" fmla="*/ 284464 w 803481"/>
                <a:gd name="connsiteY18" fmla="*/ 240635 h 325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3481" h="3258005">
                  <a:moveTo>
                    <a:pt x="470301" y="472174"/>
                  </a:moveTo>
                  <a:cubicBezTo>
                    <a:pt x="427836" y="472174"/>
                    <a:pt x="392449" y="505203"/>
                    <a:pt x="392449" y="550026"/>
                  </a:cubicBezTo>
                  <a:cubicBezTo>
                    <a:pt x="392449" y="592491"/>
                    <a:pt x="427836" y="627879"/>
                    <a:pt x="470301" y="627879"/>
                  </a:cubicBezTo>
                  <a:cubicBezTo>
                    <a:pt x="512766" y="627879"/>
                    <a:pt x="548154" y="592491"/>
                    <a:pt x="548154" y="550026"/>
                  </a:cubicBezTo>
                  <a:cubicBezTo>
                    <a:pt x="548154" y="507561"/>
                    <a:pt x="512766" y="472174"/>
                    <a:pt x="470301" y="472174"/>
                  </a:cubicBezTo>
                  <a:close/>
                  <a:moveTo>
                    <a:pt x="628902" y="0"/>
                  </a:moveTo>
                  <a:lnTo>
                    <a:pt x="716192" y="894123"/>
                  </a:lnTo>
                  <a:lnTo>
                    <a:pt x="230204" y="2507791"/>
                  </a:lnTo>
                  <a:lnTo>
                    <a:pt x="211186" y="2523639"/>
                  </a:lnTo>
                  <a:lnTo>
                    <a:pt x="619466" y="2446452"/>
                  </a:lnTo>
                  <a:lnTo>
                    <a:pt x="803481" y="3258005"/>
                  </a:lnTo>
                  <a:lnTo>
                    <a:pt x="225484" y="3203743"/>
                  </a:lnTo>
                  <a:cubicBezTo>
                    <a:pt x="133478" y="3194306"/>
                    <a:pt x="48548" y="3111736"/>
                    <a:pt x="36751" y="3019728"/>
                  </a:cubicBezTo>
                  <a:lnTo>
                    <a:pt x="1365" y="2734270"/>
                  </a:lnTo>
                  <a:cubicBezTo>
                    <a:pt x="-10432" y="2642262"/>
                    <a:pt x="55624" y="2554974"/>
                    <a:pt x="145273" y="2536101"/>
                  </a:cubicBezTo>
                  <a:lnTo>
                    <a:pt x="173584" y="2530748"/>
                  </a:lnTo>
                  <a:lnTo>
                    <a:pt x="173584" y="587431"/>
                  </a:lnTo>
                  <a:lnTo>
                    <a:pt x="308055" y="502501"/>
                  </a:lnTo>
                  <a:lnTo>
                    <a:pt x="284464" y="24063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15">
              <a:extLst>
                <a:ext uri="{FF2B5EF4-FFF2-40B4-BE49-F238E27FC236}">
                  <a16:creationId xmlns:a16="http://schemas.microsoft.com/office/drawing/2014/main" id="{1756CCBF-F86B-904B-A562-3A109A51B9CB}"/>
                </a:ext>
              </a:extLst>
            </p:cNvPr>
            <p:cNvSpPr/>
            <p:nvPr/>
          </p:nvSpPr>
          <p:spPr>
            <a:xfrm>
              <a:off x="3288219" y="3904259"/>
              <a:ext cx="188733" cy="188733"/>
            </a:xfrm>
            <a:custGeom>
              <a:avLst/>
              <a:gdLst>
                <a:gd name="connsiteX0" fmla="*/ 70009 w 76200"/>
                <a:gd name="connsiteY0" fmla="*/ 38621 h 76200"/>
                <a:gd name="connsiteX1" fmla="*/ 38576 w 76200"/>
                <a:gd name="connsiteY1" fmla="*/ 70054 h 76200"/>
                <a:gd name="connsiteX2" fmla="*/ 7144 w 76200"/>
                <a:gd name="connsiteY2" fmla="*/ 38621 h 76200"/>
                <a:gd name="connsiteX3" fmla="*/ 38576 w 76200"/>
                <a:gd name="connsiteY3" fmla="*/ 7189 h 76200"/>
                <a:gd name="connsiteX4" fmla="*/ 70009 w 76200"/>
                <a:gd name="connsiteY4" fmla="*/ 3862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0009" y="38621"/>
                  </a:moveTo>
                  <a:cubicBezTo>
                    <a:pt x="70009" y="55766"/>
                    <a:pt x="55721" y="70054"/>
                    <a:pt x="38576" y="70054"/>
                  </a:cubicBezTo>
                  <a:cubicBezTo>
                    <a:pt x="21431" y="70054"/>
                    <a:pt x="7144" y="55766"/>
                    <a:pt x="7144" y="38621"/>
                  </a:cubicBezTo>
                  <a:cubicBezTo>
                    <a:pt x="7144" y="21476"/>
                    <a:pt x="21431" y="7189"/>
                    <a:pt x="38576" y="7189"/>
                  </a:cubicBezTo>
                  <a:cubicBezTo>
                    <a:pt x="55721" y="6236"/>
                    <a:pt x="70009" y="20524"/>
                    <a:pt x="70009" y="3862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216">
              <a:extLst>
                <a:ext uri="{FF2B5EF4-FFF2-40B4-BE49-F238E27FC236}">
                  <a16:creationId xmlns:a16="http://schemas.microsoft.com/office/drawing/2014/main" id="{B193FF47-04DD-2C46-9D2C-621516AF551A}"/>
                </a:ext>
              </a:extLst>
            </p:cNvPr>
            <p:cNvSpPr/>
            <p:nvPr/>
          </p:nvSpPr>
          <p:spPr>
            <a:xfrm>
              <a:off x="5842015" y="4386820"/>
              <a:ext cx="3713324" cy="997926"/>
            </a:xfrm>
            <a:custGeom>
              <a:avLst/>
              <a:gdLst>
                <a:gd name="connsiteX0" fmla="*/ 1856661 w 3713324"/>
                <a:gd name="connsiteY0" fmla="*/ 0 h 997926"/>
                <a:gd name="connsiteX1" fmla="*/ 3253286 w 3713324"/>
                <a:gd name="connsiteY1" fmla="*/ 73133 h 997926"/>
                <a:gd name="connsiteX2" fmla="*/ 3713324 w 3713324"/>
                <a:gd name="connsiteY2" fmla="*/ 535530 h 997926"/>
                <a:gd name="connsiteX3" fmla="*/ 3250928 w 3713324"/>
                <a:gd name="connsiteY3" fmla="*/ 997926 h 997926"/>
                <a:gd name="connsiteX4" fmla="*/ 462397 w 3713324"/>
                <a:gd name="connsiteY4" fmla="*/ 997926 h 997926"/>
                <a:gd name="connsiteX5" fmla="*/ 0 w 3713324"/>
                <a:gd name="connsiteY5" fmla="*/ 535530 h 997926"/>
                <a:gd name="connsiteX6" fmla="*/ 462397 w 3713324"/>
                <a:gd name="connsiteY6" fmla="*/ 73133 h 997926"/>
                <a:gd name="connsiteX7" fmla="*/ 1856661 w 3713324"/>
                <a:gd name="connsiteY7" fmla="*/ 0 h 9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324" h="997926">
                  <a:moveTo>
                    <a:pt x="1856661" y="0"/>
                  </a:moveTo>
                  <a:cubicBezTo>
                    <a:pt x="2203460" y="0"/>
                    <a:pt x="3243850" y="73133"/>
                    <a:pt x="3253286" y="73133"/>
                  </a:cubicBezTo>
                  <a:cubicBezTo>
                    <a:pt x="3505718" y="73133"/>
                    <a:pt x="3713324" y="280740"/>
                    <a:pt x="3713324" y="535530"/>
                  </a:cubicBezTo>
                  <a:cubicBezTo>
                    <a:pt x="3713324" y="790320"/>
                    <a:pt x="3505718" y="997926"/>
                    <a:pt x="3250928" y="997926"/>
                  </a:cubicBezTo>
                  <a:lnTo>
                    <a:pt x="462397" y="997926"/>
                  </a:lnTo>
                  <a:cubicBezTo>
                    <a:pt x="207607" y="997926"/>
                    <a:pt x="0" y="790320"/>
                    <a:pt x="0" y="535530"/>
                  </a:cubicBezTo>
                  <a:cubicBezTo>
                    <a:pt x="0" y="280740"/>
                    <a:pt x="207607" y="73133"/>
                    <a:pt x="462397" y="73133"/>
                  </a:cubicBezTo>
                  <a:cubicBezTo>
                    <a:pt x="469473" y="73133"/>
                    <a:pt x="1509865" y="0"/>
                    <a:pt x="185666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217">
              <a:extLst>
                <a:ext uri="{FF2B5EF4-FFF2-40B4-BE49-F238E27FC236}">
                  <a16:creationId xmlns:a16="http://schemas.microsoft.com/office/drawing/2014/main" id="{1BE9BB97-860D-0E43-8299-28304BE0448C}"/>
                </a:ext>
              </a:extLst>
            </p:cNvPr>
            <p:cNvSpPr/>
            <p:nvPr/>
          </p:nvSpPr>
          <p:spPr>
            <a:xfrm>
              <a:off x="6060238" y="4680537"/>
              <a:ext cx="471833" cy="471833"/>
            </a:xfrm>
            <a:custGeom>
              <a:avLst/>
              <a:gdLst>
                <a:gd name="connsiteX0" fmla="*/ 98584 w 190500"/>
                <a:gd name="connsiteY0" fmla="*/ 190024 h 190500"/>
                <a:gd name="connsiteX1" fmla="*/ 7144 w 190500"/>
                <a:gd name="connsiteY1" fmla="*/ 98584 h 190500"/>
                <a:gd name="connsiteX2" fmla="*/ 98584 w 190500"/>
                <a:gd name="connsiteY2" fmla="*/ 7144 h 190500"/>
                <a:gd name="connsiteX3" fmla="*/ 190024 w 190500"/>
                <a:gd name="connsiteY3" fmla="*/ 98584 h 190500"/>
                <a:gd name="connsiteX4" fmla="*/ 98584 w 190500"/>
                <a:gd name="connsiteY4" fmla="*/ 19002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98584" y="190024"/>
                  </a:moveTo>
                  <a:cubicBezTo>
                    <a:pt x="48101" y="190024"/>
                    <a:pt x="7144" y="149066"/>
                    <a:pt x="7144" y="98584"/>
                  </a:cubicBezTo>
                  <a:cubicBezTo>
                    <a:pt x="7144" y="48101"/>
                    <a:pt x="48101" y="7144"/>
                    <a:pt x="98584" y="7144"/>
                  </a:cubicBezTo>
                  <a:cubicBezTo>
                    <a:pt x="149066" y="7144"/>
                    <a:pt x="190024" y="48101"/>
                    <a:pt x="190024" y="98584"/>
                  </a:cubicBezTo>
                  <a:cubicBezTo>
                    <a:pt x="190024" y="148114"/>
                    <a:pt x="149066" y="190024"/>
                    <a:pt x="98584" y="1900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18">
              <a:extLst>
                <a:ext uri="{FF2B5EF4-FFF2-40B4-BE49-F238E27FC236}">
                  <a16:creationId xmlns:a16="http://schemas.microsoft.com/office/drawing/2014/main" id="{28B4213E-DFED-9A49-A6B1-9D6FC1B6AE32}"/>
                </a:ext>
              </a:extLst>
            </p:cNvPr>
            <p:cNvSpPr/>
            <p:nvPr/>
          </p:nvSpPr>
          <p:spPr>
            <a:xfrm>
              <a:off x="8812770" y="4643063"/>
              <a:ext cx="542608" cy="542608"/>
            </a:xfrm>
            <a:custGeom>
              <a:avLst/>
              <a:gdLst>
                <a:gd name="connsiteX0" fmla="*/ 127593 w 219075"/>
                <a:gd name="connsiteY0" fmla="*/ 22757 h 219075"/>
                <a:gd name="connsiteX1" fmla="*/ 203296 w 219075"/>
                <a:gd name="connsiteY1" fmla="*/ 127593 h 219075"/>
                <a:gd name="connsiteX2" fmla="*/ 98460 w 219075"/>
                <a:gd name="connsiteY2" fmla="*/ 203296 h 219075"/>
                <a:gd name="connsiteX3" fmla="*/ 22757 w 219075"/>
                <a:gd name="connsiteY3" fmla="*/ 98460 h 219075"/>
                <a:gd name="connsiteX4" fmla="*/ 127593 w 219075"/>
                <a:gd name="connsiteY4" fmla="*/ 227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127593" y="22757"/>
                  </a:moveTo>
                  <a:cubicBezTo>
                    <a:pt x="177447" y="30802"/>
                    <a:pt x="211341" y="77738"/>
                    <a:pt x="203296" y="127593"/>
                  </a:cubicBezTo>
                  <a:cubicBezTo>
                    <a:pt x="195251" y="177447"/>
                    <a:pt x="148314" y="211341"/>
                    <a:pt x="98460" y="203296"/>
                  </a:cubicBezTo>
                  <a:cubicBezTo>
                    <a:pt x="48605" y="195251"/>
                    <a:pt x="14712" y="148315"/>
                    <a:pt x="22757" y="98460"/>
                  </a:cubicBezTo>
                  <a:cubicBezTo>
                    <a:pt x="30801" y="48605"/>
                    <a:pt x="77738" y="14712"/>
                    <a:pt x="127593" y="227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19">
              <a:extLst>
                <a:ext uri="{FF2B5EF4-FFF2-40B4-BE49-F238E27FC236}">
                  <a16:creationId xmlns:a16="http://schemas.microsoft.com/office/drawing/2014/main" id="{AAD380DC-811E-1F44-8024-D48D7F8DDE8B}"/>
                </a:ext>
              </a:extLst>
            </p:cNvPr>
            <p:cNvSpPr/>
            <p:nvPr/>
          </p:nvSpPr>
          <p:spPr>
            <a:xfrm>
              <a:off x="6465106" y="3021096"/>
              <a:ext cx="1171361" cy="607456"/>
            </a:xfrm>
            <a:custGeom>
              <a:avLst/>
              <a:gdLst>
                <a:gd name="connsiteX0" fmla="*/ 180233 w 1171361"/>
                <a:gd name="connsiteY0" fmla="*/ 0 h 607456"/>
                <a:gd name="connsiteX1" fmla="*/ 903051 w 1171361"/>
                <a:gd name="connsiteY1" fmla="*/ 0 h 607456"/>
                <a:gd name="connsiteX2" fmla="*/ 1171361 w 1171361"/>
                <a:gd name="connsiteY2" fmla="*/ 607456 h 607456"/>
                <a:gd name="connsiteX3" fmla="*/ 0 w 1171361"/>
                <a:gd name="connsiteY3" fmla="*/ 607456 h 60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361" h="607456">
                  <a:moveTo>
                    <a:pt x="180233" y="0"/>
                  </a:moveTo>
                  <a:lnTo>
                    <a:pt x="903051" y="0"/>
                  </a:lnTo>
                  <a:lnTo>
                    <a:pt x="1171361" y="607456"/>
                  </a:lnTo>
                  <a:lnTo>
                    <a:pt x="0" y="6074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Rectangle: Rounded Corners 220">
              <a:extLst>
                <a:ext uri="{FF2B5EF4-FFF2-40B4-BE49-F238E27FC236}">
                  <a16:creationId xmlns:a16="http://schemas.microsoft.com/office/drawing/2014/main" id="{2ECAE0FA-FB9F-0E4F-A571-74B8208C9460}"/>
                </a:ext>
              </a:extLst>
            </p:cNvPr>
            <p:cNvSpPr/>
            <p:nvPr/>
          </p:nvSpPr>
          <p:spPr>
            <a:xfrm>
              <a:off x="8103056" y="3422743"/>
              <a:ext cx="1103442" cy="411617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EDFBA6-BF32-264A-B071-92FD66F75841}"/>
                </a:ext>
              </a:extLst>
            </p:cNvPr>
            <p:cNvSpPr/>
            <p:nvPr/>
          </p:nvSpPr>
          <p:spPr>
            <a:xfrm>
              <a:off x="7050786" y="4254347"/>
              <a:ext cx="1544908" cy="2310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F545DAC-BDF6-CC49-8EDA-EA754A987EF3}"/>
              </a:ext>
            </a:extLst>
          </p:cNvPr>
          <p:cNvSpPr txBox="1"/>
          <p:nvPr/>
        </p:nvSpPr>
        <p:spPr>
          <a:xfrm>
            <a:off x="150168" y="148025"/>
            <a:ext cx="7948445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Footing 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Design 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Manual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Calculation  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:</a:t>
            </a:r>
            <a:endParaRPr lang="ko-KR" altLang="en-US" sz="5000" b="1" dirty="0">
              <a:solidFill>
                <a:srgbClr val="7D7D7D"/>
              </a:solidFill>
              <a:latin typeface="Gabriola" pitchFamily="82" charset="0"/>
              <a:cs typeface="Arial" pitchFamily="34" charset="0"/>
            </a:endParaRPr>
          </a:p>
        </p:txBody>
      </p:sp>
      <p:pic>
        <p:nvPicPr>
          <p:cNvPr id="26" name="Picture 2" descr="Modern, Conservative, Construction Logo Design for Travis Trucking Sand &amp;  Gravel by jbonkrievner | Design #7131193">
            <a:extLst>
              <a:ext uri="{FF2B5EF4-FFF2-40B4-BE49-F238E27FC236}">
                <a16:creationId xmlns:a16="http://schemas.microsoft.com/office/drawing/2014/main" id="{CB07474C-E5CF-0B4A-B8F5-8270F2655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00" b="55700" l="10000" r="90000">
                        <a14:foregroundMark x1="61034" y1="35500" x2="48414" y2="32700"/>
                        <a14:foregroundMark x1="55517" y1="28200" x2="52276" y2="26600"/>
                        <a14:foregroundMark x1="58621" y1="55700" x2="57310" y2="55400"/>
                        <a14:foregroundMark x1="39655" y1="55700" x2="41103" y2="5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5" t="17688" r="28659" b="40464"/>
          <a:stretch/>
        </p:blipFill>
        <p:spPr bwMode="auto">
          <a:xfrm>
            <a:off x="-48849" y="5717505"/>
            <a:ext cx="1585144" cy="10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F4EF517-967F-F14E-AB6D-A11F5A5700B9}"/>
              </a:ext>
            </a:extLst>
          </p:cNvPr>
          <p:cNvGrpSpPr/>
          <p:nvPr/>
        </p:nvGrpSpPr>
        <p:grpSpPr>
          <a:xfrm>
            <a:off x="1411193" y="6265334"/>
            <a:ext cx="8112750" cy="379656"/>
            <a:chOff x="3638881" y="1932349"/>
            <a:chExt cx="12210572" cy="3796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BFC063-EFA5-814B-938D-05C363317638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178">
              <a:extLst>
                <a:ext uri="{FF2B5EF4-FFF2-40B4-BE49-F238E27FC236}">
                  <a16:creationId xmlns:a16="http://schemas.microsoft.com/office/drawing/2014/main" id="{D7EAEA9B-5D4D-C84C-9639-8DEB1E4D501B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28C9C3E-2A3F-A04A-AE9C-7C27ED5B7094}"/>
              </a:ext>
            </a:extLst>
          </p:cNvPr>
          <p:cNvSpPr txBox="1"/>
          <p:nvPr/>
        </p:nvSpPr>
        <p:spPr>
          <a:xfrm>
            <a:off x="150168" y="1009799"/>
            <a:ext cx="58432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u="sng" dirty="0">
                <a:latin typeface="Gabriola" pitchFamily="82" charset="0"/>
              </a:rPr>
              <a:t>Checking footing thickness based on two-way shear: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1CB8480-F293-B544-AA3C-836829D764D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231455" y="263004"/>
            <a:ext cx="3327398" cy="47572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9035DFF-13E3-974C-AAF9-6F63400FC273}"/>
              </a:ext>
            </a:extLst>
          </p:cNvPr>
          <p:cNvSpPr txBox="1"/>
          <p:nvPr/>
        </p:nvSpPr>
        <p:spPr>
          <a:xfrm>
            <a:off x="7570939" y="4803647"/>
            <a:ext cx="4530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Gabriola" pitchFamily="82" charset="0"/>
              </a:rPr>
              <a:t>Figure (6.3) Two-way shear on footings (15) </a:t>
            </a:r>
            <a:endParaRPr lang="en-US" sz="2500" dirty="0">
              <a:latin typeface="Gabriola" pitchFamily="82" charset="0"/>
            </a:endParaRPr>
          </a:p>
          <a:p>
            <a:pPr algn="ctr"/>
            <a:endParaRPr lang="en-US" sz="2500" dirty="0">
              <a:latin typeface="Gabriola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806928-8975-874E-9539-47D894933057}"/>
                  </a:ext>
                </a:extLst>
              </p:cNvPr>
              <p:cNvSpPr/>
              <p:nvPr/>
            </p:nvSpPr>
            <p:spPr>
              <a:xfrm>
                <a:off x="23786" y="2408592"/>
                <a:ext cx="8295023" cy="696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𝑈𝑙𝑡𝑖𝑚𝑎𝑡𝑒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𝑠𝑡𝑟𝑒𝑠𝑠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𝑠𝑜𝑖𝑙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𝑢𝑙𝑡</m:t>
                              </m:r>
                            </m:sub>
                          </m:sSub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𝑅𝑒𝑎𝑐𝑡𝑖𝑜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𝑢𝑙𝑡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164.05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2.90 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2.90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=20.92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𝑡𝑜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806928-8975-874E-9539-47D8949330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6" y="2408592"/>
                <a:ext cx="8295023" cy="696409"/>
              </a:xfrm>
              <a:prstGeom prst="rect">
                <a:avLst/>
              </a:prstGeom>
              <a:blipFill>
                <a:blip r:embed="rId5"/>
                <a:stretch>
                  <a:fillRect t="-37500" b="-6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C679B9B-43F6-3D4A-BDCD-1DE0683DB57F}"/>
                  </a:ext>
                </a:extLst>
              </p:cNvPr>
              <p:cNvSpPr/>
              <p:nvPr/>
            </p:nvSpPr>
            <p:spPr>
              <a:xfrm>
                <a:off x="-945262" y="1422064"/>
                <a:ext cx="10400371" cy="375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i="1">
                          <a:latin typeface="Cambria Math" panose="02040503050406030204" pitchFamily="18" charset="0"/>
                        </a:rPr>
                        <m:t>𝑉</m:t>
                      </m:r>
                      <m:sSub>
                        <m:sSubPr>
                          <m:ctrlPr>
                            <a:rPr lang="en-US" sz="17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𝑝𝑢𝑛𝑐h𝑖𝑛𝑔</m:t>
                          </m:r>
                        </m:sub>
                      </m:sSub>
                      <m:r>
                        <a:rPr lang="en-US" sz="17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700" i="1">
                          <a:latin typeface="Cambria Math" panose="02040503050406030204" pitchFamily="18" charset="0"/>
                        </a:rPr>
                        <m:t>𝑅𝑒𝑎𝑐𝑡𝑖𝑜𝑛</m:t>
                      </m:r>
                      <m:r>
                        <a:rPr lang="en-US" sz="1700" i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𝑃𝑢𝑛𝑐h𝑒𝑑</m:t>
                          </m:r>
                          <m:r>
                            <a:rPr lang="en-US" sz="17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𝑎𝑟𝑒𝑎</m:t>
                          </m:r>
                          <m:r>
                            <a:rPr lang="en-US" sz="17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𝑢𝑛𝑑𝑒𝑟</m:t>
                          </m:r>
                          <m:r>
                            <a:rPr lang="en-US" sz="17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𝑐𝑜𝑙𝑢𝑚𝑛</m:t>
                          </m:r>
                          <m:r>
                            <a:rPr lang="en-US" sz="1700" i="0">
                              <a:latin typeface="Cambria Math" panose="02040503050406030204" pitchFamily="18" charset="0"/>
                            </a:rPr>
                            <m:t>×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𝑢𝑙𝑡𝑖𝑚𝑎𝑡𝑒</m:t>
                          </m:r>
                          <m:r>
                            <a:rPr lang="en-US" sz="17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𝑠𝑡𝑟𝑒𝑠𝑠</m:t>
                          </m:r>
                          <m:r>
                            <a:rPr lang="en-US" sz="17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𝑓𝑟𝑜𝑚</m:t>
                          </m:r>
                          <m:r>
                            <a:rPr lang="en-US" sz="17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𝑠𝑜𝑖𝑙</m:t>
                          </m:r>
                        </m:e>
                      </m:d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C679B9B-43F6-3D4A-BDCD-1DE0683DB5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45262" y="1422064"/>
                <a:ext cx="10400371" cy="375296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31AC414D-1EAE-FA4C-9AA2-923C524929AE}"/>
              </a:ext>
            </a:extLst>
          </p:cNvPr>
          <p:cNvSpPr/>
          <p:nvPr/>
        </p:nvSpPr>
        <p:spPr>
          <a:xfrm>
            <a:off x="234176" y="1797360"/>
            <a:ext cx="2328753" cy="530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C30C236-7D1E-2147-AE90-643E36F038BE}"/>
                  </a:ext>
                </a:extLst>
              </p:cNvPr>
              <p:cNvSpPr/>
              <p:nvPr/>
            </p:nvSpPr>
            <p:spPr>
              <a:xfrm>
                <a:off x="303288" y="1877676"/>
                <a:ext cx="21603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𝑅𝑒𝑎𝑐𝑡𝑖𝑜𝑛</m:t>
                      </m:r>
                      <m:r>
                        <a:rPr 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=164.05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C30C236-7D1E-2147-AE90-643E36F038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88" y="1877676"/>
                <a:ext cx="216033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FCA313-7E4E-7244-B174-CDE276628198}"/>
                  </a:ext>
                </a:extLst>
              </p:cNvPr>
              <p:cNvSpPr/>
              <p:nvPr/>
            </p:nvSpPr>
            <p:spPr>
              <a:xfrm>
                <a:off x="2619509" y="3162788"/>
                <a:ext cx="2777683" cy="4294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∅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𝑝𝑢𝑛𝑐h𝑖𝑛𝑔</m:t>
                          </m:r>
                        </m:sub>
                      </m:sSub>
                      <m:r>
                        <a:rPr 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𝑝𝑢𝑛𝑐h𝑖𝑛𝑔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FCA313-7E4E-7244-B174-CDE2766281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509" y="3162788"/>
                <a:ext cx="2777683" cy="429477"/>
              </a:xfrm>
              <a:prstGeom prst="rect">
                <a:avLst/>
              </a:prstGeom>
              <a:blipFill>
                <a:blip r:embed="rId8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FB194A1-DA89-F443-AEE8-6AC089511910}"/>
                  </a:ext>
                </a:extLst>
              </p:cNvPr>
              <p:cNvSpPr/>
              <p:nvPr/>
            </p:nvSpPr>
            <p:spPr>
              <a:xfrm>
                <a:off x="-671490" y="3746877"/>
                <a:ext cx="9264071" cy="745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0.75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28</m:t>
                          </m:r>
                        </m:e>
                      </m:rad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0.8 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1000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=164.05−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0.50+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× 20.92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FB194A1-DA89-F443-AEE8-6AC0895119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1490" y="3746877"/>
                <a:ext cx="9264071" cy="74514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35EBBC2-D64B-5E4E-8918-B8842E09899D}"/>
                  </a:ext>
                </a:extLst>
              </p:cNvPr>
              <p:cNvSpPr/>
              <p:nvPr/>
            </p:nvSpPr>
            <p:spPr>
              <a:xfrm>
                <a:off x="514337" y="4434315"/>
                <a:ext cx="13725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279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0">
                          <a:solidFill>
                            <a:srgbClr val="F27900"/>
                          </a:solidFill>
                          <a:latin typeface="Cambria Math" panose="02040503050406030204" pitchFamily="18" charset="0"/>
                        </a:rPr>
                        <m:t>=0.68 </m:t>
                      </m:r>
                      <m:r>
                        <a:rPr lang="en-US" i="1">
                          <a:solidFill>
                            <a:srgbClr val="F279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solidFill>
                    <a:srgbClr val="F27900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35EBBC2-D64B-5E4E-8918-B8842E0989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37" y="4434315"/>
                <a:ext cx="1372555" cy="369332"/>
              </a:xfrm>
              <a:prstGeom prst="rect">
                <a:avLst/>
              </a:prstGeom>
              <a:blipFill>
                <a:blip r:embed="rId10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DA76230-9938-D94B-A95C-810EC0A93D06}"/>
                  </a:ext>
                </a:extLst>
              </p:cNvPr>
              <p:cNvSpPr/>
              <p:nvPr/>
            </p:nvSpPr>
            <p:spPr>
              <a:xfrm>
                <a:off x="2035676" y="5444384"/>
                <a:ext cx="49586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𝑐𝑜𝑣𝑒𝑟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=0.68+0.06=0.74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≈0.8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DA76230-9938-D94B-A95C-810EC0A93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676" y="5444384"/>
                <a:ext cx="4958665" cy="369332"/>
              </a:xfrm>
              <a:prstGeom prst="rect">
                <a:avLst/>
              </a:prstGeom>
              <a:blipFill>
                <a:blip r:embed="rId11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F1C2AE97-878F-5F45-A213-94B0F70D2FD2}"/>
              </a:ext>
            </a:extLst>
          </p:cNvPr>
          <p:cNvSpPr txBox="1"/>
          <p:nvPr/>
        </p:nvSpPr>
        <p:spPr>
          <a:xfrm>
            <a:off x="11576418" y="6178163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190097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4A1540-A398-4F6D-9BA0-74FC12594DA9}"/>
              </a:ext>
            </a:extLst>
          </p:cNvPr>
          <p:cNvSpPr/>
          <p:nvPr/>
        </p:nvSpPr>
        <p:spPr>
          <a:xfrm>
            <a:off x="4219074" y="6641432"/>
            <a:ext cx="7972926" cy="2258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00788B9-0EED-FA45-A951-4E367E696D0F}"/>
              </a:ext>
            </a:extLst>
          </p:cNvPr>
          <p:cNvGrpSpPr/>
          <p:nvPr/>
        </p:nvGrpSpPr>
        <p:grpSpPr>
          <a:xfrm>
            <a:off x="0" y="184884"/>
            <a:ext cx="11685319" cy="6646914"/>
            <a:chOff x="-100011" y="65088"/>
            <a:chExt cx="10398420" cy="4573587"/>
          </a:xfrm>
          <a:solidFill>
            <a:schemeClr val="accent6"/>
          </a:solidFill>
        </p:grpSpPr>
        <p:sp>
          <p:nvSpPr>
            <p:cNvPr id="131" name="Rectangle 5">
              <a:extLst>
                <a:ext uri="{FF2B5EF4-FFF2-40B4-BE49-F238E27FC236}">
                  <a16:creationId xmlns:a16="http://schemas.microsoft.com/office/drawing/2014/main" id="{832DA39C-F2E5-0242-947C-7F725ECE5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6">
              <a:extLst>
                <a:ext uri="{FF2B5EF4-FFF2-40B4-BE49-F238E27FC236}">
                  <a16:creationId xmlns:a16="http://schemas.microsoft.com/office/drawing/2014/main" id="{A171BB92-4CA8-384E-B175-DBD0CF8E0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7">
              <a:extLst>
                <a:ext uri="{FF2B5EF4-FFF2-40B4-BE49-F238E27FC236}">
                  <a16:creationId xmlns:a16="http://schemas.microsoft.com/office/drawing/2014/main" id="{8412F653-5165-314F-9362-A0DBFB193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">
              <a:extLst>
                <a:ext uri="{FF2B5EF4-FFF2-40B4-BE49-F238E27FC236}">
                  <a16:creationId xmlns:a16="http://schemas.microsoft.com/office/drawing/2014/main" id="{41BCB984-7162-484E-B07D-3D33253AD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9">
              <a:extLst>
                <a:ext uri="{FF2B5EF4-FFF2-40B4-BE49-F238E27FC236}">
                  <a16:creationId xmlns:a16="http://schemas.microsoft.com/office/drawing/2014/main" id="{8A5E2652-0B19-994D-8361-DA8C82E53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0">
              <a:extLst>
                <a:ext uri="{FF2B5EF4-FFF2-40B4-BE49-F238E27FC236}">
                  <a16:creationId xmlns:a16="http://schemas.microsoft.com/office/drawing/2014/main" id="{3B990389-96F6-A240-B6D4-447B07F4D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">
              <a:extLst>
                <a:ext uri="{FF2B5EF4-FFF2-40B4-BE49-F238E27FC236}">
                  <a16:creationId xmlns:a16="http://schemas.microsoft.com/office/drawing/2014/main" id="{B8EFE0EB-E252-3149-B5C6-58CE9931B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2">
              <a:extLst>
                <a:ext uri="{FF2B5EF4-FFF2-40B4-BE49-F238E27FC236}">
                  <a16:creationId xmlns:a16="http://schemas.microsoft.com/office/drawing/2014/main" id="{B31DC9C0-2353-1647-A635-2F5C94CE3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Rectangle 13">
              <a:extLst>
                <a:ext uri="{FF2B5EF4-FFF2-40B4-BE49-F238E27FC236}">
                  <a16:creationId xmlns:a16="http://schemas.microsoft.com/office/drawing/2014/main" id="{0B523F19-0802-7C41-8783-7F45E74B3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4">
              <a:extLst>
                <a:ext uri="{FF2B5EF4-FFF2-40B4-BE49-F238E27FC236}">
                  <a16:creationId xmlns:a16="http://schemas.microsoft.com/office/drawing/2014/main" id="{C4A84520-D6CB-8747-8E6F-C3CBD2F73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5">
              <a:extLst>
                <a:ext uri="{FF2B5EF4-FFF2-40B4-BE49-F238E27FC236}">
                  <a16:creationId xmlns:a16="http://schemas.microsoft.com/office/drawing/2014/main" id="{AD3AA07A-DF2F-BB4D-8C12-633F2D3A0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16">
              <a:extLst>
                <a:ext uri="{FF2B5EF4-FFF2-40B4-BE49-F238E27FC236}">
                  <a16:creationId xmlns:a16="http://schemas.microsoft.com/office/drawing/2014/main" id="{F4068C79-A443-A04E-AF5F-709DD0154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7">
              <a:extLst>
                <a:ext uri="{FF2B5EF4-FFF2-40B4-BE49-F238E27FC236}">
                  <a16:creationId xmlns:a16="http://schemas.microsoft.com/office/drawing/2014/main" id="{1549E19F-FB90-A648-BF71-97CF45068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8">
              <a:extLst>
                <a:ext uri="{FF2B5EF4-FFF2-40B4-BE49-F238E27FC236}">
                  <a16:creationId xmlns:a16="http://schemas.microsoft.com/office/drawing/2014/main" id="{B3240BB2-9E13-D44F-B23D-BFFEE0959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9">
              <a:extLst>
                <a:ext uri="{FF2B5EF4-FFF2-40B4-BE49-F238E27FC236}">
                  <a16:creationId xmlns:a16="http://schemas.microsoft.com/office/drawing/2014/main" id="{CFCBD5A8-9867-C246-B0AF-DB236832B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20">
              <a:extLst>
                <a:ext uri="{FF2B5EF4-FFF2-40B4-BE49-F238E27FC236}">
                  <a16:creationId xmlns:a16="http://schemas.microsoft.com/office/drawing/2014/main" id="{CACF2EC4-9A77-CF49-B5EB-E3DEFA67E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21">
              <a:extLst>
                <a:ext uri="{FF2B5EF4-FFF2-40B4-BE49-F238E27FC236}">
                  <a16:creationId xmlns:a16="http://schemas.microsoft.com/office/drawing/2014/main" id="{7E5A710D-2C56-E34B-BB57-4242A91AE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2">
              <a:extLst>
                <a:ext uri="{FF2B5EF4-FFF2-40B4-BE49-F238E27FC236}">
                  <a16:creationId xmlns:a16="http://schemas.microsoft.com/office/drawing/2014/main" id="{39DC7163-9F5C-3644-ABB8-641B23095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3">
              <a:extLst>
                <a:ext uri="{FF2B5EF4-FFF2-40B4-BE49-F238E27FC236}">
                  <a16:creationId xmlns:a16="http://schemas.microsoft.com/office/drawing/2014/main" id="{174FACC6-1E53-A04D-819F-51CE0DE8E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24">
              <a:extLst>
                <a:ext uri="{FF2B5EF4-FFF2-40B4-BE49-F238E27FC236}">
                  <a16:creationId xmlns:a16="http://schemas.microsoft.com/office/drawing/2014/main" id="{B950D03C-2818-964B-AF74-143E61650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5">
              <a:extLst>
                <a:ext uri="{FF2B5EF4-FFF2-40B4-BE49-F238E27FC236}">
                  <a16:creationId xmlns:a16="http://schemas.microsoft.com/office/drawing/2014/main" id="{43E48EC5-B9F1-EF4D-8ABE-CEE12E0E5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6">
              <a:extLst>
                <a:ext uri="{FF2B5EF4-FFF2-40B4-BE49-F238E27FC236}">
                  <a16:creationId xmlns:a16="http://schemas.microsoft.com/office/drawing/2014/main" id="{40BDAB6E-B53F-F44E-B13B-0FDA95E87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27">
              <a:extLst>
                <a:ext uri="{FF2B5EF4-FFF2-40B4-BE49-F238E27FC236}">
                  <a16:creationId xmlns:a16="http://schemas.microsoft.com/office/drawing/2014/main" id="{F604B801-C32D-DF43-987A-AF08457D4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8">
              <a:extLst>
                <a:ext uri="{FF2B5EF4-FFF2-40B4-BE49-F238E27FC236}">
                  <a16:creationId xmlns:a16="http://schemas.microsoft.com/office/drawing/2014/main" id="{A65D060D-25A6-F049-A668-A47BA5DB0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9">
              <a:extLst>
                <a:ext uri="{FF2B5EF4-FFF2-40B4-BE49-F238E27FC236}">
                  <a16:creationId xmlns:a16="http://schemas.microsoft.com/office/drawing/2014/main" id="{C0FB95B6-FA82-654C-8020-8321DD0BA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30">
              <a:extLst>
                <a:ext uri="{FF2B5EF4-FFF2-40B4-BE49-F238E27FC236}">
                  <a16:creationId xmlns:a16="http://schemas.microsoft.com/office/drawing/2014/main" id="{2D798F4B-3EFC-AF4D-9ACE-609549070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1">
              <a:extLst>
                <a:ext uri="{FF2B5EF4-FFF2-40B4-BE49-F238E27FC236}">
                  <a16:creationId xmlns:a16="http://schemas.microsoft.com/office/drawing/2014/main" id="{5798EE08-A698-934F-9F34-C8CC8DBFD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2">
              <a:extLst>
                <a:ext uri="{FF2B5EF4-FFF2-40B4-BE49-F238E27FC236}">
                  <a16:creationId xmlns:a16="http://schemas.microsoft.com/office/drawing/2014/main" id="{059F8696-816B-394B-BAE0-C5EE03096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33">
              <a:extLst>
                <a:ext uri="{FF2B5EF4-FFF2-40B4-BE49-F238E27FC236}">
                  <a16:creationId xmlns:a16="http://schemas.microsoft.com/office/drawing/2014/main" id="{53E395F7-0E9B-8D42-BC8E-8431BC43F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34">
              <a:extLst>
                <a:ext uri="{FF2B5EF4-FFF2-40B4-BE49-F238E27FC236}">
                  <a16:creationId xmlns:a16="http://schemas.microsoft.com/office/drawing/2014/main" id="{04A252EB-5EA4-9D4D-8B86-274EAA7C1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35">
              <a:extLst>
                <a:ext uri="{FF2B5EF4-FFF2-40B4-BE49-F238E27FC236}">
                  <a16:creationId xmlns:a16="http://schemas.microsoft.com/office/drawing/2014/main" id="{2752AE6C-8139-E145-8041-158D3C3F5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CAABBDD9-EC78-464F-8363-11DAEC6B8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A73D9E74-DE5F-2740-9C6D-216E94627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Rectangle 38">
              <a:extLst>
                <a:ext uri="{FF2B5EF4-FFF2-40B4-BE49-F238E27FC236}">
                  <a16:creationId xmlns:a16="http://schemas.microsoft.com/office/drawing/2014/main" id="{E60B4C41-0B72-1241-891B-0FE14AD48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B4340CA6-BA74-8448-B2E8-895D9503C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B06038CC-2EE8-7547-BFA6-70676266A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41">
              <a:extLst>
                <a:ext uri="{FF2B5EF4-FFF2-40B4-BE49-F238E27FC236}">
                  <a16:creationId xmlns:a16="http://schemas.microsoft.com/office/drawing/2014/main" id="{345510F6-800B-1F4B-AF80-1AAC8CF2C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996733E0-F3A7-1E43-ACE1-2CE76CF23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43">
              <a:extLst>
                <a:ext uri="{FF2B5EF4-FFF2-40B4-BE49-F238E27FC236}">
                  <a16:creationId xmlns:a16="http://schemas.microsoft.com/office/drawing/2014/main" id="{A999D921-5757-E445-AAEA-B9DC78CA2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44">
              <a:extLst>
                <a:ext uri="{FF2B5EF4-FFF2-40B4-BE49-F238E27FC236}">
                  <a16:creationId xmlns:a16="http://schemas.microsoft.com/office/drawing/2014/main" id="{35230198-E5E6-7B44-B781-05E8E8DA4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45">
              <a:extLst>
                <a:ext uri="{FF2B5EF4-FFF2-40B4-BE49-F238E27FC236}">
                  <a16:creationId xmlns:a16="http://schemas.microsoft.com/office/drawing/2014/main" id="{737E2CDB-A8AF-1542-B98C-DBDC9C47E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24DA4E7A-7E21-3F49-9E3C-30F2E2A0E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47">
              <a:extLst>
                <a:ext uri="{FF2B5EF4-FFF2-40B4-BE49-F238E27FC236}">
                  <a16:creationId xmlns:a16="http://schemas.microsoft.com/office/drawing/2014/main" id="{893CE623-5274-6344-AA96-0C5246684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48">
              <a:extLst>
                <a:ext uri="{FF2B5EF4-FFF2-40B4-BE49-F238E27FC236}">
                  <a16:creationId xmlns:a16="http://schemas.microsoft.com/office/drawing/2014/main" id="{71BDC429-8416-C34C-BCEB-72AB3B087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9FCF4D3C-1581-864F-9B41-AEE472C36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14654DC7-A6C3-D844-96AB-559760ADC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id="{F1246863-FAD6-DA4B-923B-7C63A17F5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Rectangle 52">
              <a:extLst>
                <a:ext uri="{FF2B5EF4-FFF2-40B4-BE49-F238E27FC236}">
                  <a16:creationId xmlns:a16="http://schemas.microsoft.com/office/drawing/2014/main" id="{949F31EA-AA6C-1247-87BA-FBCC173D2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731419A4-1E9E-CE40-A6E2-C2092C045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54">
              <a:extLst>
                <a:ext uri="{FF2B5EF4-FFF2-40B4-BE49-F238E27FC236}">
                  <a16:creationId xmlns:a16="http://schemas.microsoft.com/office/drawing/2014/main" id="{B7C67B2B-C34E-A84B-BD37-CB8FE74FE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Rectangle 55">
              <a:extLst>
                <a:ext uri="{FF2B5EF4-FFF2-40B4-BE49-F238E27FC236}">
                  <a16:creationId xmlns:a16="http://schemas.microsoft.com/office/drawing/2014/main" id="{3CC23AC0-408C-8848-90D2-F59CB2788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56">
              <a:extLst>
                <a:ext uri="{FF2B5EF4-FFF2-40B4-BE49-F238E27FC236}">
                  <a16:creationId xmlns:a16="http://schemas.microsoft.com/office/drawing/2014/main" id="{81FB2641-1EB7-FC4F-BC38-03FC7AF83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97D0753B-F60E-7E46-9EA5-BDCCD6620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Rectangle 58">
              <a:extLst>
                <a:ext uri="{FF2B5EF4-FFF2-40B4-BE49-F238E27FC236}">
                  <a16:creationId xmlns:a16="http://schemas.microsoft.com/office/drawing/2014/main" id="{90F02ED5-49B4-B74E-8315-C5B3A2016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59">
              <a:extLst>
                <a:ext uri="{FF2B5EF4-FFF2-40B4-BE49-F238E27FC236}">
                  <a16:creationId xmlns:a16="http://schemas.microsoft.com/office/drawing/2014/main" id="{5681DA62-486F-A246-B8EC-1E407751F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Rectangle 60">
              <a:extLst>
                <a:ext uri="{FF2B5EF4-FFF2-40B4-BE49-F238E27FC236}">
                  <a16:creationId xmlns:a16="http://schemas.microsoft.com/office/drawing/2014/main" id="{BBAA1E53-A991-FD4D-8A00-1679B235D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87EA788F-D6B1-0C40-B6E3-418252C09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BFE7C740-635D-9A4E-9485-5B38685E7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Rectangle 63">
              <a:extLst>
                <a:ext uri="{FF2B5EF4-FFF2-40B4-BE49-F238E27FC236}">
                  <a16:creationId xmlns:a16="http://schemas.microsoft.com/office/drawing/2014/main" id="{D85FAB53-A9FD-0848-A896-2D6BA48DF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64">
              <a:extLst>
                <a:ext uri="{FF2B5EF4-FFF2-40B4-BE49-F238E27FC236}">
                  <a16:creationId xmlns:a16="http://schemas.microsoft.com/office/drawing/2014/main" id="{703201C9-D02C-2C41-A5D4-43BD96C2A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65">
              <a:extLst>
                <a:ext uri="{FF2B5EF4-FFF2-40B4-BE49-F238E27FC236}">
                  <a16:creationId xmlns:a16="http://schemas.microsoft.com/office/drawing/2014/main" id="{89E9032A-C95C-D84C-9382-FB1E8D2B1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Rectangle 66">
              <a:extLst>
                <a:ext uri="{FF2B5EF4-FFF2-40B4-BE49-F238E27FC236}">
                  <a16:creationId xmlns:a16="http://schemas.microsoft.com/office/drawing/2014/main" id="{8593DB5F-570B-5646-A31E-D559CAE6C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67">
              <a:extLst>
                <a:ext uri="{FF2B5EF4-FFF2-40B4-BE49-F238E27FC236}">
                  <a16:creationId xmlns:a16="http://schemas.microsoft.com/office/drawing/2014/main" id="{6D451267-69EA-4D43-BADB-1BBB96124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68">
              <a:extLst>
                <a:ext uri="{FF2B5EF4-FFF2-40B4-BE49-F238E27FC236}">
                  <a16:creationId xmlns:a16="http://schemas.microsoft.com/office/drawing/2014/main" id="{927146EB-0C63-C045-943D-F4B5400EB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Rectangle 69">
              <a:extLst>
                <a:ext uri="{FF2B5EF4-FFF2-40B4-BE49-F238E27FC236}">
                  <a16:creationId xmlns:a16="http://schemas.microsoft.com/office/drawing/2014/main" id="{AD43980F-EE1C-7642-9CAA-0944E0814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70">
              <a:extLst>
                <a:ext uri="{FF2B5EF4-FFF2-40B4-BE49-F238E27FC236}">
                  <a16:creationId xmlns:a16="http://schemas.microsoft.com/office/drawing/2014/main" id="{55BA52BC-B9C5-AF46-AB4E-D80370D2F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71">
              <a:extLst>
                <a:ext uri="{FF2B5EF4-FFF2-40B4-BE49-F238E27FC236}">
                  <a16:creationId xmlns:a16="http://schemas.microsoft.com/office/drawing/2014/main" id="{8986F169-6EB2-FA40-BF86-57CE25D63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Rectangle 72">
              <a:extLst>
                <a:ext uri="{FF2B5EF4-FFF2-40B4-BE49-F238E27FC236}">
                  <a16:creationId xmlns:a16="http://schemas.microsoft.com/office/drawing/2014/main" id="{91A3E88F-4B9F-5641-A881-54C9612DC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Rectangle 73">
              <a:extLst>
                <a:ext uri="{FF2B5EF4-FFF2-40B4-BE49-F238E27FC236}">
                  <a16:creationId xmlns:a16="http://schemas.microsoft.com/office/drawing/2014/main" id="{17FE7FB1-8DC3-E741-9AEA-45BF1696A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Rectangle 74">
              <a:extLst>
                <a:ext uri="{FF2B5EF4-FFF2-40B4-BE49-F238E27FC236}">
                  <a16:creationId xmlns:a16="http://schemas.microsoft.com/office/drawing/2014/main" id="{AB1D202E-7EAF-3F40-B412-D875CC1F8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75">
              <a:extLst>
                <a:ext uri="{FF2B5EF4-FFF2-40B4-BE49-F238E27FC236}">
                  <a16:creationId xmlns:a16="http://schemas.microsoft.com/office/drawing/2014/main" id="{0840450A-1CDF-0B4B-8A60-CFF59C1A2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76">
              <a:extLst>
                <a:ext uri="{FF2B5EF4-FFF2-40B4-BE49-F238E27FC236}">
                  <a16:creationId xmlns:a16="http://schemas.microsoft.com/office/drawing/2014/main" id="{150F0AB0-4F15-D64A-92F1-2EC6826B5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Rectangle 77">
              <a:extLst>
                <a:ext uri="{FF2B5EF4-FFF2-40B4-BE49-F238E27FC236}">
                  <a16:creationId xmlns:a16="http://schemas.microsoft.com/office/drawing/2014/main" id="{516A667A-E061-CB4A-A8A3-ABA2C2833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78">
              <a:extLst>
                <a:ext uri="{FF2B5EF4-FFF2-40B4-BE49-F238E27FC236}">
                  <a16:creationId xmlns:a16="http://schemas.microsoft.com/office/drawing/2014/main" id="{48808470-9D97-8D47-A1FA-74C290E13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79">
              <a:extLst>
                <a:ext uri="{FF2B5EF4-FFF2-40B4-BE49-F238E27FC236}">
                  <a16:creationId xmlns:a16="http://schemas.microsoft.com/office/drawing/2014/main" id="{148DE8CC-C742-5444-8524-1FADE02B6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80">
              <a:extLst>
                <a:ext uri="{FF2B5EF4-FFF2-40B4-BE49-F238E27FC236}">
                  <a16:creationId xmlns:a16="http://schemas.microsoft.com/office/drawing/2014/main" id="{EC677E0E-49E6-7742-9633-0E925050D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81">
              <a:extLst>
                <a:ext uri="{FF2B5EF4-FFF2-40B4-BE49-F238E27FC236}">
                  <a16:creationId xmlns:a16="http://schemas.microsoft.com/office/drawing/2014/main" id="{2D208533-297C-CA48-B079-DD252A568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82">
              <a:extLst>
                <a:ext uri="{FF2B5EF4-FFF2-40B4-BE49-F238E27FC236}">
                  <a16:creationId xmlns:a16="http://schemas.microsoft.com/office/drawing/2014/main" id="{4C007E79-66BF-704E-8C36-A8CFF7932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9" name="Rectangle 83">
              <a:extLst>
                <a:ext uri="{FF2B5EF4-FFF2-40B4-BE49-F238E27FC236}">
                  <a16:creationId xmlns:a16="http://schemas.microsoft.com/office/drawing/2014/main" id="{97AF856E-5520-C04C-9A8C-5B0C6D2A5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84">
              <a:extLst>
                <a:ext uri="{FF2B5EF4-FFF2-40B4-BE49-F238E27FC236}">
                  <a16:creationId xmlns:a16="http://schemas.microsoft.com/office/drawing/2014/main" id="{2FB172C5-A75D-BF4F-8B29-C83F8F1D5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85">
              <a:extLst>
                <a:ext uri="{FF2B5EF4-FFF2-40B4-BE49-F238E27FC236}">
                  <a16:creationId xmlns:a16="http://schemas.microsoft.com/office/drawing/2014/main" id="{4AC3EDF2-E426-254A-A00F-5D096E4F4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Rectangle 86">
              <a:extLst>
                <a:ext uri="{FF2B5EF4-FFF2-40B4-BE49-F238E27FC236}">
                  <a16:creationId xmlns:a16="http://schemas.microsoft.com/office/drawing/2014/main" id="{AB0E5825-1355-5744-80C9-D19D866D9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87">
              <a:extLst>
                <a:ext uri="{FF2B5EF4-FFF2-40B4-BE49-F238E27FC236}">
                  <a16:creationId xmlns:a16="http://schemas.microsoft.com/office/drawing/2014/main" id="{93CDFED0-E591-B448-BABD-7D59D6972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88">
              <a:extLst>
                <a:ext uri="{FF2B5EF4-FFF2-40B4-BE49-F238E27FC236}">
                  <a16:creationId xmlns:a16="http://schemas.microsoft.com/office/drawing/2014/main" id="{C0A7CA66-6191-A640-B013-2FF844B26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89">
              <a:extLst>
                <a:ext uri="{FF2B5EF4-FFF2-40B4-BE49-F238E27FC236}">
                  <a16:creationId xmlns:a16="http://schemas.microsoft.com/office/drawing/2014/main" id="{D112CA46-DE65-134D-BC8A-3E4DC4043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90">
              <a:extLst>
                <a:ext uri="{FF2B5EF4-FFF2-40B4-BE49-F238E27FC236}">
                  <a16:creationId xmlns:a16="http://schemas.microsoft.com/office/drawing/2014/main" id="{72A0C01B-0ED8-594A-8176-0A7F0C4F0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91">
              <a:extLst>
                <a:ext uri="{FF2B5EF4-FFF2-40B4-BE49-F238E27FC236}">
                  <a16:creationId xmlns:a16="http://schemas.microsoft.com/office/drawing/2014/main" id="{C4C7A6E4-6DAA-8343-95B5-782CBB8AA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Rectangle 92">
              <a:extLst>
                <a:ext uri="{FF2B5EF4-FFF2-40B4-BE49-F238E27FC236}">
                  <a16:creationId xmlns:a16="http://schemas.microsoft.com/office/drawing/2014/main" id="{BE069328-67F0-2440-8C3C-B785E3013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93">
              <a:extLst>
                <a:ext uri="{FF2B5EF4-FFF2-40B4-BE49-F238E27FC236}">
                  <a16:creationId xmlns:a16="http://schemas.microsoft.com/office/drawing/2014/main" id="{DA109BCE-9875-E944-8CCD-E44AACBBA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94">
              <a:extLst>
                <a:ext uri="{FF2B5EF4-FFF2-40B4-BE49-F238E27FC236}">
                  <a16:creationId xmlns:a16="http://schemas.microsoft.com/office/drawing/2014/main" id="{9AD1E75C-F35C-B248-AF63-69849DBCE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Rectangle 95">
              <a:extLst>
                <a:ext uri="{FF2B5EF4-FFF2-40B4-BE49-F238E27FC236}">
                  <a16:creationId xmlns:a16="http://schemas.microsoft.com/office/drawing/2014/main" id="{10A7A911-BF6A-7240-A2D7-E078F6906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96">
              <a:extLst>
                <a:ext uri="{FF2B5EF4-FFF2-40B4-BE49-F238E27FC236}">
                  <a16:creationId xmlns:a16="http://schemas.microsoft.com/office/drawing/2014/main" id="{9B8DC5AB-4FEF-BD44-B518-835A56767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97">
              <a:extLst>
                <a:ext uri="{FF2B5EF4-FFF2-40B4-BE49-F238E27FC236}">
                  <a16:creationId xmlns:a16="http://schemas.microsoft.com/office/drawing/2014/main" id="{A71853B3-E1D2-754F-996C-6ACC6DA1C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Rectangle 98">
              <a:extLst>
                <a:ext uri="{FF2B5EF4-FFF2-40B4-BE49-F238E27FC236}">
                  <a16:creationId xmlns:a16="http://schemas.microsoft.com/office/drawing/2014/main" id="{944B3F02-8BFC-F44F-96B8-6465166A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99">
              <a:extLst>
                <a:ext uri="{FF2B5EF4-FFF2-40B4-BE49-F238E27FC236}">
                  <a16:creationId xmlns:a16="http://schemas.microsoft.com/office/drawing/2014/main" id="{16855518-5333-8B43-AD63-62EFA442E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100">
              <a:extLst>
                <a:ext uri="{FF2B5EF4-FFF2-40B4-BE49-F238E27FC236}">
                  <a16:creationId xmlns:a16="http://schemas.microsoft.com/office/drawing/2014/main" id="{9DDB5D04-86C4-B04B-BC0A-FE66F0284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01">
              <a:extLst>
                <a:ext uri="{FF2B5EF4-FFF2-40B4-BE49-F238E27FC236}">
                  <a16:creationId xmlns:a16="http://schemas.microsoft.com/office/drawing/2014/main" id="{999E507A-6392-7149-8716-318E36EE0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Rectangle 102">
              <a:extLst>
                <a:ext uri="{FF2B5EF4-FFF2-40B4-BE49-F238E27FC236}">
                  <a16:creationId xmlns:a16="http://schemas.microsoft.com/office/drawing/2014/main" id="{132AB721-2E4D-9F4F-831A-77030CC81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Rectangle 104">
              <a:extLst>
                <a:ext uri="{FF2B5EF4-FFF2-40B4-BE49-F238E27FC236}">
                  <a16:creationId xmlns:a16="http://schemas.microsoft.com/office/drawing/2014/main" id="{81BDAC20-B9B5-F64E-8E4C-B47CC7467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5087" y="823503"/>
              <a:ext cx="40684" cy="5512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Rectangle 105">
              <a:extLst>
                <a:ext uri="{FF2B5EF4-FFF2-40B4-BE49-F238E27FC236}">
                  <a16:creationId xmlns:a16="http://schemas.microsoft.com/office/drawing/2014/main" id="{B5024F5E-057C-AB41-8FA1-4FFF60F59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8674" y="1170942"/>
              <a:ext cx="7629735" cy="306550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Rectangle 106">
              <a:extLst>
                <a:ext uri="{FF2B5EF4-FFF2-40B4-BE49-F238E27FC236}">
                  <a16:creationId xmlns:a16="http://schemas.microsoft.com/office/drawing/2014/main" id="{16B3B731-1943-7148-BBAB-637938BF9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8745" y="742632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Rectangle 107">
              <a:extLst>
                <a:ext uri="{FF2B5EF4-FFF2-40B4-BE49-F238E27FC236}">
                  <a16:creationId xmlns:a16="http://schemas.microsoft.com/office/drawing/2014/main" id="{823E3F5E-32F2-3544-85DA-894C193DC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9850" y="658494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108">
              <a:extLst>
                <a:ext uri="{FF2B5EF4-FFF2-40B4-BE49-F238E27FC236}">
                  <a16:creationId xmlns:a16="http://schemas.microsoft.com/office/drawing/2014/main" id="{97B8638D-D50C-B944-903D-BADCFD3F0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851" y="767239"/>
              <a:ext cx="1287462" cy="127795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Rectangle 109">
              <a:extLst>
                <a:ext uri="{FF2B5EF4-FFF2-40B4-BE49-F238E27FC236}">
                  <a16:creationId xmlns:a16="http://schemas.microsoft.com/office/drawing/2014/main" id="{EFEB27D8-3F1D-0D4A-880C-7CA0B22F3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0368" y="664346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Rectangle 110">
              <a:extLst>
                <a:ext uri="{FF2B5EF4-FFF2-40B4-BE49-F238E27FC236}">
                  <a16:creationId xmlns:a16="http://schemas.microsoft.com/office/drawing/2014/main" id="{402651CE-0AFB-D541-B2B4-DCAD4C937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4727" y="726756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111">
              <a:extLst>
                <a:ext uri="{FF2B5EF4-FFF2-40B4-BE49-F238E27FC236}">
                  <a16:creationId xmlns:a16="http://schemas.microsoft.com/office/drawing/2014/main" id="{2C0EDF74-5FD9-E249-94F7-8F16262DD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598" y="682896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112">
              <a:extLst>
                <a:ext uri="{FF2B5EF4-FFF2-40B4-BE49-F238E27FC236}">
                  <a16:creationId xmlns:a16="http://schemas.microsoft.com/office/drawing/2014/main" id="{99394CA8-989B-B64B-B2A6-4326C5E50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2326" y="720407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13">
              <a:extLst>
                <a:ext uri="{FF2B5EF4-FFF2-40B4-BE49-F238E27FC236}">
                  <a16:creationId xmlns:a16="http://schemas.microsoft.com/office/drawing/2014/main" id="{2ABFB2B3-5F7A-1C4A-BAD1-853DD5E67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762" y="67437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Rectangle 114">
              <a:extLst>
                <a:ext uri="{FF2B5EF4-FFF2-40B4-BE49-F238E27FC236}">
                  <a16:creationId xmlns:a16="http://schemas.microsoft.com/office/drawing/2014/main" id="{786ADB71-AAFC-564B-9E29-2FFB6C2D4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0981" y="664346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115">
              <a:extLst>
                <a:ext uri="{FF2B5EF4-FFF2-40B4-BE49-F238E27FC236}">
                  <a16:creationId xmlns:a16="http://schemas.microsoft.com/office/drawing/2014/main" id="{B50A33D7-0D99-4349-8D6A-0D5007F85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055" y="680221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16">
              <a:extLst>
                <a:ext uri="{FF2B5EF4-FFF2-40B4-BE49-F238E27FC236}">
                  <a16:creationId xmlns:a16="http://schemas.microsoft.com/office/drawing/2014/main" id="{6984C5A0-1B93-8043-B483-ACEAFE0A7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5140" y="67437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Rectangle 117">
              <a:extLst>
                <a:ext uri="{FF2B5EF4-FFF2-40B4-BE49-F238E27FC236}">
                  <a16:creationId xmlns:a16="http://schemas.microsoft.com/office/drawing/2014/main" id="{B193CDD7-9C83-0C46-BA67-A34B18186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7272" y="667022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18">
              <a:extLst>
                <a:ext uri="{FF2B5EF4-FFF2-40B4-BE49-F238E27FC236}">
                  <a16:creationId xmlns:a16="http://schemas.microsoft.com/office/drawing/2014/main" id="{2B633328-B066-1443-9B23-AF1C58F7A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584" y="682896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19">
              <a:extLst>
                <a:ext uri="{FF2B5EF4-FFF2-40B4-BE49-F238E27FC236}">
                  <a16:creationId xmlns:a16="http://schemas.microsoft.com/office/drawing/2014/main" id="{17EC244F-4163-1443-ADD8-5292ECD66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751" y="67437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Rectangle 120">
              <a:extLst>
                <a:ext uri="{FF2B5EF4-FFF2-40B4-BE49-F238E27FC236}">
                  <a16:creationId xmlns:a16="http://schemas.microsoft.com/office/drawing/2014/main" id="{C5CBBD51-F468-7C4E-B6B9-3947C5A0D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5308" y="655819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121">
              <a:extLst>
                <a:ext uri="{FF2B5EF4-FFF2-40B4-BE49-F238E27FC236}">
                  <a16:creationId xmlns:a16="http://schemas.microsoft.com/office/drawing/2014/main" id="{5928C5D4-5429-D84F-87E0-CF6FE6279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960" y="682896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122">
              <a:extLst>
                <a:ext uri="{FF2B5EF4-FFF2-40B4-BE49-F238E27FC236}">
                  <a16:creationId xmlns:a16="http://schemas.microsoft.com/office/drawing/2014/main" id="{E5D4AA92-4A97-CA4E-9C2F-62A914155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960" y="682896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Rectangle 124">
              <a:extLst>
                <a:ext uri="{FF2B5EF4-FFF2-40B4-BE49-F238E27FC236}">
                  <a16:creationId xmlns:a16="http://schemas.microsoft.com/office/drawing/2014/main" id="{A959831E-36F9-1148-8F94-967E4EA6E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0011" y="695325"/>
              <a:ext cx="309562" cy="895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25">
              <a:extLst>
                <a:ext uri="{FF2B5EF4-FFF2-40B4-BE49-F238E27FC236}">
                  <a16:creationId xmlns:a16="http://schemas.microsoft.com/office/drawing/2014/main" id="{B2F22EC5-064A-9B49-AB31-60B2A4046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C205908-8E99-C94F-B745-F45EBABF6A1D}"/>
              </a:ext>
            </a:extLst>
          </p:cNvPr>
          <p:cNvSpPr/>
          <p:nvPr/>
        </p:nvSpPr>
        <p:spPr>
          <a:xfrm rot="521878">
            <a:off x="1547106" y="637789"/>
            <a:ext cx="6516547" cy="75245"/>
          </a:xfrm>
          <a:prstGeom prst="rect">
            <a:avLst/>
          </a:prstGeom>
          <a:solidFill>
            <a:srgbClr val="606060"/>
          </a:solidFill>
          <a:ln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4F479D84-A4A5-8F4B-8E35-69A7B5847D39}"/>
              </a:ext>
            </a:extLst>
          </p:cNvPr>
          <p:cNvSpPr/>
          <p:nvPr/>
        </p:nvSpPr>
        <p:spPr>
          <a:xfrm rot="19336963">
            <a:off x="161699" y="646136"/>
            <a:ext cx="1654233" cy="51236"/>
          </a:xfrm>
          <a:prstGeom prst="rect">
            <a:avLst/>
          </a:prstGeom>
          <a:solidFill>
            <a:srgbClr val="606060"/>
          </a:solidFill>
          <a:ln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ectangle 72">
            <a:extLst>
              <a:ext uri="{FF2B5EF4-FFF2-40B4-BE49-F238E27FC236}">
                <a16:creationId xmlns:a16="http://schemas.microsoft.com/office/drawing/2014/main" id="{6D70673F-3F47-F241-8360-F544B1B7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374" y="1046398"/>
            <a:ext cx="924095" cy="57678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5" name="Rectangle 73">
            <a:extLst>
              <a:ext uri="{FF2B5EF4-FFF2-40B4-BE49-F238E27FC236}">
                <a16:creationId xmlns:a16="http://schemas.microsoft.com/office/drawing/2014/main" id="{015E5EE2-94A4-534B-823B-39892A78E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374" y="1330179"/>
            <a:ext cx="924095" cy="64600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" name="Rectangle 74">
            <a:extLst>
              <a:ext uri="{FF2B5EF4-FFF2-40B4-BE49-F238E27FC236}">
                <a16:creationId xmlns:a16="http://schemas.microsoft.com/office/drawing/2014/main" id="{0FAF58A2-128D-F345-98C8-B349AF889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222" y="1046398"/>
            <a:ext cx="42815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" name="Freeform 75">
            <a:extLst>
              <a:ext uri="{FF2B5EF4-FFF2-40B4-BE49-F238E27FC236}">
                <a16:creationId xmlns:a16="http://schemas.microsoft.com/office/drawing/2014/main" id="{3696B140-FD77-354F-BF0B-95F39907A75C}"/>
              </a:ext>
            </a:extLst>
          </p:cNvPr>
          <p:cNvSpPr>
            <a:spLocks/>
          </p:cNvSpPr>
          <p:nvPr/>
        </p:nvSpPr>
        <p:spPr bwMode="auto">
          <a:xfrm>
            <a:off x="6394202" y="1071777"/>
            <a:ext cx="222996" cy="286087"/>
          </a:xfrm>
          <a:custGeom>
            <a:avLst/>
            <a:gdLst>
              <a:gd name="T0" fmla="*/ 0 w 125"/>
              <a:gd name="T1" fmla="*/ 112 h 124"/>
              <a:gd name="T2" fmla="*/ 113 w 125"/>
              <a:gd name="T3" fmla="*/ 0 h 124"/>
              <a:gd name="T4" fmla="*/ 125 w 125"/>
              <a:gd name="T5" fmla="*/ 12 h 124"/>
              <a:gd name="T6" fmla="*/ 10 w 125"/>
              <a:gd name="T7" fmla="*/ 124 h 124"/>
              <a:gd name="T8" fmla="*/ 0 w 125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0" y="112"/>
                </a:moveTo>
                <a:lnTo>
                  <a:pt x="113" y="0"/>
                </a:lnTo>
                <a:lnTo>
                  <a:pt x="125" y="12"/>
                </a:lnTo>
                <a:lnTo>
                  <a:pt x="10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" name="Freeform 76">
            <a:extLst>
              <a:ext uri="{FF2B5EF4-FFF2-40B4-BE49-F238E27FC236}">
                <a16:creationId xmlns:a16="http://schemas.microsoft.com/office/drawing/2014/main" id="{8764F650-1AC1-B547-9721-EB36DD87FA4D}"/>
              </a:ext>
            </a:extLst>
          </p:cNvPr>
          <p:cNvSpPr>
            <a:spLocks/>
          </p:cNvSpPr>
          <p:nvPr/>
        </p:nvSpPr>
        <p:spPr bwMode="auto">
          <a:xfrm>
            <a:off x="6394202" y="1071777"/>
            <a:ext cx="222996" cy="286087"/>
          </a:xfrm>
          <a:custGeom>
            <a:avLst/>
            <a:gdLst>
              <a:gd name="T0" fmla="*/ 10 w 125"/>
              <a:gd name="T1" fmla="*/ 0 h 124"/>
              <a:gd name="T2" fmla="*/ 125 w 125"/>
              <a:gd name="T3" fmla="*/ 112 h 124"/>
              <a:gd name="T4" fmla="*/ 113 w 125"/>
              <a:gd name="T5" fmla="*/ 124 h 124"/>
              <a:gd name="T6" fmla="*/ 0 w 125"/>
              <a:gd name="T7" fmla="*/ 12 h 124"/>
              <a:gd name="T8" fmla="*/ 10 w 125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10" y="0"/>
                </a:moveTo>
                <a:lnTo>
                  <a:pt x="125" y="112"/>
                </a:lnTo>
                <a:lnTo>
                  <a:pt x="113" y="124"/>
                </a:lnTo>
                <a:lnTo>
                  <a:pt x="0" y="12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9" name="Rectangle 77">
            <a:extLst>
              <a:ext uri="{FF2B5EF4-FFF2-40B4-BE49-F238E27FC236}">
                <a16:creationId xmlns:a16="http://schemas.microsoft.com/office/drawing/2014/main" id="{32D9FD9A-60E6-D348-97E3-CAED9C346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6363" y="1046398"/>
            <a:ext cx="46383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0" name="Freeform 78">
            <a:extLst>
              <a:ext uri="{FF2B5EF4-FFF2-40B4-BE49-F238E27FC236}">
                <a16:creationId xmlns:a16="http://schemas.microsoft.com/office/drawing/2014/main" id="{BCF8AA59-394F-7E43-BD9A-189F597D5898}"/>
              </a:ext>
            </a:extLst>
          </p:cNvPr>
          <p:cNvSpPr>
            <a:spLocks/>
          </p:cNvSpPr>
          <p:nvPr/>
        </p:nvSpPr>
        <p:spPr bwMode="auto">
          <a:xfrm>
            <a:off x="6180126" y="1071777"/>
            <a:ext cx="224780" cy="286087"/>
          </a:xfrm>
          <a:custGeom>
            <a:avLst/>
            <a:gdLst>
              <a:gd name="T0" fmla="*/ 0 w 126"/>
              <a:gd name="T1" fmla="*/ 112 h 124"/>
              <a:gd name="T2" fmla="*/ 114 w 126"/>
              <a:gd name="T3" fmla="*/ 0 h 124"/>
              <a:gd name="T4" fmla="*/ 126 w 126"/>
              <a:gd name="T5" fmla="*/ 12 h 124"/>
              <a:gd name="T6" fmla="*/ 12 w 126"/>
              <a:gd name="T7" fmla="*/ 124 h 124"/>
              <a:gd name="T8" fmla="*/ 0 w 126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124">
                <a:moveTo>
                  <a:pt x="0" y="112"/>
                </a:moveTo>
                <a:lnTo>
                  <a:pt x="114" y="0"/>
                </a:lnTo>
                <a:lnTo>
                  <a:pt x="126" y="12"/>
                </a:lnTo>
                <a:lnTo>
                  <a:pt x="12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1" name="Freeform 79">
            <a:extLst>
              <a:ext uri="{FF2B5EF4-FFF2-40B4-BE49-F238E27FC236}">
                <a16:creationId xmlns:a16="http://schemas.microsoft.com/office/drawing/2014/main" id="{84413A63-52E6-3B4F-A0E1-6DCA10412A5F}"/>
              </a:ext>
            </a:extLst>
          </p:cNvPr>
          <p:cNvSpPr>
            <a:spLocks/>
          </p:cNvSpPr>
          <p:nvPr/>
        </p:nvSpPr>
        <p:spPr bwMode="auto">
          <a:xfrm>
            <a:off x="6180126" y="1071777"/>
            <a:ext cx="224780" cy="286087"/>
          </a:xfrm>
          <a:custGeom>
            <a:avLst/>
            <a:gdLst>
              <a:gd name="T0" fmla="*/ 12 w 126"/>
              <a:gd name="T1" fmla="*/ 0 h 124"/>
              <a:gd name="T2" fmla="*/ 126 w 126"/>
              <a:gd name="T3" fmla="*/ 112 h 124"/>
              <a:gd name="T4" fmla="*/ 114 w 126"/>
              <a:gd name="T5" fmla="*/ 124 h 124"/>
              <a:gd name="T6" fmla="*/ 0 w 126"/>
              <a:gd name="T7" fmla="*/ 12 h 124"/>
              <a:gd name="T8" fmla="*/ 12 w 126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124">
                <a:moveTo>
                  <a:pt x="12" y="0"/>
                </a:moveTo>
                <a:lnTo>
                  <a:pt x="126" y="112"/>
                </a:lnTo>
                <a:lnTo>
                  <a:pt x="114" y="124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" name="Rectangle 80">
            <a:extLst>
              <a:ext uri="{FF2B5EF4-FFF2-40B4-BE49-F238E27FC236}">
                <a16:creationId xmlns:a16="http://schemas.microsoft.com/office/drawing/2014/main" id="{F90E8313-A991-784F-8BC7-4C48A3CB0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854" y="1046398"/>
            <a:ext cx="46383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" name="Freeform 81">
            <a:extLst>
              <a:ext uri="{FF2B5EF4-FFF2-40B4-BE49-F238E27FC236}">
                <a16:creationId xmlns:a16="http://schemas.microsoft.com/office/drawing/2014/main" id="{047D7F2A-607A-2841-9992-EBA5B375072D}"/>
              </a:ext>
            </a:extLst>
          </p:cNvPr>
          <p:cNvSpPr>
            <a:spLocks/>
          </p:cNvSpPr>
          <p:nvPr/>
        </p:nvSpPr>
        <p:spPr bwMode="auto">
          <a:xfrm>
            <a:off x="5967833" y="1071777"/>
            <a:ext cx="222996" cy="286087"/>
          </a:xfrm>
          <a:custGeom>
            <a:avLst/>
            <a:gdLst>
              <a:gd name="T0" fmla="*/ 0 w 125"/>
              <a:gd name="T1" fmla="*/ 112 h 124"/>
              <a:gd name="T2" fmla="*/ 113 w 125"/>
              <a:gd name="T3" fmla="*/ 0 h 124"/>
              <a:gd name="T4" fmla="*/ 125 w 125"/>
              <a:gd name="T5" fmla="*/ 12 h 124"/>
              <a:gd name="T6" fmla="*/ 12 w 125"/>
              <a:gd name="T7" fmla="*/ 124 h 124"/>
              <a:gd name="T8" fmla="*/ 0 w 125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0" y="112"/>
                </a:moveTo>
                <a:lnTo>
                  <a:pt x="113" y="0"/>
                </a:lnTo>
                <a:lnTo>
                  <a:pt x="125" y="12"/>
                </a:lnTo>
                <a:lnTo>
                  <a:pt x="12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4" name="Freeform 82">
            <a:extLst>
              <a:ext uri="{FF2B5EF4-FFF2-40B4-BE49-F238E27FC236}">
                <a16:creationId xmlns:a16="http://schemas.microsoft.com/office/drawing/2014/main" id="{3E6D86C9-0701-C040-BC1E-2E81BD23A792}"/>
              </a:ext>
            </a:extLst>
          </p:cNvPr>
          <p:cNvSpPr>
            <a:spLocks/>
          </p:cNvSpPr>
          <p:nvPr/>
        </p:nvSpPr>
        <p:spPr bwMode="auto">
          <a:xfrm>
            <a:off x="5967833" y="1071777"/>
            <a:ext cx="222996" cy="286087"/>
          </a:xfrm>
          <a:custGeom>
            <a:avLst/>
            <a:gdLst>
              <a:gd name="T0" fmla="*/ 12 w 125"/>
              <a:gd name="T1" fmla="*/ 0 h 124"/>
              <a:gd name="T2" fmla="*/ 125 w 125"/>
              <a:gd name="T3" fmla="*/ 112 h 124"/>
              <a:gd name="T4" fmla="*/ 113 w 125"/>
              <a:gd name="T5" fmla="*/ 124 h 124"/>
              <a:gd name="T6" fmla="*/ 0 w 125"/>
              <a:gd name="T7" fmla="*/ 12 h 124"/>
              <a:gd name="T8" fmla="*/ 12 w 125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12" y="0"/>
                </a:moveTo>
                <a:lnTo>
                  <a:pt x="125" y="112"/>
                </a:lnTo>
                <a:lnTo>
                  <a:pt x="113" y="124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5" name="Rectangle 72">
            <a:extLst>
              <a:ext uri="{FF2B5EF4-FFF2-40B4-BE49-F238E27FC236}">
                <a16:creationId xmlns:a16="http://schemas.microsoft.com/office/drawing/2014/main" id="{17CA20E0-0FF1-184A-9854-8A321AA78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772" y="1061268"/>
            <a:ext cx="924095" cy="57678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" name="Rectangle 73">
            <a:extLst>
              <a:ext uri="{FF2B5EF4-FFF2-40B4-BE49-F238E27FC236}">
                <a16:creationId xmlns:a16="http://schemas.microsoft.com/office/drawing/2014/main" id="{A0121456-176A-D247-A004-A3E73D862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772" y="1345049"/>
            <a:ext cx="924095" cy="64600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" name="Rectangle 74">
            <a:extLst>
              <a:ext uri="{FF2B5EF4-FFF2-40B4-BE49-F238E27FC236}">
                <a16:creationId xmlns:a16="http://schemas.microsoft.com/office/drawing/2014/main" id="{042E3FAA-C226-F342-A36B-0BB3E352B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620" y="1061268"/>
            <a:ext cx="42815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8" name="Freeform 75">
            <a:extLst>
              <a:ext uri="{FF2B5EF4-FFF2-40B4-BE49-F238E27FC236}">
                <a16:creationId xmlns:a16="http://schemas.microsoft.com/office/drawing/2014/main" id="{DCA24DC9-612E-7148-8E91-2348DE74BA11}"/>
              </a:ext>
            </a:extLst>
          </p:cNvPr>
          <p:cNvSpPr>
            <a:spLocks/>
          </p:cNvSpPr>
          <p:nvPr/>
        </p:nvSpPr>
        <p:spPr bwMode="auto">
          <a:xfrm>
            <a:off x="5768600" y="1086647"/>
            <a:ext cx="222996" cy="286087"/>
          </a:xfrm>
          <a:custGeom>
            <a:avLst/>
            <a:gdLst>
              <a:gd name="T0" fmla="*/ 0 w 125"/>
              <a:gd name="T1" fmla="*/ 112 h 124"/>
              <a:gd name="T2" fmla="*/ 113 w 125"/>
              <a:gd name="T3" fmla="*/ 0 h 124"/>
              <a:gd name="T4" fmla="*/ 125 w 125"/>
              <a:gd name="T5" fmla="*/ 12 h 124"/>
              <a:gd name="T6" fmla="*/ 10 w 125"/>
              <a:gd name="T7" fmla="*/ 124 h 124"/>
              <a:gd name="T8" fmla="*/ 0 w 125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0" y="112"/>
                </a:moveTo>
                <a:lnTo>
                  <a:pt x="113" y="0"/>
                </a:lnTo>
                <a:lnTo>
                  <a:pt x="125" y="12"/>
                </a:lnTo>
                <a:lnTo>
                  <a:pt x="10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9" name="Freeform 76">
            <a:extLst>
              <a:ext uri="{FF2B5EF4-FFF2-40B4-BE49-F238E27FC236}">
                <a16:creationId xmlns:a16="http://schemas.microsoft.com/office/drawing/2014/main" id="{4C67A7D8-D0D3-C941-9118-509756028EF8}"/>
              </a:ext>
            </a:extLst>
          </p:cNvPr>
          <p:cNvSpPr>
            <a:spLocks/>
          </p:cNvSpPr>
          <p:nvPr/>
        </p:nvSpPr>
        <p:spPr bwMode="auto">
          <a:xfrm>
            <a:off x="5768600" y="1086647"/>
            <a:ext cx="222996" cy="286087"/>
          </a:xfrm>
          <a:custGeom>
            <a:avLst/>
            <a:gdLst>
              <a:gd name="T0" fmla="*/ 10 w 125"/>
              <a:gd name="T1" fmla="*/ 0 h 124"/>
              <a:gd name="T2" fmla="*/ 125 w 125"/>
              <a:gd name="T3" fmla="*/ 112 h 124"/>
              <a:gd name="T4" fmla="*/ 113 w 125"/>
              <a:gd name="T5" fmla="*/ 124 h 124"/>
              <a:gd name="T6" fmla="*/ 0 w 125"/>
              <a:gd name="T7" fmla="*/ 12 h 124"/>
              <a:gd name="T8" fmla="*/ 10 w 125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10" y="0"/>
                </a:moveTo>
                <a:lnTo>
                  <a:pt x="125" y="112"/>
                </a:lnTo>
                <a:lnTo>
                  <a:pt x="113" y="124"/>
                </a:lnTo>
                <a:lnTo>
                  <a:pt x="0" y="12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0" name="Rectangle 77">
            <a:extLst>
              <a:ext uri="{FF2B5EF4-FFF2-40B4-BE49-F238E27FC236}">
                <a16:creationId xmlns:a16="http://schemas.microsoft.com/office/drawing/2014/main" id="{A67AF0C9-CAEA-E849-A189-42E3601D1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761" y="1061268"/>
            <a:ext cx="46383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1" name="Freeform 78">
            <a:extLst>
              <a:ext uri="{FF2B5EF4-FFF2-40B4-BE49-F238E27FC236}">
                <a16:creationId xmlns:a16="http://schemas.microsoft.com/office/drawing/2014/main" id="{81593378-F3F0-0C4D-9990-53228C95D6CB}"/>
              </a:ext>
            </a:extLst>
          </p:cNvPr>
          <p:cNvSpPr>
            <a:spLocks/>
          </p:cNvSpPr>
          <p:nvPr/>
        </p:nvSpPr>
        <p:spPr bwMode="auto">
          <a:xfrm>
            <a:off x="5554524" y="1086647"/>
            <a:ext cx="224780" cy="286087"/>
          </a:xfrm>
          <a:custGeom>
            <a:avLst/>
            <a:gdLst>
              <a:gd name="T0" fmla="*/ 0 w 126"/>
              <a:gd name="T1" fmla="*/ 112 h 124"/>
              <a:gd name="T2" fmla="*/ 114 w 126"/>
              <a:gd name="T3" fmla="*/ 0 h 124"/>
              <a:gd name="T4" fmla="*/ 126 w 126"/>
              <a:gd name="T5" fmla="*/ 12 h 124"/>
              <a:gd name="T6" fmla="*/ 12 w 126"/>
              <a:gd name="T7" fmla="*/ 124 h 124"/>
              <a:gd name="T8" fmla="*/ 0 w 126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124">
                <a:moveTo>
                  <a:pt x="0" y="112"/>
                </a:moveTo>
                <a:lnTo>
                  <a:pt x="114" y="0"/>
                </a:lnTo>
                <a:lnTo>
                  <a:pt x="126" y="12"/>
                </a:lnTo>
                <a:lnTo>
                  <a:pt x="12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2" name="Freeform 79">
            <a:extLst>
              <a:ext uri="{FF2B5EF4-FFF2-40B4-BE49-F238E27FC236}">
                <a16:creationId xmlns:a16="http://schemas.microsoft.com/office/drawing/2014/main" id="{B5D34DC7-E160-224C-8409-036E8D24D7B2}"/>
              </a:ext>
            </a:extLst>
          </p:cNvPr>
          <p:cNvSpPr>
            <a:spLocks/>
          </p:cNvSpPr>
          <p:nvPr/>
        </p:nvSpPr>
        <p:spPr bwMode="auto">
          <a:xfrm>
            <a:off x="5554524" y="1086647"/>
            <a:ext cx="224780" cy="286087"/>
          </a:xfrm>
          <a:custGeom>
            <a:avLst/>
            <a:gdLst>
              <a:gd name="T0" fmla="*/ 12 w 126"/>
              <a:gd name="T1" fmla="*/ 0 h 124"/>
              <a:gd name="T2" fmla="*/ 126 w 126"/>
              <a:gd name="T3" fmla="*/ 112 h 124"/>
              <a:gd name="T4" fmla="*/ 114 w 126"/>
              <a:gd name="T5" fmla="*/ 124 h 124"/>
              <a:gd name="T6" fmla="*/ 0 w 126"/>
              <a:gd name="T7" fmla="*/ 12 h 124"/>
              <a:gd name="T8" fmla="*/ 12 w 126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124">
                <a:moveTo>
                  <a:pt x="12" y="0"/>
                </a:moveTo>
                <a:lnTo>
                  <a:pt x="126" y="112"/>
                </a:lnTo>
                <a:lnTo>
                  <a:pt x="114" y="124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" name="Rectangle 80">
            <a:extLst>
              <a:ext uri="{FF2B5EF4-FFF2-40B4-BE49-F238E27FC236}">
                <a16:creationId xmlns:a16="http://schemas.microsoft.com/office/drawing/2014/main" id="{ECE253F1-05E0-EB43-AC1F-BEE2335B2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252" y="1061268"/>
            <a:ext cx="46383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" name="Freeform 81">
            <a:extLst>
              <a:ext uri="{FF2B5EF4-FFF2-40B4-BE49-F238E27FC236}">
                <a16:creationId xmlns:a16="http://schemas.microsoft.com/office/drawing/2014/main" id="{5C47D5E2-DAB2-EB4C-AB73-F366D54FE6D9}"/>
              </a:ext>
            </a:extLst>
          </p:cNvPr>
          <p:cNvSpPr>
            <a:spLocks/>
          </p:cNvSpPr>
          <p:nvPr/>
        </p:nvSpPr>
        <p:spPr bwMode="auto">
          <a:xfrm>
            <a:off x="5342231" y="1086647"/>
            <a:ext cx="222996" cy="286087"/>
          </a:xfrm>
          <a:custGeom>
            <a:avLst/>
            <a:gdLst>
              <a:gd name="T0" fmla="*/ 0 w 125"/>
              <a:gd name="T1" fmla="*/ 112 h 124"/>
              <a:gd name="T2" fmla="*/ 113 w 125"/>
              <a:gd name="T3" fmla="*/ 0 h 124"/>
              <a:gd name="T4" fmla="*/ 125 w 125"/>
              <a:gd name="T5" fmla="*/ 12 h 124"/>
              <a:gd name="T6" fmla="*/ 12 w 125"/>
              <a:gd name="T7" fmla="*/ 124 h 124"/>
              <a:gd name="T8" fmla="*/ 0 w 125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0" y="112"/>
                </a:moveTo>
                <a:lnTo>
                  <a:pt x="113" y="0"/>
                </a:lnTo>
                <a:lnTo>
                  <a:pt x="125" y="12"/>
                </a:lnTo>
                <a:lnTo>
                  <a:pt x="12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" name="Freeform 82">
            <a:extLst>
              <a:ext uri="{FF2B5EF4-FFF2-40B4-BE49-F238E27FC236}">
                <a16:creationId xmlns:a16="http://schemas.microsoft.com/office/drawing/2014/main" id="{5F85C677-C35B-9747-BB23-4EDF8A34631D}"/>
              </a:ext>
            </a:extLst>
          </p:cNvPr>
          <p:cNvSpPr>
            <a:spLocks/>
          </p:cNvSpPr>
          <p:nvPr/>
        </p:nvSpPr>
        <p:spPr bwMode="auto">
          <a:xfrm>
            <a:off x="5342231" y="1086647"/>
            <a:ext cx="222996" cy="286087"/>
          </a:xfrm>
          <a:custGeom>
            <a:avLst/>
            <a:gdLst>
              <a:gd name="T0" fmla="*/ 12 w 125"/>
              <a:gd name="T1" fmla="*/ 0 h 124"/>
              <a:gd name="T2" fmla="*/ 125 w 125"/>
              <a:gd name="T3" fmla="*/ 112 h 124"/>
              <a:gd name="T4" fmla="*/ 113 w 125"/>
              <a:gd name="T5" fmla="*/ 124 h 124"/>
              <a:gd name="T6" fmla="*/ 0 w 125"/>
              <a:gd name="T7" fmla="*/ 12 h 124"/>
              <a:gd name="T8" fmla="*/ 12 w 125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12" y="0"/>
                </a:moveTo>
                <a:lnTo>
                  <a:pt x="125" y="112"/>
                </a:lnTo>
                <a:lnTo>
                  <a:pt x="113" y="124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6" name="Rectangle 72">
            <a:extLst>
              <a:ext uri="{FF2B5EF4-FFF2-40B4-BE49-F238E27FC236}">
                <a16:creationId xmlns:a16="http://schemas.microsoft.com/office/drawing/2014/main" id="{C1CF3EED-4A1F-1A40-87A5-F7E4635E3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099" y="1061268"/>
            <a:ext cx="924095" cy="57678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" name="Rectangle 73">
            <a:extLst>
              <a:ext uri="{FF2B5EF4-FFF2-40B4-BE49-F238E27FC236}">
                <a16:creationId xmlns:a16="http://schemas.microsoft.com/office/drawing/2014/main" id="{FC8E5DF1-5FB2-0E44-B0DA-C2DA28A2E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099" y="1345049"/>
            <a:ext cx="924095" cy="64600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8" name="Rectangle 74">
            <a:extLst>
              <a:ext uri="{FF2B5EF4-FFF2-40B4-BE49-F238E27FC236}">
                <a16:creationId xmlns:a16="http://schemas.microsoft.com/office/drawing/2014/main" id="{0CEB82E9-47F7-D24C-BD40-641D614B9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947" y="1061268"/>
            <a:ext cx="42815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" name="Freeform 75">
            <a:extLst>
              <a:ext uri="{FF2B5EF4-FFF2-40B4-BE49-F238E27FC236}">
                <a16:creationId xmlns:a16="http://schemas.microsoft.com/office/drawing/2014/main" id="{BBC8AF71-A2FB-0E49-9CD3-7B01E61AEABB}"/>
              </a:ext>
            </a:extLst>
          </p:cNvPr>
          <p:cNvSpPr>
            <a:spLocks/>
          </p:cNvSpPr>
          <p:nvPr/>
        </p:nvSpPr>
        <p:spPr bwMode="auto">
          <a:xfrm>
            <a:off x="5170927" y="1086647"/>
            <a:ext cx="222996" cy="286087"/>
          </a:xfrm>
          <a:custGeom>
            <a:avLst/>
            <a:gdLst>
              <a:gd name="T0" fmla="*/ 0 w 125"/>
              <a:gd name="T1" fmla="*/ 112 h 124"/>
              <a:gd name="T2" fmla="*/ 113 w 125"/>
              <a:gd name="T3" fmla="*/ 0 h 124"/>
              <a:gd name="T4" fmla="*/ 125 w 125"/>
              <a:gd name="T5" fmla="*/ 12 h 124"/>
              <a:gd name="T6" fmla="*/ 10 w 125"/>
              <a:gd name="T7" fmla="*/ 124 h 124"/>
              <a:gd name="T8" fmla="*/ 0 w 125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0" y="112"/>
                </a:moveTo>
                <a:lnTo>
                  <a:pt x="113" y="0"/>
                </a:lnTo>
                <a:lnTo>
                  <a:pt x="125" y="12"/>
                </a:lnTo>
                <a:lnTo>
                  <a:pt x="10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0" name="Freeform 76">
            <a:extLst>
              <a:ext uri="{FF2B5EF4-FFF2-40B4-BE49-F238E27FC236}">
                <a16:creationId xmlns:a16="http://schemas.microsoft.com/office/drawing/2014/main" id="{66AC3CB7-6B5B-1B4D-ACA3-63065F0D4E62}"/>
              </a:ext>
            </a:extLst>
          </p:cNvPr>
          <p:cNvSpPr>
            <a:spLocks/>
          </p:cNvSpPr>
          <p:nvPr/>
        </p:nvSpPr>
        <p:spPr bwMode="auto">
          <a:xfrm>
            <a:off x="5170927" y="1086647"/>
            <a:ext cx="222996" cy="286087"/>
          </a:xfrm>
          <a:custGeom>
            <a:avLst/>
            <a:gdLst>
              <a:gd name="T0" fmla="*/ 10 w 125"/>
              <a:gd name="T1" fmla="*/ 0 h 124"/>
              <a:gd name="T2" fmla="*/ 125 w 125"/>
              <a:gd name="T3" fmla="*/ 112 h 124"/>
              <a:gd name="T4" fmla="*/ 113 w 125"/>
              <a:gd name="T5" fmla="*/ 124 h 124"/>
              <a:gd name="T6" fmla="*/ 0 w 125"/>
              <a:gd name="T7" fmla="*/ 12 h 124"/>
              <a:gd name="T8" fmla="*/ 10 w 125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10" y="0"/>
                </a:moveTo>
                <a:lnTo>
                  <a:pt x="125" y="112"/>
                </a:lnTo>
                <a:lnTo>
                  <a:pt x="113" y="124"/>
                </a:lnTo>
                <a:lnTo>
                  <a:pt x="0" y="12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" name="Rectangle 77">
            <a:extLst>
              <a:ext uri="{FF2B5EF4-FFF2-40B4-BE49-F238E27FC236}">
                <a16:creationId xmlns:a16="http://schemas.microsoft.com/office/drawing/2014/main" id="{6666ED4D-6B19-EC48-9702-9F6AB047A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088" y="1061268"/>
            <a:ext cx="46383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2" name="Freeform 78">
            <a:extLst>
              <a:ext uri="{FF2B5EF4-FFF2-40B4-BE49-F238E27FC236}">
                <a16:creationId xmlns:a16="http://schemas.microsoft.com/office/drawing/2014/main" id="{C2804771-4968-514C-B6B7-24FA4E11A55B}"/>
              </a:ext>
            </a:extLst>
          </p:cNvPr>
          <p:cNvSpPr>
            <a:spLocks/>
          </p:cNvSpPr>
          <p:nvPr/>
        </p:nvSpPr>
        <p:spPr bwMode="auto">
          <a:xfrm>
            <a:off x="4956851" y="1086647"/>
            <a:ext cx="224780" cy="286087"/>
          </a:xfrm>
          <a:custGeom>
            <a:avLst/>
            <a:gdLst>
              <a:gd name="T0" fmla="*/ 0 w 126"/>
              <a:gd name="T1" fmla="*/ 112 h 124"/>
              <a:gd name="T2" fmla="*/ 114 w 126"/>
              <a:gd name="T3" fmla="*/ 0 h 124"/>
              <a:gd name="T4" fmla="*/ 126 w 126"/>
              <a:gd name="T5" fmla="*/ 12 h 124"/>
              <a:gd name="T6" fmla="*/ 12 w 126"/>
              <a:gd name="T7" fmla="*/ 124 h 124"/>
              <a:gd name="T8" fmla="*/ 0 w 126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124">
                <a:moveTo>
                  <a:pt x="0" y="112"/>
                </a:moveTo>
                <a:lnTo>
                  <a:pt x="114" y="0"/>
                </a:lnTo>
                <a:lnTo>
                  <a:pt x="126" y="12"/>
                </a:lnTo>
                <a:lnTo>
                  <a:pt x="12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3" name="Freeform 79">
            <a:extLst>
              <a:ext uri="{FF2B5EF4-FFF2-40B4-BE49-F238E27FC236}">
                <a16:creationId xmlns:a16="http://schemas.microsoft.com/office/drawing/2014/main" id="{A075CF34-D213-2243-9055-06A2ECC44DAA}"/>
              </a:ext>
            </a:extLst>
          </p:cNvPr>
          <p:cNvSpPr>
            <a:spLocks/>
          </p:cNvSpPr>
          <p:nvPr/>
        </p:nvSpPr>
        <p:spPr bwMode="auto">
          <a:xfrm>
            <a:off x="4956851" y="1086647"/>
            <a:ext cx="224780" cy="286087"/>
          </a:xfrm>
          <a:custGeom>
            <a:avLst/>
            <a:gdLst>
              <a:gd name="T0" fmla="*/ 12 w 126"/>
              <a:gd name="T1" fmla="*/ 0 h 124"/>
              <a:gd name="T2" fmla="*/ 126 w 126"/>
              <a:gd name="T3" fmla="*/ 112 h 124"/>
              <a:gd name="T4" fmla="*/ 114 w 126"/>
              <a:gd name="T5" fmla="*/ 124 h 124"/>
              <a:gd name="T6" fmla="*/ 0 w 126"/>
              <a:gd name="T7" fmla="*/ 12 h 124"/>
              <a:gd name="T8" fmla="*/ 12 w 126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124">
                <a:moveTo>
                  <a:pt x="12" y="0"/>
                </a:moveTo>
                <a:lnTo>
                  <a:pt x="126" y="112"/>
                </a:lnTo>
                <a:lnTo>
                  <a:pt x="114" y="124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4" name="Rectangle 80">
            <a:extLst>
              <a:ext uri="{FF2B5EF4-FFF2-40B4-BE49-F238E27FC236}">
                <a16:creationId xmlns:a16="http://schemas.microsoft.com/office/drawing/2014/main" id="{790E4D73-485A-3E4B-9D57-DFB37DC70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2579" y="1061268"/>
            <a:ext cx="46383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" name="Freeform 81">
            <a:extLst>
              <a:ext uri="{FF2B5EF4-FFF2-40B4-BE49-F238E27FC236}">
                <a16:creationId xmlns:a16="http://schemas.microsoft.com/office/drawing/2014/main" id="{6C69D560-17F4-844B-A90D-98E7F4601BB3}"/>
              </a:ext>
            </a:extLst>
          </p:cNvPr>
          <p:cNvSpPr>
            <a:spLocks/>
          </p:cNvSpPr>
          <p:nvPr/>
        </p:nvSpPr>
        <p:spPr bwMode="auto">
          <a:xfrm>
            <a:off x="4744558" y="1086647"/>
            <a:ext cx="222996" cy="286087"/>
          </a:xfrm>
          <a:custGeom>
            <a:avLst/>
            <a:gdLst>
              <a:gd name="T0" fmla="*/ 0 w 125"/>
              <a:gd name="T1" fmla="*/ 112 h 124"/>
              <a:gd name="T2" fmla="*/ 113 w 125"/>
              <a:gd name="T3" fmla="*/ 0 h 124"/>
              <a:gd name="T4" fmla="*/ 125 w 125"/>
              <a:gd name="T5" fmla="*/ 12 h 124"/>
              <a:gd name="T6" fmla="*/ 12 w 125"/>
              <a:gd name="T7" fmla="*/ 124 h 124"/>
              <a:gd name="T8" fmla="*/ 0 w 125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0" y="112"/>
                </a:moveTo>
                <a:lnTo>
                  <a:pt x="113" y="0"/>
                </a:lnTo>
                <a:lnTo>
                  <a:pt x="125" y="12"/>
                </a:lnTo>
                <a:lnTo>
                  <a:pt x="12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6" name="Freeform 82">
            <a:extLst>
              <a:ext uri="{FF2B5EF4-FFF2-40B4-BE49-F238E27FC236}">
                <a16:creationId xmlns:a16="http://schemas.microsoft.com/office/drawing/2014/main" id="{C26AA94B-A723-594A-88F0-0260A81B9EDD}"/>
              </a:ext>
            </a:extLst>
          </p:cNvPr>
          <p:cNvSpPr>
            <a:spLocks/>
          </p:cNvSpPr>
          <p:nvPr/>
        </p:nvSpPr>
        <p:spPr bwMode="auto">
          <a:xfrm>
            <a:off x="4744558" y="1086647"/>
            <a:ext cx="222996" cy="286087"/>
          </a:xfrm>
          <a:custGeom>
            <a:avLst/>
            <a:gdLst>
              <a:gd name="T0" fmla="*/ 12 w 125"/>
              <a:gd name="T1" fmla="*/ 0 h 124"/>
              <a:gd name="T2" fmla="*/ 125 w 125"/>
              <a:gd name="T3" fmla="*/ 112 h 124"/>
              <a:gd name="T4" fmla="*/ 113 w 125"/>
              <a:gd name="T5" fmla="*/ 124 h 124"/>
              <a:gd name="T6" fmla="*/ 0 w 125"/>
              <a:gd name="T7" fmla="*/ 12 h 124"/>
              <a:gd name="T8" fmla="*/ 12 w 125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12" y="0"/>
                </a:moveTo>
                <a:lnTo>
                  <a:pt x="125" y="112"/>
                </a:lnTo>
                <a:lnTo>
                  <a:pt x="113" y="124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7" name="Rectangle 72">
            <a:extLst>
              <a:ext uri="{FF2B5EF4-FFF2-40B4-BE49-F238E27FC236}">
                <a16:creationId xmlns:a16="http://schemas.microsoft.com/office/drawing/2014/main" id="{AD1E38D4-7438-9346-8372-859E2FCF9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589" y="1188496"/>
            <a:ext cx="924095" cy="57678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8" name="Rectangle 73">
            <a:extLst>
              <a:ext uri="{FF2B5EF4-FFF2-40B4-BE49-F238E27FC236}">
                <a16:creationId xmlns:a16="http://schemas.microsoft.com/office/drawing/2014/main" id="{4BA8E7B2-83EF-6D4B-BB50-9A7786974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589" y="1472277"/>
            <a:ext cx="924095" cy="64600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9" name="Rectangle 74">
            <a:extLst>
              <a:ext uri="{FF2B5EF4-FFF2-40B4-BE49-F238E27FC236}">
                <a16:creationId xmlns:a16="http://schemas.microsoft.com/office/drawing/2014/main" id="{5DD50C48-D551-D941-94D0-069D29EEC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437" y="1188496"/>
            <a:ext cx="42815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0" name="Freeform 75">
            <a:extLst>
              <a:ext uri="{FF2B5EF4-FFF2-40B4-BE49-F238E27FC236}">
                <a16:creationId xmlns:a16="http://schemas.microsoft.com/office/drawing/2014/main" id="{E056BFE1-2E94-2A48-98E4-8BFF7C3496A8}"/>
              </a:ext>
            </a:extLst>
          </p:cNvPr>
          <p:cNvSpPr>
            <a:spLocks/>
          </p:cNvSpPr>
          <p:nvPr/>
        </p:nvSpPr>
        <p:spPr bwMode="auto">
          <a:xfrm>
            <a:off x="2490417" y="1213875"/>
            <a:ext cx="222996" cy="286087"/>
          </a:xfrm>
          <a:custGeom>
            <a:avLst/>
            <a:gdLst>
              <a:gd name="T0" fmla="*/ 0 w 125"/>
              <a:gd name="T1" fmla="*/ 112 h 124"/>
              <a:gd name="T2" fmla="*/ 113 w 125"/>
              <a:gd name="T3" fmla="*/ 0 h 124"/>
              <a:gd name="T4" fmla="*/ 125 w 125"/>
              <a:gd name="T5" fmla="*/ 12 h 124"/>
              <a:gd name="T6" fmla="*/ 10 w 125"/>
              <a:gd name="T7" fmla="*/ 124 h 124"/>
              <a:gd name="T8" fmla="*/ 0 w 125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0" y="112"/>
                </a:moveTo>
                <a:lnTo>
                  <a:pt x="113" y="0"/>
                </a:lnTo>
                <a:lnTo>
                  <a:pt x="125" y="12"/>
                </a:lnTo>
                <a:lnTo>
                  <a:pt x="10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1" name="Freeform 76">
            <a:extLst>
              <a:ext uri="{FF2B5EF4-FFF2-40B4-BE49-F238E27FC236}">
                <a16:creationId xmlns:a16="http://schemas.microsoft.com/office/drawing/2014/main" id="{3A17D9FC-023C-9D44-9E18-6D7FDF0639BB}"/>
              </a:ext>
            </a:extLst>
          </p:cNvPr>
          <p:cNvSpPr>
            <a:spLocks/>
          </p:cNvSpPr>
          <p:nvPr/>
        </p:nvSpPr>
        <p:spPr bwMode="auto">
          <a:xfrm>
            <a:off x="2490417" y="1213875"/>
            <a:ext cx="222996" cy="286087"/>
          </a:xfrm>
          <a:custGeom>
            <a:avLst/>
            <a:gdLst>
              <a:gd name="T0" fmla="*/ 10 w 125"/>
              <a:gd name="T1" fmla="*/ 0 h 124"/>
              <a:gd name="T2" fmla="*/ 125 w 125"/>
              <a:gd name="T3" fmla="*/ 112 h 124"/>
              <a:gd name="T4" fmla="*/ 113 w 125"/>
              <a:gd name="T5" fmla="*/ 124 h 124"/>
              <a:gd name="T6" fmla="*/ 0 w 125"/>
              <a:gd name="T7" fmla="*/ 12 h 124"/>
              <a:gd name="T8" fmla="*/ 10 w 125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10" y="0"/>
                </a:moveTo>
                <a:lnTo>
                  <a:pt x="125" y="112"/>
                </a:lnTo>
                <a:lnTo>
                  <a:pt x="113" y="124"/>
                </a:lnTo>
                <a:lnTo>
                  <a:pt x="0" y="12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2" name="Rectangle 77">
            <a:extLst>
              <a:ext uri="{FF2B5EF4-FFF2-40B4-BE49-F238E27FC236}">
                <a16:creationId xmlns:a16="http://schemas.microsoft.com/office/drawing/2014/main" id="{6BE0FEFB-36A3-5C4C-961F-88232815C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2578" y="1188496"/>
            <a:ext cx="46383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3" name="Freeform 78">
            <a:extLst>
              <a:ext uri="{FF2B5EF4-FFF2-40B4-BE49-F238E27FC236}">
                <a16:creationId xmlns:a16="http://schemas.microsoft.com/office/drawing/2014/main" id="{AE545B45-0E22-0348-8A9E-5034BFB7BB01}"/>
              </a:ext>
            </a:extLst>
          </p:cNvPr>
          <p:cNvSpPr>
            <a:spLocks/>
          </p:cNvSpPr>
          <p:nvPr/>
        </p:nvSpPr>
        <p:spPr bwMode="auto">
          <a:xfrm>
            <a:off x="2276341" y="1213875"/>
            <a:ext cx="224780" cy="286087"/>
          </a:xfrm>
          <a:custGeom>
            <a:avLst/>
            <a:gdLst>
              <a:gd name="T0" fmla="*/ 0 w 126"/>
              <a:gd name="T1" fmla="*/ 112 h 124"/>
              <a:gd name="T2" fmla="*/ 114 w 126"/>
              <a:gd name="T3" fmla="*/ 0 h 124"/>
              <a:gd name="T4" fmla="*/ 126 w 126"/>
              <a:gd name="T5" fmla="*/ 12 h 124"/>
              <a:gd name="T6" fmla="*/ 12 w 126"/>
              <a:gd name="T7" fmla="*/ 124 h 124"/>
              <a:gd name="T8" fmla="*/ 0 w 126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124">
                <a:moveTo>
                  <a:pt x="0" y="112"/>
                </a:moveTo>
                <a:lnTo>
                  <a:pt x="114" y="0"/>
                </a:lnTo>
                <a:lnTo>
                  <a:pt x="126" y="12"/>
                </a:lnTo>
                <a:lnTo>
                  <a:pt x="12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4" name="Freeform 79">
            <a:extLst>
              <a:ext uri="{FF2B5EF4-FFF2-40B4-BE49-F238E27FC236}">
                <a16:creationId xmlns:a16="http://schemas.microsoft.com/office/drawing/2014/main" id="{E4D14A61-8095-8645-BCDA-2E943DB9106E}"/>
              </a:ext>
            </a:extLst>
          </p:cNvPr>
          <p:cNvSpPr>
            <a:spLocks/>
          </p:cNvSpPr>
          <p:nvPr/>
        </p:nvSpPr>
        <p:spPr bwMode="auto">
          <a:xfrm>
            <a:off x="2276341" y="1213875"/>
            <a:ext cx="224780" cy="286087"/>
          </a:xfrm>
          <a:custGeom>
            <a:avLst/>
            <a:gdLst>
              <a:gd name="T0" fmla="*/ 12 w 126"/>
              <a:gd name="T1" fmla="*/ 0 h 124"/>
              <a:gd name="T2" fmla="*/ 126 w 126"/>
              <a:gd name="T3" fmla="*/ 112 h 124"/>
              <a:gd name="T4" fmla="*/ 114 w 126"/>
              <a:gd name="T5" fmla="*/ 124 h 124"/>
              <a:gd name="T6" fmla="*/ 0 w 126"/>
              <a:gd name="T7" fmla="*/ 12 h 124"/>
              <a:gd name="T8" fmla="*/ 12 w 126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124">
                <a:moveTo>
                  <a:pt x="12" y="0"/>
                </a:moveTo>
                <a:lnTo>
                  <a:pt x="126" y="112"/>
                </a:lnTo>
                <a:lnTo>
                  <a:pt x="114" y="124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5" name="Rectangle 80">
            <a:extLst>
              <a:ext uri="{FF2B5EF4-FFF2-40B4-BE49-F238E27FC236}">
                <a16:creationId xmlns:a16="http://schemas.microsoft.com/office/drawing/2014/main" id="{735B669F-C30B-2D45-A3F9-60843EB41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069" y="1188496"/>
            <a:ext cx="46383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6" name="Freeform 81">
            <a:extLst>
              <a:ext uri="{FF2B5EF4-FFF2-40B4-BE49-F238E27FC236}">
                <a16:creationId xmlns:a16="http://schemas.microsoft.com/office/drawing/2014/main" id="{A01619CD-4D25-7046-93E3-D5F027CBE84B}"/>
              </a:ext>
            </a:extLst>
          </p:cNvPr>
          <p:cNvSpPr>
            <a:spLocks/>
          </p:cNvSpPr>
          <p:nvPr/>
        </p:nvSpPr>
        <p:spPr bwMode="auto">
          <a:xfrm>
            <a:off x="2064048" y="1213875"/>
            <a:ext cx="222996" cy="286087"/>
          </a:xfrm>
          <a:custGeom>
            <a:avLst/>
            <a:gdLst>
              <a:gd name="T0" fmla="*/ 0 w 125"/>
              <a:gd name="T1" fmla="*/ 112 h 124"/>
              <a:gd name="T2" fmla="*/ 113 w 125"/>
              <a:gd name="T3" fmla="*/ 0 h 124"/>
              <a:gd name="T4" fmla="*/ 125 w 125"/>
              <a:gd name="T5" fmla="*/ 12 h 124"/>
              <a:gd name="T6" fmla="*/ 12 w 125"/>
              <a:gd name="T7" fmla="*/ 124 h 124"/>
              <a:gd name="T8" fmla="*/ 0 w 125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0" y="112"/>
                </a:moveTo>
                <a:lnTo>
                  <a:pt x="113" y="0"/>
                </a:lnTo>
                <a:lnTo>
                  <a:pt x="125" y="12"/>
                </a:lnTo>
                <a:lnTo>
                  <a:pt x="12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" name="Freeform 82">
            <a:extLst>
              <a:ext uri="{FF2B5EF4-FFF2-40B4-BE49-F238E27FC236}">
                <a16:creationId xmlns:a16="http://schemas.microsoft.com/office/drawing/2014/main" id="{26D123D7-DCB7-5B4B-9367-1169D64A3176}"/>
              </a:ext>
            </a:extLst>
          </p:cNvPr>
          <p:cNvSpPr>
            <a:spLocks/>
          </p:cNvSpPr>
          <p:nvPr/>
        </p:nvSpPr>
        <p:spPr bwMode="auto">
          <a:xfrm>
            <a:off x="2064048" y="1213875"/>
            <a:ext cx="222996" cy="286087"/>
          </a:xfrm>
          <a:custGeom>
            <a:avLst/>
            <a:gdLst>
              <a:gd name="T0" fmla="*/ 12 w 125"/>
              <a:gd name="T1" fmla="*/ 0 h 124"/>
              <a:gd name="T2" fmla="*/ 125 w 125"/>
              <a:gd name="T3" fmla="*/ 112 h 124"/>
              <a:gd name="T4" fmla="*/ 113 w 125"/>
              <a:gd name="T5" fmla="*/ 124 h 124"/>
              <a:gd name="T6" fmla="*/ 0 w 125"/>
              <a:gd name="T7" fmla="*/ 12 h 124"/>
              <a:gd name="T8" fmla="*/ 12 w 125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12" y="0"/>
                </a:moveTo>
                <a:lnTo>
                  <a:pt x="125" y="112"/>
                </a:lnTo>
                <a:lnTo>
                  <a:pt x="113" y="124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8" name="Rectangle 72">
            <a:extLst>
              <a:ext uri="{FF2B5EF4-FFF2-40B4-BE49-F238E27FC236}">
                <a16:creationId xmlns:a16="http://schemas.microsoft.com/office/drawing/2014/main" id="{797AF388-F2D9-EF42-8602-3B2B2A694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990" y="1086647"/>
            <a:ext cx="924095" cy="57678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" name="Rectangle 73">
            <a:extLst>
              <a:ext uri="{FF2B5EF4-FFF2-40B4-BE49-F238E27FC236}">
                <a16:creationId xmlns:a16="http://schemas.microsoft.com/office/drawing/2014/main" id="{A576793D-506E-7745-A6E9-551E303F2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990" y="1370428"/>
            <a:ext cx="924095" cy="64600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" name="Rectangle 74">
            <a:extLst>
              <a:ext uri="{FF2B5EF4-FFF2-40B4-BE49-F238E27FC236}">
                <a16:creationId xmlns:a16="http://schemas.microsoft.com/office/drawing/2014/main" id="{E53F8F00-E280-F64E-83D7-D12A02953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838" y="1086647"/>
            <a:ext cx="42815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" name="Freeform 75">
            <a:extLst>
              <a:ext uri="{FF2B5EF4-FFF2-40B4-BE49-F238E27FC236}">
                <a16:creationId xmlns:a16="http://schemas.microsoft.com/office/drawing/2014/main" id="{49AEF9FD-50A6-5F43-A1C7-23FC55CEAB68}"/>
              </a:ext>
            </a:extLst>
          </p:cNvPr>
          <p:cNvSpPr>
            <a:spLocks/>
          </p:cNvSpPr>
          <p:nvPr/>
        </p:nvSpPr>
        <p:spPr bwMode="auto">
          <a:xfrm>
            <a:off x="4512818" y="1112026"/>
            <a:ext cx="222996" cy="286087"/>
          </a:xfrm>
          <a:custGeom>
            <a:avLst/>
            <a:gdLst>
              <a:gd name="T0" fmla="*/ 0 w 125"/>
              <a:gd name="T1" fmla="*/ 112 h 124"/>
              <a:gd name="T2" fmla="*/ 113 w 125"/>
              <a:gd name="T3" fmla="*/ 0 h 124"/>
              <a:gd name="T4" fmla="*/ 125 w 125"/>
              <a:gd name="T5" fmla="*/ 12 h 124"/>
              <a:gd name="T6" fmla="*/ 10 w 125"/>
              <a:gd name="T7" fmla="*/ 124 h 124"/>
              <a:gd name="T8" fmla="*/ 0 w 125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0" y="112"/>
                </a:moveTo>
                <a:lnTo>
                  <a:pt x="113" y="0"/>
                </a:lnTo>
                <a:lnTo>
                  <a:pt x="125" y="12"/>
                </a:lnTo>
                <a:lnTo>
                  <a:pt x="10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" name="Freeform 76">
            <a:extLst>
              <a:ext uri="{FF2B5EF4-FFF2-40B4-BE49-F238E27FC236}">
                <a16:creationId xmlns:a16="http://schemas.microsoft.com/office/drawing/2014/main" id="{346A3A09-5FB7-C940-982A-BA665BC205E1}"/>
              </a:ext>
            </a:extLst>
          </p:cNvPr>
          <p:cNvSpPr>
            <a:spLocks/>
          </p:cNvSpPr>
          <p:nvPr/>
        </p:nvSpPr>
        <p:spPr bwMode="auto">
          <a:xfrm>
            <a:off x="4512818" y="1112026"/>
            <a:ext cx="222996" cy="286087"/>
          </a:xfrm>
          <a:custGeom>
            <a:avLst/>
            <a:gdLst>
              <a:gd name="T0" fmla="*/ 10 w 125"/>
              <a:gd name="T1" fmla="*/ 0 h 124"/>
              <a:gd name="T2" fmla="*/ 125 w 125"/>
              <a:gd name="T3" fmla="*/ 112 h 124"/>
              <a:gd name="T4" fmla="*/ 113 w 125"/>
              <a:gd name="T5" fmla="*/ 124 h 124"/>
              <a:gd name="T6" fmla="*/ 0 w 125"/>
              <a:gd name="T7" fmla="*/ 12 h 124"/>
              <a:gd name="T8" fmla="*/ 10 w 125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10" y="0"/>
                </a:moveTo>
                <a:lnTo>
                  <a:pt x="125" y="112"/>
                </a:lnTo>
                <a:lnTo>
                  <a:pt x="113" y="124"/>
                </a:lnTo>
                <a:lnTo>
                  <a:pt x="0" y="12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" name="Rectangle 77">
            <a:extLst>
              <a:ext uri="{FF2B5EF4-FFF2-40B4-BE49-F238E27FC236}">
                <a16:creationId xmlns:a16="http://schemas.microsoft.com/office/drawing/2014/main" id="{9E284845-4A34-7B41-ABA1-13D4BF938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979" y="1086647"/>
            <a:ext cx="46383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" name="Freeform 78">
            <a:extLst>
              <a:ext uri="{FF2B5EF4-FFF2-40B4-BE49-F238E27FC236}">
                <a16:creationId xmlns:a16="http://schemas.microsoft.com/office/drawing/2014/main" id="{C20A033F-134A-AA40-BE9A-6E316F6F8B76}"/>
              </a:ext>
            </a:extLst>
          </p:cNvPr>
          <p:cNvSpPr>
            <a:spLocks/>
          </p:cNvSpPr>
          <p:nvPr/>
        </p:nvSpPr>
        <p:spPr bwMode="auto">
          <a:xfrm>
            <a:off x="4298742" y="1112026"/>
            <a:ext cx="224780" cy="286087"/>
          </a:xfrm>
          <a:custGeom>
            <a:avLst/>
            <a:gdLst>
              <a:gd name="T0" fmla="*/ 0 w 126"/>
              <a:gd name="T1" fmla="*/ 112 h 124"/>
              <a:gd name="T2" fmla="*/ 114 w 126"/>
              <a:gd name="T3" fmla="*/ 0 h 124"/>
              <a:gd name="T4" fmla="*/ 126 w 126"/>
              <a:gd name="T5" fmla="*/ 12 h 124"/>
              <a:gd name="T6" fmla="*/ 12 w 126"/>
              <a:gd name="T7" fmla="*/ 124 h 124"/>
              <a:gd name="T8" fmla="*/ 0 w 126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124">
                <a:moveTo>
                  <a:pt x="0" y="112"/>
                </a:moveTo>
                <a:lnTo>
                  <a:pt x="114" y="0"/>
                </a:lnTo>
                <a:lnTo>
                  <a:pt x="126" y="12"/>
                </a:lnTo>
                <a:lnTo>
                  <a:pt x="12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" name="Freeform 79">
            <a:extLst>
              <a:ext uri="{FF2B5EF4-FFF2-40B4-BE49-F238E27FC236}">
                <a16:creationId xmlns:a16="http://schemas.microsoft.com/office/drawing/2014/main" id="{61C3D47C-77AC-1F4F-9472-7154AAD111A1}"/>
              </a:ext>
            </a:extLst>
          </p:cNvPr>
          <p:cNvSpPr>
            <a:spLocks/>
          </p:cNvSpPr>
          <p:nvPr/>
        </p:nvSpPr>
        <p:spPr bwMode="auto">
          <a:xfrm>
            <a:off x="4298742" y="1112026"/>
            <a:ext cx="224780" cy="286087"/>
          </a:xfrm>
          <a:custGeom>
            <a:avLst/>
            <a:gdLst>
              <a:gd name="T0" fmla="*/ 12 w 126"/>
              <a:gd name="T1" fmla="*/ 0 h 124"/>
              <a:gd name="T2" fmla="*/ 126 w 126"/>
              <a:gd name="T3" fmla="*/ 112 h 124"/>
              <a:gd name="T4" fmla="*/ 114 w 126"/>
              <a:gd name="T5" fmla="*/ 124 h 124"/>
              <a:gd name="T6" fmla="*/ 0 w 126"/>
              <a:gd name="T7" fmla="*/ 12 h 124"/>
              <a:gd name="T8" fmla="*/ 12 w 126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124">
                <a:moveTo>
                  <a:pt x="12" y="0"/>
                </a:moveTo>
                <a:lnTo>
                  <a:pt x="126" y="112"/>
                </a:lnTo>
                <a:lnTo>
                  <a:pt x="114" y="124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" name="Rectangle 80">
            <a:extLst>
              <a:ext uri="{FF2B5EF4-FFF2-40B4-BE49-F238E27FC236}">
                <a16:creationId xmlns:a16="http://schemas.microsoft.com/office/drawing/2014/main" id="{A9ACA7C1-BD92-0543-AAAA-141064569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470" y="1086647"/>
            <a:ext cx="46383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" name="Freeform 81">
            <a:extLst>
              <a:ext uri="{FF2B5EF4-FFF2-40B4-BE49-F238E27FC236}">
                <a16:creationId xmlns:a16="http://schemas.microsoft.com/office/drawing/2014/main" id="{6F077951-79B3-7D4D-8347-BE8193317034}"/>
              </a:ext>
            </a:extLst>
          </p:cNvPr>
          <p:cNvSpPr>
            <a:spLocks/>
          </p:cNvSpPr>
          <p:nvPr/>
        </p:nvSpPr>
        <p:spPr bwMode="auto">
          <a:xfrm>
            <a:off x="4086449" y="1112026"/>
            <a:ext cx="222996" cy="286087"/>
          </a:xfrm>
          <a:custGeom>
            <a:avLst/>
            <a:gdLst>
              <a:gd name="T0" fmla="*/ 0 w 125"/>
              <a:gd name="T1" fmla="*/ 112 h 124"/>
              <a:gd name="T2" fmla="*/ 113 w 125"/>
              <a:gd name="T3" fmla="*/ 0 h 124"/>
              <a:gd name="T4" fmla="*/ 125 w 125"/>
              <a:gd name="T5" fmla="*/ 12 h 124"/>
              <a:gd name="T6" fmla="*/ 12 w 125"/>
              <a:gd name="T7" fmla="*/ 124 h 124"/>
              <a:gd name="T8" fmla="*/ 0 w 125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0" y="112"/>
                </a:moveTo>
                <a:lnTo>
                  <a:pt x="113" y="0"/>
                </a:lnTo>
                <a:lnTo>
                  <a:pt x="125" y="12"/>
                </a:lnTo>
                <a:lnTo>
                  <a:pt x="12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" name="Freeform 82">
            <a:extLst>
              <a:ext uri="{FF2B5EF4-FFF2-40B4-BE49-F238E27FC236}">
                <a16:creationId xmlns:a16="http://schemas.microsoft.com/office/drawing/2014/main" id="{31F7B191-3D4E-D245-901A-BBBAF78DEA2B}"/>
              </a:ext>
            </a:extLst>
          </p:cNvPr>
          <p:cNvSpPr>
            <a:spLocks/>
          </p:cNvSpPr>
          <p:nvPr/>
        </p:nvSpPr>
        <p:spPr bwMode="auto">
          <a:xfrm>
            <a:off x="4086449" y="1112026"/>
            <a:ext cx="222996" cy="286087"/>
          </a:xfrm>
          <a:custGeom>
            <a:avLst/>
            <a:gdLst>
              <a:gd name="T0" fmla="*/ 12 w 125"/>
              <a:gd name="T1" fmla="*/ 0 h 124"/>
              <a:gd name="T2" fmla="*/ 125 w 125"/>
              <a:gd name="T3" fmla="*/ 112 h 124"/>
              <a:gd name="T4" fmla="*/ 113 w 125"/>
              <a:gd name="T5" fmla="*/ 124 h 124"/>
              <a:gd name="T6" fmla="*/ 0 w 125"/>
              <a:gd name="T7" fmla="*/ 12 h 124"/>
              <a:gd name="T8" fmla="*/ 12 w 125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12" y="0"/>
                </a:moveTo>
                <a:lnTo>
                  <a:pt x="125" y="112"/>
                </a:lnTo>
                <a:lnTo>
                  <a:pt x="113" y="124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9" name="Rectangle 72">
            <a:extLst>
              <a:ext uri="{FF2B5EF4-FFF2-40B4-BE49-F238E27FC236}">
                <a16:creationId xmlns:a16="http://schemas.microsoft.com/office/drawing/2014/main" id="{7BF313D3-316D-634E-9E53-5BD1C3C68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726" y="1144198"/>
            <a:ext cx="924095" cy="57678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" name="Rectangle 73">
            <a:extLst>
              <a:ext uri="{FF2B5EF4-FFF2-40B4-BE49-F238E27FC236}">
                <a16:creationId xmlns:a16="http://schemas.microsoft.com/office/drawing/2014/main" id="{BC977342-98D8-204E-907A-933A51252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726" y="1427979"/>
            <a:ext cx="924095" cy="64600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" name="Rectangle 74">
            <a:extLst>
              <a:ext uri="{FF2B5EF4-FFF2-40B4-BE49-F238E27FC236}">
                <a16:creationId xmlns:a16="http://schemas.microsoft.com/office/drawing/2014/main" id="{A9AA739B-AD1A-C441-8A09-5D12371E4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6574" y="1144198"/>
            <a:ext cx="42815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" name="Freeform 75">
            <a:extLst>
              <a:ext uri="{FF2B5EF4-FFF2-40B4-BE49-F238E27FC236}">
                <a16:creationId xmlns:a16="http://schemas.microsoft.com/office/drawing/2014/main" id="{B87041B5-1B33-AC4F-A15C-8A4349EEA8B8}"/>
              </a:ext>
            </a:extLst>
          </p:cNvPr>
          <p:cNvSpPr>
            <a:spLocks/>
          </p:cNvSpPr>
          <p:nvPr/>
        </p:nvSpPr>
        <p:spPr bwMode="auto">
          <a:xfrm>
            <a:off x="4028554" y="1169577"/>
            <a:ext cx="222996" cy="286087"/>
          </a:xfrm>
          <a:custGeom>
            <a:avLst/>
            <a:gdLst>
              <a:gd name="T0" fmla="*/ 0 w 125"/>
              <a:gd name="T1" fmla="*/ 112 h 124"/>
              <a:gd name="T2" fmla="*/ 113 w 125"/>
              <a:gd name="T3" fmla="*/ 0 h 124"/>
              <a:gd name="T4" fmla="*/ 125 w 125"/>
              <a:gd name="T5" fmla="*/ 12 h 124"/>
              <a:gd name="T6" fmla="*/ 10 w 125"/>
              <a:gd name="T7" fmla="*/ 124 h 124"/>
              <a:gd name="T8" fmla="*/ 0 w 125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0" y="112"/>
                </a:moveTo>
                <a:lnTo>
                  <a:pt x="113" y="0"/>
                </a:lnTo>
                <a:lnTo>
                  <a:pt x="125" y="12"/>
                </a:lnTo>
                <a:lnTo>
                  <a:pt x="10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3" name="Freeform 76">
            <a:extLst>
              <a:ext uri="{FF2B5EF4-FFF2-40B4-BE49-F238E27FC236}">
                <a16:creationId xmlns:a16="http://schemas.microsoft.com/office/drawing/2014/main" id="{D741E57F-7760-C945-A7F3-B89975035BB5}"/>
              </a:ext>
            </a:extLst>
          </p:cNvPr>
          <p:cNvSpPr>
            <a:spLocks/>
          </p:cNvSpPr>
          <p:nvPr/>
        </p:nvSpPr>
        <p:spPr bwMode="auto">
          <a:xfrm>
            <a:off x="4028554" y="1169577"/>
            <a:ext cx="222996" cy="286087"/>
          </a:xfrm>
          <a:custGeom>
            <a:avLst/>
            <a:gdLst>
              <a:gd name="T0" fmla="*/ 10 w 125"/>
              <a:gd name="T1" fmla="*/ 0 h 124"/>
              <a:gd name="T2" fmla="*/ 125 w 125"/>
              <a:gd name="T3" fmla="*/ 112 h 124"/>
              <a:gd name="T4" fmla="*/ 113 w 125"/>
              <a:gd name="T5" fmla="*/ 124 h 124"/>
              <a:gd name="T6" fmla="*/ 0 w 125"/>
              <a:gd name="T7" fmla="*/ 12 h 124"/>
              <a:gd name="T8" fmla="*/ 10 w 125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10" y="0"/>
                </a:moveTo>
                <a:lnTo>
                  <a:pt x="125" y="112"/>
                </a:lnTo>
                <a:lnTo>
                  <a:pt x="113" y="124"/>
                </a:lnTo>
                <a:lnTo>
                  <a:pt x="0" y="12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" name="Rectangle 77">
            <a:extLst>
              <a:ext uri="{FF2B5EF4-FFF2-40B4-BE49-F238E27FC236}">
                <a16:creationId xmlns:a16="http://schemas.microsoft.com/office/drawing/2014/main" id="{E15580D7-3C78-7844-A63D-6BCE27CEC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715" y="1144198"/>
            <a:ext cx="46383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5" name="Freeform 78">
            <a:extLst>
              <a:ext uri="{FF2B5EF4-FFF2-40B4-BE49-F238E27FC236}">
                <a16:creationId xmlns:a16="http://schemas.microsoft.com/office/drawing/2014/main" id="{3D8A7EF3-61F3-2148-B90C-E3CB339896E6}"/>
              </a:ext>
            </a:extLst>
          </p:cNvPr>
          <p:cNvSpPr>
            <a:spLocks/>
          </p:cNvSpPr>
          <p:nvPr/>
        </p:nvSpPr>
        <p:spPr bwMode="auto">
          <a:xfrm>
            <a:off x="3814478" y="1169577"/>
            <a:ext cx="224780" cy="286087"/>
          </a:xfrm>
          <a:custGeom>
            <a:avLst/>
            <a:gdLst>
              <a:gd name="T0" fmla="*/ 0 w 126"/>
              <a:gd name="T1" fmla="*/ 112 h 124"/>
              <a:gd name="T2" fmla="*/ 114 w 126"/>
              <a:gd name="T3" fmla="*/ 0 h 124"/>
              <a:gd name="T4" fmla="*/ 126 w 126"/>
              <a:gd name="T5" fmla="*/ 12 h 124"/>
              <a:gd name="T6" fmla="*/ 12 w 126"/>
              <a:gd name="T7" fmla="*/ 124 h 124"/>
              <a:gd name="T8" fmla="*/ 0 w 126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124">
                <a:moveTo>
                  <a:pt x="0" y="112"/>
                </a:moveTo>
                <a:lnTo>
                  <a:pt x="114" y="0"/>
                </a:lnTo>
                <a:lnTo>
                  <a:pt x="126" y="12"/>
                </a:lnTo>
                <a:lnTo>
                  <a:pt x="12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6" name="Freeform 79">
            <a:extLst>
              <a:ext uri="{FF2B5EF4-FFF2-40B4-BE49-F238E27FC236}">
                <a16:creationId xmlns:a16="http://schemas.microsoft.com/office/drawing/2014/main" id="{D9245C1F-4661-2D4C-9804-A90DF0000FF6}"/>
              </a:ext>
            </a:extLst>
          </p:cNvPr>
          <p:cNvSpPr>
            <a:spLocks/>
          </p:cNvSpPr>
          <p:nvPr/>
        </p:nvSpPr>
        <p:spPr bwMode="auto">
          <a:xfrm>
            <a:off x="3814478" y="1169577"/>
            <a:ext cx="224780" cy="286087"/>
          </a:xfrm>
          <a:custGeom>
            <a:avLst/>
            <a:gdLst>
              <a:gd name="T0" fmla="*/ 12 w 126"/>
              <a:gd name="T1" fmla="*/ 0 h 124"/>
              <a:gd name="T2" fmla="*/ 126 w 126"/>
              <a:gd name="T3" fmla="*/ 112 h 124"/>
              <a:gd name="T4" fmla="*/ 114 w 126"/>
              <a:gd name="T5" fmla="*/ 124 h 124"/>
              <a:gd name="T6" fmla="*/ 0 w 126"/>
              <a:gd name="T7" fmla="*/ 12 h 124"/>
              <a:gd name="T8" fmla="*/ 12 w 126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" h="124">
                <a:moveTo>
                  <a:pt x="12" y="0"/>
                </a:moveTo>
                <a:lnTo>
                  <a:pt x="126" y="112"/>
                </a:lnTo>
                <a:lnTo>
                  <a:pt x="114" y="124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" name="Rectangle 80">
            <a:extLst>
              <a:ext uri="{FF2B5EF4-FFF2-40B4-BE49-F238E27FC236}">
                <a16:creationId xmlns:a16="http://schemas.microsoft.com/office/drawing/2014/main" id="{6A4F9304-829A-7743-9AB6-A071695D8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206" y="1144198"/>
            <a:ext cx="46383" cy="334537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8" name="Freeform 81">
            <a:extLst>
              <a:ext uri="{FF2B5EF4-FFF2-40B4-BE49-F238E27FC236}">
                <a16:creationId xmlns:a16="http://schemas.microsoft.com/office/drawing/2014/main" id="{4CF7E6AE-ADE1-4046-B00E-3EE3832D762D}"/>
              </a:ext>
            </a:extLst>
          </p:cNvPr>
          <p:cNvSpPr>
            <a:spLocks/>
          </p:cNvSpPr>
          <p:nvPr/>
        </p:nvSpPr>
        <p:spPr bwMode="auto">
          <a:xfrm>
            <a:off x="3602185" y="1169577"/>
            <a:ext cx="222996" cy="286087"/>
          </a:xfrm>
          <a:custGeom>
            <a:avLst/>
            <a:gdLst>
              <a:gd name="T0" fmla="*/ 0 w 125"/>
              <a:gd name="T1" fmla="*/ 112 h 124"/>
              <a:gd name="T2" fmla="*/ 113 w 125"/>
              <a:gd name="T3" fmla="*/ 0 h 124"/>
              <a:gd name="T4" fmla="*/ 125 w 125"/>
              <a:gd name="T5" fmla="*/ 12 h 124"/>
              <a:gd name="T6" fmla="*/ 12 w 125"/>
              <a:gd name="T7" fmla="*/ 124 h 124"/>
              <a:gd name="T8" fmla="*/ 0 w 125"/>
              <a:gd name="T9" fmla="*/ 11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0" y="112"/>
                </a:moveTo>
                <a:lnTo>
                  <a:pt x="113" y="0"/>
                </a:lnTo>
                <a:lnTo>
                  <a:pt x="125" y="12"/>
                </a:lnTo>
                <a:lnTo>
                  <a:pt x="12" y="124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" name="Freeform 82">
            <a:extLst>
              <a:ext uri="{FF2B5EF4-FFF2-40B4-BE49-F238E27FC236}">
                <a16:creationId xmlns:a16="http://schemas.microsoft.com/office/drawing/2014/main" id="{3940A123-9F67-8548-9E16-7B4FBE321324}"/>
              </a:ext>
            </a:extLst>
          </p:cNvPr>
          <p:cNvSpPr>
            <a:spLocks/>
          </p:cNvSpPr>
          <p:nvPr/>
        </p:nvSpPr>
        <p:spPr bwMode="auto">
          <a:xfrm>
            <a:off x="3602185" y="1169577"/>
            <a:ext cx="222996" cy="286087"/>
          </a:xfrm>
          <a:custGeom>
            <a:avLst/>
            <a:gdLst>
              <a:gd name="T0" fmla="*/ 12 w 125"/>
              <a:gd name="T1" fmla="*/ 0 h 124"/>
              <a:gd name="T2" fmla="*/ 125 w 125"/>
              <a:gd name="T3" fmla="*/ 112 h 124"/>
              <a:gd name="T4" fmla="*/ 113 w 125"/>
              <a:gd name="T5" fmla="*/ 124 h 124"/>
              <a:gd name="T6" fmla="*/ 0 w 125"/>
              <a:gd name="T7" fmla="*/ 12 h 124"/>
              <a:gd name="T8" fmla="*/ 12 w 125"/>
              <a:gd name="T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12" y="0"/>
                </a:moveTo>
                <a:lnTo>
                  <a:pt x="125" y="112"/>
                </a:lnTo>
                <a:lnTo>
                  <a:pt x="113" y="124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0" name="Rectangle 106">
            <a:extLst>
              <a:ext uri="{FF2B5EF4-FFF2-40B4-BE49-F238E27FC236}">
                <a16:creationId xmlns:a16="http://schemas.microsoft.com/office/drawing/2014/main" id="{89668E81-560F-074F-9150-EA2C25948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4900" y="1626991"/>
            <a:ext cx="210508" cy="179958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0884E277-85E4-444C-A000-C936255261B1}"/>
              </a:ext>
            </a:extLst>
          </p:cNvPr>
          <p:cNvSpPr/>
          <p:nvPr/>
        </p:nvSpPr>
        <p:spPr>
          <a:xfrm flipH="1">
            <a:off x="-15010" y="6640669"/>
            <a:ext cx="4284469" cy="2263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BF6C3743-23F5-364B-BB3A-A1B2BE676BA8}"/>
              </a:ext>
            </a:extLst>
          </p:cNvPr>
          <p:cNvGrpSpPr/>
          <p:nvPr/>
        </p:nvGrpSpPr>
        <p:grpSpPr>
          <a:xfrm>
            <a:off x="2116656" y="5334965"/>
            <a:ext cx="970518" cy="1305531"/>
            <a:chOff x="3175" y="1588"/>
            <a:chExt cx="4686300" cy="4637087"/>
          </a:xfrm>
          <a:solidFill>
            <a:schemeClr val="accent1"/>
          </a:solidFill>
        </p:grpSpPr>
        <p:sp>
          <p:nvSpPr>
            <p:cNvPr id="334" name="Rectangle 5">
              <a:extLst>
                <a:ext uri="{FF2B5EF4-FFF2-40B4-BE49-F238E27FC236}">
                  <a16:creationId xmlns:a16="http://schemas.microsoft.com/office/drawing/2014/main" id="{6A269177-0CB3-8045-90DA-A22499FB2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Rectangle 6">
              <a:extLst>
                <a:ext uri="{FF2B5EF4-FFF2-40B4-BE49-F238E27FC236}">
                  <a16:creationId xmlns:a16="http://schemas.microsoft.com/office/drawing/2014/main" id="{C8CF7DDC-B339-B440-A047-FAFC36CBD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Rectangle 7">
              <a:extLst>
                <a:ext uri="{FF2B5EF4-FFF2-40B4-BE49-F238E27FC236}">
                  <a16:creationId xmlns:a16="http://schemas.microsoft.com/office/drawing/2014/main" id="{3B3A9DC7-8E98-DC47-960A-E04609213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8">
              <a:extLst>
                <a:ext uri="{FF2B5EF4-FFF2-40B4-BE49-F238E27FC236}">
                  <a16:creationId xmlns:a16="http://schemas.microsoft.com/office/drawing/2014/main" id="{980C9ECC-B46E-7F4C-B913-483BCA61D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9">
              <a:extLst>
                <a:ext uri="{FF2B5EF4-FFF2-40B4-BE49-F238E27FC236}">
                  <a16:creationId xmlns:a16="http://schemas.microsoft.com/office/drawing/2014/main" id="{0A56E3BF-F553-9D4F-8A4C-00DEB8211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Rectangle 10">
              <a:extLst>
                <a:ext uri="{FF2B5EF4-FFF2-40B4-BE49-F238E27FC236}">
                  <a16:creationId xmlns:a16="http://schemas.microsoft.com/office/drawing/2014/main" id="{767AB4AF-0C94-7541-A49C-7381C15E0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11">
              <a:extLst>
                <a:ext uri="{FF2B5EF4-FFF2-40B4-BE49-F238E27FC236}">
                  <a16:creationId xmlns:a16="http://schemas.microsoft.com/office/drawing/2014/main" id="{ACA84A37-F5B7-4647-A0BC-DE08401A7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12">
              <a:extLst>
                <a:ext uri="{FF2B5EF4-FFF2-40B4-BE49-F238E27FC236}">
                  <a16:creationId xmlns:a16="http://schemas.microsoft.com/office/drawing/2014/main" id="{C9D62CB1-E042-2B42-A35E-E7CBE15E8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Rectangle 13">
              <a:extLst>
                <a:ext uri="{FF2B5EF4-FFF2-40B4-BE49-F238E27FC236}">
                  <a16:creationId xmlns:a16="http://schemas.microsoft.com/office/drawing/2014/main" id="{CEE902E0-A0F3-B149-B1F1-BB3ED203B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14">
              <a:extLst>
                <a:ext uri="{FF2B5EF4-FFF2-40B4-BE49-F238E27FC236}">
                  <a16:creationId xmlns:a16="http://schemas.microsoft.com/office/drawing/2014/main" id="{5FF3892A-FD35-7C46-8832-7EAB483FC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15">
              <a:extLst>
                <a:ext uri="{FF2B5EF4-FFF2-40B4-BE49-F238E27FC236}">
                  <a16:creationId xmlns:a16="http://schemas.microsoft.com/office/drawing/2014/main" id="{B9A3EE7C-9547-3B4C-94D6-9A8FDCAB3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Rectangle 16">
              <a:extLst>
                <a:ext uri="{FF2B5EF4-FFF2-40B4-BE49-F238E27FC236}">
                  <a16:creationId xmlns:a16="http://schemas.microsoft.com/office/drawing/2014/main" id="{727AB279-E006-4044-9454-36BFFDE6D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17">
              <a:extLst>
                <a:ext uri="{FF2B5EF4-FFF2-40B4-BE49-F238E27FC236}">
                  <a16:creationId xmlns:a16="http://schemas.microsoft.com/office/drawing/2014/main" id="{DB3967BC-6DAB-6B42-98F2-0CA474BEA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18">
              <a:extLst>
                <a:ext uri="{FF2B5EF4-FFF2-40B4-BE49-F238E27FC236}">
                  <a16:creationId xmlns:a16="http://schemas.microsoft.com/office/drawing/2014/main" id="{97580FF6-CE6A-EB4C-90DE-C14FF4167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Rectangle 19">
              <a:extLst>
                <a:ext uri="{FF2B5EF4-FFF2-40B4-BE49-F238E27FC236}">
                  <a16:creationId xmlns:a16="http://schemas.microsoft.com/office/drawing/2014/main" id="{E2A92E9C-E4AB-EC48-B2BE-99B9DE87E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Rectangle 20">
              <a:extLst>
                <a:ext uri="{FF2B5EF4-FFF2-40B4-BE49-F238E27FC236}">
                  <a16:creationId xmlns:a16="http://schemas.microsoft.com/office/drawing/2014/main" id="{65F2FBC8-A280-134C-AE5C-9786F3CB8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Rectangle 21">
              <a:extLst>
                <a:ext uri="{FF2B5EF4-FFF2-40B4-BE49-F238E27FC236}">
                  <a16:creationId xmlns:a16="http://schemas.microsoft.com/office/drawing/2014/main" id="{126C4459-3196-E148-B492-9F7D8C3F0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22">
              <a:extLst>
                <a:ext uri="{FF2B5EF4-FFF2-40B4-BE49-F238E27FC236}">
                  <a16:creationId xmlns:a16="http://schemas.microsoft.com/office/drawing/2014/main" id="{97D069FB-867F-D345-940A-36FA6BBC1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23">
              <a:extLst>
                <a:ext uri="{FF2B5EF4-FFF2-40B4-BE49-F238E27FC236}">
                  <a16:creationId xmlns:a16="http://schemas.microsoft.com/office/drawing/2014/main" id="{D8DD3C7F-DBF0-7B4A-BEA5-30A7131B7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Rectangle 24">
              <a:extLst>
                <a:ext uri="{FF2B5EF4-FFF2-40B4-BE49-F238E27FC236}">
                  <a16:creationId xmlns:a16="http://schemas.microsoft.com/office/drawing/2014/main" id="{AD41E0B8-0B56-174A-8329-00235F17B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25">
              <a:extLst>
                <a:ext uri="{FF2B5EF4-FFF2-40B4-BE49-F238E27FC236}">
                  <a16:creationId xmlns:a16="http://schemas.microsoft.com/office/drawing/2014/main" id="{45402084-BF07-2F4E-87CB-EA90CC4C4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26">
              <a:extLst>
                <a:ext uri="{FF2B5EF4-FFF2-40B4-BE49-F238E27FC236}">
                  <a16:creationId xmlns:a16="http://schemas.microsoft.com/office/drawing/2014/main" id="{4DC2EE12-CCDE-3C41-A12F-FBA2C6047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Rectangle 27">
              <a:extLst>
                <a:ext uri="{FF2B5EF4-FFF2-40B4-BE49-F238E27FC236}">
                  <a16:creationId xmlns:a16="http://schemas.microsoft.com/office/drawing/2014/main" id="{1F98871A-6DB0-CA42-BC44-D63812700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28">
              <a:extLst>
                <a:ext uri="{FF2B5EF4-FFF2-40B4-BE49-F238E27FC236}">
                  <a16:creationId xmlns:a16="http://schemas.microsoft.com/office/drawing/2014/main" id="{35B4DBB2-D506-844B-8142-F71BD2DE0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29">
              <a:extLst>
                <a:ext uri="{FF2B5EF4-FFF2-40B4-BE49-F238E27FC236}">
                  <a16:creationId xmlns:a16="http://schemas.microsoft.com/office/drawing/2014/main" id="{A7565A57-8272-ED47-9B31-67C4CB525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Rectangle 30">
              <a:extLst>
                <a:ext uri="{FF2B5EF4-FFF2-40B4-BE49-F238E27FC236}">
                  <a16:creationId xmlns:a16="http://schemas.microsoft.com/office/drawing/2014/main" id="{59360A30-E25B-6643-8B15-440EC021D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31">
              <a:extLst>
                <a:ext uri="{FF2B5EF4-FFF2-40B4-BE49-F238E27FC236}">
                  <a16:creationId xmlns:a16="http://schemas.microsoft.com/office/drawing/2014/main" id="{1E240349-99CF-4849-A924-ABFB0D785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32">
              <a:extLst>
                <a:ext uri="{FF2B5EF4-FFF2-40B4-BE49-F238E27FC236}">
                  <a16:creationId xmlns:a16="http://schemas.microsoft.com/office/drawing/2014/main" id="{32187371-7463-CF4F-B050-65DE12AFD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Rectangle 33">
              <a:extLst>
                <a:ext uri="{FF2B5EF4-FFF2-40B4-BE49-F238E27FC236}">
                  <a16:creationId xmlns:a16="http://schemas.microsoft.com/office/drawing/2014/main" id="{3D5C1171-77DA-D349-B940-907A6B17C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Rectangle 34">
              <a:extLst>
                <a:ext uri="{FF2B5EF4-FFF2-40B4-BE49-F238E27FC236}">
                  <a16:creationId xmlns:a16="http://schemas.microsoft.com/office/drawing/2014/main" id="{6A377724-76C5-C74C-AF8B-D7B0ACB74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Rectangle 35">
              <a:extLst>
                <a:ext uri="{FF2B5EF4-FFF2-40B4-BE49-F238E27FC236}">
                  <a16:creationId xmlns:a16="http://schemas.microsoft.com/office/drawing/2014/main" id="{43966FBC-2D5D-124E-9703-5608E17B5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36">
              <a:extLst>
                <a:ext uri="{FF2B5EF4-FFF2-40B4-BE49-F238E27FC236}">
                  <a16:creationId xmlns:a16="http://schemas.microsoft.com/office/drawing/2014/main" id="{F503B75C-3E2C-3543-BB2A-465198C5C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37">
              <a:extLst>
                <a:ext uri="{FF2B5EF4-FFF2-40B4-BE49-F238E27FC236}">
                  <a16:creationId xmlns:a16="http://schemas.microsoft.com/office/drawing/2014/main" id="{BE47EC6D-CC12-C745-B01B-86402FFE6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Rectangle 38">
              <a:extLst>
                <a:ext uri="{FF2B5EF4-FFF2-40B4-BE49-F238E27FC236}">
                  <a16:creationId xmlns:a16="http://schemas.microsoft.com/office/drawing/2014/main" id="{14726222-D88B-014C-9E4B-6008F6023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39">
              <a:extLst>
                <a:ext uri="{FF2B5EF4-FFF2-40B4-BE49-F238E27FC236}">
                  <a16:creationId xmlns:a16="http://schemas.microsoft.com/office/drawing/2014/main" id="{F758D48B-4853-B94B-986D-110CBA47D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40">
              <a:extLst>
                <a:ext uri="{FF2B5EF4-FFF2-40B4-BE49-F238E27FC236}">
                  <a16:creationId xmlns:a16="http://schemas.microsoft.com/office/drawing/2014/main" id="{A2472023-5A6B-C84A-B8C4-7B193AC7F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Rectangle 41">
              <a:extLst>
                <a:ext uri="{FF2B5EF4-FFF2-40B4-BE49-F238E27FC236}">
                  <a16:creationId xmlns:a16="http://schemas.microsoft.com/office/drawing/2014/main" id="{C211BF5D-79E3-0C40-B56F-6297936CB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42">
              <a:extLst>
                <a:ext uri="{FF2B5EF4-FFF2-40B4-BE49-F238E27FC236}">
                  <a16:creationId xmlns:a16="http://schemas.microsoft.com/office/drawing/2014/main" id="{1C7145C0-30E6-4245-A526-5D30437E5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43">
              <a:extLst>
                <a:ext uri="{FF2B5EF4-FFF2-40B4-BE49-F238E27FC236}">
                  <a16:creationId xmlns:a16="http://schemas.microsoft.com/office/drawing/2014/main" id="{C4560A2F-0671-E349-873A-CE8C13DA5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Rectangle 44">
              <a:extLst>
                <a:ext uri="{FF2B5EF4-FFF2-40B4-BE49-F238E27FC236}">
                  <a16:creationId xmlns:a16="http://schemas.microsoft.com/office/drawing/2014/main" id="{357228C2-1B09-414C-AB82-C60DC05A9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45">
              <a:extLst>
                <a:ext uri="{FF2B5EF4-FFF2-40B4-BE49-F238E27FC236}">
                  <a16:creationId xmlns:a16="http://schemas.microsoft.com/office/drawing/2014/main" id="{A32AEE5B-5DC1-744C-8835-95E6D037A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46">
              <a:extLst>
                <a:ext uri="{FF2B5EF4-FFF2-40B4-BE49-F238E27FC236}">
                  <a16:creationId xmlns:a16="http://schemas.microsoft.com/office/drawing/2014/main" id="{2895C09B-1E4C-E149-BAAE-5BBB3AFEE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Rectangle 47">
              <a:extLst>
                <a:ext uri="{FF2B5EF4-FFF2-40B4-BE49-F238E27FC236}">
                  <a16:creationId xmlns:a16="http://schemas.microsoft.com/office/drawing/2014/main" id="{4D65949A-FD6D-9B41-86F6-89E062547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Rectangle 48">
              <a:extLst>
                <a:ext uri="{FF2B5EF4-FFF2-40B4-BE49-F238E27FC236}">
                  <a16:creationId xmlns:a16="http://schemas.microsoft.com/office/drawing/2014/main" id="{036A296E-FFC9-E349-8B1C-BE2919476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49">
              <a:extLst>
                <a:ext uri="{FF2B5EF4-FFF2-40B4-BE49-F238E27FC236}">
                  <a16:creationId xmlns:a16="http://schemas.microsoft.com/office/drawing/2014/main" id="{9AC4A758-35C7-5F4F-898E-DDC30C549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50">
              <a:extLst>
                <a:ext uri="{FF2B5EF4-FFF2-40B4-BE49-F238E27FC236}">
                  <a16:creationId xmlns:a16="http://schemas.microsoft.com/office/drawing/2014/main" id="{7282D6D9-62FB-7847-BFCA-29092A407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51">
              <a:extLst>
                <a:ext uri="{FF2B5EF4-FFF2-40B4-BE49-F238E27FC236}">
                  <a16:creationId xmlns:a16="http://schemas.microsoft.com/office/drawing/2014/main" id="{245EB31B-B5C8-B94B-AB2D-089239345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Rectangle 52">
              <a:extLst>
                <a:ext uri="{FF2B5EF4-FFF2-40B4-BE49-F238E27FC236}">
                  <a16:creationId xmlns:a16="http://schemas.microsoft.com/office/drawing/2014/main" id="{62747637-FB28-2245-8D7F-AF5F6AB10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53">
              <a:extLst>
                <a:ext uri="{FF2B5EF4-FFF2-40B4-BE49-F238E27FC236}">
                  <a16:creationId xmlns:a16="http://schemas.microsoft.com/office/drawing/2014/main" id="{F412FA3B-4436-F244-8BA7-B4E810AE5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54">
              <a:extLst>
                <a:ext uri="{FF2B5EF4-FFF2-40B4-BE49-F238E27FC236}">
                  <a16:creationId xmlns:a16="http://schemas.microsoft.com/office/drawing/2014/main" id="{D575320C-0410-B740-9BCE-F7026AA3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Rectangle 55">
              <a:extLst>
                <a:ext uri="{FF2B5EF4-FFF2-40B4-BE49-F238E27FC236}">
                  <a16:creationId xmlns:a16="http://schemas.microsoft.com/office/drawing/2014/main" id="{C8824D67-C553-3B46-B758-25C5FE305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56">
              <a:extLst>
                <a:ext uri="{FF2B5EF4-FFF2-40B4-BE49-F238E27FC236}">
                  <a16:creationId xmlns:a16="http://schemas.microsoft.com/office/drawing/2014/main" id="{B081DAAB-6D5B-EB40-BD6F-98EBEA435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Freeform 57">
              <a:extLst>
                <a:ext uri="{FF2B5EF4-FFF2-40B4-BE49-F238E27FC236}">
                  <a16:creationId xmlns:a16="http://schemas.microsoft.com/office/drawing/2014/main" id="{3652963A-8342-A54F-B2DC-112E52790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Rectangle 58">
              <a:extLst>
                <a:ext uri="{FF2B5EF4-FFF2-40B4-BE49-F238E27FC236}">
                  <a16:creationId xmlns:a16="http://schemas.microsoft.com/office/drawing/2014/main" id="{C679A6BC-914D-6341-AD0F-7B2223F66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Rectangle 59">
              <a:extLst>
                <a:ext uri="{FF2B5EF4-FFF2-40B4-BE49-F238E27FC236}">
                  <a16:creationId xmlns:a16="http://schemas.microsoft.com/office/drawing/2014/main" id="{296F6877-32D6-9340-ADEB-6A8C84B30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Rectangle 60">
              <a:extLst>
                <a:ext uri="{FF2B5EF4-FFF2-40B4-BE49-F238E27FC236}">
                  <a16:creationId xmlns:a16="http://schemas.microsoft.com/office/drawing/2014/main" id="{E5B83114-5DE6-D04E-BB39-0F1C4441D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" name="Freeform 61">
              <a:extLst>
                <a:ext uri="{FF2B5EF4-FFF2-40B4-BE49-F238E27FC236}">
                  <a16:creationId xmlns:a16="http://schemas.microsoft.com/office/drawing/2014/main" id="{F6FD5738-EC3D-894B-AE64-E6ED1B99B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Freeform 62">
              <a:extLst>
                <a:ext uri="{FF2B5EF4-FFF2-40B4-BE49-F238E27FC236}">
                  <a16:creationId xmlns:a16="http://schemas.microsoft.com/office/drawing/2014/main" id="{78ECDAA3-AE12-194F-93F0-9838B0993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Rectangle 63">
              <a:extLst>
                <a:ext uri="{FF2B5EF4-FFF2-40B4-BE49-F238E27FC236}">
                  <a16:creationId xmlns:a16="http://schemas.microsoft.com/office/drawing/2014/main" id="{1EF65A4C-87E4-0A40-8825-E4D6CB2C5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64">
              <a:extLst>
                <a:ext uri="{FF2B5EF4-FFF2-40B4-BE49-F238E27FC236}">
                  <a16:creationId xmlns:a16="http://schemas.microsoft.com/office/drawing/2014/main" id="{33F8E074-AE5F-6749-8C5A-648151B5A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65">
              <a:extLst>
                <a:ext uri="{FF2B5EF4-FFF2-40B4-BE49-F238E27FC236}">
                  <a16:creationId xmlns:a16="http://schemas.microsoft.com/office/drawing/2014/main" id="{70753E0F-90C3-1B4F-B443-D54991BC8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Rectangle 66">
              <a:extLst>
                <a:ext uri="{FF2B5EF4-FFF2-40B4-BE49-F238E27FC236}">
                  <a16:creationId xmlns:a16="http://schemas.microsoft.com/office/drawing/2014/main" id="{6D28F52B-F804-4943-A5EE-E12ADE4EF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67">
              <a:extLst>
                <a:ext uri="{FF2B5EF4-FFF2-40B4-BE49-F238E27FC236}">
                  <a16:creationId xmlns:a16="http://schemas.microsoft.com/office/drawing/2014/main" id="{1A7112CF-9A8E-BF4A-9ED1-EB937CF13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68">
              <a:extLst>
                <a:ext uri="{FF2B5EF4-FFF2-40B4-BE49-F238E27FC236}">
                  <a16:creationId xmlns:a16="http://schemas.microsoft.com/office/drawing/2014/main" id="{B115D28E-6B6F-3A46-A73B-36C3CD5ED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Rectangle 69">
              <a:extLst>
                <a:ext uri="{FF2B5EF4-FFF2-40B4-BE49-F238E27FC236}">
                  <a16:creationId xmlns:a16="http://schemas.microsoft.com/office/drawing/2014/main" id="{5E9E3573-7D91-5E43-BAA4-9ABB4B395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Freeform 70">
              <a:extLst>
                <a:ext uri="{FF2B5EF4-FFF2-40B4-BE49-F238E27FC236}">
                  <a16:creationId xmlns:a16="http://schemas.microsoft.com/office/drawing/2014/main" id="{73E8BA1E-CAF8-DC4C-9646-E9F7F0474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71">
              <a:extLst>
                <a:ext uri="{FF2B5EF4-FFF2-40B4-BE49-F238E27FC236}">
                  <a16:creationId xmlns:a16="http://schemas.microsoft.com/office/drawing/2014/main" id="{C5819295-88ED-6C48-A168-276FC02BD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Rectangle 72">
              <a:extLst>
                <a:ext uri="{FF2B5EF4-FFF2-40B4-BE49-F238E27FC236}">
                  <a16:creationId xmlns:a16="http://schemas.microsoft.com/office/drawing/2014/main" id="{D0BF2EA9-AC79-1E42-A4C1-B3F4A211E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Rectangle 73">
              <a:extLst>
                <a:ext uri="{FF2B5EF4-FFF2-40B4-BE49-F238E27FC236}">
                  <a16:creationId xmlns:a16="http://schemas.microsoft.com/office/drawing/2014/main" id="{D78BA5E8-539D-D24F-8273-274DE6AB2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Rectangle 74">
              <a:extLst>
                <a:ext uri="{FF2B5EF4-FFF2-40B4-BE49-F238E27FC236}">
                  <a16:creationId xmlns:a16="http://schemas.microsoft.com/office/drawing/2014/main" id="{D3616CCC-5035-084D-A0D8-E346F9265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Freeform 75">
              <a:extLst>
                <a:ext uri="{FF2B5EF4-FFF2-40B4-BE49-F238E27FC236}">
                  <a16:creationId xmlns:a16="http://schemas.microsoft.com/office/drawing/2014/main" id="{DF588B1F-C7F8-904C-9433-71754ED15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Freeform 76">
              <a:extLst>
                <a:ext uri="{FF2B5EF4-FFF2-40B4-BE49-F238E27FC236}">
                  <a16:creationId xmlns:a16="http://schemas.microsoft.com/office/drawing/2014/main" id="{265F189F-0BF1-EE49-9D52-F3A54F3CE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Rectangle 77">
              <a:extLst>
                <a:ext uri="{FF2B5EF4-FFF2-40B4-BE49-F238E27FC236}">
                  <a16:creationId xmlns:a16="http://schemas.microsoft.com/office/drawing/2014/main" id="{AACA16C7-F0BD-1742-B4AD-CD8219412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Freeform 78">
              <a:extLst>
                <a:ext uri="{FF2B5EF4-FFF2-40B4-BE49-F238E27FC236}">
                  <a16:creationId xmlns:a16="http://schemas.microsoft.com/office/drawing/2014/main" id="{AC7443D6-AC5E-2641-97FE-CE5E7F050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Freeform 79">
              <a:extLst>
                <a:ext uri="{FF2B5EF4-FFF2-40B4-BE49-F238E27FC236}">
                  <a16:creationId xmlns:a16="http://schemas.microsoft.com/office/drawing/2014/main" id="{941FE6AA-F529-4F46-90A6-AB6FC081B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Rectangle 80">
              <a:extLst>
                <a:ext uri="{FF2B5EF4-FFF2-40B4-BE49-F238E27FC236}">
                  <a16:creationId xmlns:a16="http://schemas.microsoft.com/office/drawing/2014/main" id="{C997EEC0-0439-9F4D-8B8B-2CDD03C07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Freeform 81">
              <a:extLst>
                <a:ext uri="{FF2B5EF4-FFF2-40B4-BE49-F238E27FC236}">
                  <a16:creationId xmlns:a16="http://schemas.microsoft.com/office/drawing/2014/main" id="{AC7F38F8-BBF7-164C-8180-AC8DE63B1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Freeform 82">
              <a:extLst>
                <a:ext uri="{FF2B5EF4-FFF2-40B4-BE49-F238E27FC236}">
                  <a16:creationId xmlns:a16="http://schemas.microsoft.com/office/drawing/2014/main" id="{4883AD9C-E694-7340-901C-D7DC66ED6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Rectangle 83">
              <a:extLst>
                <a:ext uri="{FF2B5EF4-FFF2-40B4-BE49-F238E27FC236}">
                  <a16:creationId xmlns:a16="http://schemas.microsoft.com/office/drawing/2014/main" id="{4019E7C8-0D21-1E4C-800B-E4EE09055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Freeform 84">
              <a:extLst>
                <a:ext uri="{FF2B5EF4-FFF2-40B4-BE49-F238E27FC236}">
                  <a16:creationId xmlns:a16="http://schemas.microsoft.com/office/drawing/2014/main" id="{9F8E1272-BBBF-5646-9CD5-CF82A1B70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85">
              <a:extLst>
                <a:ext uri="{FF2B5EF4-FFF2-40B4-BE49-F238E27FC236}">
                  <a16:creationId xmlns:a16="http://schemas.microsoft.com/office/drawing/2014/main" id="{0E25E2C7-1701-5144-BF4B-056FACF89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Rectangle 86">
              <a:extLst>
                <a:ext uri="{FF2B5EF4-FFF2-40B4-BE49-F238E27FC236}">
                  <a16:creationId xmlns:a16="http://schemas.microsoft.com/office/drawing/2014/main" id="{084B9FCD-08C1-E142-A461-9E6033368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87">
              <a:extLst>
                <a:ext uri="{FF2B5EF4-FFF2-40B4-BE49-F238E27FC236}">
                  <a16:creationId xmlns:a16="http://schemas.microsoft.com/office/drawing/2014/main" id="{016464CF-CE95-B344-9CA9-4D5E4683D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Freeform 88">
              <a:extLst>
                <a:ext uri="{FF2B5EF4-FFF2-40B4-BE49-F238E27FC236}">
                  <a16:creationId xmlns:a16="http://schemas.microsoft.com/office/drawing/2014/main" id="{AEE09044-917C-1D44-A887-7E72BDA7D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Rectangle 89">
              <a:extLst>
                <a:ext uri="{FF2B5EF4-FFF2-40B4-BE49-F238E27FC236}">
                  <a16:creationId xmlns:a16="http://schemas.microsoft.com/office/drawing/2014/main" id="{E10C64F9-67C4-D946-A1AE-B2ACF000A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90">
              <a:extLst>
                <a:ext uri="{FF2B5EF4-FFF2-40B4-BE49-F238E27FC236}">
                  <a16:creationId xmlns:a16="http://schemas.microsoft.com/office/drawing/2014/main" id="{DE503007-22AB-F34B-B8D2-E0FD72105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91">
              <a:extLst>
                <a:ext uri="{FF2B5EF4-FFF2-40B4-BE49-F238E27FC236}">
                  <a16:creationId xmlns:a16="http://schemas.microsoft.com/office/drawing/2014/main" id="{F60A3609-B077-BA49-AA94-8D752DD3F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Rectangle 92">
              <a:extLst>
                <a:ext uri="{FF2B5EF4-FFF2-40B4-BE49-F238E27FC236}">
                  <a16:creationId xmlns:a16="http://schemas.microsoft.com/office/drawing/2014/main" id="{586B5BB2-6F0B-FD4C-9514-12D91A917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93">
              <a:extLst>
                <a:ext uri="{FF2B5EF4-FFF2-40B4-BE49-F238E27FC236}">
                  <a16:creationId xmlns:a16="http://schemas.microsoft.com/office/drawing/2014/main" id="{EB0A3C46-946F-CD41-80A0-2A450EAF7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94">
              <a:extLst>
                <a:ext uri="{FF2B5EF4-FFF2-40B4-BE49-F238E27FC236}">
                  <a16:creationId xmlns:a16="http://schemas.microsoft.com/office/drawing/2014/main" id="{5E907E66-8501-C444-B313-D9F1AD622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Rectangle 95">
              <a:extLst>
                <a:ext uri="{FF2B5EF4-FFF2-40B4-BE49-F238E27FC236}">
                  <a16:creationId xmlns:a16="http://schemas.microsoft.com/office/drawing/2014/main" id="{F1EA0BAA-2697-9641-834B-7E3A1352D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Freeform 96">
              <a:extLst>
                <a:ext uri="{FF2B5EF4-FFF2-40B4-BE49-F238E27FC236}">
                  <a16:creationId xmlns:a16="http://schemas.microsoft.com/office/drawing/2014/main" id="{6AA7620B-103D-3144-8CE9-917335739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97">
              <a:extLst>
                <a:ext uri="{FF2B5EF4-FFF2-40B4-BE49-F238E27FC236}">
                  <a16:creationId xmlns:a16="http://schemas.microsoft.com/office/drawing/2014/main" id="{4924093C-4BB2-C44A-A11D-D3CFF4CE8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Rectangle 98">
              <a:extLst>
                <a:ext uri="{FF2B5EF4-FFF2-40B4-BE49-F238E27FC236}">
                  <a16:creationId xmlns:a16="http://schemas.microsoft.com/office/drawing/2014/main" id="{E5F0D27F-4B6E-A846-A590-7B642CE0B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99">
              <a:extLst>
                <a:ext uri="{FF2B5EF4-FFF2-40B4-BE49-F238E27FC236}">
                  <a16:creationId xmlns:a16="http://schemas.microsoft.com/office/drawing/2014/main" id="{E26CC7AE-B23F-FC41-98B7-B3F49F045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Freeform 100">
              <a:extLst>
                <a:ext uri="{FF2B5EF4-FFF2-40B4-BE49-F238E27FC236}">
                  <a16:creationId xmlns:a16="http://schemas.microsoft.com/office/drawing/2014/main" id="{30028DE2-FBC0-8F45-B6FF-A43283508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Freeform 101">
              <a:extLst>
                <a:ext uri="{FF2B5EF4-FFF2-40B4-BE49-F238E27FC236}">
                  <a16:creationId xmlns:a16="http://schemas.microsoft.com/office/drawing/2014/main" id="{6AC7BC9B-6556-2B40-90AD-E5B811012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Rectangle 102">
              <a:extLst>
                <a:ext uri="{FF2B5EF4-FFF2-40B4-BE49-F238E27FC236}">
                  <a16:creationId xmlns:a16="http://schemas.microsoft.com/office/drawing/2014/main" id="{F687CE40-A2DB-1045-B346-EBDCAA2CC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Freeform 103">
              <a:extLst>
                <a:ext uri="{FF2B5EF4-FFF2-40B4-BE49-F238E27FC236}">
                  <a16:creationId xmlns:a16="http://schemas.microsoft.com/office/drawing/2014/main" id="{E03A7099-5F3D-884A-AEDC-48A8B08C0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Rectangle 104">
              <a:extLst>
                <a:ext uri="{FF2B5EF4-FFF2-40B4-BE49-F238E27FC236}">
                  <a16:creationId xmlns:a16="http://schemas.microsoft.com/office/drawing/2014/main" id="{3A7BD9D0-D2E1-4C4E-93F7-DB3794C4B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Rectangle 105">
              <a:extLst>
                <a:ext uri="{FF2B5EF4-FFF2-40B4-BE49-F238E27FC236}">
                  <a16:creationId xmlns:a16="http://schemas.microsoft.com/office/drawing/2014/main" id="{0FE4665D-21CA-E646-ABA5-757FE6BE0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Rectangle 106">
              <a:extLst>
                <a:ext uri="{FF2B5EF4-FFF2-40B4-BE49-F238E27FC236}">
                  <a16:creationId xmlns:a16="http://schemas.microsoft.com/office/drawing/2014/main" id="{BFB2550F-8594-DA4A-97A7-52D820E87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Rectangle 107">
              <a:extLst>
                <a:ext uri="{FF2B5EF4-FFF2-40B4-BE49-F238E27FC236}">
                  <a16:creationId xmlns:a16="http://schemas.microsoft.com/office/drawing/2014/main" id="{315B4AD9-BC17-3F4D-81F0-110B91A22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108">
              <a:extLst>
                <a:ext uri="{FF2B5EF4-FFF2-40B4-BE49-F238E27FC236}">
                  <a16:creationId xmlns:a16="http://schemas.microsoft.com/office/drawing/2014/main" id="{3F41136E-B10A-0D49-98EF-C34ACBBA2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Rectangle 109">
              <a:extLst>
                <a:ext uri="{FF2B5EF4-FFF2-40B4-BE49-F238E27FC236}">
                  <a16:creationId xmlns:a16="http://schemas.microsoft.com/office/drawing/2014/main" id="{EEAFE2F8-0630-FD4A-8D45-D44B11A4C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Rectangle 110">
              <a:extLst>
                <a:ext uri="{FF2B5EF4-FFF2-40B4-BE49-F238E27FC236}">
                  <a16:creationId xmlns:a16="http://schemas.microsoft.com/office/drawing/2014/main" id="{8E2C84A7-2E89-B14D-8DF1-9B9D294E5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111">
              <a:extLst>
                <a:ext uri="{FF2B5EF4-FFF2-40B4-BE49-F238E27FC236}">
                  <a16:creationId xmlns:a16="http://schemas.microsoft.com/office/drawing/2014/main" id="{DAA8C6D3-2874-C34E-A9E9-0EE6FBAE1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Freeform 112">
              <a:extLst>
                <a:ext uri="{FF2B5EF4-FFF2-40B4-BE49-F238E27FC236}">
                  <a16:creationId xmlns:a16="http://schemas.microsoft.com/office/drawing/2014/main" id="{A7C509D2-B9DA-6A4C-BB23-1865AB91D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113">
              <a:extLst>
                <a:ext uri="{FF2B5EF4-FFF2-40B4-BE49-F238E27FC236}">
                  <a16:creationId xmlns:a16="http://schemas.microsoft.com/office/drawing/2014/main" id="{5A66814D-C3A3-BC45-85BB-375E470B9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" name="Rectangle 114">
              <a:extLst>
                <a:ext uri="{FF2B5EF4-FFF2-40B4-BE49-F238E27FC236}">
                  <a16:creationId xmlns:a16="http://schemas.microsoft.com/office/drawing/2014/main" id="{5243CCBB-37F0-0E49-9EDA-37EF17F69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" name="Freeform 115">
              <a:extLst>
                <a:ext uri="{FF2B5EF4-FFF2-40B4-BE49-F238E27FC236}">
                  <a16:creationId xmlns:a16="http://schemas.microsoft.com/office/drawing/2014/main" id="{147E7A85-7698-CB48-9328-713D36D3F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" name="Freeform 116">
              <a:extLst>
                <a:ext uri="{FF2B5EF4-FFF2-40B4-BE49-F238E27FC236}">
                  <a16:creationId xmlns:a16="http://schemas.microsoft.com/office/drawing/2014/main" id="{ABCE7E1F-A267-0C46-B38F-E72663D9F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Rectangle 117">
              <a:extLst>
                <a:ext uri="{FF2B5EF4-FFF2-40B4-BE49-F238E27FC236}">
                  <a16:creationId xmlns:a16="http://schemas.microsoft.com/office/drawing/2014/main" id="{481C3F5E-8188-7445-804F-8ED5EFE48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Freeform 118">
              <a:extLst>
                <a:ext uri="{FF2B5EF4-FFF2-40B4-BE49-F238E27FC236}">
                  <a16:creationId xmlns:a16="http://schemas.microsoft.com/office/drawing/2014/main" id="{8DCC1D0F-1C23-0841-AED5-608C0BB54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Freeform 119">
              <a:extLst>
                <a:ext uri="{FF2B5EF4-FFF2-40B4-BE49-F238E27FC236}">
                  <a16:creationId xmlns:a16="http://schemas.microsoft.com/office/drawing/2014/main" id="{3379B787-E335-E944-B07D-EB1D6D4C6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Rectangle 120">
              <a:extLst>
                <a:ext uri="{FF2B5EF4-FFF2-40B4-BE49-F238E27FC236}">
                  <a16:creationId xmlns:a16="http://schemas.microsoft.com/office/drawing/2014/main" id="{C411EDA5-7AD7-1043-8B99-2574C9CC4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121">
              <a:extLst>
                <a:ext uri="{FF2B5EF4-FFF2-40B4-BE49-F238E27FC236}">
                  <a16:creationId xmlns:a16="http://schemas.microsoft.com/office/drawing/2014/main" id="{D359079A-8CB0-184D-B7FF-AFB803D5C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122">
              <a:extLst>
                <a:ext uri="{FF2B5EF4-FFF2-40B4-BE49-F238E27FC236}">
                  <a16:creationId xmlns:a16="http://schemas.microsoft.com/office/drawing/2014/main" id="{AF4B465D-49D4-A54A-81E1-AE7C11148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Rectangle 123">
              <a:extLst>
                <a:ext uri="{FF2B5EF4-FFF2-40B4-BE49-F238E27FC236}">
                  <a16:creationId xmlns:a16="http://schemas.microsoft.com/office/drawing/2014/main" id="{BF486E1A-0504-264D-B8BF-FB4416C16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Rectangle 124">
              <a:extLst>
                <a:ext uri="{FF2B5EF4-FFF2-40B4-BE49-F238E27FC236}">
                  <a16:creationId xmlns:a16="http://schemas.microsoft.com/office/drawing/2014/main" id="{9F5F76CE-8681-4C48-A7BE-039D5A4EC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Freeform 125">
              <a:extLst>
                <a:ext uri="{FF2B5EF4-FFF2-40B4-BE49-F238E27FC236}">
                  <a16:creationId xmlns:a16="http://schemas.microsoft.com/office/drawing/2014/main" id="{5DF9056E-DA6E-CC41-BCBC-F55702E2E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80" name="Picture 579" descr="A screenshot of a map&#10;&#10;Description automatically generated">
            <a:extLst>
              <a:ext uri="{FF2B5EF4-FFF2-40B4-BE49-F238E27FC236}">
                <a16:creationId xmlns:a16="http://schemas.microsoft.com/office/drawing/2014/main" id="{EABA3071-3729-2B42-964E-3CFAB10AB6ED}"/>
              </a:ext>
            </a:extLst>
          </p:cNvPr>
          <p:cNvPicPr/>
          <p:nvPr/>
        </p:nvPicPr>
        <p:blipFill rotWithShape="1">
          <a:blip r:embed="rId2"/>
          <a:srcRect l="15094" t="13868" r="19841" b="11704"/>
          <a:stretch/>
        </p:blipFill>
        <p:spPr bwMode="auto">
          <a:xfrm>
            <a:off x="3194462" y="1898254"/>
            <a:ext cx="8443356" cy="4279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81" name="Rectangle 105">
            <a:extLst>
              <a:ext uri="{FF2B5EF4-FFF2-40B4-BE49-F238E27FC236}">
                <a16:creationId xmlns:a16="http://schemas.microsoft.com/office/drawing/2014/main" id="{257626F0-187D-F447-B994-EE06BD690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462" y="6261066"/>
            <a:ext cx="8443356" cy="379603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2" name="TextBox 581">
            <a:extLst>
              <a:ext uri="{FF2B5EF4-FFF2-40B4-BE49-F238E27FC236}">
                <a16:creationId xmlns:a16="http://schemas.microsoft.com/office/drawing/2014/main" id="{C517A7FE-0AE9-C440-8560-E62F3E4BB528}"/>
              </a:ext>
            </a:extLst>
          </p:cNvPr>
          <p:cNvSpPr txBox="1"/>
          <p:nvPr/>
        </p:nvSpPr>
        <p:spPr>
          <a:xfrm>
            <a:off x="5190808" y="6209265"/>
            <a:ext cx="49312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Gabriola" pitchFamily="82" charset="0"/>
              </a:rPr>
              <a:t>Fig. (1.1): Project location with the district [1]</a:t>
            </a:r>
            <a:endParaRPr lang="en-US" sz="2500" dirty="0">
              <a:solidFill>
                <a:schemeClr val="bg1"/>
              </a:solidFill>
              <a:latin typeface="Gabriola" pitchFamily="82" charset="0"/>
            </a:endParaRPr>
          </a:p>
          <a:p>
            <a:endParaRPr lang="en-US" sz="2500" dirty="0">
              <a:solidFill>
                <a:schemeClr val="bg1"/>
              </a:solidFill>
              <a:latin typeface="Gabriola" pitchFamily="82" charset="0"/>
            </a:endParaRPr>
          </a:p>
        </p:txBody>
      </p:sp>
      <p:pic>
        <p:nvPicPr>
          <p:cNvPr id="4108" name="Picture 12" descr="North Arrow Symbol - Clipart library">
            <a:extLst>
              <a:ext uri="{FF2B5EF4-FFF2-40B4-BE49-F238E27FC236}">
                <a16:creationId xmlns:a16="http://schemas.microsoft.com/office/drawing/2014/main" id="{B6482972-888C-8D4B-9165-C3926B31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8453">
            <a:off x="10524005" y="1992724"/>
            <a:ext cx="912245" cy="94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" name="TextBox 330">
            <a:extLst>
              <a:ext uri="{FF2B5EF4-FFF2-40B4-BE49-F238E27FC236}">
                <a16:creationId xmlns:a16="http://schemas.microsoft.com/office/drawing/2014/main" id="{9A338FB8-D9F3-784E-87C0-0205A73B41F7}"/>
              </a:ext>
            </a:extLst>
          </p:cNvPr>
          <p:cNvSpPr txBox="1"/>
          <p:nvPr/>
        </p:nvSpPr>
        <p:spPr>
          <a:xfrm>
            <a:off x="11798795" y="6283782"/>
            <a:ext cx="353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517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72E93CA-BD81-1B42-9D9C-719C11B59D88}"/>
              </a:ext>
            </a:extLst>
          </p:cNvPr>
          <p:cNvGrpSpPr/>
          <p:nvPr/>
        </p:nvGrpSpPr>
        <p:grpSpPr>
          <a:xfrm>
            <a:off x="9567746" y="5620215"/>
            <a:ext cx="1860674" cy="1146655"/>
            <a:chOff x="3172436" y="1508641"/>
            <a:chExt cx="6382903" cy="3876105"/>
          </a:xfrm>
        </p:grpSpPr>
        <p:sp>
          <p:nvSpPr>
            <p:cNvPr id="10" name="Freeform: Shape 208">
              <a:extLst>
                <a:ext uri="{FF2B5EF4-FFF2-40B4-BE49-F238E27FC236}">
                  <a16:creationId xmlns:a16="http://schemas.microsoft.com/office/drawing/2014/main" id="{1BBA922F-D65B-E44D-890A-6C7D5ADA0164}"/>
                </a:ext>
              </a:extLst>
            </p:cNvPr>
            <p:cNvSpPr/>
            <p:nvPr/>
          </p:nvSpPr>
          <p:spPr>
            <a:xfrm>
              <a:off x="3776568" y="1677320"/>
              <a:ext cx="1038032" cy="330283"/>
            </a:xfrm>
            <a:custGeom>
              <a:avLst/>
              <a:gdLst>
                <a:gd name="connsiteX0" fmla="*/ 418624 w 419100"/>
                <a:gd name="connsiteY0" fmla="*/ 112871 h 133350"/>
                <a:gd name="connsiteX1" fmla="*/ 412909 w 419100"/>
                <a:gd name="connsiteY1" fmla="*/ 132874 h 133350"/>
                <a:gd name="connsiteX2" fmla="*/ 7144 w 419100"/>
                <a:gd name="connsiteY2" fmla="*/ 26194 h 133350"/>
                <a:gd name="connsiteX3" fmla="*/ 11906 w 41910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33350">
                  <a:moveTo>
                    <a:pt x="418624" y="112871"/>
                  </a:moveTo>
                  <a:lnTo>
                    <a:pt x="412909" y="132874"/>
                  </a:lnTo>
                  <a:lnTo>
                    <a:pt x="7144" y="26194"/>
                  </a:lnTo>
                  <a:lnTo>
                    <a:pt x="11906" y="71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09">
              <a:extLst>
                <a:ext uri="{FF2B5EF4-FFF2-40B4-BE49-F238E27FC236}">
                  <a16:creationId xmlns:a16="http://schemas.microsoft.com/office/drawing/2014/main" id="{17A43AC3-1CCC-E049-8AE5-BF98AC532653}"/>
                </a:ext>
              </a:extLst>
            </p:cNvPr>
            <p:cNvSpPr/>
            <p:nvPr/>
          </p:nvSpPr>
          <p:spPr>
            <a:xfrm>
              <a:off x="4702640" y="1879641"/>
              <a:ext cx="589791" cy="283100"/>
            </a:xfrm>
            <a:custGeom>
              <a:avLst/>
              <a:gdLst>
                <a:gd name="connsiteX0" fmla="*/ 8735 w 238125"/>
                <a:gd name="connsiteY0" fmla="*/ 58457 h 114300"/>
                <a:gd name="connsiteX1" fmla="*/ 21902 w 238125"/>
                <a:gd name="connsiteY1" fmla="*/ 8735 h 114300"/>
                <a:gd name="connsiteX2" fmla="*/ 233682 w 238125"/>
                <a:gd name="connsiteY2" fmla="*/ 64818 h 114300"/>
                <a:gd name="connsiteX3" fmla="*/ 220514 w 238125"/>
                <a:gd name="connsiteY3" fmla="*/ 11454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14300">
                  <a:moveTo>
                    <a:pt x="8735" y="58457"/>
                  </a:moveTo>
                  <a:lnTo>
                    <a:pt x="21902" y="8735"/>
                  </a:lnTo>
                  <a:lnTo>
                    <a:pt x="233682" y="64818"/>
                  </a:lnTo>
                  <a:lnTo>
                    <a:pt x="220514" y="11454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10">
              <a:extLst>
                <a:ext uri="{FF2B5EF4-FFF2-40B4-BE49-F238E27FC236}">
                  <a16:creationId xmlns:a16="http://schemas.microsoft.com/office/drawing/2014/main" id="{544E6D10-934E-0A41-83A6-B1269644D0EF}"/>
                </a:ext>
              </a:extLst>
            </p:cNvPr>
            <p:cNvSpPr/>
            <p:nvPr/>
          </p:nvSpPr>
          <p:spPr>
            <a:xfrm>
              <a:off x="3557164" y="3463208"/>
              <a:ext cx="212325" cy="1061624"/>
            </a:xfrm>
            <a:custGeom>
              <a:avLst/>
              <a:gdLst>
                <a:gd name="connsiteX0" fmla="*/ 7144 w 85725"/>
                <a:gd name="connsiteY0" fmla="*/ 9049 h 428625"/>
                <a:gd name="connsiteX1" fmla="*/ 27146 w 85725"/>
                <a:gd name="connsiteY1" fmla="*/ 7144 h 428625"/>
                <a:gd name="connsiteX2" fmla="*/ 79534 w 85725"/>
                <a:gd name="connsiteY2" fmla="*/ 423386 h 428625"/>
                <a:gd name="connsiteX3" fmla="*/ 59531 w 85725"/>
                <a:gd name="connsiteY3" fmla="*/ 42624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28625">
                  <a:moveTo>
                    <a:pt x="7144" y="9049"/>
                  </a:moveTo>
                  <a:lnTo>
                    <a:pt x="27146" y="7144"/>
                  </a:lnTo>
                  <a:lnTo>
                    <a:pt x="79534" y="423386"/>
                  </a:lnTo>
                  <a:lnTo>
                    <a:pt x="59531" y="4262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11">
              <a:extLst>
                <a:ext uri="{FF2B5EF4-FFF2-40B4-BE49-F238E27FC236}">
                  <a16:creationId xmlns:a16="http://schemas.microsoft.com/office/drawing/2014/main" id="{FA47CF63-EDCB-E446-9A05-9DF6C8504B1B}"/>
                </a:ext>
              </a:extLst>
            </p:cNvPr>
            <p:cNvSpPr/>
            <p:nvPr/>
          </p:nvSpPr>
          <p:spPr>
            <a:xfrm>
              <a:off x="3459365" y="2983799"/>
              <a:ext cx="212325" cy="589791"/>
            </a:xfrm>
            <a:custGeom>
              <a:avLst/>
              <a:gdLst>
                <a:gd name="connsiteX0" fmla="*/ 7950 w 85725"/>
                <a:gd name="connsiteY0" fmla="*/ 14122 h 238125"/>
                <a:gd name="connsiteX1" fmla="*/ 59014 w 85725"/>
                <a:gd name="connsiteY1" fmla="*/ 7950 h 238125"/>
                <a:gd name="connsiteX2" fmla="*/ 85303 w 85725"/>
                <a:gd name="connsiteY2" fmla="*/ 225447 h 238125"/>
                <a:gd name="connsiteX3" fmla="*/ 34239 w 85725"/>
                <a:gd name="connsiteY3" fmla="*/ 23161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38125">
                  <a:moveTo>
                    <a:pt x="7950" y="14122"/>
                  </a:moveTo>
                  <a:lnTo>
                    <a:pt x="59014" y="7950"/>
                  </a:lnTo>
                  <a:lnTo>
                    <a:pt x="85303" y="225447"/>
                  </a:lnTo>
                  <a:lnTo>
                    <a:pt x="34239" y="23161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12">
              <a:extLst>
                <a:ext uri="{FF2B5EF4-FFF2-40B4-BE49-F238E27FC236}">
                  <a16:creationId xmlns:a16="http://schemas.microsoft.com/office/drawing/2014/main" id="{CE9F55A1-E3FD-EB4D-A8EE-C75F2C630FE1}"/>
                </a:ext>
              </a:extLst>
            </p:cNvPr>
            <p:cNvSpPr/>
            <p:nvPr/>
          </p:nvSpPr>
          <p:spPr>
            <a:xfrm>
              <a:off x="3817854" y="1947446"/>
              <a:ext cx="2838073" cy="1903844"/>
            </a:xfrm>
            <a:custGeom>
              <a:avLst/>
              <a:gdLst>
                <a:gd name="connsiteX0" fmla="*/ 2098335 w 2838073"/>
                <a:gd name="connsiteY0" fmla="*/ 397944 h 1903844"/>
                <a:gd name="connsiteX1" fmla="*/ 1982738 w 2838073"/>
                <a:gd name="connsiteY1" fmla="*/ 513542 h 1903844"/>
                <a:gd name="connsiteX2" fmla="*/ 2098335 w 2838073"/>
                <a:gd name="connsiteY2" fmla="*/ 629143 h 1903844"/>
                <a:gd name="connsiteX3" fmla="*/ 2213936 w 2838073"/>
                <a:gd name="connsiteY3" fmla="*/ 513542 h 1903844"/>
                <a:gd name="connsiteX4" fmla="*/ 2098335 w 2838073"/>
                <a:gd name="connsiteY4" fmla="*/ 397944 h 1903844"/>
                <a:gd name="connsiteX5" fmla="*/ 0 w 2838073"/>
                <a:gd name="connsiteY5" fmla="*/ 0 h 1903844"/>
                <a:gd name="connsiteX6" fmla="*/ 2087859 w 2838073"/>
                <a:gd name="connsiteY6" fmla="*/ 143908 h 1903844"/>
                <a:gd name="connsiteX7" fmla="*/ 2448812 w 2838073"/>
                <a:gd name="connsiteY7" fmla="*/ 398698 h 1903844"/>
                <a:gd name="connsiteX8" fmla="*/ 2838073 w 2838073"/>
                <a:gd name="connsiteY8" fmla="*/ 1285743 h 1903844"/>
                <a:gd name="connsiteX9" fmla="*/ 2566771 w 2838073"/>
                <a:gd name="connsiteY9" fmla="*/ 1903844 h 1903844"/>
                <a:gd name="connsiteX10" fmla="*/ 2005290 w 2838073"/>
                <a:gd name="connsiteY10" fmla="*/ 884686 h 1903844"/>
                <a:gd name="connsiteX11" fmla="*/ 1745782 w 2838073"/>
                <a:gd name="connsiteY11" fmla="*/ 677079 h 1903844"/>
                <a:gd name="connsiteX12" fmla="*/ 0 w 2838073"/>
                <a:gd name="connsiteY12" fmla="*/ 174579 h 190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38073" h="1903844">
                  <a:moveTo>
                    <a:pt x="2098335" y="397944"/>
                  </a:moveTo>
                  <a:cubicBezTo>
                    <a:pt x="2034639" y="397944"/>
                    <a:pt x="1982738" y="449846"/>
                    <a:pt x="1982738" y="513542"/>
                  </a:cubicBezTo>
                  <a:cubicBezTo>
                    <a:pt x="1982738" y="577241"/>
                    <a:pt x="2034639" y="629143"/>
                    <a:pt x="2098335" y="629143"/>
                  </a:cubicBezTo>
                  <a:cubicBezTo>
                    <a:pt x="2162034" y="629143"/>
                    <a:pt x="2213936" y="577241"/>
                    <a:pt x="2213936" y="513542"/>
                  </a:cubicBezTo>
                  <a:cubicBezTo>
                    <a:pt x="2213936" y="449846"/>
                    <a:pt x="2162034" y="400302"/>
                    <a:pt x="2098335" y="397944"/>
                  </a:cubicBezTo>
                  <a:close/>
                  <a:moveTo>
                    <a:pt x="0" y="0"/>
                  </a:moveTo>
                  <a:lnTo>
                    <a:pt x="2087859" y="143908"/>
                  </a:lnTo>
                  <a:cubicBezTo>
                    <a:pt x="2229409" y="153345"/>
                    <a:pt x="2392192" y="268945"/>
                    <a:pt x="2448812" y="398698"/>
                  </a:cubicBezTo>
                  <a:lnTo>
                    <a:pt x="2838073" y="1285743"/>
                  </a:lnTo>
                  <a:lnTo>
                    <a:pt x="2566771" y="1903844"/>
                  </a:lnTo>
                  <a:lnTo>
                    <a:pt x="2005290" y="884686"/>
                  </a:lnTo>
                  <a:cubicBezTo>
                    <a:pt x="1958106" y="797398"/>
                    <a:pt x="1840148" y="705389"/>
                    <a:pt x="1745782" y="677079"/>
                  </a:cubicBezTo>
                  <a:lnTo>
                    <a:pt x="0" y="17457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13">
              <a:extLst>
                <a:ext uri="{FF2B5EF4-FFF2-40B4-BE49-F238E27FC236}">
                  <a16:creationId xmlns:a16="http://schemas.microsoft.com/office/drawing/2014/main" id="{CE7522B8-C322-1745-B389-09D88BB242B5}"/>
                </a:ext>
              </a:extLst>
            </p:cNvPr>
            <p:cNvSpPr/>
            <p:nvPr/>
          </p:nvSpPr>
          <p:spPr>
            <a:xfrm>
              <a:off x="6324465" y="2859263"/>
              <a:ext cx="3066913" cy="1439090"/>
            </a:xfrm>
            <a:custGeom>
              <a:avLst/>
              <a:gdLst>
                <a:gd name="connsiteX0" fmla="*/ 134779 w 1238250"/>
                <a:gd name="connsiteY0" fmla="*/ 7144 h 581025"/>
                <a:gd name="connsiteX1" fmla="*/ 89059 w 1238250"/>
                <a:gd name="connsiteY1" fmla="*/ 41434 h 581025"/>
                <a:gd name="connsiteX2" fmla="*/ 7144 w 1238250"/>
                <a:gd name="connsiteY2" fmla="*/ 305276 h 581025"/>
                <a:gd name="connsiteX3" fmla="*/ 7144 w 1238250"/>
                <a:gd name="connsiteY3" fmla="*/ 568166 h 581025"/>
                <a:gd name="connsiteX4" fmla="*/ 7144 w 1238250"/>
                <a:gd name="connsiteY4" fmla="*/ 571976 h 581025"/>
                <a:gd name="connsiteX5" fmla="*/ 42386 w 1238250"/>
                <a:gd name="connsiteY5" fmla="*/ 575786 h 581025"/>
                <a:gd name="connsiteX6" fmla="*/ 1202531 w 1238250"/>
                <a:gd name="connsiteY6" fmla="*/ 575786 h 581025"/>
                <a:gd name="connsiteX7" fmla="*/ 1237774 w 1238250"/>
                <a:gd name="connsiteY7" fmla="*/ 540544 h 581025"/>
                <a:gd name="connsiteX8" fmla="*/ 1237774 w 1238250"/>
                <a:gd name="connsiteY8" fmla="*/ 340519 h 581025"/>
                <a:gd name="connsiteX9" fmla="*/ 1202531 w 1238250"/>
                <a:gd name="connsiteY9" fmla="*/ 305276 h 581025"/>
                <a:gd name="connsiteX10" fmla="*/ 585311 w 1238250"/>
                <a:gd name="connsiteY10" fmla="*/ 305276 h 581025"/>
                <a:gd name="connsiteX11" fmla="*/ 464344 w 1238250"/>
                <a:gd name="connsiteY11" fmla="*/ 39529 h 581025"/>
                <a:gd name="connsiteX12" fmla="*/ 413861 w 1238250"/>
                <a:gd name="connsiteY12" fmla="*/ 7144 h 581025"/>
                <a:gd name="connsiteX13" fmla="*/ 134779 w 1238250"/>
                <a:gd name="connsiteY13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0" h="581025">
                  <a:moveTo>
                    <a:pt x="134779" y="7144"/>
                  </a:moveTo>
                  <a:cubicBezTo>
                    <a:pt x="114776" y="7144"/>
                    <a:pt x="94774" y="22384"/>
                    <a:pt x="89059" y="41434"/>
                  </a:cubicBezTo>
                  <a:lnTo>
                    <a:pt x="7144" y="305276"/>
                  </a:lnTo>
                  <a:lnTo>
                    <a:pt x="7144" y="568166"/>
                  </a:lnTo>
                  <a:cubicBezTo>
                    <a:pt x="7144" y="568166"/>
                    <a:pt x="7144" y="570071"/>
                    <a:pt x="7144" y="571976"/>
                  </a:cubicBezTo>
                  <a:cubicBezTo>
                    <a:pt x="7144" y="573881"/>
                    <a:pt x="23336" y="575786"/>
                    <a:pt x="42386" y="575786"/>
                  </a:cubicBezTo>
                  <a:lnTo>
                    <a:pt x="1202531" y="575786"/>
                  </a:lnTo>
                  <a:cubicBezTo>
                    <a:pt x="1222534" y="575786"/>
                    <a:pt x="1237774" y="559594"/>
                    <a:pt x="1237774" y="540544"/>
                  </a:cubicBezTo>
                  <a:lnTo>
                    <a:pt x="1237774" y="340519"/>
                  </a:lnTo>
                  <a:cubicBezTo>
                    <a:pt x="1237774" y="320516"/>
                    <a:pt x="1221581" y="305276"/>
                    <a:pt x="1202531" y="305276"/>
                  </a:cubicBezTo>
                  <a:lnTo>
                    <a:pt x="585311" y="305276"/>
                  </a:lnTo>
                  <a:lnTo>
                    <a:pt x="464344" y="39529"/>
                  </a:lnTo>
                  <a:cubicBezTo>
                    <a:pt x="455771" y="21431"/>
                    <a:pt x="433864" y="7144"/>
                    <a:pt x="413861" y="7144"/>
                  </a:cubicBezTo>
                  <a:lnTo>
                    <a:pt x="134779" y="714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14">
              <a:extLst>
                <a:ext uri="{FF2B5EF4-FFF2-40B4-BE49-F238E27FC236}">
                  <a16:creationId xmlns:a16="http://schemas.microsoft.com/office/drawing/2014/main" id="{FFB6116E-0AE6-0E4A-84DC-CBF2F0F2B681}"/>
                </a:ext>
              </a:extLst>
            </p:cNvPr>
            <p:cNvSpPr/>
            <p:nvPr/>
          </p:nvSpPr>
          <p:spPr>
            <a:xfrm>
              <a:off x="3172436" y="1508641"/>
              <a:ext cx="803481" cy="3258005"/>
            </a:xfrm>
            <a:custGeom>
              <a:avLst/>
              <a:gdLst>
                <a:gd name="connsiteX0" fmla="*/ 470301 w 803481"/>
                <a:gd name="connsiteY0" fmla="*/ 472174 h 3258005"/>
                <a:gd name="connsiteX1" fmla="*/ 392449 w 803481"/>
                <a:gd name="connsiteY1" fmla="*/ 550026 h 3258005"/>
                <a:gd name="connsiteX2" fmla="*/ 470301 w 803481"/>
                <a:gd name="connsiteY2" fmla="*/ 627879 h 3258005"/>
                <a:gd name="connsiteX3" fmla="*/ 548154 w 803481"/>
                <a:gd name="connsiteY3" fmla="*/ 550026 h 3258005"/>
                <a:gd name="connsiteX4" fmla="*/ 470301 w 803481"/>
                <a:gd name="connsiteY4" fmla="*/ 472174 h 3258005"/>
                <a:gd name="connsiteX5" fmla="*/ 628902 w 803481"/>
                <a:gd name="connsiteY5" fmla="*/ 0 h 3258005"/>
                <a:gd name="connsiteX6" fmla="*/ 716192 w 803481"/>
                <a:gd name="connsiteY6" fmla="*/ 894123 h 3258005"/>
                <a:gd name="connsiteX7" fmla="*/ 230204 w 803481"/>
                <a:gd name="connsiteY7" fmla="*/ 2507791 h 3258005"/>
                <a:gd name="connsiteX8" fmla="*/ 211186 w 803481"/>
                <a:gd name="connsiteY8" fmla="*/ 2523639 h 3258005"/>
                <a:gd name="connsiteX9" fmla="*/ 619466 w 803481"/>
                <a:gd name="connsiteY9" fmla="*/ 2446452 h 3258005"/>
                <a:gd name="connsiteX10" fmla="*/ 803481 w 803481"/>
                <a:gd name="connsiteY10" fmla="*/ 3258005 h 3258005"/>
                <a:gd name="connsiteX11" fmla="*/ 225484 w 803481"/>
                <a:gd name="connsiteY11" fmla="*/ 3203743 h 3258005"/>
                <a:gd name="connsiteX12" fmla="*/ 36751 w 803481"/>
                <a:gd name="connsiteY12" fmla="*/ 3019728 h 3258005"/>
                <a:gd name="connsiteX13" fmla="*/ 1365 w 803481"/>
                <a:gd name="connsiteY13" fmla="*/ 2734270 h 3258005"/>
                <a:gd name="connsiteX14" fmla="*/ 145273 w 803481"/>
                <a:gd name="connsiteY14" fmla="*/ 2536101 h 3258005"/>
                <a:gd name="connsiteX15" fmla="*/ 173584 w 803481"/>
                <a:gd name="connsiteY15" fmla="*/ 2530748 h 3258005"/>
                <a:gd name="connsiteX16" fmla="*/ 173584 w 803481"/>
                <a:gd name="connsiteY16" fmla="*/ 587431 h 3258005"/>
                <a:gd name="connsiteX17" fmla="*/ 308055 w 803481"/>
                <a:gd name="connsiteY17" fmla="*/ 502501 h 3258005"/>
                <a:gd name="connsiteX18" fmla="*/ 284464 w 803481"/>
                <a:gd name="connsiteY18" fmla="*/ 240635 h 325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3481" h="3258005">
                  <a:moveTo>
                    <a:pt x="470301" y="472174"/>
                  </a:moveTo>
                  <a:cubicBezTo>
                    <a:pt x="427836" y="472174"/>
                    <a:pt x="392449" y="505203"/>
                    <a:pt x="392449" y="550026"/>
                  </a:cubicBezTo>
                  <a:cubicBezTo>
                    <a:pt x="392449" y="592491"/>
                    <a:pt x="427836" y="627879"/>
                    <a:pt x="470301" y="627879"/>
                  </a:cubicBezTo>
                  <a:cubicBezTo>
                    <a:pt x="512766" y="627879"/>
                    <a:pt x="548154" y="592491"/>
                    <a:pt x="548154" y="550026"/>
                  </a:cubicBezTo>
                  <a:cubicBezTo>
                    <a:pt x="548154" y="507561"/>
                    <a:pt x="512766" y="472174"/>
                    <a:pt x="470301" y="472174"/>
                  </a:cubicBezTo>
                  <a:close/>
                  <a:moveTo>
                    <a:pt x="628902" y="0"/>
                  </a:moveTo>
                  <a:lnTo>
                    <a:pt x="716192" y="894123"/>
                  </a:lnTo>
                  <a:lnTo>
                    <a:pt x="230204" y="2507791"/>
                  </a:lnTo>
                  <a:lnTo>
                    <a:pt x="211186" y="2523639"/>
                  </a:lnTo>
                  <a:lnTo>
                    <a:pt x="619466" y="2446452"/>
                  </a:lnTo>
                  <a:lnTo>
                    <a:pt x="803481" y="3258005"/>
                  </a:lnTo>
                  <a:lnTo>
                    <a:pt x="225484" y="3203743"/>
                  </a:lnTo>
                  <a:cubicBezTo>
                    <a:pt x="133478" y="3194306"/>
                    <a:pt x="48548" y="3111736"/>
                    <a:pt x="36751" y="3019728"/>
                  </a:cubicBezTo>
                  <a:lnTo>
                    <a:pt x="1365" y="2734270"/>
                  </a:lnTo>
                  <a:cubicBezTo>
                    <a:pt x="-10432" y="2642262"/>
                    <a:pt x="55624" y="2554974"/>
                    <a:pt x="145273" y="2536101"/>
                  </a:cubicBezTo>
                  <a:lnTo>
                    <a:pt x="173584" y="2530748"/>
                  </a:lnTo>
                  <a:lnTo>
                    <a:pt x="173584" y="587431"/>
                  </a:lnTo>
                  <a:lnTo>
                    <a:pt x="308055" y="502501"/>
                  </a:lnTo>
                  <a:lnTo>
                    <a:pt x="284464" y="24063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15">
              <a:extLst>
                <a:ext uri="{FF2B5EF4-FFF2-40B4-BE49-F238E27FC236}">
                  <a16:creationId xmlns:a16="http://schemas.microsoft.com/office/drawing/2014/main" id="{1756CCBF-F86B-904B-A562-3A109A51B9CB}"/>
                </a:ext>
              </a:extLst>
            </p:cNvPr>
            <p:cNvSpPr/>
            <p:nvPr/>
          </p:nvSpPr>
          <p:spPr>
            <a:xfrm>
              <a:off x="3288219" y="3904259"/>
              <a:ext cx="188733" cy="188733"/>
            </a:xfrm>
            <a:custGeom>
              <a:avLst/>
              <a:gdLst>
                <a:gd name="connsiteX0" fmla="*/ 70009 w 76200"/>
                <a:gd name="connsiteY0" fmla="*/ 38621 h 76200"/>
                <a:gd name="connsiteX1" fmla="*/ 38576 w 76200"/>
                <a:gd name="connsiteY1" fmla="*/ 70054 h 76200"/>
                <a:gd name="connsiteX2" fmla="*/ 7144 w 76200"/>
                <a:gd name="connsiteY2" fmla="*/ 38621 h 76200"/>
                <a:gd name="connsiteX3" fmla="*/ 38576 w 76200"/>
                <a:gd name="connsiteY3" fmla="*/ 7189 h 76200"/>
                <a:gd name="connsiteX4" fmla="*/ 70009 w 76200"/>
                <a:gd name="connsiteY4" fmla="*/ 3862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0009" y="38621"/>
                  </a:moveTo>
                  <a:cubicBezTo>
                    <a:pt x="70009" y="55766"/>
                    <a:pt x="55721" y="70054"/>
                    <a:pt x="38576" y="70054"/>
                  </a:cubicBezTo>
                  <a:cubicBezTo>
                    <a:pt x="21431" y="70054"/>
                    <a:pt x="7144" y="55766"/>
                    <a:pt x="7144" y="38621"/>
                  </a:cubicBezTo>
                  <a:cubicBezTo>
                    <a:pt x="7144" y="21476"/>
                    <a:pt x="21431" y="7189"/>
                    <a:pt x="38576" y="7189"/>
                  </a:cubicBezTo>
                  <a:cubicBezTo>
                    <a:pt x="55721" y="6236"/>
                    <a:pt x="70009" y="20524"/>
                    <a:pt x="70009" y="3862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216">
              <a:extLst>
                <a:ext uri="{FF2B5EF4-FFF2-40B4-BE49-F238E27FC236}">
                  <a16:creationId xmlns:a16="http://schemas.microsoft.com/office/drawing/2014/main" id="{B193FF47-04DD-2C46-9D2C-621516AF551A}"/>
                </a:ext>
              </a:extLst>
            </p:cNvPr>
            <p:cNvSpPr/>
            <p:nvPr/>
          </p:nvSpPr>
          <p:spPr>
            <a:xfrm>
              <a:off x="5842015" y="4386820"/>
              <a:ext cx="3713324" cy="997926"/>
            </a:xfrm>
            <a:custGeom>
              <a:avLst/>
              <a:gdLst>
                <a:gd name="connsiteX0" fmla="*/ 1856661 w 3713324"/>
                <a:gd name="connsiteY0" fmla="*/ 0 h 997926"/>
                <a:gd name="connsiteX1" fmla="*/ 3253286 w 3713324"/>
                <a:gd name="connsiteY1" fmla="*/ 73133 h 997926"/>
                <a:gd name="connsiteX2" fmla="*/ 3713324 w 3713324"/>
                <a:gd name="connsiteY2" fmla="*/ 535530 h 997926"/>
                <a:gd name="connsiteX3" fmla="*/ 3250928 w 3713324"/>
                <a:gd name="connsiteY3" fmla="*/ 997926 h 997926"/>
                <a:gd name="connsiteX4" fmla="*/ 462397 w 3713324"/>
                <a:gd name="connsiteY4" fmla="*/ 997926 h 997926"/>
                <a:gd name="connsiteX5" fmla="*/ 0 w 3713324"/>
                <a:gd name="connsiteY5" fmla="*/ 535530 h 997926"/>
                <a:gd name="connsiteX6" fmla="*/ 462397 w 3713324"/>
                <a:gd name="connsiteY6" fmla="*/ 73133 h 997926"/>
                <a:gd name="connsiteX7" fmla="*/ 1856661 w 3713324"/>
                <a:gd name="connsiteY7" fmla="*/ 0 h 9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324" h="997926">
                  <a:moveTo>
                    <a:pt x="1856661" y="0"/>
                  </a:moveTo>
                  <a:cubicBezTo>
                    <a:pt x="2203460" y="0"/>
                    <a:pt x="3243850" y="73133"/>
                    <a:pt x="3253286" y="73133"/>
                  </a:cubicBezTo>
                  <a:cubicBezTo>
                    <a:pt x="3505718" y="73133"/>
                    <a:pt x="3713324" y="280740"/>
                    <a:pt x="3713324" y="535530"/>
                  </a:cubicBezTo>
                  <a:cubicBezTo>
                    <a:pt x="3713324" y="790320"/>
                    <a:pt x="3505718" y="997926"/>
                    <a:pt x="3250928" y="997926"/>
                  </a:cubicBezTo>
                  <a:lnTo>
                    <a:pt x="462397" y="997926"/>
                  </a:lnTo>
                  <a:cubicBezTo>
                    <a:pt x="207607" y="997926"/>
                    <a:pt x="0" y="790320"/>
                    <a:pt x="0" y="535530"/>
                  </a:cubicBezTo>
                  <a:cubicBezTo>
                    <a:pt x="0" y="280740"/>
                    <a:pt x="207607" y="73133"/>
                    <a:pt x="462397" y="73133"/>
                  </a:cubicBezTo>
                  <a:cubicBezTo>
                    <a:pt x="469473" y="73133"/>
                    <a:pt x="1509865" y="0"/>
                    <a:pt x="185666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217">
              <a:extLst>
                <a:ext uri="{FF2B5EF4-FFF2-40B4-BE49-F238E27FC236}">
                  <a16:creationId xmlns:a16="http://schemas.microsoft.com/office/drawing/2014/main" id="{1BE9BB97-860D-0E43-8299-28304BE0448C}"/>
                </a:ext>
              </a:extLst>
            </p:cNvPr>
            <p:cNvSpPr/>
            <p:nvPr/>
          </p:nvSpPr>
          <p:spPr>
            <a:xfrm>
              <a:off x="6060238" y="4680537"/>
              <a:ext cx="471833" cy="471833"/>
            </a:xfrm>
            <a:custGeom>
              <a:avLst/>
              <a:gdLst>
                <a:gd name="connsiteX0" fmla="*/ 98584 w 190500"/>
                <a:gd name="connsiteY0" fmla="*/ 190024 h 190500"/>
                <a:gd name="connsiteX1" fmla="*/ 7144 w 190500"/>
                <a:gd name="connsiteY1" fmla="*/ 98584 h 190500"/>
                <a:gd name="connsiteX2" fmla="*/ 98584 w 190500"/>
                <a:gd name="connsiteY2" fmla="*/ 7144 h 190500"/>
                <a:gd name="connsiteX3" fmla="*/ 190024 w 190500"/>
                <a:gd name="connsiteY3" fmla="*/ 98584 h 190500"/>
                <a:gd name="connsiteX4" fmla="*/ 98584 w 190500"/>
                <a:gd name="connsiteY4" fmla="*/ 19002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98584" y="190024"/>
                  </a:moveTo>
                  <a:cubicBezTo>
                    <a:pt x="48101" y="190024"/>
                    <a:pt x="7144" y="149066"/>
                    <a:pt x="7144" y="98584"/>
                  </a:cubicBezTo>
                  <a:cubicBezTo>
                    <a:pt x="7144" y="48101"/>
                    <a:pt x="48101" y="7144"/>
                    <a:pt x="98584" y="7144"/>
                  </a:cubicBezTo>
                  <a:cubicBezTo>
                    <a:pt x="149066" y="7144"/>
                    <a:pt x="190024" y="48101"/>
                    <a:pt x="190024" y="98584"/>
                  </a:cubicBezTo>
                  <a:cubicBezTo>
                    <a:pt x="190024" y="148114"/>
                    <a:pt x="149066" y="190024"/>
                    <a:pt x="98584" y="1900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18">
              <a:extLst>
                <a:ext uri="{FF2B5EF4-FFF2-40B4-BE49-F238E27FC236}">
                  <a16:creationId xmlns:a16="http://schemas.microsoft.com/office/drawing/2014/main" id="{28B4213E-DFED-9A49-A6B1-9D6FC1B6AE32}"/>
                </a:ext>
              </a:extLst>
            </p:cNvPr>
            <p:cNvSpPr/>
            <p:nvPr/>
          </p:nvSpPr>
          <p:spPr>
            <a:xfrm>
              <a:off x="8812770" y="4643063"/>
              <a:ext cx="542608" cy="542608"/>
            </a:xfrm>
            <a:custGeom>
              <a:avLst/>
              <a:gdLst>
                <a:gd name="connsiteX0" fmla="*/ 127593 w 219075"/>
                <a:gd name="connsiteY0" fmla="*/ 22757 h 219075"/>
                <a:gd name="connsiteX1" fmla="*/ 203296 w 219075"/>
                <a:gd name="connsiteY1" fmla="*/ 127593 h 219075"/>
                <a:gd name="connsiteX2" fmla="*/ 98460 w 219075"/>
                <a:gd name="connsiteY2" fmla="*/ 203296 h 219075"/>
                <a:gd name="connsiteX3" fmla="*/ 22757 w 219075"/>
                <a:gd name="connsiteY3" fmla="*/ 98460 h 219075"/>
                <a:gd name="connsiteX4" fmla="*/ 127593 w 219075"/>
                <a:gd name="connsiteY4" fmla="*/ 227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127593" y="22757"/>
                  </a:moveTo>
                  <a:cubicBezTo>
                    <a:pt x="177447" y="30802"/>
                    <a:pt x="211341" y="77738"/>
                    <a:pt x="203296" y="127593"/>
                  </a:cubicBezTo>
                  <a:cubicBezTo>
                    <a:pt x="195251" y="177447"/>
                    <a:pt x="148314" y="211341"/>
                    <a:pt x="98460" y="203296"/>
                  </a:cubicBezTo>
                  <a:cubicBezTo>
                    <a:pt x="48605" y="195251"/>
                    <a:pt x="14712" y="148315"/>
                    <a:pt x="22757" y="98460"/>
                  </a:cubicBezTo>
                  <a:cubicBezTo>
                    <a:pt x="30801" y="48605"/>
                    <a:pt x="77738" y="14712"/>
                    <a:pt x="127593" y="227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19">
              <a:extLst>
                <a:ext uri="{FF2B5EF4-FFF2-40B4-BE49-F238E27FC236}">
                  <a16:creationId xmlns:a16="http://schemas.microsoft.com/office/drawing/2014/main" id="{AAD380DC-811E-1F44-8024-D48D7F8DDE8B}"/>
                </a:ext>
              </a:extLst>
            </p:cNvPr>
            <p:cNvSpPr/>
            <p:nvPr/>
          </p:nvSpPr>
          <p:spPr>
            <a:xfrm>
              <a:off x="6465106" y="3021096"/>
              <a:ext cx="1171361" cy="607456"/>
            </a:xfrm>
            <a:custGeom>
              <a:avLst/>
              <a:gdLst>
                <a:gd name="connsiteX0" fmla="*/ 180233 w 1171361"/>
                <a:gd name="connsiteY0" fmla="*/ 0 h 607456"/>
                <a:gd name="connsiteX1" fmla="*/ 903051 w 1171361"/>
                <a:gd name="connsiteY1" fmla="*/ 0 h 607456"/>
                <a:gd name="connsiteX2" fmla="*/ 1171361 w 1171361"/>
                <a:gd name="connsiteY2" fmla="*/ 607456 h 607456"/>
                <a:gd name="connsiteX3" fmla="*/ 0 w 1171361"/>
                <a:gd name="connsiteY3" fmla="*/ 607456 h 60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361" h="607456">
                  <a:moveTo>
                    <a:pt x="180233" y="0"/>
                  </a:moveTo>
                  <a:lnTo>
                    <a:pt x="903051" y="0"/>
                  </a:lnTo>
                  <a:lnTo>
                    <a:pt x="1171361" y="607456"/>
                  </a:lnTo>
                  <a:lnTo>
                    <a:pt x="0" y="6074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Rectangle: Rounded Corners 220">
              <a:extLst>
                <a:ext uri="{FF2B5EF4-FFF2-40B4-BE49-F238E27FC236}">
                  <a16:creationId xmlns:a16="http://schemas.microsoft.com/office/drawing/2014/main" id="{2ECAE0FA-FB9F-0E4F-A571-74B8208C9460}"/>
                </a:ext>
              </a:extLst>
            </p:cNvPr>
            <p:cNvSpPr/>
            <p:nvPr/>
          </p:nvSpPr>
          <p:spPr>
            <a:xfrm>
              <a:off x="8103056" y="3422743"/>
              <a:ext cx="1103442" cy="411617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EDFBA6-BF32-264A-B071-92FD66F75841}"/>
                </a:ext>
              </a:extLst>
            </p:cNvPr>
            <p:cNvSpPr/>
            <p:nvPr/>
          </p:nvSpPr>
          <p:spPr>
            <a:xfrm>
              <a:off x="7050786" y="4254347"/>
              <a:ext cx="1544908" cy="2310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F545DAC-BDF6-CC49-8EDA-EA754A987EF3}"/>
              </a:ext>
            </a:extLst>
          </p:cNvPr>
          <p:cNvSpPr txBox="1"/>
          <p:nvPr/>
        </p:nvSpPr>
        <p:spPr>
          <a:xfrm>
            <a:off x="150168" y="148025"/>
            <a:ext cx="7948445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Footing 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Design 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Manual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Calculation  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:</a:t>
            </a:r>
            <a:endParaRPr lang="ko-KR" altLang="en-US" sz="5000" b="1" dirty="0">
              <a:solidFill>
                <a:srgbClr val="7D7D7D"/>
              </a:solidFill>
              <a:latin typeface="Gabriola" pitchFamily="82" charset="0"/>
              <a:cs typeface="Arial" pitchFamily="34" charset="0"/>
            </a:endParaRPr>
          </a:p>
        </p:txBody>
      </p:sp>
      <p:pic>
        <p:nvPicPr>
          <p:cNvPr id="26" name="Picture 2" descr="Modern, Conservative, Construction Logo Design for Travis Trucking Sand &amp;  Gravel by jbonkrievner | Design #7131193">
            <a:extLst>
              <a:ext uri="{FF2B5EF4-FFF2-40B4-BE49-F238E27FC236}">
                <a16:creationId xmlns:a16="http://schemas.microsoft.com/office/drawing/2014/main" id="{CB07474C-E5CF-0B4A-B8F5-8270F2655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00" b="55700" l="10000" r="90000">
                        <a14:foregroundMark x1="61034" y1="35500" x2="48414" y2="32700"/>
                        <a14:foregroundMark x1="55517" y1="28200" x2="52276" y2="26600"/>
                        <a14:foregroundMark x1="58621" y1="55700" x2="57310" y2="55400"/>
                        <a14:foregroundMark x1="39655" y1="55700" x2="41103" y2="5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5" t="17688" r="28659" b="40464"/>
          <a:stretch/>
        </p:blipFill>
        <p:spPr bwMode="auto">
          <a:xfrm>
            <a:off x="-48849" y="5717505"/>
            <a:ext cx="1585144" cy="10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F4EF517-967F-F14E-AB6D-A11F5A5700B9}"/>
              </a:ext>
            </a:extLst>
          </p:cNvPr>
          <p:cNvGrpSpPr/>
          <p:nvPr/>
        </p:nvGrpSpPr>
        <p:grpSpPr>
          <a:xfrm>
            <a:off x="1411193" y="6265334"/>
            <a:ext cx="8112750" cy="379656"/>
            <a:chOff x="3638881" y="1932349"/>
            <a:chExt cx="12210572" cy="3796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BFC063-EFA5-814B-938D-05C363317638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178">
              <a:extLst>
                <a:ext uri="{FF2B5EF4-FFF2-40B4-BE49-F238E27FC236}">
                  <a16:creationId xmlns:a16="http://schemas.microsoft.com/office/drawing/2014/main" id="{D7EAEA9B-5D4D-C84C-9639-8DEB1E4D501B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28C9C3E-2A3F-A04A-AE9C-7C27ED5B7094}"/>
              </a:ext>
            </a:extLst>
          </p:cNvPr>
          <p:cNvSpPr txBox="1"/>
          <p:nvPr/>
        </p:nvSpPr>
        <p:spPr>
          <a:xfrm>
            <a:off x="150168" y="1009799"/>
            <a:ext cx="58432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u="sng" dirty="0">
                <a:latin typeface="Gabriola" pitchFamily="82" charset="0"/>
              </a:rPr>
              <a:t>Checking footing thickness based on one-way shear: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035DFF-13E3-974C-AAF9-6F63400FC273}"/>
              </a:ext>
            </a:extLst>
          </p:cNvPr>
          <p:cNvSpPr txBox="1"/>
          <p:nvPr/>
        </p:nvSpPr>
        <p:spPr>
          <a:xfrm>
            <a:off x="7429764" y="5160714"/>
            <a:ext cx="4781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Gabriola" pitchFamily="82" charset="0"/>
              </a:rPr>
              <a:t>Figure (6.4) Foundation Dimension Details  </a:t>
            </a:r>
            <a:endParaRPr lang="en-US" sz="2500" dirty="0">
              <a:latin typeface="Gabriola" pitchFamily="82" charset="0"/>
            </a:endParaRPr>
          </a:p>
          <a:p>
            <a:pPr algn="ctr"/>
            <a:endParaRPr lang="en-US" sz="2500" dirty="0">
              <a:latin typeface="Gabriola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7EAB6E8-1E5B-114B-A4E7-F713711A62DB}"/>
                  </a:ext>
                </a:extLst>
              </p:cNvPr>
              <p:cNvSpPr/>
              <p:nvPr/>
            </p:nvSpPr>
            <p:spPr>
              <a:xfrm>
                <a:off x="0" y="1430019"/>
                <a:ext cx="7147932" cy="6165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he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footing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can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view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as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cantilever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length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2.9−0.5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=1.2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7EAB6E8-1E5B-114B-A4E7-F713711A62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30019"/>
                <a:ext cx="7147932" cy="61651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161FBEDF-65BC-3F4D-9F1C-A5C42032F37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278205" y="2875807"/>
            <a:ext cx="3782695" cy="2362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E9505CA-42B0-DB41-BD5C-1A2AB03F21D2}"/>
                  </a:ext>
                </a:extLst>
              </p:cNvPr>
              <p:cNvSpPr/>
              <p:nvPr/>
            </p:nvSpPr>
            <p:spPr>
              <a:xfrm>
                <a:off x="249044" y="1966774"/>
                <a:ext cx="9552924" cy="463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This cantilever is subjected to ultimate soil stress under the footing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𝑢𝑙𝑡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=20.92 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𝑡𝑜𝑛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E9505CA-42B0-DB41-BD5C-1A2AB03F21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44" y="1966774"/>
                <a:ext cx="9552924" cy="463012"/>
              </a:xfrm>
              <a:prstGeom prst="rect">
                <a:avLst/>
              </a:prstGeom>
              <a:blipFill>
                <a:blip r:embed="rId6"/>
                <a:stretch>
                  <a:fillRect l="-531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9CB6E74E-B186-9A48-A48A-416349A2B545}"/>
              </a:ext>
            </a:extLst>
          </p:cNvPr>
          <p:cNvSpPr/>
          <p:nvPr/>
        </p:nvSpPr>
        <p:spPr>
          <a:xfrm>
            <a:off x="2375210" y="2466754"/>
            <a:ext cx="2650296" cy="656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68E24E6-2CAD-3540-89A5-69F7D29E174F}"/>
                  </a:ext>
                </a:extLst>
              </p:cNvPr>
              <p:cNvSpPr/>
              <p:nvPr/>
            </p:nvSpPr>
            <p:spPr>
              <a:xfrm>
                <a:off x="2423896" y="2583289"/>
                <a:ext cx="2601610" cy="3979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∅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𝑤𝑖𝑑𝑒</m:t>
                          </m:r>
                          <m:r>
                            <a:rPr 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𝑏𝑒𝑎𝑚</m:t>
                          </m:r>
                          <m:r>
                            <a:rPr 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𝑠h𝑒𝑎𝑟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68E24E6-2CAD-3540-89A5-69F7D29E17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896" y="2583289"/>
                <a:ext cx="2601610" cy="397929"/>
              </a:xfrm>
              <a:prstGeom prst="rect">
                <a:avLst/>
              </a:prstGeom>
              <a:blipFill>
                <a:blip r:embed="rId7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C484793-051B-EC40-8B2F-9C434D70FF93}"/>
                  </a:ext>
                </a:extLst>
              </p:cNvPr>
              <p:cNvSpPr/>
              <p:nvPr/>
            </p:nvSpPr>
            <p:spPr>
              <a:xfrm>
                <a:off x="123298" y="3263388"/>
                <a:ext cx="5350439" cy="618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0.75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28</m:t>
                          </m:r>
                        </m:e>
                      </m:rad>
                      <m:r>
                        <a:rPr lang="en-US" i="0">
                          <a:latin typeface="Cambria Math" panose="02040503050406030204" pitchFamily="18" charset="0"/>
                        </a:rPr>
                        <m:t> ×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2.9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1000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=20.92×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1.2−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C484793-051B-EC40-8B2F-9C434D70F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98" y="3263388"/>
                <a:ext cx="5350439" cy="618631"/>
              </a:xfrm>
              <a:prstGeom prst="rect">
                <a:avLst/>
              </a:prstGeom>
              <a:blipFill>
                <a:blip r:embed="rId8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3C9420B-DA7F-904A-B41E-794A45AE9657}"/>
                  </a:ext>
                </a:extLst>
              </p:cNvPr>
              <p:cNvSpPr/>
              <p:nvPr/>
            </p:nvSpPr>
            <p:spPr>
              <a:xfrm>
                <a:off x="572429" y="4146311"/>
                <a:ext cx="13725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279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0">
                          <a:solidFill>
                            <a:srgbClr val="F27900"/>
                          </a:solidFill>
                          <a:latin typeface="Cambria Math" panose="02040503050406030204" pitchFamily="18" charset="0"/>
                        </a:rPr>
                        <m:t>=0.67 </m:t>
                      </m:r>
                      <m:r>
                        <a:rPr lang="en-US" i="1">
                          <a:solidFill>
                            <a:srgbClr val="F279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solidFill>
                    <a:srgbClr val="F279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3C9420B-DA7F-904A-B41E-794A45AE96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29" y="4146311"/>
                <a:ext cx="1372555" cy="369332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177968A-8086-954E-B963-9C02C61B0CE0}"/>
                  </a:ext>
                </a:extLst>
              </p:cNvPr>
              <p:cNvSpPr/>
              <p:nvPr/>
            </p:nvSpPr>
            <p:spPr>
              <a:xfrm>
                <a:off x="1036680" y="5098873"/>
                <a:ext cx="58392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𝑐𝑜𝑣𝑒𝑟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=0.67+0.06=0.73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&lt;0.80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𝑂𝐾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177968A-8086-954E-B963-9C02C61B0C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680" y="5098873"/>
                <a:ext cx="5839291" cy="369332"/>
              </a:xfrm>
              <a:prstGeom prst="rect">
                <a:avLst/>
              </a:prstGeom>
              <a:blipFill>
                <a:blip r:embed="rId10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7E65F5A2-E3A9-D14A-AFC8-395950E6A44A}"/>
              </a:ext>
            </a:extLst>
          </p:cNvPr>
          <p:cNvSpPr txBox="1"/>
          <p:nvPr/>
        </p:nvSpPr>
        <p:spPr>
          <a:xfrm>
            <a:off x="11576418" y="6178163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95679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72E93CA-BD81-1B42-9D9C-719C11B59D88}"/>
              </a:ext>
            </a:extLst>
          </p:cNvPr>
          <p:cNvGrpSpPr/>
          <p:nvPr/>
        </p:nvGrpSpPr>
        <p:grpSpPr>
          <a:xfrm>
            <a:off x="9567746" y="5620215"/>
            <a:ext cx="1860674" cy="1146655"/>
            <a:chOff x="3172436" y="1508641"/>
            <a:chExt cx="6382903" cy="3876105"/>
          </a:xfrm>
        </p:grpSpPr>
        <p:sp>
          <p:nvSpPr>
            <p:cNvPr id="10" name="Freeform: Shape 208">
              <a:extLst>
                <a:ext uri="{FF2B5EF4-FFF2-40B4-BE49-F238E27FC236}">
                  <a16:creationId xmlns:a16="http://schemas.microsoft.com/office/drawing/2014/main" id="{1BBA922F-D65B-E44D-890A-6C7D5ADA0164}"/>
                </a:ext>
              </a:extLst>
            </p:cNvPr>
            <p:cNvSpPr/>
            <p:nvPr/>
          </p:nvSpPr>
          <p:spPr>
            <a:xfrm>
              <a:off x="3776568" y="1677320"/>
              <a:ext cx="1038032" cy="330283"/>
            </a:xfrm>
            <a:custGeom>
              <a:avLst/>
              <a:gdLst>
                <a:gd name="connsiteX0" fmla="*/ 418624 w 419100"/>
                <a:gd name="connsiteY0" fmla="*/ 112871 h 133350"/>
                <a:gd name="connsiteX1" fmla="*/ 412909 w 419100"/>
                <a:gd name="connsiteY1" fmla="*/ 132874 h 133350"/>
                <a:gd name="connsiteX2" fmla="*/ 7144 w 419100"/>
                <a:gd name="connsiteY2" fmla="*/ 26194 h 133350"/>
                <a:gd name="connsiteX3" fmla="*/ 11906 w 41910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33350">
                  <a:moveTo>
                    <a:pt x="418624" y="112871"/>
                  </a:moveTo>
                  <a:lnTo>
                    <a:pt x="412909" y="132874"/>
                  </a:lnTo>
                  <a:lnTo>
                    <a:pt x="7144" y="26194"/>
                  </a:lnTo>
                  <a:lnTo>
                    <a:pt x="11906" y="71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09">
              <a:extLst>
                <a:ext uri="{FF2B5EF4-FFF2-40B4-BE49-F238E27FC236}">
                  <a16:creationId xmlns:a16="http://schemas.microsoft.com/office/drawing/2014/main" id="{17A43AC3-1CCC-E049-8AE5-BF98AC532653}"/>
                </a:ext>
              </a:extLst>
            </p:cNvPr>
            <p:cNvSpPr/>
            <p:nvPr/>
          </p:nvSpPr>
          <p:spPr>
            <a:xfrm>
              <a:off x="4702640" y="1879641"/>
              <a:ext cx="589791" cy="283100"/>
            </a:xfrm>
            <a:custGeom>
              <a:avLst/>
              <a:gdLst>
                <a:gd name="connsiteX0" fmla="*/ 8735 w 238125"/>
                <a:gd name="connsiteY0" fmla="*/ 58457 h 114300"/>
                <a:gd name="connsiteX1" fmla="*/ 21902 w 238125"/>
                <a:gd name="connsiteY1" fmla="*/ 8735 h 114300"/>
                <a:gd name="connsiteX2" fmla="*/ 233682 w 238125"/>
                <a:gd name="connsiteY2" fmla="*/ 64818 h 114300"/>
                <a:gd name="connsiteX3" fmla="*/ 220514 w 238125"/>
                <a:gd name="connsiteY3" fmla="*/ 11454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14300">
                  <a:moveTo>
                    <a:pt x="8735" y="58457"/>
                  </a:moveTo>
                  <a:lnTo>
                    <a:pt x="21902" y="8735"/>
                  </a:lnTo>
                  <a:lnTo>
                    <a:pt x="233682" y="64818"/>
                  </a:lnTo>
                  <a:lnTo>
                    <a:pt x="220514" y="11454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10">
              <a:extLst>
                <a:ext uri="{FF2B5EF4-FFF2-40B4-BE49-F238E27FC236}">
                  <a16:creationId xmlns:a16="http://schemas.microsoft.com/office/drawing/2014/main" id="{544E6D10-934E-0A41-83A6-B1269644D0EF}"/>
                </a:ext>
              </a:extLst>
            </p:cNvPr>
            <p:cNvSpPr/>
            <p:nvPr/>
          </p:nvSpPr>
          <p:spPr>
            <a:xfrm>
              <a:off x="3557164" y="3463208"/>
              <a:ext cx="212325" cy="1061624"/>
            </a:xfrm>
            <a:custGeom>
              <a:avLst/>
              <a:gdLst>
                <a:gd name="connsiteX0" fmla="*/ 7144 w 85725"/>
                <a:gd name="connsiteY0" fmla="*/ 9049 h 428625"/>
                <a:gd name="connsiteX1" fmla="*/ 27146 w 85725"/>
                <a:gd name="connsiteY1" fmla="*/ 7144 h 428625"/>
                <a:gd name="connsiteX2" fmla="*/ 79534 w 85725"/>
                <a:gd name="connsiteY2" fmla="*/ 423386 h 428625"/>
                <a:gd name="connsiteX3" fmla="*/ 59531 w 85725"/>
                <a:gd name="connsiteY3" fmla="*/ 42624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28625">
                  <a:moveTo>
                    <a:pt x="7144" y="9049"/>
                  </a:moveTo>
                  <a:lnTo>
                    <a:pt x="27146" y="7144"/>
                  </a:lnTo>
                  <a:lnTo>
                    <a:pt x="79534" y="423386"/>
                  </a:lnTo>
                  <a:lnTo>
                    <a:pt x="59531" y="4262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11">
              <a:extLst>
                <a:ext uri="{FF2B5EF4-FFF2-40B4-BE49-F238E27FC236}">
                  <a16:creationId xmlns:a16="http://schemas.microsoft.com/office/drawing/2014/main" id="{FA47CF63-EDCB-E446-9A05-9DF6C8504B1B}"/>
                </a:ext>
              </a:extLst>
            </p:cNvPr>
            <p:cNvSpPr/>
            <p:nvPr/>
          </p:nvSpPr>
          <p:spPr>
            <a:xfrm>
              <a:off x="3459365" y="2983799"/>
              <a:ext cx="212325" cy="589791"/>
            </a:xfrm>
            <a:custGeom>
              <a:avLst/>
              <a:gdLst>
                <a:gd name="connsiteX0" fmla="*/ 7950 w 85725"/>
                <a:gd name="connsiteY0" fmla="*/ 14122 h 238125"/>
                <a:gd name="connsiteX1" fmla="*/ 59014 w 85725"/>
                <a:gd name="connsiteY1" fmla="*/ 7950 h 238125"/>
                <a:gd name="connsiteX2" fmla="*/ 85303 w 85725"/>
                <a:gd name="connsiteY2" fmla="*/ 225447 h 238125"/>
                <a:gd name="connsiteX3" fmla="*/ 34239 w 85725"/>
                <a:gd name="connsiteY3" fmla="*/ 23161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38125">
                  <a:moveTo>
                    <a:pt x="7950" y="14122"/>
                  </a:moveTo>
                  <a:lnTo>
                    <a:pt x="59014" y="7950"/>
                  </a:lnTo>
                  <a:lnTo>
                    <a:pt x="85303" y="225447"/>
                  </a:lnTo>
                  <a:lnTo>
                    <a:pt x="34239" y="23161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12">
              <a:extLst>
                <a:ext uri="{FF2B5EF4-FFF2-40B4-BE49-F238E27FC236}">
                  <a16:creationId xmlns:a16="http://schemas.microsoft.com/office/drawing/2014/main" id="{CE9F55A1-E3FD-EB4D-A8EE-C75F2C630FE1}"/>
                </a:ext>
              </a:extLst>
            </p:cNvPr>
            <p:cNvSpPr/>
            <p:nvPr/>
          </p:nvSpPr>
          <p:spPr>
            <a:xfrm>
              <a:off x="3817854" y="1947446"/>
              <a:ext cx="2838073" cy="1903844"/>
            </a:xfrm>
            <a:custGeom>
              <a:avLst/>
              <a:gdLst>
                <a:gd name="connsiteX0" fmla="*/ 2098335 w 2838073"/>
                <a:gd name="connsiteY0" fmla="*/ 397944 h 1903844"/>
                <a:gd name="connsiteX1" fmla="*/ 1982738 w 2838073"/>
                <a:gd name="connsiteY1" fmla="*/ 513542 h 1903844"/>
                <a:gd name="connsiteX2" fmla="*/ 2098335 w 2838073"/>
                <a:gd name="connsiteY2" fmla="*/ 629143 h 1903844"/>
                <a:gd name="connsiteX3" fmla="*/ 2213936 w 2838073"/>
                <a:gd name="connsiteY3" fmla="*/ 513542 h 1903844"/>
                <a:gd name="connsiteX4" fmla="*/ 2098335 w 2838073"/>
                <a:gd name="connsiteY4" fmla="*/ 397944 h 1903844"/>
                <a:gd name="connsiteX5" fmla="*/ 0 w 2838073"/>
                <a:gd name="connsiteY5" fmla="*/ 0 h 1903844"/>
                <a:gd name="connsiteX6" fmla="*/ 2087859 w 2838073"/>
                <a:gd name="connsiteY6" fmla="*/ 143908 h 1903844"/>
                <a:gd name="connsiteX7" fmla="*/ 2448812 w 2838073"/>
                <a:gd name="connsiteY7" fmla="*/ 398698 h 1903844"/>
                <a:gd name="connsiteX8" fmla="*/ 2838073 w 2838073"/>
                <a:gd name="connsiteY8" fmla="*/ 1285743 h 1903844"/>
                <a:gd name="connsiteX9" fmla="*/ 2566771 w 2838073"/>
                <a:gd name="connsiteY9" fmla="*/ 1903844 h 1903844"/>
                <a:gd name="connsiteX10" fmla="*/ 2005290 w 2838073"/>
                <a:gd name="connsiteY10" fmla="*/ 884686 h 1903844"/>
                <a:gd name="connsiteX11" fmla="*/ 1745782 w 2838073"/>
                <a:gd name="connsiteY11" fmla="*/ 677079 h 1903844"/>
                <a:gd name="connsiteX12" fmla="*/ 0 w 2838073"/>
                <a:gd name="connsiteY12" fmla="*/ 174579 h 190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38073" h="1903844">
                  <a:moveTo>
                    <a:pt x="2098335" y="397944"/>
                  </a:moveTo>
                  <a:cubicBezTo>
                    <a:pt x="2034639" y="397944"/>
                    <a:pt x="1982738" y="449846"/>
                    <a:pt x="1982738" y="513542"/>
                  </a:cubicBezTo>
                  <a:cubicBezTo>
                    <a:pt x="1982738" y="577241"/>
                    <a:pt x="2034639" y="629143"/>
                    <a:pt x="2098335" y="629143"/>
                  </a:cubicBezTo>
                  <a:cubicBezTo>
                    <a:pt x="2162034" y="629143"/>
                    <a:pt x="2213936" y="577241"/>
                    <a:pt x="2213936" y="513542"/>
                  </a:cubicBezTo>
                  <a:cubicBezTo>
                    <a:pt x="2213936" y="449846"/>
                    <a:pt x="2162034" y="400302"/>
                    <a:pt x="2098335" y="397944"/>
                  </a:cubicBezTo>
                  <a:close/>
                  <a:moveTo>
                    <a:pt x="0" y="0"/>
                  </a:moveTo>
                  <a:lnTo>
                    <a:pt x="2087859" y="143908"/>
                  </a:lnTo>
                  <a:cubicBezTo>
                    <a:pt x="2229409" y="153345"/>
                    <a:pt x="2392192" y="268945"/>
                    <a:pt x="2448812" y="398698"/>
                  </a:cubicBezTo>
                  <a:lnTo>
                    <a:pt x="2838073" y="1285743"/>
                  </a:lnTo>
                  <a:lnTo>
                    <a:pt x="2566771" y="1903844"/>
                  </a:lnTo>
                  <a:lnTo>
                    <a:pt x="2005290" y="884686"/>
                  </a:lnTo>
                  <a:cubicBezTo>
                    <a:pt x="1958106" y="797398"/>
                    <a:pt x="1840148" y="705389"/>
                    <a:pt x="1745782" y="677079"/>
                  </a:cubicBezTo>
                  <a:lnTo>
                    <a:pt x="0" y="17457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13">
              <a:extLst>
                <a:ext uri="{FF2B5EF4-FFF2-40B4-BE49-F238E27FC236}">
                  <a16:creationId xmlns:a16="http://schemas.microsoft.com/office/drawing/2014/main" id="{CE7522B8-C322-1745-B389-09D88BB242B5}"/>
                </a:ext>
              </a:extLst>
            </p:cNvPr>
            <p:cNvSpPr/>
            <p:nvPr/>
          </p:nvSpPr>
          <p:spPr>
            <a:xfrm>
              <a:off x="6324465" y="2859263"/>
              <a:ext cx="3066913" cy="1439090"/>
            </a:xfrm>
            <a:custGeom>
              <a:avLst/>
              <a:gdLst>
                <a:gd name="connsiteX0" fmla="*/ 134779 w 1238250"/>
                <a:gd name="connsiteY0" fmla="*/ 7144 h 581025"/>
                <a:gd name="connsiteX1" fmla="*/ 89059 w 1238250"/>
                <a:gd name="connsiteY1" fmla="*/ 41434 h 581025"/>
                <a:gd name="connsiteX2" fmla="*/ 7144 w 1238250"/>
                <a:gd name="connsiteY2" fmla="*/ 305276 h 581025"/>
                <a:gd name="connsiteX3" fmla="*/ 7144 w 1238250"/>
                <a:gd name="connsiteY3" fmla="*/ 568166 h 581025"/>
                <a:gd name="connsiteX4" fmla="*/ 7144 w 1238250"/>
                <a:gd name="connsiteY4" fmla="*/ 571976 h 581025"/>
                <a:gd name="connsiteX5" fmla="*/ 42386 w 1238250"/>
                <a:gd name="connsiteY5" fmla="*/ 575786 h 581025"/>
                <a:gd name="connsiteX6" fmla="*/ 1202531 w 1238250"/>
                <a:gd name="connsiteY6" fmla="*/ 575786 h 581025"/>
                <a:gd name="connsiteX7" fmla="*/ 1237774 w 1238250"/>
                <a:gd name="connsiteY7" fmla="*/ 540544 h 581025"/>
                <a:gd name="connsiteX8" fmla="*/ 1237774 w 1238250"/>
                <a:gd name="connsiteY8" fmla="*/ 340519 h 581025"/>
                <a:gd name="connsiteX9" fmla="*/ 1202531 w 1238250"/>
                <a:gd name="connsiteY9" fmla="*/ 305276 h 581025"/>
                <a:gd name="connsiteX10" fmla="*/ 585311 w 1238250"/>
                <a:gd name="connsiteY10" fmla="*/ 305276 h 581025"/>
                <a:gd name="connsiteX11" fmla="*/ 464344 w 1238250"/>
                <a:gd name="connsiteY11" fmla="*/ 39529 h 581025"/>
                <a:gd name="connsiteX12" fmla="*/ 413861 w 1238250"/>
                <a:gd name="connsiteY12" fmla="*/ 7144 h 581025"/>
                <a:gd name="connsiteX13" fmla="*/ 134779 w 1238250"/>
                <a:gd name="connsiteY13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0" h="581025">
                  <a:moveTo>
                    <a:pt x="134779" y="7144"/>
                  </a:moveTo>
                  <a:cubicBezTo>
                    <a:pt x="114776" y="7144"/>
                    <a:pt x="94774" y="22384"/>
                    <a:pt x="89059" y="41434"/>
                  </a:cubicBezTo>
                  <a:lnTo>
                    <a:pt x="7144" y="305276"/>
                  </a:lnTo>
                  <a:lnTo>
                    <a:pt x="7144" y="568166"/>
                  </a:lnTo>
                  <a:cubicBezTo>
                    <a:pt x="7144" y="568166"/>
                    <a:pt x="7144" y="570071"/>
                    <a:pt x="7144" y="571976"/>
                  </a:cubicBezTo>
                  <a:cubicBezTo>
                    <a:pt x="7144" y="573881"/>
                    <a:pt x="23336" y="575786"/>
                    <a:pt x="42386" y="575786"/>
                  </a:cubicBezTo>
                  <a:lnTo>
                    <a:pt x="1202531" y="575786"/>
                  </a:lnTo>
                  <a:cubicBezTo>
                    <a:pt x="1222534" y="575786"/>
                    <a:pt x="1237774" y="559594"/>
                    <a:pt x="1237774" y="540544"/>
                  </a:cubicBezTo>
                  <a:lnTo>
                    <a:pt x="1237774" y="340519"/>
                  </a:lnTo>
                  <a:cubicBezTo>
                    <a:pt x="1237774" y="320516"/>
                    <a:pt x="1221581" y="305276"/>
                    <a:pt x="1202531" y="305276"/>
                  </a:cubicBezTo>
                  <a:lnTo>
                    <a:pt x="585311" y="305276"/>
                  </a:lnTo>
                  <a:lnTo>
                    <a:pt x="464344" y="39529"/>
                  </a:lnTo>
                  <a:cubicBezTo>
                    <a:pt x="455771" y="21431"/>
                    <a:pt x="433864" y="7144"/>
                    <a:pt x="413861" y="7144"/>
                  </a:cubicBezTo>
                  <a:lnTo>
                    <a:pt x="134779" y="714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14">
              <a:extLst>
                <a:ext uri="{FF2B5EF4-FFF2-40B4-BE49-F238E27FC236}">
                  <a16:creationId xmlns:a16="http://schemas.microsoft.com/office/drawing/2014/main" id="{FFB6116E-0AE6-0E4A-84DC-CBF2F0F2B681}"/>
                </a:ext>
              </a:extLst>
            </p:cNvPr>
            <p:cNvSpPr/>
            <p:nvPr/>
          </p:nvSpPr>
          <p:spPr>
            <a:xfrm>
              <a:off x="3172436" y="1508641"/>
              <a:ext cx="803481" cy="3258005"/>
            </a:xfrm>
            <a:custGeom>
              <a:avLst/>
              <a:gdLst>
                <a:gd name="connsiteX0" fmla="*/ 470301 w 803481"/>
                <a:gd name="connsiteY0" fmla="*/ 472174 h 3258005"/>
                <a:gd name="connsiteX1" fmla="*/ 392449 w 803481"/>
                <a:gd name="connsiteY1" fmla="*/ 550026 h 3258005"/>
                <a:gd name="connsiteX2" fmla="*/ 470301 w 803481"/>
                <a:gd name="connsiteY2" fmla="*/ 627879 h 3258005"/>
                <a:gd name="connsiteX3" fmla="*/ 548154 w 803481"/>
                <a:gd name="connsiteY3" fmla="*/ 550026 h 3258005"/>
                <a:gd name="connsiteX4" fmla="*/ 470301 w 803481"/>
                <a:gd name="connsiteY4" fmla="*/ 472174 h 3258005"/>
                <a:gd name="connsiteX5" fmla="*/ 628902 w 803481"/>
                <a:gd name="connsiteY5" fmla="*/ 0 h 3258005"/>
                <a:gd name="connsiteX6" fmla="*/ 716192 w 803481"/>
                <a:gd name="connsiteY6" fmla="*/ 894123 h 3258005"/>
                <a:gd name="connsiteX7" fmla="*/ 230204 w 803481"/>
                <a:gd name="connsiteY7" fmla="*/ 2507791 h 3258005"/>
                <a:gd name="connsiteX8" fmla="*/ 211186 w 803481"/>
                <a:gd name="connsiteY8" fmla="*/ 2523639 h 3258005"/>
                <a:gd name="connsiteX9" fmla="*/ 619466 w 803481"/>
                <a:gd name="connsiteY9" fmla="*/ 2446452 h 3258005"/>
                <a:gd name="connsiteX10" fmla="*/ 803481 w 803481"/>
                <a:gd name="connsiteY10" fmla="*/ 3258005 h 3258005"/>
                <a:gd name="connsiteX11" fmla="*/ 225484 w 803481"/>
                <a:gd name="connsiteY11" fmla="*/ 3203743 h 3258005"/>
                <a:gd name="connsiteX12" fmla="*/ 36751 w 803481"/>
                <a:gd name="connsiteY12" fmla="*/ 3019728 h 3258005"/>
                <a:gd name="connsiteX13" fmla="*/ 1365 w 803481"/>
                <a:gd name="connsiteY13" fmla="*/ 2734270 h 3258005"/>
                <a:gd name="connsiteX14" fmla="*/ 145273 w 803481"/>
                <a:gd name="connsiteY14" fmla="*/ 2536101 h 3258005"/>
                <a:gd name="connsiteX15" fmla="*/ 173584 w 803481"/>
                <a:gd name="connsiteY15" fmla="*/ 2530748 h 3258005"/>
                <a:gd name="connsiteX16" fmla="*/ 173584 w 803481"/>
                <a:gd name="connsiteY16" fmla="*/ 587431 h 3258005"/>
                <a:gd name="connsiteX17" fmla="*/ 308055 w 803481"/>
                <a:gd name="connsiteY17" fmla="*/ 502501 h 3258005"/>
                <a:gd name="connsiteX18" fmla="*/ 284464 w 803481"/>
                <a:gd name="connsiteY18" fmla="*/ 240635 h 325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3481" h="3258005">
                  <a:moveTo>
                    <a:pt x="470301" y="472174"/>
                  </a:moveTo>
                  <a:cubicBezTo>
                    <a:pt x="427836" y="472174"/>
                    <a:pt x="392449" y="505203"/>
                    <a:pt x="392449" y="550026"/>
                  </a:cubicBezTo>
                  <a:cubicBezTo>
                    <a:pt x="392449" y="592491"/>
                    <a:pt x="427836" y="627879"/>
                    <a:pt x="470301" y="627879"/>
                  </a:cubicBezTo>
                  <a:cubicBezTo>
                    <a:pt x="512766" y="627879"/>
                    <a:pt x="548154" y="592491"/>
                    <a:pt x="548154" y="550026"/>
                  </a:cubicBezTo>
                  <a:cubicBezTo>
                    <a:pt x="548154" y="507561"/>
                    <a:pt x="512766" y="472174"/>
                    <a:pt x="470301" y="472174"/>
                  </a:cubicBezTo>
                  <a:close/>
                  <a:moveTo>
                    <a:pt x="628902" y="0"/>
                  </a:moveTo>
                  <a:lnTo>
                    <a:pt x="716192" y="894123"/>
                  </a:lnTo>
                  <a:lnTo>
                    <a:pt x="230204" y="2507791"/>
                  </a:lnTo>
                  <a:lnTo>
                    <a:pt x="211186" y="2523639"/>
                  </a:lnTo>
                  <a:lnTo>
                    <a:pt x="619466" y="2446452"/>
                  </a:lnTo>
                  <a:lnTo>
                    <a:pt x="803481" y="3258005"/>
                  </a:lnTo>
                  <a:lnTo>
                    <a:pt x="225484" y="3203743"/>
                  </a:lnTo>
                  <a:cubicBezTo>
                    <a:pt x="133478" y="3194306"/>
                    <a:pt x="48548" y="3111736"/>
                    <a:pt x="36751" y="3019728"/>
                  </a:cubicBezTo>
                  <a:lnTo>
                    <a:pt x="1365" y="2734270"/>
                  </a:lnTo>
                  <a:cubicBezTo>
                    <a:pt x="-10432" y="2642262"/>
                    <a:pt x="55624" y="2554974"/>
                    <a:pt x="145273" y="2536101"/>
                  </a:cubicBezTo>
                  <a:lnTo>
                    <a:pt x="173584" y="2530748"/>
                  </a:lnTo>
                  <a:lnTo>
                    <a:pt x="173584" y="587431"/>
                  </a:lnTo>
                  <a:lnTo>
                    <a:pt x="308055" y="502501"/>
                  </a:lnTo>
                  <a:lnTo>
                    <a:pt x="284464" y="24063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15">
              <a:extLst>
                <a:ext uri="{FF2B5EF4-FFF2-40B4-BE49-F238E27FC236}">
                  <a16:creationId xmlns:a16="http://schemas.microsoft.com/office/drawing/2014/main" id="{1756CCBF-F86B-904B-A562-3A109A51B9CB}"/>
                </a:ext>
              </a:extLst>
            </p:cNvPr>
            <p:cNvSpPr/>
            <p:nvPr/>
          </p:nvSpPr>
          <p:spPr>
            <a:xfrm>
              <a:off x="3288219" y="3904259"/>
              <a:ext cx="188733" cy="188733"/>
            </a:xfrm>
            <a:custGeom>
              <a:avLst/>
              <a:gdLst>
                <a:gd name="connsiteX0" fmla="*/ 70009 w 76200"/>
                <a:gd name="connsiteY0" fmla="*/ 38621 h 76200"/>
                <a:gd name="connsiteX1" fmla="*/ 38576 w 76200"/>
                <a:gd name="connsiteY1" fmla="*/ 70054 h 76200"/>
                <a:gd name="connsiteX2" fmla="*/ 7144 w 76200"/>
                <a:gd name="connsiteY2" fmla="*/ 38621 h 76200"/>
                <a:gd name="connsiteX3" fmla="*/ 38576 w 76200"/>
                <a:gd name="connsiteY3" fmla="*/ 7189 h 76200"/>
                <a:gd name="connsiteX4" fmla="*/ 70009 w 76200"/>
                <a:gd name="connsiteY4" fmla="*/ 3862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0009" y="38621"/>
                  </a:moveTo>
                  <a:cubicBezTo>
                    <a:pt x="70009" y="55766"/>
                    <a:pt x="55721" y="70054"/>
                    <a:pt x="38576" y="70054"/>
                  </a:cubicBezTo>
                  <a:cubicBezTo>
                    <a:pt x="21431" y="70054"/>
                    <a:pt x="7144" y="55766"/>
                    <a:pt x="7144" y="38621"/>
                  </a:cubicBezTo>
                  <a:cubicBezTo>
                    <a:pt x="7144" y="21476"/>
                    <a:pt x="21431" y="7189"/>
                    <a:pt x="38576" y="7189"/>
                  </a:cubicBezTo>
                  <a:cubicBezTo>
                    <a:pt x="55721" y="6236"/>
                    <a:pt x="70009" y="20524"/>
                    <a:pt x="70009" y="3862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216">
              <a:extLst>
                <a:ext uri="{FF2B5EF4-FFF2-40B4-BE49-F238E27FC236}">
                  <a16:creationId xmlns:a16="http://schemas.microsoft.com/office/drawing/2014/main" id="{B193FF47-04DD-2C46-9D2C-621516AF551A}"/>
                </a:ext>
              </a:extLst>
            </p:cNvPr>
            <p:cNvSpPr/>
            <p:nvPr/>
          </p:nvSpPr>
          <p:spPr>
            <a:xfrm>
              <a:off x="5842015" y="4386820"/>
              <a:ext cx="3713324" cy="997926"/>
            </a:xfrm>
            <a:custGeom>
              <a:avLst/>
              <a:gdLst>
                <a:gd name="connsiteX0" fmla="*/ 1856661 w 3713324"/>
                <a:gd name="connsiteY0" fmla="*/ 0 h 997926"/>
                <a:gd name="connsiteX1" fmla="*/ 3253286 w 3713324"/>
                <a:gd name="connsiteY1" fmla="*/ 73133 h 997926"/>
                <a:gd name="connsiteX2" fmla="*/ 3713324 w 3713324"/>
                <a:gd name="connsiteY2" fmla="*/ 535530 h 997926"/>
                <a:gd name="connsiteX3" fmla="*/ 3250928 w 3713324"/>
                <a:gd name="connsiteY3" fmla="*/ 997926 h 997926"/>
                <a:gd name="connsiteX4" fmla="*/ 462397 w 3713324"/>
                <a:gd name="connsiteY4" fmla="*/ 997926 h 997926"/>
                <a:gd name="connsiteX5" fmla="*/ 0 w 3713324"/>
                <a:gd name="connsiteY5" fmla="*/ 535530 h 997926"/>
                <a:gd name="connsiteX6" fmla="*/ 462397 w 3713324"/>
                <a:gd name="connsiteY6" fmla="*/ 73133 h 997926"/>
                <a:gd name="connsiteX7" fmla="*/ 1856661 w 3713324"/>
                <a:gd name="connsiteY7" fmla="*/ 0 h 9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324" h="997926">
                  <a:moveTo>
                    <a:pt x="1856661" y="0"/>
                  </a:moveTo>
                  <a:cubicBezTo>
                    <a:pt x="2203460" y="0"/>
                    <a:pt x="3243850" y="73133"/>
                    <a:pt x="3253286" y="73133"/>
                  </a:cubicBezTo>
                  <a:cubicBezTo>
                    <a:pt x="3505718" y="73133"/>
                    <a:pt x="3713324" y="280740"/>
                    <a:pt x="3713324" y="535530"/>
                  </a:cubicBezTo>
                  <a:cubicBezTo>
                    <a:pt x="3713324" y="790320"/>
                    <a:pt x="3505718" y="997926"/>
                    <a:pt x="3250928" y="997926"/>
                  </a:cubicBezTo>
                  <a:lnTo>
                    <a:pt x="462397" y="997926"/>
                  </a:lnTo>
                  <a:cubicBezTo>
                    <a:pt x="207607" y="997926"/>
                    <a:pt x="0" y="790320"/>
                    <a:pt x="0" y="535530"/>
                  </a:cubicBezTo>
                  <a:cubicBezTo>
                    <a:pt x="0" y="280740"/>
                    <a:pt x="207607" y="73133"/>
                    <a:pt x="462397" y="73133"/>
                  </a:cubicBezTo>
                  <a:cubicBezTo>
                    <a:pt x="469473" y="73133"/>
                    <a:pt x="1509865" y="0"/>
                    <a:pt x="185666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217">
              <a:extLst>
                <a:ext uri="{FF2B5EF4-FFF2-40B4-BE49-F238E27FC236}">
                  <a16:creationId xmlns:a16="http://schemas.microsoft.com/office/drawing/2014/main" id="{1BE9BB97-860D-0E43-8299-28304BE0448C}"/>
                </a:ext>
              </a:extLst>
            </p:cNvPr>
            <p:cNvSpPr/>
            <p:nvPr/>
          </p:nvSpPr>
          <p:spPr>
            <a:xfrm>
              <a:off x="6060238" y="4680537"/>
              <a:ext cx="471833" cy="471833"/>
            </a:xfrm>
            <a:custGeom>
              <a:avLst/>
              <a:gdLst>
                <a:gd name="connsiteX0" fmla="*/ 98584 w 190500"/>
                <a:gd name="connsiteY0" fmla="*/ 190024 h 190500"/>
                <a:gd name="connsiteX1" fmla="*/ 7144 w 190500"/>
                <a:gd name="connsiteY1" fmla="*/ 98584 h 190500"/>
                <a:gd name="connsiteX2" fmla="*/ 98584 w 190500"/>
                <a:gd name="connsiteY2" fmla="*/ 7144 h 190500"/>
                <a:gd name="connsiteX3" fmla="*/ 190024 w 190500"/>
                <a:gd name="connsiteY3" fmla="*/ 98584 h 190500"/>
                <a:gd name="connsiteX4" fmla="*/ 98584 w 190500"/>
                <a:gd name="connsiteY4" fmla="*/ 19002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98584" y="190024"/>
                  </a:moveTo>
                  <a:cubicBezTo>
                    <a:pt x="48101" y="190024"/>
                    <a:pt x="7144" y="149066"/>
                    <a:pt x="7144" y="98584"/>
                  </a:cubicBezTo>
                  <a:cubicBezTo>
                    <a:pt x="7144" y="48101"/>
                    <a:pt x="48101" y="7144"/>
                    <a:pt x="98584" y="7144"/>
                  </a:cubicBezTo>
                  <a:cubicBezTo>
                    <a:pt x="149066" y="7144"/>
                    <a:pt x="190024" y="48101"/>
                    <a:pt x="190024" y="98584"/>
                  </a:cubicBezTo>
                  <a:cubicBezTo>
                    <a:pt x="190024" y="148114"/>
                    <a:pt x="149066" y="190024"/>
                    <a:pt x="98584" y="1900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18">
              <a:extLst>
                <a:ext uri="{FF2B5EF4-FFF2-40B4-BE49-F238E27FC236}">
                  <a16:creationId xmlns:a16="http://schemas.microsoft.com/office/drawing/2014/main" id="{28B4213E-DFED-9A49-A6B1-9D6FC1B6AE32}"/>
                </a:ext>
              </a:extLst>
            </p:cNvPr>
            <p:cNvSpPr/>
            <p:nvPr/>
          </p:nvSpPr>
          <p:spPr>
            <a:xfrm>
              <a:off x="8812770" y="4643063"/>
              <a:ext cx="542608" cy="542608"/>
            </a:xfrm>
            <a:custGeom>
              <a:avLst/>
              <a:gdLst>
                <a:gd name="connsiteX0" fmla="*/ 127593 w 219075"/>
                <a:gd name="connsiteY0" fmla="*/ 22757 h 219075"/>
                <a:gd name="connsiteX1" fmla="*/ 203296 w 219075"/>
                <a:gd name="connsiteY1" fmla="*/ 127593 h 219075"/>
                <a:gd name="connsiteX2" fmla="*/ 98460 w 219075"/>
                <a:gd name="connsiteY2" fmla="*/ 203296 h 219075"/>
                <a:gd name="connsiteX3" fmla="*/ 22757 w 219075"/>
                <a:gd name="connsiteY3" fmla="*/ 98460 h 219075"/>
                <a:gd name="connsiteX4" fmla="*/ 127593 w 219075"/>
                <a:gd name="connsiteY4" fmla="*/ 227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127593" y="22757"/>
                  </a:moveTo>
                  <a:cubicBezTo>
                    <a:pt x="177447" y="30802"/>
                    <a:pt x="211341" y="77738"/>
                    <a:pt x="203296" y="127593"/>
                  </a:cubicBezTo>
                  <a:cubicBezTo>
                    <a:pt x="195251" y="177447"/>
                    <a:pt x="148314" y="211341"/>
                    <a:pt x="98460" y="203296"/>
                  </a:cubicBezTo>
                  <a:cubicBezTo>
                    <a:pt x="48605" y="195251"/>
                    <a:pt x="14712" y="148315"/>
                    <a:pt x="22757" y="98460"/>
                  </a:cubicBezTo>
                  <a:cubicBezTo>
                    <a:pt x="30801" y="48605"/>
                    <a:pt x="77738" y="14712"/>
                    <a:pt x="127593" y="227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19">
              <a:extLst>
                <a:ext uri="{FF2B5EF4-FFF2-40B4-BE49-F238E27FC236}">
                  <a16:creationId xmlns:a16="http://schemas.microsoft.com/office/drawing/2014/main" id="{AAD380DC-811E-1F44-8024-D48D7F8DDE8B}"/>
                </a:ext>
              </a:extLst>
            </p:cNvPr>
            <p:cNvSpPr/>
            <p:nvPr/>
          </p:nvSpPr>
          <p:spPr>
            <a:xfrm>
              <a:off x="6465106" y="3021096"/>
              <a:ext cx="1171361" cy="607456"/>
            </a:xfrm>
            <a:custGeom>
              <a:avLst/>
              <a:gdLst>
                <a:gd name="connsiteX0" fmla="*/ 180233 w 1171361"/>
                <a:gd name="connsiteY0" fmla="*/ 0 h 607456"/>
                <a:gd name="connsiteX1" fmla="*/ 903051 w 1171361"/>
                <a:gd name="connsiteY1" fmla="*/ 0 h 607456"/>
                <a:gd name="connsiteX2" fmla="*/ 1171361 w 1171361"/>
                <a:gd name="connsiteY2" fmla="*/ 607456 h 607456"/>
                <a:gd name="connsiteX3" fmla="*/ 0 w 1171361"/>
                <a:gd name="connsiteY3" fmla="*/ 607456 h 60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361" h="607456">
                  <a:moveTo>
                    <a:pt x="180233" y="0"/>
                  </a:moveTo>
                  <a:lnTo>
                    <a:pt x="903051" y="0"/>
                  </a:lnTo>
                  <a:lnTo>
                    <a:pt x="1171361" y="607456"/>
                  </a:lnTo>
                  <a:lnTo>
                    <a:pt x="0" y="6074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Rectangle: Rounded Corners 220">
              <a:extLst>
                <a:ext uri="{FF2B5EF4-FFF2-40B4-BE49-F238E27FC236}">
                  <a16:creationId xmlns:a16="http://schemas.microsoft.com/office/drawing/2014/main" id="{2ECAE0FA-FB9F-0E4F-A571-74B8208C9460}"/>
                </a:ext>
              </a:extLst>
            </p:cNvPr>
            <p:cNvSpPr/>
            <p:nvPr/>
          </p:nvSpPr>
          <p:spPr>
            <a:xfrm>
              <a:off x="8103056" y="3422743"/>
              <a:ext cx="1103442" cy="411617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EDFBA6-BF32-264A-B071-92FD66F75841}"/>
                </a:ext>
              </a:extLst>
            </p:cNvPr>
            <p:cNvSpPr/>
            <p:nvPr/>
          </p:nvSpPr>
          <p:spPr>
            <a:xfrm>
              <a:off x="7050786" y="4254347"/>
              <a:ext cx="1544908" cy="2310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F545DAC-BDF6-CC49-8EDA-EA754A987EF3}"/>
              </a:ext>
            </a:extLst>
          </p:cNvPr>
          <p:cNvSpPr txBox="1"/>
          <p:nvPr/>
        </p:nvSpPr>
        <p:spPr>
          <a:xfrm>
            <a:off x="150168" y="148025"/>
            <a:ext cx="7948445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Footing 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Design 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Manual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Calculation  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:</a:t>
            </a:r>
            <a:endParaRPr lang="ko-KR" altLang="en-US" sz="5000" b="1" dirty="0">
              <a:solidFill>
                <a:srgbClr val="7D7D7D"/>
              </a:solidFill>
              <a:latin typeface="Gabriola" pitchFamily="82" charset="0"/>
              <a:cs typeface="Arial" pitchFamily="34" charset="0"/>
            </a:endParaRPr>
          </a:p>
        </p:txBody>
      </p:sp>
      <p:pic>
        <p:nvPicPr>
          <p:cNvPr id="26" name="Picture 2" descr="Modern, Conservative, Construction Logo Design for Travis Trucking Sand &amp;  Gravel by jbonkrievner | Design #7131193">
            <a:extLst>
              <a:ext uri="{FF2B5EF4-FFF2-40B4-BE49-F238E27FC236}">
                <a16:creationId xmlns:a16="http://schemas.microsoft.com/office/drawing/2014/main" id="{CB07474C-E5CF-0B4A-B8F5-8270F2655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00" b="55700" l="10000" r="90000">
                        <a14:foregroundMark x1="61034" y1="35500" x2="48414" y2="32700"/>
                        <a14:foregroundMark x1="55517" y1="28200" x2="52276" y2="26600"/>
                        <a14:foregroundMark x1="58621" y1="55700" x2="57310" y2="55400"/>
                        <a14:foregroundMark x1="39655" y1="55700" x2="41103" y2="5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5" t="17688" r="28659" b="40464"/>
          <a:stretch/>
        </p:blipFill>
        <p:spPr bwMode="auto">
          <a:xfrm>
            <a:off x="-48849" y="5717505"/>
            <a:ext cx="1585144" cy="10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F4EF517-967F-F14E-AB6D-A11F5A5700B9}"/>
              </a:ext>
            </a:extLst>
          </p:cNvPr>
          <p:cNvGrpSpPr/>
          <p:nvPr/>
        </p:nvGrpSpPr>
        <p:grpSpPr>
          <a:xfrm>
            <a:off x="1411193" y="6265334"/>
            <a:ext cx="8112750" cy="379656"/>
            <a:chOff x="3638881" y="1932349"/>
            <a:chExt cx="12210572" cy="3796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BFC063-EFA5-814B-938D-05C363317638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178">
              <a:extLst>
                <a:ext uri="{FF2B5EF4-FFF2-40B4-BE49-F238E27FC236}">
                  <a16:creationId xmlns:a16="http://schemas.microsoft.com/office/drawing/2014/main" id="{D7EAEA9B-5D4D-C84C-9639-8DEB1E4D501B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28C9C3E-2A3F-A04A-AE9C-7C27ED5B7094}"/>
              </a:ext>
            </a:extLst>
          </p:cNvPr>
          <p:cNvSpPr txBox="1"/>
          <p:nvPr/>
        </p:nvSpPr>
        <p:spPr>
          <a:xfrm>
            <a:off x="150168" y="1009799"/>
            <a:ext cx="58432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u="sng" dirty="0">
                <a:latin typeface="Gabriola" pitchFamily="82" charset="0"/>
              </a:rPr>
              <a:t>Calculating Area of Reinforcement: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035DFF-13E3-974C-AAF9-6F63400FC273}"/>
              </a:ext>
            </a:extLst>
          </p:cNvPr>
          <p:cNvSpPr txBox="1"/>
          <p:nvPr/>
        </p:nvSpPr>
        <p:spPr>
          <a:xfrm>
            <a:off x="9276606" y="4737798"/>
            <a:ext cx="246568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Gabriola" pitchFamily="82" charset="0"/>
              </a:rPr>
              <a:t>Figure (6.5) Footing reinforcement Details  </a:t>
            </a:r>
            <a:endParaRPr lang="en-US" sz="2500" dirty="0">
              <a:latin typeface="Gabriola" pitchFamily="82" charset="0"/>
            </a:endParaRPr>
          </a:p>
          <a:p>
            <a:pPr algn="ctr"/>
            <a:endParaRPr lang="en-US" sz="2500" dirty="0">
              <a:latin typeface="Gabriola" pitchFamily="82" charset="0"/>
            </a:endParaRPr>
          </a:p>
        </p:txBody>
      </p:sp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879A30EA-4F3F-604D-9B93-6F8FAFC6B73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231505" y="379009"/>
            <a:ext cx="2510790" cy="4291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CDD054A-8CF7-7D48-A263-175BCD3FDDFE}"/>
                  </a:ext>
                </a:extLst>
              </p:cNvPr>
              <p:cNvSpPr/>
              <p:nvPr/>
            </p:nvSpPr>
            <p:spPr>
              <a:xfrm>
                <a:off x="254081" y="1557628"/>
                <a:ext cx="584191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𝑢𝑙𝑡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1.2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20.9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1.2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=15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𝑡𝑜𝑛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=150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𝑘𝑁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CDD054A-8CF7-7D48-A263-175BCD3FDD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81" y="1557628"/>
                <a:ext cx="5841919" cy="646331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C97F986-A89D-7E4D-81CC-93089FA3D9F6}"/>
                  </a:ext>
                </a:extLst>
              </p:cNvPr>
              <p:cNvSpPr/>
              <p:nvPr/>
            </p:nvSpPr>
            <p:spPr>
              <a:xfrm>
                <a:off x="416959" y="2171601"/>
                <a:ext cx="4756559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0.85 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420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0.85 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28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2.9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=6.08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C97F986-A89D-7E4D-81CC-93089FA3D9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959" y="2171601"/>
                <a:ext cx="4756559" cy="714683"/>
              </a:xfrm>
              <a:prstGeom prst="rect">
                <a:avLst/>
              </a:prstGeom>
              <a:blipFill>
                <a:blip r:embed="rId6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91C20D2-C6BD-C647-BD12-A9B598727F08}"/>
                  </a:ext>
                </a:extLst>
              </p:cNvPr>
              <p:cNvSpPr/>
              <p:nvPr/>
            </p:nvSpPr>
            <p:spPr>
              <a:xfrm>
                <a:off x="58296" y="2965603"/>
                <a:ext cx="1221616" cy="463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F279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To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279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279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F279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279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1600" dirty="0">
                  <a:solidFill>
                    <a:srgbClr val="F279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91C20D2-C6BD-C647-BD12-A9B598727F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6" y="2965603"/>
                <a:ext cx="1221616" cy="463397"/>
              </a:xfrm>
              <a:prstGeom prst="rect">
                <a:avLst/>
              </a:prstGeom>
              <a:blipFill>
                <a:blip r:embed="rId7"/>
                <a:stretch>
                  <a:fillRect l="-4124" r="-3093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E3C4707-FDF9-FE41-BA05-060472FF123B}"/>
                  </a:ext>
                </a:extLst>
              </p:cNvPr>
              <p:cNvSpPr/>
              <p:nvPr/>
            </p:nvSpPr>
            <p:spPr>
              <a:xfrm>
                <a:off x="1198285" y="3073325"/>
                <a:ext cx="166291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∅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E3C4707-FDF9-FE41-BA05-060472FF1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285" y="3073325"/>
                <a:ext cx="1662917" cy="369332"/>
              </a:xfrm>
              <a:prstGeom prst="rect">
                <a:avLst/>
              </a:prstGeom>
              <a:blipFill>
                <a:blip r:embed="rId8"/>
                <a:stretch>
                  <a:fillRect l="-758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25B736A-5FA5-6641-AAC7-91DA1E419596}"/>
                  </a:ext>
                </a:extLst>
              </p:cNvPr>
              <p:cNvSpPr/>
              <p:nvPr/>
            </p:nvSpPr>
            <p:spPr>
              <a:xfrm>
                <a:off x="2625824" y="2965603"/>
                <a:ext cx="4711931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0.9</m:t>
                    </m:r>
                    <m:d>
                      <m:d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0">
                            <a:latin typeface="Cambria Math" panose="02040503050406030204" pitchFamily="18" charset="0"/>
                          </a:rPr>
                          <m:t>420</m:t>
                        </m:r>
                      </m:e>
                    </m:d>
                    <m:d>
                      <m:d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0">
                            <a:latin typeface="Cambria Math" panose="02040503050406030204" pitchFamily="18" charset="0"/>
                          </a:rPr>
                          <m:t>0.74−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6.08 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0">
                            <a:latin typeface="Cambria Math" panose="02040503050406030204" pitchFamily="18" charset="0"/>
                          </a:rPr>
                          <m:t>1000</m:t>
                        </m:r>
                      </m:e>
                    </m:d>
                    <m:r>
                      <a:rPr lang="en-US" i="0">
                        <a:latin typeface="Cambria Math" panose="02040503050406030204" pitchFamily="18" charset="0"/>
                      </a:rPr>
                      <m:t>=150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25B736A-5FA5-6641-AAC7-91DA1E419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5824" y="2965603"/>
                <a:ext cx="4711931" cy="5068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E41B3DC-C5FB-FB4F-93FF-028077F21B5F}"/>
                  </a:ext>
                </a:extLst>
              </p:cNvPr>
              <p:cNvSpPr/>
              <p:nvPr/>
            </p:nvSpPr>
            <p:spPr>
              <a:xfrm>
                <a:off x="7182378" y="3039898"/>
                <a:ext cx="20942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=536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E41B3DC-C5FB-FB4F-93FF-028077F21B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378" y="3039898"/>
                <a:ext cx="2094228" cy="369332"/>
              </a:xfrm>
              <a:prstGeom prst="rect">
                <a:avLst/>
              </a:prstGeom>
              <a:blipFill>
                <a:blip r:embed="rId10"/>
                <a:stretch>
                  <a:fillRect t="-110000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676BB11-43A4-0D4B-B2C8-2DA40948BAF3}"/>
                  </a:ext>
                </a:extLst>
              </p:cNvPr>
              <p:cNvSpPr/>
              <p:nvPr/>
            </p:nvSpPr>
            <p:spPr>
              <a:xfrm>
                <a:off x="150168" y="3698515"/>
                <a:ext cx="4622419" cy="379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Checking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minimum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𝑠h𝑟𝑖𝑛𝑘𝑎𝑔𝑒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676BB11-43A4-0D4B-B2C8-2DA40948BA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68" y="3698515"/>
                <a:ext cx="4622419" cy="379848"/>
              </a:xfrm>
              <a:prstGeom prst="rect">
                <a:avLst/>
              </a:prstGeom>
              <a:blipFill>
                <a:blip r:embed="rId11"/>
                <a:stretch>
                  <a:fillRect l="-1374" t="-9677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AE6F154-06B9-5441-A8D8-109A6FB17977}"/>
                  </a:ext>
                </a:extLst>
              </p:cNvPr>
              <p:cNvSpPr/>
              <p:nvPr/>
            </p:nvSpPr>
            <p:spPr>
              <a:xfrm>
                <a:off x="254081" y="4234117"/>
                <a:ext cx="4857548" cy="3870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0.0018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1000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800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=1440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AE6F154-06B9-5441-A8D8-109A6FB179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81" y="4234117"/>
                <a:ext cx="4857548" cy="387029"/>
              </a:xfrm>
              <a:prstGeom prst="rect">
                <a:avLst/>
              </a:prstGeom>
              <a:blipFill>
                <a:blip r:embed="rId12"/>
                <a:stretch>
                  <a:fillRect t="-106452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15F94A3-B6BA-C746-B34E-E07F8440AE08}"/>
                  </a:ext>
                </a:extLst>
              </p:cNvPr>
              <p:cNvSpPr/>
              <p:nvPr/>
            </p:nvSpPr>
            <p:spPr>
              <a:xfrm>
                <a:off x="294494" y="4738774"/>
                <a:ext cx="4638642" cy="8081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U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sing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 ∅16→#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𝑏𝑎𝑟𝑠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1440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≈8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𝑏𝑎𝑟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15F94A3-B6BA-C746-B34E-E07F8440A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4" y="4738774"/>
                <a:ext cx="4638642" cy="808170"/>
              </a:xfrm>
              <a:prstGeom prst="rect">
                <a:avLst/>
              </a:prstGeom>
              <a:blipFill>
                <a:blip r:embed="rId13"/>
                <a:stretch>
                  <a:fillRect t="-33846" b="-4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8310611-F9EC-4045-A229-F85549F217F0}"/>
                  </a:ext>
                </a:extLst>
              </p:cNvPr>
              <p:cNvSpPr/>
              <p:nvPr/>
            </p:nvSpPr>
            <p:spPr>
              <a:xfrm>
                <a:off x="5702381" y="5250445"/>
                <a:ext cx="3298339" cy="463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Use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∅</m:t>
                    </m:r>
                    <m:r>
                      <a:rPr lang="en-US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r>
                      <a:rPr lang="en-US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𝒎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in two directions. </a:t>
                </a:r>
                <a:endParaRPr lang="en-US" sz="1600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8310611-F9EC-4045-A229-F85549F217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381" y="5250445"/>
                <a:ext cx="3298339" cy="463397"/>
              </a:xfrm>
              <a:prstGeom prst="rect">
                <a:avLst/>
              </a:prstGeom>
              <a:blipFill>
                <a:blip r:embed="rId14"/>
                <a:stretch>
                  <a:fillRect l="-1533" r="-766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88D5C62C-C956-3C47-ABBF-FAE64D84E035}"/>
              </a:ext>
            </a:extLst>
          </p:cNvPr>
          <p:cNvSpPr txBox="1"/>
          <p:nvPr/>
        </p:nvSpPr>
        <p:spPr>
          <a:xfrm>
            <a:off x="11576418" y="6178163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2130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CDC2B-7C28-B047-8A14-A073F2D378C5}"/>
              </a:ext>
            </a:extLst>
          </p:cNvPr>
          <p:cNvSpPr txBox="1"/>
          <p:nvPr/>
        </p:nvSpPr>
        <p:spPr>
          <a:xfrm>
            <a:off x="217170" y="91470"/>
            <a:ext cx="9802762" cy="9387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55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Footing </a:t>
            </a:r>
            <a:r>
              <a:rPr lang="en-US" altLang="ko-KR" sz="55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Design </a:t>
            </a:r>
            <a:r>
              <a:rPr lang="en-US" altLang="ko-KR" sz="55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Summary:</a:t>
            </a:r>
            <a:endParaRPr lang="ko-KR" altLang="en-US" sz="5500" b="1" dirty="0">
              <a:solidFill>
                <a:srgbClr val="7D7D7D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EED52568-49D7-E74D-9C0F-0E6B5A2E872A}"/>
              </a:ext>
            </a:extLst>
          </p:cNvPr>
          <p:cNvSpPr/>
          <p:nvPr/>
        </p:nvSpPr>
        <p:spPr>
          <a:xfrm>
            <a:off x="6328410" y="514350"/>
            <a:ext cx="5646420" cy="246042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7E810-EC72-134A-9041-A4F510F68388}"/>
              </a:ext>
            </a:extLst>
          </p:cNvPr>
          <p:cNvSpPr/>
          <p:nvPr/>
        </p:nvSpPr>
        <p:spPr>
          <a:xfrm>
            <a:off x="6461760" y="708660"/>
            <a:ext cx="5372100" cy="2125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4EB99C-4178-AE4D-9218-7986053C8B8B}"/>
              </a:ext>
            </a:extLst>
          </p:cNvPr>
          <p:cNvPicPr/>
          <p:nvPr/>
        </p:nvPicPr>
        <p:blipFill rotWithShape="1">
          <a:blip r:embed="rId2"/>
          <a:srcRect t="54227"/>
          <a:stretch/>
        </p:blipFill>
        <p:spPr>
          <a:xfrm>
            <a:off x="5453831" y="941191"/>
            <a:ext cx="6139180" cy="2227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5804A8-845F-8E4B-A2BE-38D72F95A35D}"/>
              </a:ext>
            </a:extLst>
          </p:cNvPr>
          <p:cNvSpPr txBox="1"/>
          <p:nvPr/>
        </p:nvSpPr>
        <p:spPr>
          <a:xfrm>
            <a:off x="6936412" y="3261481"/>
            <a:ext cx="50384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Gabriola" pitchFamily="82" charset="0"/>
              </a:rPr>
              <a:t>Figure (6.6) Foundation Reinforcement Details </a:t>
            </a:r>
            <a:endParaRPr lang="en-US" sz="2500" dirty="0">
              <a:latin typeface="Gabriola" pitchFamily="82" charset="0"/>
            </a:endParaRPr>
          </a:p>
          <a:p>
            <a:endParaRPr lang="en-US" sz="2500" dirty="0">
              <a:latin typeface="Gabriola" pitchFamily="82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0FB3754-2271-7748-A56F-46B84CF8F266}"/>
              </a:ext>
            </a:extLst>
          </p:cNvPr>
          <p:cNvGraphicFramePr>
            <a:graphicFrameLocks noGrp="1"/>
          </p:cNvGraphicFramePr>
          <p:nvPr/>
        </p:nvGraphicFramePr>
        <p:xfrm>
          <a:off x="326840" y="3595929"/>
          <a:ext cx="637114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930">
                  <a:extLst>
                    <a:ext uri="{9D8B030D-6E8A-4147-A177-3AD203B41FA5}">
                      <a16:colId xmlns:a16="http://schemas.microsoft.com/office/drawing/2014/main" val="3697359157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302731587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486436328"/>
                    </a:ext>
                  </a:extLst>
                </a:gridCol>
                <a:gridCol w="651510">
                  <a:extLst>
                    <a:ext uri="{9D8B030D-6E8A-4147-A177-3AD203B41FA5}">
                      <a16:colId xmlns:a16="http://schemas.microsoft.com/office/drawing/2014/main" val="3141149049"/>
                    </a:ext>
                  </a:extLst>
                </a:gridCol>
                <a:gridCol w="708660">
                  <a:extLst>
                    <a:ext uri="{9D8B030D-6E8A-4147-A177-3AD203B41FA5}">
                      <a16:colId xmlns:a16="http://schemas.microsoft.com/office/drawing/2014/main" val="3992037430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1865634307"/>
                    </a:ext>
                  </a:extLst>
                </a:gridCol>
                <a:gridCol w="1433380">
                  <a:extLst>
                    <a:ext uri="{9D8B030D-6E8A-4147-A177-3AD203B41FA5}">
                      <a16:colId xmlns:a16="http://schemas.microsoft.com/office/drawing/2014/main" val="3063872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SR.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Lx</a:t>
                      </a:r>
                    </a:p>
                    <a:p>
                      <a:r>
                        <a:rPr lang="en-US" dirty="0"/>
                        <a:t>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Ly</a:t>
                      </a:r>
                    </a:p>
                    <a:p>
                      <a:r>
                        <a:rPr lang="en-US" dirty="0"/>
                        <a:t>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  <a:p>
                      <a:r>
                        <a:rPr lang="en-US" dirty="0"/>
                        <a:t>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Rebars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Rebars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175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10⦰12mm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10⦰12mm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143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14⦰12mm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14⦰12mm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655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18⦰12mm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18⦰12mm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998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18⦰16mm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18⦰16mm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287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22⦰16mm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22⦰16mm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64394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290C360-7928-0E4B-9073-FF8D5FD4D76A}"/>
              </a:ext>
            </a:extLst>
          </p:cNvPr>
          <p:cNvSpPr txBox="1"/>
          <p:nvPr/>
        </p:nvSpPr>
        <p:spPr>
          <a:xfrm>
            <a:off x="1156642" y="6191371"/>
            <a:ext cx="50384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Gabriola" pitchFamily="82" charset="0"/>
              </a:rPr>
              <a:t>Table (4.1) Footing table </a:t>
            </a:r>
            <a:endParaRPr lang="en-US" sz="2500" dirty="0">
              <a:latin typeface="Gabriola" pitchFamily="82" charset="0"/>
            </a:endParaRPr>
          </a:p>
          <a:p>
            <a:endParaRPr lang="en-US" sz="2500" dirty="0">
              <a:latin typeface="Gabriola" pitchFamily="8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2E93CA-BD81-1B42-9D9C-719C11B59D88}"/>
              </a:ext>
            </a:extLst>
          </p:cNvPr>
          <p:cNvGrpSpPr/>
          <p:nvPr/>
        </p:nvGrpSpPr>
        <p:grpSpPr>
          <a:xfrm>
            <a:off x="7240587" y="4409958"/>
            <a:ext cx="3552214" cy="2157130"/>
            <a:chOff x="3172436" y="1508641"/>
            <a:chExt cx="6382903" cy="3876105"/>
          </a:xfrm>
        </p:grpSpPr>
        <p:sp>
          <p:nvSpPr>
            <p:cNvPr id="10" name="Freeform: Shape 208">
              <a:extLst>
                <a:ext uri="{FF2B5EF4-FFF2-40B4-BE49-F238E27FC236}">
                  <a16:creationId xmlns:a16="http://schemas.microsoft.com/office/drawing/2014/main" id="{1BBA922F-D65B-E44D-890A-6C7D5ADA0164}"/>
                </a:ext>
              </a:extLst>
            </p:cNvPr>
            <p:cNvSpPr/>
            <p:nvPr/>
          </p:nvSpPr>
          <p:spPr>
            <a:xfrm>
              <a:off x="3776568" y="1677320"/>
              <a:ext cx="1038032" cy="330283"/>
            </a:xfrm>
            <a:custGeom>
              <a:avLst/>
              <a:gdLst>
                <a:gd name="connsiteX0" fmla="*/ 418624 w 419100"/>
                <a:gd name="connsiteY0" fmla="*/ 112871 h 133350"/>
                <a:gd name="connsiteX1" fmla="*/ 412909 w 419100"/>
                <a:gd name="connsiteY1" fmla="*/ 132874 h 133350"/>
                <a:gd name="connsiteX2" fmla="*/ 7144 w 419100"/>
                <a:gd name="connsiteY2" fmla="*/ 26194 h 133350"/>
                <a:gd name="connsiteX3" fmla="*/ 11906 w 41910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33350">
                  <a:moveTo>
                    <a:pt x="418624" y="112871"/>
                  </a:moveTo>
                  <a:lnTo>
                    <a:pt x="412909" y="132874"/>
                  </a:lnTo>
                  <a:lnTo>
                    <a:pt x="7144" y="26194"/>
                  </a:lnTo>
                  <a:lnTo>
                    <a:pt x="11906" y="71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09">
              <a:extLst>
                <a:ext uri="{FF2B5EF4-FFF2-40B4-BE49-F238E27FC236}">
                  <a16:creationId xmlns:a16="http://schemas.microsoft.com/office/drawing/2014/main" id="{17A43AC3-1CCC-E049-8AE5-BF98AC532653}"/>
                </a:ext>
              </a:extLst>
            </p:cNvPr>
            <p:cNvSpPr/>
            <p:nvPr/>
          </p:nvSpPr>
          <p:spPr>
            <a:xfrm>
              <a:off x="4702640" y="1879641"/>
              <a:ext cx="589791" cy="283100"/>
            </a:xfrm>
            <a:custGeom>
              <a:avLst/>
              <a:gdLst>
                <a:gd name="connsiteX0" fmla="*/ 8735 w 238125"/>
                <a:gd name="connsiteY0" fmla="*/ 58457 h 114300"/>
                <a:gd name="connsiteX1" fmla="*/ 21902 w 238125"/>
                <a:gd name="connsiteY1" fmla="*/ 8735 h 114300"/>
                <a:gd name="connsiteX2" fmla="*/ 233682 w 238125"/>
                <a:gd name="connsiteY2" fmla="*/ 64818 h 114300"/>
                <a:gd name="connsiteX3" fmla="*/ 220514 w 238125"/>
                <a:gd name="connsiteY3" fmla="*/ 11454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14300">
                  <a:moveTo>
                    <a:pt x="8735" y="58457"/>
                  </a:moveTo>
                  <a:lnTo>
                    <a:pt x="21902" y="8735"/>
                  </a:lnTo>
                  <a:lnTo>
                    <a:pt x="233682" y="64818"/>
                  </a:lnTo>
                  <a:lnTo>
                    <a:pt x="220514" y="11454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10">
              <a:extLst>
                <a:ext uri="{FF2B5EF4-FFF2-40B4-BE49-F238E27FC236}">
                  <a16:creationId xmlns:a16="http://schemas.microsoft.com/office/drawing/2014/main" id="{544E6D10-934E-0A41-83A6-B1269644D0EF}"/>
                </a:ext>
              </a:extLst>
            </p:cNvPr>
            <p:cNvSpPr/>
            <p:nvPr/>
          </p:nvSpPr>
          <p:spPr>
            <a:xfrm>
              <a:off x="3557164" y="3463208"/>
              <a:ext cx="212325" cy="1061624"/>
            </a:xfrm>
            <a:custGeom>
              <a:avLst/>
              <a:gdLst>
                <a:gd name="connsiteX0" fmla="*/ 7144 w 85725"/>
                <a:gd name="connsiteY0" fmla="*/ 9049 h 428625"/>
                <a:gd name="connsiteX1" fmla="*/ 27146 w 85725"/>
                <a:gd name="connsiteY1" fmla="*/ 7144 h 428625"/>
                <a:gd name="connsiteX2" fmla="*/ 79534 w 85725"/>
                <a:gd name="connsiteY2" fmla="*/ 423386 h 428625"/>
                <a:gd name="connsiteX3" fmla="*/ 59531 w 85725"/>
                <a:gd name="connsiteY3" fmla="*/ 42624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28625">
                  <a:moveTo>
                    <a:pt x="7144" y="9049"/>
                  </a:moveTo>
                  <a:lnTo>
                    <a:pt x="27146" y="7144"/>
                  </a:lnTo>
                  <a:lnTo>
                    <a:pt x="79534" y="423386"/>
                  </a:lnTo>
                  <a:lnTo>
                    <a:pt x="59531" y="4262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11">
              <a:extLst>
                <a:ext uri="{FF2B5EF4-FFF2-40B4-BE49-F238E27FC236}">
                  <a16:creationId xmlns:a16="http://schemas.microsoft.com/office/drawing/2014/main" id="{FA47CF63-EDCB-E446-9A05-9DF6C8504B1B}"/>
                </a:ext>
              </a:extLst>
            </p:cNvPr>
            <p:cNvSpPr/>
            <p:nvPr/>
          </p:nvSpPr>
          <p:spPr>
            <a:xfrm>
              <a:off x="3459365" y="2983799"/>
              <a:ext cx="212325" cy="589791"/>
            </a:xfrm>
            <a:custGeom>
              <a:avLst/>
              <a:gdLst>
                <a:gd name="connsiteX0" fmla="*/ 7950 w 85725"/>
                <a:gd name="connsiteY0" fmla="*/ 14122 h 238125"/>
                <a:gd name="connsiteX1" fmla="*/ 59014 w 85725"/>
                <a:gd name="connsiteY1" fmla="*/ 7950 h 238125"/>
                <a:gd name="connsiteX2" fmla="*/ 85303 w 85725"/>
                <a:gd name="connsiteY2" fmla="*/ 225447 h 238125"/>
                <a:gd name="connsiteX3" fmla="*/ 34239 w 85725"/>
                <a:gd name="connsiteY3" fmla="*/ 23161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38125">
                  <a:moveTo>
                    <a:pt x="7950" y="14122"/>
                  </a:moveTo>
                  <a:lnTo>
                    <a:pt x="59014" y="7950"/>
                  </a:lnTo>
                  <a:lnTo>
                    <a:pt x="85303" y="225447"/>
                  </a:lnTo>
                  <a:lnTo>
                    <a:pt x="34239" y="23161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12">
              <a:extLst>
                <a:ext uri="{FF2B5EF4-FFF2-40B4-BE49-F238E27FC236}">
                  <a16:creationId xmlns:a16="http://schemas.microsoft.com/office/drawing/2014/main" id="{CE9F55A1-E3FD-EB4D-A8EE-C75F2C630FE1}"/>
                </a:ext>
              </a:extLst>
            </p:cNvPr>
            <p:cNvSpPr/>
            <p:nvPr/>
          </p:nvSpPr>
          <p:spPr>
            <a:xfrm>
              <a:off x="3817854" y="1947446"/>
              <a:ext cx="2838073" cy="1903844"/>
            </a:xfrm>
            <a:custGeom>
              <a:avLst/>
              <a:gdLst>
                <a:gd name="connsiteX0" fmla="*/ 2098335 w 2838073"/>
                <a:gd name="connsiteY0" fmla="*/ 397944 h 1903844"/>
                <a:gd name="connsiteX1" fmla="*/ 1982738 w 2838073"/>
                <a:gd name="connsiteY1" fmla="*/ 513542 h 1903844"/>
                <a:gd name="connsiteX2" fmla="*/ 2098335 w 2838073"/>
                <a:gd name="connsiteY2" fmla="*/ 629143 h 1903844"/>
                <a:gd name="connsiteX3" fmla="*/ 2213936 w 2838073"/>
                <a:gd name="connsiteY3" fmla="*/ 513542 h 1903844"/>
                <a:gd name="connsiteX4" fmla="*/ 2098335 w 2838073"/>
                <a:gd name="connsiteY4" fmla="*/ 397944 h 1903844"/>
                <a:gd name="connsiteX5" fmla="*/ 0 w 2838073"/>
                <a:gd name="connsiteY5" fmla="*/ 0 h 1903844"/>
                <a:gd name="connsiteX6" fmla="*/ 2087859 w 2838073"/>
                <a:gd name="connsiteY6" fmla="*/ 143908 h 1903844"/>
                <a:gd name="connsiteX7" fmla="*/ 2448812 w 2838073"/>
                <a:gd name="connsiteY7" fmla="*/ 398698 h 1903844"/>
                <a:gd name="connsiteX8" fmla="*/ 2838073 w 2838073"/>
                <a:gd name="connsiteY8" fmla="*/ 1285743 h 1903844"/>
                <a:gd name="connsiteX9" fmla="*/ 2566771 w 2838073"/>
                <a:gd name="connsiteY9" fmla="*/ 1903844 h 1903844"/>
                <a:gd name="connsiteX10" fmla="*/ 2005290 w 2838073"/>
                <a:gd name="connsiteY10" fmla="*/ 884686 h 1903844"/>
                <a:gd name="connsiteX11" fmla="*/ 1745782 w 2838073"/>
                <a:gd name="connsiteY11" fmla="*/ 677079 h 1903844"/>
                <a:gd name="connsiteX12" fmla="*/ 0 w 2838073"/>
                <a:gd name="connsiteY12" fmla="*/ 174579 h 190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38073" h="1903844">
                  <a:moveTo>
                    <a:pt x="2098335" y="397944"/>
                  </a:moveTo>
                  <a:cubicBezTo>
                    <a:pt x="2034639" y="397944"/>
                    <a:pt x="1982738" y="449846"/>
                    <a:pt x="1982738" y="513542"/>
                  </a:cubicBezTo>
                  <a:cubicBezTo>
                    <a:pt x="1982738" y="577241"/>
                    <a:pt x="2034639" y="629143"/>
                    <a:pt x="2098335" y="629143"/>
                  </a:cubicBezTo>
                  <a:cubicBezTo>
                    <a:pt x="2162034" y="629143"/>
                    <a:pt x="2213936" y="577241"/>
                    <a:pt x="2213936" y="513542"/>
                  </a:cubicBezTo>
                  <a:cubicBezTo>
                    <a:pt x="2213936" y="449846"/>
                    <a:pt x="2162034" y="400302"/>
                    <a:pt x="2098335" y="397944"/>
                  </a:cubicBezTo>
                  <a:close/>
                  <a:moveTo>
                    <a:pt x="0" y="0"/>
                  </a:moveTo>
                  <a:lnTo>
                    <a:pt x="2087859" y="143908"/>
                  </a:lnTo>
                  <a:cubicBezTo>
                    <a:pt x="2229409" y="153345"/>
                    <a:pt x="2392192" y="268945"/>
                    <a:pt x="2448812" y="398698"/>
                  </a:cubicBezTo>
                  <a:lnTo>
                    <a:pt x="2838073" y="1285743"/>
                  </a:lnTo>
                  <a:lnTo>
                    <a:pt x="2566771" y="1903844"/>
                  </a:lnTo>
                  <a:lnTo>
                    <a:pt x="2005290" y="884686"/>
                  </a:lnTo>
                  <a:cubicBezTo>
                    <a:pt x="1958106" y="797398"/>
                    <a:pt x="1840148" y="705389"/>
                    <a:pt x="1745782" y="677079"/>
                  </a:cubicBezTo>
                  <a:lnTo>
                    <a:pt x="0" y="17457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13">
              <a:extLst>
                <a:ext uri="{FF2B5EF4-FFF2-40B4-BE49-F238E27FC236}">
                  <a16:creationId xmlns:a16="http://schemas.microsoft.com/office/drawing/2014/main" id="{CE7522B8-C322-1745-B389-09D88BB242B5}"/>
                </a:ext>
              </a:extLst>
            </p:cNvPr>
            <p:cNvSpPr/>
            <p:nvPr/>
          </p:nvSpPr>
          <p:spPr>
            <a:xfrm>
              <a:off x="6324465" y="2859263"/>
              <a:ext cx="3066913" cy="1439090"/>
            </a:xfrm>
            <a:custGeom>
              <a:avLst/>
              <a:gdLst>
                <a:gd name="connsiteX0" fmla="*/ 134779 w 1238250"/>
                <a:gd name="connsiteY0" fmla="*/ 7144 h 581025"/>
                <a:gd name="connsiteX1" fmla="*/ 89059 w 1238250"/>
                <a:gd name="connsiteY1" fmla="*/ 41434 h 581025"/>
                <a:gd name="connsiteX2" fmla="*/ 7144 w 1238250"/>
                <a:gd name="connsiteY2" fmla="*/ 305276 h 581025"/>
                <a:gd name="connsiteX3" fmla="*/ 7144 w 1238250"/>
                <a:gd name="connsiteY3" fmla="*/ 568166 h 581025"/>
                <a:gd name="connsiteX4" fmla="*/ 7144 w 1238250"/>
                <a:gd name="connsiteY4" fmla="*/ 571976 h 581025"/>
                <a:gd name="connsiteX5" fmla="*/ 42386 w 1238250"/>
                <a:gd name="connsiteY5" fmla="*/ 575786 h 581025"/>
                <a:gd name="connsiteX6" fmla="*/ 1202531 w 1238250"/>
                <a:gd name="connsiteY6" fmla="*/ 575786 h 581025"/>
                <a:gd name="connsiteX7" fmla="*/ 1237774 w 1238250"/>
                <a:gd name="connsiteY7" fmla="*/ 540544 h 581025"/>
                <a:gd name="connsiteX8" fmla="*/ 1237774 w 1238250"/>
                <a:gd name="connsiteY8" fmla="*/ 340519 h 581025"/>
                <a:gd name="connsiteX9" fmla="*/ 1202531 w 1238250"/>
                <a:gd name="connsiteY9" fmla="*/ 305276 h 581025"/>
                <a:gd name="connsiteX10" fmla="*/ 585311 w 1238250"/>
                <a:gd name="connsiteY10" fmla="*/ 305276 h 581025"/>
                <a:gd name="connsiteX11" fmla="*/ 464344 w 1238250"/>
                <a:gd name="connsiteY11" fmla="*/ 39529 h 581025"/>
                <a:gd name="connsiteX12" fmla="*/ 413861 w 1238250"/>
                <a:gd name="connsiteY12" fmla="*/ 7144 h 581025"/>
                <a:gd name="connsiteX13" fmla="*/ 134779 w 1238250"/>
                <a:gd name="connsiteY13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0" h="581025">
                  <a:moveTo>
                    <a:pt x="134779" y="7144"/>
                  </a:moveTo>
                  <a:cubicBezTo>
                    <a:pt x="114776" y="7144"/>
                    <a:pt x="94774" y="22384"/>
                    <a:pt x="89059" y="41434"/>
                  </a:cubicBezTo>
                  <a:lnTo>
                    <a:pt x="7144" y="305276"/>
                  </a:lnTo>
                  <a:lnTo>
                    <a:pt x="7144" y="568166"/>
                  </a:lnTo>
                  <a:cubicBezTo>
                    <a:pt x="7144" y="568166"/>
                    <a:pt x="7144" y="570071"/>
                    <a:pt x="7144" y="571976"/>
                  </a:cubicBezTo>
                  <a:cubicBezTo>
                    <a:pt x="7144" y="573881"/>
                    <a:pt x="23336" y="575786"/>
                    <a:pt x="42386" y="575786"/>
                  </a:cubicBezTo>
                  <a:lnTo>
                    <a:pt x="1202531" y="575786"/>
                  </a:lnTo>
                  <a:cubicBezTo>
                    <a:pt x="1222534" y="575786"/>
                    <a:pt x="1237774" y="559594"/>
                    <a:pt x="1237774" y="540544"/>
                  </a:cubicBezTo>
                  <a:lnTo>
                    <a:pt x="1237774" y="340519"/>
                  </a:lnTo>
                  <a:cubicBezTo>
                    <a:pt x="1237774" y="320516"/>
                    <a:pt x="1221581" y="305276"/>
                    <a:pt x="1202531" y="305276"/>
                  </a:cubicBezTo>
                  <a:lnTo>
                    <a:pt x="585311" y="305276"/>
                  </a:lnTo>
                  <a:lnTo>
                    <a:pt x="464344" y="39529"/>
                  </a:lnTo>
                  <a:cubicBezTo>
                    <a:pt x="455771" y="21431"/>
                    <a:pt x="433864" y="7144"/>
                    <a:pt x="413861" y="7144"/>
                  </a:cubicBezTo>
                  <a:lnTo>
                    <a:pt x="134779" y="714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14">
              <a:extLst>
                <a:ext uri="{FF2B5EF4-FFF2-40B4-BE49-F238E27FC236}">
                  <a16:creationId xmlns:a16="http://schemas.microsoft.com/office/drawing/2014/main" id="{FFB6116E-0AE6-0E4A-84DC-CBF2F0F2B681}"/>
                </a:ext>
              </a:extLst>
            </p:cNvPr>
            <p:cNvSpPr/>
            <p:nvPr/>
          </p:nvSpPr>
          <p:spPr>
            <a:xfrm>
              <a:off x="3172436" y="1508641"/>
              <a:ext cx="803481" cy="3258005"/>
            </a:xfrm>
            <a:custGeom>
              <a:avLst/>
              <a:gdLst>
                <a:gd name="connsiteX0" fmla="*/ 470301 w 803481"/>
                <a:gd name="connsiteY0" fmla="*/ 472174 h 3258005"/>
                <a:gd name="connsiteX1" fmla="*/ 392449 w 803481"/>
                <a:gd name="connsiteY1" fmla="*/ 550026 h 3258005"/>
                <a:gd name="connsiteX2" fmla="*/ 470301 w 803481"/>
                <a:gd name="connsiteY2" fmla="*/ 627879 h 3258005"/>
                <a:gd name="connsiteX3" fmla="*/ 548154 w 803481"/>
                <a:gd name="connsiteY3" fmla="*/ 550026 h 3258005"/>
                <a:gd name="connsiteX4" fmla="*/ 470301 w 803481"/>
                <a:gd name="connsiteY4" fmla="*/ 472174 h 3258005"/>
                <a:gd name="connsiteX5" fmla="*/ 628902 w 803481"/>
                <a:gd name="connsiteY5" fmla="*/ 0 h 3258005"/>
                <a:gd name="connsiteX6" fmla="*/ 716192 w 803481"/>
                <a:gd name="connsiteY6" fmla="*/ 894123 h 3258005"/>
                <a:gd name="connsiteX7" fmla="*/ 230204 w 803481"/>
                <a:gd name="connsiteY7" fmla="*/ 2507791 h 3258005"/>
                <a:gd name="connsiteX8" fmla="*/ 211186 w 803481"/>
                <a:gd name="connsiteY8" fmla="*/ 2523639 h 3258005"/>
                <a:gd name="connsiteX9" fmla="*/ 619466 w 803481"/>
                <a:gd name="connsiteY9" fmla="*/ 2446452 h 3258005"/>
                <a:gd name="connsiteX10" fmla="*/ 803481 w 803481"/>
                <a:gd name="connsiteY10" fmla="*/ 3258005 h 3258005"/>
                <a:gd name="connsiteX11" fmla="*/ 225484 w 803481"/>
                <a:gd name="connsiteY11" fmla="*/ 3203743 h 3258005"/>
                <a:gd name="connsiteX12" fmla="*/ 36751 w 803481"/>
                <a:gd name="connsiteY12" fmla="*/ 3019728 h 3258005"/>
                <a:gd name="connsiteX13" fmla="*/ 1365 w 803481"/>
                <a:gd name="connsiteY13" fmla="*/ 2734270 h 3258005"/>
                <a:gd name="connsiteX14" fmla="*/ 145273 w 803481"/>
                <a:gd name="connsiteY14" fmla="*/ 2536101 h 3258005"/>
                <a:gd name="connsiteX15" fmla="*/ 173584 w 803481"/>
                <a:gd name="connsiteY15" fmla="*/ 2530748 h 3258005"/>
                <a:gd name="connsiteX16" fmla="*/ 173584 w 803481"/>
                <a:gd name="connsiteY16" fmla="*/ 587431 h 3258005"/>
                <a:gd name="connsiteX17" fmla="*/ 308055 w 803481"/>
                <a:gd name="connsiteY17" fmla="*/ 502501 h 3258005"/>
                <a:gd name="connsiteX18" fmla="*/ 284464 w 803481"/>
                <a:gd name="connsiteY18" fmla="*/ 240635 h 325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3481" h="3258005">
                  <a:moveTo>
                    <a:pt x="470301" y="472174"/>
                  </a:moveTo>
                  <a:cubicBezTo>
                    <a:pt x="427836" y="472174"/>
                    <a:pt x="392449" y="505203"/>
                    <a:pt x="392449" y="550026"/>
                  </a:cubicBezTo>
                  <a:cubicBezTo>
                    <a:pt x="392449" y="592491"/>
                    <a:pt x="427836" y="627879"/>
                    <a:pt x="470301" y="627879"/>
                  </a:cubicBezTo>
                  <a:cubicBezTo>
                    <a:pt x="512766" y="627879"/>
                    <a:pt x="548154" y="592491"/>
                    <a:pt x="548154" y="550026"/>
                  </a:cubicBezTo>
                  <a:cubicBezTo>
                    <a:pt x="548154" y="507561"/>
                    <a:pt x="512766" y="472174"/>
                    <a:pt x="470301" y="472174"/>
                  </a:cubicBezTo>
                  <a:close/>
                  <a:moveTo>
                    <a:pt x="628902" y="0"/>
                  </a:moveTo>
                  <a:lnTo>
                    <a:pt x="716192" y="894123"/>
                  </a:lnTo>
                  <a:lnTo>
                    <a:pt x="230204" y="2507791"/>
                  </a:lnTo>
                  <a:lnTo>
                    <a:pt x="211186" y="2523639"/>
                  </a:lnTo>
                  <a:lnTo>
                    <a:pt x="619466" y="2446452"/>
                  </a:lnTo>
                  <a:lnTo>
                    <a:pt x="803481" y="3258005"/>
                  </a:lnTo>
                  <a:lnTo>
                    <a:pt x="225484" y="3203743"/>
                  </a:lnTo>
                  <a:cubicBezTo>
                    <a:pt x="133478" y="3194306"/>
                    <a:pt x="48548" y="3111736"/>
                    <a:pt x="36751" y="3019728"/>
                  </a:cubicBezTo>
                  <a:lnTo>
                    <a:pt x="1365" y="2734270"/>
                  </a:lnTo>
                  <a:cubicBezTo>
                    <a:pt x="-10432" y="2642262"/>
                    <a:pt x="55624" y="2554974"/>
                    <a:pt x="145273" y="2536101"/>
                  </a:cubicBezTo>
                  <a:lnTo>
                    <a:pt x="173584" y="2530748"/>
                  </a:lnTo>
                  <a:lnTo>
                    <a:pt x="173584" y="587431"/>
                  </a:lnTo>
                  <a:lnTo>
                    <a:pt x="308055" y="502501"/>
                  </a:lnTo>
                  <a:lnTo>
                    <a:pt x="284464" y="24063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15">
              <a:extLst>
                <a:ext uri="{FF2B5EF4-FFF2-40B4-BE49-F238E27FC236}">
                  <a16:creationId xmlns:a16="http://schemas.microsoft.com/office/drawing/2014/main" id="{1756CCBF-F86B-904B-A562-3A109A51B9CB}"/>
                </a:ext>
              </a:extLst>
            </p:cNvPr>
            <p:cNvSpPr/>
            <p:nvPr/>
          </p:nvSpPr>
          <p:spPr>
            <a:xfrm>
              <a:off x="3288219" y="3904259"/>
              <a:ext cx="188733" cy="188733"/>
            </a:xfrm>
            <a:custGeom>
              <a:avLst/>
              <a:gdLst>
                <a:gd name="connsiteX0" fmla="*/ 70009 w 76200"/>
                <a:gd name="connsiteY0" fmla="*/ 38621 h 76200"/>
                <a:gd name="connsiteX1" fmla="*/ 38576 w 76200"/>
                <a:gd name="connsiteY1" fmla="*/ 70054 h 76200"/>
                <a:gd name="connsiteX2" fmla="*/ 7144 w 76200"/>
                <a:gd name="connsiteY2" fmla="*/ 38621 h 76200"/>
                <a:gd name="connsiteX3" fmla="*/ 38576 w 76200"/>
                <a:gd name="connsiteY3" fmla="*/ 7189 h 76200"/>
                <a:gd name="connsiteX4" fmla="*/ 70009 w 76200"/>
                <a:gd name="connsiteY4" fmla="*/ 3862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0009" y="38621"/>
                  </a:moveTo>
                  <a:cubicBezTo>
                    <a:pt x="70009" y="55766"/>
                    <a:pt x="55721" y="70054"/>
                    <a:pt x="38576" y="70054"/>
                  </a:cubicBezTo>
                  <a:cubicBezTo>
                    <a:pt x="21431" y="70054"/>
                    <a:pt x="7144" y="55766"/>
                    <a:pt x="7144" y="38621"/>
                  </a:cubicBezTo>
                  <a:cubicBezTo>
                    <a:pt x="7144" y="21476"/>
                    <a:pt x="21431" y="7189"/>
                    <a:pt x="38576" y="7189"/>
                  </a:cubicBezTo>
                  <a:cubicBezTo>
                    <a:pt x="55721" y="6236"/>
                    <a:pt x="70009" y="20524"/>
                    <a:pt x="70009" y="3862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216">
              <a:extLst>
                <a:ext uri="{FF2B5EF4-FFF2-40B4-BE49-F238E27FC236}">
                  <a16:creationId xmlns:a16="http://schemas.microsoft.com/office/drawing/2014/main" id="{B193FF47-04DD-2C46-9D2C-621516AF551A}"/>
                </a:ext>
              </a:extLst>
            </p:cNvPr>
            <p:cNvSpPr/>
            <p:nvPr/>
          </p:nvSpPr>
          <p:spPr>
            <a:xfrm>
              <a:off x="5842015" y="4386820"/>
              <a:ext cx="3713324" cy="997926"/>
            </a:xfrm>
            <a:custGeom>
              <a:avLst/>
              <a:gdLst>
                <a:gd name="connsiteX0" fmla="*/ 1856661 w 3713324"/>
                <a:gd name="connsiteY0" fmla="*/ 0 h 997926"/>
                <a:gd name="connsiteX1" fmla="*/ 3253286 w 3713324"/>
                <a:gd name="connsiteY1" fmla="*/ 73133 h 997926"/>
                <a:gd name="connsiteX2" fmla="*/ 3713324 w 3713324"/>
                <a:gd name="connsiteY2" fmla="*/ 535530 h 997926"/>
                <a:gd name="connsiteX3" fmla="*/ 3250928 w 3713324"/>
                <a:gd name="connsiteY3" fmla="*/ 997926 h 997926"/>
                <a:gd name="connsiteX4" fmla="*/ 462397 w 3713324"/>
                <a:gd name="connsiteY4" fmla="*/ 997926 h 997926"/>
                <a:gd name="connsiteX5" fmla="*/ 0 w 3713324"/>
                <a:gd name="connsiteY5" fmla="*/ 535530 h 997926"/>
                <a:gd name="connsiteX6" fmla="*/ 462397 w 3713324"/>
                <a:gd name="connsiteY6" fmla="*/ 73133 h 997926"/>
                <a:gd name="connsiteX7" fmla="*/ 1856661 w 3713324"/>
                <a:gd name="connsiteY7" fmla="*/ 0 h 9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324" h="997926">
                  <a:moveTo>
                    <a:pt x="1856661" y="0"/>
                  </a:moveTo>
                  <a:cubicBezTo>
                    <a:pt x="2203460" y="0"/>
                    <a:pt x="3243850" y="73133"/>
                    <a:pt x="3253286" y="73133"/>
                  </a:cubicBezTo>
                  <a:cubicBezTo>
                    <a:pt x="3505718" y="73133"/>
                    <a:pt x="3713324" y="280740"/>
                    <a:pt x="3713324" y="535530"/>
                  </a:cubicBezTo>
                  <a:cubicBezTo>
                    <a:pt x="3713324" y="790320"/>
                    <a:pt x="3505718" y="997926"/>
                    <a:pt x="3250928" y="997926"/>
                  </a:cubicBezTo>
                  <a:lnTo>
                    <a:pt x="462397" y="997926"/>
                  </a:lnTo>
                  <a:cubicBezTo>
                    <a:pt x="207607" y="997926"/>
                    <a:pt x="0" y="790320"/>
                    <a:pt x="0" y="535530"/>
                  </a:cubicBezTo>
                  <a:cubicBezTo>
                    <a:pt x="0" y="280740"/>
                    <a:pt x="207607" y="73133"/>
                    <a:pt x="462397" y="73133"/>
                  </a:cubicBezTo>
                  <a:cubicBezTo>
                    <a:pt x="469473" y="73133"/>
                    <a:pt x="1509865" y="0"/>
                    <a:pt x="185666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217">
              <a:extLst>
                <a:ext uri="{FF2B5EF4-FFF2-40B4-BE49-F238E27FC236}">
                  <a16:creationId xmlns:a16="http://schemas.microsoft.com/office/drawing/2014/main" id="{1BE9BB97-860D-0E43-8299-28304BE0448C}"/>
                </a:ext>
              </a:extLst>
            </p:cNvPr>
            <p:cNvSpPr/>
            <p:nvPr/>
          </p:nvSpPr>
          <p:spPr>
            <a:xfrm>
              <a:off x="6060238" y="4680537"/>
              <a:ext cx="471833" cy="471833"/>
            </a:xfrm>
            <a:custGeom>
              <a:avLst/>
              <a:gdLst>
                <a:gd name="connsiteX0" fmla="*/ 98584 w 190500"/>
                <a:gd name="connsiteY0" fmla="*/ 190024 h 190500"/>
                <a:gd name="connsiteX1" fmla="*/ 7144 w 190500"/>
                <a:gd name="connsiteY1" fmla="*/ 98584 h 190500"/>
                <a:gd name="connsiteX2" fmla="*/ 98584 w 190500"/>
                <a:gd name="connsiteY2" fmla="*/ 7144 h 190500"/>
                <a:gd name="connsiteX3" fmla="*/ 190024 w 190500"/>
                <a:gd name="connsiteY3" fmla="*/ 98584 h 190500"/>
                <a:gd name="connsiteX4" fmla="*/ 98584 w 190500"/>
                <a:gd name="connsiteY4" fmla="*/ 19002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98584" y="190024"/>
                  </a:moveTo>
                  <a:cubicBezTo>
                    <a:pt x="48101" y="190024"/>
                    <a:pt x="7144" y="149066"/>
                    <a:pt x="7144" y="98584"/>
                  </a:cubicBezTo>
                  <a:cubicBezTo>
                    <a:pt x="7144" y="48101"/>
                    <a:pt x="48101" y="7144"/>
                    <a:pt x="98584" y="7144"/>
                  </a:cubicBezTo>
                  <a:cubicBezTo>
                    <a:pt x="149066" y="7144"/>
                    <a:pt x="190024" y="48101"/>
                    <a:pt x="190024" y="98584"/>
                  </a:cubicBezTo>
                  <a:cubicBezTo>
                    <a:pt x="190024" y="148114"/>
                    <a:pt x="149066" y="190024"/>
                    <a:pt x="98584" y="1900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18">
              <a:extLst>
                <a:ext uri="{FF2B5EF4-FFF2-40B4-BE49-F238E27FC236}">
                  <a16:creationId xmlns:a16="http://schemas.microsoft.com/office/drawing/2014/main" id="{28B4213E-DFED-9A49-A6B1-9D6FC1B6AE32}"/>
                </a:ext>
              </a:extLst>
            </p:cNvPr>
            <p:cNvSpPr/>
            <p:nvPr/>
          </p:nvSpPr>
          <p:spPr>
            <a:xfrm>
              <a:off x="8812770" y="4643063"/>
              <a:ext cx="542608" cy="542608"/>
            </a:xfrm>
            <a:custGeom>
              <a:avLst/>
              <a:gdLst>
                <a:gd name="connsiteX0" fmla="*/ 127593 w 219075"/>
                <a:gd name="connsiteY0" fmla="*/ 22757 h 219075"/>
                <a:gd name="connsiteX1" fmla="*/ 203296 w 219075"/>
                <a:gd name="connsiteY1" fmla="*/ 127593 h 219075"/>
                <a:gd name="connsiteX2" fmla="*/ 98460 w 219075"/>
                <a:gd name="connsiteY2" fmla="*/ 203296 h 219075"/>
                <a:gd name="connsiteX3" fmla="*/ 22757 w 219075"/>
                <a:gd name="connsiteY3" fmla="*/ 98460 h 219075"/>
                <a:gd name="connsiteX4" fmla="*/ 127593 w 219075"/>
                <a:gd name="connsiteY4" fmla="*/ 227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127593" y="22757"/>
                  </a:moveTo>
                  <a:cubicBezTo>
                    <a:pt x="177447" y="30802"/>
                    <a:pt x="211341" y="77738"/>
                    <a:pt x="203296" y="127593"/>
                  </a:cubicBezTo>
                  <a:cubicBezTo>
                    <a:pt x="195251" y="177447"/>
                    <a:pt x="148314" y="211341"/>
                    <a:pt x="98460" y="203296"/>
                  </a:cubicBezTo>
                  <a:cubicBezTo>
                    <a:pt x="48605" y="195251"/>
                    <a:pt x="14712" y="148315"/>
                    <a:pt x="22757" y="98460"/>
                  </a:cubicBezTo>
                  <a:cubicBezTo>
                    <a:pt x="30801" y="48605"/>
                    <a:pt x="77738" y="14712"/>
                    <a:pt x="127593" y="227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19">
              <a:extLst>
                <a:ext uri="{FF2B5EF4-FFF2-40B4-BE49-F238E27FC236}">
                  <a16:creationId xmlns:a16="http://schemas.microsoft.com/office/drawing/2014/main" id="{AAD380DC-811E-1F44-8024-D48D7F8DDE8B}"/>
                </a:ext>
              </a:extLst>
            </p:cNvPr>
            <p:cNvSpPr/>
            <p:nvPr/>
          </p:nvSpPr>
          <p:spPr>
            <a:xfrm>
              <a:off x="6465106" y="3021096"/>
              <a:ext cx="1171361" cy="607456"/>
            </a:xfrm>
            <a:custGeom>
              <a:avLst/>
              <a:gdLst>
                <a:gd name="connsiteX0" fmla="*/ 180233 w 1171361"/>
                <a:gd name="connsiteY0" fmla="*/ 0 h 607456"/>
                <a:gd name="connsiteX1" fmla="*/ 903051 w 1171361"/>
                <a:gd name="connsiteY1" fmla="*/ 0 h 607456"/>
                <a:gd name="connsiteX2" fmla="*/ 1171361 w 1171361"/>
                <a:gd name="connsiteY2" fmla="*/ 607456 h 607456"/>
                <a:gd name="connsiteX3" fmla="*/ 0 w 1171361"/>
                <a:gd name="connsiteY3" fmla="*/ 607456 h 60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361" h="607456">
                  <a:moveTo>
                    <a:pt x="180233" y="0"/>
                  </a:moveTo>
                  <a:lnTo>
                    <a:pt x="903051" y="0"/>
                  </a:lnTo>
                  <a:lnTo>
                    <a:pt x="1171361" y="607456"/>
                  </a:lnTo>
                  <a:lnTo>
                    <a:pt x="0" y="6074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Rectangle: Rounded Corners 220">
              <a:extLst>
                <a:ext uri="{FF2B5EF4-FFF2-40B4-BE49-F238E27FC236}">
                  <a16:creationId xmlns:a16="http://schemas.microsoft.com/office/drawing/2014/main" id="{2ECAE0FA-FB9F-0E4F-A571-74B8208C9460}"/>
                </a:ext>
              </a:extLst>
            </p:cNvPr>
            <p:cNvSpPr/>
            <p:nvPr/>
          </p:nvSpPr>
          <p:spPr>
            <a:xfrm>
              <a:off x="8103056" y="3422743"/>
              <a:ext cx="1103442" cy="411617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EDFBA6-BF32-264A-B071-92FD66F75841}"/>
                </a:ext>
              </a:extLst>
            </p:cNvPr>
            <p:cNvSpPr/>
            <p:nvPr/>
          </p:nvSpPr>
          <p:spPr>
            <a:xfrm>
              <a:off x="7050786" y="4254347"/>
              <a:ext cx="1544908" cy="2310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85A2986-62D4-7E44-8154-2502C477379B}"/>
              </a:ext>
            </a:extLst>
          </p:cNvPr>
          <p:cNvSpPr txBox="1"/>
          <p:nvPr/>
        </p:nvSpPr>
        <p:spPr>
          <a:xfrm>
            <a:off x="1156642" y="1063764"/>
            <a:ext cx="3687659" cy="9387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55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(Main Building)</a:t>
            </a:r>
            <a:endParaRPr lang="ko-KR" altLang="en-US" sz="5500" b="1" dirty="0">
              <a:solidFill>
                <a:srgbClr val="F27900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0C8C69-FE1D-E34C-A31C-DDB7A24BD685}"/>
              </a:ext>
            </a:extLst>
          </p:cNvPr>
          <p:cNvSpPr txBox="1"/>
          <p:nvPr/>
        </p:nvSpPr>
        <p:spPr>
          <a:xfrm>
            <a:off x="11576418" y="6178163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6000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72E93CA-BD81-1B42-9D9C-719C11B59D88}"/>
              </a:ext>
            </a:extLst>
          </p:cNvPr>
          <p:cNvGrpSpPr/>
          <p:nvPr/>
        </p:nvGrpSpPr>
        <p:grpSpPr>
          <a:xfrm>
            <a:off x="9567746" y="5620215"/>
            <a:ext cx="1860674" cy="1146655"/>
            <a:chOff x="3172436" y="1508641"/>
            <a:chExt cx="6382903" cy="3876105"/>
          </a:xfrm>
        </p:grpSpPr>
        <p:sp>
          <p:nvSpPr>
            <p:cNvPr id="10" name="Freeform: Shape 208">
              <a:extLst>
                <a:ext uri="{FF2B5EF4-FFF2-40B4-BE49-F238E27FC236}">
                  <a16:creationId xmlns:a16="http://schemas.microsoft.com/office/drawing/2014/main" id="{1BBA922F-D65B-E44D-890A-6C7D5ADA0164}"/>
                </a:ext>
              </a:extLst>
            </p:cNvPr>
            <p:cNvSpPr/>
            <p:nvPr/>
          </p:nvSpPr>
          <p:spPr>
            <a:xfrm>
              <a:off x="3776568" y="1677320"/>
              <a:ext cx="1038032" cy="330283"/>
            </a:xfrm>
            <a:custGeom>
              <a:avLst/>
              <a:gdLst>
                <a:gd name="connsiteX0" fmla="*/ 418624 w 419100"/>
                <a:gd name="connsiteY0" fmla="*/ 112871 h 133350"/>
                <a:gd name="connsiteX1" fmla="*/ 412909 w 419100"/>
                <a:gd name="connsiteY1" fmla="*/ 132874 h 133350"/>
                <a:gd name="connsiteX2" fmla="*/ 7144 w 419100"/>
                <a:gd name="connsiteY2" fmla="*/ 26194 h 133350"/>
                <a:gd name="connsiteX3" fmla="*/ 11906 w 41910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33350">
                  <a:moveTo>
                    <a:pt x="418624" y="112871"/>
                  </a:moveTo>
                  <a:lnTo>
                    <a:pt x="412909" y="132874"/>
                  </a:lnTo>
                  <a:lnTo>
                    <a:pt x="7144" y="26194"/>
                  </a:lnTo>
                  <a:lnTo>
                    <a:pt x="11906" y="71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09">
              <a:extLst>
                <a:ext uri="{FF2B5EF4-FFF2-40B4-BE49-F238E27FC236}">
                  <a16:creationId xmlns:a16="http://schemas.microsoft.com/office/drawing/2014/main" id="{17A43AC3-1CCC-E049-8AE5-BF98AC532653}"/>
                </a:ext>
              </a:extLst>
            </p:cNvPr>
            <p:cNvSpPr/>
            <p:nvPr/>
          </p:nvSpPr>
          <p:spPr>
            <a:xfrm>
              <a:off x="4702640" y="1879641"/>
              <a:ext cx="589791" cy="283100"/>
            </a:xfrm>
            <a:custGeom>
              <a:avLst/>
              <a:gdLst>
                <a:gd name="connsiteX0" fmla="*/ 8735 w 238125"/>
                <a:gd name="connsiteY0" fmla="*/ 58457 h 114300"/>
                <a:gd name="connsiteX1" fmla="*/ 21902 w 238125"/>
                <a:gd name="connsiteY1" fmla="*/ 8735 h 114300"/>
                <a:gd name="connsiteX2" fmla="*/ 233682 w 238125"/>
                <a:gd name="connsiteY2" fmla="*/ 64818 h 114300"/>
                <a:gd name="connsiteX3" fmla="*/ 220514 w 238125"/>
                <a:gd name="connsiteY3" fmla="*/ 11454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14300">
                  <a:moveTo>
                    <a:pt x="8735" y="58457"/>
                  </a:moveTo>
                  <a:lnTo>
                    <a:pt x="21902" y="8735"/>
                  </a:lnTo>
                  <a:lnTo>
                    <a:pt x="233682" y="64818"/>
                  </a:lnTo>
                  <a:lnTo>
                    <a:pt x="220514" y="11454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10">
              <a:extLst>
                <a:ext uri="{FF2B5EF4-FFF2-40B4-BE49-F238E27FC236}">
                  <a16:creationId xmlns:a16="http://schemas.microsoft.com/office/drawing/2014/main" id="{544E6D10-934E-0A41-83A6-B1269644D0EF}"/>
                </a:ext>
              </a:extLst>
            </p:cNvPr>
            <p:cNvSpPr/>
            <p:nvPr/>
          </p:nvSpPr>
          <p:spPr>
            <a:xfrm>
              <a:off x="3557164" y="3463208"/>
              <a:ext cx="212325" cy="1061624"/>
            </a:xfrm>
            <a:custGeom>
              <a:avLst/>
              <a:gdLst>
                <a:gd name="connsiteX0" fmla="*/ 7144 w 85725"/>
                <a:gd name="connsiteY0" fmla="*/ 9049 h 428625"/>
                <a:gd name="connsiteX1" fmla="*/ 27146 w 85725"/>
                <a:gd name="connsiteY1" fmla="*/ 7144 h 428625"/>
                <a:gd name="connsiteX2" fmla="*/ 79534 w 85725"/>
                <a:gd name="connsiteY2" fmla="*/ 423386 h 428625"/>
                <a:gd name="connsiteX3" fmla="*/ 59531 w 85725"/>
                <a:gd name="connsiteY3" fmla="*/ 42624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28625">
                  <a:moveTo>
                    <a:pt x="7144" y="9049"/>
                  </a:moveTo>
                  <a:lnTo>
                    <a:pt x="27146" y="7144"/>
                  </a:lnTo>
                  <a:lnTo>
                    <a:pt x="79534" y="423386"/>
                  </a:lnTo>
                  <a:lnTo>
                    <a:pt x="59531" y="4262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11">
              <a:extLst>
                <a:ext uri="{FF2B5EF4-FFF2-40B4-BE49-F238E27FC236}">
                  <a16:creationId xmlns:a16="http://schemas.microsoft.com/office/drawing/2014/main" id="{FA47CF63-EDCB-E446-9A05-9DF6C8504B1B}"/>
                </a:ext>
              </a:extLst>
            </p:cNvPr>
            <p:cNvSpPr/>
            <p:nvPr/>
          </p:nvSpPr>
          <p:spPr>
            <a:xfrm>
              <a:off x="3459365" y="2983799"/>
              <a:ext cx="212325" cy="589791"/>
            </a:xfrm>
            <a:custGeom>
              <a:avLst/>
              <a:gdLst>
                <a:gd name="connsiteX0" fmla="*/ 7950 w 85725"/>
                <a:gd name="connsiteY0" fmla="*/ 14122 h 238125"/>
                <a:gd name="connsiteX1" fmla="*/ 59014 w 85725"/>
                <a:gd name="connsiteY1" fmla="*/ 7950 h 238125"/>
                <a:gd name="connsiteX2" fmla="*/ 85303 w 85725"/>
                <a:gd name="connsiteY2" fmla="*/ 225447 h 238125"/>
                <a:gd name="connsiteX3" fmla="*/ 34239 w 85725"/>
                <a:gd name="connsiteY3" fmla="*/ 23161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38125">
                  <a:moveTo>
                    <a:pt x="7950" y="14122"/>
                  </a:moveTo>
                  <a:lnTo>
                    <a:pt x="59014" y="7950"/>
                  </a:lnTo>
                  <a:lnTo>
                    <a:pt x="85303" y="225447"/>
                  </a:lnTo>
                  <a:lnTo>
                    <a:pt x="34239" y="23161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12">
              <a:extLst>
                <a:ext uri="{FF2B5EF4-FFF2-40B4-BE49-F238E27FC236}">
                  <a16:creationId xmlns:a16="http://schemas.microsoft.com/office/drawing/2014/main" id="{CE9F55A1-E3FD-EB4D-A8EE-C75F2C630FE1}"/>
                </a:ext>
              </a:extLst>
            </p:cNvPr>
            <p:cNvSpPr/>
            <p:nvPr/>
          </p:nvSpPr>
          <p:spPr>
            <a:xfrm>
              <a:off x="3817854" y="1947446"/>
              <a:ext cx="2838073" cy="1903844"/>
            </a:xfrm>
            <a:custGeom>
              <a:avLst/>
              <a:gdLst>
                <a:gd name="connsiteX0" fmla="*/ 2098335 w 2838073"/>
                <a:gd name="connsiteY0" fmla="*/ 397944 h 1903844"/>
                <a:gd name="connsiteX1" fmla="*/ 1982738 w 2838073"/>
                <a:gd name="connsiteY1" fmla="*/ 513542 h 1903844"/>
                <a:gd name="connsiteX2" fmla="*/ 2098335 w 2838073"/>
                <a:gd name="connsiteY2" fmla="*/ 629143 h 1903844"/>
                <a:gd name="connsiteX3" fmla="*/ 2213936 w 2838073"/>
                <a:gd name="connsiteY3" fmla="*/ 513542 h 1903844"/>
                <a:gd name="connsiteX4" fmla="*/ 2098335 w 2838073"/>
                <a:gd name="connsiteY4" fmla="*/ 397944 h 1903844"/>
                <a:gd name="connsiteX5" fmla="*/ 0 w 2838073"/>
                <a:gd name="connsiteY5" fmla="*/ 0 h 1903844"/>
                <a:gd name="connsiteX6" fmla="*/ 2087859 w 2838073"/>
                <a:gd name="connsiteY6" fmla="*/ 143908 h 1903844"/>
                <a:gd name="connsiteX7" fmla="*/ 2448812 w 2838073"/>
                <a:gd name="connsiteY7" fmla="*/ 398698 h 1903844"/>
                <a:gd name="connsiteX8" fmla="*/ 2838073 w 2838073"/>
                <a:gd name="connsiteY8" fmla="*/ 1285743 h 1903844"/>
                <a:gd name="connsiteX9" fmla="*/ 2566771 w 2838073"/>
                <a:gd name="connsiteY9" fmla="*/ 1903844 h 1903844"/>
                <a:gd name="connsiteX10" fmla="*/ 2005290 w 2838073"/>
                <a:gd name="connsiteY10" fmla="*/ 884686 h 1903844"/>
                <a:gd name="connsiteX11" fmla="*/ 1745782 w 2838073"/>
                <a:gd name="connsiteY11" fmla="*/ 677079 h 1903844"/>
                <a:gd name="connsiteX12" fmla="*/ 0 w 2838073"/>
                <a:gd name="connsiteY12" fmla="*/ 174579 h 190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38073" h="1903844">
                  <a:moveTo>
                    <a:pt x="2098335" y="397944"/>
                  </a:moveTo>
                  <a:cubicBezTo>
                    <a:pt x="2034639" y="397944"/>
                    <a:pt x="1982738" y="449846"/>
                    <a:pt x="1982738" y="513542"/>
                  </a:cubicBezTo>
                  <a:cubicBezTo>
                    <a:pt x="1982738" y="577241"/>
                    <a:pt x="2034639" y="629143"/>
                    <a:pt x="2098335" y="629143"/>
                  </a:cubicBezTo>
                  <a:cubicBezTo>
                    <a:pt x="2162034" y="629143"/>
                    <a:pt x="2213936" y="577241"/>
                    <a:pt x="2213936" y="513542"/>
                  </a:cubicBezTo>
                  <a:cubicBezTo>
                    <a:pt x="2213936" y="449846"/>
                    <a:pt x="2162034" y="400302"/>
                    <a:pt x="2098335" y="397944"/>
                  </a:cubicBezTo>
                  <a:close/>
                  <a:moveTo>
                    <a:pt x="0" y="0"/>
                  </a:moveTo>
                  <a:lnTo>
                    <a:pt x="2087859" y="143908"/>
                  </a:lnTo>
                  <a:cubicBezTo>
                    <a:pt x="2229409" y="153345"/>
                    <a:pt x="2392192" y="268945"/>
                    <a:pt x="2448812" y="398698"/>
                  </a:cubicBezTo>
                  <a:lnTo>
                    <a:pt x="2838073" y="1285743"/>
                  </a:lnTo>
                  <a:lnTo>
                    <a:pt x="2566771" y="1903844"/>
                  </a:lnTo>
                  <a:lnTo>
                    <a:pt x="2005290" y="884686"/>
                  </a:lnTo>
                  <a:cubicBezTo>
                    <a:pt x="1958106" y="797398"/>
                    <a:pt x="1840148" y="705389"/>
                    <a:pt x="1745782" y="677079"/>
                  </a:cubicBezTo>
                  <a:lnTo>
                    <a:pt x="0" y="17457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13">
              <a:extLst>
                <a:ext uri="{FF2B5EF4-FFF2-40B4-BE49-F238E27FC236}">
                  <a16:creationId xmlns:a16="http://schemas.microsoft.com/office/drawing/2014/main" id="{CE7522B8-C322-1745-B389-09D88BB242B5}"/>
                </a:ext>
              </a:extLst>
            </p:cNvPr>
            <p:cNvSpPr/>
            <p:nvPr/>
          </p:nvSpPr>
          <p:spPr>
            <a:xfrm>
              <a:off x="6324465" y="2859263"/>
              <a:ext cx="3066913" cy="1439090"/>
            </a:xfrm>
            <a:custGeom>
              <a:avLst/>
              <a:gdLst>
                <a:gd name="connsiteX0" fmla="*/ 134779 w 1238250"/>
                <a:gd name="connsiteY0" fmla="*/ 7144 h 581025"/>
                <a:gd name="connsiteX1" fmla="*/ 89059 w 1238250"/>
                <a:gd name="connsiteY1" fmla="*/ 41434 h 581025"/>
                <a:gd name="connsiteX2" fmla="*/ 7144 w 1238250"/>
                <a:gd name="connsiteY2" fmla="*/ 305276 h 581025"/>
                <a:gd name="connsiteX3" fmla="*/ 7144 w 1238250"/>
                <a:gd name="connsiteY3" fmla="*/ 568166 h 581025"/>
                <a:gd name="connsiteX4" fmla="*/ 7144 w 1238250"/>
                <a:gd name="connsiteY4" fmla="*/ 571976 h 581025"/>
                <a:gd name="connsiteX5" fmla="*/ 42386 w 1238250"/>
                <a:gd name="connsiteY5" fmla="*/ 575786 h 581025"/>
                <a:gd name="connsiteX6" fmla="*/ 1202531 w 1238250"/>
                <a:gd name="connsiteY6" fmla="*/ 575786 h 581025"/>
                <a:gd name="connsiteX7" fmla="*/ 1237774 w 1238250"/>
                <a:gd name="connsiteY7" fmla="*/ 540544 h 581025"/>
                <a:gd name="connsiteX8" fmla="*/ 1237774 w 1238250"/>
                <a:gd name="connsiteY8" fmla="*/ 340519 h 581025"/>
                <a:gd name="connsiteX9" fmla="*/ 1202531 w 1238250"/>
                <a:gd name="connsiteY9" fmla="*/ 305276 h 581025"/>
                <a:gd name="connsiteX10" fmla="*/ 585311 w 1238250"/>
                <a:gd name="connsiteY10" fmla="*/ 305276 h 581025"/>
                <a:gd name="connsiteX11" fmla="*/ 464344 w 1238250"/>
                <a:gd name="connsiteY11" fmla="*/ 39529 h 581025"/>
                <a:gd name="connsiteX12" fmla="*/ 413861 w 1238250"/>
                <a:gd name="connsiteY12" fmla="*/ 7144 h 581025"/>
                <a:gd name="connsiteX13" fmla="*/ 134779 w 1238250"/>
                <a:gd name="connsiteY13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0" h="581025">
                  <a:moveTo>
                    <a:pt x="134779" y="7144"/>
                  </a:moveTo>
                  <a:cubicBezTo>
                    <a:pt x="114776" y="7144"/>
                    <a:pt x="94774" y="22384"/>
                    <a:pt x="89059" y="41434"/>
                  </a:cubicBezTo>
                  <a:lnTo>
                    <a:pt x="7144" y="305276"/>
                  </a:lnTo>
                  <a:lnTo>
                    <a:pt x="7144" y="568166"/>
                  </a:lnTo>
                  <a:cubicBezTo>
                    <a:pt x="7144" y="568166"/>
                    <a:pt x="7144" y="570071"/>
                    <a:pt x="7144" y="571976"/>
                  </a:cubicBezTo>
                  <a:cubicBezTo>
                    <a:pt x="7144" y="573881"/>
                    <a:pt x="23336" y="575786"/>
                    <a:pt x="42386" y="575786"/>
                  </a:cubicBezTo>
                  <a:lnTo>
                    <a:pt x="1202531" y="575786"/>
                  </a:lnTo>
                  <a:cubicBezTo>
                    <a:pt x="1222534" y="575786"/>
                    <a:pt x="1237774" y="559594"/>
                    <a:pt x="1237774" y="540544"/>
                  </a:cubicBezTo>
                  <a:lnTo>
                    <a:pt x="1237774" y="340519"/>
                  </a:lnTo>
                  <a:cubicBezTo>
                    <a:pt x="1237774" y="320516"/>
                    <a:pt x="1221581" y="305276"/>
                    <a:pt x="1202531" y="305276"/>
                  </a:cubicBezTo>
                  <a:lnTo>
                    <a:pt x="585311" y="305276"/>
                  </a:lnTo>
                  <a:lnTo>
                    <a:pt x="464344" y="39529"/>
                  </a:lnTo>
                  <a:cubicBezTo>
                    <a:pt x="455771" y="21431"/>
                    <a:pt x="433864" y="7144"/>
                    <a:pt x="413861" y="7144"/>
                  </a:cubicBezTo>
                  <a:lnTo>
                    <a:pt x="134779" y="714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14">
              <a:extLst>
                <a:ext uri="{FF2B5EF4-FFF2-40B4-BE49-F238E27FC236}">
                  <a16:creationId xmlns:a16="http://schemas.microsoft.com/office/drawing/2014/main" id="{FFB6116E-0AE6-0E4A-84DC-CBF2F0F2B681}"/>
                </a:ext>
              </a:extLst>
            </p:cNvPr>
            <p:cNvSpPr/>
            <p:nvPr/>
          </p:nvSpPr>
          <p:spPr>
            <a:xfrm>
              <a:off x="3172436" y="1508641"/>
              <a:ext cx="803481" cy="3258005"/>
            </a:xfrm>
            <a:custGeom>
              <a:avLst/>
              <a:gdLst>
                <a:gd name="connsiteX0" fmla="*/ 470301 w 803481"/>
                <a:gd name="connsiteY0" fmla="*/ 472174 h 3258005"/>
                <a:gd name="connsiteX1" fmla="*/ 392449 w 803481"/>
                <a:gd name="connsiteY1" fmla="*/ 550026 h 3258005"/>
                <a:gd name="connsiteX2" fmla="*/ 470301 w 803481"/>
                <a:gd name="connsiteY2" fmla="*/ 627879 h 3258005"/>
                <a:gd name="connsiteX3" fmla="*/ 548154 w 803481"/>
                <a:gd name="connsiteY3" fmla="*/ 550026 h 3258005"/>
                <a:gd name="connsiteX4" fmla="*/ 470301 w 803481"/>
                <a:gd name="connsiteY4" fmla="*/ 472174 h 3258005"/>
                <a:gd name="connsiteX5" fmla="*/ 628902 w 803481"/>
                <a:gd name="connsiteY5" fmla="*/ 0 h 3258005"/>
                <a:gd name="connsiteX6" fmla="*/ 716192 w 803481"/>
                <a:gd name="connsiteY6" fmla="*/ 894123 h 3258005"/>
                <a:gd name="connsiteX7" fmla="*/ 230204 w 803481"/>
                <a:gd name="connsiteY7" fmla="*/ 2507791 h 3258005"/>
                <a:gd name="connsiteX8" fmla="*/ 211186 w 803481"/>
                <a:gd name="connsiteY8" fmla="*/ 2523639 h 3258005"/>
                <a:gd name="connsiteX9" fmla="*/ 619466 w 803481"/>
                <a:gd name="connsiteY9" fmla="*/ 2446452 h 3258005"/>
                <a:gd name="connsiteX10" fmla="*/ 803481 w 803481"/>
                <a:gd name="connsiteY10" fmla="*/ 3258005 h 3258005"/>
                <a:gd name="connsiteX11" fmla="*/ 225484 w 803481"/>
                <a:gd name="connsiteY11" fmla="*/ 3203743 h 3258005"/>
                <a:gd name="connsiteX12" fmla="*/ 36751 w 803481"/>
                <a:gd name="connsiteY12" fmla="*/ 3019728 h 3258005"/>
                <a:gd name="connsiteX13" fmla="*/ 1365 w 803481"/>
                <a:gd name="connsiteY13" fmla="*/ 2734270 h 3258005"/>
                <a:gd name="connsiteX14" fmla="*/ 145273 w 803481"/>
                <a:gd name="connsiteY14" fmla="*/ 2536101 h 3258005"/>
                <a:gd name="connsiteX15" fmla="*/ 173584 w 803481"/>
                <a:gd name="connsiteY15" fmla="*/ 2530748 h 3258005"/>
                <a:gd name="connsiteX16" fmla="*/ 173584 w 803481"/>
                <a:gd name="connsiteY16" fmla="*/ 587431 h 3258005"/>
                <a:gd name="connsiteX17" fmla="*/ 308055 w 803481"/>
                <a:gd name="connsiteY17" fmla="*/ 502501 h 3258005"/>
                <a:gd name="connsiteX18" fmla="*/ 284464 w 803481"/>
                <a:gd name="connsiteY18" fmla="*/ 240635 h 325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3481" h="3258005">
                  <a:moveTo>
                    <a:pt x="470301" y="472174"/>
                  </a:moveTo>
                  <a:cubicBezTo>
                    <a:pt x="427836" y="472174"/>
                    <a:pt x="392449" y="505203"/>
                    <a:pt x="392449" y="550026"/>
                  </a:cubicBezTo>
                  <a:cubicBezTo>
                    <a:pt x="392449" y="592491"/>
                    <a:pt x="427836" y="627879"/>
                    <a:pt x="470301" y="627879"/>
                  </a:cubicBezTo>
                  <a:cubicBezTo>
                    <a:pt x="512766" y="627879"/>
                    <a:pt x="548154" y="592491"/>
                    <a:pt x="548154" y="550026"/>
                  </a:cubicBezTo>
                  <a:cubicBezTo>
                    <a:pt x="548154" y="507561"/>
                    <a:pt x="512766" y="472174"/>
                    <a:pt x="470301" y="472174"/>
                  </a:cubicBezTo>
                  <a:close/>
                  <a:moveTo>
                    <a:pt x="628902" y="0"/>
                  </a:moveTo>
                  <a:lnTo>
                    <a:pt x="716192" y="894123"/>
                  </a:lnTo>
                  <a:lnTo>
                    <a:pt x="230204" y="2507791"/>
                  </a:lnTo>
                  <a:lnTo>
                    <a:pt x="211186" y="2523639"/>
                  </a:lnTo>
                  <a:lnTo>
                    <a:pt x="619466" y="2446452"/>
                  </a:lnTo>
                  <a:lnTo>
                    <a:pt x="803481" y="3258005"/>
                  </a:lnTo>
                  <a:lnTo>
                    <a:pt x="225484" y="3203743"/>
                  </a:lnTo>
                  <a:cubicBezTo>
                    <a:pt x="133478" y="3194306"/>
                    <a:pt x="48548" y="3111736"/>
                    <a:pt x="36751" y="3019728"/>
                  </a:cubicBezTo>
                  <a:lnTo>
                    <a:pt x="1365" y="2734270"/>
                  </a:lnTo>
                  <a:cubicBezTo>
                    <a:pt x="-10432" y="2642262"/>
                    <a:pt x="55624" y="2554974"/>
                    <a:pt x="145273" y="2536101"/>
                  </a:cubicBezTo>
                  <a:lnTo>
                    <a:pt x="173584" y="2530748"/>
                  </a:lnTo>
                  <a:lnTo>
                    <a:pt x="173584" y="587431"/>
                  </a:lnTo>
                  <a:lnTo>
                    <a:pt x="308055" y="502501"/>
                  </a:lnTo>
                  <a:lnTo>
                    <a:pt x="284464" y="24063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15">
              <a:extLst>
                <a:ext uri="{FF2B5EF4-FFF2-40B4-BE49-F238E27FC236}">
                  <a16:creationId xmlns:a16="http://schemas.microsoft.com/office/drawing/2014/main" id="{1756CCBF-F86B-904B-A562-3A109A51B9CB}"/>
                </a:ext>
              </a:extLst>
            </p:cNvPr>
            <p:cNvSpPr/>
            <p:nvPr/>
          </p:nvSpPr>
          <p:spPr>
            <a:xfrm>
              <a:off x="3288219" y="3904259"/>
              <a:ext cx="188733" cy="188733"/>
            </a:xfrm>
            <a:custGeom>
              <a:avLst/>
              <a:gdLst>
                <a:gd name="connsiteX0" fmla="*/ 70009 w 76200"/>
                <a:gd name="connsiteY0" fmla="*/ 38621 h 76200"/>
                <a:gd name="connsiteX1" fmla="*/ 38576 w 76200"/>
                <a:gd name="connsiteY1" fmla="*/ 70054 h 76200"/>
                <a:gd name="connsiteX2" fmla="*/ 7144 w 76200"/>
                <a:gd name="connsiteY2" fmla="*/ 38621 h 76200"/>
                <a:gd name="connsiteX3" fmla="*/ 38576 w 76200"/>
                <a:gd name="connsiteY3" fmla="*/ 7189 h 76200"/>
                <a:gd name="connsiteX4" fmla="*/ 70009 w 76200"/>
                <a:gd name="connsiteY4" fmla="*/ 3862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0009" y="38621"/>
                  </a:moveTo>
                  <a:cubicBezTo>
                    <a:pt x="70009" y="55766"/>
                    <a:pt x="55721" y="70054"/>
                    <a:pt x="38576" y="70054"/>
                  </a:cubicBezTo>
                  <a:cubicBezTo>
                    <a:pt x="21431" y="70054"/>
                    <a:pt x="7144" y="55766"/>
                    <a:pt x="7144" y="38621"/>
                  </a:cubicBezTo>
                  <a:cubicBezTo>
                    <a:pt x="7144" y="21476"/>
                    <a:pt x="21431" y="7189"/>
                    <a:pt x="38576" y="7189"/>
                  </a:cubicBezTo>
                  <a:cubicBezTo>
                    <a:pt x="55721" y="6236"/>
                    <a:pt x="70009" y="20524"/>
                    <a:pt x="70009" y="3862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216">
              <a:extLst>
                <a:ext uri="{FF2B5EF4-FFF2-40B4-BE49-F238E27FC236}">
                  <a16:creationId xmlns:a16="http://schemas.microsoft.com/office/drawing/2014/main" id="{B193FF47-04DD-2C46-9D2C-621516AF551A}"/>
                </a:ext>
              </a:extLst>
            </p:cNvPr>
            <p:cNvSpPr/>
            <p:nvPr/>
          </p:nvSpPr>
          <p:spPr>
            <a:xfrm>
              <a:off x="5842015" y="4386820"/>
              <a:ext cx="3713324" cy="997926"/>
            </a:xfrm>
            <a:custGeom>
              <a:avLst/>
              <a:gdLst>
                <a:gd name="connsiteX0" fmla="*/ 1856661 w 3713324"/>
                <a:gd name="connsiteY0" fmla="*/ 0 h 997926"/>
                <a:gd name="connsiteX1" fmla="*/ 3253286 w 3713324"/>
                <a:gd name="connsiteY1" fmla="*/ 73133 h 997926"/>
                <a:gd name="connsiteX2" fmla="*/ 3713324 w 3713324"/>
                <a:gd name="connsiteY2" fmla="*/ 535530 h 997926"/>
                <a:gd name="connsiteX3" fmla="*/ 3250928 w 3713324"/>
                <a:gd name="connsiteY3" fmla="*/ 997926 h 997926"/>
                <a:gd name="connsiteX4" fmla="*/ 462397 w 3713324"/>
                <a:gd name="connsiteY4" fmla="*/ 997926 h 997926"/>
                <a:gd name="connsiteX5" fmla="*/ 0 w 3713324"/>
                <a:gd name="connsiteY5" fmla="*/ 535530 h 997926"/>
                <a:gd name="connsiteX6" fmla="*/ 462397 w 3713324"/>
                <a:gd name="connsiteY6" fmla="*/ 73133 h 997926"/>
                <a:gd name="connsiteX7" fmla="*/ 1856661 w 3713324"/>
                <a:gd name="connsiteY7" fmla="*/ 0 h 9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324" h="997926">
                  <a:moveTo>
                    <a:pt x="1856661" y="0"/>
                  </a:moveTo>
                  <a:cubicBezTo>
                    <a:pt x="2203460" y="0"/>
                    <a:pt x="3243850" y="73133"/>
                    <a:pt x="3253286" y="73133"/>
                  </a:cubicBezTo>
                  <a:cubicBezTo>
                    <a:pt x="3505718" y="73133"/>
                    <a:pt x="3713324" y="280740"/>
                    <a:pt x="3713324" y="535530"/>
                  </a:cubicBezTo>
                  <a:cubicBezTo>
                    <a:pt x="3713324" y="790320"/>
                    <a:pt x="3505718" y="997926"/>
                    <a:pt x="3250928" y="997926"/>
                  </a:cubicBezTo>
                  <a:lnTo>
                    <a:pt x="462397" y="997926"/>
                  </a:lnTo>
                  <a:cubicBezTo>
                    <a:pt x="207607" y="997926"/>
                    <a:pt x="0" y="790320"/>
                    <a:pt x="0" y="535530"/>
                  </a:cubicBezTo>
                  <a:cubicBezTo>
                    <a:pt x="0" y="280740"/>
                    <a:pt x="207607" y="73133"/>
                    <a:pt x="462397" y="73133"/>
                  </a:cubicBezTo>
                  <a:cubicBezTo>
                    <a:pt x="469473" y="73133"/>
                    <a:pt x="1509865" y="0"/>
                    <a:pt x="185666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217">
              <a:extLst>
                <a:ext uri="{FF2B5EF4-FFF2-40B4-BE49-F238E27FC236}">
                  <a16:creationId xmlns:a16="http://schemas.microsoft.com/office/drawing/2014/main" id="{1BE9BB97-860D-0E43-8299-28304BE0448C}"/>
                </a:ext>
              </a:extLst>
            </p:cNvPr>
            <p:cNvSpPr/>
            <p:nvPr/>
          </p:nvSpPr>
          <p:spPr>
            <a:xfrm>
              <a:off x="6060238" y="4680537"/>
              <a:ext cx="471833" cy="471833"/>
            </a:xfrm>
            <a:custGeom>
              <a:avLst/>
              <a:gdLst>
                <a:gd name="connsiteX0" fmla="*/ 98584 w 190500"/>
                <a:gd name="connsiteY0" fmla="*/ 190024 h 190500"/>
                <a:gd name="connsiteX1" fmla="*/ 7144 w 190500"/>
                <a:gd name="connsiteY1" fmla="*/ 98584 h 190500"/>
                <a:gd name="connsiteX2" fmla="*/ 98584 w 190500"/>
                <a:gd name="connsiteY2" fmla="*/ 7144 h 190500"/>
                <a:gd name="connsiteX3" fmla="*/ 190024 w 190500"/>
                <a:gd name="connsiteY3" fmla="*/ 98584 h 190500"/>
                <a:gd name="connsiteX4" fmla="*/ 98584 w 190500"/>
                <a:gd name="connsiteY4" fmla="*/ 19002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98584" y="190024"/>
                  </a:moveTo>
                  <a:cubicBezTo>
                    <a:pt x="48101" y="190024"/>
                    <a:pt x="7144" y="149066"/>
                    <a:pt x="7144" y="98584"/>
                  </a:cubicBezTo>
                  <a:cubicBezTo>
                    <a:pt x="7144" y="48101"/>
                    <a:pt x="48101" y="7144"/>
                    <a:pt x="98584" y="7144"/>
                  </a:cubicBezTo>
                  <a:cubicBezTo>
                    <a:pt x="149066" y="7144"/>
                    <a:pt x="190024" y="48101"/>
                    <a:pt x="190024" y="98584"/>
                  </a:cubicBezTo>
                  <a:cubicBezTo>
                    <a:pt x="190024" y="148114"/>
                    <a:pt x="149066" y="190024"/>
                    <a:pt x="98584" y="1900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18">
              <a:extLst>
                <a:ext uri="{FF2B5EF4-FFF2-40B4-BE49-F238E27FC236}">
                  <a16:creationId xmlns:a16="http://schemas.microsoft.com/office/drawing/2014/main" id="{28B4213E-DFED-9A49-A6B1-9D6FC1B6AE32}"/>
                </a:ext>
              </a:extLst>
            </p:cNvPr>
            <p:cNvSpPr/>
            <p:nvPr/>
          </p:nvSpPr>
          <p:spPr>
            <a:xfrm>
              <a:off x="8812770" y="4643063"/>
              <a:ext cx="542608" cy="542608"/>
            </a:xfrm>
            <a:custGeom>
              <a:avLst/>
              <a:gdLst>
                <a:gd name="connsiteX0" fmla="*/ 127593 w 219075"/>
                <a:gd name="connsiteY0" fmla="*/ 22757 h 219075"/>
                <a:gd name="connsiteX1" fmla="*/ 203296 w 219075"/>
                <a:gd name="connsiteY1" fmla="*/ 127593 h 219075"/>
                <a:gd name="connsiteX2" fmla="*/ 98460 w 219075"/>
                <a:gd name="connsiteY2" fmla="*/ 203296 h 219075"/>
                <a:gd name="connsiteX3" fmla="*/ 22757 w 219075"/>
                <a:gd name="connsiteY3" fmla="*/ 98460 h 219075"/>
                <a:gd name="connsiteX4" fmla="*/ 127593 w 219075"/>
                <a:gd name="connsiteY4" fmla="*/ 227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127593" y="22757"/>
                  </a:moveTo>
                  <a:cubicBezTo>
                    <a:pt x="177447" y="30802"/>
                    <a:pt x="211341" y="77738"/>
                    <a:pt x="203296" y="127593"/>
                  </a:cubicBezTo>
                  <a:cubicBezTo>
                    <a:pt x="195251" y="177447"/>
                    <a:pt x="148314" y="211341"/>
                    <a:pt x="98460" y="203296"/>
                  </a:cubicBezTo>
                  <a:cubicBezTo>
                    <a:pt x="48605" y="195251"/>
                    <a:pt x="14712" y="148315"/>
                    <a:pt x="22757" y="98460"/>
                  </a:cubicBezTo>
                  <a:cubicBezTo>
                    <a:pt x="30801" y="48605"/>
                    <a:pt x="77738" y="14712"/>
                    <a:pt x="127593" y="227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19">
              <a:extLst>
                <a:ext uri="{FF2B5EF4-FFF2-40B4-BE49-F238E27FC236}">
                  <a16:creationId xmlns:a16="http://schemas.microsoft.com/office/drawing/2014/main" id="{AAD380DC-811E-1F44-8024-D48D7F8DDE8B}"/>
                </a:ext>
              </a:extLst>
            </p:cNvPr>
            <p:cNvSpPr/>
            <p:nvPr/>
          </p:nvSpPr>
          <p:spPr>
            <a:xfrm>
              <a:off x="6465106" y="3021096"/>
              <a:ext cx="1171361" cy="607456"/>
            </a:xfrm>
            <a:custGeom>
              <a:avLst/>
              <a:gdLst>
                <a:gd name="connsiteX0" fmla="*/ 180233 w 1171361"/>
                <a:gd name="connsiteY0" fmla="*/ 0 h 607456"/>
                <a:gd name="connsiteX1" fmla="*/ 903051 w 1171361"/>
                <a:gd name="connsiteY1" fmla="*/ 0 h 607456"/>
                <a:gd name="connsiteX2" fmla="*/ 1171361 w 1171361"/>
                <a:gd name="connsiteY2" fmla="*/ 607456 h 607456"/>
                <a:gd name="connsiteX3" fmla="*/ 0 w 1171361"/>
                <a:gd name="connsiteY3" fmla="*/ 607456 h 60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361" h="607456">
                  <a:moveTo>
                    <a:pt x="180233" y="0"/>
                  </a:moveTo>
                  <a:lnTo>
                    <a:pt x="903051" y="0"/>
                  </a:lnTo>
                  <a:lnTo>
                    <a:pt x="1171361" y="607456"/>
                  </a:lnTo>
                  <a:lnTo>
                    <a:pt x="0" y="6074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Rectangle: Rounded Corners 220">
              <a:extLst>
                <a:ext uri="{FF2B5EF4-FFF2-40B4-BE49-F238E27FC236}">
                  <a16:creationId xmlns:a16="http://schemas.microsoft.com/office/drawing/2014/main" id="{2ECAE0FA-FB9F-0E4F-A571-74B8208C9460}"/>
                </a:ext>
              </a:extLst>
            </p:cNvPr>
            <p:cNvSpPr/>
            <p:nvPr/>
          </p:nvSpPr>
          <p:spPr>
            <a:xfrm>
              <a:off x="8103056" y="3422743"/>
              <a:ext cx="1103442" cy="411617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EDFBA6-BF32-264A-B071-92FD66F75841}"/>
                </a:ext>
              </a:extLst>
            </p:cNvPr>
            <p:cNvSpPr/>
            <p:nvPr/>
          </p:nvSpPr>
          <p:spPr>
            <a:xfrm>
              <a:off x="7050786" y="4254347"/>
              <a:ext cx="1544908" cy="2310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F545DAC-BDF6-CC49-8EDA-EA754A987EF3}"/>
              </a:ext>
            </a:extLst>
          </p:cNvPr>
          <p:cNvSpPr txBox="1"/>
          <p:nvPr/>
        </p:nvSpPr>
        <p:spPr>
          <a:xfrm>
            <a:off x="150168" y="316916"/>
            <a:ext cx="7948445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Machine 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Footing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 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Designs:</a:t>
            </a:r>
            <a:endParaRPr lang="ko-KR" altLang="en-US" sz="5000" b="1" dirty="0">
              <a:solidFill>
                <a:srgbClr val="7D7D7D"/>
              </a:solidFill>
              <a:latin typeface="Gabriola" pitchFamily="82" charset="0"/>
              <a:cs typeface="Arial" pitchFamily="34" charset="0"/>
            </a:endParaRPr>
          </a:p>
        </p:txBody>
      </p:sp>
      <p:pic>
        <p:nvPicPr>
          <p:cNvPr id="26" name="Picture 2" descr="Modern, Conservative, Construction Logo Design for Travis Trucking Sand &amp;  Gravel by jbonkrievner | Design #7131193">
            <a:extLst>
              <a:ext uri="{FF2B5EF4-FFF2-40B4-BE49-F238E27FC236}">
                <a16:creationId xmlns:a16="http://schemas.microsoft.com/office/drawing/2014/main" id="{CB07474C-E5CF-0B4A-B8F5-8270F2655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00" b="55700" l="10000" r="90000">
                        <a14:foregroundMark x1="61034" y1="35500" x2="48414" y2="32700"/>
                        <a14:foregroundMark x1="55517" y1="28200" x2="52276" y2="26600"/>
                        <a14:foregroundMark x1="58621" y1="55700" x2="57310" y2="55400"/>
                        <a14:foregroundMark x1="39655" y1="55700" x2="41103" y2="5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5" t="17688" r="28659" b="40464"/>
          <a:stretch/>
        </p:blipFill>
        <p:spPr bwMode="auto">
          <a:xfrm>
            <a:off x="-48849" y="5717505"/>
            <a:ext cx="1585144" cy="10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F4EF517-967F-F14E-AB6D-A11F5A5700B9}"/>
              </a:ext>
            </a:extLst>
          </p:cNvPr>
          <p:cNvGrpSpPr/>
          <p:nvPr/>
        </p:nvGrpSpPr>
        <p:grpSpPr>
          <a:xfrm>
            <a:off x="1411193" y="6265334"/>
            <a:ext cx="8112750" cy="379656"/>
            <a:chOff x="3638881" y="1932349"/>
            <a:chExt cx="12210572" cy="3796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BFC063-EFA5-814B-938D-05C363317638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178">
              <a:extLst>
                <a:ext uri="{FF2B5EF4-FFF2-40B4-BE49-F238E27FC236}">
                  <a16:creationId xmlns:a16="http://schemas.microsoft.com/office/drawing/2014/main" id="{D7EAEA9B-5D4D-C84C-9639-8DEB1E4D501B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9035DFF-13E3-974C-AAF9-6F63400FC273}"/>
              </a:ext>
            </a:extLst>
          </p:cNvPr>
          <p:cNvSpPr txBox="1"/>
          <p:nvPr/>
        </p:nvSpPr>
        <p:spPr>
          <a:xfrm>
            <a:off x="6115076" y="5160714"/>
            <a:ext cx="609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Gabriola" pitchFamily="82" charset="0"/>
              </a:rPr>
              <a:t>Figure (6.7) Transformer Information[from our SEC visit]</a:t>
            </a:r>
            <a:endParaRPr lang="en-US" sz="2500" dirty="0">
              <a:latin typeface="Gabriola" pitchFamily="82" charset="0"/>
            </a:endParaRPr>
          </a:p>
          <a:p>
            <a:pPr algn="ctr"/>
            <a:endParaRPr lang="en-US" sz="2500" dirty="0">
              <a:latin typeface="Gabriola" pitchFamily="8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7DB4E8-1A07-6D4A-93BE-9473850347B0}"/>
              </a:ext>
            </a:extLst>
          </p:cNvPr>
          <p:cNvSpPr txBox="1"/>
          <p:nvPr/>
        </p:nvSpPr>
        <p:spPr>
          <a:xfrm>
            <a:off x="150168" y="1178690"/>
            <a:ext cx="43043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u="sng" dirty="0">
                <a:latin typeface="Gabriola" pitchFamily="82" charset="0"/>
              </a:rPr>
              <a:t>Transformer footing hand calculations: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3BEECFE-DDB7-974E-9A76-B784FAFD396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b="8975"/>
          <a:stretch/>
        </p:blipFill>
        <p:spPr bwMode="auto">
          <a:xfrm>
            <a:off x="6523463" y="326585"/>
            <a:ext cx="5246502" cy="39443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Frame 30">
            <a:extLst>
              <a:ext uri="{FF2B5EF4-FFF2-40B4-BE49-F238E27FC236}">
                <a16:creationId xmlns:a16="http://schemas.microsoft.com/office/drawing/2014/main" id="{0DC61E2D-E9F0-374C-A307-396E93555B93}"/>
              </a:ext>
            </a:extLst>
          </p:cNvPr>
          <p:cNvSpPr/>
          <p:nvPr/>
        </p:nvSpPr>
        <p:spPr>
          <a:xfrm>
            <a:off x="9197975" y="2984500"/>
            <a:ext cx="2549525" cy="2286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3EE574F-1F98-A24A-B8B1-B3232574DD8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7" t="62659" r="833" b="33487"/>
          <a:stretch/>
        </p:blipFill>
        <p:spPr bwMode="auto">
          <a:xfrm>
            <a:off x="6946422" y="4280586"/>
            <a:ext cx="4503106" cy="6953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756CCB5-82E7-7F47-8F7C-A8ADB7D08762}"/>
                  </a:ext>
                </a:extLst>
              </p:cNvPr>
              <p:cNvSpPr/>
              <p:nvPr/>
            </p:nvSpPr>
            <p:spPr>
              <a:xfrm>
                <a:off x="236699" y="1718114"/>
                <a:ext cx="3501535" cy="659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𝑠𝑒𝑟𝑣𝑖𝑐𝑒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𝑎𝑙𝑙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102.2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=5.11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756CCB5-82E7-7F47-8F7C-A8ADB7D087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699" y="1718114"/>
                <a:ext cx="3501535" cy="6595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7170F58-A2BC-EF4B-AFF6-1A51FBF017DC}"/>
                  </a:ext>
                </a:extLst>
              </p:cNvPr>
              <p:cNvSpPr/>
              <p:nvPr/>
            </p:nvSpPr>
            <p:spPr>
              <a:xfrm>
                <a:off x="630804" y="2264294"/>
                <a:ext cx="2535374" cy="407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5.11</m:t>
                          </m:r>
                        </m:e>
                      </m:rad>
                      <m:r>
                        <a:rPr lang="en-US" i="0">
                          <a:latin typeface="Cambria Math" panose="02040503050406030204" pitchFamily="18" charset="0"/>
                        </a:rPr>
                        <m:t>=2.26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7170F58-A2BC-EF4B-AFF6-1A51FBF01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04" y="2264294"/>
                <a:ext cx="2535374" cy="407547"/>
              </a:xfrm>
              <a:prstGeom prst="rect">
                <a:avLst/>
              </a:prstGeom>
              <a:blipFill>
                <a:blip r:embed="rId6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0D9F7DFE-D9AE-0C47-983D-9BFF544B02B6}"/>
              </a:ext>
            </a:extLst>
          </p:cNvPr>
          <p:cNvSpPr/>
          <p:nvPr/>
        </p:nvSpPr>
        <p:spPr>
          <a:xfrm>
            <a:off x="185794" y="2670906"/>
            <a:ext cx="4221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Use the footing width of 3 meters (B = 3)</a:t>
            </a:r>
            <a:r>
              <a:rPr lang="en-US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1DB2EB2-F664-FA4A-93DC-7EB15C0BDF3D}"/>
                  </a:ext>
                </a:extLst>
              </p:cNvPr>
              <p:cNvSpPr/>
              <p:nvPr/>
            </p:nvSpPr>
            <p:spPr>
              <a:xfrm>
                <a:off x="134483" y="3348459"/>
                <a:ext cx="4335739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𝐴𝑟𝑒𝑎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5.11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=1.7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𝑈𝑠𝑒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1DB2EB2-F664-FA4A-93DC-7EB15C0BDF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83" y="3348459"/>
                <a:ext cx="4335739" cy="618311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26821124-7A27-0B41-AB12-B930D3BB06D9}"/>
              </a:ext>
            </a:extLst>
          </p:cNvPr>
          <p:cNvSpPr/>
          <p:nvPr/>
        </p:nvSpPr>
        <p:spPr>
          <a:xfrm>
            <a:off x="308556" y="4298073"/>
            <a:ext cx="6096000" cy="9814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 Footing dimensions are 3 x 2 meters.</a:t>
            </a:r>
            <a:endParaRPr lang="en-US" sz="1600" u="sng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u="sng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Assume h = 50 cm  </a:t>
            </a:r>
            <a:endParaRPr lang="en-US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1B90FD-1212-1F4E-B4CF-9F2FBE334074}"/>
              </a:ext>
            </a:extLst>
          </p:cNvPr>
          <p:cNvSpPr txBox="1"/>
          <p:nvPr/>
        </p:nvSpPr>
        <p:spPr>
          <a:xfrm>
            <a:off x="11576418" y="6178163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29367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72E93CA-BD81-1B42-9D9C-719C11B59D88}"/>
              </a:ext>
            </a:extLst>
          </p:cNvPr>
          <p:cNvGrpSpPr/>
          <p:nvPr/>
        </p:nvGrpSpPr>
        <p:grpSpPr>
          <a:xfrm>
            <a:off x="9567746" y="5620215"/>
            <a:ext cx="1860674" cy="1146655"/>
            <a:chOff x="3172436" y="1508641"/>
            <a:chExt cx="6382903" cy="3876105"/>
          </a:xfrm>
        </p:grpSpPr>
        <p:sp>
          <p:nvSpPr>
            <p:cNvPr id="10" name="Freeform: Shape 208">
              <a:extLst>
                <a:ext uri="{FF2B5EF4-FFF2-40B4-BE49-F238E27FC236}">
                  <a16:creationId xmlns:a16="http://schemas.microsoft.com/office/drawing/2014/main" id="{1BBA922F-D65B-E44D-890A-6C7D5ADA0164}"/>
                </a:ext>
              </a:extLst>
            </p:cNvPr>
            <p:cNvSpPr/>
            <p:nvPr/>
          </p:nvSpPr>
          <p:spPr>
            <a:xfrm>
              <a:off x="3776568" y="1677320"/>
              <a:ext cx="1038032" cy="330283"/>
            </a:xfrm>
            <a:custGeom>
              <a:avLst/>
              <a:gdLst>
                <a:gd name="connsiteX0" fmla="*/ 418624 w 419100"/>
                <a:gd name="connsiteY0" fmla="*/ 112871 h 133350"/>
                <a:gd name="connsiteX1" fmla="*/ 412909 w 419100"/>
                <a:gd name="connsiteY1" fmla="*/ 132874 h 133350"/>
                <a:gd name="connsiteX2" fmla="*/ 7144 w 419100"/>
                <a:gd name="connsiteY2" fmla="*/ 26194 h 133350"/>
                <a:gd name="connsiteX3" fmla="*/ 11906 w 41910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33350">
                  <a:moveTo>
                    <a:pt x="418624" y="112871"/>
                  </a:moveTo>
                  <a:lnTo>
                    <a:pt x="412909" y="132874"/>
                  </a:lnTo>
                  <a:lnTo>
                    <a:pt x="7144" y="26194"/>
                  </a:lnTo>
                  <a:lnTo>
                    <a:pt x="11906" y="71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09">
              <a:extLst>
                <a:ext uri="{FF2B5EF4-FFF2-40B4-BE49-F238E27FC236}">
                  <a16:creationId xmlns:a16="http://schemas.microsoft.com/office/drawing/2014/main" id="{17A43AC3-1CCC-E049-8AE5-BF98AC532653}"/>
                </a:ext>
              </a:extLst>
            </p:cNvPr>
            <p:cNvSpPr/>
            <p:nvPr/>
          </p:nvSpPr>
          <p:spPr>
            <a:xfrm>
              <a:off x="4702640" y="1879641"/>
              <a:ext cx="589791" cy="283100"/>
            </a:xfrm>
            <a:custGeom>
              <a:avLst/>
              <a:gdLst>
                <a:gd name="connsiteX0" fmla="*/ 8735 w 238125"/>
                <a:gd name="connsiteY0" fmla="*/ 58457 h 114300"/>
                <a:gd name="connsiteX1" fmla="*/ 21902 w 238125"/>
                <a:gd name="connsiteY1" fmla="*/ 8735 h 114300"/>
                <a:gd name="connsiteX2" fmla="*/ 233682 w 238125"/>
                <a:gd name="connsiteY2" fmla="*/ 64818 h 114300"/>
                <a:gd name="connsiteX3" fmla="*/ 220514 w 238125"/>
                <a:gd name="connsiteY3" fmla="*/ 11454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14300">
                  <a:moveTo>
                    <a:pt x="8735" y="58457"/>
                  </a:moveTo>
                  <a:lnTo>
                    <a:pt x="21902" y="8735"/>
                  </a:lnTo>
                  <a:lnTo>
                    <a:pt x="233682" y="64818"/>
                  </a:lnTo>
                  <a:lnTo>
                    <a:pt x="220514" y="11454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10">
              <a:extLst>
                <a:ext uri="{FF2B5EF4-FFF2-40B4-BE49-F238E27FC236}">
                  <a16:creationId xmlns:a16="http://schemas.microsoft.com/office/drawing/2014/main" id="{544E6D10-934E-0A41-83A6-B1269644D0EF}"/>
                </a:ext>
              </a:extLst>
            </p:cNvPr>
            <p:cNvSpPr/>
            <p:nvPr/>
          </p:nvSpPr>
          <p:spPr>
            <a:xfrm>
              <a:off x="3557164" y="3463208"/>
              <a:ext cx="212325" cy="1061624"/>
            </a:xfrm>
            <a:custGeom>
              <a:avLst/>
              <a:gdLst>
                <a:gd name="connsiteX0" fmla="*/ 7144 w 85725"/>
                <a:gd name="connsiteY0" fmla="*/ 9049 h 428625"/>
                <a:gd name="connsiteX1" fmla="*/ 27146 w 85725"/>
                <a:gd name="connsiteY1" fmla="*/ 7144 h 428625"/>
                <a:gd name="connsiteX2" fmla="*/ 79534 w 85725"/>
                <a:gd name="connsiteY2" fmla="*/ 423386 h 428625"/>
                <a:gd name="connsiteX3" fmla="*/ 59531 w 85725"/>
                <a:gd name="connsiteY3" fmla="*/ 42624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28625">
                  <a:moveTo>
                    <a:pt x="7144" y="9049"/>
                  </a:moveTo>
                  <a:lnTo>
                    <a:pt x="27146" y="7144"/>
                  </a:lnTo>
                  <a:lnTo>
                    <a:pt x="79534" y="423386"/>
                  </a:lnTo>
                  <a:lnTo>
                    <a:pt x="59531" y="4262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11">
              <a:extLst>
                <a:ext uri="{FF2B5EF4-FFF2-40B4-BE49-F238E27FC236}">
                  <a16:creationId xmlns:a16="http://schemas.microsoft.com/office/drawing/2014/main" id="{FA47CF63-EDCB-E446-9A05-9DF6C8504B1B}"/>
                </a:ext>
              </a:extLst>
            </p:cNvPr>
            <p:cNvSpPr/>
            <p:nvPr/>
          </p:nvSpPr>
          <p:spPr>
            <a:xfrm>
              <a:off x="3459365" y="2983799"/>
              <a:ext cx="212325" cy="589791"/>
            </a:xfrm>
            <a:custGeom>
              <a:avLst/>
              <a:gdLst>
                <a:gd name="connsiteX0" fmla="*/ 7950 w 85725"/>
                <a:gd name="connsiteY0" fmla="*/ 14122 h 238125"/>
                <a:gd name="connsiteX1" fmla="*/ 59014 w 85725"/>
                <a:gd name="connsiteY1" fmla="*/ 7950 h 238125"/>
                <a:gd name="connsiteX2" fmla="*/ 85303 w 85725"/>
                <a:gd name="connsiteY2" fmla="*/ 225447 h 238125"/>
                <a:gd name="connsiteX3" fmla="*/ 34239 w 85725"/>
                <a:gd name="connsiteY3" fmla="*/ 23161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38125">
                  <a:moveTo>
                    <a:pt x="7950" y="14122"/>
                  </a:moveTo>
                  <a:lnTo>
                    <a:pt x="59014" y="7950"/>
                  </a:lnTo>
                  <a:lnTo>
                    <a:pt x="85303" y="225447"/>
                  </a:lnTo>
                  <a:lnTo>
                    <a:pt x="34239" y="23161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12">
              <a:extLst>
                <a:ext uri="{FF2B5EF4-FFF2-40B4-BE49-F238E27FC236}">
                  <a16:creationId xmlns:a16="http://schemas.microsoft.com/office/drawing/2014/main" id="{CE9F55A1-E3FD-EB4D-A8EE-C75F2C630FE1}"/>
                </a:ext>
              </a:extLst>
            </p:cNvPr>
            <p:cNvSpPr/>
            <p:nvPr/>
          </p:nvSpPr>
          <p:spPr>
            <a:xfrm>
              <a:off x="3817854" y="1947446"/>
              <a:ext cx="2838073" cy="1903844"/>
            </a:xfrm>
            <a:custGeom>
              <a:avLst/>
              <a:gdLst>
                <a:gd name="connsiteX0" fmla="*/ 2098335 w 2838073"/>
                <a:gd name="connsiteY0" fmla="*/ 397944 h 1903844"/>
                <a:gd name="connsiteX1" fmla="*/ 1982738 w 2838073"/>
                <a:gd name="connsiteY1" fmla="*/ 513542 h 1903844"/>
                <a:gd name="connsiteX2" fmla="*/ 2098335 w 2838073"/>
                <a:gd name="connsiteY2" fmla="*/ 629143 h 1903844"/>
                <a:gd name="connsiteX3" fmla="*/ 2213936 w 2838073"/>
                <a:gd name="connsiteY3" fmla="*/ 513542 h 1903844"/>
                <a:gd name="connsiteX4" fmla="*/ 2098335 w 2838073"/>
                <a:gd name="connsiteY4" fmla="*/ 397944 h 1903844"/>
                <a:gd name="connsiteX5" fmla="*/ 0 w 2838073"/>
                <a:gd name="connsiteY5" fmla="*/ 0 h 1903844"/>
                <a:gd name="connsiteX6" fmla="*/ 2087859 w 2838073"/>
                <a:gd name="connsiteY6" fmla="*/ 143908 h 1903844"/>
                <a:gd name="connsiteX7" fmla="*/ 2448812 w 2838073"/>
                <a:gd name="connsiteY7" fmla="*/ 398698 h 1903844"/>
                <a:gd name="connsiteX8" fmla="*/ 2838073 w 2838073"/>
                <a:gd name="connsiteY8" fmla="*/ 1285743 h 1903844"/>
                <a:gd name="connsiteX9" fmla="*/ 2566771 w 2838073"/>
                <a:gd name="connsiteY9" fmla="*/ 1903844 h 1903844"/>
                <a:gd name="connsiteX10" fmla="*/ 2005290 w 2838073"/>
                <a:gd name="connsiteY10" fmla="*/ 884686 h 1903844"/>
                <a:gd name="connsiteX11" fmla="*/ 1745782 w 2838073"/>
                <a:gd name="connsiteY11" fmla="*/ 677079 h 1903844"/>
                <a:gd name="connsiteX12" fmla="*/ 0 w 2838073"/>
                <a:gd name="connsiteY12" fmla="*/ 174579 h 190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38073" h="1903844">
                  <a:moveTo>
                    <a:pt x="2098335" y="397944"/>
                  </a:moveTo>
                  <a:cubicBezTo>
                    <a:pt x="2034639" y="397944"/>
                    <a:pt x="1982738" y="449846"/>
                    <a:pt x="1982738" y="513542"/>
                  </a:cubicBezTo>
                  <a:cubicBezTo>
                    <a:pt x="1982738" y="577241"/>
                    <a:pt x="2034639" y="629143"/>
                    <a:pt x="2098335" y="629143"/>
                  </a:cubicBezTo>
                  <a:cubicBezTo>
                    <a:pt x="2162034" y="629143"/>
                    <a:pt x="2213936" y="577241"/>
                    <a:pt x="2213936" y="513542"/>
                  </a:cubicBezTo>
                  <a:cubicBezTo>
                    <a:pt x="2213936" y="449846"/>
                    <a:pt x="2162034" y="400302"/>
                    <a:pt x="2098335" y="397944"/>
                  </a:cubicBezTo>
                  <a:close/>
                  <a:moveTo>
                    <a:pt x="0" y="0"/>
                  </a:moveTo>
                  <a:lnTo>
                    <a:pt x="2087859" y="143908"/>
                  </a:lnTo>
                  <a:cubicBezTo>
                    <a:pt x="2229409" y="153345"/>
                    <a:pt x="2392192" y="268945"/>
                    <a:pt x="2448812" y="398698"/>
                  </a:cubicBezTo>
                  <a:lnTo>
                    <a:pt x="2838073" y="1285743"/>
                  </a:lnTo>
                  <a:lnTo>
                    <a:pt x="2566771" y="1903844"/>
                  </a:lnTo>
                  <a:lnTo>
                    <a:pt x="2005290" y="884686"/>
                  </a:lnTo>
                  <a:cubicBezTo>
                    <a:pt x="1958106" y="797398"/>
                    <a:pt x="1840148" y="705389"/>
                    <a:pt x="1745782" y="677079"/>
                  </a:cubicBezTo>
                  <a:lnTo>
                    <a:pt x="0" y="17457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13">
              <a:extLst>
                <a:ext uri="{FF2B5EF4-FFF2-40B4-BE49-F238E27FC236}">
                  <a16:creationId xmlns:a16="http://schemas.microsoft.com/office/drawing/2014/main" id="{CE7522B8-C322-1745-B389-09D88BB242B5}"/>
                </a:ext>
              </a:extLst>
            </p:cNvPr>
            <p:cNvSpPr/>
            <p:nvPr/>
          </p:nvSpPr>
          <p:spPr>
            <a:xfrm>
              <a:off x="6324465" y="2859263"/>
              <a:ext cx="3066913" cy="1439090"/>
            </a:xfrm>
            <a:custGeom>
              <a:avLst/>
              <a:gdLst>
                <a:gd name="connsiteX0" fmla="*/ 134779 w 1238250"/>
                <a:gd name="connsiteY0" fmla="*/ 7144 h 581025"/>
                <a:gd name="connsiteX1" fmla="*/ 89059 w 1238250"/>
                <a:gd name="connsiteY1" fmla="*/ 41434 h 581025"/>
                <a:gd name="connsiteX2" fmla="*/ 7144 w 1238250"/>
                <a:gd name="connsiteY2" fmla="*/ 305276 h 581025"/>
                <a:gd name="connsiteX3" fmla="*/ 7144 w 1238250"/>
                <a:gd name="connsiteY3" fmla="*/ 568166 h 581025"/>
                <a:gd name="connsiteX4" fmla="*/ 7144 w 1238250"/>
                <a:gd name="connsiteY4" fmla="*/ 571976 h 581025"/>
                <a:gd name="connsiteX5" fmla="*/ 42386 w 1238250"/>
                <a:gd name="connsiteY5" fmla="*/ 575786 h 581025"/>
                <a:gd name="connsiteX6" fmla="*/ 1202531 w 1238250"/>
                <a:gd name="connsiteY6" fmla="*/ 575786 h 581025"/>
                <a:gd name="connsiteX7" fmla="*/ 1237774 w 1238250"/>
                <a:gd name="connsiteY7" fmla="*/ 540544 h 581025"/>
                <a:gd name="connsiteX8" fmla="*/ 1237774 w 1238250"/>
                <a:gd name="connsiteY8" fmla="*/ 340519 h 581025"/>
                <a:gd name="connsiteX9" fmla="*/ 1202531 w 1238250"/>
                <a:gd name="connsiteY9" fmla="*/ 305276 h 581025"/>
                <a:gd name="connsiteX10" fmla="*/ 585311 w 1238250"/>
                <a:gd name="connsiteY10" fmla="*/ 305276 h 581025"/>
                <a:gd name="connsiteX11" fmla="*/ 464344 w 1238250"/>
                <a:gd name="connsiteY11" fmla="*/ 39529 h 581025"/>
                <a:gd name="connsiteX12" fmla="*/ 413861 w 1238250"/>
                <a:gd name="connsiteY12" fmla="*/ 7144 h 581025"/>
                <a:gd name="connsiteX13" fmla="*/ 134779 w 1238250"/>
                <a:gd name="connsiteY13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0" h="581025">
                  <a:moveTo>
                    <a:pt x="134779" y="7144"/>
                  </a:moveTo>
                  <a:cubicBezTo>
                    <a:pt x="114776" y="7144"/>
                    <a:pt x="94774" y="22384"/>
                    <a:pt x="89059" y="41434"/>
                  </a:cubicBezTo>
                  <a:lnTo>
                    <a:pt x="7144" y="305276"/>
                  </a:lnTo>
                  <a:lnTo>
                    <a:pt x="7144" y="568166"/>
                  </a:lnTo>
                  <a:cubicBezTo>
                    <a:pt x="7144" y="568166"/>
                    <a:pt x="7144" y="570071"/>
                    <a:pt x="7144" y="571976"/>
                  </a:cubicBezTo>
                  <a:cubicBezTo>
                    <a:pt x="7144" y="573881"/>
                    <a:pt x="23336" y="575786"/>
                    <a:pt x="42386" y="575786"/>
                  </a:cubicBezTo>
                  <a:lnTo>
                    <a:pt x="1202531" y="575786"/>
                  </a:lnTo>
                  <a:cubicBezTo>
                    <a:pt x="1222534" y="575786"/>
                    <a:pt x="1237774" y="559594"/>
                    <a:pt x="1237774" y="540544"/>
                  </a:cubicBezTo>
                  <a:lnTo>
                    <a:pt x="1237774" y="340519"/>
                  </a:lnTo>
                  <a:cubicBezTo>
                    <a:pt x="1237774" y="320516"/>
                    <a:pt x="1221581" y="305276"/>
                    <a:pt x="1202531" y="305276"/>
                  </a:cubicBezTo>
                  <a:lnTo>
                    <a:pt x="585311" y="305276"/>
                  </a:lnTo>
                  <a:lnTo>
                    <a:pt x="464344" y="39529"/>
                  </a:lnTo>
                  <a:cubicBezTo>
                    <a:pt x="455771" y="21431"/>
                    <a:pt x="433864" y="7144"/>
                    <a:pt x="413861" y="7144"/>
                  </a:cubicBezTo>
                  <a:lnTo>
                    <a:pt x="134779" y="714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14">
              <a:extLst>
                <a:ext uri="{FF2B5EF4-FFF2-40B4-BE49-F238E27FC236}">
                  <a16:creationId xmlns:a16="http://schemas.microsoft.com/office/drawing/2014/main" id="{FFB6116E-0AE6-0E4A-84DC-CBF2F0F2B681}"/>
                </a:ext>
              </a:extLst>
            </p:cNvPr>
            <p:cNvSpPr/>
            <p:nvPr/>
          </p:nvSpPr>
          <p:spPr>
            <a:xfrm>
              <a:off x="3172436" y="1508641"/>
              <a:ext cx="803481" cy="3258005"/>
            </a:xfrm>
            <a:custGeom>
              <a:avLst/>
              <a:gdLst>
                <a:gd name="connsiteX0" fmla="*/ 470301 w 803481"/>
                <a:gd name="connsiteY0" fmla="*/ 472174 h 3258005"/>
                <a:gd name="connsiteX1" fmla="*/ 392449 w 803481"/>
                <a:gd name="connsiteY1" fmla="*/ 550026 h 3258005"/>
                <a:gd name="connsiteX2" fmla="*/ 470301 w 803481"/>
                <a:gd name="connsiteY2" fmla="*/ 627879 h 3258005"/>
                <a:gd name="connsiteX3" fmla="*/ 548154 w 803481"/>
                <a:gd name="connsiteY3" fmla="*/ 550026 h 3258005"/>
                <a:gd name="connsiteX4" fmla="*/ 470301 w 803481"/>
                <a:gd name="connsiteY4" fmla="*/ 472174 h 3258005"/>
                <a:gd name="connsiteX5" fmla="*/ 628902 w 803481"/>
                <a:gd name="connsiteY5" fmla="*/ 0 h 3258005"/>
                <a:gd name="connsiteX6" fmla="*/ 716192 w 803481"/>
                <a:gd name="connsiteY6" fmla="*/ 894123 h 3258005"/>
                <a:gd name="connsiteX7" fmla="*/ 230204 w 803481"/>
                <a:gd name="connsiteY7" fmla="*/ 2507791 h 3258005"/>
                <a:gd name="connsiteX8" fmla="*/ 211186 w 803481"/>
                <a:gd name="connsiteY8" fmla="*/ 2523639 h 3258005"/>
                <a:gd name="connsiteX9" fmla="*/ 619466 w 803481"/>
                <a:gd name="connsiteY9" fmla="*/ 2446452 h 3258005"/>
                <a:gd name="connsiteX10" fmla="*/ 803481 w 803481"/>
                <a:gd name="connsiteY10" fmla="*/ 3258005 h 3258005"/>
                <a:gd name="connsiteX11" fmla="*/ 225484 w 803481"/>
                <a:gd name="connsiteY11" fmla="*/ 3203743 h 3258005"/>
                <a:gd name="connsiteX12" fmla="*/ 36751 w 803481"/>
                <a:gd name="connsiteY12" fmla="*/ 3019728 h 3258005"/>
                <a:gd name="connsiteX13" fmla="*/ 1365 w 803481"/>
                <a:gd name="connsiteY13" fmla="*/ 2734270 h 3258005"/>
                <a:gd name="connsiteX14" fmla="*/ 145273 w 803481"/>
                <a:gd name="connsiteY14" fmla="*/ 2536101 h 3258005"/>
                <a:gd name="connsiteX15" fmla="*/ 173584 w 803481"/>
                <a:gd name="connsiteY15" fmla="*/ 2530748 h 3258005"/>
                <a:gd name="connsiteX16" fmla="*/ 173584 w 803481"/>
                <a:gd name="connsiteY16" fmla="*/ 587431 h 3258005"/>
                <a:gd name="connsiteX17" fmla="*/ 308055 w 803481"/>
                <a:gd name="connsiteY17" fmla="*/ 502501 h 3258005"/>
                <a:gd name="connsiteX18" fmla="*/ 284464 w 803481"/>
                <a:gd name="connsiteY18" fmla="*/ 240635 h 325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3481" h="3258005">
                  <a:moveTo>
                    <a:pt x="470301" y="472174"/>
                  </a:moveTo>
                  <a:cubicBezTo>
                    <a:pt x="427836" y="472174"/>
                    <a:pt x="392449" y="505203"/>
                    <a:pt x="392449" y="550026"/>
                  </a:cubicBezTo>
                  <a:cubicBezTo>
                    <a:pt x="392449" y="592491"/>
                    <a:pt x="427836" y="627879"/>
                    <a:pt x="470301" y="627879"/>
                  </a:cubicBezTo>
                  <a:cubicBezTo>
                    <a:pt x="512766" y="627879"/>
                    <a:pt x="548154" y="592491"/>
                    <a:pt x="548154" y="550026"/>
                  </a:cubicBezTo>
                  <a:cubicBezTo>
                    <a:pt x="548154" y="507561"/>
                    <a:pt x="512766" y="472174"/>
                    <a:pt x="470301" y="472174"/>
                  </a:cubicBezTo>
                  <a:close/>
                  <a:moveTo>
                    <a:pt x="628902" y="0"/>
                  </a:moveTo>
                  <a:lnTo>
                    <a:pt x="716192" y="894123"/>
                  </a:lnTo>
                  <a:lnTo>
                    <a:pt x="230204" y="2507791"/>
                  </a:lnTo>
                  <a:lnTo>
                    <a:pt x="211186" y="2523639"/>
                  </a:lnTo>
                  <a:lnTo>
                    <a:pt x="619466" y="2446452"/>
                  </a:lnTo>
                  <a:lnTo>
                    <a:pt x="803481" y="3258005"/>
                  </a:lnTo>
                  <a:lnTo>
                    <a:pt x="225484" y="3203743"/>
                  </a:lnTo>
                  <a:cubicBezTo>
                    <a:pt x="133478" y="3194306"/>
                    <a:pt x="48548" y="3111736"/>
                    <a:pt x="36751" y="3019728"/>
                  </a:cubicBezTo>
                  <a:lnTo>
                    <a:pt x="1365" y="2734270"/>
                  </a:lnTo>
                  <a:cubicBezTo>
                    <a:pt x="-10432" y="2642262"/>
                    <a:pt x="55624" y="2554974"/>
                    <a:pt x="145273" y="2536101"/>
                  </a:cubicBezTo>
                  <a:lnTo>
                    <a:pt x="173584" y="2530748"/>
                  </a:lnTo>
                  <a:lnTo>
                    <a:pt x="173584" y="587431"/>
                  </a:lnTo>
                  <a:lnTo>
                    <a:pt x="308055" y="502501"/>
                  </a:lnTo>
                  <a:lnTo>
                    <a:pt x="284464" y="24063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15">
              <a:extLst>
                <a:ext uri="{FF2B5EF4-FFF2-40B4-BE49-F238E27FC236}">
                  <a16:creationId xmlns:a16="http://schemas.microsoft.com/office/drawing/2014/main" id="{1756CCBF-F86B-904B-A562-3A109A51B9CB}"/>
                </a:ext>
              </a:extLst>
            </p:cNvPr>
            <p:cNvSpPr/>
            <p:nvPr/>
          </p:nvSpPr>
          <p:spPr>
            <a:xfrm>
              <a:off x="3288219" y="3904259"/>
              <a:ext cx="188733" cy="188733"/>
            </a:xfrm>
            <a:custGeom>
              <a:avLst/>
              <a:gdLst>
                <a:gd name="connsiteX0" fmla="*/ 70009 w 76200"/>
                <a:gd name="connsiteY0" fmla="*/ 38621 h 76200"/>
                <a:gd name="connsiteX1" fmla="*/ 38576 w 76200"/>
                <a:gd name="connsiteY1" fmla="*/ 70054 h 76200"/>
                <a:gd name="connsiteX2" fmla="*/ 7144 w 76200"/>
                <a:gd name="connsiteY2" fmla="*/ 38621 h 76200"/>
                <a:gd name="connsiteX3" fmla="*/ 38576 w 76200"/>
                <a:gd name="connsiteY3" fmla="*/ 7189 h 76200"/>
                <a:gd name="connsiteX4" fmla="*/ 70009 w 76200"/>
                <a:gd name="connsiteY4" fmla="*/ 3862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0009" y="38621"/>
                  </a:moveTo>
                  <a:cubicBezTo>
                    <a:pt x="70009" y="55766"/>
                    <a:pt x="55721" y="70054"/>
                    <a:pt x="38576" y="70054"/>
                  </a:cubicBezTo>
                  <a:cubicBezTo>
                    <a:pt x="21431" y="70054"/>
                    <a:pt x="7144" y="55766"/>
                    <a:pt x="7144" y="38621"/>
                  </a:cubicBezTo>
                  <a:cubicBezTo>
                    <a:pt x="7144" y="21476"/>
                    <a:pt x="21431" y="7189"/>
                    <a:pt x="38576" y="7189"/>
                  </a:cubicBezTo>
                  <a:cubicBezTo>
                    <a:pt x="55721" y="6236"/>
                    <a:pt x="70009" y="20524"/>
                    <a:pt x="70009" y="3862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216">
              <a:extLst>
                <a:ext uri="{FF2B5EF4-FFF2-40B4-BE49-F238E27FC236}">
                  <a16:creationId xmlns:a16="http://schemas.microsoft.com/office/drawing/2014/main" id="{B193FF47-04DD-2C46-9D2C-621516AF551A}"/>
                </a:ext>
              </a:extLst>
            </p:cNvPr>
            <p:cNvSpPr/>
            <p:nvPr/>
          </p:nvSpPr>
          <p:spPr>
            <a:xfrm>
              <a:off x="5842015" y="4386820"/>
              <a:ext cx="3713324" cy="997926"/>
            </a:xfrm>
            <a:custGeom>
              <a:avLst/>
              <a:gdLst>
                <a:gd name="connsiteX0" fmla="*/ 1856661 w 3713324"/>
                <a:gd name="connsiteY0" fmla="*/ 0 h 997926"/>
                <a:gd name="connsiteX1" fmla="*/ 3253286 w 3713324"/>
                <a:gd name="connsiteY1" fmla="*/ 73133 h 997926"/>
                <a:gd name="connsiteX2" fmla="*/ 3713324 w 3713324"/>
                <a:gd name="connsiteY2" fmla="*/ 535530 h 997926"/>
                <a:gd name="connsiteX3" fmla="*/ 3250928 w 3713324"/>
                <a:gd name="connsiteY3" fmla="*/ 997926 h 997926"/>
                <a:gd name="connsiteX4" fmla="*/ 462397 w 3713324"/>
                <a:gd name="connsiteY4" fmla="*/ 997926 h 997926"/>
                <a:gd name="connsiteX5" fmla="*/ 0 w 3713324"/>
                <a:gd name="connsiteY5" fmla="*/ 535530 h 997926"/>
                <a:gd name="connsiteX6" fmla="*/ 462397 w 3713324"/>
                <a:gd name="connsiteY6" fmla="*/ 73133 h 997926"/>
                <a:gd name="connsiteX7" fmla="*/ 1856661 w 3713324"/>
                <a:gd name="connsiteY7" fmla="*/ 0 h 9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324" h="997926">
                  <a:moveTo>
                    <a:pt x="1856661" y="0"/>
                  </a:moveTo>
                  <a:cubicBezTo>
                    <a:pt x="2203460" y="0"/>
                    <a:pt x="3243850" y="73133"/>
                    <a:pt x="3253286" y="73133"/>
                  </a:cubicBezTo>
                  <a:cubicBezTo>
                    <a:pt x="3505718" y="73133"/>
                    <a:pt x="3713324" y="280740"/>
                    <a:pt x="3713324" y="535530"/>
                  </a:cubicBezTo>
                  <a:cubicBezTo>
                    <a:pt x="3713324" y="790320"/>
                    <a:pt x="3505718" y="997926"/>
                    <a:pt x="3250928" y="997926"/>
                  </a:cubicBezTo>
                  <a:lnTo>
                    <a:pt x="462397" y="997926"/>
                  </a:lnTo>
                  <a:cubicBezTo>
                    <a:pt x="207607" y="997926"/>
                    <a:pt x="0" y="790320"/>
                    <a:pt x="0" y="535530"/>
                  </a:cubicBezTo>
                  <a:cubicBezTo>
                    <a:pt x="0" y="280740"/>
                    <a:pt x="207607" y="73133"/>
                    <a:pt x="462397" y="73133"/>
                  </a:cubicBezTo>
                  <a:cubicBezTo>
                    <a:pt x="469473" y="73133"/>
                    <a:pt x="1509865" y="0"/>
                    <a:pt x="185666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217">
              <a:extLst>
                <a:ext uri="{FF2B5EF4-FFF2-40B4-BE49-F238E27FC236}">
                  <a16:creationId xmlns:a16="http://schemas.microsoft.com/office/drawing/2014/main" id="{1BE9BB97-860D-0E43-8299-28304BE0448C}"/>
                </a:ext>
              </a:extLst>
            </p:cNvPr>
            <p:cNvSpPr/>
            <p:nvPr/>
          </p:nvSpPr>
          <p:spPr>
            <a:xfrm>
              <a:off x="6060238" y="4680537"/>
              <a:ext cx="471833" cy="471833"/>
            </a:xfrm>
            <a:custGeom>
              <a:avLst/>
              <a:gdLst>
                <a:gd name="connsiteX0" fmla="*/ 98584 w 190500"/>
                <a:gd name="connsiteY0" fmla="*/ 190024 h 190500"/>
                <a:gd name="connsiteX1" fmla="*/ 7144 w 190500"/>
                <a:gd name="connsiteY1" fmla="*/ 98584 h 190500"/>
                <a:gd name="connsiteX2" fmla="*/ 98584 w 190500"/>
                <a:gd name="connsiteY2" fmla="*/ 7144 h 190500"/>
                <a:gd name="connsiteX3" fmla="*/ 190024 w 190500"/>
                <a:gd name="connsiteY3" fmla="*/ 98584 h 190500"/>
                <a:gd name="connsiteX4" fmla="*/ 98584 w 190500"/>
                <a:gd name="connsiteY4" fmla="*/ 19002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98584" y="190024"/>
                  </a:moveTo>
                  <a:cubicBezTo>
                    <a:pt x="48101" y="190024"/>
                    <a:pt x="7144" y="149066"/>
                    <a:pt x="7144" y="98584"/>
                  </a:cubicBezTo>
                  <a:cubicBezTo>
                    <a:pt x="7144" y="48101"/>
                    <a:pt x="48101" y="7144"/>
                    <a:pt x="98584" y="7144"/>
                  </a:cubicBezTo>
                  <a:cubicBezTo>
                    <a:pt x="149066" y="7144"/>
                    <a:pt x="190024" y="48101"/>
                    <a:pt x="190024" y="98584"/>
                  </a:cubicBezTo>
                  <a:cubicBezTo>
                    <a:pt x="190024" y="148114"/>
                    <a:pt x="149066" y="190024"/>
                    <a:pt x="98584" y="1900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18">
              <a:extLst>
                <a:ext uri="{FF2B5EF4-FFF2-40B4-BE49-F238E27FC236}">
                  <a16:creationId xmlns:a16="http://schemas.microsoft.com/office/drawing/2014/main" id="{28B4213E-DFED-9A49-A6B1-9D6FC1B6AE32}"/>
                </a:ext>
              </a:extLst>
            </p:cNvPr>
            <p:cNvSpPr/>
            <p:nvPr/>
          </p:nvSpPr>
          <p:spPr>
            <a:xfrm>
              <a:off x="8812770" y="4643063"/>
              <a:ext cx="542608" cy="542608"/>
            </a:xfrm>
            <a:custGeom>
              <a:avLst/>
              <a:gdLst>
                <a:gd name="connsiteX0" fmla="*/ 127593 w 219075"/>
                <a:gd name="connsiteY0" fmla="*/ 22757 h 219075"/>
                <a:gd name="connsiteX1" fmla="*/ 203296 w 219075"/>
                <a:gd name="connsiteY1" fmla="*/ 127593 h 219075"/>
                <a:gd name="connsiteX2" fmla="*/ 98460 w 219075"/>
                <a:gd name="connsiteY2" fmla="*/ 203296 h 219075"/>
                <a:gd name="connsiteX3" fmla="*/ 22757 w 219075"/>
                <a:gd name="connsiteY3" fmla="*/ 98460 h 219075"/>
                <a:gd name="connsiteX4" fmla="*/ 127593 w 219075"/>
                <a:gd name="connsiteY4" fmla="*/ 227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127593" y="22757"/>
                  </a:moveTo>
                  <a:cubicBezTo>
                    <a:pt x="177447" y="30802"/>
                    <a:pt x="211341" y="77738"/>
                    <a:pt x="203296" y="127593"/>
                  </a:cubicBezTo>
                  <a:cubicBezTo>
                    <a:pt x="195251" y="177447"/>
                    <a:pt x="148314" y="211341"/>
                    <a:pt x="98460" y="203296"/>
                  </a:cubicBezTo>
                  <a:cubicBezTo>
                    <a:pt x="48605" y="195251"/>
                    <a:pt x="14712" y="148315"/>
                    <a:pt x="22757" y="98460"/>
                  </a:cubicBezTo>
                  <a:cubicBezTo>
                    <a:pt x="30801" y="48605"/>
                    <a:pt x="77738" y="14712"/>
                    <a:pt x="127593" y="227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19">
              <a:extLst>
                <a:ext uri="{FF2B5EF4-FFF2-40B4-BE49-F238E27FC236}">
                  <a16:creationId xmlns:a16="http://schemas.microsoft.com/office/drawing/2014/main" id="{AAD380DC-811E-1F44-8024-D48D7F8DDE8B}"/>
                </a:ext>
              </a:extLst>
            </p:cNvPr>
            <p:cNvSpPr/>
            <p:nvPr/>
          </p:nvSpPr>
          <p:spPr>
            <a:xfrm>
              <a:off x="6465106" y="3021096"/>
              <a:ext cx="1171361" cy="607456"/>
            </a:xfrm>
            <a:custGeom>
              <a:avLst/>
              <a:gdLst>
                <a:gd name="connsiteX0" fmla="*/ 180233 w 1171361"/>
                <a:gd name="connsiteY0" fmla="*/ 0 h 607456"/>
                <a:gd name="connsiteX1" fmla="*/ 903051 w 1171361"/>
                <a:gd name="connsiteY1" fmla="*/ 0 h 607456"/>
                <a:gd name="connsiteX2" fmla="*/ 1171361 w 1171361"/>
                <a:gd name="connsiteY2" fmla="*/ 607456 h 607456"/>
                <a:gd name="connsiteX3" fmla="*/ 0 w 1171361"/>
                <a:gd name="connsiteY3" fmla="*/ 607456 h 60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361" h="607456">
                  <a:moveTo>
                    <a:pt x="180233" y="0"/>
                  </a:moveTo>
                  <a:lnTo>
                    <a:pt x="903051" y="0"/>
                  </a:lnTo>
                  <a:lnTo>
                    <a:pt x="1171361" y="607456"/>
                  </a:lnTo>
                  <a:lnTo>
                    <a:pt x="0" y="6074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Rectangle: Rounded Corners 220">
              <a:extLst>
                <a:ext uri="{FF2B5EF4-FFF2-40B4-BE49-F238E27FC236}">
                  <a16:creationId xmlns:a16="http://schemas.microsoft.com/office/drawing/2014/main" id="{2ECAE0FA-FB9F-0E4F-A571-74B8208C9460}"/>
                </a:ext>
              </a:extLst>
            </p:cNvPr>
            <p:cNvSpPr/>
            <p:nvPr/>
          </p:nvSpPr>
          <p:spPr>
            <a:xfrm>
              <a:off x="8103056" y="3422743"/>
              <a:ext cx="1103442" cy="411617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EDFBA6-BF32-264A-B071-92FD66F75841}"/>
                </a:ext>
              </a:extLst>
            </p:cNvPr>
            <p:cNvSpPr/>
            <p:nvPr/>
          </p:nvSpPr>
          <p:spPr>
            <a:xfrm>
              <a:off x="7050786" y="4254347"/>
              <a:ext cx="1544908" cy="2310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F545DAC-BDF6-CC49-8EDA-EA754A987EF3}"/>
              </a:ext>
            </a:extLst>
          </p:cNvPr>
          <p:cNvSpPr txBox="1"/>
          <p:nvPr/>
        </p:nvSpPr>
        <p:spPr>
          <a:xfrm>
            <a:off x="150168" y="316916"/>
            <a:ext cx="7948445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Machine 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Footing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 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Designs:</a:t>
            </a:r>
            <a:endParaRPr lang="ko-KR" altLang="en-US" sz="5000" b="1" dirty="0">
              <a:solidFill>
                <a:srgbClr val="7D7D7D"/>
              </a:solidFill>
              <a:latin typeface="Gabriola" pitchFamily="82" charset="0"/>
              <a:cs typeface="Arial" pitchFamily="34" charset="0"/>
            </a:endParaRPr>
          </a:p>
        </p:txBody>
      </p:sp>
      <p:pic>
        <p:nvPicPr>
          <p:cNvPr id="26" name="Picture 2" descr="Modern, Conservative, Construction Logo Design for Travis Trucking Sand &amp;  Gravel by jbonkrievner | Design #7131193">
            <a:extLst>
              <a:ext uri="{FF2B5EF4-FFF2-40B4-BE49-F238E27FC236}">
                <a16:creationId xmlns:a16="http://schemas.microsoft.com/office/drawing/2014/main" id="{CB07474C-E5CF-0B4A-B8F5-8270F2655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00" b="55700" l="10000" r="90000">
                        <a14:foregroundMark x1="61034" y1="35500" x2="48414" y2="32700"/>
                        <a14:foregroundMark x1="55517" y1="28200" x2="52276" y2="26600"/>
                        <a14:foregroundMark x1="58621" y1="55700" x2="57310" y2="55400"/>
                        <a14:foregroundMark x1="39655" y1="55700" x2="41103" y2="5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5" t="17688" r="28659" b="40464"/>
          <a:stretch/>
        </p:blipFill>
        <p:spPr bwMode="auto">
          <a:xfrm>
            <a:off x="-48849" y="5717505"/>
            <a:ext cx="1585144" cy="10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F4EF517-967F-F14E-AB6D-A11F5A5700B9}"/>
              </a:ext>
            </a:extLst>
          </p:cNvPr>
          <p:cNvGrpSpPr/>
          <p:nvPr/>
        </p:nvGrpSpPr>
        <p:grpSpPr>
          <a:xfrm>
            <a:off x="1411193" y="6265334"/>
            <a:ext cx="8112750" cy="379656"/>
            <a:chOff x="3638881" y="1932349"/>
            <a:chExt cx="12210572" cy="3796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BFC063-EFA5-814B-938D-05C363317638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178">
              <a:extLst>
                <a:ext uri="{FF2B5EF4-FFF2-40B4-BE49-F238E27FC236}">
                  <a16:creationId xmlns:a16="http://schemas.microsoft.com/office/drawing/2014/main" id="{D7EAEA9B-5D4D-C84C-9639-8DEB1E4D501B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67DB4E8-1A07-6D4A-93BE-9473850347B0}"/>
              </a:ext>
            </a:extLst>
          </p:cNvPr>
          <p:cNvSpPr txBox="1"/>
          <p:nvPr/>
        </p:nvSpPr>
        <p:spPr>
          <a:xfrm>
            <a:off x="150168" y="1178690"/>
            <a:ext cx="59458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u="sng" dirty="0">
                <a:latin typeface="Gabriola" pitchFamily="82" charset="0"/>
              </a:rPr>
              <a:t>Checking footing thickness based in punching shear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04DC078-9CFA-C040-BE1E-E9F8637C1D6F}"/>
                  </a:ext>
                </a:extLst>
              </p:cNvPr>
              <p:cNvSpPr/>
              <p:nvPr/>
            </p:nvSpPr>
            <p:spPr>
              <a:xfrm>
                <a:off x="-806058" y="1817423"/>
                <a:ext cx="11152010" cy="391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𝑉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𝑝𝑢𝑛𝑐h𝑖𝑛𝑔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𝑅𝑒𝑎𝑐𝑡𝑖𝑜𝑛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𝑃𝑢𝑛𝑐h𝑒𝑑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𝑎𝑟𝑒𝑎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𝑢𝑛𝑑𝑒𝑟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𝑡𝑟𝑎𝑛𝑠𝑓𝑜𝑟𝑚𝑒𝑟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×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𝑢𝑙𝑡𝑖𝑚𝑎𝑡𝑒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𝑠𝑡𝑟𝑒𝑠𝑠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𝑓𝑟𝑜𝑚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𝑠𝑜𝑖𝑙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04DC078-9CFA-C040-BE1E-E9F8637C1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6058" y="1817423"/>
                <a:ext cx="11152010" cy="391902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C19062-BCD3-8749-BBE9-A22C29A4812D}"/>
                  </a:ext>
                </a:extLst>
              </p:cNvPr>
              <p:cNvSpPr/>
              <p:nvPr/>
            </p:nvSpPr>
            <p:spPr>
              <a:xfrm>
                <a:off x="150168" y="2438942"/>
                <a:ext cx="24352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𝑅𝑒𝑎𝑐𝑡𝑖𝑜𝑛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=102.2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𝑡𝑜𝑛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C19062-BCD3-8749-BBE9-A22C29A481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68" y="2438942"/>
                <a:ext cx="2435218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02D41103-15E9-3F40-A883-AE4620AE9CE5}"/>
              </a:ext>
            </a:extLst>
          </p:cNvPr>
          <p:cNvSpPr/>
          <p:nvPr/>
        </p:nvSpPr>
        <p:spPr>
          <a:xfrm>
            <a:off x="2201779" y="3673483"/>
            <a:ext cx="2791326" cy="564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EA2EB8B-EB32-D445-A6FD-513FD9F699A6}"/>
                  </a:ext>
                </a:extLst>
              </p:cNvPr>
              <p:cNvSpPr/>
              <p:nvPr/>
            </p:nvSpPr>
            <p:spPr>
              <a:xfrm>
                <a:off x="2240684" y="3758387"/>
                <a:ext cx="2777683" cy="4294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∅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𝑝𝑢𝑛𝑐h𝑖𝑛𝑔</m:t>
                          </m:r>
                        </m:sub>
                      </m:sSub>
                      <m:r>
                        <a:rPr 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𝑝𝑢𝑛𝑐h𝑖𝑛𝑔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EA2EB8B-EB32-D445-A6FD-513FD9F699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684" y="3758387"/>
                <a:ext cx="2777683" cy="429477"/>
              </a:xfrm>
              <a:prstGeom prst="rect">
                <a:avLst/>
              </a:prstGeom>
              <a:blipFill>
                <a:blip r:embed="rId6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74D28FD-06FE-A148-A3F0-AC409DE3B4B6}"/>
                  </a:ext>
                </a:extLst>
              </p:cNvPr>
              <p:cNvSpPr/>
              <p:nvPr/>
            </p:nvSpPr>
            <p:spPr>
              <a:xfrm>
                <a:off x="-806058" y="4235725"/>
                <a:ext cx="8904671" cy="745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0.75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28</m:t>
                          </m:r>
                        </m:e>
                      </m:rad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0.8 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1000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=102.2−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× 17.03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74D28FD-06FE-A148-A3F0-AC409DE3B4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6058" y="4235725"/>
                <a:ext cx="8904671" cy="7451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3D23200-7760-4A4C-9691-0BCBBEBD8C91}"/>
                  </a:ext>
                </a:extLst>
              </p:cNvPr>
              <p:cNvSpPr/>
              <p:nvPr/>
            </p:nvSpPr>
            <p:spPr>
              <a:xfrm>
                <a:off x="347626" y="4943303"/>
                <a:ext cx="20403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𝐹𝑖𝑛𝑑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=0.267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3D23200-7760-4A4C-9691-0BCBBEBD8C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26" y="4943303"/>
                <a:ext cx="2040302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5744C0F-DA84-C84D-B082-5C196DF05C95}"/>
                  </a:ext>
                </a:extLst>
              </p:cNvPr>
              <p:cNvSpPr/>
              <p:nvPr/>
            </p:nvSpPr>
            <p:spPr>
              <a:xfrm>
                <a:off x="150168" y="5312635"/>
                <a:ext cx="85246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=0.267+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𝑐𝑜𝑣𝑒𝑟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=0.267+0.06=0.327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&lt;0.5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𝑂𝐾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5744C0F-DA84-C84D-B082-5C196DF05C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68" y="5312635"/>
                <a:ext cx="8524600" cy="369332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0E8A71E-622C-5743-AF08-5CF7396E0FEA}"/>
                  </a:ext>
                </a:extLst>
              </p:cNvPr>
              <p:cNvSpPr/>
              <p:nvPr/>
            </p:nvSpPr>
            <p:spPr>
              <a:xfrm>
                <a:off x="-249089" y="2918359"/>
                <a:ext cx="8241632" cy="690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𝑈𝑙𝑡𝑖𝑚𝑎𝑡𝑒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𝑠𝑡𝑟𝑒𝑠𝑠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𝑠𝑜𝑖𝑙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𝑢𝑙𝑡</m:t>
                              </m:r>
                            </m:sub>
                          </m:sSub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𝑅𝑒𝑎𝑐𝑡𝑖𝑜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𝑢𝑙𝑡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102.2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2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=17.03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𝑡𝑜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0E8A71E-622C-5743-AF08-5CF7396E0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9089" y="2918359"/>
                <a:ext cx="8241632" cy="690830"/>
              </a:xfrm>
              <a:prstGeom prst="rect">
                <a:avLst/>
              </a:prstGeom>
              <a:blipFill>
                <a:blip r:embed="rId10"/>
                <a:stretch>
                  <a:fillRect t="-39286" b="-6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220D7E34-114C-0A44-9E27-2AD10797BAE8}"/>
              </a:ext>
            </a:extLst>
          </p:cNvPr>
          <p:cNvSpPr txBox="1"/>
          <p:nvPr/>
        </p:nvSpPr>
        <p:spPr>
          <a:xfrm>
            <a:off x="11576418" y="6178163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332326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72E93CA-BD81-1B42-9D9C-719C11B59D88}"/>
              </a:ext>
            </a:extLst>
          </p:cNvPr>
          <p:cNvGrpSpPr/>
          <p:nvPr/>
        </p:nvGrpSpPr>
        <p:grpSpPr>
          <a:xfrm>
            <a:off x="9567746" y="5620215"/>
            <a:ext cx="1860674" cy="1146655"/>
            <a:chOff x="3172436" y="1508641"/>
            <a:chExt cx="6382903" cy="3876105"/>
          </a:xfrm>
        </p:grpSpPr>
        <p:sp>
          <p:nvSpPr>
            <p:cNvPr id="10" name="Freeform: Shape 208">
              <a:extLst>
                <a:ext uri="{FF2B5EF4-FFF2-40B4-BE49-F238E27FC236}">
                  <a16:creationId xmlns:a16="http://schemas.microsoft.com/office/drawing/2014/main" id="{1BBA922F-D65B-E44D-890A-6C7D5ADA0164}"/>
                </a:ext>
              </a:extLst>
            </p:cNvPr>
            <p:cNvSpPr/>
            <p:nvPr/>
          </p:nvSpPr>
          <p:spPr>
            <a:xfrm>
              <a:off x="3776568" y="1677320"/>
              <a:ext cx="1038032" cy="330283"/>
            </a:xfrm>
            <a:custGeom>
              <a:avLst/>
              <a:gdLst>
                <a:gd name="connsiteX0" fmla="*/ 418624 w 419100"/>
                <a:gd name="connsiteY0" fmla="*/ 112871 h 133350"/>
                <a:gd name="connsiteX1" fmla="*/ 412909 w 419100"/>
                <a:gd name="connsiteY1" fmla="*/ 132874 h 133350"/>
                <a:gd name="connsiteX2" fmla="*/ 7144 w 419100"/>
                <a:gd name="connsiteY2" fmla="*/ 26194 h 133350"/>
                <a:gd name="connsiteX3" fmla="*/ 11906 w 41910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33350">
                  <a:moveTo>
                    <a:pt x="418624" y="112871"/>
                  </a:moveTo>
                  <a:lnTo>
                    <a:pt x="412909" y="132874"/>
                  </a:lnTo>
                  <a:lnTo>
                    <a:pt x="7144" y="26194"/>
                  </a:lnTo>
                  <a:lnTo>
                    <a:pt x="11906" y="71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09">
              <a:extLst>
                <a:ext uri="{FF2B5EF4-FFF2-40B4-BE49-F238E27FC236}">
                  <a16:creationId xmlns:a16="http://schemas.microsoft.com/office/drawing/2014/main" id="{17A43AC3-1CCC-E049-8AE5-BF98AC532653}"/>
                </a:ext>
              </a:extLst>
            </p:cNvPr>
            <p:cNvSpPr/>
            <p:nvPr/>
          </p:nvSpPr>
          <p:spPr>
            <a:xfrm>
              <a:off x="4702640" y="1879641"/>
              <a:ext cx="589791" cy="283100"/>
            </a:xfrm>
            <a:custGeom>
              <a:avLst/>
              <a:gdLst>
                <a:gd name="connsiteX0" fmla="*/ 8735 w 238125"/>
                <a:gd name="connsiteY0" fmla="*/ 58457 h 114300"/>
                <a:gd name="connsiteX1" fmla="*/ 21902 w 238125"/>
                <a:gd name="connsiteY1" fmla="*/ 8735 h 114300"/>
                <a:gd name="connsiteX2" fmla="*/ 233682 w 238125"/>
                <a:gd name="connsiteY2" fmla="*/ 64818 h 114300"/>
                <a:gd name="connsiteX3" fmla="*/ 220514 w 238125"/>
                <a:gd name="connsiteY3" fmla="*/ 11454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14300">
                  <a:moveTo>
                    <a:pt x="8735" y="58457"/>
                  </a:moveTo>
                  <a:lnTo>
                    <a:pt x="21902" y="8735"/>
                  </a:lnTo>
                  <a:lnTo>
                    <a:pt x="233682" y="64818"/>
                  </a:lnTo>
                  <a:lnTo>
                    <a:pt x="220514" y="11454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10">
              <a:extLst>
                <a:ext uri="{FF2B5EF4-FFF2-40B4-BE49-F238E27FC236}">
                  <a16:creationId xmlns:a16="http://schemas.microsoft.com/office/drawing/2014/main" id="{544E6D10-934E-0A41-83A6-B1269644D0EF}"/>
                </a:ext>
              </a:extLst>
            </p:cNvPr>
            <p:cNvSpPr/>
            <p:nvPr/>
          </p:nvSpPr>
          <p:spPr>
            <a:xfrm>
              <a:off x="3557164" y="3463208"/>
              <a:ext cx="212325" cy="1061624"/>
            </a:xfrm>
            <a:custGeom>
              <a:avLst/>
              <a:gdLst>
                <a:gd name="connsiteX0" fmla="*/ 7144 w 85725"/>
                <a:gd name="connsiteY0" fmla="*/ 9049 h 428625"/>
                <a:gd name="connsiteX1" fmla="*/ 27146 w 85725"/>
                <a:gd name="connsiteY1" fmla="*/ 7144 h 428625"/>
                <a:gd name="connsiteX2" fmla="*/ 79534 w 85725"/>
                <a:gd name="connsiteY2" fmla="*/ 423386 h 428625"/>
                <a:gd name="connsiteX3" fmla="*/ 59531 w 85725"/>
                <a:gd name="connsiteY3" fmla="*/ 42624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28625">
                  <a:moveTo>
                    <a:pt x="7144" y="9049"/>
                  </a:moveTo>
                  <a:lnTo>
                    <a:pt x="27146" y="7144"/>
                  </a:lnTo>
                  <a:lnTo>
                    <a:pt x="79534" y="423386"/>
                  </a:lnTo>
                  <a:lnTo>
                    <a:pt x="59531" y="4262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11">
              <a:extLst>
                <a:ext uri="{FF2B5EF4-FFF2-40B4-BE49-F238E27FC236}">
                  <a16:creationId xmlns:a16="http://schemas.microsoft.com/office/drawing/2014/main" id="{FA47CF63-EDCB-E446-9A05-9DF6C8504B1B}"/>
                </a:ext>
              </a:extLst>
            </p:cNvPr>
            <p:cNvSpPr/>
            <p:nvPr/>
          </p:nvSpPr>
          <p:spPr>
            <a:xfrm>
              <a:off x="3459365" y="2983799"/>
              <a:ext cx="212325" cy="589791"/>
            </a:xfrm>
            <a:custGeom>
              <a:avLst/>
              <a:gdLst>
                <a:gd name="connsiteX0" fmla="*/ 7950 w 85725"/>
                <a:gd name="connsiteY0" fmla="*/ 14122 h 238125"/>
                <a:gd name="connsiteX1" fmla="*/ 59014 w 85725"/>
                <a:gd name="connsiteY1" fmla="*/ 7950 h 238125"/>
                <a:gd name="connsiteX2" fmla="*/ 85303 w 85725"/>
                <a:gd name="connsiteY2" fmla="*/ 225447 h 238125"/>
                <a:gd name="connsiteX3" fmla="*/ 34239 w 85725"/>
                <a:gd name="connsiteY3" fmla="*/ 23161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38125">
                  <a:moveTo>
                    <a:pt x="7950" y="14122"/>
                  </a:moveTo>
                  <a:lnTo>
                    <a:pt x="59014" y="7950"/>
                  </a:lnTo>
                  <a:lnTo>
                    <a:pt x="85303" y="225447"/>
                  </a:lnTo>
                  <a:lnTo>
                    <a:pt x="34239" y="23161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12">
              <a:extLst>
                <a:ext uri="{FF2B5EF4-FFF2-40B4-BE49-F238E27FC236}">
                  <a16:creationId xmlns:a16="http://schemas.microsoft.com/office/drawing/2014/main" id="{CE9F55A1-E3FD-EB4D-A8EE-C75F2C630FE1}"/>
                </a:ext>
              </a:extLst>
            </p:cNvPr>
            <p:cNvSpPr/>
            <p:nvPr/>
          </p:nvSpPr>
          <p:spPr>
            <a:xfrm>
              <a:off x="3817854" y="1947446"/>
              <a:ext cx="2838073" cy="1903844"/>
            </a:xfrm>
            <a:custGeom>
              <a:avLst/>
              <a:gdLst>
                <a:gd name="connsiteX0" fmla="*/ 2098335 w 2838073"/>
                <a:gd name="connsiteY0" fmla="*/ 397944 h 1903844"/>
                <a:gd name="connsiteX1" fmla="*/ 1982738 w 2838073"/>
                <a:gd name="connsiteY1" fmla="*/ 513542 h 1903844"/>
                <a:gd name="connsiteX2" fmla="*/ 2098335 w 2838073"/>
                <a:gd name="connsiteY2" fmla="*/ 629143 h 1903844"/>
                <a:gd name="connsiteX3" fmla="*/ 2213936 w 2838073"/>
                <a:gd name="connsiteY3" fmla="*/ 513542 h 1903844"/>
                <a:gd name="connsiteX4" fmla="*/ 2098335 w 2838073"/>
                <a:gd name="connsiteY4" fmla="*/ 397944 h 1903844"/>
                <a:gd name="connsiteX5" fmla="*/ 0 w 2838073"/>
                <a:gd name="connsiteY5" fmla="*/ 0 h 1903844"/>
                <a:gd name="connsiteX6" fmla="*/ 2087859 w 2838073"/>
                <a:gd name="connsiteY6" fmla="*/ 143908 h 1903844"/>
                <a:gd name="connsiteX7" fmla="*/ 2448812 w 2838073"/>
                <a:gd name="connsiteY7" fmla="*/ 398698 h 1903844"/>
                <a:gd name="connsiteX8" fmla="*/ 2838073 w 2838073"/>
                <a:gd name="connsiteY8" fmla="*/ 1285743 h 1903844"/>
                <a:gd name="connsiteX9" fmla="*/ 2566771 w 2838073"/>
                <a:gd name="connsiteY9" fmla="*/ 1903844 h 1903844"/>
                <a:gd name="connsiteX10" fmla="*/ 2005290 w 2838073"/>
                <a:gd name="connsiteY10" fmla="*/ 884686 h 1903844"/>
                <a:gd name="connsiteX11" fmla="*/ 1745782 w 2838073"/>
                <a:gd name="connsiteY11" fmla="*/ 677079 h 1903844"/>
                <a:gd name="connsiteX12" fmla="*/ 0 w 2838073"/>
                <a:gd name="connsiteY12" fmla="*/ 174579 h 190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38073" h="1903844">
                  <a:moveTo>
                    <a:pt x="2098335" y="397944"/>
                  </a:moveTo>
                  <a:cubicBezTo>
                    <a:pt x="2034639" y="397944"/>
                    <a:pt x="1982738" y="449846"/>
                    <a:pt x="1982738" y="513542"/>
                  </a:cubicBezTo>
                  <a:cubicBezTo>
                    <a:pt x="1982738" y="577241"/>
                    <a:pt x="2034639" y="629143"/>
                    <a:pt x="2098335" y="629143"/>
                  </a:cubicBezTo>
                  <a:cubicBezTo>
                    <a:pt x="2162034" y="629143"/>
                    <a:pt x="2213936" y="577241"/>
                    <a:pt x="2213936" y="513542"/>
                  </a:cubicBezTo>
                  <a:cubicBezTo>
                    <a:pt x="2213936" y="449846"/>
                    <a:pt x="2162034" y="400302"/>
                    <a:pt x="2098335" y="397944"/>
                  </a:cubicBezTo>
                  <a:close/>
                  <a:moveTo>
                    <a:pt x="0" y="0"/>
                  </a:moveTo>
                  <a:lnTo>
                    <a:pt x="2087859" y="143908"/>
                  </a:lnTo>
                  <a:cubicBezTo>
                    <a:pt x="2229409" y="153345"/>
                    <a:pt x="2392192" y="268945"/>
                    <a:pt x="2448812" y="398698"/>
                  </a:cubicBezTo>
                  <a:lnTo>
                    <a:pt x="2838073" y="1285743"/>
                  </a:lnTo>
                  <a:lnTo>
                    <a:pt x="2566771" y="1903844"/>
                  </a:lnTo>
                  <a:lnTo>
                    <a:pt x="2005290" y="884686"/>
                  </a:lnTo>
                  <a:cubicBezTo>
                    <a:pt x="1958106" y="797398"/>
                    <a:pt x="1840148" y="705389"/>
                    <a:pt x="1745782" y="677079"/>
                  </a:cubicBezTo>
                  <a:lnTo>
                    <a:pt x="0" y="17457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13">
              <a:extLst>
                <a:ext uri="{FF2B5EF4-FFF2-40B4-BE49-F238E27FC236}">
                  <a16:creationId xmlns:a16="http://schemas.microsoft.com/office/drawing/2014/main" id="{CE7522B8-C322-1745-B389-09D88BB242B5}"/>
                </a:ext>
              </a:extLst>
            </p:cNvPr>
            <p:cNvSpPr/>
            <p:nvPr/>
          </p:nvSpPr>
          <p:spPr>
            <a:xfrm>
              <a:off x="6324465" y="2859263"/>
              <a:ext cx="3066913" cy="1439090"/>
            </a:xfrm>
            <a:custGeom>
              <a:avLst/>
              <a:gdLst>
                <a:gd name="connsiteX0" fmla="*/ 134779 w 1238250"/>
                <a:gd name="connsiteY0" fmla="*/ 7144 h 581025"/>
                <a:gd name="connsiteX1" fmla="*/ 89059 w 1238250"/>
                <a:gd name="connsiteY1" fmla="*/ 41434 h 581025"/>
                <a:gd name="connsiteX2" fmla="*/ 7144 w 1238250"/>
                <a:gd name="connsiteY2" fmla="*/ 305276 h 581025"/>
                <a:gd name="connsiteX3" fmla="*/ 7144 w 1238250"/>
                <a:gd name="connsiteY3" fmla="*/ 568166 h 581025"/>
                <a:gd name="connsiteX4" fmla="*/ 7144 w 1238250"/>
                <a:gd name="connsiteY4" fmla="*/ 571976 h 581025"/>
                <a:gd name="connsiteX5" fmla="*/ 42386 w 1238250"/>
                <a:gd name="connsiteY5" fmla="*/ 575786 h 581025"/>
                <a:gd name="connsiteX6" fmla="*/ 1202531 w 1238250"/>
                <a:gd name="connsiteY6" fmla="*/ 575786 h 581025"/>
                <a:gd name="connsiteX7" fmla="*/ 1237774 w 1238250"/>
                <a:gd name="connsiteY7" fmla="*/ 540544 h 581025"/>
                <a:gd name="connsiteX8" fmla="*/ 1237774 w 1238250"/>
                <a:gd name="connsiteY8" fmla="*/ 340519 h 581025"/>
                <a:gd name="connsiteX9" fmla="*/ 1202531 w 1238250"/>
                <a:gd name="connsiteY9" fmla="*/ 305276 h 581025"/>
                <a:gd name="connsiteX10" fmla="*/ 585311 w 1238250"/>
                <a:gd name="connsiteY10" fmla="*/ 305276 h 581025"/>
                <a:gd name="connsiteX11" fmla="*/ 464344 w 1238250"/>
                <a:gd name="connsiteY11" fmla="*/ 39529 h 581025"/>
                <a:gd name="connsiteX12" fmla="*/ 413861 w 1238250"/>
                <a:gd name="connsiteY12" fmla="*/ 7144 h 581025"/>
                <a:gd name="connsiteX13" fmla="*/ 134779 w 1238250"/>
                <a:gd name="connsiteY13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0" h="581025">
                  <a:moveTo>
                    <a:pt x="134779" y="7144"/>
                  </a:moveTo>
                  <a:cubicBezTo>
                    <a:pt x="114776" y="7144"/>
                    <a:pt x="94774" y="22384"/>
                    <a:pt x="89059" y="41434"/>
                  </a:cubicBezTo>
                  <a:lnTo>
                    <a:pt x="7144" y="305276"/>
                  </a:lnTo>
                  <a:lnTo>
                    <a:pt x="7144" y="568166"/>
                  </a:lnTo>
                  <a:cubicBezTo>
                    <a:pt x="7144" y="568166"/>
                    <a:pt x="7144" y="570071"/>
                    <a:pt x="7144" y="571976"/>
                  </a:cubicBezTo>
                  <a:cubicBezTo>
                    <a:pt x="7144" y="573881"/>
                    <a:pt x="23336" y="575786"/>
                    <a:pt x="42386" y="575786"/>
                  </a:cubicBezTo>
                  <a:lnTo>
                    <a:pt x="1202531" y="575786"/>
                  </a:lnTo>
                  <a:cubicBezTo>
                    <a:pt x="1222534" y="575786"/>
                    <a:pt x="1237774" y="559594"/>
                    <a:pt x="1237774" y="540544"/>
                  </a:cubicBezTo>
                  <a:lnTo>
                    <a:pt x="1237774" y="340519"/>
                  </a:lnTo>
                  <a:cubicBezTo>
                    <a:pt x="1237774" y="320516"/>
                    <a:pt x="1221581" y="305276"/>
                    <a:pt x="1202531" y="305276"/>
                  </a:cubicBezTo>
                  <a:lnTo>
                    <a:pt x="585311" y="305276"/>
                  </a:lnTo>
                  <a:lnTo>
                    <a:pt x="464344" y="39529"/>
                  </a:lnTo>
                  <a:cubicBezTo>
                    <a:pt x="455771" y="21431"/>
                    <a:pt x="433864" y="7144"/>
                    <a:pt x="413861" y="7144"/>
                  </a:cubicBezTo>
                  <a:lnTo>
                    <a:pt x="134779" y="714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14">
              <a:extLst>
                <a:ext uri="{FF2B5EF4-FFF2-40B4-BE49-F238E27FC236}">
                  <a16:creationId xmlns:a16="http://schemas.microsoft.com/office/drawing/2014/main" id="{FFB6116E-0AE6-0E4A-84DC-CBF2F0F2B681}"/>
                </a:ext>
              </a:extLst>
            </p:cNvPr>
            <p:cNvSpPr/>
            <p:nvPr/>
          </p:nvSpPr>
          <p:spPr>
            <a:xfrm>
              <a:off x="3172436" y="1508641"/>
              <a:ext cx="803481" cy="3258005"/>
            </a:xfrm>
            <a:custGeom>
              <a:avLst/>
              <a:gdLst>
                <a:gd name="connsiteX0" fmla="*/ 470301 w 803481"/>
                <a:gd name="connsiteY0" fmla="*/ 472174 h 3258005"/>
                <a:gd name="connsiteX1" fmla="*/ 392449 w 803481"/>
                <a:gd name="connsiteY1" fmla="*/ 550026 h 3258005"/>
                <a:gd name="connsiteX2" fmla="*/ 470301 w 803481"/>
                <a:gd name="connsiteY2" fmla="*/ 627879 h 3258005"/>
                <a:gd name="connsiteX3" fmla="*/ 548154 w 803481"/>
                <a:gd name="connsiteY3" fmla="*/ 550026 h 3258005"/>
                <a:gd name="connsiteX4" fmla="*/ 470301 w 803481"/>
                <a:gd name="connsiteY4" fmla="*/ 472174 h 3258005"/>
                <a:gd name="connsiteX5" fmla="*/ 628902 w 803481"/>
                <a:gd name="connsiteY5" fmla="*/ 0 h 3258005"/>
                <a:gd name="connsiteX6" fmla="*/ 716192 w 803481"/>
                <a:gd name="connsiteY6" fmla="*/ 894123 h 3258005"/>
                <a:gd name="connsiteX7" fmla="*/ 230204 w 803481"/>
                <a:gd name="connsiteY7" fmla="*/ 2507791 h 3258005"/>
                <a:gd name="connsiteX8" fmla="*/ 211186 w 803481"/>
                <a:gd name="connsiteY8" fmla="*/ 2523639 h 3258005"/>
                <a:gd name="connsiteX9" fmla="*/ 619466 w 803481"/>
                <a:gd name="connsiteY9" fmla="*/ 2446452 h 3258005"/>
                <a:gd name="connsiteX10" fmla="*/ 803481 w 803481"/>
                <a:gd name="connsiteY10" fmla="*/ 3258005 h 3258005"/>
                <a:gd name="connsiteX11" fmla="*/ 225484 w 803481"/>
                <a:gd name="connsiteY11" fmla="*/ 3203743 h 3258005"/>
                <a:gd name="connsiteX12" fmla="*/ 36751 w 803481"/>
                <a:gd name="connsiteY12" fmla="*/ 3019728 h 3258005"/>
                <a:gd name="connsiteX13" fmla="*/ 1365 w 803481"/>
                <a:gd name="connsiteY13" fmla="*/ 2734270 h 3258005"/>
                <a:gd name="connsiteX14" fmla="*/ 145273 w 803481"/>
                <a:gd name="connsiteY14" fmla="*/ 2536101 h 3258005"/>
                <a:gd name="connsiteX15" fmla="*/ 173584 w 803481"/>
                <a:gd name="connsiteY15" fmla="*/ 2530748 h 3258005"/>
                <a:gd name="connsiteX16" fmla="*/ 173584 w 803481"/>
                <a:gd name="connsiteY16" fmla="*/ 587431 h 3258005"/>
                <a:gd name="connsiteX17" fmla="*/ 308055 w 803481"/>
                <a:gd name="connsiteY17" fmla="*/ 502501 h 3258005"/>
                <a:gd name="connsiteX18" fmla="*/ 284464 w 803481"/>
                <a:gd name="connsiteY18" fmla="*/ 240635 h 325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3481" h="3258005">
                  <a:moveTo>
                    <a:pt x="470301" y="472174"/>
                  </a:moveTo>
                  <a:cubicBezTo>
                    <a:pt x="427836" y="472174"/>
                    <a:pt x="392449" y="505203"/>
                    <a:pt x="392449" y="550026"/>
                  </a:cubicBezTo>
                  <a:cubicBezTo>
                    <a:pt x="392449" y="592491"/>
                    <a:pt x="427836" y="627879"/>
                    <a:pt x="470301" y="627879"/>
                  </a:cubicBezTo>
                  <a:cubicBezTo>
                    <a:pt x="512766" y="627879"/>
                    <a:pt x="548154" y="592491"/>
                    <a:pt x="548154" y="550026"/>
                  </a:cubicBezTo>
                  <a:cubicBezTo>
                    <a:pt x="548154" y="507561"/>
                    <a:pt x="512766" y="472174"/>
                    <a:pt x="470301" y="472174"/>
                  </a:cubicBezTo>
                  <a:close/>
                  <a:moveTo>
                    <a:pt x="628902" y="0"/>
                  </a:moveTo>
                  <a:lnTo>
                    <a:pt x="716192" y="894123"/>
                  </a:lnTo>
                  <a:lnTo>
                    <a:pt x="230204" y="2507791"/>
                  </a:lnTo>
                  <a:lnTo>
                    <a:pt x="211186" y="2523639"/>
                  </a:lnTo>
                  <a:lnTo>
                    <a:pt x="619466" y="2446452"/>
                  </a:lnTo>
                  <a:lnTo>
                    <a:pt x="803481" y="3258005"/>
                  </a:lnTo>
                  <a:lnTo>
                    <a:pt x="225484" y="3203743"/>
                  </a:lnTo>
                  <a:cubicBezTo>
                    <a:pt x="133478" y="3194306"/>
                    <a:pt x="48548" y="3111736"/>
                    <a:pt x="36751" y="3019728"/>
                  </a:cubicBezTo>
                  <a:lnTo>
                    <a:pt x="1365" y="2734270"/>
                  </a:lnTo>
                  <a:cubicBezTo>
                    <a:pt x="-10432" y="2642262"/>
                    <a:pt x="55624" y="2554974"/>
                    <a:pt x="145273" y="2536101"/>
                  </a:cubicBezTo>
                  <a:lnTo>
                    <a:pt x="173584" y="2530748"/>
                  </a:lnTo>
                  <a:lnTo>
                    <a:pt x="173584" y="587431"/>
                  </a:lnTo>
                  <a:lnTo>
                    <a:pt x="308055" y="502501"/>
                  </a:lnTo>
                  <a:lnTo>
                    <a:pt x="284464" y="24063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15">
              <a:extLst>
                <a:ext uri="{FF2B5EF4-FFF2-40B4-BE49-F238E27FC236}">
                  <a16:creationId xmlns:a16="http://schemas.microsoft.com/office/drawing/2014/main" id="{1756CCBF-F86B-904B-A562-3A109A51B9CB}"/>
                </a:ext>
              </a:extLst>
            </p:cNvPr>
            <p:cNvSpPr/>
            <p:nvPr/>
          </p:nvSpPr>
          <p:spPr>
            <a:xfrm>
              <a:off x="3288219" y="3904259"/>
              <a:ext cx="188733" cy="188733"/>
            </a:xfrm>
            <a:custGeom>
              <a:avLst/>
              <a:gdLst>
                <a:gd name="connsiteX0" fmla="*/ 70009 w 76200"/>
                <a:gd name="connsiteY0" fmla="*/ 38621 h 76200"/>
                <a:gd name="connsiteX1" fmla="*/ 38576 w 76200"/>
                <a:gd name="connsiteY1" fmla="*/ 70054 h 76200"/>
                <a:gd name="connsiteX2" fmla="*/ 7144 w 76200"/>
                <a:gd name="connsiteY2" fmla="*/ 38621 h 76200"/>
                <a:gd name="connsiteX3" fmla="*/ 38576 w 76200"/>
                <a:gd name="connsiteY3" fmla="*/ 7189 h 76200"/>
                <a:gd name="connsiteX4" fmla="*/ 70009 w 76200"/>
                <a:gd name="connsiteY4" fmla="*/ 3862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0009" y="38621"/>
                  </a:moveTo>
                  <a:cubicBezTo>
                    <a:pt x="70009" y="55766"/>
                    <a:pt x="55721" y="70054"/>
                    <a:pt x="38576" y="70054"/>
                  </a:cubicBezTo>
                  <a:cubicBezTo>
                    <a:pt x="21431" y="70054"/>
                    <a:pt x="7144" y="55766"/>
                    <a:pt x="7144" y="38621"/>
                  </a:cubicBezTo>
                  <a:cubicBezTo>
                    <a:pt x="7144" y="21476"/>
                    <a:pt x="21431" y="7189"/>
                    <a:pt x="38576" y="7189"/>
                  </a:cubicBezTo>
                  <a:cubicBezTo>
                    <a:pt x="55721" y="6236"/>
                    <a:pt x="70009" y="20524"/>
                    <a:pt x="70009" y="3862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216">
              <a:extLst>
                <a:ext uri="{FF2B5EF4-FFF2-40B4-BE49-F238E27FC236}">
                  <a16:creationId xmlns:a16="http://schemas.microsoft.com/office/drawing/2014/main" id="{B193FF47-04DD-2C46-9D2C-621516AF551A}"/>
                </a:ext>
              </a:extLst>
            </p:cNvPr>
            <p:cNvSpPr/>
            <p:nvPr/>
          </p:nvSpPr>
          <p:spPr>
            <a:xfrm>
              <a:off x="5842015" y="4386820"/>
              <a:ext cx="3713324" cy="997926"/>
            </a:xfrm>
            <a:custGeom>
              <a:avLst/>
              <a:gdLst>
                <a:gd name="connsiteX0" fmla="*/ 1856661 w 3713324"/>
                <a:gd name="connsiteY0" fmla="*/ 0 h 997926"/>
                <a:gd name="connsiteX1" fmla="*/ 3253286 w 3713324"/>
                <a:gd name="connsiteY1" fmla="*/ 73133 h 997926"/>
                <a:gd name="connsiteX2" fmla="*/ 3713324 w 3713324"/>
                <a:gd name="connsiteY2" fmla="*/ 535530 h 997926"/>
                <a:gd name="connsiteX3" fmla="*/ 3250928 w 3713324"/>
                <a:gd name="connsiteY3" fmla="*/ 997926 h 997926"/>
                <a:gd name="connsiteX4" fmla="*/ 462397 w 3713324"/>
                <a:gd name="connsiteY4" fmla="*/ 997926 h 997926"/>
                <a:gd name="connsiteX5" fmla="*/ 0 w 3713324"/>
                <a:gd name="connsiteY5" fmla="*/ 535530 h 997926"/>
                <a:gd name="connsiteX6" fmla="*/ 462397 w 3713324"/>
                <a:gd name="connsiteY6" fmla="*/ 73133 h 997926"/>
                <a:gd name="connsiteX7" fmla="*/ 1856661 w 3713324"/>
                <a:gd name="connsiteY7" fmla="*/ 0 h 9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324" h="997926">
                  <a:moveTo>
                    <a:pt x="1856661" y="0"/>
                  </a:moveTo>
                  <a:cubicBezTo>
                    <a:pt x="2203460" y="0"/>
                    <a:pt x="3243850" y="73133"/>
                    <a:pt x="3253286" y="73133"/>
                  </a:cubicBezTo>
                  <a:cubicBezTo>
                    <a:pt x="3505718" y="73133"/>
                    <a:pt x="3713324" y="280740"/>
                    <a:pt x="3713324" y="535530"/>
                  </a:cubicBezTo>
                  <a:cubicBezTo>
                    <a:pt x="3713324" y="790320"/>
                    <a:pt x="3505718" y="997926"/>
                    <a:pt x="3250928" y="997926"/>
                  </a:cubicBezTo>
                  <a:lnTo>
                    <a:pt x="462397" y="997926"/>
                  </a:lnTo>
                  <a:cubicBezTo>
                    <a:pt x="207607" y="997926"/>
                    <a:pt x="0" y="790320"/>
                    <a:pt x="0" y="535530"/>
                  </a:cubicBezTo>
                  <a:cubicBezTo>
                    <a:pt x="0" y="280740"/>
                    <a:pt x="207607" y="73133"/>
                    <a:pt x="462397" y="73133"/>
                  </a:cubicBezTo>
                  <a:cubicBezTo>
                    <a:pt x="469473" y="73133"/>
                    <a:pt x="1509865" y="0"/>
                    <a:pt x="185666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217">
              <a:extLst>
                <a:ext uri="{FF2B5EF4-FFF2-40B4-BE49-F238E27FC236}">
                  <a16:creationId xmlns:a16="http://schemas.microsoft.com/office/drawing/2014/main" id="{1BE9BB97-860D-0E43-8299-28304BE0448C}"/>
                </a:ext>
              </a:extLst>
            </p:cNvPr>
            <p:cNvSpPr/>
            <p:nvPr/>
          </p:nvSpPr>
          <p:spPr>
            <a:xfrm>
              <a:off x="6060238" y="4680537"/>
              <a:ext cx="471833" cy="471833"/>
            </a:xfrm>
            <a:custGeom>
              <a:avLst/>
              <a:gdLst>
                <a:gd name="connsiteX0" fmla="*/ 98584 w 190500"/>
                <a:gd name="connsiteY0" fmla="*/ 190024 h 190500"/>
                <a:gd name="connsiteX1" fmla="*/ 7144 w 190500"/>
                <a:gd name="connsiteY1" fmla="*/ 98584 h 190500"/>
                <a:gd name="connsiteX2" fmla="*/ 98584 w 190500"/>
                <a:gd name="connsiteY2" fmla="*/ 7144 h 190500"/>
                <a:gd name="connsiteX3" fmla="*/ 190024 w 190500"/>
                <a:gd name="connsiteY3" fmla="*/ 98584 h 190500"/>
                <a:gd name="connsiteX4" fmla="*/ 98584 w 190500"/>
                <a:gd name="connsiteY4" fmla="*/ 19002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98584" y="190024"/>
                  </a:moveTo>
                  <a:cubicBezTo>
                    <a:pt x="48101" y="190024"/>
                    <a:pt x="7144" y="149066"/>
                    <a:pt x="7144" y="98584"/>
                  </a:cubicBezTo>
                  <a:cubicBezTo>
                    <a:pt x="7144" y="48101"/>
                    <a:pt x="48101" y="7144"/>
                    <a:pt x="98584" y="7144"/>
                  </a:cubicBezTo>
                  <a:cubicBezTo>
                    <a:pt x="149066" y="7144"/>
                    <a:pt x="190024" y="48101"/>
                    <a:pt x="190024" y="98584"/>
                  </a:cubicBezTo>
                  <a:cubicBezTo>
                    <a:pt x="190024" y="148114"/>
                    <a:pt x="149066" y="190024"/>
                    <a:pt x="98584" y="1900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18">
              <a:extLst>
                <a:ext uri="{FF2B5EF4-FFF2-40B4-BE49-F238E27FC236}">
                  <a16:creationId xmlns:a16="http://schemas.microsoft.com/office/drawing/2014/main" id="{28B4213E-DFED-9A49-A6B1-9D6FC1B6AE32}"/>
                </a:ext>
              </a:extLst>
            </p:cNvPr>
            <p:cNvSpPr/>
            <p:nvPr/>
          </p:nvSpPr>
          <p:spPr>
            <a:xfrm>
              <a:off x="8812770" y="4643063"/>
              <a:ext cx="542608" cy="542608"/>
            </a:xfrm>
            <a:custGeom>
              <a:avLst/>
              <a:gdLst>
                <a:gd name="connsiteX0" fmla="*/ 127593 w 219075"/>
                <a:gd name="connsiteY0" fmla="*/ 22757 h 219075"/>
                <a:gd name="connsiteX1" fmla="*/ 203296 w 219075"/>
                <a:gd name="connsiteY1" fmla="*/ 127593 h 219075"/>
                <a:gd name="connsiteX2" fmla="*/ 98460 w 219075"/>
                <a:gd name="connsiteY2" fmla="*/ 203296 h 219075"/>
                <a:gd name="connsiteX3" fmla="*/ 22757 w 219075"/>
                <a:gd name="connsiteY3" fmla="*/ 98460 h 219075"/>
                <a:gd name="connsiteX4" fmla="*/ 127593 w 219075"/>
                <a:gd name="connsiteY4" fmla="*/ 227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127593" y="22757"/>
                  </a:moveTo>
                  <a:cubicBezTo>
                    <a:pt x="177447" y="30802"/>
                    <a:pt x="211341" y="77738"/>
                    <a:pt x="203296" y="127593"/>
                  </a:cubicBezTo>
                  <a:cubicBezTo>
                    <a:pt x="195251" y="177447"/>
                    <a:pt x="148314" y="211341"/>
                    <a:pt x="98460" y="203296"/>
                  </a:cubicBezTo>
                  <a:cubicBezTo>
                    <a:pt x="48605" y="195251"/>
                    <a:pt x="14712" y="148315"/>
                    <a:pt x="22757" y="98460"/>
                  </a:cubicBezTo>
                  <a:cubicBezTo>
                    <a:pt x="30801" y="48605"/>
                    <a:pt x="77738" y="14712"/>
                    <a:pt x="127593" y="227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19">
              <a:extLst>
                <a:ext uri="{FF2B5EF4-FFF2-40B4-BE49-F238E27FC236}">
                  <a16:creationId xmlns:a16="http://schemas.microsoft.com/office/drawing/2014/main" id="{AAD380DC-811E-1F44-8024-D48D7F8DDE8B}"/>
                </a:ext>
              </a:extLst>
            </p:cNvPr>
            <p:cNvSpPr/>
            <p:nvPr/>
          </p:nvSpPr>
          <p:spPr>
            <a:xfrm>
              <a:off x="6465106" y="3021096"/>
              <a:ext cx="1171361" cy="607456"/>
            </a:xfrm>
            <a:custGeom>
              <a:avLst/>
              <a:gdLst>
                <a:gd name="connsiteX0" fmla="*/ 180233 w 1171361"/>
                <a:gd name="connsiteY0" fmla="*/ 0 h 607456"/>
                <a:gd name="connsiteX1" fmla="*/ 903051 w 1171361"/>
                <a:gd name="connsiteY1" fmla="*/ 0 h 607456"/>
                <a:gd name="connsiteX2" fmla="*/ 1171361 w 1171361"/>
                <a:gd name="connsiteY2" fmla="*/ 607456 h 607456"/>
                <a:gd name="connsiteX3" fmla="*/ 0 w 1171361"/>
                <a:gd name="connsiteY3" fmla="*/ 607456 h 60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361" h="607456">
                  <a:moveTo>
                    <a:pt x="180233" y="0"/>
                  </a:moveTo>
                  <a:lnTo>
                    <a:pt x="903051" y="0"/>
                  </a:lnTo>
                  <a:lnTo>
                    <a:pt x="1171361" y="607456"/>
                  </a:lnTo>
                  <a:lnTo>
                    <a:pt x="0" y="6074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Rectangle: Rounded Corners 220">
              <a:extLst>
                <a:ext uri="{FF2B5EF4-FFF2-40B4-BE49-F238E27FC236}">
                  <a16:creationId xmlns:a16="http://schemas.microsoft.com/office/drawing/2014/main" id="{2ECAE0FA-FB9F-0E4F-A571-74B8208C9460}"/>
                </a:ext>
              </a:extLst>
            </p:cNvPr>
            <p:cNvSpPr/>
            <p:nvPr/>
          </p:nvSpPr>
          <p:spPr>
            <a:xfrm>
              <a:off x="8103056" y="3422743"/>
              <a:ext cx="1103442" cy="411617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EDFBA6-BF32-264A-B071-92FD66F75841}"/>
                </a:ext>
              </a:extLst>
            </p:cNvPr>
            <p:cNvSpPr/>
            <p:nvPr/>
          </p:nvSpPr>
          <p:spPr>
            <a:xfrm>
              <a:off x="7050786" y="4254347"/>
              <a:ext cx="1544908" cy="2310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D697F52-35EC-1B4A-AAF0-EFC79FC2A086}"/>
              </a:ext>
            </a:extLst>
          </p:cNvPr>
          <p:cNvSpPr/>
          <p:nvPr/>
        </p:nvSpPr>
        <p:spPr>
          <a:xfrm>
            <a:off x="1270660" y="1354862"/>
            <a:ext cx="2683823" cy="5555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545DAC-BDF6-CC49-8EDA-EA754A987EF3}"/>
              </a:ext>
            </a:extLst>
          </p:cNvPr>
          <p:cNvSpPr txBox="1"/>
          <p:nvPr/>
        </p:nvSpPr>
        <p:spPr>
          <a:xfrm>
            <a:off x="150168" y="316916"/>
            <a:ext cx="7948445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Machine 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Footing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 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Designs:</a:t>
            </a:r>
            <a:endParaRPr lang="ko-KR" altLang="en-US" sz="5000" b="1" dirty="0">
              <a:solidFill>
                <a:srgbClr val="7D7D7D"/>
              </a:solidFill>
              <a:latin typeface="Gabriola" pitchFamily="82" charset="0"/>
              <a:cs typeface="Arial" pitchFamily="34" charset="0"/>
            </a:endParaRPr>
          </a:p>
        </p:txBody>
      </p:sp>
      <p:pic>
        <p:nvPicPr>
          <p:cNvPr id="26" name="Picture 2" descr="Modern, Conservative, Construction Logo Design for Travis Trucking Sand &amp;  Gravel by jbonkrievner | Design #7131193">
            <a:extLst>
              <a:ext uri="{FF2B5EF4-FFF2-40B4-BE49-F238E27FC236}">
                <a16:creationId xmlns:a16="http://schemas.microsoft.com/office/drawing/2014/main" id="{CB07474C-E5CF-0B4A-B8F5-8270F2655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00" b="55700" l="10000" r="90000">
                        <a14:foregroundMark x1="61034" y1="35500" x2="48414" y2="32700"/>
                        <a14:foregroundMark x1="55517" y1="28200" x2="52276" y2="26600"/>
                        <a14:foregroundMark x1="58621" y1="55700" x2="57310" y2="55400"/>
                        <a14:foregroundMark x1="39655" y1="55700" x2="41103" y2="5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5" t="17688" r="28659" b="40464"/>
          <a:stretch/>
        </p:blipFill>
        <p:spPr bwMode="auto">
          <a:xfrm>
            <a:off x="-48849" y="5717505"/>
            <a:ext cx="1585144" cy="10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F4EF517-967F-F14E-AB6D-A11F5A5700B9}"/>
              </a:ext>
            </a:extLst>
          </p:cNvPr>
          <p:cNvGrpSpPr/>
          <p:nvPr/>
        </p:nvGrpSpPr>
        <p:grpSpPr>
          <a:xfrm>
            <a:off x="1411193" y="6265334"/>
            <a:ext cx="8112750" cy="379656"/>
            <a:chOff x="3638881" y="1932349"/>
            <a:chExt cx="12210572" cy="3796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BFC063-EFA5-814B-938D-05C363317638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178">
              <a:extLst>
                <a:ext uri="{FF2B5EF4-FFF2-40B4-BE49-F238E27FC236}">
                  <a16:creationId xmlns:a16="http://schemas.microsoft.com/office/drawing/2014/main" id="{D7EAEA9B-5D4D-C84C-9639-8DEB1E4D501B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67DB4E8-1A07-6D4A-93BE-9473850347B0}"/>
              </a:ext>
            </a:extLst>
          </p:cNvPr>
          <p:cNvSpPr txBox="1"/>
          <p:nvPr/>
        </p:nvSpPr>
        <p:spPr>
          <a:xfrm>
            <a:off x="140808" y="980299"/>
            <a:ext cx="59458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u="sng" dirty="0">
                <a:latin typeface="Gabriola" pitchFamily="82" charset="0"/>
              </a:rPr>
              <a:t>Checking footing thickness based in wide-beam shear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64A9B1-5DE2-474F-907F-3031D7C13B42}"/>
              </a:ext>
            </a:extLst>
          </p:cNvPr>
          <p:cNvGrpSpPr/>
          <p:nvPr/>
        </p:nvGrpSpPr>
        <p:grpSpPr>
          <a:xfrm>
            <a:off x="6506909" y="13944"/>
            <a:ext cx="5392639" cy="2152467"/>
            <a:chOff x="-43576" y="0"/>
            <a:chExt cx="6140532" cy="257238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048C4B0-B3A6-9C40-A007-040EE342C8C9}"/>
                </a:ext>
              </a:extLst>
            </p:cNvPr>
            <p:cNvGrpSpPr/>
            <p:nvPr/>
          </p:nvGrpSpPr>
          <p:grpSpPr>
            <a:xfrm>
              <a:off x="-43576" y="358140"/>
              <a:ext cx="6138306" cy="2214245"/>
              <a:chOff x="-43576" y="0"/>
              <a:chExt cx="6138306" cy="221465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0776C83-119B-D549-A527-3D8D5418163B}"/>
                  </a:ext>
                </a:extLst>
              </p:cNvPr>
              <p:cNvGrpSpPr/>
              <p:nvPr/>
            </p:nvGrpSpPr>
            <p:grpSpPr>
              <a:xfrm>
                <a:off x="3124200" y="0"/>
                <a:ext cx="2970530" cy="1761067"/>
                <a:chOff x="0" y="0"/>
                <a:chExt cx="2970530" cy="1761067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053EC5-39F5-084D-AD77-63B036FBA90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2970530" cy="1761067"/>
                  <a:chOff x="0" y="0"/>
                  <a:chExt cx="2970530" cy="1761067"/>
                </a:xfrm>
              </p:grpSpPr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0E55D2A2-8727-8F45-AEDB-2A7AEE0A60EB}"/>
                      </a:ext>
                    </a:extLst>
                  </p:cNvPr>
                  <p:cNvGrpSpPr/>
                  <p:nvPr/>
                </p:nvGrpSpPr>
                <p:grpSpPr>
                  <a:xfrm>
                    <a:off x="335280" y="355600"/>
                    <a:ext cx="2633133" cy="1405467"/>
                    <a:chOff x="0" y="0"/>
                    <a:chExt cx="2633133" cy="1405467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5B09A102-12BE-CA4F-BCCE-3ACCEB367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2633133" cy="1405467"/>
                    </a:xfrm>
                    <a:prstGeom prst="rect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636A9BBB-CE45-1943-A694-30A15D9E63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9920" y="350520"/>
                      <a:ext cx="1421977" cy="702521"/>
                    </a:xfrm>
                    <a:prstGeom prst="rect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86FBDA7A-80D4-DF41-9ACD-8B3E99ACAC90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2970530" cy="1758315"/>
                    <a:chOff x="0" y="0"/>
                    <a:chExt cx="2970530" cy="1758315"/>
                  </a:xfrm>
                </p:grpSpPr>
                <p:cxnSp>
                  <p:nvCxnSpPr>
                    <p:cNvPr id="62" name="Straight Arrow Connector 61">
                      <a:extLst>
                        <a:ext uri="{FF2B5EF4-FFF2-40B4-BE49-F238E27FC236}">
                          <a16:creationId xmlns:a16="http://schemas.microsoft.com/office/drawing/2014/main" id="{EC7E37C8-F99F-2646-9B55-71D1ACEBA7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37820" y="228600"/>
                      <a:ext cx="2632710" cy="0"/>
                    </a:xfrm>
                    <a:prstGeom prst="straightConnector1">
                      <a:avLst/>
                    </a:prstGeom>
                    <a:ln>
                      <a:solidFill>
                        <a:schemeClr val="accent1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Arrow Connector 62">
                      <a:extLst>
                        <a:ext uri="{FF2B5EF4-FFF2-40B4-BE49-F238E27FC236}">
                          <a16:creationId xmlns:a16="http://schemas.microsoft.com/office/drawing/2014/main" id="{DA4DFD1E-0525-C641-AF8D-BE05D5FED96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3680" y="353060"/>
                      <a:ext cx="0" cy="1405255"/>
                    </a:xfrm>
                    <a:prstGeom prst="straightConnector1">
                      <a:avLst/>
                    </a:prstGeom>
                    <a:ln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Arrow Connector 63">
                      <a:extLst>
                        <a:ext uri="{FF2B5EF4-FFF2-40B4-BE49-F238E27FC236}">
                          <a16:creationId xmlns:a16="http://schemas.microsoft.com/office/drawing/2014/main" id="{B68D289E-A749-F94F-90FA-C206FB07BA0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89000" y="703580"/>
                      <a:ext cx="0" cy="736653"/>
                    </a:xfrm>
                    <a:prstGeom prst="straightConnector1">
                      <a:avLst/>
                    </a:prstGeom>
                    <a:ln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Arrow Connector 64">
                      <a:extLst>
                        <a:ext uri="{FF2B5EF4-FFF2-40B4-BE49-F238E27FC236}">
                          <a16:creationId xmlns:a16="http://schemas.microsoft.com/office/drawing/2014/main" id="{BAF455E4-1CEA-8C44-89C6-A4E95F39266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62660" y="604520"/>
                      <a:ext cx="1421749" cy="0"/>
                    </a:xfrm>
                    <a:prstGeom prst="straightConnector1">
                      <a:avLst/>
                    </a:prstGeom>
                    <a:ln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6" name="Text Box 2">
                      <a:extLst>
                        <a:ext uri="{FF2B5EF4-FFF2-40B4-BE49-F238E27FC236}">
                          <a16:creationId xmlns:a16="http://schemas.microsoft.com/office/drawing/2014/main" id="{C7A3D7FA-7BE7-D241-A720-62D60F59022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97000" y="0"/>
                      <a:ext cx="929640" cy="3048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solidFill>
                            <a:srgbClr val="4472C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" name="Text Box 2">
                      <a:extLst>
                        <a:ext uri="{FF2B5EF4-FFF2-40B4-BE49-F238E27FC236}">
                          <a16:creationId xmlns:a16="http://schemas.microsoft.com/office/drawing/2014/main" id="{2D69CC34-4995-E047-89A6-6CFAB70D25D0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97000" y="401320"/>
                      <a:ext cx="929640" cy="3048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solidFill>
                            <a:srgbClr val="4472C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8" name="Text Box 2">
                      <a:extLst>
                        <a:ext uri="{FF2B5EF4-FFF2-40B4-BE49-F238E27FC236}">
                          <a16:creationId xmlns:a16="http://schemas.microsoft.com/office/drawing/2014/main" id="{8EE75221-69F8-DC4A-90C7-67749FBF655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-312420" y="668020"/>
                      <a:ext cx="929640" cy="3048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solidFill>
                            <a:srgbClr val="4472C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9" name="Text Box 2">
                      <a:extLst>
                        <a:ext uri="{FF2B5EF4-FFF2-40B4-BE49-F238E27FC236}">
                          <a16:creationId xmlns:a16="http://schemas.microsoft.com/office/drawing/2014/main" id="{D9232621-FB55-CD4F-8136-56F36CEF522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373380" y="627380"/>
                      <a:ext cx="929640" cy="3048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solidFill>
                            <a:srgbClr val="4472C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59" name="Text Box 2">
                  <a:extLst>
                    <a:ext uri="{FF2B5EF4-FFF2-40B4-BE49-F238E27FC236}">
                      <a16:creationId xmlns:a16="http://schemas.microsoft.com/office/drawing/2014/main" id="{8CF86506-B48B-6A42-B6AF-E3131DDD633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51247" y="919480"/>
                  <a:ext cx="1107754" cy="3048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Transformer</a:t>
                  </a: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ABAF0B7-729A-D941-8963-757A4C9D9E44}"/>
                  </a:ext>
                </a:extLst>
              </p:cNvPr>
              <p:cNvGrpSpPr/>
              <p:nvPr/>
            </p:nvGrpSpPr>
            <p:grpSpPr>
              <a:xfrm>
                <a:off x="-43576" y="114300"/>
                <a:ext cx="2869169" cy="1794352"/>
                <a:chOff x="-43576" y="0"/>
                <a:chExt cx="2869169" cy="1794352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4CCF0F32-EA64-DE46-8A5B-AEE662FC3891}"/>
                    </a:ext>
                  </a:extLst>
                </p:cNvPr>
                <p:cNvGrpSpPr/>
                <p:nvPr/>
              </p:nvGrpSpPr>
              <p:grpSpPr>
                <a:xfrm>
                  <a:off x="-43576" y="0"/>
                  <a:ext cx="2471798" cy="1687130"/>
                  <a:chOff x="-43576" y="-58442"/>
                  <a:chExt cx="2471816" cy="1687749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A6F5D2F3-5EE7-E843-9D92-7BD0D563520D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-58442"/>
                    <a:ext cx="2428240" cy="1605937"/>
                    <a:chOff x="0" y="-58442"/>
                    <a:chExt cx="2428240" cy="1605937"/>
                  </a:xfrm>
                </p:grpSpPr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7C42EB21-1544-8140-9B3C-61E35E2CF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1391920"/>
                      <a:ext cx="2428240" cy="155575"/>
                    </a:xfrm>
                    <a:prstGeom prst="rect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0E6FF4E9-7B2A-4847-9952-48328F6EAE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279" y="828040"/>
                      <a:ext cx="2260600" cy="561578"/>
                    </a:xfrm>
                    <a:prstGeom prst="rect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3D4D09FE-6215-0A48-8003-BAA26680D2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7360" y="-58442"/>
                      <a:ext cx="1452880" cy="886480"/>
                    </a:xfrm>
                    <a:prstGeom prst="rect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2" name="Text Box 2">
                    <a:extLst>
                      <a:ext uri="{FF2B5EF4-FFF2-40B4-BE49-F238E27FC236}">
                        <a16:creationId xmlns:a16="http://schemas.microsoft.com/office/drawing/2014/main" id="{8D18D367-02D9-9945-8D7A-2268E29FE5F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1840" y="177800"/>
                    <a:ext cx="1168076" cy="30476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Transformer</a:t>
                    </a:r>
                  </a:p>
                </p:txBody>
              </p:sp>
              <p:sp>
                <p:nvSpPr>
                  <p:cNvPr id="53" name="Text Box 2">
                    <a:extLst>
                      <a:ext uri="{FF2B5EF4-FFF2-40B4-BE49-F238E27FC236}">
                        <a16:creationId xmlns:a16="http://schemas.microsoft.com/office/drawing/2014/main" id="{288678BC-D0C6-3547-830A-430D9B2E85B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99161" y="942391"/>
                    <a:ext cx="929640" cy="3047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Footing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" name="Text Box 2">
                    <a:extLst>
                      <a:ext uri="{FF2B5EF4-FFF2-40B4-BE49-F238E27FC236}">
                        <a16:creationId xmlns:a16="http://schemas.microsoft.com/office/drawing/2014/main" id="{53A380FB-050D-4B44-A75F-BAFAABB1818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43576" y="1324544"/>
                    <a:ext cx="2169179" cy="3047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Concrete protection layer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45BC2C84-666B-174E-9A88-61C60E740B76}"/>
                    </a:ext>
                  </a:extLst>
                </p:cNvPr>
                <p:cNvCxnSpPr/>
                <p:nvPr/>
              </p:nvCxnSpPr>
              <p:spPr>
                <a:xfrm flipV="1">
                  <a:off x="2519680" y="1414780"/>
                  <a:ext cx="0" cy="198543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8D2B95FE-71D1-0F4B-8F6E-F76FFEC15CD8}"/>
                    </a:ext>
                  </a:extLst>
                </p:cNvPr>
                <p:cNvCxnSpPr/>
                <p:nvPr/>
              </p:nvCxnSpPr>
              <p:spPr>
                <a:xfrm flipV="1">
                  <a:off x="2514600" y="2540"/>
                  <a:ext cx="0" cy="896112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 Box 2">
                  <a:extLst>
                    <a:ext uri="{FF2B5EF4-FFF2-40B4-BE49-F238E27FC236}">
                      <a16:creationId xmlns:a16="http://schemas.microsoft.com/office/drawing/2014/main" id="{3CE3B008-542B-EE48-B3F4-E49CCF1947B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2419033" y="1392872"/>
                  <a:ext cx="498795" cy="304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900" b="1">
                      <a:solidFill>
                        <a:srgbClr val="4472C4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0.1 m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Text Box 2">
                  <a:extLst>
                    <a:ext uri="{FF2B5EF4-FFF2-40B4-BE49-F238E27FC236}">
                      <a16:creationId xmlns:a16="http://schemas.microsoft.com/office/drawing/2014/main" id="{3CB48B50-4AEE-CD42-9CE1-EF9202ADEF5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2424113" y="1011872"/>
                  <a:ext cx="498795" cy="304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900" b="1">
                      <a:solidFill>
                        <a:srgbClr val="4472C4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0.5 m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Text Box 2">
                  <a:extLst>
                    <a:ext uri="{FF2B5EF4-FFF2-40B4-BE49-F238E27FC236}">
                      <a16:creationId xmlns:a16="http://schemas.microsoft.com/office/drawing/2014/main" id="{23A9DDA8-3994-ED44-B9F1-7919B894EA3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2419033" y="310832"/>
                  <a:ext cx="498795" cy="304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900" b="1">
                      <a:solidFill>
                        <a:srgbClr val="4472C4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1.5 m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896F874E-F53D-B842-B957-99E01FF86A79}"/>
                    </a:ext>
                  </a:extLst>
                </p:cNvPr>
                <p:cNvCxnSpPr/>
                <p:nvPr/>
              </p:nvCxnSpPr>
              <p:spPr>
                <a:xfrm flipV="1">
                  <a:off x="2519680" y="886460"/>
                  <a:ext cx="0" cy="561374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Text Box 2">
                <a:extLst>
                  <a:ext uri="{FF2B5EF4-FFF2-40B4-BE49-F238E27FC236}">
                    <a16:creationId xmlns:a16="http://schemas.microsoft.com/office/drawing/2014/main" id="{69DD2749-DB82-A045-B0E6-803662AC9C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1840" y="1910080"/>
                <a:ext cx="1168061" cy="30457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Cross section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 Box 2">
                <a:extLst>
                  <a:ext uri="{FF2B5EF4-FFF2-40B4-BE49-F238E27FC236}">
                    <a16:creationId xmlns:a16="http://schemas.microsoft.com/office/drawing/2014/main" id="{7784EFF0-0930-594E-A5E1-74458139C0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3280" y="1899920"/>
                <a:ext cx="558800" cy="30457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Plan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9C5C74E-2FF9-7D40-9A79-A6E53B27EE56}"/>
                </a:ext>
              </a:extLst>
            </p:cNvPr>
            <p:cNvGrpSpPr/>
            <p:nvPr/>
          </p:nvGrpSpPr>
          <p:grpSpPr>
            <a:xfrm>
              <a:off x="1630680" y="0"/>
              <a:ext cx="4466276" cy="2169162"/>
              <a:chOff x="0" y="0"/>
              <a:chExt cx="4466276" cy="2169162"/>
            </a:xfrm>
          </p:grpSpPr>
          <p:sp>
            <p:nvSpPr>
              <p:cNvPr id="34" name="Rectangle: Rounded Corners 211931">
                <a:extLst>
                  <a:ext uri="{FF2B5EF4-FFF2-40B4-BE49-F238E27FC236}">
                    <a16:creationId xmlns:a16="http://schemas.microsoft.com/office/drawing/2014/main" id="{2C370539-1D98-6248-A9E1-88D9B45B73F4}"/>
                  </a:ext>
                </a:extLst>
              </p:cNvPr>
              <p:cNvSpPr/>
              <p:nvPr/>
            </p:nvSpPr>
            <p:spPr>
              <a:xfrm>
                <a:off x="38100" y="1348740"/>
                <a:ext cx="159314" cy="770145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1A9C18E-EDE6-2943-B085-DAAE59AC36AF}"/>
                  </a:ext>
                </a:extLst>
              </p:cNvPr>
              <p:cNvGrpSpPr/>
              <p:nvPr/>
            </p:nvGrpSpPr>
            <p:grpSpPr>
              <a:xfrm>
                <a:off x="0" y="0"/>
                <a:ext cx="4466276" cy="2169162"/>
                <a:chOff x="0" y="0"/>
                <a:chExt cx="4466276" cy="2169162"/>
              </a:xfrm>
            </p:grpSpPr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0ABA5F31-588D-094D-81E6-125C5F2305ED}"/>
                    </a:ext>
                  </a:extLst>
                </p:cNvPr>
                <p:cNvCxnSpPr/>
                <p:nvPr/>
              </p:nvCxnSpPr>
              <p:spPr>
                <a:xfrm>
                  <a:off x="3880382" y="1385038"/>
                  <a:ext cx="581236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 Box 2">
                  <a:extLst>
                    <a:ext uri="{FF2B5EF4-FFF2-40B4-BE49-F238E27FC236}">
                      <a16:creationId xmlns:a16="http://schemas.microsoft.com/office/drawing/2014/main" id="{72BA9719-8FF5-674F-BF9C-81B2A04637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41342" y="1148818"/>
                  <a:ext cx="524934" cy="3047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000" b="1">
                      <a:solidFill>
                        <a:srgbClr val="4472C4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0.5 m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Text Box 2">
                  <a:extLst>
                    <a:ext uri="{FF2B5EF4-FFF2-40B4-BE49-F238E27FC236}">
                      <a16:creationId xmlns:a16="http://schemas.microsoft.com/office/drawing/2014/main" id="{F0CD05EF-8254-364A-ADFF-129A2A367DB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932283" y="932283"/>
                  <a:ext cx="2169162" cy="3045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8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Electrical trench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Rectangle: Rounded Corners 211933">
                  <a:extLst>
                    <a:ext uri="{FF2B5EF4-FFF2-40B4-BE49-F238E27FC236}">
                      <a16:creationId xmlns:a16="http://schemas.microsoft.com/office/drawing/2014/main" id="{A9ED1B50-C650-BE47-A3BE-75B2E77E24AB}"/>
                    </a:ext>
                  </a:extLst>
                </p:cNvPr>
                <p:cNvSpPr/>
                <p:nvPr/>
              </p:nvSpPr>
              <p:spPr>
                <a:xfrm>
                  <a:off x="3590822" y="1377418"/>
                  <a:ext cx="191193" cy="137160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6CB2BAD-42A7-C946-877E-BD706AC15E67}"/>
              </a:ext>
            </a:extLst>
          </p:cNvPr>
          <p:cNvSpPr txBox="1"/>
          <p:nvPr/>
        </p:nvSpPr>
        <p:spPr>
          <a:xfrm>
            <a:off x="6955611" y="2123444"/>
            <a:ext cx="4781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abriola" pitchFamily="82" charset="0"/>
              </a:rPr>
              <a:t>Figure (6.8) Transformer footing details</a:t>
            </a:r>
            <a:endParaRPr lang="en-US" sz="2000" dirty="0">
              <a:latin typeface="Gabriola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FE685F4-2F98-0B4D-BA24-745C54FF019E}"/>
                  </a:ext>
                </a:extLst>
              </p:cNvPr>
              <p:cNvSpPr/>
              <p:nvPr/>
            </p:nvSpPr>
            <p:spPr>
              <a:xfrm>
                <a:off x="1331399" y="1402997"/>
                <a:ext cx="2601610" cy="3979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∅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𝑤𝑖𝑑𝑒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𝑏𝑒𝑎𝑚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𝑠h𝑒𝑎𝑟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FE685F4-2F98-0B4D-BA24-745C54FF01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399" y="1402997"/>
                <a:ext cx="2601610" cy="397929"/>
              </a:xfrm>
              <a:prstGeom prst="rect">
                <a:avLst/>
              </a:prstGeom>
              <a:blipFill>
                <a:blip r:embed="rId4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1766ECF-E008-6D46-A6AA-63BF40377157}"/>
                  </a:ext>
                </a:extLst>
              </p:cNvPr>
              <p:cNvSpPr/>
              <p:nvPr/>
            </p:nvSpPr>
            <p:spPr>
              <a:xfrm>
                <a:off x="602638" y="1881197"/>
                <a:ext cx="4257191" cy="618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0.75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28</m:t>
                          </m:r>
                        </m:e>
                      </m:rad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=17.03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0.5−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1766ECF-E008-6D46-A6AA-63BF403771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38" y="1881197"/>
                <a:ext cx="4257191" cy="618631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C52B4B43-C9B7-784E-B102-89A4C064DDFA}"/>
                  </a:ext>
                </a:extLst>
              </p:cNvPr>
              <p:cNvSpPr/>
              <p:nvPr/>
            </p:nvSpPr>
            <p:spPr>
              <a:xfrm>
                <a:off x="1945926" y="2429026"/>
                <a:ext cx="13725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=0.28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C52B4B43-C9B7-784E-B102-89A4C064DD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926" y="2429026"/>
                <a:ext cx="1372555" cy="36933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2E83FD5-E131-B947-A00B-22BBC6AA88BC}"/>
                  </a:ext>
                </a:extLst>
              </p:cNvPr>
              <p:cNvSpPr/>
              <p:nvPr/>
            </p:nvSpPr>
            <p:spPr>
              <a:xfrm>
                <a:off x="316730" y="2914645"/>
                <a:ext cx="60035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=0.28+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𝑐𝑜𝑣𝑒𝑟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=0.28+0.06=0.34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 &lt;0.5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𝑂𝐾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2E83FD5-E131-B947-A00B-22BBC6AA88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730" y="2914645"/>
                <a:ext cx="6003502" cy="36933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EBE41117-4C5C-4D44-B454-06811683387A}"/>
              </a:ext>
            </a:extLst>
          </p:cNvPr>
          <p:cNvSpPr txBox="1"/>
          <p:nvPr/>
        </p:nvSpPr>
        <p:spPr>
          <a:xfrm>
            <a:off x="150168" y="3256665"/>
            <a:ext cx="59458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u="sng" dirty="0">
                <a:latin typeface="Gabriola" pitchFamily="82" charset="0"/>
              </a:rPr>
              <a:t>Area of reinforcement calculation: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5830F8C-9BFF-9C44-B931-4F6578356AEB}"/>
                  </a:ext>
                </a:extLst>
              </p:cNvPr>
              <p:cNvSpPr/>
              <p:nvPr/>
            </p:nvSpPr>
            <p:spPr>
              <a:xfrm>
                <a:off x="117629" y="3712614"/>
                <a:ext cx="619458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𝑢𝑙𝑡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0.5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17.03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0.5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=2.13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𝑡𝑜𝑛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=21.3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𝑘𝑁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5830F8C-9BFF-9C44-B931-4F6578356A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29" y="3712614"/>
                <a:ext cx="6194580" cy="646331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FE35B5C-39F3-6046-B66F-297D4B99A2E5}"/>
                  </a:ext>
                </a:extLst>
              </p:cNvPr>
              <p:cNvSpPr/>
              <p:nvPr/>
            </p:nvSpPr>
            <p:spPr>
              <a:xfrm>
                <a:off x="140808" y="4277456"/>
                <a:ext cx="4580228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0.85 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420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0.85 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28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=8.82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FE35B5C-39F3-6046-B66F-297D4B99A2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08" y="4277456"/>
                <a:ext cx="4580228" cy="714683"/>
              </a:xfrm>
              <a:prstGeom prst="rect">
                <a:avLst/>
              </a:prstGeom>
              <a:blipFill>
                <a:blip r:embed="rId9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0A0CFD8-A847-C548-9DB3-0CD9C245E452}"/>
                  </a:ext>
                </a:extLst>
              </p:cNvPr>
              <p:cNvSpPr/>
              <p:nvPr/>
            </p:nvSpPr>
            <p:spPr>
              <a:xfrm>
                <a:off x="150168" y="4907613"/>
                <a:ext cx="52640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=500−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𝑐𝑜𝑣𝑒𝑟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=500−60=440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=0.44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0A0CFD8-A847-C548-9DB3-0CD9C245E4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68" y="4907613"/>
                <a:ext cx="5264069" cy="369332"/>
              </a:xfrm>
              <a:prstGeom prst="rect">
                <a:avLst/>
              </a:prstGeom>
              <a:blipFill>
                <a:blip r:embed="rId10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7D7FE8B-C84E-F343-8AEC-CF047C814896}"/>
                  </a:ext>
                </a:extLst>
              </p:cNvPr>
              <p:cNvSpPr/>
              <p:nvPr/>
            </p:nvSpPr>
            <p:spPr>
              <a:xfrm>
                <a:off x="400331" y="5217028"/>
                <a:ext cx="6096000" cy="109119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∅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=∅ ×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=∅ ×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=0.9×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420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0.44−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8.82 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7D7FE8B-C84E-F343-8AEC-CF047C8148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31" y="5217028"/>
                <a:ext cx="6096000" cy="1091196"/>
              </a:xfrm>
              <a:prstGeom prst="rect">
                <a:avLst/>
              </a:prstGeom>
              <a:blipFill>
                <a:blip r:embed="rId11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4ACDCBB-3F6C-EE40-9490-18143711146A}"/>
                  </a:ext>
                </a:extLst>
              </p:cNvPr>
              <p:cNvSpPr/>
              <p:nvPr/>
            </p:nvSpPr>
            <p:spPr>
              <a:xfrm>
                <a:off x="6441904" y="2577398"/>
                <a:ext cx="1221616" cy="463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F279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To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279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279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F279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279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1600" dirty="0">
                  <a:solidFill>
                    <a:srgbClr val="F279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4ACDCBB-3F6C-EE40-9490-181437111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904" y="2577398"/>
                <a:ext cx="1221616" cy="463397"/>
              </a:xfrm>
              <a:prstGeom prst="rect">
                <a:avLst/>
              </a:prstGeom>
              <a:blipFill>
                <a:blip r:embed="rId12"/>
                <a:stretch>
                  <a:fillRect l="-4124" r="-309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431ABBB2-7626-5C47-A2C0-19992535AC5B}"/>
                  </a:ext>
                </a:extLst>
              </p:cNvPr>
              <p:cNvSpPr/>
              <p:nvPr/>
            </p:nvSpPr>
            <p:spPr>
              <a:xfrm>
                <a:off x="8450016" y="2551973"/>
                <a:ext cx="13558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∅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431ABBB2-7626-5C47-A2C0-19992535A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0016" y="2551973"/>
                <a:ext cx="1355884" cy="369332"/>
              </a:xfrm>
              <a:prstGeom prst="rect">
                <a:avLst/>
              </a:prstGeom>
              <a:blipFill>
                <a:blip r:embed="rId13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458E2A4-F518-E141-B688-640DE37C60A0}"/>
                  </a:ext>
                </a:extLst>
              </p:cNvPr>
              <p:cNvSpPr/>
              <p:nvPr/>
            </p:nvSpPr>
            <p:spPr>
              <a:xfrm>
                <a:off x="6955611" y="2991866"/>
                <a:ext cx="4738990" cy="618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0.9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420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0.44−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8.82 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1000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=21.3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458E2A4-F518-E141-B688-640DE37C60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611" y="2991866"/>
                <a:ext cx="4738990" cy="618631"/>
              </a:xfrm>
              <a:prstGeom prst="rect">
                <a:avLst/>
              </a:prstGeom>
              <a:blipFill>
                <a:blip r:embed="rId14"/>
                <a:stretch>
                  <a:fillRect t="-2000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C8438E7-2446-BB4C-983F-AC45C7F68C8B}"/>
                  </a:ext>
                </a:extLst>
              </p:cNvPr>
              <p:cNvSpPr/>
              <p:nvPr/>
            </p:nvSpPr>
            <p:spPr>
              <a:xfrm>
                <a:off x="7522690" y="3608492"/>
                <a:ext cx="23987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=128.23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C8438E7-2446-BB4C-983F-AC45C7F68C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690" y="3608492"/>
                <a:ext cx="2398797" cy="369332"/>
              </a:xfrm>
              <a:prstGeom prst="rect">
                <a:avLst/>
              </a:prstGeom>
              <a:blipFill>
                <a:blip r:embed="rId15"/>
                <a:stretch>
                  <a:fillRect t="-110000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4282FB5-B2B4-BF4D-AE28-41C2759B0F56}"/>
                  </a:ext>
                </a:extLst>
              </p:cNvPr>
              <p:cNvSpPr/>
              <p:nvPr/>
            </p:nvSpPr>
            <p:spPr>
              <a:xfrm>
                <a:off x="6704310" y="3968538"/>
                <a:ext cx="4622419" cy="379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Checking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minimum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𝑠h𝑟𝑖𝑛𝑘𝑎𝑔𝑒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4282FB5-B2B4-BF4D-AE28-41C2759B0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310" y="3968538"/>
                <a:ext cx="4622419" cy="379848"/>
              </a:xfrm>
              <a:prstGeom prst="rect">
                <a:avLst/>
              </a:prstGeom>
              <a:blipFill>
                <a:blip r:embed="rId16"/>
                <a:stretch>
                  <a:fillRect l="-1374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E9D653A1-6219-F143-A4C3-8B4834C732A7}"/>
                  </a:ext>
                </a:extLst>
              </p:cNvPr>
              <p:cNvSpPr/>
              <p:nvPr/>
            </p:nvSpPr>
            <p:spPr>
              <a:xfrm>
                <a:off x="6808223" y="4504140"/>
                <a:ext cx="4729308" cy="3870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0.0018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1000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900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E9D653A1-6219-F143-A4C3-8B4834C73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223" y="4504140"/>
                <a:ext cx="4729308" cy="387029"/>
              </a:xfrm>
              <a:prstGeom prst="rect">
                <a:avLst/>
              </a:prstGeom>
              <a:blipFill>
                <a:blip r:embed="rId17"/>
                <a:stretch>
                  <a:fillRect t="-103226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EAA0FDA-D597-5744-9D69-39F682646310}"/>
                  </a:ext>
                </a:extLst>
              </p:cNvPr>
              <p:cNvSpPr/>
              <p:nvPr/>
            </p:nvSpPr>
            <p:spPr>
              <a:xfrm>
                <a:off x="6782024" y="4851607"/>
                <a:ext cx="5424113" cy="8081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U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sing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 ∅12→#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𝑏𝑎𝑟𝑠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900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=7.96≈ 8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𝑏𝑎𝑟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EAA0FDA-D597-5744-9D69-39F6826463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024" y="4851607"/>
                <a:ext cx="5424113" cy="808170"/>
              </a:xfrm>
              <a:prstGeom prst="rect">
                <a:avLst/>
              </a:prstGeom>
              <a:blipFill>
                <a:blip r:embed="rId18"/>
                <a:stretch>
                  <a:fillRect t="-35938" b="-42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4D1B5592-C249-D64D-8226-51EA555A4FCF}"/>
              </a:ext>
            </a:extLst>
          </p:cNvPr>
          <p:cNvSpPr txBox="1"/>
          <p:nvPr/>
        </p:nvSpPr>
        <p:spPr>
          <a:xfrm>
            <a:off x="11576418" y="6178163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272849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3F545DAC-BDF6-CC49-8EDA-EA754A987EF3}"/>
              </a:ext>
            </a:extLst>
          </p:cNvPr>
          <p:cNvSpPr txBox="1"/>
          <p:nvPr/>
        </p:nvSpPr>
        <p:spPr>
          <a:xfrm>
            <a:off x="150168" y="316916"/>
            <a:ext cx="7948445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Machine 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Footing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 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Design (</a:t>
            </a:r>
            <a:r>
              <a:rPr lang="en-US" altLang="ko-KR" sz="5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Summary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):</a:t>
            </a:r>
            <a:endParaRPr lang="ko-KR" altLang="en-US" sz="5000" b="1" dirty="0">
              <a:solidFill>
                <a:srgbClr val="7D7D7D"/>
              </a:solidFill>
              <a:latin typeface="Gabriola" pitchFamily="82" charset="0"/>
              <a:cs typeface="Arial" pitchFamily="34" charset="0"/>
            </a:endParaRPr>
          </a:p>
        </p:txBody>
      </p:sp>
      <p:pic>
        <p:nvPicPr>
          <p:cNvPr id="26" name="Picture 2" descr="Modern, Conservative, Construction Logo Design for Travis Trucking Sand &amp;  Gravel by jbonkrievner | Design #7131193">
            <a:extLst>
              <a:ext uri="{FF2B5EF4-FFF2-40B4-BE49-F238E27FC236}">
                <a16:creationId xmlns:a16="http://schemas.microsoft.com/office/drawing/2014/main" id="{CB07474C-E5CF-0B4A-B8F5-8270F2655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00" b="55700" l="10000" r="90000">
                        <a14:foregroundMark x1="61034" y1="35500" x2="48414" y2="32700"/>
                        <a14:foregroundMark x1="55517" y1="28200" x2="52276" y2="26600"/>
                        <a14:foregroundMark x1="58621" y1="55700" x2="57310" y2="55400"/>
                        <a14:foregroundMark x1="39655" y1="55700" x2="41103" y2="5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5" t="17688" r="28659" b="40464"/>
          <a:stretch/>
        </p:blipFill>
        <p:spPr bwMode="auto">
          <a:xfrm>
            <a:off x="-48849" y="5717505"/>
            <a:ext cx="1585144" cy="10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F4EF517-967F-F14E-AB6D-A11F5A5700B9}"/>
              </a:ext>
            </a:extLst>
          </p:cNvPr>
          <p:cNvGrpSpPr/>
          <p:nvPr/>
        </p:nvGrpSpPr>
        <p:grpSpPr>
          <a:xfrm>
            <a:off x="1411193" y="6265334"/>
            <a:ext cx="7541421" cy="379656"/>
            <a:chOff x="3638881" y="1932349"/>
            <a:chExt cx="12210572" cy="3796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BFC063-EFA5-814B-938D-05C363317638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178">
              <a:extLst>
                <a:ext uri="{FF2B5EF4-FFF2-40B4-BE49-F238E27FC236}">
                  <a16:creationId xmlns:a16="http://schemas.microsoft.com/office/drawing/2014/main" id="{D7EAEA9B-5D4D-C84C-9639-8DEB1E4D501B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9" name="Table 7">
            <a:extLst>
              <a:ext uri="{FF2B5EF4-FFF2-40B4-BE49-F238E27FC236}">
                <a16:creationId xmlns:a16="http://schemas.microsoft.com/office/drawing/2014/main" id="{47041260-D791-4575-9786-DF1B4F16D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15532"/>
              </p:ext>
            </p:extLst>
          </p:nvPr>
        </p:nvGraphicFramePr>
        <p:xfrm>
          <a:off x="743723" y="3271603"/>
          <a:ext cx="636971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502">
                  <a:extLst>
                    <a:ext uri="{9D8B030D-6E8A-4147-A177-3AD203B41FA5}">
                      <a16:colId xmlns:a16="http://schemas.microsoft.com/office/drawing/2014/main" val="3697359157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302731587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486436328"/>
                    </a:ext>
                  </a:extLst>
                </a:gridCol>
                <a:gridCol w="651510">
                  <a:extLst>
                    <a:ext uri="{9D8B030D-6E8A-4147-A177-3AD203B41FA5}">
                      <a16:colId xmlns:a16="http://schemas.microsoft.com/office/drawing/2014/main" val="3141149049"/>
                    </a:ext>
                  </a:extLst>
                </a:gridCol>
                <a:gridCol w="708660">
                  <a:extLst>
                    <a:ext uri="{9D8B030D-6E8A-4147-A177-3AD203B41FA5}">
                      <a16:colId xmlns:a16="http://schemas.microsoft.com/office/drawing/2014/main" val="3992037430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1865634307"/>
                    </a:ext>
                  </a:extLst>
                </a:gridCol>
                <a:gridCol w="1433380">
                  <a:extLst>
                    <a:ext uri="{9D8B030D-6E8A-4147-A177-3AD203B41FA5}">
                      <a16:colId xmlns:a16="http://schemas.microsoft.com/office/drawing/2014/main" val="3063872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SR.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Lx</a:t>
                      </a:r>
                    </a:p>
                    <a:p>
                      <a:r>
                        <a:rPr lang="en-US" dirty="0"/>
                        <a:t>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Ly</a:t>
                      </a:r>
                    </a:p>
                    <a:p>
                      <a:r>
                        <a:rPr lang="en-US" dirty="0"/>
                        <a:t>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  <a:p>
                      <a:r>
                        <a:rPr lang="en-US" dirty="0"/>
                        <a:t>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Rebars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Rebars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175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8⦰16mm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8⦰16mm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143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8⦰12mm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8⦰12mm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655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3⦰12mm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3⦰12mm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294324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0BC0B22C-A463-4342-861D-BE30A19869E5}"/>
              </a:ext>
            </a:extLst>
          </p:cNvPr>
          <p:cNvSpPr txBox="1"/>
          <p:nvPr/>
        </p:nvSpPr>
        <p:spPr>
          <a:xfrm>
            <a:off x="870874" y="2697129"/>
            <a:ext cx="59352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Gabriola" pitchFamily="82" charset="0"/>
              </a:rPr>
              <a:t>Machine Footing Types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34FF769-C38D-D54B-97E3-758AAAA2904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725794" y="120669"/>
            <a:ext cx="2620157" cy="2216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00BA753-B633-B14A-AF38-E2B92FBC2DF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" t="17279" r="40098" b="17318"/>
          <a:stretch/>
        </p:blipFill>
        <p:spPr bwMode="auto">
          <a:xfrm>
            <a:off x="9875973" y="1688235"/>
            <a:ext cx="2153731" cy="2016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C3A6DE-844F-9E42-BECF-1CB165C1028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3" r="-3598"/>
          <a:stretch/>
        </p:blipFill>
        <p:spPr bwMode="auto">
          <a:xfrm>
            <a:off x="8098613" y="3319961"/>
            <a:ext cx="3137442" cy="2216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4A3743-ED0B-944B-A447-0FE136918889}"/>
              </a:ext>
            </a:extLst>
          </p:cNvPr>
          <p:cNvSpPr txBox="1"/>
          <p:nvPr/>
        </p:nvSpPr>
        <p:spPr>
          <a:xfrm>
            <a:off x="11293389" y="6304002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56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AD6E75-7EA1-9345-8C2A-E57854C7D874}"/>
              </a:ext>
            </a:extLst>
          </p:cNvPr>
          <p:cNvSpPr txBox="1"/>
          <p:nvPr/>
        </p:nvSpPr>
        <p:spPr>
          <a:xfrm>
            <a:off x="6619334" y="5562661"/>
            <a:ext cx="609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Gabriola" pitchFamily="82" charset="0"/>
              </a:rPr>
              <a:t>Figure (6.8) Equipment [from our SEC visit]</a:t>
            </a:r>
            <a:endParaRPr lang="en-US" sz="2500" dirty="0">
              <a:latin typeface="Gabriola" pitchFamily="82" charset="0"/>
            </a:endParaRPr>
          </a:p>
          <a:p>
            <a:pPr algn="ctr"/>
            <a:endParaRPr lang="en-US" sz="2500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25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72E93CA-BD81-1B42-9D9C-719C11B59D88}"/>
              </a:ext>
            </a:extLst>
          </p:cNvPr>
          <p:cNvGrpSpPr/>
          <p:nvPr/>
        </p:nvGrpSpPr>
        <p:grpSpPr>
          <a:xfrm>
            <a:off x="9567746" y="5620215"/>
            <a:ext cx="1860674" cy="1146655"/>
            <a:chOff x="3172436" y="1508641"/>
            <a:chExt cx="6382903" cy="3876105"/>
          </a:xfrm>
        </p:grpSpPr>
        <p:sp>
          <p:nvSpPr>
            <p:cNvPr id="10" name="Freeform: Shape 208">
              <a:extLst>
                <a:ext uri="{FF2B5EF4-FFF2-40B4-BE49-F238E27FC236}">
                  <a16:creationId xmlns:a16="http://schemas.microsoft.com/office/drawing/2014/main" id="{1BBA922F-D65B-E44D-890A-6C7D5ADA0164}"/>
                </a:ext>
              </a:extLst>
            </p:cNvPr>
            <p:cNvSpPr/>
            <p:nvPr/>
          </p:nvSpPr>
          <p:spPr>
            <a:xfrm>
              <a:off x="3776568" y="1677320"/>
              <a:ext cx="1038032" cy="330283"/>
            </a:xfrm>
            <a:custGeom>
              <a:avLst/>
              <a:gdLst>
                <a:gd name="connsiteX0" fmla="*/ 418624 w 419100"/>
                <a:gd name="connsiteY0" fmla="*/ 112871 h 133350"/>
                <a:gd name="connsiteX1" fmla="*/ 412909 w 419100"/>
                <a:gd name="connsiteY1" fmla="*/ 132874 h 133350"/>
                <a:gd name="connsiteX2" fmla="*/ 7144 w 419100"/>
                <a:gd name="connsiteY2" fmla="*/ 26194 h 133350"/>
                <a:gd name="connsiteX3" fmla="*/ 11906 w 419100"/>
                <a:gd name="connsiteY3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0" h="133350">
                  <a:moveTo>
                    <a:pt x="418624" y="112871"/>
                  </a:moveTo>
                  <a:lnTo>
                    <a:pt x="412909" y="132874"/>
                  </a:lnTo>
                  <a:lnTo>
                    <a:pt x="7144" y="26194"/>
                  </a:lnTo>
                  <a:lnTo>
                    <a:pt x="11906" y="71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09">
              <a:extLst>
                <a:ext uri="{FF2B5EF4-FFF2-40B4-BE49-F238E27FC236}">
                  <a16:creationId xmlns:a16="http://schemas.microsoft.com/office/drawing/2014/main" id="{17A43AC3-1CCC-E049-8AE5-BF98AC532653}"/>
                </a:ext>
              </a:extLst>
            </p:cNvPr>
            <p:cNvSpPr/>
            <p:nvPr/>
          </p:nvSpPr>
          <p:spPr>
            <a:xfrm>
              <a:off x="4702640" y="1879641"/>
              <a:ext cx="589791" cy="283100"/>
            </a:xfrm>
            <a:custGeom>
              <a:avLst/>
              <a:gdLst>
                <a:gd name="connsiteX0" fmla="*/ 8735 w 238125"/>
                <a:gd name="connsiteY0" fmla="*/ 58457 h 114300"/>
                <a:gd name="connsiteX1" fmla="*/ 21902 w 238125"/>
                <a:gd name="connsiteY1" fmla="*/ 8735 h 114300"/>
                <a:gd name="connsiteX2" fmla="*/ 233682 w 238125"/>
                <a:gd name="connsiteY2" fmla="*/ 64818 h 114300"/>
                <a:gd name="connsiteX3" fmla="*/ 220514 w 238125"/>
                <a:gd name="connsiteY3" fmla="*/ 11454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14300">
                  <a:moveTo>
                    <a:pt x="8735" y="58457"/>
                  </a:moveTo>
                  <a:lnTo>
                    <a:pt x="21902" y="8735"/>
                  </a:lnTo>
                  <a:lnTo>
                    <a:pt x="233682" y="64818"/>
                  </a:lnTo>
                  <a:lnTo>
                    <a:pt x="220514" y="11454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10">
              <a:extLst>
                <a:ext uri="{FF2B5EF4-FFF2-40B4-BE49-F238E27FC236}">
                  <a16:creationId xmlns:a16="http://schemas.microsoft.com/office/drawing/2014/main" id="{544E6D10-934E-0A41-83A6-B1269644D0EF}"/>
                </a:ext>
              </a:extLst>
            </p:cNvPr>
            <p:cNvSpPr/>
            <p:nvPr/>
          </p:nvSpPr>
          <p:spPr>
            <a:xfrm>
              <a:off x="3557164" y="3463208"/>
              <a:ext cx="212325" cy="1061624"/>
            </a:xfrm>
            <a:custGeom>
              <a:avLst/>
              <a:gdLst>
                <a:gd name="connsiteX0" fmla="*/ 7144 w 85725"/>
                <a:gd name="connsiteY0" fmla="*/ 9049 h 428625"/>
                <a:gd name="connsiteX1" fmla="*/ 27146 w 85725"/>
                <a:gd name="connsiteY1" fmla="*/ 7144 h 428625"/>
                <a:gd name="connsiteX2" fmla="*/ 79534 w 85725"/>
                <a:gd name="connsiteY2" fmla="*/ 423386 h 428625"/>
                <a:gd name="connsiteX3" fmla="*/ 59531 w 85725"/>
                <a:gd name="connsiteY3" fmla="*/ 42624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28625">
                  <a:moveTo>
                    <a:pt x="7144" y="9049"/>
                  </a:moveTo>
                  <a:lnTo>
                    <a:pt x="27146" y="7144"/>
                  </a:lnTo>
                  <a:lnTo>
                    <a:pt x="79534" y="423386"/>
                  </a:lnTo>
                  <a:lnTo>
                    <a:pt x="59531" y="4262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11">
              <a:extLst>
                <a:ext uri="{FF2B5EF4-FFF2-40B4-BE49-F238E27FC236}">
                  <a16:creationId xmlns:a16="http://schemas.microsoft.com/office/drawing/2014/main" id="{FA47CF63-EDCB-E446-9A05-9DF6C8504B1B}"/>
                </a:ext>
              </a:extLst>
            </p:cNvPr>
            <p:cNvSpPr/>
            <p:nvPr/>
          </p:nvSpPr>
          <p:spPr>
            <a:xfrm>
              <a:off x="3459365" y="2983799"/>
              <a:ext cx="212325" cy="589791"/>
            </a:xfrm>
            <a:custGeom>
              <a:avLst/>
              <a:gdLst>
                <a:gd name="connsiteX0" fmla="*/ 7950 w 85725"/>
                <a:gd name="connsiteY0" fmla="*/ 14122 h 238125"/>
                <a:gd name="connsiteX1" fmla="*/ 59014 w 85725"/>
                <a:gd name="connsiteY1" fmla="*/ 7950 h 238125"/>
                <a:gd name="connsiteX2" fmla="*/ 85303 w 85725"/>
                <a:gd name="connsiteY2" fmla="*/ 225447 h 238125"/>
                <a:gd name="connsiteX3" fmla="*/ 34239 w 85725"/>
                <a:gd name="connsiteY3" fmla="*/ 23161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38125">
                  <a:moveTo>
                    <a:pt x="7950" y="14122"/>
                  </a:moveTo>
                  <a:lnTo>
                    <a:pt x="59014" y="7950"/>
                  </a:lnTo>
                  <a:lnTo>
                    <a:pt x="85303" y="225447"/>
                  </a:lnTo>
                  <a:lnTo>
                    <a:pt x="34239" y="23161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12">
              <a:extLst>
                <a:ext uri="{FF2B5EF4-FFF2-40B4-BE49-F238E27FC236}">
                  <a16:creationId xmlns:a16="http://schemas.microsoft.com/office/drawing/2014/main" id="{CE9F55A1-E3FD-EB4D-A8EE-C75F2C630FE1}"/>
                </a:ext>
              </a:extLst>
            </p:cNvPr>
            <p:cNvSpPr/>
            <p:nvPr/>
          </p:nvSpPr>
          <p:spPr>
            <a:xfrm>
              <a:off x="3817854" y="1947446"/>
              <a:ext cx="2838073" cy="1903844"/>
            </a:xfrm>
            <a:custGeom>
              <a:avLst/>
              <a:gdLst>
                <a:gd name="connsiteX0" fmla="*/ 2098335 w 2838073"/>
                <a:gd name="connsiteY0" fmla="*/ 397944 h 1903844"/>
                <a:gd name="connsiteX1" fmla="*/ 1982738 w 2838073"/>
                <a:gd name="connsiteY1" fmla="*/ 513542 h 1903844"/>
                <a:gd name="connsiteX2" fmla="*/ 2098335 w 2838073"/>
                <a:gd name="connsiteY2" fmla="*/ 629143 h 1903844"/>
                <a:gd name="connsiteX3" fmla="*/ 2213936 w 2838073"/>
                <a:gd name="connsiteY3" fmla="*/ 513542 h 1903844"/>
                <a:gd name="connsiteX4" fmla="*/ 2098335 w 2838073"/>
                <a:gd name="connsiteY4" fmla="*/ 397944 h 1903844"/>
                <a:gd name="connsiteX5" fmla="*/ 0 w 2838073"/>
                <a:gd name="connsiteY5" fmla="*/ 0 h 1903844"/>
                <a:gd name="connsiteX6" fmla="*/ 2087859 w 2838073"/>
                <a:gd name="connsiteY6" fmla="*/ 143908 h 1903844"/>
                <a:gd name="connsiteX7" fmla="*/ 2448812 w 2838073"/>
                <a:gd name="connsiteY7" fmla="*/ 398698 h 1903844"/>
                <a:gd name="connsiteX8" fmla="*/ 2838073 w 2838073"/>
                <a:gd name="connsiteY8" fmla="*/ 1285743 h 1903844"/>
                <a:gd name="connsiteX9" fmla="*/ 2566771 w 2838073"/>
                <a:gd name="connsiteY9" fmla="*/ 1903844 h 1903844"/>
                <a:gd name="connsiteX10" fmla="*/ 2005290 w 2838073"/>
                <a:gd name="connsiteY10" fmla="*/ 884686 h 1903844"/>
                <a:gd name="connsiteX11" fmla="*/ 1745782 w 2838073"/>
                <a:gd name="connsiteY11" fmla="*/ 677079 h 1903844"/>
                <a:gd name="connsiteX12" fmla="*/ 0 w 2838073"/>
                <a:gd name="connsiteY12" fmla="*/ 174579 h 190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38073" h="1903844">
                  <a:moveTo>
                    <a:pt x="2098335" y="397944"/>
                  </a:moveTo>
                  <a:cubicBezTo>
                    <a:pt x="2034639" y="397944"/>
                    <a:pt x="1982738" y="449846"/>
                    <a:pt x="1982738" y="513542"/>
                  </a:cubicBezTo>
                  <a:cubicBezTo>
                    <a:pt x="1982738" y="577241"/>
                    <a:pt x="2034639" y="629143"/>
                    <a:pt x="2098335" y="629143"/>
                  </a:cubicBezTo>
                  <a:cubicBezTo>
                    <a:pt x="2162034" y="629143"/>
                    <a:pt x="2213936" y="577241"/>
                    <a:pt x="2213936" y="513542"/>
                  </a:cubicBezTo>
                  <a:cubicBezTo>
                    <a:pt x="2213936" y="449846"/>
                    <a:pt x="2162034" y="400302"/>
                    <a:pt x="2098335" y="397944"/>
                  </a:cubicBezTo>
                  <a:close/>
                  <a:moveTo>
                    <a:pt x="0" y="0"/>
                  </a:moveTo>
                  <a:lnTo>
                    <a:pt x="2087859" y="143908"/>
                  </a:lnTo>
                  <a:cubicBezTo>
                    <a:pt x="2229409" y="153345"/>
                    <a:pt x="2392192" y="268945"/>
                    <a:pt x="2448812" y="398698"/>
                  </a:cubicBezTo>
                  <a:lnTo>
                    <a:pt x="2838073" y="1285743"/>
                  </a:lnTo>
                  <a:lnTo>
                    <a:pt x="2566771" y="1903844"/>
                  </a:lnTo>
                  <a:lnTo>
                    <a:pt x="2005290" y="884686"/>
                  </a:lnTo>
                  <a:cubicBezTo>
                    <a:pt x="1958106" y="797398"/>
                    <a:pt x="1840148" y="705389"/>
                    <a:pt x="1745782" y="677079"/>
                  </a:cubicBezTo>
                  <a:lnTo>
                    <a:pt x="0" y="174579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13">
              <a:extLst>
                <a:ext uri="{FF2B5EF4-FFF2-40B4-BE49-F238E27FC236}">
                  <a16:creationId xmlns:a16="http://schemas.microsoft.com/office/drawing/2014/main" id="{CE7522B8-C322-1745-B389-09D88BB242B5}"/>
                </a:ext>
              </a:extLst>
            </p:cNvPr>
            <p:cNvSpPr/>
            <p:nvPr/>
          </p:nvSpPr>
          <p:spPr>
            <a:xfrm>
              <a:off x="6324465" y="2859263"/>
              <a:ext cx="3066913" cy="1439090"/>
            </a:xfrm>
            <a:custGeom>
              <a:avLst/>
              <a:gdLst>
                <a:gd name="connsiteX0" fmla="*/ 134779 w 1238250"/>
                <a:gd name="connsiteY0" fmla="*/ 7144 h 581025"/>
                <a:gd name="connsiteX1" fmla="*/ 89059 w 1238250"/>
                <a:gd name="connsiteY1" fmla="*/ 41434 h 581025"/>
                <a:gd name="connsiteX2" fmla="*/ 7144 w 1238250"/>
                <a:gd name="connsiteY2" fmla="*/ 305276 h 581025"/>
                <a:gd name="connsiteX3" fmla="*/ 7144 w 1238250"/>
                <a:gd name="connsiteY3" fmla="*/ 568166 h 581025"/>
                <a:gd name="connsiteX4" fmla="*/ 7144 w 1238250"/>
                <a:gd name="connsiteY4" fmla="*/ 571976 h 581025"/>
                <a:gd name="connsiteX5" fmla="*/ 42386 w 1238250"/>
                <a:gd name="connsiteY5" fmla="*/ 575786 h 581025"/>
                <a:gd name="connsiteX6" fmla="*/ 1202531 w 1238250"/>
                <a:gd name="connsiteY6" fmla="*/ 575786 h 581025"/>
                <a:gd name="connsiteX7" fmla="*/ 1237774 w 1238250"/>
                <a:gd name="connsiteY7" fmla="*/ 540544 h 581025"/>
                <a:gd name="connsiteX8" fmla="*/ 1237774 w 1238250"/>
                <a:gd name="connsiteY8" fmla="*/ 340519 h 581025"/>
                <a:gd name="connsiteX9" fmla="*/ 1202531 w 1238250"/>
                <a:gd name="connsiteY9" fmla="*/ 305276 h 581025"/>
                <a:gd name="connsiteX10" fmla="*/ 585311 w 1238250"/>
                <a:gd name="connsiteY10" fmla="*/ 305276 h 581025"/>
                <a:gd name="connsiteX11" fmla="*/ 464344 w 1238250"/>
                <a:gd name="connsiteY11" fmla="*/ 39529 h 581025"/>
                <a:gd name="connsiteX12" fmla="*/ 413861 w 1238250"/>
                <a:gd name="connsiteY12" fmla="*/ 7144 h 581025"/>
                <a:gd name="connsiteX13" fmla="*/ 134779 w 1238250"/>
                <a:gd name="connsiteY13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0" h="581025">
                  <a:moveTo>
                    <a:pt x="134779" y="7144"/>
                  </a:moveTo>
                  <a:cubicBezTo>
                    <a:pt x="114776" y="7144"/>
                    <a:pt x="94774" y="22384"/>
                    <a:pt x="89059" y="41434"/>
                  </a:cubicBezTo>
                  <a:lnTo>
                    <a:pt x="7144" y="305276"/>
                  </a:lnTo>
                  <a:lnTo>
                    <a:pt x="7144" y="568166"/>
                  </a:lnTo>
                  <a:cubicBezTo>
                    <a:pt x="7144" y="568166"/>
                    <a:pt x="7144" y="570071"/>
                    <a:pt x="7144" y="571976"/>
                  </a:cubicBezTo>
                  <a:cubicBezTo>
                    <a:pt x="7144" y="573881"/>
                    <a:pt x="23336" y="575786"/>
                    <a:pt x="42386" y="575786"/>
                  </a:cubicBezTo>
                  <a:lnTo>
                    <a:pt x="1202531" y="575786"/>
                  </a:lnTo>
                  <a:cubicBezTo>
                    <a:pt x="1222534" y="575786"/>
                    <a:pt x="1237774" y="559594"/>
                    <a:pt x="1237774" y="540544"/>
                  </a:cubicBezTo>
                  <a:lnTo>
                    <a:pt x="1237774" y="340519"/>
                  </a:lnTo>
                  <a:cubicBezTo>
                    <a:pt x="1237774" y="320516"/>
                    <a:pt x="1221581" y="305276"/>
                    <a:pt x="1202531" y="305276"/>
                  </a:cubicBezTo>
                  <a:lnTo>
                    <a:pt x="585311" y="305276"/>
                  </a:lnTo>
                  <a:lnTo>
                    <a:pt x="464344" y="39529"/>
                  </a:lnTo>
                  <a:cubicBezTo>
                    <a:pt x="455771" y="21431"/>
                    <a:pt x="433864" y="7144"/>
                    <a:pt x="413861" y="7144"/>
                  </a:cubicBezTo>
                  <a:lnTo>
                    <a:pt x="134779" y="714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214">
              <a:extLst>
                <a:ext uri="{FF2B5EF4-FFF2-40B4-BE49-F238E27FC236}">
                  <a16:creationId xmlns:a16="http://schemas.microsoft.com/office/drawing/2014/main" id="{FFB6116E-0AE6-0E4A-84DC-CBF2F0F2B681}"/>
                </a:ext>
              </a:extLst>
            </p:cNvPr>
            <p:cNvSpPr/>
            <p:nvPr/>
          </p:nvSpPr>
          <p:spPr>
            <a:xfrm>
              <a:off x="3172436" y="1508641"/>
              <a:ext cx="803481" cy="3258005"/>
            </a:xfrm>
            <a:custGeom>
              <a:avLst/>
              <a:gdLst>
                <a:gd name="connsiteX0" fmla="*/ 470301 w 803481"/>
                <a:gd name="connsiteY0" fmla="*/ 472174 h 3258005"/>
                <a:gd name="connsiteX1" fmla="*/ 392449 w 803481"/>
                <a:gd name="connsiteY1" fmla="*/ 550026 h 3258005"/>
                <a:gd name="connsiteX2" fmla="*/ 470301 w 803481"/>
                <a:gd name="connsiteY2" fmla="*/ 627879 h 3258005"/>
                <a:gd name="connsiteX3" fmla="*/ 548154 w 803481"/>
                <a:gd name="connsiteY3" fmla="*/ 550026 h 3258005"/>
                <a:gd name="connsiteX4" fmla="*/ 470301 w 803481"/>
                <a:gd name="connsiteY4" fmla="*/ 472174 h 3258005"/>
                <a:gd name="connsiteX5" fmla="*/ 628902 w 803481"/>
                <a:gd name="connsiteY5" fmla="*/ 0 h 3258005"/>
                <a:gd name="connsiteX6" fmla="*/ 716192 w 803481"/>
                <a:gd name="connsiteY6" fmla="*/ 894123 h 3258005"/>
                <a:gd name="connsiteX7" fmla="*/ 230204 w 803481"/>
                <a:gd name="connsiteY7" fmla="*/ 2507791 h 3258005"/>
                <a:gd name="connsiteX8" fmla="*/ 211186 w 803481"/>
                <a:gd name="connsiteY8" fmla="*/ 2523639 h 3258005"/>
                <a:gd name="connsiteX9" fmla="*/ 619466 w 803481"/>
                <a:gd name="connsiteY9" fmla="*/ 2446452 h 3258005"/>
                <a:gd name="connsiteX10" fmla="*/ 803481 w 803481"/>
                <a:gd name="connsiteY10" fmla="*/ 3258005 h 3258005"/>
                <a:gd name="connsiteX11" fmla="*/ 225484 w 803481"/>
                <a:gd name="connsiteY11" fmla="*/ 3203743 h 3258005"/>
                <a:gd name="connsiteX12" fmla="*/ 36751 w 803481"/>
                <a:gd name="connsiteY12" fmla="*/ 3019728 h 3258005"/>
                <a:gd name="connsiteX13" fmla="*/ 1365 w 803481"/>
                <a:gd name="connsiteY13" fmla="*/ 2734270 h 3258005"/>
                <a:gd name="connsiteX14" fmla="*/ 145273 w 803481"/>
                <a:gd name="connsiteY14" fmla="*/ 2536101 h 3258005"/>
                <a:gd name="connsiteX15" fmla="*/ 173584 w 803481"/>
                <a:gd name="connsiteY15" fmla="*/ 2530748 h 3258005"/>
                <a:gd name="connsiteX16" fmla="*/ 173584 w 803481"/>
                <a:gd name="connsiteY16" fmla="*/ 587431 h 3258005"/>
                <a:gd name="connsiteX17" fmla="*/ 308055 w 803481"/>
                <a:gd name="connsiteY17" fmla="*/ 502501 h 3258005"/>
                <a:gd name="connsiteX18" fmla="*/ 284464 w 803481"/>
                <a:gd name="connsiteY18" fmla="*/ 240635 h 325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3481" h="3258005">
                  <a:moveTo>
                    <a:pt x="470301" y="472174"/>
                  </a:moveTo>
                  <a:cubicBezTo>
                    <a:pt x="427836" y="472174"/>
                    <a:pt x="392449" y="505203"/>
                    <a:pt x="392449" y="550026"/>
                  </a:cubicBezTo>
                  <a:cubicBezTo>
                    <a:pt x="392449" y="592491"/>
                    <a:pt x="427836" y="627879"/>
                    <a:pt x="470301" y="627879"/>
                  </a:cubicBezTo>
                  <a:cubicBezTo>
                    <a:pt x="512766" y="627879"/>
                    <a:pt x="548154" y="592491"/>
                    <a:pt x="548154" y="550026"/>
                  </a:cubicBezTo>
                  <a:cubicBezTo>
                    <a:pt x="548154" y="507561"/>
                    <a:pt x="512766" y="472174"/>
                    <a:pt x="470301" y="472174"/>
                  </a:cubicBezTo>
                  <a:close/>
                  <a:moveTo>
                    <a:pt x="628902" y="0"/>
                  </a:moveTo>
                  <a:lnTo>
                    <a:pt x="716192" y="894123"/>
                  </a:lnTo>
                  <a:lnTo>
                    <a:pt x="230204" y="2507791"/>
                  </a:lnTo>
                  <a:lnTo>
                    <a:pt x="211186" y="2523639"/>
                  </a:lnTo>
                  <a:lnTo>
                    <a:pt x="619466" y="2446452"/>
                  </a:lnTo>
                  <a:lnTo>
                    <a:pt x="803481" y="3258005"/>
                  </a:lnTo>
                  <a:lnTo>
                    <a:pt x="225484" y="3203743"/>
                  </a:lnTo>
                  <a:cubicBezTo>
                    <a:pt x="133478" y="3194306"/>
                    <a:pt x="48548" y="3111736"/>
                    <a:pt x="36751" y="3019728"/>
                  </a:cubicBezTo>
                  <a:lnTo>
                    <a:pt x="1365" y="2734270"/>
                  </a:lnTo>
                  <a:cubicBezTo>
                    <a:pt x="-10432" y="2642262"/>
                    <a:pt x="55624" y="2554974"/>
                    <a:pt x="145273" y="2536101"/>
                  </a:cubicBezTo>
                  <a:lnTo>
                    <a:pt x="173584" y="2530748"/>
                  </a:lnTo>
                  <a:lnTo>
                    <a:pt x="173584" y="587431"/>
                  </a:lnTo>
                  <a:lnTo>
                    <a:pt x="308055" y="502501"/>
                  </a:lnTo>
                  <a:lnTo>
                    <a:pt x="284464" y="24063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15">
              <a:extLst>
                <a:ext uri="{FF2B5EF4-FFF2-40B4-BE49-F238E27FC236}">
                  <a16:creationId xmlns:a16="http://schemas.microsoft.com/office/drawing/2014/main" id="{1756CCBF-F86B-904B-A562-3A109A51B9CB}"/>
                </a:ext>
              </a:extLst>
            </p:cNvPr>
            <p:cNvSpPr/>
            <p:nvPr/>
          </p:nvSpPr>
          <p:spPr>
            <a:xfrm>
              <a:off x="3288219" y="3904259"/>
              <a:ext cx="188733" cy="188733"/>
            </a:xfrm>
            <a:custGeom>
              <a:avLst/>
              <a:gdLst>
                <a:gd name="connsiteX0" fmla="*/ 70009 w 76200"/>
                <a:gd name="connsiteY0" fmla="*/ 38621 h 76200"/>
                <a:gd name="connsiteX1" fmla="*/ 38576 w 76200"/>
                <a:gd name="connsiteY1" fmla="*/ 70054 h 76200"/>
                <a:gd name="connsiteX2" fmla="*/ 7144 w 76200"/>
                <a:gd name="connsiteY2" fmla="*/ 38621 h 76200"/>
                <a:gd name="connsiteX3" fmla="*/ 38576 w 76200"/>
                <a:gd name="connsiteY3" fmla="*/ 7189 h 76200"/>
                <a:gd name="connsiteX4" fmla="*/ 70009 w 76200"/>
                <a:gd name="connsiteY4" fmla="*/ 3862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0009" y="38621"/>
                  </a:moveTo>
                  <a:cubicBezTo>
                    <a:pt x="70009" y="55766"/>
                    <a:pt x="55721" y="70054"/>
                    <a:pt x="38576" y="70054"/>
                  </a:cubicBezTo>
                  <a:cubicBezTo>
                    <a:pt x="21431" y="70054"/>
                    <a:pt x="7144" y="55766"/>
                    <a:pt x="7144" y="38621"/>
                  </a:cubicBezTo>
                  <a:cubicBezTo>
                    <a:pt x="7144" y="21476"/>
                    <a:pt x="21431" y="7189"/>
                    <a:pt x="38576" y="7189"/>
                  </a:cubicBezTo>
                  <a:cubicBezTo>
                    <a:pt x="55721" y="6236"/>
                    <a:pt x="70009" y="20524"/>
                    <a:pt x="70009" y="3862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216">
              <a:extLst>
                <a:ext uri="{FF2B5EF4-FFF2-40B4-BE49-F238E27FC236}">
                  <a16:creationId xmlns:a16="http://schemas.microsoft.com/office/drawing/2014/main" id="{B193FF47-04DD-2C46-9D2C-621516AF551A}"/>
                </a:ext>
              </a:extLst>
            </p:cNvPr>
            <p:cNvSpPr/>
            <p:nvPr/>
          </p:nvSpPr>
          <p:spPr>
            <a:xfrm>
              <a:off x="5842015" y="4386820"/>
              <a:ext cx="3713324" cy="997926"/>
            </a:xfrm>
            <a:custGeom>
              <a:avLst/>
              <a:gdLst>
                <a:gd name="connsiteX0" fmla="*/ 1856661 w 3713324"/>
                <a:gd name="connsiteY0" fmla="*/ 0 h 997926"/>
                <a:gd name="connsiteX1" fmla="*/ 3253286 w 3713324"/>
                <a:gd name="connsiteY1" fmla="*/ 73133 h 997926"/>
                <a:gd name="connsiteX2" fmla="*/ 3713324 w 3713324"/>
                <a:gd name="connsiteY2" fmla="*/ 535530 h 997926"/>
                <a:gd name="connsiteX3" fmla="*/ 3250928 w 3713324"/>
                <a:gd name="connsiteY3" fmla="*/ 997926 h 997926"/>
                <a:gd name="connsiteX4" fmla="*/ 462397 w 3713324"/>
                <a:gd name="connsiteY4" fmla="*/ 997926 h 997926"/>
                <a:gd name="connsiteX5" fmla="*/ 0 w 3713324"/>
                <a:gd name="connsiteY5" fmla="*/ 535530 h 997926"/>
                <a:gd name="connsiteX6" fmla="*/ 462397 w 3713324"/>
                <a:gd name="connsiteY6" fmla="*/ 73133 h 997926"/>
                <a:gd name="connsiteX7" fmla="*/ 1856661 w 3713324"/>
                <a:gd name="connsiteY7" fmla="*/ 0 h 9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324" h="997926">
                  <a:moveTo>
                    <a:pt x="1856661" y="0"/>
                  </a:moveTo>
                  <a:cubicBezTo>
                    <a:pt x="2203460" y="0"/>
                    <a:pt x="3243850" y="73133"/>
                    <a:pt x="3253286" y="73133"/>
                  </a:cubicBezTo>
                  <a:cubicBezTo>
                    <a:pt x="3505718" y="73133"/>
                    <a:pt x="3713324" y="280740"/>
                    <a:pt x="3713324" y="535530"/>
                  </a:cubicBezTo>
                  <a:cubicBezTo>
                    <a:pt x="3713324" y="790320"/>
                    <a:pt x="3505718" y="997926"/>
                    <a:pt x="3250928" y="997926"/>
                  </a:cubicBezTo>
                  <a:lnTo>
                    <a:pt x="462397" y="997926"/>
                  </a:lnTo>
                  <a:cubicBezTo>
                    <a:pt x="207607" y="997926"/>
                    <a:pt x="0" y="790320"/>
                    <a:pt x="0" y="535530"/>
                  </a:cubicBezTo>
                  <a:cubicBezTo>
                    <a:pt x="0" y="280740"/>
                    <a:pt x="207607" y="73133"/>
                    <a:pt x="462397" y="73133"/>
                  </a:cubicBezTo>
                  <a:cubicBezTo>
                    <a:pt x="469473" y="73133"/>
                    <a:pt x="1509865" y="0"/>
                    <a:pt x="185666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217">
              <a:extLst>
                <a:ext uri="{FF2B5EF4-FFF2-40B4-BE49-F238E27FC236}">
                  <a16:creationId xmlns:a16="http://schemas.microsoft.com/office/drawing/2014/main" id="{1BE9BB97-860D-0E43-8299-28304BE0448C}"/>
                </a:ext>
              </a:extLst>
            </p:cNvPr>
            <p:cNvSpPr/>
            <p:nvPr/>
          </p:nvSpPr>
          <p:spPr>
            <a:xfrm>
              <a:off x="6060238" y="4680537"/>
              <a:ext cx="471833" cy="471833"/>
            </a:xfrm>
            <a:custGeom>
              <a:avLst/>
              <a:gdLst>
                <a:gd name="connsiteX0" fmla="*/ 98584 w 190500"/>
                <a:gd name="connsiteY0" fmla="*/ 190024 h 190500"/>
                <a:gd name="connsiteX1" fmla="*/ 7144 w 190500"/>
                <a:gd name="connsiteY1" fmla="*/ 98584 h 190500"/>
                <a:gd name="connsiteX2" fmla="*/ 98584 w 190500"/>
                <a:gd name="connsiteY2" fmla="*/ 7144 h 190500"/>
                <a:gd name="connsiteX3" fmla="*/ 190024 w 190500"/>
                <a:gd name="connsiteY3" fmla="*/ 98584 h 190500"/>
                <a:gd name="connsiteX4" fmla="*/ 98584 w 190500"/>
                <a:gd name="connsiteY4" fmla="*/ 19002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98584" y="190024"/>
                  </a:moveTo>
                  <a:cubicBezTo>
                    <a:pt x="48101" y="190024"/>
                    <a:pt x="7144" y="149066"/>
                    <a:pt x="7144" y="98584"/>
                  </a:cubicBezTo>
                  <a:cubicBezTo>
                    <a:pt x="7144" y="48101"/>
                    <a:pt x="48101" y="7144"/>
                    <a:pt x="98584" y="7144"/>
                  </a:cubicBezTo>
                  <a:cubicBezTo>
                    <a:pt x="149066" y="7144"/>
                    <a:pt x="190024" y="48101"/>
                    <a:pt x="190024" y="98584"/>
                  </a:cubicBezTo>
                  <a:cubicBezTo>
                    <a:pt x="190024" y="148114"/>
                    <a:pt x="149066" y="190024"/>
                    <a:pt x="98584" y="1900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18">
              <a:extLst>
                <a:ext uri="{FF2B5EF4-FFF2-40B4-BE49-F238E27FC236}">
                  <a16:creationId xmlns:a16="http://schemas.microsoft.com/office/drawing/2014/main" id="{28B4213E-DFED-9A49-A6B1-9D6FC1B6AE32}"/>
                </a:ext>
              </a:extLst>
            </p:cNvPr>
            <p:cNvSpPr/>
            <p:nvPr/>
          </p:nvSpPr>
          <p:spPr>
            <a:xfrm>
              <a:off x="8812770" y="4643063"/>
              <a:ext cx="542608" cy="542608"/>
            </a:xfrm>
            <a:custGeom>
              <a:avLst/>
              <a:gdLst>
                <a:gd name="connsiteX0" fmla="*/ 127593 w 219075"/>
                <a:gd name="connsiteY0" fmla="*/ 22757 h 219075"/>
                <a:gd name="connsiteX1" fmla="*/ 203296 w 219075"/>
                <a:gd name="connsiteY1" fmla="*/ 127593 h 219075"/>
                <a:gd name="connsiteX2" fmla="*/ 98460 w 219075"/>
                <a:gd name="connsiteY2" fmla="*/ 203296 h 219075"/>
                <a:gd name="connsiteX3" fmla="*/ 22757 w 219075"/>
                <a:gd name="connsiteY3" fmla="*/ 98460 h 219075"/>
                <a:gd name="connsiteX4" fmla="*/ 127593 w 219075"/>
                <a:gd name="connsiteY4" fmla="*/ 227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127593" y="22757"/>
                  </a:moveTo>
                  <a:cubicBezTo>
                    <a:pt x="177447" y="30802"/>
                    <a:pt x="211341" y="77738"/>
                    <a:pt x="203296" y="127593"/>
                  </a:cubicBezTo>
                  <a:cubicBezTo>
                    <a:pt x="195251" y="177447"/>
                    <a:pt x="148314" y="211341"/>
                    <a:pt x="98460" y="203296"/>
                  </a:cubicBezTo>
                  <a:cubicBezTo>
                    <a:pt x="48605" y="195251"/>
                    <a:pt x="14712" y="148315"/>
                    <a:pt x="22757" y="98460"/>
                  </a:cubicBezTo>
                  <a:cubicBezTo>
                    <a:pt x="30801" y="48605"/>
                    <a:pt x="77738" y="14712"/>
                    <a:pt x="127593" y="227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19">
              <a:extLst>
                <a:ext uri="{FF2B5EF4-FFF2-40B4-BE49-F238E27FC236}">
                  <a16:creationId xmlns:a16="http://schemas.microsoft.com/office/drawing/2014/main" id="{AAD380DC-811E-1F44-8024-D48D7F8DDE8B}"/>
                </a:ext>
              </a:extLst>
            </p:cNvPr>
            <p:cNvSpPr/>
            <p:nvPr/>
          </p:nvSpPr>
          <p:spPr>
            <a:xfrm>
              <a:off x="6465106" y="3021096"/>
              <a:ext cx="1171361" cy="607456"/>
            </a:xfrm>
            <a:custGeom>
              <a:avLst/>
              <a:gdLst>
                <a:gd name="connsiteX0" fmla="*/ 180233 w 1171361"/>
                <a:gd name="connsiteY0" fmla="*/ 0 h 607456"/>
                <a:gd name="connsiteX1" fmla="*/ 903051 w 1171361"/>
                <a:gd name="connsiteY1" fmla="*/ 0 h 607456"/>
                <a:gd name="connsiteX2" fmla="*/ 1171361 w 1171361"/>
                <a:gd name="connsiteY2" fmla="*/ 607456 h 607456"/>
                <a:gd name="connsiteX3" fmla="*/ 0 w 1171361"/>
                <a:gd name="connsiteY3" fmla="*/ 607456 h 60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361" h="607456">
                  <a:moveTo>
                    <a:pt x="180233" y="0"/>
                  </a:moveTo>
                  <a:lnTo>
                    <a:pt x="903051" y="0"/>
                  </a:lnTo>
                  <a:lnTo>
                    <a:pt x="1171361" y="607456"/>
                  </a:lnTo>
                  <a:lnTo>
                    <a:pt x="0" y="60745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Rectangle: Rounded Corners 220">
              <a:extLst>
                <a:ext uri="{FF2B5EF4-FFF2-40B4-BE49-F238E27FC236}">
                  <a16:creationId xmlns:a16="http://schemas.microsoft.com/office/drawing/2014/main" id="{2ECAE0FA-FB9F-0E4F-A571-74B8208C9460}"/>
                </a:ext>
              </a:extLst>
            </p:cNvPr>
            <p:cNvSpPr/>
            <p:nvPr/>
          </p:nvSpPr>
          <p:spPr>
            <a:xfrm>
              <a:off x="8103056" y="3422743"/>
              <a:ext cx="1103442" cy="411617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EDFBA6-BF32-264A-B071-92FD66F75841}"/>
                </a:ext>
              </a:extLst>
            </p:cNvPr>
            <p:cNvSpPr/>
            <p:nvPr/>
          </p:nvSpPr>
          <p:spPr>
            <a:xfrm>
              <a:off x="7050786" y="4254347"/>
              <a:ext cx="1544908" cy="2310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F545DAC-BDF6-CC49-8EDA-EA754A987EF3}"/>
              </a:ext>
            </a:extLst>
          </p:cNvPr>
          <p:cNvSpPr txBox="1"/>
          <p:nvPr/>
        </p:nvSpPr>
        <p:spPr>
          <a:xfrm>
            <a:off x="150168" y="316916"/>
            <a:ext cx="7948445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Bearing </a:t>
            </a:r>
            <a:r>
              <a:rPr lang="en-US" altLang="ko-KR" sz="5000" b="1" dirty="0">
                <a:solidFill>
                  <a:schemeClr val="accent1"/>
                </a:solidFill>
                <a:latin typeface="Gabriola" pitchFamily="82" charset="0"/>
                <a:cs typeface="Arial" pitchFamily="34" charset="0"/>
              </a:rPr>
              <a:t>Capacity</a:t>
            </a:r>
            <a:r>
              <a:rPr lang="en-US" altLang="ko-KR" sz="5000" b="1" dirty="0">
                <a:solidFill>
                  <a:srgbClr val="7D7D7D"/>
                </a:solidFill>
                <a:latin typeface="Gabriola" pitchFamily="82" charset="0"/>
                <a:cs typeface="Arial" pitchFamily="34" charset="0"/>
              </a:rPr>
              <a:t> Check:</a:t>
            </a:r>
            <a:endParaRPr lang="ko-KR" altLang="en-US" sz="5000" b="1" dirty="0">
              <a:solidFill>
                <a:srgbClr val="7D7D7D"/>
              </a:solidFill>
              <a:latin typeface="Gabriola" pitchFamily="82" charset="0"/>
              <a:cs typeface="Arial" pitchFamily="34" charset="0"/>
            </a:endParaRPr>
          </a:p>
        </p:txBody>
      </p:sp>
      <p:pic>
        <p:nvPicPr>
          <p:cNvPr id="26" name="Picture 2" descr="Modern, Conservative, Construction Logo Design for Travis Trucking Sand &amp;  Gravel by jbonkrievner | Design #7131193">
            <a:extLst>
              <a:ext uri="{FF2B5EF4-FFF2-40B4-BE49-F238E27FC236}">
                <a16:creationId xmlns:a16="http://schemas.microsoft.com/office/drawing/2014/main" id="{CB07474C-E5CF-0B4A-B8F5-8270F2655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00" b="55700" l="10000" r="90000">
                        <a14:foregroundMark x1="61034" y1="35500" x2="48414" y2="32700"/>
                        <a14:foregroundMark x1="55517" y1="28200" x2="52276" y2="26600"/>
                        <a14:foregroundMark x1="58621" y1="55700" x2="57310" y2="55400"/>
                        <a14:foregroundMark x1="39655" y1="55700" x2="41103" y2="5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5" t="17688" r="28659" b="40464"/>
          <a:stretch/>
        </p:blipFill>
        <p:spPr bwMode="auto">
          <a:xfrm>
            <a:off x="-48849" y="5717505"/>
            <a:ext cx="1585144" cy="10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E2B1CA-D77D-4D84-9D1F-4931ECC49E11}"/>
                  </a:ext>
                </a:extLst>
              </p:cNvPr>
              <p:cNvSpPr txBox="1"/>
              <p:nvPr/>
            </p:nvSpPr>
            <p:spPr>
              <a:xfrm>
                <a:off x="2848340" y="2138154"/>
                <a:ext cx="4225366" cy="391517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i="1" dirty="0" smtClean="0">
                          <a:latin typeface="Cambria Math" panose="02040503050406030204" pitchFamily="18" charset="0"/>
                        </a:rPr>
                        <m:t>𝑞𝑢</m:t>
                      </m:r>
                      <m:r>
                        <a:rPr lang="ar-SA" dirty="0">
                          <a:latin typeface="Cambria Math" panose="02040503050406030204" pitchFamily="18" charset="0"/>
                        </a:rPr>
                        <m:t>=1.3</m:t>
                      </m:r>
                      <m:r>
                        <a:rPr lang="ar-SA" i="1" dirty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ar-SA" i="1" dirty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SA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SA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ar-SA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i="1" dirty="0"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ar-SA" i="1" dirty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SA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SA" i="1" dirty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ar-SA" dirty="0">
                          <a:latin typeface="Cambria Math" panose="02040503050406030204" pitchFamily="18" charset="0"/>
                        </a:rPr>
                        <m:t>+0.4</m:t>
                      </m:r>
                      <m:r>
                        <a:rPr lang="ar-SA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i="1" dirty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ar-SA" i="1" dirty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ar-SA" i="1" dirty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SA" b="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SA" i="1" dirty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ar-S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E2B1CA-D77D-4D84-9D1F-4931ECC49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340" y="2138154"/>
                <a:ext cx="4225366" cy="3915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4F4EF517-967F-F14E-AB6D-A11F5A5700B9}"/>
              </a:ext>
            </a:extLst>
          </p:cNvPr>
          <p:cNvGrpSpPr/>
          <p:nvPr/>
        </p:nvGrpSpPr>
        <p:grpSpPr>
          <a:xfrm>
            <a:off x="1411193" y="6265334"/>
            <a:ext cx="8112750" cy="379656"/>
            <a:chOff x="3638881" y="1932349"/>
            <a:chExt cx="12210572" cy="3796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BFC063-EFA5-814B-938D-05C363317638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178">
              <a:extLst>
                <a:ext uri="{FF2B5EF4-FFF2-40B4-BE49-F238E27FC236}">
                  <a16:creationId xmlns:a16="http://schemas.microsoft.com/office/drawing/2014/main" id="{D7EAEA9B-5D4D-C84C-9639-8DEB1E4D501B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D3C2CC-8E23-46A3-ABF9-B548B14D073D}"/>
                  </a:ext>
                </a:extLst>
              </p:cNvPr>
              <p:cNvSpPr txBox="1"/>
              <p:nvPr/>
            </p:nvSpPr>
            <p:spPr>
              <a:xfrm>
                <a:off x="150168" y="1622754"/>
                <a:ext cx="2348483" cy="233057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 = 0 kPa</a:t>
                </a:r>
              </a:p>
              <a:p>
                <a:endParaRPr lang="ar-SA" i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ar-SA" i="1" dirty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17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SA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SA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ar-SA" i="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ar-SA" i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ar-SA" i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ar-SA" i="1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SA" i="1" dirty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r-SA" i="1" dirty="0" smtClean="0">
                        <a:latin typeface="Cambria Math" panose="02040503050406030204" pitchFamily="18" charset="0"/>
                      </a:rPr>
                      <m:t>𝑥</m:t>
                    </m:r>
                    <m:sSub>
                      <m:sSubPr>
                        <m:ctrlPr>
                          <a:rPr lang="ar-SA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SA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ar-SA" i="1" dirty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</a:p>
              <a:p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17 x 3= 51 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kN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/</a:t>
                </a:r>
                <a:r>
                  <a:rPr lang="ar-SA" dirty="0">
                    <a:solidFill>
                      <a:srgbClr val="83696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SA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SA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ar-SA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ar-SA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B = 2.9 m</a:t>
                </a:r>
                <a:endParaRPr lang="ar-SA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D3C2CC-8E23-46A3-ABF9-B548B14D0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68" y="1622754"/>
                <a:ext cx="2348483" cy="2330574"/>
              </a:xfrm>
              <a:prstGeom prst="rect">
                <a:avLst/>
              </a:prstGeom>
              <a:blipFill>
                <a:blip r:embed="rId5"/>
                <a:stretch>
                  <a:fillRect l="-2703" t="-1081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1ADE75-BF3E-497A-A877-DD4279CAF8A3}"/>
                  </a:ext>
                </a:extLst>
              </p:cNvPr>
              <p:cNvSpPr txBox="1"/>
              <p:nvPr/>
            </p:nvSpPr>
            <p:spPr>
              <a:xfrm>
                <a:off x="-149230" y="3822287"/>
                <a:ext cx="1946788" cy="179792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ar-SA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SA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ar-SA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44.04</a:t>
                </a:r>
              </a:p>
              <a:p>
                <a:endParaRPr lang="ar-SA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SA" i="1" dirty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SA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SA" i="1" dirty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=28.52 </m:t>
                      </m:r>
                    </m:oMath>
                  </m:oMathPara>
                </a14:m>
                <a:endParaRPr lang="ar-SA" dirty="0"/>
              </a:p>
              <a:p>
                <a:endParaRPr lang="ar-SA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ar-SA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SA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ar-SA" i="1" dirty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26.87</a:t>
                </a:r>
              </a:p>
              <a:p>
                <a:endParaRPr lang="ar-S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1ADE75-BF3E-497A-A877-DD4279CAF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9230" y="3822287"/>
                <a:ext cx="1946788" cy="1797928"/>
              </a:xfrm>
              <a:prstGeom prst="rect">
                <a:avLst/>
              </a:prstGeom>
              <a:blipFill>
                <a:blip r:embed="rId6"/>
                <a:stretch>
                  <a:fillRect l="-2597" t="-699" b="-4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A99E0A4-BBED-8B41-9F1F-48885C8B34F9}"/>
                  </a:ext>
                </a:extLst>
              </p:cNvPr>
              <p:cNvSpPr/>
              <p:nvPr/>
            </p:nvSpPr>
            <p:spPr>
              <a:xfrm>
                <a:off x="3603966" y="2679436"/>
                <a:ext cx="23115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1984.4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A99E0A4-BBED-8B41-9F1F-48885C8B34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966" y="2679436"/>
                <a:ext cx="2311595" cy="369332"/>
              </a:xfrm>
              <a:prstGeom prst="rect">
                <a:avLst/>
              </a:prstGeom>
              <a:blipFill>
                <a:blip r:embed="rId7"/>
                <a:stretch>
                  <a:fillRect t="-110000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C26D4C2-B35D-B842-93C7-EE2732B6E43B}"/>
                  </a:ext>
                </a:extLst>
              </p:cNvPr>
              <p:cNvSpPr/>
              <p:nvPr/>
            </p:nvSpPr>
            <p:spPr>
              <a:xfrm>
                <a:off x="2084454" y="3034122"/>
                <a:ext cx="7595444" cy="636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𝐴𝑙𝑙𝑜𝑤𝑎𝑏𝑙𝑒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𝑏𝑒𝑎𝑟𝑖𝑛𝑔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𝑐𝑎𝑝𝑎𝑐𝑖𝑡𝑦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𝑎𝑙𝑙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𝐹𝑆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1984.4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661.47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C26D4C2-B35D-B842-93C7-EE2732B6E4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454" y="3034122"/>
                <a:ext cx="7595444" cy="636649"/>
              </a:xfrm>
              <a:prstGeom prst="rect">
                <a:avLst/>
              </a:prstGeom>
              <a:blipFill>
                <a:blip r:embed="rId8"/>
                <a:stretch>
                  <a:fillRect t="-46000" b="-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D624954-2817-A345-9CB7-954D59F18FAA}"/>
              </a:ext>
            </a:extLst>
          </p:cNvPr>
          <p:cNvSpPr/>
          <p:nvPr/>
        </p:nvSpPr>
        <p:spPr>
          <a:xfrm>
            <a:off x="2133880" y="3670771"/>
            <a:ext cx="4014240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solidFill>
                  <a:srgbClr val="F27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Critical column service load = 1640.5 </a:t>
            </a:r>
            <a:r>
              <a:rPr lang="en-US" dirty="0" err="1">
                <a:solidFill>
                  <a:srgbClr val="F27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kN</a:t>
            </a:r>
            <a:endParaRPr lang="en-US" sz="1600" dirty="0">
              <a:solidFill>
                <a:srgbClr val="F279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463562C-D54A-5C4D-B628-690E2AD97DB2}"/>
                  </a:ext>
                </a:extLst>
              </p:cNvPr>
              <p:cNvSpPr/>
              <p:nvPr/>
            </p:nvSpPr>
            <p:spPr>
              <a:xfrm>
                <a:off x="1638635" y="4237067"/>
                <a:ext cx="7645525" cy="618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𝐴𝑟𝑒𝑎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195 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type m:val="lin"/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 &lt;  </m:t>
                      </m:r>
                      <m: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661.47</m:t>
                      </m:r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type m:val="lin"/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     → 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𝑂𝐾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463562C-D54A-5C4D-B628-690E2AD97D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635" y="4237067"/>
                <a:ext cx="7645525" cy="618311"/>
              </a:xfrm>
              <a:prstGeom prst="rect">
                <a:avLst/>
              </a:prstGeom>
              <a:blipFill>
                <a:blip r:embed="rId9"/>
                <a:stretch>
                  <a:fillRect t="-44000" b="-8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Approved Transparent Background Stock Illustrations – 827 Approved  Transparent Background Stock Illustrations, Vectors &amp; Clipart - Dreamstime">
            <a:extLst>
              <a:ext uri="{FF2B5EF4-FFF2-40B4-BE49-F238E27FC236}">
                <a16:creationId xmlns:a16="http://schemas.microsoft.com/office/drawing/2014/main" id="{83784EB9-AEBD-F841-8DFF-641B5D4C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10000" r="90000">
                        <a14:foregroundMark x1="43000" y1="11625" x2="61500" y2="10500"/>
                        <a14:foregroundMark x1="61500" y1="10500" x2="61750" y2="10500"/>
                        <a14:foregroundMark x1="50250" y1="6875" x2="48750" y2="6375"/>
                        <a14:foregroundMark x1="68125" y1="68625" x2="70750" y2="77125"/>
                        <a14:foregroundMark x1="70750" y1="77125" x2="59000" y2="69500"/>
                        <a14:foregroundMark x1="43375" y1="73750" x2="34750" y2="71750"/>
                        <a14:foregroundMark x1="34750" y1="71750" x2="34500" y2="71500"/>
                        <a14:foregroundMark x1="37250" y1="38500" x2="37250" y2="30500"/>
                        <a14:foregroundMark x1="37250" y1="30500" x2="47875" y2="26500"/>
                        <a14:foregroundMark x1="29500" y1="35250" x2="30375" y2="35000"/>
                        <a14:foregroundMark x1="69375" y1="35375" x2="69500" y2="35250"/>
                        <a14:foregroundMark x1="66250" y1="27000" x2="64875" y2="26625"/>
                        <a14:foregroundMark x1="63375" y1="21750" x2="61250" y2="19375"/>
                        <a14:foregroundMark x1="59000" y1="17000" x2="57500" y2="15500"/>
                        <a14:foregroundMark x1="54500" y1="16375" x2="53875" y2="14000"/>
                        <a14:foregroundMark x1="45875" y1="16375" x2="44000" y2="15500"/>
                        <a14:foregroundMark x1="41625" y1="17375" x2="40500" y2="18000"/>
                        <a14:foregroundMark x1="36875" y1="20000" x2="36125" y2="21500"/>
                        <a14:foregroundMark x1="34250" y1="24500" x2="32250" y2="24375"/>
                        <a14:foregroundMark x1="33000" y1="42375" x2="30125" y2="42375"/>
                        <a14:foregroundMark x1="35500" y1="46875" x2="33875" y2="48000"/>
                        <a14:foregroundMark x1="41375" y1="51375" x2="39500" y2="50375"/>
                        <a14:foregroundMark x1="45125" y1="55500" x2="47125" y2="56375"/>
                        <a14:foregroundMark x1="50375" y1="56250" x2="51375" y2="53750"/>
                        <a14:foregroundMark x1="59500" y1="54750" x2="59750" y2="53375"/>
                        <a14:foregroundMark x1="65625" y1="51750" x2="64000" y2="51500"/>
                        <a14:foregroundMark x1="68875" y1="46625" x2="68375" y2="4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590" y="91130"/>
            <a:ext cx="2348483" cy="234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2827202-8445-8347-AF21-58B94C14A73E}"/>
              </a:ext>
            </a:extLst>
          </p:cNvPr>
          <p:cNvSpPr txBox="1"/>
          <p:nvPr/>
        </p:nvSpPr>
        <p:spPr>
          <a:xfrm>
            <a:off x="11576418" y="6178163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342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E3A3C1D4-085F-493B-8B9B-045C18CCA9D0}"/>
              </a:ext>
            </a:extLst>
          </p:cNvPr>
          <p:cNvSpPr/>
          <p:nvPr/>
        </p:nvSpPr>
        <p:spPr>
          <a:xfrm>
            <a:off x="-16783" y="0"/>
            <a:ext cx="12208784" cy="6858000"/>
          </a:xfrm>
          <a:custGeom>
            <a:avLst/>
            <a:gdLst>
              <a:gd name="connsiteX0" fmla="*/ 12240039 w 12240039"/>
              <a:gd name="connsiteY0" fmla="*/ 5335596 h 6858000"/>
              <a:gd name="connsiteX1" fmla="*/ 12240039 w 12240039"/>
              <a:gd name="connsiteY1" fmla="*/ 6858000 h 6858000"/>
              <a:gd name="connsiteX2" fmla="*/ 11571468 w 12240039"/>
              <a:gd name="connsiteY2" fmla="*/ 6858000 h 6858000"/>
              <a:gd name="connsiteX3" fmla="*/ 11571468 w 12240039"/>
              <a:gd name="connsiteY3" fmla="*/ 1 h 6858000"/>
              <a:gd name="connsiteX4" fmla="*/ 12240039 w 12240039"/>
              <a:gd name="connsiteY4" fmla="*/ 1 h 6858000"/>
              <a:gd name="connsiteX5" fmla="*/ 12240039 w 12240039"/>
              <a:gd name="connsiteY5" fmla="*/ 1522405 h 6858000"/>
              <a:gd name="connsiteX6" fmla="*/ 9257174 w 12240039"/>
              <a:gd name="connsiteY6" fmla="*/ 1 h 6858000"/>
              <a:gd name="connsiteX7" fmla="*/ 10763036 w 12240039"/>
              <a:gd name="connsiteY7" fmla="*/ 1 h 6858000"/>
              <a:gd name="connsiteX8" fmla="*/ 12240039 w 12240039"/>
              <a:gd name="connsiteY8" fmla="*/ 3363290 h 6858000"/>
              <a:gd name="connsiteX9" fmla="*/ 12240039 w 12240039"/>
              <a:gd name="connsiteY9" fmla="*/ 3494711 h 6858000"/>
              <a:gd name="connsiteX10" fmla="*/ 10763036 w 12240039"/>
              <a:gd name="connsiteY10" fmla="*/ 6858000 h 6858000"/>
              <a:gd name="connsiteX11" fmla="*/ 9257174 w 12240039"/>
              <a:gd name="connsiteY11" fmla="*/ 6858000 h 6858000"/>
              <a:gd name="connsiteX12" fmla="*/ 10763036 w 12240039"/>
              <a:gd name="connsiteY12" fmla="*/ 3429000 h 6858000"/>
              <a:gd name="connsiteX13" fmla="*/ 6942881 w 12240039"/>
              <a:gd name="connsiteY13" fmla="*/ 0 h 6858000"/>
              <a:gd name="connsiteX14" fmla="*/ 8448742 w 12240039"/>
              <a:gd name="connsiteY14" fmla="*/ 0 h 6858000"/>
              <a:gd name="connsiteX15" fmla="*/ 9954603 w 12240039"/>
              <a:gd name="connsiteY15" fmla="*/ 3429000 h 6858000"/>
              <a:gd name="connsiteX16" fmla="*/ 8448742 w 12240039"/>
              <a:gd name="connsiteY16" fmla="*/ 6858000 h 6858000"/>
              <a:gd name="connsiteX17" fmla="*/ 6942881 w 12240039"/>
              <a:gd name="connsiteY17" fmla="*/ 6858000 h 6858000"/>
              <a:gd name="connsiteX18" fmla="*/ 8448742 w 12240039"/>
              <a:gd name="connsiteY18" fmla="*/ 3429000 h 6858000"/>
              <a:gd name="connsiteX19" fmla="*/ 4628587 w 12240039"/>
              <a:gd name="connsiteY19" fmla="*/ 0 h 6858000"/>
              <a:gd name="connsiteX20" fmla="*/ 6134449 w 12240039"/>
              <a:gd name="connsiteY20" fmla="*/ 0 h 6858000"/>
              <a:gd name="connsiteX21" fmla="*/ 7640310 w 12240039"/>
              <a:gd name="connsiteY21" fmla="*/ 3429000 h 6858000"/>
              <a:gd name="connsiteX22" fmla="*/ 6134449 w 12240039"/>
              <a:gd name="connsiteY22" fmla="*/ 6858000 h 6858000"/>
              <a:gd name="connsiteX23" fmla="*/ 4628587 w 12240039"/>
              <a:gd name="connsiteY23" fmla="*/ 6858000 h 6858000"/>
              <a:gd name="connsiteX24" fmla="*/ 6134449 w 12240039"/>
              <a:gd name="connsiteY24" fmla="*/ 3429000 h 6858000"/>
              <a:gd name="connsiteX25" fmla="*/ 2314294 w 12240039"/>
              <a:gd name="connsiteY25" fmla="*/ 0 h 6858000"/>
              <a:gd name="connsiteX26" fmla="*/ 3820156 w 12240039"/>
              <a:gd name="connsiteY26" fmla="*/ 0 h 6858000"/>
              <a:gd name="connsiteX27" fmla="*/ 5326016 w 12240039"/>
              <a:gd name="connsiteY27" fmla="*/ 3429000 h 6858000"/>
              <a:gd name="connsiteX28" fmla="*/ 3820156 w 12240039"/>
              <a:gd name="connsiteY28" fmla="*/ 6858000 h 6858000"/>
              <a:gd name="connsiteX29" fmla="*/ 2314294 w 12240039"/>
              <a:gd name="connsiteY29" fmla="*/ 6858000 h 6858000"/>
              <a:gd name="connsiteX30" fmla="*/ 3820156 w 12240039"/>
              <a:gd name="connsiteY30" fmla="*/ 3429000 h 6858000"/>
              <a:gd name="connsiteX31" fmla="*/ 0 w 12240039"/>
              <a:gd name="connsiteY31" fmla="*/ 0 h 6858000"/>
              <a:gd name="connsiteX32" fmla="*/ 1505862 w 12240039"/>
              <a:gd name="connsiteY32" fmla="*/ 0 h 6858000"/>
              <a:gd name="connsiteX33" fmla="*/ 3011723 w 12240039"/>
              <a:gd name="connsiteY33" fmla="*/ 3429000 h 6858000"/>
              <a:gd name="connsiteX34" fmla="*/ 1505862 w 12240039"/>
              <a:gd name="connsiteY34" fmla="*/ 6858000 h 6858000"/>
              <a:gd name="connsiteX35" fmla="*/ 0 w 12240039"/>
              <a:gd name="connsiteY35" fmla="*/ 6858000 h 6858000"/>
              <a:gd name="connsiteX36" fmla="*/ 1505862 w 12240039"/>
              <a:gd name="connsiteY3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240039" h="6858000">
                <a:moveTo>
                  <a:pt x="12240039" y="5335596"/>
                </a:moveTo>
                <a:lnTo>
                  <a:pt x="12240039" y="6858000"/>
                </a:lnTo>
                <a:lnTo>
                  <a:pt x="11571468" y="6858000"/>
                </a:lnTo>
                <a:close/>
                <a:moveTo>
                  <a:pt x="11571468" y="1"/>
                </a:moveTo>
                <a:lnTo>
                  <a:pt x="12240039" y="1"/>
                </a:lnTo>
                <a:lnTo>
                  <a:pt x="12240039" y="1522405"/>
                </a:lnTo>
                <a:close/>
                <a:moveTo>
                  <a:pt x="9257174" y="1"/>
                </a:moveTo>
                <a:lnTo>
                  <a:pt x="10763036" y="1"/>
                </a:lnTo>
                <a:lnTo>
                  <a:pt x="12240039" y="3363290"/>
                </a:lnTo>
                <a:lnTo>
                  <a:pt x="12240039" y="3494711"/>
                </a:lnTo>
                <a:lnTo>
                  <a:pt x="10763036" y="6858000"/>
                </a:lnTo>
                <a:lnTo>
                  <a:pt x="9257174" y="6858000"/>
                </a:lnTo>
                <a:lnTo>
                  <a:pt x="10763036" y="3429000"/>
                </a:lnTo>
                <a:close/>
                <a:moveTo>
                  <a:pt x="6942881" y="0"/>
                </a:moveTo>
                <a:lnTo>
                  <a:pt x="8448742" y="0"/>
                </a:lnTo>
                <a:lnTo>
                  <a:pt x="9954603" y="3429000"/>
                </a:lnTo>
                <a:lnTo>
                  <a:pt x="8448742" y="6858000"/>
                </a:lnTo>
                <a:lnTo>
                  <a:pt x="6942881" y="6858000"/>
                </a:lnTo>
                <a:lnTo>
                  <a:pt x="8448742" y="3429000"/>
                </a:lnTo>
                <a:close/>
                <a:moveTo>
                  <a:pt x="4628587" y="0"/>
                </a:moveTo>
                <a:lnTo>
                  <a:pt x="6134449" y="0"/>
                </a:lnTo>
                <a:lnTo>
                  <a:pt x="7640310" y="3429000"/>
                </a:lnTo>
                <a:lnTo>
                  <a:pt x="6134449" y="6858000"/>
                </a:lnTo>
                <a:lnTo>
                  <a:pt x="4628587" y="6858000"/>
                </a:lnTo>
                <a:lnTo>
                  <a:pt x="6134449" y="3429000"/>
                </a:lnTo>
                <a:close/>
                <a:moveTo>
                  <a:pt x="2314294" y="0"/>
                </a:moveTo>
                <a:lnTo>
                  <a:pt x="3820156" y="0"/>
                </a:lnTo>
                <a:lnTo>
                  <a:pt x="5326016" y="3429000"/>
                </a:lnTo>
                <a:lnTo>
                  <a:pt x="3820156" y="6858000"/>
                </a:lnTo>
                <a:lnTo>
                  <a:pt x="2314294" y="6858000"/>
                </a:lnTo>
                <a:lnTo>
                  <a:pt x="3820156" y="3429000"/>
                </a:lnTo>
                <a:close/>
                <a:moveTo>
                  <a:pt x="0" y="0"/>
                </a:moveTo>
                <a:lnTo>
                  <a:pt x="1505862" y="0"/>
                </a:lnTo>
                <a:lnTo>
                  <a:pt x="3011723" y="3429000"/>
                </a:lnTo>
                <a:lnTo>
                  <a:pt x="1505862" y="6858000"/>
                </a:lnTo>
                <a:lnTo>
                  <a:pt x="0" y="6858000"/>
                </a:lnTo>
                <a:lnTo>
                  <a:pt x="1505862" y="3429000"/>
                </a:lnTo>
                <a:close/>
              </a:path>
            </a:pathLst>
          </a:cu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5CF482-A6D2-4AD6-9F21-67FAE27C27ED}"/>
              </a:ext>
            </a:extLst>
          </p:cNvPr>
          <p:cNvGrpSpPr/>
          <p:nvPr/>
        </p:nvGrpSpPr>
        <p:grpSpPr>
          <a:xfrm>
            <a:off x="4264086" y="1150648"/>
            <a:ext cx="3630410" cy="3708549"/>
            <a:chOff x="4264086" y="1535656"/>
            <a:chExt cx="3630410" cy="37085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3A343BE-BD25-45DB-A902-6D1AF3081D10}"/>
                </a:ext>
              </a:extLst>
            </p:cNvPr>
            <p:cNvSpPr/>
            <p:nvPr/>
          </p:nvSpPr>
          <p:spPr>
            <a:xfrm rot="18900000">
              <a:off x="4264086" y="1613795"/>
              <a:ext cx="3630410" cy="3630410"/>
            </a:xfrm>
            <a:prstGeom prst="roundRect">
              <a:avLst>
                <a:gd name="adj" fmla="val 586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EA34AFF-4789-4BF2-B06D-74F15255E311}"/>
                </a:ext>
              </a:extLst>
            </p:cNvPr>
            <p:cNvSpPr/>
            <p:nvPr/>
          </p:nvSpPr>
          <p:spPr>
            <a:xfrm rot="18900000">
              <a:off x="4264086" y="1535656"/>
              <a:ext cx="3630410" cy="3630410"/>
            </a:xfrm>
            <a:prstGeom prst="roundRect">
              <a:avLst>
                <a:gd name="adj" fmla="val 586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3673642" y="1363697"/>
            <a:ext cx="4844716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000" dirty="0">
                <a:solidFill>
                  <a:schemeClr val="bg1"/>
                </a:solidFill>
                <a:latin typeface="Gabriola" pitchFamily="82" charset="0"/>
                <a:cs typeface="Arial" pitchFamily="34" charset="0"/>
              </a:rPr>
              <a:t>Section</a:t>
            </a:r>
          </a:p>
          <a:p>
            <a:pPr algn="ctr"/>
            <a:r>
              <a:rPr lang="en-US" altLang="ko-KR" sz="7000" dirty="0">
                <a:solidFill>
                  <a:schemeClr val="bg1"/>
                </a:solidFill>
                <a:latin typeface="Gabriola" pitchFamily="82" charset="0"/>
                <a:cs typeface="Arial" pitchFamily="34" charset="0"/>
              </a:rPr>
              <a:t>Break 7</a:t>
            </a:r>
            <a:endParaRPr lang="ko-KR" altLang="en-US" sz="7000" dirty="0">
              <a:solidFill>
                <a:schemeClr val="bg1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4501608" y="3659832"/>
            <a:ext cx="3172001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dirty="0">
                <a:solidFill>
                  <a:schemeClr val="bg1"/>
                </a:solidFill>
                <a:latin typeface="Gabriola" pitchFamily="82" charset="0"/>
                <a:cs typeface="Times New Roman" panose="02020603050405020304" pitchFamily="18" charset="0"/>
              </a:rPr>
              <a:t>Cost Estimation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756116"/>
            <a:ext cx="12208635" cy="98771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EC16ACC1-A22B-48FF-BACF-3270AAB952DB}"/>
              </a:ext>
            </a:extLst>
          </p:cNvPr>
          <p:cNvSpPr/>
          <p:nvPr/>
        </p:nvSpPr>
        <p:spPr>
          <a:xfrm>
            <a:off x="3834063" y="2837516"/>
            <a:ext cx="256673" cy="2566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BDC972DC-D3E9-4C37-8D02-C8676844CE31}"/>
              </a:ext>
            </a:extLst>
          </p:cNvPr>
          <p:cNvSpPr/>
          <p:nvPr/>
        </p:nvSpPr>
        <p:spPr>
          <a:xfrm>
            <a:off x="8101266" y="2842056"/>
            <a:ext cx="256673" cy="2566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E7E127B-83A3-C94E-B8FC-49A559222E7A}"/>
              </a:ext>
            </a:extLst>
          </p:cNvPr>
          <p:cNvGrpSpPr/>
          <p:nvPr/>
        </p:nvGrpSpPr>
        <p:grpSpPr>
          <a:xfrm rot="2732286">
            <a:off x="6134922" y="4309302"/>
            <a:ext cx="338718" cy="1015663"/>
            <a:chOff x="6719918" y="3648662"/>
            <a:chExt cx="734357" cy="2233354"/>
          </a:xfrm>
        </p:grpSpPr>
        <p:sp>
          <p:nvSpPr>
            <p:cNvPr id="165" name="Freeform: Shape 55">
              <a:extLst>
                <a:ext uri="{FF2B5EF4-FFF2-40B4-BE49-F238E27FC236}">
                  <a16:creationId xmlns:a16="http://schemas.microsoft.com/office/drawing/2014/main" id="{4E589540-CC78-3141-8DF9-E37275874C8B}"/>
                </a:ext>
              </a:extLst>
            </p:cNvPr>
            <p:cNvSpPr/>
            <p:nvPr/>
          </p:nvSpPr>
          <p:spPr>
            <a:xfrm>
              <a:off x="6791047" y="3648662"/>
              <a:ext cx="594022" cy="1480249"/>
            </a:xfrm>
            <a:custGeom>
              <a:avLst/>
              <a:gdLst>
                <a:gd name="connsiteX0" fmla="*/ 109577 w 594022"/>
                <a:gd name="connsiteY0" fmla="*/ 101887 h 1480249"/>
                <a:gd name="connsiteX1" fmla="*/ 159559 w 594022"/>
                <a:gd name="connsiteY1" fmla="*/ 226843 h 1480249"/>
                <a:gd name="connsiteX2" fmla="*/ 296050 w 594022"/>
                <a:gd name="connsiteY2" fmla="*/ 284515 h 1480249"/>
                <a:gd name="connsiteX3" fmla="*/ 432540 w 594022"/>
                <a:gd name="connsiteY3" fmla="*/ 226843 h 1480249"/>
                <a:gd name="connsiteX4" fmla="*/ 482523 w 594022"/>
                <a:gd name="connsiteY4" fmla="*/ 101887 h 1480249"/>
                <a:gd name="connsiteX5" fmla="*/ 51905 w 594022"/>
                <a:gd name="connsiteY5" fmla="*/ 0 h 1480249"/>
                <a:gd name="connsiteX6" fmla="*/ 542117 w 594022"/>
                <a:gd name="connsiteY6" fmla="*/ 0 h 1480249"/>
                <a:gd name="connsiteX7" fmla="*/ 578643 w 594022"/>
                <a:gd name="connsiteY7" fmla="*/ 15379 h 1480249"/>
                <a:gd name="connsiteX8" fmla="*/ 594022 w 594022"/>
                <a:gd name="connsiteY8" fmla="*/ 51905 h 1480249"/>
                <a:gd name="connsiteX9" fmla="*/ 507514 w 594022"/>
                <a:gd name="connsiteY9" fmla="*/ 299894 h 1480249"/>
                <a:gd name="connsiteX10" fmla="*/ 411154 w 594022"/>
                <a:gd name="connsiteY10" fmla="*/ 364054 h 1480249"/>
                <a:gd name="connsiteX11" fmla="*/ 369101 w 594022"/>
                <a:gd name="connsiteY11" fmla="*/ 372219 h 1480249"/>
                <a:gd name="connsiteX12" fmla="*/ 369101 w 594022"/>
                <a:gd name="connsiteY12" fmla="*/ 1480249 h 1480249"/>
                <a:gd name="connsiteX13" fmla="*/ 222998 w 594022"/>
                <a:gd name="connsiteY13" fmla="*/ 1480249 h 1480249"/>
                <a:gd name="connsiteX14" fmla="*/ 222998 w 594022"/>
                <a:gd name="connsiteY14" fmla="*/ 372009 h 1480249"/>
                <a:gd name="connsiteX15" fmla="*/ 182628 w 594022"/>
                <a:gd name="connsiteY15" fmla="*/ 364054 h 1480249"/>
                <a:gd name="connsiteX16" fmla="*/ 86508 w 594022"/>
                <a:gd name="connsiteY16" fmla="*/ 299894 h 1480249"/>
                <a:gd name="connsiteX17" fmla="*/ 0 w 594022"/>
                <a:gd name="connsiteY17" fmla="*/ 51905 h 1480249"/>
                <a:gd name="connsiteX18" fmla="*/ 51905 w 594022"/>
                <a:gd name="connsiteY18" fmla="*/ 0 h 148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4022" h="1480249">
                  <a:moveTo>
                    <a:pt x="109577" y="101887"/>
                  </a:moveTo>
                  <a:cubicBezTo>
                    <a:pt x="119189" y="134568"/>
                    <a:pt x="134568" y="201852"/>
                    <a:pt x="159559" y="226843"/>
                  </a:cubicBezTo>
                  <a:cubicBezTo>
                    <a:pt x="196085" y="263369"/>
                    <a:pt x="244145" y="284515"/>
                    <a:pt x="296050" y="284515"/>
                  </a:cubicBezTo>
                  <a:cubicBezTo>
                    <a:pt x="347955" y="284515"/>
                    <a:pt x="396015" y="265291"/>
                    <a:pt x="432540" y="226843"/>
                  </a:cubicBezTo>
                  <a:cubicBezTo>
                    <a:pt x="457531" y="201852"/>
                    <a:pt x="472911" y="134568"/>
                    <a:pt x="482523" y="101887"/>
                  </a:cubicBezTo>
                  <a:close/>
                  <a:moveTo>
                    <a:pt x="51905" y="0"/>
                  </a:moveTo>
                  <a:lnTo>
                    <a:pt x="542117" y="0"/>
                  </a:lnTo>
                  <a:cubicBezTo>
                    <a:pt x="555574" y="0"/>
                    <a:pt x="569031" y="5767"/>
                    <a:pt x="578643" y="15379"/>
                  </a:cubicBezTo>
                  <a:cubicBezTo>
                    <a:pt x="588255" y="24991"/>
                    <a:pt x="594022" y="38448"/>
                    <a:pt x="594022" y="51905"/>
                  </a:cubicBezTo>
                  <a:cubicBezTo>
                    <a:pt x="594022" y="130723"/>
                    <a:pt x="563263" y="244145"/>
                    <a:pt x="507514" y="299894"/>
                  </a:cubicBezTo>
                  <a:cubicBezTo>
                    <a:pt x="479639" y="327769"/>
                    <a:pt x="446959" y="349396"/>
                    <a:pt x="411154" y="364054"/>
                  </a:cubicBezTo>
                  <a:lnTo>
                    <a:pt x="369101" y="372219"/>
                  </a:lnTo>
                  <a:lnTo>
                    <a:pt x="369101" y="1480249"/>
                  </a:lnTo>
                  <a:lnTo>
                    <a:pt x="222998" y="1480249"/>
                  </a:lnTo>
                  <a:lnTo>
                    <a:pt x="222998" y="372009"/>
                  </a:lnTo>
                  <a:lnTo>
                    <a:pt x="182628" y="364054"/>
                  </a:lnTo>
                  <a:cubicBezTo>
                    <a:pt x="147064" y="349396"/>
                    <a:pt x="114383" y="327769"/>
                    <a:pt x="86508" y="299894"/>
                  </a:cubicBezTo>
                  <a:cubicBezTo>
                    <a:pt x="30759" y="244145"/>
                    <a:pt x="0" y="130723"/>
                    <a:pt x="0" y="51905"/>
                  </a:cubicBezTo>
                  <a:cubicBezTo>
                    <a:pt x="0" y="23069"/>
                    <a:pt x="23069" y="0"/>
                    <a:pt x="5190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54">
              <a:extLst>
                <a:ext uri="{FF2B5EF4-FFF2-40B4-BE49-F238E27FC236}">
                  <a16:creationId xmlns:a16="http://schemas.microsoft.com/office/drawing/2014/main" id="{3AB337A0-270F-8245-BBEC-2C5DF01F9F2B}"/>
                </a:ext>
              </a:extLst>
            </p:cNvPr>
            <p:cNvSpPr/>
            <p:nvPr/>
          </p:nvSpPr>
          <p:spPr>
            <a:xfrm>
              <a:off x="6719918" y="5047694"/>
              <a:ext cx="734357" cy="834322"/>
            </a:xfrm>
            <a:custGeom>
              <a:avLst/>
              <a:gdLst>
                <a:gd name="connsiteX0" fmla="*/ 271058 w 734357"/>
                <a:gd name="connsiteY0" fmla="*/ 0 h 834322"/>
                <a:gd name="connsiteX1" fmla="*/ 465221 w 734357"/>
                <a:gd name="connsiteY1" fmla="*/ 0 h 834322"/>
                <a:gd name="connsiteX2" fmla="*/ 464360 w 734357"/>
                <a:gd name="connsiteY2" fmla="*/ 57672 h 834322"/>
                <a:gd name="connsiteX3" fmla="*/ 680530 w 734357"/>
                <a:gd name="connsiteY3" fmla="*/ 57672 h 834322"/>
                <a:gd name="connsiteX4" fmla="*/ 718978 w 734357"/>
                <a:gd name="connsiteY4" fmla="*/ 73051 h 834322"/>
                <a:gd name="connsiteX5" fmla="*/ 734357 w 734357"/>
                <a:gd name="connsiteY5" fmla="*/ 111499 h 834322"/>
                <a:gd name="connsiteX6" fmla="*/ 734357 w 734357"/>
                <a:gd name="connsiteY6" fmla="*/ 382558 h 834322"/>
                <a:gd name="connsiteX7" fmla="*/ 426773 w 734357"/>
                <a:gd name="connsiteY7" fmla="*/ 813175 h 834322"/>
                <a:gd name="connsiteX8" fmla="*/ 367179 w 734357"/>
                <a:gd name="connsiteY8" fmla="*/ 834322 h 834322"/>
                <a:gd name="connsiteX9" fmla="*/ 307584 w 734357"/>
                <a:gd name="connsiteY9" fmla="*/ 813175 h 834322"/>
                <a:gd name="connsiteX10" fmla="*/ 0 w 734357"/>
                <a:gd name="connsiteY10" fmla="*/ 382558 h 834322"/>
                <a:gd name="connsiteX11" fmla="*/ 0 w 734357"/>
                <a:gd name="connsiteY11" fmla="*/ 111499 h 834322"/>
                <a:gd name="connsiteX12" fmla="*/ 15380 w 734357"/>
                <a:gd name="connsiteY12" fmla="*/ 73051 h 834322"/>
                <a:gd name="connsiteX13" fmla="*/ 53828 w 734357"/>
                <a:gd name="connsiteY13" fmla="*/ 57672 h 834322"/>
                <a:gd name="connsiteX14" fmla="*/ 271058 w 734357"/>
                <a:gd name="connsiteY14" fmla="*/ 57672 h 83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4357" h="834322">
                  <a:moveTo>
                    <a:pt x="271058" y="0"/>
                  </a:moveTo>
                  <a:lnTo>
                    <a:pt x="465221" y="0"/>
                  </a:lnTo>
                  <a:lnTo>
                    <a:pt x="464360" y="57672"/>
                  </a:lnTo>
                  <a:lnTo>
                    <a:pt x="680530" y="57672"/>
                  </a:lnTo>
                  <a:cubicBezTo>
                    <a:pt x="693987" y="57672"/>
                    <a:pt x="707444" y="63439"/>
                    <a:pt x="718978" y="73051"/>
                  </a:cubicBezTo>
                  <a:cubicBezTo>
                    <a:pt x="728590" y="82663"/>
                    <a:pt x="734357" y="96120"/>
                    <a:pt x="734357" y="111499"/>
                  </a:cubicBezTo>
                  <a:lnTo>
                    <a:pt x="734357" y="382558"/>
                  </a:lnTo>
                  <a:cubicBezTo>
                    <a:pt x="734357" y="576720"/>
                    <a:pt x="611324" y="749736"/>
                    <a:pt x="426773" y="813175"/>
                  </a:cubicBezTo>
                  <a:lnTo>
                    <a:pt x="367179" y="834322"/>
                  </a:lnTo>
                  <a:lnTo>
                    <a:pt x="307584" y="813175"/>
                  </a:lnTo>
                  <a:cubicBezTo>
                    <a:pt x="123034" y="749736"/>
                    <a:pt x="0" y="576720"/>
                    <a:pt x="0" y="382558"/>
                  </a:cubicBezTo>
                  <a:lnTo>
                    <a:pt x="0" y="111499"/>
                  </a:lnTo>
                  <a:cubicBezTo>
                    <a:pt x="0" y="98042"/>
                    <a:pt x="5768" y="84585"/>
                    <a:pt x="15380" y="73051"/>
                  </a:cubicBezTo>
                  <a:cubicBezTo>
                    <a:pt x="24992" y="63439"/>
                    <a:pt x="38448" y="57672"/>
                    <a:pt x="53828" y="57672"/>
                  </a:cubicBezTo>
                  <a:lnTo>
                    <a:pt x="271058" y="576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736D22ED-BB22-7946-9EB4-B2AEBBC4C492}"/>
              </a:ext>
            </a:extLst>
          </p:cNvPr>
          <p:cNvSpPr txBox="1"/>
          <p:nvPr/>
        </p:nvSpPr>
        <p:spPr>
          <a:xfrm>
            <a:off x="10801844" y="6078024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27900"/>
                </a:solidFill>
                <a:latin typeface="Gabriola" pitchFamily="82" charset="0"/>
              </a:rPr>
              <a:t>58</a:t>
            </a:r>
          </a:p>
        </p:txBody>
      </p:sp>
      <p:sp>
        <p:nvSpPr>
          <p:cNvPr id="50" name="Block Arc 11">
            <a:extLst>
              <a:ext uri="{FF2B5EF4-FFF2-40B4-BE49-F238E27FC236}">
                <a16:creationId xmlns:a16="http://schemas.microsoft.com/office/drawing/2014/main" id="{2E5A8EE5-3E00-724E-AF7F-EB58515DC2E2}"/>
              </a:ext>
            </a:extLst>
          </p:cNvPr>
          <p:cNvSpPr/>
          <p:nvPr/>
        </p:nvSpPr>
        <p:spPr>
          <a:xfrm rot="10800000">
            <a:off x="179377" y="3248260"/>
            <a:ext cx="1274305" cy="2522022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1" name="Rectangle 21">
            <a:extLst>
              <a:ext uri="{FF2B5EF4-FFF2-40B4-BE49-F238E27FC236}">
                <a16:creationId xmlns:a16="http://schemas.microsoft.com/office/drawing/2014/main" id="{7BDF2D8D-FDFB-C040-A76C-F950D0B559F6}"/>
              </a:ext>
            </a:extLst>
          </p:cNvPr>
          <p:cNvSpPr/>
          <p:nvPr/>
        </p:nvSpPr>
        <p:spPr>
          <a:xfrm>
            <a:off x="8909685" y="4384001"/>
            <a:ext cx="3172000" cy="1311907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151994154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18572" y="-16854"/>
            <a:ext cx="12217893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18572" y="6478344"/>
            <a:ext cx="12229144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32F5EF-3E1F-6A49-8616-C9D27FD45D48}"/>
              </a:ext>
            </a:extLst>
          </p:cNvPr>
          <p:cNvSpPr txBox="1"/>
          <p:nvPr/>
        </p:nvSpPr>
        <p:spPr>
          <a:xfrm>
            <a:off x="11262" y="405601"/>
            <a:ext cx="616871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6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Estimated </a:t>
            </a:r>
            <a:r>
              <a:rPr lang="en-US" altLang="ko-KR" sz="6000" b="1" dirty="0">
                <a:latin typeface="Gabriola" pitchFamily="82" charset="0"/>
                <a:cs typeface="Arial" pitchFamily="34" charset="0"/>
              </a:rPr>
              <a:t>RCC</a:t>
            </a:r>
            <a:r>
              <a:rPr lang="en-US" altLang="ko-KR" sz="6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Cost</a:t>
            </a:r>
            <a:r>
              <a:rPr lang="en-US" altLang="ko-KR" sz="6000" b="1" dirty="0">
                <a:latin typeface="Gabriola" pitchFamily="82" charset="0"/>
                <a:cs typeface="Arial" pitchFamily="34" charset="0"/>
              </a:rPr>
              <a:t>:</a:t>
            </a:r>
            <a:r>
              <a:rPr lang="en-US" altLang="ko-KR" sz="6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</a:t>
            </a:r>
            <a:endParaRPr lang="ko-KR" altLang="en-US" sz="6000" b="1" dirty="0">
              <a:solidFill>
                <a:srgbClr val="F27900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26" name="Block Arc 11">
            <a:extLst>
              <a:ext uri="{FF2B5EF4-FFF2-40B4-BE49-F238E27FC236}">
                <a16:creationId xmlns:a16="http://schemas.microsoft.com/office/drawing/2014/main" id="{8F9E9D8D-818C-834C-B64A-7DCE52FB368E}"/>
              </a:ext>
            </a:extLst>
          </p:cNvPr>
          <p:cNvSpPr/>
          <p:nvPr/>
        </p:nvSpPr>
        <p:spPr>
          <a:xfrm rot="10800000">
            <a:off x="10728792" y="5234416"/>
            <a:ext cx="847626" cy="1220746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147ABADF-0FC7-3E49-957D-E7013E7FE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549430"/>
              </p:ext>
            </p:extLst>
          </p:nvPr>
        </p:nvGraphicFramePr>
        <p:xfrm>
          <a:off x="502309" y="3135833"/>
          <a:ext cx="9143999" cy="2386633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605823">
                  <a:extLst>
                    <a:ext uri="{9D8B030D-6E8A-4147-A177-3AD203B41FA5}">
                      <a16:colId xmlns:a16="http://schemas.microsoft.com/office/drawing/2014/main" val="1437938173"/>
                    </a:ext>
                  </a:extLst>
                </a:gridCol>
                <a:gridCol w="1981363">
                  <a:extLst>
                    <a:ext uri="{9D8B030D-6E8A-4147-A177-3AD203B41FA5}">
                      <a16:colId xmlns:a16="http://schemas.microsoft.com/office/drawing/2014/main" val="2593202728"/>
                    </a:ext>
                  </a:extLst>
                </a:gridCol>
                <a:gridCol w="1847667">
                  <a:extLst>
                    <a:ext uri="{9D8B030D-6E8A-4147-A177-3AD203B41FA5}">
                      <a16:colId xmlns:a16="http://schemas.microsoft.com/office/drawing/2014/main" val="919067584"/>
                    </a:ext>
                  </a:extLst>
                </a:gridCol>
                <a:gridCol w="2047889">
                  <a:extLst>
                    <a:ext uri="{9D8B030D-6E8A-4147-A177-3AD203B41FA5}">
                      <a16:colId xmlns:a16="http://schemas.microsoft.com/office/drawing/2014/main" val="3735752809"/>
                    </a:ext>
                  </a:extLst>
                </a:gridCol>
                <a:gridCol w="1661257">
                  <a:extLst>
                    <a:ext uri="{9D8B030D-6E8A-4147-A177-3AD203B41FA5}">
                      <a16:colId xmlns:a16="http://schemas.microsoft.com/office/drawing/2014/main" val="3404280402"/>
                    </a:ext>
                  </a:extLst>
                </a:gridCol>
              </a:tblGrid>
              <a:tr h="2738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No.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Material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Volume 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Unit Price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Cost (SAR)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3535088"/>
                  </a:ext>
                </a:extLst>
              </a:tr>
              <a:tr h="2738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1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Concrete works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743.041(m3)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190 SAR/m3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141170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8882404"/>
                  </a:ext>
                </a:extLst>
              </a:tr>
              <a:tr h="2738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2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Steel works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115029.99(kg)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3000 (SAR/ton)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345089.97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4981354"/>
                  </a:ext>
                </a:extLst>
              </a:tr>
              <a:tr h="2738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3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Manpower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743.041(m3)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85 SAR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63158.485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7413417"/>
                  </a:ext>
                </a:extLst>
              </a:tr>
              <a:tr h="560373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 Total structural cost  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652105.453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606587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F12E042-1B9A-9744-8749-95B9117C26B3}"/>
              </a:ext>
            </a:extLst>
          </p:cNvPr>
          <p:cNvSpPr txBox="1"/>
          <p:nvPr/>
        </p:nvSpPr>
        <p:spPr>
          <a:xfrm>
            <a:off x="3238960" y="2547765"/>
            <a:ext cx="36706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Gabriola" pitchFamily="82" charset="0"/>
              </a:rPr>
              <a:t>Total hand calculations for RCC</a:t>
            </a:r>
          </a:p>
        </p:txBody>
      </p:sp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C8E4D9FB-222D-B744-887D-D84DF3C3DCF7}"/>
              </a:ext>
            </a:extLst>
          </p:cNvPr>
          <p:cNvSpPr/>
          <p:nvPr/>
        </p:nvSpPr>
        <p:spPr>
          <a:xfrm>
            <a:off x="2845555" y="2547765"/>
            <a:ext cx="393405" cy="47705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F3A29B-EAB3-E24F-BFA7-053D22EE14EC}"/>
              </a:ext>
            </a:extLst>
          </p:cNvPr>
          <p:cNvSpPr txBox="1"/>
          <p:nvPr/>
        </p:nvSpPr>
        <p:spPr>
          <a:xfrm>
            <a:off x="11576418" y="5930310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153106819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1AE3FB-4EB9-4FE6-8E65-B5FAA422F1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2805" y="341632"/>
            <a:ext cx="11219558" cy="724247"/>
          </a:xfrm>
        </p:spPr>
        <p:txBody>
          <a:bodyPr/>
          <a:lstStyle/>
          <a:p>
            <a:r>
              <a:rPr lang="en-US" sz="6500" dirty="0">
                <a:latin typeface="Gabriola" pitchFamily="82" charset="0"/>
              </a:rPr>
              <a:t>Project </a:t>
            </a:r>
            <a:r>
              <a:rPr lang="en-US" sz="6500" dirty="0">
                <a:solidFill>
                  <a:schemeClr val="accent1"/>
                </a:solidFill>
                <a:latin typeface="Gabriola" pitchFamily="82" charset="0"/>
              </a:rPr>
              <a:t>Objective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C49E06-6DDA-4DFC-BC01-6DB9AAFD49E7}"/>
              </a:ext>
            </a:extLst>
          </p:cNvPr>
          <p:cNvSpPr/>
          <p:nvPr/>
        </p:nvSpPr>
        <p:spPr>
          <a:xfrm>
            <a:off x="4777708" y="1842672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4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D7B7FC-A5EA-4320-B467-3174151D8267}"/>
              </a:ext>
            </a:extLst>
          </p:cNvPr>
          <p:cNvSpPr/>
          <p:nvPr/>
        </p:nvSpPr>
        <p:spPr>
          <a:xfrm>
            <a:off x="4777708" y="2938384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BA24-EE90-4C59-A301-91FEB93FE227}"/>
              </a:ext>
            </a:extLst>
          </p:cNvPr>
          <p:cNvSpPr/>
          <p:nvPr/>
        </p:nvSpPr>
        <p:spPr>
          <a:xfrm>
            <a:off x="4777708" y="4039668"/>
            <a:ext cx="928500" cy="891459"/>
          </a:xfrm>
          <a:prstGeom prst="rect">
            <a:avLst/>
          </a:prstGeom>
          <a:solidFill>
            <a:srgbClr val="F27900"/>
          </a:solidFill>
          <a:ln w="63500">
            <a:solidFill>
              <a:schemeClr val="accent1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286" rtl="1" eaLnBrk="1" latinLnBrk="0" hangingPunct="1"/>
            <a:endParaRPr lang="ko-KR" altLang="en-US" sz="2700">
              <a:cs typeface="Arial" pitchFamily="34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6EB65119-388F-48C3-ACD1-B11F43AF4E6F}"/>
              </a:ext>
            </a:extLst>
          </p:cNvPr>
          <p:cNvSpPr/>
          <p:nvPr/>
        </p:nvSpPr>
        <p:spPr>
          <a:xfrm>
            <a:off x="2700682" y="2907813"/>
            <a:ext cx="2056195" cy="1032243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11762"/>
              <a:gd name="connsiteY0" fmla="*/ 0 h 979713"/>
              <a:gd name="connsiteX1" fmla="*/ 0 w 1611762"/>
              <a:gd name="connsiteY1" fmla="*/ 979713 h 979713"/>
              <a:gd name="connsiteX2" fmla="*/ 1611709 w 1611762"/>
              <a:gd name="connsiteY2" fmla="*/ 910146 h 979713"/>
              <a:gd name="connsiteX3" fmla="*/ 1603149 w 1611762"/>
              <a:gd name="connsiteY3" fmla="*/ 0 h 979713"/>
              <a:gd name="connsiteX0" fmla="*/ 1581944 w 1611727"/>
              <a:gd name="connsiteY0" fmla="*/ 0 h 979713"/>
              <a:gd name="connsiteX1" fmla="*/ 0 w 1611727"/>
              <a:gd name="connsiteY1" fmla="*/ 979713 h 979713"/>
              <a:gd name="connsiteX2" fmla="*/ 1611709 w 1611727"/>
              <a:gd name="connsiteY2" fmla="*/ 910146 h 979713"/>
              <a:gd name="connsiteX3" fmla="*/ 1581944 w 1611727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2267"/>
              <a:gd name="connsiteY0" fmla="*/ 0 h 979713"/>
              <a:gd name="connsiteX1" fmla="*/ 0 w 1582267"/>
              <a:gd name="connsiteY1" fmla="*/ 979713 h 979713"/>
              <a:gd name="connsiteX2" fmla="*/ 1582022 w 1582267"/>
              <a:gd name="connsiteY2" fmla="*/ 920382 h 979713"/>
              <a:gd name="connsiteX3" fmla="*/ 1581944 w 1582267"/>
              <a:gd name="connsiteY3" fmla="*/ 0 h 979713"/>
              <a:gd name="connsiteX0" fmla="*/ 1581944 w 1582267"/>
              <a:gd name="connsiteY0" fmla="*/ 0 h 972229"/>
              <a:gd name="connsiteX1" fmla="*/ 0 w 1582267"/>
              <a:gd name="connsiteY1" fmla="*/ 972229 h 972229"/>
              <a:gd name="connsiteX2" fmla="*/ 1582022 w 1582267"/>
              <a:gd name="connsiteY2" fmla="*/ 912898 h 972229"/>
              <a:gd name="connsiteX3" fmla="*/ 1581944 w 1582267"/>
              <a:gd name="connsiteY3" fmla="*/ 0 h 972229"/>
              <a:gd name="connsiteX0" fmla="*/ 1577945 w 1582112"/>
              <a:gd name="connsiteY0" fmla="*/ 0 h 974723"/>
              <a:gd name="connsiteX1" fmla="*/ 0 w 1582112"/>
              <a:gd name="connsiteY1" fmla="*/ 974723 h 974723"/>
              <a:gd name="connsiteX2" fmla="*/ 1582022 w 1582112"/>
              <a:gd name="connsiteY2" fmla="*/ 915392 h 974723"/>
              <a:gd name="connsiteX3" fmla="*/ 1577945 w 1582112"/>
              <a:gd name="connsiteY3" fmla="*/ 0 h 974723"/>
              <a:gd name="connsiteX0" fmla="*/ 1575945 w 1582091"/>
              <a:gd name="connsiteY0" fmla="*/ 0 h 969734"/>
              <a:gd name="connsiteX1" fmla="*/ 0 w 1582091"/>
              <a:gd name="connsiteY1" fmla="*/ 969734 h 969734"/>
              <a:gd name="connsiteX2" fmla="*/ 1582022 w 1582091"/>
              <a:gd name="connsiteY2" fmla="*/ 910403 h 969734"/>
              <a:gd name="connsiteX3" fmla="*/ 1575945 w 1582091"/>
              <a:gd name="connsiteY3" fmla="*/ 0 h 969734"/>
              <a:gd name="connsiteX0" fmla="*/ 1575945 w 1582091"/>
              <a:gd name="connsiteY0" fmla="*/ 0 h 972229"/>
              <a:gd name="connsiteX1" fmla="*/ 0 w 1582091"/>
              <a:gd name="connsiteY1" fmla="*/ 972229 h 972229"/>
              <a:gd name="connsiteX2" fmla="*/ 1582022 w 1582091"/>
              <a:gd name="connsiteY2" fmla="*/ 912898 h 972229"/>
              <a:gd name="connsiteX3" fmla="*/ 1575945 w 1582091"/>
              <a:gd name="connsiteY3" fmla="*/ 0 h 972229"/>
              <a:gd name="connsiteX0" fmla="*/ 1575945 w 1582091"/>
              <a:gd name="connsiteY0" fmla="*/ 0 h 974724"/>
              <a:gd name="connsiteX1" fmla="*/ 0 w 1582091"/>
              <a:gd name="connsiteY1" fmla="*/ 974724 h 974724"/>
              <a:gd name="connsiteX2" fmla="*/ 1582022 w 1582091"/>
              <a:gd name="connsiteY2" fmla="*/ 915393 h 974724"/>
              <a:gd name="connsiteX3" fmla="*/ 1575945 w 1582091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0382 h 974724"/>
              <a:gd name="connsiteX3" fmla="*/ 1575945 w 1578155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2875 h 974724"/>
              <a:gd name="connsiteX3" fmla="*/ 1575945 w 1578155"/>
              <a:gd name="connsiteY3" fmla="*/ 0 h 974724"/>
              <a:gd name="connsiteX0" fmla="*/ 1585943 w 1588153"/>
              <a:gd name="connsiteY0" fmla="*/ 0 h 972229"/>
              <a:gd name="connsiteX1" fmla="*/ 0 w 1588153"/>
              <a:gd name="connsiteY1" fmla="*/ 972229 h 972229"/>
              <a:gd name="connsiteX2" fmla="*/ 1588021 w 1588153"/>
              <a:gd name="connsiteY2" fmla="*/ 922875 h 972229"/>
              <a:gd name="connsiteX3" fmla="*/ 1585943 w 1588153"/>
              <a:gd name="connsiteY3" fmla="*/ 0 h 972229"/>
              <a:gd name="connsiteX0" fmla="*/ 1593941 w 1596151"/>
              <a:gd name="connsiteY0" fmla="*/ 0 h 999669"/>
              <a:gd name="connsiteX1" fmla="*/ 0 w 1596151"/>
              <a:gd name="connsiteY1" fmla="*/ 999669 h 999669"/>
              <a:gd name="connsiteX2" fmla="*/ 1596019 w 1596151"/>
              <a:gd name="connsiteY2" fmla="*/ 922875 h 999669"/>
              <a:gd name="connsiteX3" fmla="*/ 1593941 w 1596151"/>
              <a:gd name="connsiteY3" fmla="*/ 0 h 99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6151" h="999669">
                <a:moveTo>
                  <a:pt x="1593941" y="0"/>
                </a:moveTo>
                <a:lnTo>
                  <a:pt x="0" y="999669"/>
                </a:lnTo>
                <a:lnTo>
                  <a:pt x="1596019" y="922875"/>
                </a:lnTo>
                <a:cubicBezTo>
                  <a:pt x="1596900" y="618075"/>
                  <a:pt x="1593060" y="304800"/>
                  <a:pt x="1593941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85000"/>
                </a:schemeClr>
              </a:gs>
              <a:gs pos="100000">
                <a:schemeClr val="accent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44CD5A6-4035-47EB-B023-A2D370C4AE1C}"/>
              </a:ext>
            </a:extLst>
          </p:cNvPr>
          <p:cNvSpPr/>
          <p:nvPr/>
        </p:nvSpPr>
        <p:spPr>
          <a:xfrm>
            <a:off x="2698364" y="1806188"/>
            <a:ext cx="2063810" cy="213386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600197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600197 w 1654629"/>
              <a:gd name="connsiteY3" fmla="*/ 0 h 2002971"/>
              <a:gd name="connsiteX0" fmla="*/ 1605484 w 1654629"/>
              <a:gd name="connsiteY0" fmla="*/ 0 h 2007224"/>
              <a:gd name="connsiteX1" fmla="*/ 0 w 1654629"/>
              <a:gd name="connsiteY1" fmla="*/ 2007224 h 2007224"/>
              <a:gd name="connsiteX2" fmla="*/ 1654629 w 1654629"/>
              <a:gd name="connsiteY2" fmla="*/ 853338 h 2007224"/>
              <a:gd name="connsiteX3" fmla="*/ 1605484 w 1654629"/>
              <a:gd name="connsiteY3" fmla="*/ 0 h 2007224"/>
              <a:gd name="connsiteX0" fmla="*/ 1605484 w 1612337"/>
              <a:gd name="connsiteY0" fmla="*/ 0 h 2007224"/>
              <a:gd name="connsiteX1" fmla="*/ 0 w 1612337"/>
              <a:gd name="connsiteY1" fmla="*/ 2007224 h 2007224"/>
              <a:gd name="connsiteX2" fmla="*/ 1612337 w 1612337"/>
              <a:gd name="connsiteY2" fmla="*/ 870350 h 2007224"/>
              <a:gd name="connsiteX3" fmla="*/ 1605484 w 1612337"/>
              <a:gd name="connsiteY3" fmla="*/ 0 h 200722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04470 h 2041344"/>
              <a:gd name="connsiteX3" fmla="*/ 1605484 w 1612337"/>
              <a:gd name="connsiteY3" fmla="*/ 0 h 204134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11293 h 2041344"/>
              <a:gd name="connsiteX3" fmla="*/ 1605484 w 1612337"/>
              <a:gd name="connsiteY3" fmla="*/ 0 h 2041344"/>
              <a:gd name="connsiteX0" fmla="*/ 1613967 w 1614481"/>
              <a:gd name="connsiteY0" fmla="*/ 0 h 2051579"/>
              <a:gd name="connsiteX1" fmla="*/ 0 w 1614481"/>
              <a:gd name="connsiteY1" fmla="*/ 2051579 h 2051579"/>
              <a:gd name="connsiteX2" fmla="*/ 1612337 w 1614481"/>
              <a:gd name="connsiteY2" fmla="*/ 921528 h 2051579"/>
              <a:gd name="connsiteX3" fmla="*/ 1613967 w 1614481"/>
              <a:gd name="connsiteY3" fmla="*/ 0 h 2051579"/>
              <a:gd name="connsiteX0" fmla="*/ 1597003 w 1612337"/>
              <a:gd name="connsiteY0" fmla="*/ 0 h 2048168"/>
              <a:gd name="connsiteX1" fmla="*/ 0 w 1612337"/>
              <a:gd name="connsiteY1" fmla="*/ 2048168 h 2048168"/>
              <a:gd name="connsiteX2" fmla="*/ 1612337 w 1612337"/>
              <a:gd name="connsiteY2" fmla="*/ 918117 h 2048168"/>
              <a:gd name="connsiteX3" fmla="*/ 1597003 w 1612337"/>
              <a:gd name="connsiteY3" fmla="*/ 0 h 2048168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3352 h 2043403"/>
              <a:gd name="connsiteX3" fmla="*/ 1600839 w 1612337"/>
              <a:gd name="connsiteY3" fmla="*/ 0 h 2043403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5735 h 2043403"/>
              <a:gd name="connsiteX3" fmla="*/ 1600839 w 1612337"/>
              <a:gd name="connsiteY3" fmla="*/ 0 h 2043403"/>
              <a:gd name="connsiteX0" fmla="*/ 1598829 w 1610327"/>
              <a:gd name="connsiteY0" fmla="*/ 0 h 2068370"/>
              <a:gd name="connsiteX1" fmla="*/ 0 w 1610327"/>
              <a:gd name="connsiteY1" fmla="*/ 2068370 h 2068370"/>
              <a:gd name="connsiteX2" fmla="*/ 1610327 w 1610327"/>
              <a:gd name="connsiteY2" fmla="*/ 915735 h 2068370"/>
              <a:gd name="connsiteX3" fmla="*/ 1598829 w 1610327"/>
              <a:gd name="connsiteY3" fmla="*/ 0 h 2068370"/>
              <a:gd name="connsiteX0" fmla="*/ 1606584 w 1610327"/>
              <a:gd name="connsiteY0" fmla="*/ 0 h 2068370"/>
              <a:gd name="connsiteX1" fmla="*/ 0 w 1610327"/>
              <a:gd name="connsiteY1" fmla="*/ 2068370 h 2068370"/>
              <a:gd name="connsiteX2" fmla="*/ 1610327 w 1610327"/>
              <a:gd name="connsiteY2" fmla="*/ 915735 h 2068370"/>
              <a:gd name="connsiteX3" fmla="*/ 1606584 w 1610327"/>
              <a:gd name="connsiteY3" fmla="*/ 0 h 206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327" h="2068370">
                <a:moveTo>
                  <a:pt x="1606584" y="0"/>
                </a:moveTo>
                <a:lnTo>
                  <a:pt x="0" y="2068370"/>
                </a:lnTo>
                <a:lnTo>
                  <a:pt x="1610327" y="915735"/>
                </a:lnTo>
                <a:cubicBezTo>
                  <a:pt x="1608043" y="625618"/>
                  <a:pt x="1608868" y="290117"/>
                  <a:pt x="1606584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85000"/>
                </a:schemeClr>
              </a:gs>
              <a:gs pos="100000">
                <a:schemeClr val="accent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E09BDB2D-64E8-4472-BB35-8DE1B483A2AF}"/>
              </a:ext>
            </a:extLst>
          </p:cNvPr>
          <p:cNvSpPr/>
          <p:nvPr/>
        </p:nvSpPr>
        <p:spPr>
          <a:xfrm flipV="1">
            <a:off x="2707979" y="3936415"/>
            <a:ext cx="2047004" cy="1029679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06525"/>
              <a:gd name="connsiteY0" fmla="*/ 0 h 979713"/>
              <a:gd name="connsiteX1" fmla="*/ 0 w 1606525"/>
              <a:gd name="connsiteY1" fmla="*/ 979713 h 979713"/>
              <a:gd name="connsiteX2" fmla="*/ 1606422 w 1606525"/>
              <a:gd name="connsiteY2" fmla="*/ 910146 h 979713"/>
              <a:gd name="connsiteX3" fmla="*/ 1603149 w 1606525"/>
              <a:gd name="connsiteY3" fmla="*/ 0 h 979713"/>
              <a:gd name="connsiteX0" fmla="*/ 1603149 w 1603149"/>
              <a:gd name="connsiteY0" fmla="*/ 0 h 979713"/>
              <a:gd name="connsiteX1" fmla="*/ 0 w 1603149"/>
              <a:gd name="connsiteY1" fmla="*/ 979713 h 979713"/>
              <a:gd name="connsiteX2" fmla="*/ 1601135 w 1603149"/>
              <a:gd name="connsiteY2" fmla="*/ 914399 h 979713"/>
              <a:gd name="connsiteX3" fmla="*/ 1603149 w 1603149"/>
              <a:gd name="connsiteY3" fmla="*/ 0 h 979713"/>
              <a:gd name="connsiteX0" fmla="*/ 1608435 w 1608435"/>
              <a:gd name="connsiteY0" fmla="*/ 0 h 988219"/>
              <a:gd name="connsiteX1" fmla="*/ 0 w 1608435"/>
              <a:gd name="connsiteY1" fmla="*/ 988219 h 988219"/>
              <a:gd name="connsiteX2" fmla="*/ 1601135 w 1608435"/>
              <a:gd name="connsiteY2" fmla="*/ 922905 h 988219"/>
              <a:gd name="connsiteX3" fmla="*/ 1608435 w 1608435"/>
              <a:gd name="connsiteY3" fmla="*/ 0 h 988219"/>
              <a:gd name="connsiteX0" fmla="*/ 1591471 w 1601183"/>
              <a:gd name="connsiteY0" fmla="*/ 0 h 991631"/>
              <a:gd name="connsiteX1" fmla="*/ 0 w 1601183"/>
              <a:gd name="connsiteY1" fmla="*/ 991631 h 991631"/>
              <a:gd name="connsiteX2" fmla="*/ 1601135 w 1601183"/>
              <a:gd name="connsiteY2" fmla="*/ 926317 h 991631"/>
              <a:gd name="connsiteX3" fmla="*/ 1591471 w 1601183"/>
              <a:gd name="connsiteY3" fmla="*/ 0 h 991631"/>
              <a:gd name="connsiteX0" fmla="*/ 1587230 w 1601171"/>
              <a:gd name="connsiteY0" fmla="*/ 0 h 991631"/>
              <a:gd name="connsiteX1" fmla="*/ 0 w 1601171"/>
              <a:gd name="connsiteY1" fmla="*/ 991631 h 991631"/>
              <a:gd name="connsiteX2" fmla="*/ 1601135 w 1601171"/>
              <a:gd name="connsiteY2" fmla="*/ 926317 h 991631"/>
              <a:gd name="connsiteX3" fmla="*/ 1587230 w 1601171"/>
              <a:gd name="connsiteY3" fmla="*/ 0 h 991631"/>
              <a:gd name="connsiteX0" fmla="*/ 1587230 w 1601170"/>
              <a:gd name="connsiteY0" fmla="*/ 0 h 988219"/>
              <a:gd name="connsiteX1" fmla="*/ 0 w 1601170"/>
              <a:gd name="connsiteY1" fmla="*/ 988219 h 988219"/>
              <a:gd name="connsiteX2" fmla="*/ 1601135 w 1601170"/>
              <a:gd name="connsiteY2" fmla="*/ 922905 h 988219"/>
              <a:gd name="connsiteX3" fmla="*/ 1587230 w 1601170"/>
              <a:gd name="connsiteY3" fmla="*/ 0 h 988219"/>
              <a:gd name="connsiteX0" fmla="*/ 1587230 w 1601170"/>
              <a:gd name="connsiteY0" fmla="*/ 0 h 991631"/>
              <a:gd name="connsiteX1" fmla="*/ 0 w 1601170"/>
              <a:gd name="connsiteY1" fmla="*/ 991631 h 991631"/>
              <a:gd name="connsiteX2" fmla="*/ 1601135 w 1601170"/>
              <a:gd name="connsiteY2" fmla="*/ 926317 h 991631"/>
              <a:gd name="connsiteX3" fmla="*/ 1587230 w 1601170"/>
              <a:gd name="connsiteY3" fmla="*/ 0 h 991631"/>
              <a:gd name="connsiteX0" fmla="*/ 1589240 w 1603180"/>
              <a:gd name="connsiteY0" fmla="*/ 0 h 949187"/>
              <a:gd name="connsiteX1" fmla="*/ 0 w 1603180"/>
              <a:gd name="connsiteY1" fmla="*/ 949187 h 949187"/>
              <a:gd name="connsiteX2" fmla="*/ 1603145 w 1603180"/>
              <a:gd name="connsiteY2" fmla="*/ 926317 h 949187"/>
              <a:gd name="connsiteX3" fmla="*/ 1589240 w 1603180"/>
              <a:gd name="connsiteY3" fmla="*/ 0 h 949187"/>
              <a:gd name="connsiteX0" fmla="*/ 1589240 w 1603180"/>
              <a:gd name="connsiteY0" fmla="*/ 0 h 954181"/>
              <a:gd name="connsiteX1" fmla="*/ 0 w 1603180"/>
              <a:gd name="connsiteY1" fmla="*/ 954181 h 954181"/>
              <a:gd name="connsiteX2" fmla="*/ 1603145 w 1603180"/>
              <a:gd name="connsiteY2" fmla="*/ 926317 h 954181"/>
              <a:gd name="connsiteX3" fmla="*/ 1589240 w 1603180"/>
              <a:gd name="connsiteY3" fmla="*/ 0 h 954181"/>
              <a:gd name="connsiteX0" fmla="*/ 1591249 w 1605189"/>
              <a:gd name="connsiteY0" fmla="*/ 0 h 956677"/>
              <a:gd name="connsiteX1" fmla="*/ 0 w 1605189"/>
              <a:gd name="connsiteY1" fmla="*/ 956677 h 956677"/>
              <a:gd name="connsiteX2" fmla="*/ 1605154 w 1605189"/>
              <a:gd name="connsiteY2" fmla="*/ 926317 h 956677"/>
              <a:gd name="connsiteX3" fmla="*/ 1591249 w 1605189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2812 h 956677"/>
              <a:gd name="connsiteX3" fmla="*/ 1591249 w 1601181"/>
              <a:gd name="connsiteY3" fmla="*/ 0 h 956677"/>
              <a:gd name="connsiteX0" fmla="*/ 1591249 w 1607194"/>
              <a:gd name="connsiteY0" fmla="*/ 0 h 956677"/>
              <a:gd name="connsiteX1" fmla="*/ 0 w 1607194"/>
              <a:gd name="connsiteY1" fmla="*/ 956677 h 956677"/>
              <a:gd name="connsiteX2" fmla="*/ 1607163 w 1607194"/>
              <a:gd name="connsiteY2" fmla="*/ 892812 h 956677"/>
              <a:gd name="connsiteX3" fmla="*/ 1591249 w 1607194"/>
              <a:gd name="connsiteY3" fmla="*/ 0 h 956677"/>
              <a:gd name="connsiteX0" fmla="*/ 1591249 w 1603184"/>
              <a:gd name="connsiteY0" fmla="*/ 0 h 956677"/>
              <a:gd name="connsiteX1" fmla="*/ 0 w 1603184"/>
              <a:gd name="connsiteY1" fmla="*/ 956677 h 956677"/>
              <a:gd name="connsiteX2" fmla="*/ 1603144 w 1603184"/>
              <a:gd name="connsiteY2" fmla="*/ 890420 h 956677"/>
              <a:gd name="connsiteX3" fmla="*/ 1591249 w 1603184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0420 h 956677"/>
              <a:gd name="connsiteX3" fmla="*/ 1591249 w 1601181"/>
              <a:gd name="connsiteY3" fmla="*/ 0 h 956677"/>
              <a:gd name="connsiteX0" fmla="*/ 1591249 w 1597184"/>
              <a:gd name="connsiteY0" fmla="*/ 0 h 956677"/>
              <a:gd name="connsiteX1" fmla="*/ 0 w 1597184"/>
              <a:gd name="connsiteY1" fmla="*/ 956677 h 956677"/>
              <a:gd name="connsiteX2" fmla="*/ 1597114 w 1597184"/>
              <a:gd name="connsiteY2" fmla="*/ 890420 h 956677"/>
              <a:gd name="connsiteX3" fmla="*/ 1591249 w 1597184"/>
              <a:gd name="connsiteY3" fmla="*/ 0 h 956677"/>
              <a:gd name="connsiteX0" fmla="*/ 1593652 w 1597214"/>
              <a:gd name="connsiteY0" fmla="*/ 0 h 956677"/>
              <a:gd name="connsiteX1" fmla="*/ 0 w 1597214"/>
              <a:gd name="connsiteY1" fmla="*/ 956677 h 956677"/>
              <a:gd name="connsiteX2" fmla="*/ 1597114 w 1597214"/>
              <a:gd name="connsiteY2" fmla="*/ 890420 h 956677"/>
              <a:gd name="connsiteX3" fmla="*/ 1593652 w 1597214"/>
              <a:gd name="connsiteY3" fmla="*/ 0 h 95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7214" h="956677">
                <a:moveTo>
                  <a:pt x="1593652" y="0"/>
                </a:moveTo>
                <a:lnTo>
                  <a:pt x="0" y="956677"/>
                </a:lnTo>
                <a:lnTo>
                  <a:pt x="1597114" y="890420"/>
                </a:lnTo>
                <a:cubicBezTo>
                  <a:pt x="1597995" y="585620"/>
                  <a:pt x="1592771" y="304800"/>
                  <a:pt x="1593652" y="0"/>
                </a:cubicBezTo>
                <a:close/>
              </a:path>
            </a:pathLst>
          </a:custGeom>
          <a:solidFill>
            <a:srgbClr val="F2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FA7370-0459-4C13-8103-4CD61D7470E8}"/>
              </a:ext>
            </a:extLst>
          </p:cNvPr>
          <p:cNvSpPr txBox="1"/>
          <p:nvPr/>
        </p:nvSpPr>
        <p:spPr>
          <a:xfrm>
            <a:off x="6048624" y="1880508"/>
            <a:ext cx="5245190" cy="101566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sz="3000" b="1" dirty="0">
                <a:latin typeface="Gabriola" pitchFamily="82" charset="0"/>
                <a:cs typeface="Times New Roman" panose="02020603050405020304" pitchFamily="18" charset="0"/>
              </a:rPr>
              <a:t>The geotechnical and structural design for a SEC substation.</a:t>
            </a:r>
            <a:endParaRPr lang="ko-KR" altLang="en-US" sz="3000" b="1" dirty="0">
              <a:latin typeface="Gabriola" pitchFamily="82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224BC-E229-4DAC-9381-CF4A33CC73DF}"/>
              </a:ext>
            </a:extLst>
          </p:cNvPr>
          <p:cNvSpPr txBox="1"/>
          <p:nvPr/>
        </p:nvSpPr>
        <p:spPr>
          <a:xfrm>
            <a:off x="6048624" y="2978628"/>
            <a:ext cx="5245190" cy="101566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sz="3000" b="1" dirty="0">
                <a:latin typeface="Gabriola" pitchFamily="82" charset="0"/>
                <a:cs typeface="Times New Roman" panose="02020603050405020304" pitchFamily="18" charset="0"/>
              </a:rPr>
              <a:t>Supplying </a:t>
            </a:r>
            <a:r>
              <a:rPr lang="en-US" sz="3000" b="1" dirty="0" err="1">
                <a:latin typeface="Gabriola" pitchFamily="82" charset="0"/>
                <a:cs typeface="Times New Roman" panose="02020603050405020304" pitchFamily="18" charset="0"/>
              </a:rPr>
              <a:t>Alkhawther</a:t>
            </a:r>
            <a:r>
              <a:rPr lang="en-US" sz="3000" b="1" dirty="0">
                <a:latin typeface="Gabriola" pitchFamily="82" charset="0"/>
                <a:cs typeface="Times New Roman" panose="02020603050405020304" pitchFamily="18" charset="0"/>
              </a:rPr>
              <a:t> district with the needed electricity.</a:t>
            </a:r>
            <a:endParaRPr lang="ko-KR" altLang="en-US" sz="3000" b="1" dirty="0">
              <a:latin typeface="Gabriola" pitchFamily="82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CD2ACE-6214-48DE-ACA6-E6B920040C9A}"/>
              </a:ext>
            </a:extLst>
          </p:cNvPr>
          <p:cNvSpPr txBox="1"/>
          <p:nvPr/>
        </p:nvSpPr>
        <p:spPr>
          <a:xfrm>
            <a:off x="6048624" y="4076746"/>
            <a:ext cx="5245190" cy="101566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sz="3000" b="1" dirty="0">
                <a:latin typeface="Gabriola" pitchFamily="82" charset="0"/>
                <a:cs typeface="Times New Roman" panose="02020603050405020304" pitchFamily="18" charset="0"/>
              </a:rPr>
              <a:t>Using reinforced concrete for the building elements.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C6EA3E4-8BF1-4D60-965F-07BCBE21C27E}"/>
              </a:ext>
            </a:extLst>
          </p:cNvPr>
          <p:cNvGrpSpPr/>
          <p:nvPr/>
        </p:nvGrpSpPr>
        <p:grpSpPr>
          <a:xfrm>
            <a:off x="938002" y="2312990"/>
            <a:ext cx="2018726" cy="3721541"/>
            <a:chOff x="433001" y="1399349"/>
            <a:chExt cx="2505075" cy="4618131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8FA3CEC-9745-40A4-B8FC-418C261D1842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962AC89-C39E-426E-8CF0-26305813EADF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E743C3E-7210-F943-AFE5-CAA6AA289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569"/>
          <a:stretch/>
        </p:blipFill>
        <p:spPr>
          <a:xfrm>
            <a:off x="4852610" y="1842002"/>
            <a:ext cx="870640" cy="898699"/>
          </a:xfrm>
          <a:prstGeom prst="rect">
            <a:avLst/>
          </a:prstGeom>
        </p:spPr>
      </p:pic>
      <p:pic>
        <p:nvPicPr>
          <p:cNvPr id="3074" name="Picture 2" descr="بلدية الخبر on Twitter: &quot;#بلدية_الخبر تدعو المختصين من المواطنين للمشاركة  في تصميم تطوير شارع زيد بن الخطاب بحي العليا وذلك خلال مدة 10 أيام… &quot;">
            <a:extLst>
              <a:ext uri="{FF2B5EF4-FFF2-40B4-BE49-F238E27FC236}">
                <a16:creationId xmlns:a16="http://schemas.microsoft.com/office/drawing/2014/main" id="{CC41DA67-FB1F-644D-8D39-EFAEE9A79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11" y="3030279"/>
            <a:ext cx="814542" cy="740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CI Logo [American Concrete Institute] Download Vector">
            <a:extLst>
              <a:ext uri="{FF2B5EF4-FFF2-40B4-BE49-F238E27FC236}">
                <a16:creationId xmlns:a16="http://schemas.microsoft.com/office/drawing/2014/main" id="{E7C1DAE4-A96A-2643-874C-96C731796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10" y="4115719"/>
            <a:ext cx="814543" cy="68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195EAD-29B4-204B-BD1B-253A6DED7F9C}"/>
              </a:ext>
            </a:extLst>
          </p:cNvPr>
          <p:cNvSpPr txBox="1"/>
          <p:nvPr/>
        </p:nvSpPr>
        <p:spPr>
          <a:xfrm>
            <a:off x="11798795" y="6283782"/>
            <a:ext cx="353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4B0D10-F093-0E4E-BABD-200A7E6013A4}"/>
              </a:ext>
            </a:extLst>
          </p:cNvPr>
          <p:cNvSpPr/>
          <p:nvPr/>
        </p:nvSpPr>
        <p:spPr>
          <a:xfrm>
            <a:off x="4777708" y="5140952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21" name="Freeform 60">
            <a:extLst>
              <a:ext uri="{FF2B5EF4-FFF2-40B4-BE49-F238E27FC236}">
                <a16:creationId xmlns:a16="http://schemas.microsoft.com/office/drawing/2014/main" id="{55C43F6B-D9AB-F74A-BBC9-A6D63E0CBB9D}"/>
              </a:ext>
            </a:extLst>
          </p:cNvPr>
          <p:cNvSpPr/>
          <p:nvPr/>
        </p:nvSpPr>
        <p:spPr>
          <a:xfrm flipV="1">
            <a:off x="2706092" y="3936417"/>
            <a:ext cx="2058102" cy="213210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594911 w 1617624"/>
              <a:gd name="connsiteY0" fmla="*/ 0 h 2002971"/>
              <a:gd name="connsiteX1" fmla="*/ 0 w 1617624"/>
              <a:gd name="connsiteY1" fmla="*/ 2002971 h 2002971"/>
              <a:gd name="connsiteX2" fmla="*/ 1617624 w 1617624"/>
              <a:gd name="connsiteY2" fmla="*/ 870350 h 2002971"/>
              <a:gd name="connsiteX3" fmla="*/ 1594911 w 1617624"/>
              <a:gd name="connsiteY3" fmla="*/ 0 h 2002971"/>
              <a:gd name="connsiteX0" fmla="*/ 1594911 w 1596478"/>
              <a:gd name="connsiteY0" fmla="*/ 0 h 2002971"/>
              <a:gd name="connsiteX1" fmla="*/ 0 w 1596478"/>
              <a:gd name="connsiteY1" fmla="*/ 2002971 h 2002971"/>
              <a:gd name="connsiteX2" fmla="*/ 1596478 w 1596478"/>
              <a:gd name="connsiteY2" fmla="*/ 883110 h 2002971"/>
              <a:gd name="connsiteX3" fmla="*/ 1594911 w 1596478"/>
              <a:gd name="connsiteY3" fmla="*/ 0 h 2002971"/>
              <a:gd name="connsiteX0" fmla="*/ 1605483 w 1605502"/>
              <a:gd name="connsiteY0" fmla="*/ 0 h 2015730"/>
              <a:gd name="connsiteX1" fmla="*/ 0 w 1605502"/>
              <a:gd name="connsiteY1" fmla="*/ 2015730 h 2015730"/>
              <a:gd name="connsiteX2" fmla="*/ 1596478 w 1605502"/>
              <a:gd name="connsiteY2" fmla="*/ 895869 h 2015730"/>
              <a:gd name="connsiteX3" fmla="*/ 1605483 w 1605502"/>
              <a:gd name="connsiteY3" fmla="*/ 0 h 2015730"/>
              <a:gd name="connsiteX0" fmla="*/ 1605483 w 1605502"/>
              <a:gd name="connsiteY0" fmla="*/ 0 h 2032742"/>
              <a:gd name="connsiteX1" fmla="*/ 0 w 1605502"/>
              <a:gd name="connsiteY1" fmla="*/ 2032742 h 2032742"/>
              <a:gd name="connsiteX2" fmla="*/ 1596478 w 1605502"/>
              <a:gd name="connsiteY2" fmla="*/ 912881 h 2032742"/>
              <a:gd name="connsiteX3" fmla="*/ 1605483 w 1605502"/>
              <a:gd name="connsiteY3" fmla="*/ 0 h 2032742"/>
              <a:gd name="connsiteX0" fmla="*/ 1592760 w 1596478"/>
              <a:gd name="connsiteY0" fmla="*/ 0 h 2060037"/>
              <a:gd name="connsiteX1" fmla="*/ 0 w 1596478"/>
              <a:gd name="connsiteY1" fmla="*/ 2060037 h 2060037"/>
              <a:gd name="connsiteX2" fmla="*/ 1596478 w 1596478"/>
              <a:gd name="connsiteY2" fmla="*/ 940176 h 2060037"/>
              <a:gd name="connsiteX3" fmla="*/ 1592760 w 1596478"/>
              <a:gd name="connsiteY3" fmla="*/ 0 h 2060037"/>
              <a:gd name="connsiteX0" fmla="*/ 1592760 w 1596478"/>
              <a:gd name="connsiteY0" fmla="*/ 0 h 2042978"/>
              <a:gd name="connsiteX1" fmla="*/ 0 w 1596478"/>
              <a:gd name="connsiteY1" fmla="*/ 2042978 h 2042978"/>
              <a:gd name="connsiteX2" fmla="*/ 1596478 w 1596478"/>
              <a:gd name="connsiteY2" fmla="*/ 923117 h 2042978"/>
              <a:gd name="connsiteX3" fmla="*/ 1592760 w 1596478"/>
              <a:gd name="connsiteY3" fmla="*/ 0 h 2042978"/>
              <a:gd name="connsiteX0" fmla="*/ 1592760 w 1596478"/>
              <a:gd name="connsiteY0" fmla="*/ 0 h 2053214"/>
              <a:gd name="connsiteX1" fmla="*/ 0 w 1596478"/>
              <a:gd name="connsiteY1" fmla="*/ 2053214 h 2053214"/>
              <a:gd name="connsiteX2" fmla="*/ 1596478 w 1596478"/>
              <a:gd name="connsiteY2" fmla="*/ 933353 h 2053214"/>
              <a:gd name="connsiteX3" fmla="*/ 1592760 w 1596478"/>
              <a:gd name="connsiteY3" fmla="*/ 0 h 2053214"/>
              <a:gd name="connsiteX0" fmla="*/ 1614004 w 1614014"/>
              <a:gd name="connsiteY0" fmla="*/ 0 h 2053214"/>
              <a:gd name="connsiteX1" fmla="*/ 0 w 1614014"/>
              <a:gd name="connsiteY1" fmla="*/ 2053214 h 2053214"/>
              <a:gd name="connsiteX2" fmla="*/ 1596478 w 1614014"/>
              <a:gd name="connsiteY2" fmla="*/ 933353 h 2053214"/>
              <a:gd name="connsiteX3" fmla="*/ 1614004 w 1614014"/>
              <a:gd name="connsiteY3" fmla="*/ 0 h 2053214"/>
              <a:gd name="connsiteX0" fmla="*/ 1599936 w 1599946"/>
              <a:gd name="connsiteY0" fmla="*/ 0 h 2015763"/>
              <a:gd name="connsiteX1" fmla="*/ 0 w 1599946"/>
              <a:gd name="connsiteY1" fmla="*/ 2015763 h 2015763"/>
              <a:gd name="connsiteX2" fmla="*/ 1582410 w 1599946"/>
              <a:gd name="connsiteY2" fmla="*/ 933353 h 2015763"/>
              <a:gd name="connsiteX3" fmla="*/ 1599936 w 1599946"/>
              <a:gd name="connsiteY3" fmla="*/ 0 h 2015763"/>
              <a:gd name="connsiteX0" fmla="*/ 1605965 w 1605975"/>
              <a:gd name="connsiteY0" fmla="*/ 0 h 2025750"/>
              <a:gd name="connsiteX1" fmla="*/ 0 w 1605975"/>
              <a:gd name="connsiteY1" fmla="*/ 2025750 h 2025750"/>
              <a:gd name="connsiteX2" fmla="*/ 1588439 w 1605975"/>
              <a:gd name="connsiteY2" fmla="*/ 933353 h 2025750"/>
              <a:gd name="connsiteX3" fmla="*/ 1605965 w 1605975"/>
              <a:gd name="connsiteY3" fmla="*/ 0 h 2025750"/>
              <a:gd name="connsiteX0" fmla="*/ 1605965 w 1605975"/>
              <a:gd name="connsiteY0" fmla="*/ 0 h 2018259"/>
              <a:gd name="connsiteX1" fmla="*/ 0 w 1605975"/>
              <a:gd name="connsiteY1" fmla="*/ 2018259 h 2018259"/>
              <a:gd name="connsiteX2" fmla="*/ 1588439 w 1605975"/>
              <a:gd name="connsiteY2" fmla="*/ 933353 h 2018259"/>
              <a:gd name="connsiteX3" fmla="*/ 1605965 w 1605975"/>
              <a:gd name="connsiteY3" fmla="*/ 0 h 2018259"/>
              <a:gd name="connsiteX0" fmla="*/ 1605965 w 1608648"/>
              <a:gd name="connsiteY0" fmla="*/ 0 h 2018259"/>
              <a:gd name="connsiteX1" fmla="*/ 0 w 1608648"/>
              <a:gd name="connsiteY1" fmla="*/ 2018259 h 2018259"/>
              <a:gd name="connsiteX2" fmla="*/ 1608648 w 1608648"/>
              <a:gd name="connsiteY2" fmla="*/ 896780 h 2018259"/>
              <a:gd name="connsiteX3" fmla="*/ 1605965 w 1608648"/>
              <a:gd name="connsiteY3" fmla="*/ 0 h 2018259"/>
              <a:gd name="connsiteX0" fmla="*/ 1605965 w 1614711"/>
              <a:gd name="connsiteY0" fmla="*/ 0 h 2018259"/>
              <a:gd name="connsiteX1" fmla="*/ 0 w 1614711"/>
              <a:gd name="connsiteY1" fmla="*/ 2018259 h 2018259"/>
              <a:gd name="connsiteX2" fmla="*/ 1614711 w 1614711"/>
              <a:gd name="connsiteY2" fmla="*/ 908971 h 2018259"/>
              <a:gd name="connsiteX3" fmla="*/ 1605965 w 1614711"/>
              <a:gd name="connsiteY3" fmla="*/ 0 h 201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4711" h="2018259">
                <a:moveTo>
                  <a:pt x="1605965" y="0"/>
                </a:moveTo>
                <a:lnTo>
                  <a:pt x="0" y="2018259"/>
                </a:lnTo>
                <a:lnTo>
                  <a:pt x="1614711" y="908971"/>
                </a:lnTo>
                <a:cubicBezTo>
                  <a:pt x="1614189" y="614601"/>
                  <a:pt x="1606487" y="294370"/>
                  <a:pt x="160596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5000"/>
                </a:schemeClr>
              </a:gs>
              <a:gs pos="100000">
                <a:schemeClr val="accent1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2050" name="Picture 2" descr="Manual for Quality Control for Structural Precast Concrete Products">
            <a:extLst>
              <a:ext uri="{FF2B5EF4-FFF2-40B4-BE49-F238E27FC236}">
                <a16:creationId xmlns:a16="http://schemas.microsoft.com/office/drawing/2014/main" id="{A4A6D0EC-6584-B14B-8924-1E382E541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17"/>
          <a:stretch/>
        </p:blipFill>
        <p:spPr bwMode="auto">
          <a:xfrm>
            <a:off x="4852610" y="5174864"/>
            <a:ext cx="815509" cy="76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0F7D09-531E-834B-8F0C-32BD4D389585}"/>
              </a:ext>
            </a:extLst>
          </p:cNvPr>
          <p:cNvSpPr txBox="1"/>
          <p:nvPr/>
        </p:nvSpPr>
        <p:spPr>
          <a:xfrm>
            <a:off x="6096000" y="5179458"/>
            <a:ext cx="5245190" cy="101566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just"/>
            <a:r>
              <a:rPr lang="en-US" sz="3000" b="1" dirty="0">
                <a:latin typeface="Gabriola" pitchFamily="82" charset="0"/>
                <a:cs typeface="Times New Roman" panose="02020603050405020304" pitchFamily="18" charset="0"/>
              </a:rPr>
              <a:t>Using precast concrete for some elements for comparative purposes.  </a:t>
            </a:r>
          </a:p>
        </p:txBody>
      </p:sp>
    </p:spTree>
    <p:extLst>
      <p:ext uri="{BB962C8B-B14F-4D97-AF65-F5344CB8AC3E}">
        <p14:creationId xmlns:p14="http://schemas.microsoft.com/office/powerpoint/2010/main" val="3742639542"/>
      </p:ext>
    </p:extLst>
  </p:cSld>
  <p:clrMapOvr>
    <a:masterClrMapping/>
  </p:clrMapOvr>
  <p:transition spd="slow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18572" y="-16854"/>
            <a:ext cx="12217893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18572" y="6478344"/>
            <a:ext cx="12229144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32F5EF-3E1F-6A49-8616-C9D27FD45D48}"/>
              </a:ext>
            </a:extLst>
          </p:cNvPr>
          <p:cNvSpPr txBox="1"/>
          <p:nvPr/>
        </p:nvSpPr>
        <p:spPr>
          <a:xfrm>
            <a:off x="11262" y="405601"/>
            <a:ext cx="616871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6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Estimated </a:t>
            </a:r>
            <a:r>
              <a:rPr lang="en-US" altLang="ko-KR" sz="6000" b="1" dirty="0">
                <a:latin typeface="Gabriola" pitchFamily="82" charset="0"/>
                <a:cs typeface="Arial" pitchFamily="34" charset="0"/>
              </a:rPr>
              <a:t>Precast</a:t>
            </a:r>
            <a:r>
              <a:rPr lang="en-US" altLang="ko-KR" sz="6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Cost</a:t>
            </a:r>
            <a:r>
              <a:rPr lang="en-US" altLang="ko-KR" sz="6000" b="1" dirty="0">
                <a:latin typeface="Gabriola" pitchFamily="82" charset="0"/>
                <a:cs typeface="Arial" pitchFamily="34" charset="0"/>
              </a:rPr>
              <a:t>:</a:t>
            </a:r>
            <a:r>
              <a:rPr lang="en-US" altLang="ko-KR" sz="6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</a:t>
            </a:r>
            <a:endParaRPr lang="ko-KR" altLang="en-US" sz="6000" b="1" dirty="0">
              <a:solidFill>
                <a:srgbClr val="F27900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26" name="Block Arc 11">
            <a:extLst>
              <a:ext uri="{FF2B5EF4-FFF2-40B4-BE49-F238E27FC236}">
                <a16:creationId xmlns:a16="http://schemas.microsoft.com/office/drawing/2014/main" id="{8F9E9D8D-818C-834C-B64A-7DCE52FB368E}"/>
              </a:ext>
            </a:extLst>
          </p:cNvPr>
          <p:cNvSpPr/>
          <p:nvPr/>
        </p:nvSpPr>
        <p:spPr>
          <a:xfrm rot="10800000">
            <a:off x="10728792" y="5257057"/>
            <a:ext cx="847626" cy="1220746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12E042-1B9A-9744-8749-95B9117C26B3}"/>
              </a:ext>
            </a:extLst>
          </p:cNvPr>
          <p:cNvSpPr txBox="1"/>
          <p:nvPr/>
        </p:nvSpPr>
        <p:spPr>
          <a:xfrm>
            <a:off x="3047249" y="1850865"/>
            <a:ext cx="36706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Gabriola" pitchFamily="82" charset="0"/>
              </a:rPr>
              <a:t>Total hand calculations for Precast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B30277D-B98B-7947-BB7C-92B10462C7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804131"/>
              </p:ext>
            </p:extLst>
          </p:nvPr>
        </p:nvGraphicFramePr>
        <p:xfrm>
          <a:off x="397910" y="2351826"/>
          <a:ext cx="8969374" cy="3195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1345">
                  <a:extLst>
                    <a:ext uri="{9D8B030D-6E8A-4147-A177-3AD203B41FA5}">
                      <a16:colId xmlns:a16="http://schemas.microsoft.com/office/drawing/2014/main" val="1666677853"/>
                    </a:ext>
                  </a:extLst>
                </a:gridCol>
                <a:gridCol w="1532475">
                  <a:extLst>
                    <a:ext uri="{9D8B030D-6E8A-4147-A177-3AD203B41FA5}">
                      <a16:colId xmlns:a16="http://schemas.microsoft.com/office/drawing/2014/main" val="3021892322"/>
                    </a:ext>
                  </a:extLst>
                </a:gridCol>
                <a:gridCol w="1382233">
                  <a:extLst>
                    <a:ext uri="{9D8B030D-6E8A-4147-A177-3AD203B41FA5}">
                      <a16:colId xmlns:a16="http://schemas.microsoft.com/office/drawing/2014/main" val="952708172"/>
                    </a:ext>
                  </a:extLst>
                </a:gridCol>
                <a:gridCol w="2913321">
                  <a:extLst>
                    <a:ext uri="{9D8B030D-6E8A-4147-A177-3AD203B41FA5}">
                      <a16:colId xmlns:a16="http://schemas.microsoft.com/office/drawing/2014/main" val="1706384712"/>
                    </a:ext>
                  </a:extLst>
                </a:gridCol>
              </a:tblGrid>
              <a:tr h="3486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Element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Volume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Unit price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Total Price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4872567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Slabs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600 m</a:t>
                      </a:r>
                      <a:r>
                        <a:rPr lang="en-US" sz="2800" baseline="30000">
                          <a:effectLst/>
                          <a:latin typeface="Gabriola" pitchFamily="82" charset="0"/>
                        </a:rPr>
                        <a:t>2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800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480000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585228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Columns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241.515 m</a:t>
                      </a:r>
                      <a:r>
                        <a:rPr lang="en-US" sz="2800" baseline="30000">
                          <a:effectLst/>
                          <a:latin typeface="Gabriola" pitchFamily="82" charset="0"/>
                        </a:rPr>
                        <a:t>3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400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96606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779803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Footings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77.576 m</a:t>
                      </a:r>
                      <a:r>
                        <a:rPr lang="en-US" sz="2800" baseline="30000" dirty="0">
                          <a:effectLst/>
                          <a:latin typeface="Gabriola" pitchFamily="82" charset="0"/>
                        </a:rPr>
                        <a:t>3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400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31030.4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7835748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Boundary wall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242 m</a:t>
                      </a:r>
                      <a:r>
                        <a:rPr lang="en-US" sz="2800" baseline="30000" dirty="0">
                          <a:effectLst/>
                          <a:latin typeface="Gabriola" pitchFamily="82" charset="0"/>
                        </a:rPr>
                        <a:t>2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400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96800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0100556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Total price for precast works SAR</a:t>
                      </a:r>
                      <a:endParaRPr lang="en-US" sz="28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704436.4</a:t>
                      </a:r>
                      <a:endParaRPr lang="en-US" sz="28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883103"/>
                  </a:ext>
                </a:extLst>
              </a:tr>
            </a:tbl>
          </a:graphicData>
        </a:graphic>
      </p:graphicFrame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7114CD0E-5343-6044-B2A3-A239BD5D5735}"/>
              </a:ext>
            </a:extLst>
          </p:cNvPr>
          <p:cNvSpPr/>
          <p:nvPr/>
        </p:nvSpPr>
        <p:spPr>
          <a:xfrm>
            <a:off x="2653844" y="1752530"/>
            <a:ext cx="393405" cy="47705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F624C7-6673-164C-8F70-93D0DB1E7D60}"/>
              </a:ext>
            </a:extLst>
          </p:cNvPr>
          <p:cNvSpPr txBox="1"/>
          <p:nvPr/>
        </p:nvSpPr>
        <p:spPr>
          <a:xfrm>
            <a:off x="11599601" y="5867430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245039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18572" y="-16854"/>
            <a:ext cx="12217893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18572" y="6478344"/>
            <a:ext cx="12229144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32F5EF-3E1F-6A49-8616-C9D27FD45D48}"/>
              </a:ext>
            </a:extLst>
          </p:cNvPr>
          <p:cNvSpPr txBox="1"/>
          <p:nvPr/>
        </p:nvSpPr>
        <p:spPr>
          <a:xfrm>
            <a:off x="11262" y="405601"/>
            <a:ext cx="616871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defTabSz="914286" rtl="1" eaLnBrk="1" latinLnBrk="0" hangingPunct="1"/>
            <a:r>
              <a:rPr lang="en-US" altLang="ko-KR" sz="6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RCC cost </a:t>
            </a:r>
            <a:r>
              <a:rPr lang="en-US" altLang="ko-KR" sz="6000" b="1" dirty="0">
                <a:latin typeface="Gabriola" pitchFamily="82" charset="0"/>
                <a:cs typeface="Arial" pitchFamily="34" charset="0"/>
              </a:rPr>
              <a:t>vs. </a:t>
            </a:r>
            <a:r>
              <a:rPr lang="en-US" altLang="ko-KR" sz="6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Precast cost</a:t>
            </a:r>
            <a:r>
              <a:rPr lang="en-US" altLang="ko-KR" sz="6000" b="1" dirty="0">
                <a:latin typeface="Gabriola" pitchFamily="82" charset="0"/>
                <a:cs typeface="Arial" pitchFamily="34" charset="0"/>
              </a:rPr>
              <a:t>:</a:t>
            </a:r>
            <a:r>
              <a:rPr lang="en-US" altLang="ko-KR" sz="6000" b="1" dirty="0">
                <a:solidFill>
                  <a:srgbClr val="F27900"/>
                </a:solidFill>
                <a:latin typeface="Gabriola" pitchFamily="82" charset="0"/>
                <a:cs typeface="Arial" pitchFamily="34" charset="0"/>
              </a:rPr>
              <a:t> </a:t>
            </a:r>
            <a:endParaRPr lang="ko-KR" altLang="en-US" sz="6000" b="1" dirty="0">
              <a:solidFill>
                <a:srgbClr val="F27900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26" name="Block Arc 11">
            <a:extLst>
              <a:ext uri="{FF2B5EF4-FFF2-40B4-BE49-F238E27FC236}">
                <a16:creationId xmlns:a16="http://schemas.microsoft.com/office/drawing/2014/main" id="{8F9E9D8D-818C-834C-B64A-7DCE52FB368E}"/>
              </a:ext>
            </a:extLst>
          </p:cNvPr>
          <p:cNvSpPr/>
          <p:nvPr/>
        </p:nvSpPr>
        <p:spPr>
          <a:xfrm rot="10800000">
            <a:off x="10800063" y="5257057"/>
            <a:ext cx="847626" cy="1220746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12E042-1B9A-9744-8749-95B9117C26B3}"/>
              </a:ext>
            </a:extLst>
          </p:cNvPr>
          <p:cNvSpPr txBox="1"/>
          <p:nvPr/>
        </p:nvSpPr>
        <p:spPr>
          <a:xfrm>
            <a:off x="1292877" y="2115917"/>
            <a:ext cx="81275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Gabriola" pitchFamily="82" charset="0"/>
              </a:rPr>
              <a:t>Cost Comparison Between Manual Calculations and ALMARSHAD Co.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1F6AA6-9EB9-3244-855A-BB2C25BCB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117476"/>
              </p:ext>
            </p:extLst>
          </p:nvPr>
        </p:nvGraphicFramePr>
        <p:xfrm>
          <a:off x="295110" y="2592972"/>
          <a:ext cx="9687170" cy="1223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8925">
                  <a:extLst>
                    <a:ext uri="{9D8B030D-6E8A-4147-A177-3AD203B41FA5}">
                      <a16:colId xmlns:a16="http://schemas.microsoft.com/office/drawing/2014/main" val="907238425"/>
                    </a:ext>
                  </a:extLst>
                </a:gridCol>
                <a:gridCol w="3579501">
                  <a:extLst>
                    <a:ext uri="{9D8B030D-6E8A-4147-A177-3AD203B41FA5}">
                      <a16:colId xmlns:a16="http://schemas.microsoft.com/office/drawing/2014/main" val="1445820647"/>
                    </a:ext>
                  </a:extLst>
                </a:gridCol>
                <a:gridCol w="3508744">
                  <a:extLst>
                    <a:ext uri="{9D8B030D-6E8A-4147-A177-3AD203B41FA5}">
                      <a16:colId xmlns:a16="http://schemas.microsoft.com/office/drawing/2014/main" val="1002223334"/>
                    </a:ext>
                  </a:extLst>
                </a:gridCol>
              </a:tblGrid>
              <a:tr h="3575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Comparison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Manual calculations price SAR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ALMARSHAD Co. price SAR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4824888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Cast in situ 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652105.453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476700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3466018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Precast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704436.4</a:t>
                      </a:r>
                      <a:endParaRPr lang="en-US" sz="250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684650</a:t>
                      </a:r>
                      <a:endParaRPr lang="en-US" sz="2500" dirty="0"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483614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E660B1A-D0E3-1A45-B713-88ED3BF03BBA}"/>
              </a:ext>
            </a:extLst>
          </p:cNvPr>
          <p:cNvSpPr txBox="1"/>
          <p:nvPr/>
        </p:nvSpPr>
        <p:spPr>
          <a:xfrm>
            <a:off x="11644113" y="5923806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45062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-16042" y="873371"/>
            <a:ext cx="12210572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8719" y="3631725"/>
            <a:ext cx="1221072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Gabriola" pitchFamily="82" charset="0"/>
                <a:cs typeface="Arial" pitchFamily="34" charset="0"/>
              </a:rPr>
              <a:t>Section Break 8</a:t>
            </a:r>
            <a:endParaRPr lang="ko-KR" altLang="en-US" sz="8000" dirty="0">
              <a:solidFill>
                <a:schemeClr val="tx1">
                  <a:lumMod val="85000"/>
                  <a:lumOff val="15000"/>
                </a:schemeClr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-18715" y="4523118"/>
            <a:ext cx="1221057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Gabriola" pitchFamily="82" charset="0"/>
                <a:cs typeface="Arial" pitchFamily="34" charset="0"/>
              </a:rPr>
              <a:t>Constraints and Project Complexity </a:t>
            </a:r>
            <a:endParaRPr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Gabriola" pitchFamily="82" charset="0"/>
              <a:cs typeface="Arial" pitchFamily="34" charset="0"/>
            </a:endParaRPr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18720" y="5663823"/>
            <a:ext cx="12210572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5051466A-A203-4529-899E-424D880CDB5A}"/>
              </a:ext>
            </a:extLst>
          </p:cNvPr>
          <p:cNvGrpSpPr/>
          <p:nvPr/>
        </p:nvGrpSpPr>
        <p:grpSpPr>
          <a:xfrm>
            <a:off x="5299720" y="1890106"/>
            <a:ext cx="1592559" cy="1728262"/>
            <a:chOff x="6064791" y="2003286"/>
            <a:chExt cx="4244393" cy="4606061"/>
          </a:xfrm>
        </p:grpSpPr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AF95DFBD-336F-4D44-92D6-A52E7EFF25AA}"/>
                </a:ext>
              </a:extLst>
            </p:cNvPr>
            <p:cNvSpPr/>
            <p:nvPr/>
          </p:nvSpPr>
          <p:spPr>
            <a:xfrm>
              <a:off x="6064791" y="5552161"/>
              <a:ext cx="4244393" cy="1057186"/>
            </a:xfrm>
            <a:custGeom>
              <a:avLst/>
              <a:gdLst>
                <a:gd name="connsiteX0" fmla="*/ 4229829 w 4244392"/>
                <a:gd name="connsiteY0" fmla="*/ 72820 h 1081903"/>
                <a:gd name="connsiteX1" fmla="*/ 4229829 w 4244392"/>
                <a:gd name="connsiteY1" fmla="*/ 31209 h 1081903"/>
                <a:gd name="connsiteX2" fmla="*/ 31209 w 4244392"/>
                <a:gd name="connsiteY2" fmla="*/ 31209 h 1081903"/>
                <a:gd name="connsiteX3" fmla="*/ 31209 w 4244392"/>
                <a:gd name="connsiteY3" fmla="*/ 72820 h 1081903"/>
                <a:gd name="connsiteX4" fmla="*/ 2132599 w 4244392"/>
                <a:gd name="connsiteY4" fmla="*/ 1054856 h 108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4392" h="1081903">
                  <a:moveTo>
                    <a:pt x="4229829" y="72820"/>
                  </a:moveTo>
                  <a:lnTo>
                    <a:pt x="4229829" y="31209"/>
                  </a:lnTo>
                  <a:lnTo>
                    <a:pt x="31209" y="31209"/>
                  </a:lnTo>
                  <a:lnTo>
                    <a:pt x="31209" y="72820"/>
                  </a:lnTo>
                  <a:lnTo>
                    <a:pt x="2132599" y="1054856"/>
                  </a:lnTo>
                  <a:close/>
                </a:path>
              </a:pathLst>
            </a:custGeom>
            <a:gradFill>
              <a:gsLst>
                <a:gs pos="100000">
                  <a:srgbClr val="FF7F00">
                    <a:alpha val="77000"/>
                    <a:lumMod val="15000"/>
                  </a:srgbClr>
                </a:gs>
                <a:gs pos="0">
                  <a:srgbClr val="FF7F00">
                    <a:lumMod val="35000"/>
                  </a:srgbClr>
                </a:gs>
              </a:gsLst>
              <a:path path="circle">
                <a:fillToRect l="100000" t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ECE2E61-01CA-4703-B690-3908F654F757}"/>
                </a:ext>
              </a:extLst>
            </p:cNvPr>
            <p:cNvSpPr/>
            <p:nvPr/>
          </p:nvSpPr>
          <p:spPr>
            <a:xfrm>
              <a:off x="6064791" y="4616500"/>
              <a:ext cx="4244393" cy="1955749"/>
            </a:xfrm>
            <a:custGeom>
              <a:avLst/>
              <a:gdLst>
                <a:gd name="connsiteX0" fmla="*/ 4229829 w 4244392"/>
                <a:gd name="connsiteY0" fmla="*/ 950827 h 1955749"/>
                <a:gd name="connsiteX1" fmla="*/ 2132599 w 4244392"/>
                <a:gd name="connsiteY1" fmla="*/ 31209 h 1955749"/>
                <a:gd name="connsiteX2" fmla="*/ 2132599 w 4244392"/>
                <a:gd name="connsiteY2" fmla="*/ 31209 h 1955749"/>
                <a:gd name="connsiteX3" fmla="*/ 2132599 w 4244392"/>
                <a:gd name="connsiteY3" fmla="*/ 31209 h 1955749"/>
                <a:gd name="connsiteX4" fmla="*/ 31209 w 4244392"/>
                <a:gd name="connsiteY4" fmla="*/ 950827 h 1955749"/>
                <a:gd name="connsiteX5" fmla="*/ 2132599 w 4244392"/>
                <a:gd name="connsiteY5" fmla="*/ 1928702 h 1955749"/>
                <a:gd name="connsiteX6" fmla="*/ 2132599 w 4244392"/>
                <a:gd name="connsiteY6" fmla="*/ 1928702 h 1955749"/>
                <a:gd name="connsiteX7" fmla="*/ 2132599 w 4244392"/>
                <a:gd name="connsiteY7" fmla="*/ 1928702 h 195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44392" h="1955749">
                  <a:moveTo>
                    <a:pt x="4229829" y="950827"/>
                  </a:moveTo>
                  <a:lnTo>
                    <a:pt x="2132599" y="31209"/>
                  </a:lnTo>
                  <a:lnTo>
                    <a:pt x="2132599" y="31209"/>
                  </a:lnTo>
                  <a:lnTo>
                    <a:pt x="2132599" y="31209"/>
                  </a:lnTo>
                  <a:lnTo>
                    <a:pt x="31209" y="950827"/>
                  </a:lnTo>
                  <a:lnTo>
                    <a:pt x="2132599" y="1928702"/>
                  </a:lnTo>
                  <a:lnTo>
                    <a:pt x="2132599" y="1928702"/>
                  </a:lnTo>
                  <a:lnTo>
                    <a:pt x="2132599" y="192870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82B6A80-372B-4F9B-8099-C9F645137CB0}"/>
                </a:ext>
              </a:extLst>
            </p:cNvPr>
            <p:cNvSpPr/>
            <p:nvPr/>
          </p:nvSpPr>
          <p:spPr>
            <a:xfrm>
              <a:off x="6709772" y="2461015"/>
              <a:ext cx="2954430" cy="3412159"/>
            </a:xfrm>
            <a:custGeom>
              <a:avLst/>
              <a:gdLst>
                <a:gd name="connsiteX0" fmla="*/ 1845479 w 2954430"/>
                <a:gd name="connsiteY0" fmla="*/ 31209 h 3412158"/>
                <a:gd name="connsiteX1" fmla="*/ 1487618 w 2954430"/>
                <a:gd name="connsiteY1" fmla="*/ 56176 h 3412158"/>
                <a:gd name="connsiteX2" fmla="*/ 1129758 w 2954430"/>
                <a:gd name="connsiteY2" fmla="*/ 31209 h 3412158"/>
                <a:gd name="connsiteX3" fmla="*/ 31209 w 2954430"/>
                <a:gd name="connsiteY3" fmla="*/ 2993961 h 3412158"/>
                <a:gd name="connsiteX4" fmla="*/ 1487618 w 2954430"/>
                <a:gd name="connsiteY4" fmla="*/ 3405917 h 3412158"/>
                <a:gd name="connsiteX5" fmla="*/ 2944027 w 2954430"/>
                <a:gd name="connsiteY5" fmla="*/ 2993961 h 3412158"/>
                <a:gd name="connsiteX6" fmla="*/ 1845479 w 2954430"/>
                <a:gd name="connsiteY6" fmla="*/ 31209 h 341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4430" h="3412158">
                  <a:moveTo>
                    <a:pt x="1845479" y="31209"/>
                  </a:moveTo>
                  <a:cubicBezTo>
                    <a:pt x="1724805" y="47853"/>
                    <a:pt x="1608292" y="56176"/>
                    <a:pt x="1487618" y="56176"/>
                  </a:cubicBezTo>
                  <a:cubicBezTo>
                    <a:pt x="1366944" y="56176"/>
                    <a:pt x="1246270" y="47853"/>
                    <a:pt x="1129758" y="31209"/>
                  </a:cubicBezTo>
                  <a:cubicBezTo>
                    <a:pt x="746930" y="1083985"/>
                    <a:pt x="372425" y="2099310"/>
                    <a:pt x="31209" y="2993961"/>
                  </a:cubicBezTo>
                  <a:cubicBezTo>
                    <a:pt x="476454" y="3268599"/>
                    <a:pt x="984117" y="3405917"/>
                    <a:pt x="1487618" y="3405917"/>
                  </a:cubicBezTo>
                  <a:cubicBezTo>
                    <a:pt x="1991120" y="3405917"/>
                    <a:pt x="2498782" y="3268599"/>
                    <a:pt x="2944027" y="2993961"/>
                  </a:cubicBezTo>
                  <a:cubicBezTo>
                    <a:pt x="2602812" y="2099310"/>
                    <a:pt x="2228306" y="1083985"/>
                    <a:pt x="1845479" y="3120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61CA8C6A-D849-4498-99F5-80BDE119B365}"/>
                </a:ext>
              </a:extLst>
            </p:cNvPr>
            <p:cNvSpPr/>
            <p:nvPr/>
          </p:nvSpPr>
          <p:spPr>
            <a:xfrm>
              <a:off x="6709772" y="4870332"/>
              <a:ext cx="2954430" cy="998681"/>
            </a:xfrm>
            <a:custGeom>
              <a:avLst/>
              <a:gdLst>
                <a:gd name="connsiteX0" fmla="*/ 31209 w 2954430"/>
                <a:gd name="connsiteY0" fmla="*/ 584644 h 998680"/>
                <a:gd name="connsiteX1" fmla="*/ 1487618 w 2954430"/>
                <a:gd name="connsiteY1" fmla="*/ 996600 h 998680"/>
                <a:gd name="connsiteX2" fmla="*/ 2944027 w 2954430"/>
                <a:gd name="connsiteY2" fmla="*/ 584644 h 998680"/>
                <a:gd name="connsiteX3" fmla="*/ 2731808 w 2954430"/>
                <a:gd name="connsiteY3" fmla="*/ 31209 h 998680"/>
                <a:gd name="connsiteX4" fmla="*/ 239267 w 2954430"/>
                <a:gd name="connsiteY4" fmla="*/ 31209 h 998680"/>
                <a:gd name="connsiteX5" fmla="*/ 31209 w 2954430"/>
                <a:gd name="connsiteY5" fmla="*/ 584644 h 99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4430" h="998680">
                  <a:moveTo>
                    <a:pt x="31209" y="584644"/>
                  </a:moveTo>
                  <a:cubicBezTo>
                    <a:pt x="476454" y="859282"/>
                    <a:pt x="984117" y="996600"/>
                    <a:pt x="1487618" y="996600"/>
                  </a:cubicBezTo>
                  <a:cubicBezTo>
                    <a:pt x="1991120" y="996600"/>
                    <a:pt x="2498782" y="859282"/>
                    <a:pt x="2944027" y="584644"/>
                  </a:cubicBezTo>
                  <a:cubicBezTo>
                    <a:pt x="2873288" y="405714"/>
                    <a:pt x="2806709" y="218461"/>
                    <a:pt x="2731808" y="31209"/>
                  </a:cubicBezTo>
                  <a:cubicBezTo>
                    <a:pt x="1949508" y="422359"/>
                    <a:pt x="1025728" y="422359"/>
                    <a:pt x="239267" y="31209"/>
                  </a:cubicBezTo>
                  <a:cubicBezTo>
                    <a:pt x="168527" y="222622"/>
                    <a:pt x="97787" y="405714"/>
                    <a:pt x="31209" y="58464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5ADC0D5B-0BD1-4318-9D72-D33FAAD38B46}"/>
                </a:ext>
              </a:extLst>
            </p:cNvPr>
            <p:cNvSpPr/>
            <p:nvPr/>
          </p:nvSpPr>
          <p:spPr>
            <a:xfrm>
              <a:off x="7130051" y="3642787"/>
              <a:ext cx="2122196" cy="915457"/>
            </a:xfrm>
            <a:custGeom>
              <a:avLst/>
              <a:gdLst>
                <a:gd name="connsiteX0" fmla="*/ 31209 w 2122196"/>
                <a:gd name="connsiteY0" fmla="*/ 705318 h 915457"/>
                <a:gd name="connsiteX1" fmla="*/ 2099310 w 2122196"/>
                <a:gd name="connsiteY1" fmla="*/ 705318 h 915457"/>
                <a:gd name="connsiteX2" fmla="*/ 1874607 w 2122196"/>
                <a:gd name="connsiteY2" fmla="*/ 31209 h 915457"/>
                <a:gd name="connsiteX3" fmla="*/ 251751 w 2122196"/>
                <a:gd name="connsiteY3" fmla="*/ 31209 h 915457"/>
                <a:gd name="connsiteX4" fmla="*/ 31209 w 2122196"/>
                <a:gd name="connsiteY4" fmla="*/ 705318 h 91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196" h="915457">
                  <a:moveTo>
                    <a:pt x="31209" y="705318"/>
                  </a:moveTo>
                  <a:cubicBezTo>
                    <a:pt x="692835" y="971633"/>
                    <a:pt x="1437684" y="971633"/>
                    <a:pt x="2099310" y="705318"/>
                  </a:cubicBezTo>
                  <a:cubicBezTo>
                    <a:pt x="2024409" y="509743"/>
                    <a:pt x="1949508" y="230945"/>
                    <a:pt x="1874607" y="31209"/>
                  </a:cubicBezTo>
                  <a:cubicBezTo>
                    <a:pt x="1346138" y="193494"/>
                    <a:pt x="780219" y="193494"/>
                    <a:pt x="251751" y="31209"/>
                  </a:cubicBezTo>
                  <a:cubicBezTo>
                    <a:pt x="181011" y="230945"/>
                    <a:pt x="106110" y="509743"/>
                    <a:pt x="31209" y="70531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3557AFE-41D9-4626-9A94-B621EEDDA65F}"/>
                </a:ext>
              </a:extLst>
            </p:cNvPr>
            <p:cNvSpPr/>
            <p:nvPr/>
          </p:nvSpPr>
          <p:spPr>
            <a:xfrm>
              <a:off x="7579457" y="2461015"/>
              <a:ext cx="1206739" cy="749010"/>
            </a:xfrm>
            <a:custGeom>
              <a:avLst/>
              <a:gdLst>
                <a:gd name="connsiteX0" fmla="*/ 975794 w 1206739"/>
                <a:gd name="connsiteY0" fmla="*/ 31209 h 749010"/>
                <a:gd name="connsiteX1" fmla="*/ 617934 w 1206739"/>
                <a:gd name="connsiteY1" fmla="*/ 56176 h 749010"/>
                <a:gd name="connsiteX2" fmla="*/ 260073 w 1206739"/>
                <a:gd name="connsiteY2" fmla="*/ 31209 h 749010"/>
                <a:gd name="connsiteX3" fmla="*/ 31209 w 1206739"/>
                <a:gd name="connsiteY3" fmla="*/ 659545 h 749010"/>
                <a:gd name="connsiteX4" fmla="*/ 1208820 w 1206739"/>
                <a:gd name="connsiteY4" fmla="*/ 659545 h 749010"/>
                <a:gd name="connsiteX5" fmla="*/ 975794 w 1206739"/>
                <a:gd name="connsiteY5" fmla="*/ 31209 h 74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6739" h="749010">
                  <a:moveTo>
                    <a:pt x="975794" y="31209"/>
                  </a:moveTo>
                  <a:cubicBezTo>
                    <a:pt x="855120" y="47853"/>
                    <a:pt x="738608" y="56176"/>
                    <a:pt x="617934" y="56176"/>
                  </a:cubicBezTo>
                  <a:cubicBezTo>
                    <a:pt x="497260" y="56176"/>
                    <a:pt x="376586" y="47853"/>
                    <a:pt x="260073" y="31209"/>
                  </a:cubicBezTo>
                  <a:cubicBezTo>
                    <a:pt x="181011" y="243428"/>
                    <a:pt x="106110" y="455648"/>
                    <a:pt x="31209" y="659545"/>
                  </a:cubicBezTo>
                  <a:cubicBezTo>
                    <a:pt x="418197" y="742769"/>
                    <a:pt x="821831" y="742769"/>
                    <a:pt x="1208820" y="659545"/>
                  </a:cubicBezTo>
                  <a:cubicBezTo>
                    <a:pt x="1129757" y="455648"/>
                    <a:pt x="1054856" y="243428"/>
                    <a:pt x="975794" y="3120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7C5355ED-645F-42C9-AB4E-099A961B1D02}"/>
                </a:ext>
              </a:extLst>
            </p:cNvPr>
            <p:cNvSpPr/>
            <p:nvPr/>
          </p:nvSpPr>
          <p:spPr>
            <a:xfrm>
              <a:off x="7807245" y="2003286"/>
              <a:ext cx="749010" cy="582564"/>
            </a:xfrm>
            <a:custGeom>
              <a:avLst/>
              <a:gdLst>
                <a:gd name="connsiteX0" fmla="*/ 748006 w 749010"/>
                <a:gd name="connsiteY0" fmla="*/ 488937 h 582563"/>
                <a:gd name="connsiteX1" fmla="*/ 390146 w 749010"/>
                <a:gd name="connsiteY1" fmla="*/ 572161 h 582563"/>
                <a:gd name="connsiteX2" fmla="*/ 32285 w 749010"/>
                <a:gd name="connsiteY2" fmla="*/ 488937 h 582563"/>
                <a:gd name="connsiteX3" fmla="*/ 390146 w 749010"/>
                <a:gd name="connsiteY3" fmla="*/ 31209 h 582563"/>
                <a:gd name="connsiteX4" fmla="*/ 748006 w 749010"/>
                <a:gd name="connsiteY4" fmla="*/ 488937 h 58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010" h="582563">
                  <a:moveTo>
                    <a:pt x="748006" y="488937"/>
                  </a:moveTo>
                  <a:cubicBezTo>
                    <a:pt x="764651" y="530549"/>
                    <a:pt x="585721" y="572161"/>
                    <a:pt x="390146" y="572161"/>
                  </a:cubicBezTo>
                  <a:cubicBezTo>
                    <a:pt x="194571" y="572161"/>
                    <a:pt x="15641" y="534710"/>
                    <a:pt x="32285" y="488937"/>
                  </a:cubicBezTo>
                  <a:cubicBezTo>
                    <a:pt x="53091" y="422359"/>
                    <a:pt x="194571" y="31209"/>
                    <a:pt x="390146" y="31209"/>
                  </a:cubicBezTo>
                  <a:cubicBezTo>
                    <a:pt x="585721" y="31209"/>
                    <a:pt x="689750" y="351619"/>
                    <a:pt x="748006" y="48893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703A46D-FF43-EE4B-BDD9-19F3F675E481}"/>
              </a:ext>
            </a:extLst>
          </p:cNvPr>
          <p:cNvSpPr txBox="1"/>
          <p:nvPr/>
        </p:nvSpPr>
        <p:spPr>
          <a:xfrm>
            <a:off x="11636829" y="6283782"/>
            <a:ext cx="515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291798902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9011D7F-7B9C-0C45-BA1E-AAF73BE96EA8}"/>
              </a:ext>
            </a:extLst>
          </p:cNvPr>
          <p:cNvSpPr/>
          <p:nvPr/>
        </p:nvSpPr>
        <p:spPr>
          <a:xfrm>
            <a:off x="6527746" y="3667079"/>
            <a:ext cx="5509260" cy="2958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174658-F5FB-8F42-B360-C5EA8454B302}"/>
              </a:ext>
            </a:extLst>
          </p:cNvPr>
          <p:cNvSpPr/>
          <p:nvPr/>
        </p:nvSpPr>
        <p:spPr>
          <a:xfrm>
            <a:off x="193221" y="143147"/>
            <a:ext cx="8273143" cy="6600553"/>
          </a:xfrm>
          <a:prstGeom prst="rect">
            <a:avLst/>
          </a:prstGeom>
          <a:solidFill>
            <a:srgbClr val="BAB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FB637F-3F41-7C44-8DB0-0715F32207F3}"/>
              </a:ext>
            </a:extLst>
          </p:cNvPr>
          <p:cNvSpPr txBox="1"/>
          <p:nvPr/>
        </p:nvSpPr>
        <p:spPr>
          <a:xfrm>
            <a:off x="329290" y="319170"/>
            <a:ext cx="2100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Gabriola" pitchFamily="82" charset="0"/>
              </a:rPr>
              <a:t>Design Safety: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E68591-5073-A349-9224-5FB191848E29}"/>
              </a:ext>
            </a:extLst>
          </p:cNvPr>
          <p:cNvSpPr txBox="1"/>
          <p:nvPr/>
        </p:nvSpPr>
        <p:spPr>
          <a:xfrm>
            <a:off x="2533648" y="219347"/>
            <a:ext cx="55299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500" b="1" dirty="0">
                <a:latin typeface="Gabriola" pitchFamily="82" charset="0"/>
              </a:rPr>
              <a:t>Saudi Building Code (SBC)</a:t>
            </a:r>
          </a:p>
          <a:p>
            <a:pPr marL="342900" indent="-342900">
              <a:buAutoNum type="arabicPeriod"/>
            </a:pPr>
            <a:r>
              <a:rPr lang="en-US" sz="2500" b="1" dirty="0">
                <a:latin typeface="Gabriola" pitchFamily="82" charset="0"/>
              </a:rPr>
              <a:t>American Concrete Institute (ACI-318)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9C7F0E-7B56-8D41-BD12-B9B11596BAB0}"/>
              </a:ext>
            </a:extLst>
          </p:cNvPr>
          <p:cNvSpPr/>
          <p:nvPr/>
        </p:nvSpPr>
        <p:spPr>
          <a:xfrm>
            <a:off x="318406" y="1088906"/>
            <a:ext cx="80227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7C434-F90A-684B-A84F-C2D4E904E3DB}"/>
              </a:ext>
            </a:extLst>
          </p:cNvPr>
          <p:cNvSpPr txBox="1"/>
          <p:nvPr/>
        </p:nvSpPr>
        <p:spPr>
          <a:xfrm>
            <a:off x="270146" y="1315454"/>
            <a:ext cx="2481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Gabriola" pitchFamily="82" charset="0"/>
              </a:rPr>
              <a:t>Structural Design: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12541-785F-9C47-B77B-7E8469EFF616}"/>
              </a:ext>
            </a:extLst>
          </p:cNvPr>
          <p:cNvSpPr txBox="1"/>
          <p:nvPr/>
        </p:nvSpPr>
        <p:spPr>
          <a:xfrm>
            <a:off x="2554534" y="1183391"/>
            <a:ext cx="55299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500" b="1" dirty="0">
                <a:latin typeface="Gabriola" pitchFamily="82" charset="0"/>
              </a:rPr>
              <a:t>Precast Design</a:t>
            </a:r>
          </a:p>
          <a:p>
            <a:pPr marL="342900" indent="-342900">
              <a:buAutoNum type="arabicPeriod"/>
            </a:pPr>
            <a:r>
              <a:rPr lang="en-US" sz="2500" b="1" dirty="0">
                <a:latin typeface="Gabriola" pitchFamily="82" charset="0"/>
              </a:rPr>
              <a:t>Heavy Loads Equipment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68C6E2-08D9-C94A-945A-CD742B7192DD}"/>
              </a:ext>
            </a:extLst>
          </p:cNvPr>
          <p:cNvSpPr/>
          <p:nvPr/>
        </p:nvSpPr>
        <p:spPr>
          <a:xfrm>
            <a:off x="318406" y="2018568"/>
            <a:ext cx="80227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9080A-65A7-BE40-9E2A-0A8FC610B22B}"/>
              </a:ext>
            </a:extLst>
          </p:cNvPr>
          <p:cNvSpPr txBox="1"/>
          <p:nvPr/>
        </p:nvSpPr>
        <p:spPr>
          <a:xfrm>
            <a:off x="329290" y="2139313"/>
            <a:ext cx="2307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Gabriola" pitchFamily="82" charset="0"/>
              </a:rPr>
              <a:t>Geotechnical: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D9E23-24EE-2F49-86A7-50633B0BAE79}"/>
              </a:ext>
            </a:extLst>
          </p:cNvPr>
          <p:cNvSpPr txBox="1"/>
          <p:nvPr/>
        </p:nvSpPr>
        <p:spPr>
          <a:xfrm>
            <a:off x="2554534" y="2156660"/>
            <a:ext cx="58401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500" b="1" dirty="0">
                <a:latin typeface="Gabriola" pitchFamily="82" charset="0"/>
              </a:rPr>
              <a:t>Soil Type: clay with low plasticity ( problematic soil)</a:t>
            </a:r>
          </a:p>
          <a:p>
            <a:pPr marL="342900" indent="-342900">
              <a:buAutoNum type="arabicPeriod"/>
            </a:pPr>
            <a:r>
              <a:rPr lang="en-US" sz="2500" b="1" dirty="0">
                <a:latin typeface="Gabriola" pitchFamily="82" charset="0"/>
              </a:rPr>
              <a:t> Water Table (High)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3CBD2A-72BE-674D-A999-EF7374422B3A}"/>
              </a:ext>
            </a:extLst>
          </p:cNvPr>
          <p:cNvSpPr/>
          <p:nvPr/>
        </p:nvSpPr>
        <p:spPr>
          <a:xfrm>
            <a:off x="318406" y="3024095"/>
            <a:ext cx="80227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B6F87B-9202-4949-9D41-7363BCA078E6}"/>
              </a:ext>
            </a:extLst>
          </p:cNvPr>
          <p:cNvSpPr txBox="1"/>
          <p:nvPr/>
        </p:nvSpPr>
        <p:spPr>
          <a:xfrm>
            <a:off x="329290" y="3131729"/>
            <a:ext cx="2307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Gabriola" pitchFamily="82" charset="0"/>
              </a:rPr>
              <a:t>Material 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04FC8-50C6-1044-99D8-1FC42055A01B}"/>
              </a:ext>
            </a:extLst>
          </p:cNvPr>
          <p:cNvSpPr txBox="1"/>
          <p:nvPr/>
        </p:nvSpPr>
        <p:spPr>
          <a:xfrm>
            <a:off x="2529836" y="3160170"/>
            <a:ext cx="58401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500" b="1" dirty="0">
                <a:latin typeface="Gabriola" pitchFamily="82" charset="0"/>
              </a:rPr>
              <a:t>High sulphate </a:t>
            </a:r>
          </a:p>
          <a:p>
            <a:pPr marL="342900" indent="-342900">
              <a:buAutoNum type="arabicPeriod"/>
            </a:pPr>
            <a:r>
              <a:rPr lang="en-US" sz="2500" b="1" dirty="0">
                <a:latin typeface="Gabriola" pitchFamily="82" charset="0"/>
              </a:rPr>
              <a:t>High Chloride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13F286-D9BB-2C44-B19A-282AF78E7D1C}"/>
              </a:ext>
            </a:extLst>
          </p:cNvPr>
          <p:cNvGrpSpPr/>
          <p:nvPr/>
        </p:nvGrpSpPr>
        <p:grpSpPr>
          <a:xfrm>
            <a:off x="9214232" y="402355"/>
            <a:ext cx="1592559" cy="1728262"/>
            <a:chOff x="6064791" y="2003286"/>
            <a:chExt cx="4244393" cy="4606061"/>
          </a:xfrm>
        </p:grpSpPr>
        <p:sp>
          <p:nvSpPr>
            <p:cNvPr id="17" name="Freeform: Shape 189">
              <a:extLst>
                <a:ext uri="{FF2B5EF4-FFF2-40B4-BE49-F238E27FC236}">
                  <a16:creationId xmlns:a16="http://schemas.microsoft.com/office/drawing/2014/main" id="{EFB76A34-A3E0-DC40-95A9-82DE9D95417F}"/>
                </a:ext>
              </a:extLst>
            </p:cNvPr>
            <p:cNvSpPr/>
            <p:nvPr/>
          </p:nvSpPr>
          <p:spPr>
            <a:xfrm>
              <a:off x="6064791" y="5552161"/>
              <a:ext cx="4244393" cy="1057186"/>
            </a:xfrm>
            <a:custGeom>
              <a:avLst/>
              <a:gdLst>
                <a:gd name="connsiteX0" fmla="*/ 4229829 w 4244392"/>
                <a:gd name="connsiteY0" fmla="*/ 72820 h 1081903"/>
                <a:gd name="connsiteX1" fmla="*/ 4229829 w 4244392"/>
                <a:gd name="connsiteY1" fmla="*/ 31209 h 1081903"/>
                <a:gd name="connsiteX2" fmla="*/ 31209 w 4244392"/>
                <a:gd name="connsiteY2" fmla="*/ 31209 h 1081903"/>
                <a:gd name="connsiteX3" fmla="*/ 31209 w 4244392"/>
                <a:gd name="connsiteY3" fmla="*/ 72820 h 1081903"/>
                <a:gd name="connsiteX4" fmla="*/ 2132599 w 4244392"/>
                <a:gd name="connsiteY4" fmla="*/ 1054856 h 108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4392" h="1081903">
                  <a:moveTo>
                    <a:pt x="4229829" y="72820"/>
                  </a:moveTo>
                  <a:lnTo>
                    <a:pt x="4229829" y="31209"/>
                  </a:lnTo>
                  <a:lnTo>
                    <a:pt x="31209" y="31209"/>
                  </a:lnTo>
                  <a:lnTo>
                    <a:pt x="31209" y="72820"/>
                  </a:lnTo>
                  <a:lnTo>
                    <a:pt x="2132599" y="1054856"/>
                  </a:lnTo>
                  <a:close/>
                </a:path>
              </a:pathLst>
            </a:custGeom>
            <a:gradFill>
              <a:gsLst>
                <a:gs pos="100000">
                  <a:srgbClr val="FF7F00">
                    <a:alpha val="77000"/>
                    <a:lumMod val="15000"/>
                  </a:srgbClr>
                </a:gs>
                <a:gs pos="0">
                  <a:srgbClr val="FF7F00">
                    <a:lumMod val="35000"/>
                  </a:srgbClr>
                </a:gs>
              </a:gsLst>
              <a:path path="circle">
                <a:fillToRect l="100000" t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90">
              <a:extLst>
                <a:ext uri="{FF2B5EF4-FFF2-40B4-BE49-F238E27FC236}">
                  <a16:creationId xmlns:a16="http://schemas.microsoft.com/office/drawing/2014/main" id="{022E1D67-49B3-EC44-A490-3B62E4B14EC0}"/>
                </a:ext>
              </a:extLst>
            </p:cNvPr>
            <p:cNvSpPr/>
            <p:nvPr/>
          </p:nvSpPr>
          <p:spPr>
            <a:xfrm>
              <a:off x="6064791" y="4616500"/>
              <a:ext cx="4244393" cy="1955749"/>
            </a:xfrm>
            <a:custGeom>
              <a:avLst/>
              <a:gdLst>
                <a:gd name="connsiteX0" fmla="*/ 4229829 w 4244392"/>
                <a:gd name="connsiteY0" fmla="*/ 950827 h 1955749"/>
                <a:gd name="connsiteX1" fmla="*/ 2132599 w 4244392"/>
                <a:gd name="connsiteY1" fmla="*/ 31209 h 1955749"/>
                <a:gd name="connsiteX2" fmla="*/ 2132599 w 4244392"/>
                <a:gd name="connsiteY2" fmla="*/ 31209 h 1955749"/>
                <a:gd name="connsiteX3" fmla="*/ 2132599 w 4244392"/>
                <a:gd name="connsiteY3" fmla="*/ 31209 h 1955749"/>
                <a:gd name="connsiteX4" fmla="*/ 31209 w 4244392"/>
                <a:gd name="connsiteY4" fmla="*/ 950827 h 1955749"/>
                <a:gd name="connsiteX5" fmla="*/ 2132599 w 4244392"/>
                <a:gd name="connsiteY5" fmla="*/ 1928702 h 1955749"/>
                <a:gd name="connsiteX6" fmla="*/ 2132599 w 4244392"/>
                <a:gd name="connsiteY6" fmla="*/ 1928702 h 1955749"/>
                <a:gd name="connsiteX7" fmla="*/ 2132599 w 4244392"/>
                <a:gd name="connsiteY7" fmla="*/ 1928702 h 195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44392" h="1955749">
                  <a:moveTo>
                    <a:pt x="4229829" y="950827"/>
                  </a:moveTo>
                  <a:lnTo>
                    <a:pt x="2132599" y="31209"/>
                  </a:lnTo>
                  <a:lnTo>
                    <a:pt x="2132599" y="31209"/>
                  </a:lnTo>
                  <a:lnTo>
                    <a:pt x="2132599" y="31209"/>
                  </a:lnTo>
                  <a:lnTo>
                    <a:pt x="31209" y="950827"/>
                  </a:lnTo>
                  <a:lnTo>
                    <a:pt x="2132599" y="1928702"/>
                  </a:lnTo>
                  <a:lnTo>
                    <a:pt x="2132599" y="1928702"/>
                  </a:lnTo>
                  <a:lnTo>
                    <a:pt x="2132599" y="192870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91">
              <a:extLst>
                <a:ext uri="{FF2B5EF4-FFF2-40B4-BE49-F238E27FC236}">
                  <a16:creationId xmlns:a16="http://schemas.microsoft.com/office/drawing/2014/main" id="{288AD196-579C-8149-8959-747840DE29B8}"/>
                </a:ext>
              </a:extLst>
            </p:cNvPr>
            <p:cNvSpPr/>
            <p:nvPr/>
          </p:nvSpPr>
          <p:spPr>
            <a:xfrm>
              <a:off x="6709772" y="2461015"/>
              <a:ext cx="2954430" cy="3412159"/>
            </a:xfrm>
            <a:custGeom>
              <a:avLst/>
              <a:gdLst>
                <a:gd name="connsiteX0" fmla="*/ 1845479 w 2954430"/>
                <a:gd name="connsiteY0" fmla="*/ 31209 h 3412158"/>
                <a:gd name="connsiteX1" fmla="*/ 1487618 w 2954430"/>
                <a:gd name="connsiteY1" fmla="*/ 56176 h 3412158"/>
                <a:gd name="connsiteX2" fmla="*/ 1129758 w 2954430"/>
                <a:gd name="connsiteY2" fmla="*/ 31209 h 3412158"/>
                <a:gd name="connsiteX3" fmla="*/ 31209 w 2954430"/>
                <a:gd name="connsiteY3" fmla="*/ 2993961 h 3412158"/>
                <a:gd name="connsiteX4" fmla="*/ 1487618 w 2954430"/>
                <a:gd name="connsiteY4" fmla="*/ 3405917 h 3412158"/>
                <a:gd name="connsiteX5" fmla="*/ 2944027 w 2954430"/>
                <a:gd name="connsiteY5" fmla="*/ 2993961 h 3412158"/>
                <a:gd name="connsiteX6" fmla="*/ 1845479 w 2954430"/>
                <a:gd name="connsiteY6" fmla="*/ 31209 h 341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4430" h="3412158">
                  <a:moveTo>
                    <a:pt x="1845479" y="31209"/>
                  </a:moveTo>
                  <a:cubicBezTo>
                    <a:pt x="1724805" y="47853"/>
                    <a:pt x="1608292" y="56176"/>
                    <a:pt x="1487618" y="56176"/>
                  </a:cubicBezTo>
                  <a:cubicBezTo>
                    <a:pt x="1366944" y="56176"/>
                    <a:pt x="1246270" y="47853"/>
                    <a:pt x="1129758" y="31209"/>
                  </a:cubicBezTo>
                  <a:cubicBezTo>
                    <a:pt x="746930" y="1083985"/>
                    <a:pt x="372425" y="2099310"/>
                    <a:pt x="31209" y="2993961"/>
                  </a:cubicBezTo>
                  <a:cubicBezTo>
                    <a:pt x="476454" y="3268599"/>
                    <a:pt x="984117" y="3405917"/>
                    <a:pt x="1487618" y="3405917"/>
                  </a:cubicBezTo>
                  <a:cubicBezTo>
                    <a:pt x="1991120" y="3405917"/>
                    <a:pt x="2498782" y="3268599"/>
                    <a:pt x="2944027" y="2993961"/>
                  </a:cubicBezTo>
                  <a:cubicBezTo>
                    <a:pt x="2602812" y="2099310"/>
                    <a:pt x="2228306" y="1083985"/>
                    <a:pt x="1845479" y="3120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2">
              <a:extLst>
                <a:ext uri="{FF2B5EF4-FFF2-40B4-BE49-F238E27FC236}">
                  <a16:creationId xmlns:a16="http://schemas.microsoft.com/office/drawing/2014/main" id="{CE736A4F-F3DA-6B42-84B5-B20001C11EC5}"/>
                </a:ext>
              </a:extLst>
            </p:cNvPr>
            <p:cNvSpPr/>
            <p:nvPr/>
          </p:nvSpPr>
          <p:spPr>
            <a:xfrm>
              <a:off x="6709772" y="4870332"/>
              <a:ext cx="2954430" cy="998681"/>
            </a:xfrm>
            <a:custGeom>
              <a:avLst/>
              <a:gdLst>
                <a:gd name="connsiteX0" fmla="*/ 31209 w 2954430"/>
                <a:gd name="connsiteY0" fmla="*/ 584644 h 998680"/>
                <a:gd name="connsiteX1" fmla="*/ 1487618 w 2954430"/>
                <a:gd name="connsiteY1" fmla="*/ 996600 h 998680"/>
                <a:gd name="connsiteX2" fmla="*/ 2944027 w 2954430"/>
                <a:gd name="connsiteY2" fmla="*/ 584644 h 998680"/>
                <a:gd name="connsiteX3" fmla="*/ 2731808 w 2954430"/>
                <a:gd name="connsiteY3" fmla="*/ 31209 h 998680"/>
                <a:gd name="connsiteX4" fmla="*/ 239267 w 2954430"/>
                <a:gd name="connsiteY4" fmla="*/ 31209 h 998680"/>
                <a:gd name="connsiteX5" fmla="*/ 31209 w 2954430"/>
                <a:gd name="connsiteY5" fmla="*/ 584644 h 99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4430" h="998680">
                  <a:moveTo>
                    <a:pt x="31209" y="584644"/>
                  </a:moveTo>
                  <a:cubicBezTo>
                    <a:pt x="476454" y="859282"/>
                    <a:pt x="984117" y="996600"/>
                    <a:pt x="1487618" y="996600"/>
                  </a:cubicBezTo>
                  <a:cubicBezTo>
                    <a:pt x="1991120" y="996600"/>
                    <a:pt x="2498782" y="859282"/>
                    <a:pt x="2944027" y="584644"/>
                  </a:cubicBezTo>
                  <a:cubicBezTo>
                    <a:pt x="2873288" y="405714"/>
                    <a:pt x="2806709" y="218461"/>
                    <a:pt x="2731808" y="31209"/>
                  </a:cubicBezTo>
                  <a:cubicBezTo>
                    <a:pt x="1949508" y="422359"/>
                    <a:pt x="1025728" y="422359"/>
                    <a:pt x="239267" y="31209"/>
                  </a:cubicBezTo>
                  <a:cubicBezTo>
                    <a:pt x="168527" y="222622"/>
                    <a:pt x="97787" y="405714"/>
                    <a:pt x="31209" y="58464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193">
              <a:extLst>
                <a:ext uri="{FF2B5EF4-FFF2-40B4-BE49-F238E27FC236}">
                  <a16:creationId xmlns:a16="http://schemas.microsoft.com/office/drawing/2014/main" id="{92F75AAE-6EEC-8C4C-AE05-BDA031BD30A9}"/>
                </a:ext>
              </a:extLst>
            </p:cNvPr>
            <p:cNvSpPr/>
            <p:nvPr/>
          </p:nvSpPr>
          <p:spPr>
            <a:xfrm>
              <a:off x="7130051" y="3642787"/>
              <a:ext cx="2122196" cy="915457"/>
            </a:xfrm>
            <a:custGeom>
              <a:avLst/>
              <a:gdLst>
                <a:gd name="connsiteX0" fmla="*/ 31209 w 2122196"/>
                <a:gd name="connsiteY0" fmla="*/ 705318 h 915457"/>
                <a:gd name="connsiteX1" fmla="*/ 2099310 w 2122196"/>
                <a:gd name="connsiteY1" fmla="*/ 705318 h 915457"/>
                <a:gd name="connsiteX2" fmla="*/ 1874607 w 2122196"/>
                <a:gd name="connsiteY2" fmla="*/ 31209 h 915457"/>
                <a:gd name="connsiteX3" fmla="*/ 251751 w 2122196"/>
                <a:gd name="connsiteY3" fmla="*/ 31209 h 915457"/>
                <a:gd name="connsiteX4" fmla="*/ 31209 w 2122196"/>
                <a:gd name="connsiteY4" fmla="*/ 705318 h 91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196" h="915457">
                  <a:moveTo>
                    <a:pt x="31209" y="705318"/>
                  </a:moveTo>
                  <a:cubicBezTo>
                    <a:pt x="692835" y="971633"/>
                    <a:pt x="1437684" y="971633"/>
                    <a:pt x="2099310" y="705318"/>
                  </a:cubicBezTo>
                  <a:cubicBezTo>
                    <a:pt x="2024409" y="509743"/>
                    <a:pt x="1949508" y="230945"/>
                    <a:pt x="1874607" y="31209"/>
                  </a:cubicBezTo>
                  <a:cubicBezTo>
                    <a:pt x="1346138" y="193494"/>
                    <a:pt x="780219" y="193494"/>
                    <a:pt x="251751" y="31209"/>
                  </a:cubicBezTo>
                  <a:cubicBezTo>
                    <a:pt x="181011" y="230945"/>
                    <a:pt x="106110" y="509743"/>
                    <a:pt x="31209" y="70531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194">
              <a:extLst>
                <a:ext uri="{FF2B5EF4-FFF2-40B4-BE49-F238E27FC236}">
                  <a16:creationId xmlns:a16="http://schemas.microsoft.com/office/drawing/2014/main" id="{CB188172-DC3B-F545-83CA-3AA5928367B7}"/>
                </a:ext>
              </a:extLst>
            </p:cNvPr>
            <p:cNvSpPr/>
            <p:nvPr/>
          </p:nvSpPr>
          <p:spPr>
            <a:xfrm>
              <a:off x="7579457" y="2461015"/>
              <a:ext cx="1206739" cy="749010"/>
            </a:xfrm>
            <a:custGeom>
              <a:avLst/>
              <a:gdLst>
                <a:gd name="connsiteX0" fmla="*/ 975794 w 1206739"/>
                <a:gd name="connsiteY0" fmla="*/ 31209 h 749010"/>
                <a:gd name="connsiteX1" fmla="*/ 617934 w 1206739"/>
                <a:gd name="connsiteY1" fmla="*/ 56176 h 749010"/>
                <a:gd name="connsiteX2" fmla="*/ 260073 w 1206739"/>
                <a:gd name="connsiteY2" fmla="*/ 31209 h 749010"/>
                <a:gd name="connsiteX3" fmla="*/ 31209 w 1206739"/>
                <a:gd name="connsiteY3" fmla="*/ 659545 h 749010"/>
                <a:gd name="connsiteX4" fmla="*/ 1208820 w 1206739"/>
                <a:gd name="connsiteY4" fmla="*/ 659545 h 749010"/>
                <a:gd name="connsiteX5" fmla="*/ 975794 w 1206739"/>
                <a:gd name="connsiteY5" fmla="*/ 31209 h 74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6739" h="749010">
                  <a:moveTo>
                    <a:pt x="975794" y="31209"/>
                  </a:moveTo>
                  <a:cubicBezTo>
                    <a:pt x="855120" y="47853"/>
                    <a:pt x="738608" y="56176"/>
                    <a:pt x="617934" y="56176"/>
                  </a:cubicBezTo>
                  <a:cubicBezTo>
                    <a:pt x="497260" y="56176"/>
                    <a:pt x="376586" y="47853"/>
                    <a:pt x="260073" y="31209"/>
                  </a:cubicBezTo>
                  <a:cubicBezTo>
                    <a:pt x="181011" y="243428"/>
                    <a:pt x="106110" y="455648"/>
                    <a:pt x="31209" y="659545"/>
                  </a:cubicBezTo>
                  <a:cubicBezTo>
                    <a:pt x="418197" y="742769"/>
                    <a:pt x="821831" y="742769"/>
                    <a:pt x="1208820" y="659545"/>
                  </a:cubicBezTo>
                  <a:cubicBezTo>
                    <a:pt x="1129757" y="455648"/>
                    <a:pt x="1054856" y="243428"/>
                    <a:pt x="975794" y="3120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195">
              <a:extLst>
                <a:ext uri="{FF2B5EF4-FFF2-40B4-BE49-F238E27FC236}">
                  <a16:creationId xmlns:a16="http://schemas.microsoft.com/office/drawing/2014/main" id="{720ABC27-DFCF-3F4F-8F71-B14EB79FFA61}"/>
                </a:ext>
              </a:extLst>
            </p:cNvPr>
            <p:cNvSpPr/>
            <p:nvPr/>
          </p:nvSpPr>
          <p:spPr>
            <a:xfrm>
              <a:off x="7807245" y="2003286"/>
              <a:ext cx="749010" cy="582564"/>
            </a:xfrm>
            <a:custGeom>
              <a:avLst/>
              <a:gdLst>
                <a:gd name="connsiteX0" fmla="*/ 748006 w 749010"/>
                <a:gd name="connsiteY0" fmla="*/ 488937 h 582563"/>
                <a:gd name="connsiteX1" fmla="*/ 390146 w 749010"/>
                <a:gd name="connsiteY1" fmla="*/ 572161 h 582563"/>
                <a:gd name="connsiteX2" fmla="*/ 32285 w 749010"/>
                <a:gd name="connsiteY2" fmla="*/ 488937 h 582563"/>
                <a:gd name="connsiteX3" fmla="*/ 390146 w 749010"/>
                <a:gd name="connsiteY3" fmla="*/ 31209 h 582563"/>
                <a:gd name="connsiteX4" fmla="*/ 748006 w 749010"/>
                <a:gd name="connsiteY4" fmla="*/ 488937 h 58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010" h="582563">
                  <a:moveTo>
                    <a:pt x="748006" y="488937"/>
                  </a:moveTo>
                  <a:cubicBezTo>
                    <a:pt x="764651" y="530549"/>
                    <a:pt x="585721" y="572161"/>
                    <a:pt x="390146" y="572161"/>
                  </a:cubicBezTo>
                  <a:cubicBezTo>
                    <a:pt x="194571" y="572161"/>
                    <a:pt x="15641" y="534710"/>
                    <a:pt x="32285" y="488937"/>
                  </a:cubicBezTo>
                  <a:cubicBezTo>
                    <a:pt x="53091" y="422359"/>
                    <a:pt x="194571" y="31209"/>
                    <a:pt x="390146" y="31209"/>
                  </a:cubicBezTo>
                  <a:cubicBezTo>
                    <a:pt x="585721" y="31209"/>
                    <a:pt x="689750" y="351619"/>
                    <a:pt x="748006" y="48893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0094A89-0EFC-8041-A5B2-245C3A1F06B6}"/>
              </a:ext>
            </a:extLst>
          </p:cNvPr>
          <p:cNvSpPr txBox="1"/>
          <p:nvPr/>
        </p:nvSpPr>
        <p:spPr>
          <a:xfrm>
            <a:off x="405492" y="4363089"/>
            <a:ext cx="2100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Gabriola" pitchFamily="82" charset="0"/>
              </a:rPr>
              <a:t>Environmental: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54D4F0-196C-FF45-986B-4711659F178D}"/>
              </a:ext>
            </a:extLst>
          </p:cNvPr>
          <p:cNvSpPr txBox="1"/>
          <p:nvPr/>
        </p:nvSpPr>
        <p:spPr>
          <a:xfrm>
            <a:off x="2637063" y="4067939"/>
            <a:ext cx="55299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500" b="1" dirty="0">
                <a:latin typeface="Gabriola" pitchFamily="82" charset="0"/>
              </a:rPr>
              <a:t>Deter pollution of land </a:t>
            </a:r>
          </a:p>
          <a:p>
            <a:pPr marL="342900" indent="-342900">
              <a:buAutoNum type="arabicPeriod"/>
            </a:pPr>
            <a:r>
              <a:rPr lang="en-US" sz="2500" b="1" dirty="0">
                <a:latin typeface="Gabriola" pitchFamily="82" charset="0"/>
              </a:rPr>
              <a:t>Water waste</a:t>
            </a:r>
          </a:p>
          <a:p>
            <a:pPr marL="342900" indent="-342900">
              <a:buAutoNum type="arabicPeriod"/>
            </a:pPr>
            <a:r>
              <a:rPr lang="en-US" sz="2500" b="1" dirty="0">
                <a:latin typeface="Gabriola" pitchFamily="82" charset="0"/>
              </a:rPr>
              <a:t> contaminated soil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D38F4E-2CCF-AC4F-8003-D5EF2EBC4225}"/>
              </a:ext>
            </a:extLst>
          </p:cNvPr>
          <p:cNvSpPr txBox="1"/>
          <p:nvPr/>
        </p:nvSpPr>
        <p:spPr>
          <a:xfrm>
            <a:off x="405492" y="5683603"/>
            <a:ext cx="2481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Gabriola" pitchFamily="82" charset="0"/>
              </a:rPr>
              <a:t>Cost: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977AC7-717C-5641-AA40-441A556AF675}"/>
              </a:ext>
            </a:extLst>
          </p:cNvPr>
          <p:cNvSpPr txBox="1"/>
          <p:nvPr/>
        </p:nvSpPr>
        <p:spPr>
          <a:xfrm>
            <a:off x="2637062" y="5510016"/>
            <a:ext cx="55299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500" b="1" dirty="0">
                <a:latin typeface="Gabriola" pitchFamily="82" charset="0"/>
              </a:rPr>
              <a:t>Being on the assigned budget </a:t>
            </a:r>
          </a:p>
          <a:p>
            <a:pPr marL="342900" indent="-342900">
              <a:buAutoNum type="arabicPeriod"/>
            </a:pPr>
            <a:r>
              <a:rPr lang="en-US" sz="2500" b="1" dirty="0">
                <a:latin typeface="Gabriola" pitchFamily="82" charset="0"/>
              </a:rPr>
              <a:t>Being economical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0F9D61-899F-1349-A959-6104B5A977A3}"/>
              </a:ext>
            </a:extLst>
          </p:cNvPr>
          <p:cNvSpPr/>
          <p:nvPr/>
        </p:nvSpPr>
        <p:spPr>
          <a:xfrm>
            <a:off x="293731" y="4022646"/>
            <a:ext cx="80227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4A86D6-D7A4-ED43-B8E7-DFA98C021FE5}"/>
              </a:ext>
            </a:extLst>
          </p:cNvPr>
          <p:cNvSpPr/>
          <p:nvPr/>
        </p:nvSpPr>
        <p:spPr>
          <a:xfrm>
            <a:off x="293731" y="5349425"/>
            <a:ext cx="80227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EDC64A-753F-E448-9802-30D3365474F2}"/>
              </a:ext>
            </a:extLst>
          </p:cNvPr>
          <p:cNvSpPr txBox="1"/>
          <p:nvPr/>
        </p:nvSpPr>
        <p:spPr>
          <a:xfrm>
            <a:off x="8958475" y="3908436"/>
            <a:ext cx="2828033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500" b="1" dirty="0">
                <a:solidFill>
                  <a:schemeClr val="bg1"/>
                </a:solidFill>
                <a:latin typeface="Gabriola" pitchFamily="82" charset="0"/>
                <a:cs typeface="Arial" pitchFamily="34" charset="0"/>
              </a:rPr>
              <a:t>Constraints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608A2EC-5AFE-444E-8073-9A374D7C9A94}"/>
              </a:ext>
            </a:extLst>
          </p:cNvPr>
          <p:cNvSpPr/>
          <p:nvPr/>
        </p:nvSpPr>
        <p:spPr>
          <a:xfrm>
            <a:off x="9055320" y="4617066"/>
            <a:ext cx="2634343" cy="76200"/>
          </a:xfrm>
          <a:prstGeom prst="rect">
            <a:avLst/>
          </a:prstGeom>
          <a:solidFill>
            <a:srgbClr val="7D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087050-C7A4-D143-BE53-73D226E1FB38}"/>
              </a:ext>
            </a:extLst>
          </p:cNvPr>
          <p:cNvSpPr txBox="1"/>
          <p:nvPr/>
        </p:nvSpPr>
        <p:spPr>
          <a:xfrm>
            <a:off x="11576418" y="6178163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919193305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A15F4B63-6242-B44D-9433-76732F5ED441}"/>
              </a:ext>
            </a:extLst>
          </p:cNvPr>
          <p:cNvSpPr/>
          <p:nvPr/>
        </p:nvSpPr>
        <p:spPr>
          <a:xfrm>
            <a:off x="229340" y="116114"/>
            <a:ext cx="4239790" cy="908062"/>
          </a:xfrm>
          <a:prstGeom prst="snip2Diag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1E83D-D31A-49EB-87B9-D38F838F59FA}"/>
              </a:ext>
            </a:extLst>
          </p:cNvPr>
          <p:cNvSpPr txBox="1"/>
          <p:nvPr/>
        </p:nvSpPr>
        <p:spPr>
          <a:xfrm>
            <a:off x="325872" y="116114"/>
            <a:ext cx="7961041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5000" b="1" dirty="0">
                <a:solidFill>
                  <a:schemeClr val="bg1"/>
                </a:solidFill>
                <a:latin typeface="Gabriola" pitchFamily="82" charset="0"/>
                <a:cs typeface="Arial" pitchFamily="34" charset="0"/>
              </a:rPr>
              <a:t>Project Complexity:</a:t>
            </a:r>
            <a:endParaRPr lang="ko-KR" altLang="en-US" sz="5000" b="1" dirty="0">
              <a:solidFill>
                <a:schemeClr val="bg1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71C47C8-4EFC-47D6-AA83-29CA11CAA8CD}"/>
              </a:ext>
            </a:extLst>
          </p:cNvPr>
          <p:cNvSpPr txBox="1"/>
          <p:nvPr/>
        </p:nvSpPr>
        <p:spPr>
          <a:xfrm>
            <a:off x="180770" y="3420319"/>
            <a:ext cx="2292434" cy="29238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300" dirty="0">
                <a:solidFill>
                  <a:schemeClr val="bg1"/>
                </a:solidFill>
                <a:latin typeface="Gabriola" pitchFamily="82" charset="0"/>
              </a:rPr>
              <a:t>The project is a comprehensive analysis and design of several parts including “Main building, Machine footing, Boundary wall”, not only one structure system.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5E236C7-AEED-4599-8380-0815027FC169}"/>
              </a:ext>
            </a:extLst>
          </p:cNvPr>
          <p:cNvSpPr txBox="1"/>
          <p:nvPr/>
        </p:nvSpPr>
        <p:spPr>
          <a:xfrm>
            <a:off x="2569923" y="3420319"/>
            <a:ext cx="2292434" cy="32778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300" dirty="0">
                <a:solidFill>
                  <a:schemeClr val="bg1"/>
                </a:solidFill>
                <a:latin typeface="Gabriola" pitchFamily="82" charset="0"/>
              </a:rPr>
              <a:t>The Main building has a moving crane carried by half of the area in the ground floor columns, which is a new idea of load distribution and analysis in the building.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46E29C6-A130-4A3B-8950-863A52630B1C}"/>
              </a:ext>
            </a:extLst>
          </p:cNvPr>
          <p:cNvSpPr txBox="1"/>
          <p:nvPr/>
        </p:nvSpPr>
        <p:spPr>
          <a:xfrm>
            <a:off x="4989664" y="3429000"/>
            <a:ext cx="2244899" cy="29238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300" dirty="0">
                <a:solidFill>
                  <a:schemeClr val="bg1"/>
                </a:solidFill>
                <a:latin typeface="Gabriola" pitchFamily="82" charset="0"/>
              </a:rPr>
              <a:t>The project consists of RCC design and Precast design, and the study of PCI code and the way of manual design of precast element itself is a challenge for us.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10F66D8-2F66-4F5C-B906-AC5FF054E1AD}"/>
              </a:ext>
            </a:extLst>
          </p:cNvPr>
          <p:cNvSpPr txBox="1"/>
          <p:nvPr/>
        </p:nvSpPr>
        <p:spPr>
          <a:xfrm>
            <a:off x="7361870" y="3429000"/>
            <a:ext cx="2060910" cy="25699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300" dirty="0">
                <a:solidFill>
                  <a:schemeClr val="bg1"/>
                </a:solidFill>
                <a:latin typeface="Gabriola" pitchFamily="82" charset="0"/>
              </a:rPr>
              <a:t>Software analysis using different programs including ETABS for structural elements, Excel for quantity and cost estimation.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1EB8793-74F2-4F65-BEF9-D1F399C1896B}"/>
              </a:ext>
            </a:extLst>
          </p:cNvPr>
          <p:cNvSpPr txBox="1"/>
          <p:nvPr/>
        </p:nvSpPr>
        <p:spPr>
          <a:xfrm>
            <a:off x="9564496" y="3431225"/>
            <a:ext cx="2569581" cy="32778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300" dirty="0">
                <a:solidFill>
                  <a:schemeClr val="bg1"/>
                </a:solidFill>
                <a:latin typeface="Gabriola" pitchFamily="82" charset="0"/>
              </a:rPr>
              <a:t>For cost estimation, we went to several companies to get a real and professional cost estimation. so, we got verified quotations for both cost estimations for RCC and PCI  constructions. </a:t>
            </a:r>
          </a:p>
        </p:txBody>
      </p:sp>
      <p:sp>
        <p:nvSpPr>
          <p:cNvPr id="42" name="Rounded Rectangle 51">
            <a:extLst>
              <a:ext uri="{FF2B5EF4-FFF2-40B4-BE49-F238E27FC236}">
                <a16:creationId xmlns:a16="http://schemas.microsoft.com/office/drawing/2014/main" id="{EE2C7352-5CEF-1345-BF75-032836819B56}"/>
              </a:ext>
            </a:extLst>
          </p:cNvPr>
          <p:cNvSpPr/>
          <p:nvPr/>
        </p:nvSpPr>
        <p:spPr>
          <a:xfrm rot="16200000" flipH="1">
            <a:off x="3428085" y="2723667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F2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n w="0"/>
              <a:solidFill>
                <a:srgbClr val="F279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Oval 8">
            <a:extLst>
              <a:ext uri="{FF2B5EF4-FFF2-40B4-BE49-F238E27FC236}">
                <a16:creationId xmlns:a16="http://schemas.microsoft.com/office/drawing/2014/main" id="{BA96318D-B75A-6A4D-95DB-D786BCD52FF3}"/>
              </a:ext>
            </a:extLst>
          </p:cNvPr>
          <p:cNvSpPr/>
          <p:nvPr/>
        </p:nvSpPr>
        <p:spPr>
          <a:xfrm>
            <a:off x="1028873" y="2775969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rgbClr val="F2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D18173F8-4C1F-2143-935D-CF4DDCD28B79}"/>
              </a:ext>
            </a:extLst>
          </p:cNvPr>
          <p:cNvSpPr/>
          <p:nvPr/>
        </p:nvSpPr>
        <p:spPr>
          <a:xfrm>
            <a:off x="5803481" y="2820290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2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id="{7A315F7C-6719-4C46-A0A7-2568E292CC10}"/>
              </a:ext>
            </a:extLst>
          </p:cNvPr>
          <p:cNvSpPr/>
          <p:nvPr/>
        </p:nvSpPr>
        <p:spPr>
          <a:xfrm>
            <a:off x="7916568" y="2935367"/>
            <a:ext cx="625610" cy="49363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rgbClr val="F2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46" name="Rectangle 21">
            <a:extLst>
              <a:ext uri="{FF2B5EF4-FFF2-40B4-BE49-F238E27FC236}">
                <a16:creationId xmlns:a16="http://schemas.microsoft.com/office/drawing/2014/main" id="{BC0ED25F-E536-AE41-B9E8-6438F194ACE8}"/>
              </a:ext>
            </a:extLst>
          </p:cNvPr>
          <p:cNvSpPr/>
          <p:nvPr/>
        </p:nvSpPr>
        <p:spPr>
          <a:xfrm>
            <a:off x="10171794" y="2877894"/>
            <a:ext cx="867057" cy="436029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rgbClr val="F2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A26D8A-BA82-C04F-A077-E8679C362FF3}"/>
              </a:ext>
            </a:extLst>
          </p:cNvPr>
          <p:cNvSpPr txBox="1"/>
          <p:nvPr/>
        </p:nvSpPr>
        <p:spPr>
          <a:xfrm>
            <a:off x="11576418" y="6178163"/>
            <a:ext cx="536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Gabriola" pitchFamily="82" charset="0"/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33806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CADAD7C9-38AD-4127-BB35-9A5A8F34E4CB}"/>
              </a:ext>
            </a:extLst>
          </p:cNvPr>
          <p:cNvSpPr/>
          <p:nvPr/>
        </p:nvSpPr>
        <p:spPr>
          <a:xfrm rot="5400000">
            <a:off x="-1466446" y="4024824"/>
            <a:ext cx="4124530" cy="1191638"/>
          </a:xfrm>
          <a:prstGeom prst="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이등변 삼각형 3">
            <a:extLst>
              <a:ext uri="{FF2B5EF4-FFF2-40B4-BE49-F238E27FC236}">
                <a16:creationId xmlns:a16="http://schemas.microsoft.com/office/drawing/2014/main" id="{AD0F6835-07FA-4BA5-A425-E3BBC4796380}"/>
              </a:ext>
            </a:extLst>
          </p:cNvPr>
          <p:cNvSpPr/>
          <p:nvPr/>
        </p:nvSpPr>
        <p:spPr>
          <a:xfrm rot="10800000">
            <a:off x="1408150" y="0"/>
            <a:ext cx="2550203" cy="2198451"/>
          </a:xfrm>
          <a:prstGeom prst="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이등변 삼각형 5">
            <a:extLst>
              <a:ext uri="{FF2B5EF4-FFF2-40B4-BE49-F238E27FC236}">
                <a16:creationId xmlns:a16="http://schemas.microsoft.com/office/drawing/2014/main" id="{55543BC5-A112-4B75-9CA3-D72464282DB1}"/>
              </a:ext>
            </a:extLst>
          </p:cNvPr>
          <p:cNvSpPr/>
          <p:nvPr/>
        </p:nvSpPr>
        <p:spPr>
          <a:xfrm rot="10800000">
            <a:off x="4216201" y="4659550"/>
            <a:ext cx="2550203" cy="2198451"/>
          </a:xfrm>
          <a:prstGeom prst="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이등변 삼각형 9">
            <a:extLst>
              <a:ext uri="{FF2B5EF4-FFF2-40B4-BE49-F238E27FC236}">
                <a16:creationId xmlns:a16="http://schemas.microsoft.com/office/drawing/2014/main" id="{4B833B78-A868-45CC-90AD-6C0DD1DAA67A}"/>
              </a:ext>
            </a:extLst>
          </p:cNvPr>
          <p:cNvSpPr/>
          <p:nvPr/>
        </p:nvSpPr>
        <p:spPr>
          <a:xfrm rot="16200000">
            <a:off x="4108318" y="1668294"/>
            <a:ext cx="4124530" cy="1191638"/>
          </a:xfrm>
          <a:prstGeom prst="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5C55A3F-7177-456E-A484-CB5E55AA4871}"/>
              </a:ext>
            </a:extLst>
          </p:cNvPr>
          <p:cNvSpPr/>
          <p:nvPr/>
        </p:nvSpPr>
        <p:spPr>
          <a:xfrm>
            <a:off x="11070078" y="0"/>
            <a:ext cx="11219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31674A07-8E2D-431A-8AEC-24A15D6D952E}"/>
              </a:ext>
            </a:extLst>
          </p:cNvPr>
          <p:cNvSpPr txBox="1">
            <a:spLocks/>
          </p:cNvSpPr>
          <p:nvPr/>
        </p:nvSpPr>
        <p:spPr>
          <a:xfrm rot="5400000">
            <a:off x="8388606" y="2962769"/>
            <a:ext cx="6454304" cy="93246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lnSpc>
                <a:spcPct val="80000"/>
              </a:lnSpc>
              <a:buNone/>
            </a:pPr>
            <a:r>
              <a:rPr lang="en-US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Presentation Video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E612C1AA-A10A-4DF0-A9F7-F02A0F5C0AA8}"/>
              </a:ext>
            </a:extLst>
          </p:cNvPr>
          <p:cNvGrpSpPr/>
          <p:nvPr/>
        </p:nvGrpSpPr>
        <p:grpSpPr>
          <a:xfrm>
            <a:off x="7521188" y="876023"/>
            <a:ext cx="2988374" cy="2788640"/>
            <a:chOff x="7385001" y="817657"/>
            <a:chExt cx="2988374" cy="2788640"/>
          </a:xfrm>
        </p:grpSpPr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BAB73E16-50CC-412D-ADE6-02EA39070C6F}"/>
                </a:ext>
              </a:extLst>
            </p:cNvPr>
            <p:cNvSpPr/>
            <p:nvPr/>
          </p:nvSpPr>
          <p:spPr>
            <a:xfrm>
              <a:off x="7385001" y="817657"/>
              <a:ext cx="304444" cy="281568"/>
            </a:xfrm>
            <a:custGeom>
              <a:avLst/>
              <a:gdLst/>
              <a:ahLst/>
              <a:cxnLst/>
              <a:rect l="l" t="t" r="r" b="b"/>
              <a:pathLst>
                <a:path w="282415" h="261194">
                  <a:moveTo>
                    <a:pt x="258472" y="0"/>
                  </a:moveTo>
                  <a:lnTo>
                    <a:pt x="282415" y="38091"/>
                  </a:lnTo>
                  <a:cubicBezTo>
                    <a:pt x="262463" y="46435"/>
                    <a:pt x="247771" y="58859"/>
                    <a:pt x="238339" y="75365"/>
                  </a:cubicBezTo>
                  <a:cubicBezTo>
                    <a:pt x="228907" y="91871"/>
                    <a:pt x="223647" y="115905"/>
                    <a:pt x="222558" y="147466"/>
                  </a:cubicBezTo>
                  <a:lnTo>
                    <a:pt x="273709" y="147466"/>
                  </a:lnTo>
                  <a:lnTo>
                    <a:pt x="273709" y="261194"/>
                  </a:lnTo>
                  <a:lnTo>
                    <a:pt x="168687" y="261194"/>
                  </a:lnTo>
                  <a:lnTo>
                    <a:pt x="168687" y="171408"/>
                  </a:lnTo>
                  <a:cubicBezTo>
                    <a:pt x="168687" y="122797"/>
                    <a:pt x="174491" y="87609"/>
                    <a:pt x="186100" y="65843"/>
                  </a:cubicBezTo>
                  <a:cubicBezTo>
                    <a:pt x="201336" y="36821"/>
                    <a:pt x="225460" y="14874"/>
                    <a:pt x="258472" y="0"/>
                  </a:cubicBezTo>
                  <a:close/>
                  <a:moveTo>
                    <a:pt x="89785" y="0"/>
                  </a:moveTo>
                  <a:lnTo>
                    <a:pt x="113728" y="38091"/>
                  </a:lnTo>
                  <a:cubicBezTo>
                    <a:pt x="93775" y="46435"/>
                    <a:pt x="79083" y="58859"/>
                    <a:pt x="69651" y="75365"/>
                  </a:cubicBezTo>
                  <a:cubicBezTo>
                    <a:pt x="60219" y="91871"/>
                    <a:pt x="54959" y="115905"/>
                    <a:pt x="53871" y="147466"/>
                  </a:cubicBezTo>
                  <a:lnTo>
                    <a:pt x="105021" y="147466"/>
                  </a:lnTo>
                  <a:lnTo>
                    <a:pt x="105021" y="261194"/>
                  </a:lnTo>
                  <a:lnTo>
                    <a:pt x="0" y="261194"/>
                  </a:lnTo>
                  <a:lnTo>
                    <a:pt x="0" y="171408"/>
                  </a:lnTo>
                  <a:cubicBezTo>
                    <a:pt x="0" y="122797"/>
                    <a:pt x="5804" y="87609"/>
                    <a:pt x="17413" y="65843"/>
                  </a:cubicBezTo>
                  <a:cubicBezTo>
                    <a:pt x="32649" y="36821"/>
                    <a:pt x="56773" y="14874"/>
                    <a:pt x="89785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996AAA-5210-4595-9A58-80C645C1F3E3}"/>
                </a:ext>
              </a:extLst>
            </p:cNvPr>
            <p:cNvSpPr txBox="1"/>
            <p:nvPr/>
          </p:nvSpPr>
          <p:spPr>
            <a:xfrm>
              <a:off x="7495011" y="858092"/>
              <a:ext cx="287836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en-US" altLang="ko-KR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  <a:hlinkClick r:id="rId2"/>
                </a:rPr>
                <a:t>https://youtu.be/OB8nTrkMPlw</a:t>
              </a:r>
              <a:endPara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endPara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endPara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80B6F707-4ED6-4F60-85F0-2B909CC7D520}"/>
                </a:ext>
              </a:extLst>
            </p:cNvPr>
            <p:cNvSpPr/>
            <p:nvPr/>
          </p:nvSpPr>
          <p:spPr>
            <a:xfrm rot="10800000">
              <a:off x="9957427" y="3324729"/>
              <a:ext cx="304444" cy="281568"/>
            </a:xfrm>
            <a:custGeom>
              <a:avLst/>
              <a:gdLst/>
              <a:ahLst/>
              <a:cxnLst/>
              <a:rect l="l" t="t" r="r" b="b"/>
              <a:pathLst>
                <a:path w="282415" h="261194">
                  <a:moveTo>
                    <a:pt x="258472" y="0"/>
                  </a:moveTo>
                  <a:lnTo>
                    <a:pt x="282415" y="38091"/>
                  </a:lnTo>
                  <a:cubicBezTo>
                    <a:pt x="262463" y="46435"/>
                    <a:pt x="247771" y="58859"/>
                    <a:pt x="238339" y="75365"/>
                  </a:cubicBezTo>
                  <a:cubicBezTo>
                    <a:pt x="228907" y="91871"/>
                    <a:pt x="223647" y="115905"/>
                    <a:pt x="222558" y="147466"/>
                  </a:cubicBezTo>
                  <a:lnTo>
                    <a:pt x="273709" y="147466"/>
                  </a:lnTo>
                  <a:lnTo>
                    <a:pt x="273709" y="261194"/>
                  </a:lnTo>
                  <a:lnTo>
                    <a:pt x="168687" y="261194"/>
                  </a:lnTo>
                  <a:lnTo>
                    <a:pt x="168687" y="171408"/>
                  </a:lnTo>
                  <a:cubicBezTo>
                    <a:pt x="168687" y="122797"/>
                    <a:pt x="174491" y="87609"/>
                    <a:pt x="186100" y="65843"/>
                  </a:cubicBezTo>
                  <a:cubicBezTo>
                    <a:pt x="201336" y="36821"/>
                    <a:pt x="225460" y="14874"/>
                    <a:pt x="258472" y="0"/>
                  </a:cubicBezTo>
                  <a:close/>
                  <a:moveTo>
                    <a:pt x="89785" y="0"/>
                  </a:moveTo>
                  <a:lnTo>
                    <a:pt x="113728" y="38091"/>
                  </a:lnTo>
                  <a:cubicBezTo>
                    <a:pt x="93775" y="46435"/>
                    <a:pt x="79083" y="58859"/>
                    <a:pt x="69651" y="75365"/>
                  </a:cubicBezTo>
                  <a:cubicBezTo>
                    <a:pt x="60219" y="91871"/>
                    <a:pt x="54959" y="115905"/>
                    <a:pt x="53871" y="147466"/>
                  </a:cubicBezTo>
                  <a:lnTo>
                    <a:pt x="105021" y="147466"/>
                  </a:lnTo>
                  <a:lnTo>
                    <a:pt x="105021" y="261194"/>
                  </a:lnTo>
                  <a:lnTo>
                    <a:pt x="0" y="261194"/>
                  </a:lnTo>
                  <a:lnTo>
                    <a:pt x="0" y="171408"/>
                  </a:lnTo>
                  <a:cubicBezTo>
                    <a:pt x="0" y="122797"/>
                    <a:pt x="5804" y="87609"/>
                    <a:pt x="17413" y="65843"/>
                  </a:cubicBezTo>
                  <a:cubicBezTo>
                    <a:pt x="32649" y="36821"/>
                    <a:pt x="56773" y="14874"/>
                    <a:pt x="89785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DFD95B0-994A-0A4B-A47F-4155DAF592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2" b="23112"/>
          <a:stretch>
            <a:fillRect/>
          </a:stretch>
        </p:blipFill>
        <p:spPr/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12E912-8457-FD43-AF23-81260CC810A0}"/>
              </a:ext>
            </a:extLst>
          </p:cNvPr>
          <p:cNvSpPr txBox="1"/>
          <p:nvPr/>
        </p:nvSpPr>
        <p:spPr>
          <a:xfrm>
            <a:off x="10523981" y="6304002"/>
            <a:ext cx="515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225608940"/>
      </p:ext>
    </p:extLst>
  </p:cSld>
  <p:clrMapOvr>
    <a:masterClrMapping/>
  </p:clrMapOvr>
  <p:transition spd="slow">
    <p:randomBar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earing hard hats&#10;&#10;Description automatically generated with medium confidence">
            <a:extLst>
              <a:ext uri="{FF2B5EF4-FFF2-40B4-BE49-F238E27FC236}">
                <a16:creationId xmlns:a16="http://schemas.microsoft.com/office/drawing/2014/main" id="{7FB9F0CF-482F-EB4F-9DA7-497A7BF8E9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814"/>
            <a:ext cx="12192000" cy="6858000"/>
          </a:xfrm>
          <a:prstGeom prst="rect">
            <a:avLst/>
          </a:prstGeom>
        </p:spPr>
      </p:pic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06B764DB-1C88-4894-B6E9-17AD94BD0F9D}"/>
              </a:ext>
            </a:extLst>
          </p:cNvPr>
          <p:cNvSpPr>
            <a:spLocks/>
          </p:cNvSpPr>
          <p:nvPr/>
        </p:nvSpPr>
        <p:spPr bwMode="auto">
          <a:xfrm>
            <a:off x="8399666" y="6145526"/>
            <a:ext cx="3792334" cy="603983"/>
          </a:xfrm>
          <a:custGeom>
            <a:avLst/>
            <a:gdLst>
              <a:gd name="connsiteX0" fmla="*/ 5307865 w 12192148"/>
              <a:gd name="connsiteY0" fmla="*/ 0 h 1941773"/>
              <a:gd name="connsiteX1" fmla="*/ 5817217 w 12192148"/>
              <a:gd name="connsiteY1" fmla="*/ 0 h 1941773"/>
              <a:gd name="connsiteX2" fmla="*/ 5817217 w 12192148"/>
              <a:gd name="connsiteY2" fmla="*/ 697113 h 1941773"/>
              <a:gd name="connsiteX3" fmla="*/ 6190042 w 12192148"/>
              <a:gd name="connsiteY3" fmla="*/ 697113 h 1941773"/>
              <a:gd name="connsiteX4" fmla="*/ 6190042 w 12192148"/>
              <a:gd name="connsiteY4" fmla="*/ 1325570 h 1941773"/>
              <a:gd name="connsiteX5" fmla="*/ 6489353 w 12192148"/>
              <a:gd name="connsiteY5" fmla="*/ 1325570 h 1941773"/>
              <a:gd name="connsiteX6" fmla="*/ 6489353 w 12192148"/>
              <a:gd name="connsiteY6" fmla="*/ 1114324 h 1941773"/>
              <a:gd name="connsiteX7" fmla="*/ 6898935 w 12192148"/>
              <a:gd name="connsiteY7" fmla="*/ 1114324 h 1941773"/>
              <a:gd name="connsiteX8" fmla="*/ 6898935 w 12192148"/>
              <a:gd name="connsiteY8" fmla="*/ 348556 h 1941773"/>
              <a:gd name="connsiteX9" fmla="*/ 7219249 w 12192148"/>
              <a:gd name="connsiteY9" fmla="*/ 348556 h 1941773"/>
              <a:gd name="connsiteX10" fmla="*/ 7219249 w 12192148"/>
              <a:gd name="connsiteY10" fmla="*/ 1093199 h 1941773"/>
              <a:gd name="connsiteX11" fmla="*/ 7413539 w 12192148"/>
              <a:gd name="connsiteY11" fmla="*/ 1093199 h 1941773"/>
              <a:gd name="connsiteX12" fmla="*/ 7413539 w 12192148"/>
              <a:gd name="connsiteY12" fmla="*/ 517553 h 1941773"/>
              <a:gd name="connsiteX13" fmla="*/ 7875631 w 12192148"/>
              <a:gd name="connsiteY13" fmla="*/ 517553 h 1941773"/>
              <a:gd name="connsiteX14" fmla="*/ 7875631 w 12192148"/>
              <a:gd name="connsiteY14" fmla="*/ 1103761 h 1941773"/>
              <a:gd name="connsiteX15" fmla="*/ 8342975 w 12192148"/>
              <a:gd name="connsiteY15" fmla="*/ 1103761 h 1941773"/>
              <a:gd name="connsiteX16" fmla="*/ 8342975 w 12192148"/>
              <a:gd name="connsiteY16" fmla="*/ 739362 h 1941773"/>
              <a:gd name="connsiteX17" fmla="*/ 8852328 w 12192148"/>
              <a:gd name="connsiteY17" fmla="*/ 739362 h 1941773"/>
              <a:gd name="connsiteX18" fmla="*/ 8852328 w 12192148"/>
              <a:gd name="connsiteY18" fmla="*/ 1093199 h 1941773"/>
              <a:gd name="connsiteX19" fmla="*/ 9240906 w 12192148"/>
              <a:gd name="connsiteY19" fmla="*/ 1093199 h 1941773"/>
              <a:gd name="connsiteX20" fmla="*/ 9240906 w 12192148"/>
              <a:gd name="connsiteY20" fmla="*/ 924202 h 1941773"/>
              <a:gd name="connsiteX21" fmla="*/ 9503459 w 12192148"/>
              <a:gd name="connsiteY21" fmla="*/ 929483 h 1941773"/>
              <a:gd name="connsiteX22" fmla="*/ 9503459 w 12192148"/>
              <a:gd name="connsiteY22" fmla="*/ 781611 h 1941773"/>
              <a:gd name="connsiteX23" fmla="*/ 9771263 w 12192148"/>
              <a:gd name="connsiteY23" fmla="*/ 781611 h 1941773"/>
              <a:gd name="connsiteX24" fmla="*/ 9771263 w 12192148"/>
              <a:gd name="connsiteY24" fmla="*/ 918921 h 1941773"/>
              <a:gd name="connsiteX25" fmla="*/ 10028565 w 12192148"/>
              <a:gd name="connsiteY25" fmla="*/ 918921 h 1941773"/>
              <a:gd name="connsiteX26" fmla="*/ 10028565 w 12192148"/>
              <a:gd name="connsiteY26" fmla="*/ 765768 h 1941773"/>
              <a:gd name="connsiteX27" fmla="*/ 10280615 w 12192148"/>
              <a:gd name="connsiteY27" fmla="*/ 771049 h 1941773"/>
              <a:gd name="connsiteX28" fmla="*/ 10280615 w 12192148"/>
              <a:gd name="connsiteY28" fmla="*/ 190122 h 1941773"/>
              <a:gd name="connsiteX29" fmla="*/ 10789968 w 12192148"/>
              <a:gd name="connsiteY29" fmla="*/ 190122 h 1941773"/>
              <a:gd name="connsiteX30" fmla="*/ 10789968 w 12192148"/>
              <a:gd name="connsiteY30" fmla="*/ 697113 h 1941773"/>
              <a:gd name="connsiteX31" fmla="*/ 11168044 w 12192148"/>
              <a:gd name="connsiteY31" fmla="*/ 697113 h 1941773"/>
              <a:gd name="connsiteX32" fmla="*/ 11168044 w 12192148"/>
              <a:gd name="connsiteY32" fmla="*/ 1621315 h 1941773"/>
              <a:gd name="connsiteX33" fmla="*/ 11467354 w 12192148"/>
              <a:gd name="connsiteY33" fmla="*/ 1621315 h 1941773"/>
              <a:gd name="connsiteX34" fmla="*/ 11467354 w 12192148"/>
              <a:gd name="connsiteY34" fmla="*/ 1114324 h 1941773"/>
              <a:gd name="connsiteX35" fmla="*/ 11871686 w 12192148"/>
              <a:gd name="connsiteY35" fmla="*/ 1114324 h 1941773"/>
              <a:gd name="connsiteX36" fmla="*/ 11871686 w 12192148"/>
              <a:gd name="connsiteY36" fmla="*/ 348556 h 1941773"/>
              <a:gd name="connsiteX37" fmla="*/ 12192000 w 12192148"/>
              <a:gd name="connsiteY37" fmla="*/ 348556 h 1941773"/>
              <a:gd name="connsiteX38" fmla="*/ 12192000 w 12192148"/>
              <a:gd name="connsiteY38" fmla="*/ 1754103 h 1941773"/>
              <a:gd name="connsiteX39" fmla="*/ 12192000 w 12192148"/>
              <a:gd name="connsiteY39" fmla="*/ 1896676 h 1941773"/>
              <a:gd name="connsiteX40" fmla="*/ 12192148 w 12192148"/>
              <a:gd name="connsiteY40" fmla="*/ 1896676 h 1941773"/>
              <a:gd name="connsiteX41" fmla="*/ 12192148 w 12192148"/>
              <a:gd name="connsiteY41" fmla="*/ 1941773 h 1941773"/>
              <a:gd name="connsiteX42" fmla="*/ 0 w 12192148"/>
              <a:gd name="connsiteY42" fmla="*/ 1941773 h 1941773"/>
              <a:gd name="connsiteX43" fmla="*/ 0 w 12192148"/>
              <a:gd name="connsiteY43" fmla="*/ 1896676 h 1941773"/>
              <a:gd name="connsiteX44" fmla="*/ 0 w 12192148"/>
              <a:gd name="connsiteY44" fmla="*/ 1573784 h 1941773"/>
              <a:gd name="connsiteX45" fmla="*/ 112847 w 12192148"/>
              <a:gd name="connsiteY45" fmla="*/ 1573784 h 1941773"/>
              <a:gd name="connsiteX46" fmla="*/ 293106 w 12192148"/>
              <a:gd name="connsiteY46" fmla="*/ 1573784 h 1941773"/>
              <a:gd name="connsiteX47" fmla="*/ 293106 w 12192148"/>
              <a:gd name="connsiteY47" fmla="*/ 411930 h 1941773"/>
              <a:gd name="connsiteX48" fmla="*/ 655428 w 12192148"/>
              <a:gd name="connsiteY48" fmla="*/ 411930 h 1941773"/>
              <a:gd name="connsiteX49" fmla="*/ 655428 w 12192148"/>
              <a:gd name="connsiteY49" fmla="*/ 1373100 h 1941773"/>
              <a:gd name="connsiteX50" fmla="*/ 791956 w 12192148"/>
              <a:gd name="connsiteY50" fmla="*/ 1188260 h 1941773"/>
              <a:gd name="connsiteX51" fmla="*/ 954739 w 12192148"/>
              <a:gd name="connsiteY51" fmla="*/ 1399506 h 1941773"/>
              <a:gd name="connsiteX52" fmla="*/ 1101768 w 12192148"/>
              <a:gd name="connsiteY52" fmla="*/ 1188260 h 1941773"/>
              <a:gd name="connsiteX53" fmla="*/ 1264551 w 12192148"/>
              <a:gd name="connsiteY53" fmla="*/ 1399506 h 1941773"/>
              <a:gd name="connsiteX54" fmla="*/ 1411580 w 12192148"/>
              <a:gd name="connsiteY54" fmla="*/ 1188260 h 1941773"/>
              <a:gd name="connsiteX55" fmla="*/ 1574363 w 12192148"/>
              <a:gd name="connsiteY55" fmla="*/ 1399506 h 1941773"/>
              <a:gd name="connsiteX56" fmla="*/ 1574363 w 12192148"/>
              <a:gd name="connsiteY56" fmla="*/ 1447036 h 1941773"/>
              <a:gd name="connsiteX57" fmla="*/ 1721393 w 12192148"/>
              <a:gd name="connsiteY57" fmla="*/ 1447036 h 1941773"/>
              <a:gd name="connsiteX58" fmla="*/ 1721393 w 12192148"/>
              <a:gd name="connsiteY58" fmla="*/ 1299164 h 1941773"/>
              <a:gd name="connsiteX59" fmla="*/ 1537606 w 12192148"/>
              <a:gd name="connsiteY59" fmla="*/ 1072074 h 1941773"/>
              <a:gd name="connsiteX60" fmla="*/ 1721393 w 12192148"/>
              <a:gd name="connsiteY60" fmla="*/ 844985 h 1941773"/>
              <a:gd name="connsiteX61" fmla="*/ 1721393 w 12192148"/>
              <a:gd name="connsiteY61" fmla="*/ 586208 h 1941773"/>
              <a:gd name="connsiteX62" fmla="*/ 1815912 w 12192148"/>
              <a:gd name="connsiteY62" fmla="*/ 586208 h 1941773"/>
              <a:gd name="connsiteX63" fmla="*/ 1815912 w 12192148"/>
              <a:gd name="connsiteY63" fmla="*/ 844985 h 1941773"/>
              <a:gd name="connsiteX64" fmla="*/ 1999699 w 12192148"/>
              <a:gd name="connsiteY64" fmla="*/ 1072074 h 1941773"/>
              <a:gd name="connsiteX65" fmla="*/ 1815912 w 12192148"/>
              <a:gd name="connsiteY65" fmla="*/ 1299164 h 1941773"/>
              <a:gd name="connsiteX66" fmla="*/ 1815912 w 12192148"/>
              <a:gd name="connsiteY66" fmla="*/ 1447036 h 1941773"/>
              <a:gd name="connsiteX67" fmla="*/ 1941937 w 12192148"/>
              <a:gd name="connsiteY67" fmla="*/ 1447036 h 1941773"/>
              <a:gd name="connsiteX68" fmla="*/ 1941937 w 12192148"/>
              <a:gd name="connsiteY68" fmla="*/ 1293883 h 1941773"/>
              <a:gd name="connsiteX69" fmla="*/ 2099469 w 12192148"/>
              <a:gd name="connsiteY69" fmla="*/ 1293883 h 1941773"/>
              <a:gd name="connsiteX70" fmla="*/ 2099469 w 12192148"/>
              <a:gd name="connsiteY70" fmla="*/ 1093199 h 1941773"/>
              <a:gd name="connsiteX71" fmla="*/ 2440788 w 12192148"/>
              <a:gd name="connsiteY71" fmla="*/ 1093199 h 1941773"/>
              <a:gd name="connsiteX72" fmla="*/ 2440788 w 12192148"/>
              <a:gd name="connsiteY72" fmla="*/ 517553 h 1941773"/>
              <a:gd name="connsiteX73" fmla="*/ 2897630 w 12192148"/>
              <a:gd name="connsiteY73" fmla="*/ 517553 h 1941773"/>
              <a:gd name="connsiteX74" fmla="*/ 2897630 w 12192148"/>
              <a:gd name="connsiteY74" fmla="*/ 1103761 h 1941773"/>
              <a:gd name="connsiteX75" fmla="*/ 3364974 w 12192148"/>
              <a:gd name="connsiteY75" fmla="*/ 1103761 h 1941773"/>
              <a:gd name="connsiteX76" fmla="*/ 3364974 w 12192148"/>
              <a:gd name="connsiteY76" fmla="*/ 739362 h 1941773"/>
              <a:gd name="connsiteX77" fmla="*/ 3879577 w 12192148"/>
              <a:gd name="connsiteY77" fmla="*/ 739362 h 1941773"/>
              <a:gd name="connsiteX78" fmla="*/ 3879577 w 12192148"/>
              <a:gd name="connsiteY78" fmla="*/ 1093199 h 1941773"/>
              <a:gd name="connsiteX79" fmla="*/ 4268157 w 12192148"/>
              <a:gd name="connsiteY79" fmla="*/ 1093199 h 1941773"/>
              <a:gd name="connsiteX80" fmla="*/ 4268157 w 12192148"/>
              <a:gd name="connsiteY80" fmla="*/ 924202 h 1941773"/>
              <a:gd name="connsiteX81" fmla="*/ 4530710 w 12192148"/>
              <a:gd name="connsiteY81" fmla="*/ 929483 h 1941773"/>
              <a:gd name="connsiteX82" fmla="*/ 4530710 w 12192148"/>
              <a:gd name="connsiteY82" fmla="*/ 781611 h 1941773"/>
              <a:gd name="connsiteX83" fmla="*/ 4798513 w 12192148"/>
              <a:gd name="connsiteY83" fmla="*/ 781611 h 1941773"/>
              <a:gd name="connsiteX84" fmla="*/ 4798513 w 12192148"/>
              <a:gd name="connsiteY84" fmla="*/ 918921 h 1941773"/>
              <a:gd name="connsiteX85" fmla="*/ 5055815 w 12192148"/>
              <a:gd name="connsiteY85" fmla="*/ 918921 h 1941773"/>
              <a:gd name="connsiteX86" fmla="*/ 5055815 w 12192148"/>
              <a:gd name="connsiteY86" fmla="*/ 765768 h 1941773"/>
              <a:gd name="connsiteX87" fmla="*/ 5307865 w 12192148"/>
              <a:gd name="connsiteY87" fmla="*/ 771049 h 1941773"/>
              <a:gd name="connsiteX88" fmla="*/ 5307865 w 12192148"/>
              <a:gd name="connsiteY88" fmla="*/ 0 h 194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192148" h="1941773">
                <a:moveTo>
                  <a:pt x="5307865" y="0"/>
                </a:moveTo>
                <a:cubicBezTo>
                  <a:pt x="5307865" y="0"/>
                  <a:pt x="5307865" y="0"/>
                  <a:pt x="5817217" y="0"/>
                </a:cubicBezTo>
                <a:cubicBezTo>
                  <a:pt x="5817217" y="0"/>
                  <a:pt x="5817217" y="0"/>
                  <a:pt x="5817217" y="697113"/>
                </a:cubicBezTo>
                <a:cubicBezTo>
                  <a:pt x="5817217" y="697113"/>
                  <a:pt x="5817217" y="697113"/>
                  <a:pt x="6190042" y="697113"/>
                </a:cubicBezTo>
                <a:cubicBezTo>
                  <a:pt x="6190042" y="697113"/>
                  <a:pt x="6190042" y="697113"/>
                  <a:pt x="6190042" y="1325570"/>
                </a:cubicBezTo>
                <a:cubicBezTo>
                  <a:pt x="6190042" y="1325570"/>
                  <a:pt x="6190042" y="1325570"/>
                  <a:pt x="6489353" y="1325570"/>
                </a:cubicBezTo>
                <a:cubicBezTo>
                  <a:pt x="6489353" y="1325570"/>
                  <a:pt x="6489353" y="1325570"/>
                  <a:pt x="6489353" y="1114324"/>
                </a:cubicBezTo>
                <a:cubicBezTo>
                  <a:pt x="6489353" y="1114324"/>
                  <a:pt x="6489353" y="1114324"/>
                  <a:pt x="6898935" y="1114324"/>
                </a:cubicBezTo>
                <a:cubicBezTo>
                  <a:pt x="6898935" y="1114324"/>
                  <a:pt x="6898935" y="1114324"/>
                  <a:pt x="6898935" y="348556"/>
                </a:cubicBezTo>
                <a:cubicBezTo>
                  <a:pt x="6898935" y="348556"/>
                  <a:pt x="6898935" y="348556"/>
                  <a:pt x="7219249" y="348556"/>
                </a:cubicBezTo>
                <a:cubicBezTo>
                  <a:pt x="7219249" y="348556"/>
                  <a:pt x="7219249" y="348556"/>
                  <a:pt x="7219249" y="1093199"/>
                </a:cubicBezTo>
                <a:cubicBezTo>
                  <a:pt x="7219249" y="1093199"/>
                  <a:pt x="7219249" y="1093199"/>
                  <a:pt x="7413539" y="1093199"/>
                </a:cubicBezTo>
                <a:cubicBezTo>
                  <a:pt x="7413539" y="1093199"/>
                  <a:pt x="7413539" y="1093199"/>
                  <a:pt x="7413539" y="517553"/>
                </a:cubicBezTo>
                <a:cubicBezTo>
                  <a:pt x="7413539" y="517553"/>
                  <a:pt x="7413539" y="517553"/>
                  <a:pt x="7875631" y="517553"/>
                </a:cubicBezTo>
                <a:cubicBezTo>
                  <a:pt x="7875631" y="517553"/>
                  <a:pt x="7875631" y="517553"/>
                  <a:pt x="7875631" y="1103761"/>
                </a:cubicBezTo>
                <a:cubicBezTo>
                  <a:pt x="7875631" y="1103761"/>
                  <a:pt x="7875631" y="1103761"/>
                  <a:pt x="8342975" y="1103761"/>
                </a:cubicBezTo>
                <a:cubicBezTo>
                  <a:pt x="8342975" y="1103761"/>
                  <a:pt x="8342975" y="1103761"/>
                  <a:pt x="8342975" y="739362"/>
                </a:cubicBezTo>
                <a:cubicBezTo>
                  <a:pt x="8342975" y="739362"/>
                  <a:pt x="8342975" y="739362"/>
                  <a:pt x="8852328" y="739362"/>
                </a:cubicBezTo>
                <a:cubicBezTo>
                  <a:pt x="8852328" y="739362"/>
                  <a:pt x="8852328" y="739362"/>
                  <a:pt x="8852328" y="1093199"/>
                </a:cubicBezTo>
                <a:cubicBezTo>
                  <a:pt x="8852328" y="1093199"/>
                  <a:pt x="8852328" y="1093199"/>
                  <a:pt x="9240906" y="1093199"/>
                </a:cubicBezTo>
                <a:cubicBezTo>
                  <a:pt x="9240906" y="1093199"/>
                  <a:pt x="9240906" y="1093199"/>
                  <a:pt x="9240906" y="924202"/>
                </a:cubicBezTo>
                <a:cubicBezTo>
                  <a:pt x="9240906" y="924202"/>
                  <a:pt x="9240906" y="924202"/>
                  <a:pt x="9503459" y="929483"/>
                </a:cubicBezTo>
                <a:cubicBezTo>
                  <a:pt x="9503459" y="929483"/>
                  <a:pt x="9503459" y="929483"/>
                  <a:pt x="9503459" y="781611"/>
                </a:cubicBezTo>
                <a:cubicBezTo>
                  <a:pt x="9503459" y="781611"/>
                  <a:pt x="9503459" y="781611"/>
                  <a:pt x="9771263" y="781611"/>
                </a:cubicBezTo>
                <a:cubicBezTo>
                  <a:pt x="9771263" y="781611"/>
                  <a:pt x="9771263" y="781611"/>
                  <a:pt x="9771263" y="918921"/>
                </a:cubicBezTo>
                <a:cubicBezTo>
                  <a:pt x="9771263" y="918921"/>
                  <a:pt x="9771263" y="918921"/>
                  <a:pt x="10028565" y="918921"/>
                </a:cubicBezTo>
                <a:cubicBezTo>
                  <a:pt x="10028565" y="918921"/>
                  <a:pt x="10028565" y="918921"/>
                  <a:pt x="10028565" y="765768"/>
                </a:cubicBezTo>
                <a:cubicBezTo>
                  <a:pt x="10028565" y="765768"/>
                  <a:pt x="10028565" y="765768"/>
                  <a:pt x="10280615" y="771049"/>
                </a:cubicBezTo>
                <a:cubicBezTo>
                  <a:pt x="10280615" y="771049"/>
                  <a:pt x="10280615" y="771049"/>
                  <a:pt x="10280615" y="190122"/>
                </a:cubicBezTo>
                <a:cubicBezTo>
                  <a:pt x="10280615" y="190122"/>
                  <a:pt x="10280615" y="190122"/>
                  <a:pt x="10789968" y="190122"/>
                </a:cubicBezTo>
                <a:cubicBezTo>
                  <a:pt x="10789968" y="190122"/>
                  <a:pt x="10789968" y="190122"/>
                  <a:pt x="10789968" y="697113"/>
                </a:cubicBezTo>
                <a:cubicBezTo>
                  <a:pt x="10789968" y="697113"/>
                  <a:pt x="10789968" y="697113"/>
                  <a:pt x="11168044" y="697113"/>
                </a:cubicBezTo>
                <a:cubicBezTo>
                  <a:pt x="11168044" y="697113"/>
                  <a:pt x="11168044" y="697113"/>
                  <a:pt x="11168044" y="1621315"/>
                </a:cubicBezTo>
                <a:cubicBezTo>
                  <a:pt x="11168044" y="1621315"/>
                  <a:pt x="11168044" y="1621315"/>
                  <a:pt x="11467354" y="1621315"/>
                </a:cubicBezTo>
                <a:cubicBezTo>
                  <a:pt x="11467354" y="1621315"/>
                  <a:pt x="11467354" y="1621315"/>
                  <a:pt x="11467354" y="1114324"/>
                </a:cubicBezTo>
                <a:cubicBezTo>
                  <a:pt x="11467354" y="1114324"/>
                  <a:pt x="11467354" y="1114324"/>
                  <a:pt x="11871686" y="1114324"/>
                </a:cubicBezTo>
                <a:cubicBezTo>
                  <a:pt x="11871686" y="1114324"/>
                  <a:pt x="11871686" y="1114324"/>
                  <a:pt x="11871686" y="348556"/>
                </a:cubicBezTo>
                <a:cubicBezTo>
                  <a:pt x="11871686" y="348556"/>
                  <a:pt x="11871686" y="348556"/>
                  <a:pt x="12192000" y="348556"/>
                </a:cubicBezTo>
                <a:cubicBezTo>
                  <a:pt x="12192000" y="348556"/>
                  <a:pt x="12192000" y="348556"/>
                  <a:pt x="12192000" y="1754103"/>
                </a:cubicBezTo>
                <a:lnTo>
                  <a:pt x="12192000" y="1896676"/>
                </a:lnTo>
                <a:lnTo>
                  <a:pt x="12192148" y="1896676"/>
                </a:lnTo>
                <a:lnTo>
                  <a:pt x="12192148" y="1941773"/>
                </a:lnTo>
                <a:lnTo>
                  <a:pt x="0" y="1941773"/>
                </a:lnTo>
                <a:lnTo>
                  <a:pt x="0" y="1896676"/>
                </a:lnTo>
                <a:lnTo>
                  <a:pt x="0" y="1573784"/>
                </a:lnTo>
                <a:lnTo>
                  <a:pt x="112847" y="1573784"/>
                </a:lnTo>
                <a:cubicBezTo>
                  <a:pt x="165111" y="1573784"/>
                  <a:pt x="224842" y="1573784"/>
                  <a:pt x="293106" y="1573784"/>
                </a:cubicBezTo>
                <a:cubicBezTo>
                  <a:pt x="293106" y="1573784"/>
                  <a:pt x="293106" y="1573784"/>
                  <a:pt x="293106" y="411930"/>
                </a:cubicBezTo>
                <a:cubicBezTo>
                  <a:pt x="293106" y="411930"/>
                  <a:pt x="293106" y="411930"/>
                  <a:pt x="655428" y="411930"/>
                </a:cubicBezTo>
                <a:cubicBezTo>
                  <a:pt x="655428" y="411930"/>
                  <a:pt x="655428" y="411930"/>
                  <a:pt x="655428" y="1373100"/>
                </a:cubicBezTo>
                <a:cubicBezTo>
                  <a:pt x="676433" y="1315008"/>
                  <a:pt x="734194" y="1188260"/>
                  <a:pt x="791956" y="1188260"/>
                </a:cubicBezTo>
                <a:cubicBezTo>
                  <a:pt x="875973" y="1188260"/>
                  <a:pt x="954739" y="1399506"/>
                  <a:pt x="954739" y="1399506"/>
                </a:cubicBezTo>
                <a:cubicBezTo>
                  <a:pt x="954739" y="1399506"/>
                  <a:pt x="1023002" y="1188260"/>
                  <a:pt x="1101768" y="1188260"/>
                </a:cubicBezTo>
                <a:cubicBezTo>
                  <a:pt x="1180534" y="1188260"/>
                  <a:pt x="1264551" y="1399506"/>
                  <a:pt x="1264551" y="1399506"/>
                </a:cubicBezTo>
                <a:cubicBezTo>
                  <a:pt x="1264551" y="1399506"/>
                  <a:pt x="1332815" y="1188260"/>
                  <a:pt x="1411580" y="1188260"/>
                </a:cubicBezTo>
                <a:cubicBezTo>
                  <a:pt x="1490347" y="1188260"/>
                  <a:pt x="1574363" y="1399506"/>
                  <a:pt x="1574363" y="1399506"/>
                </a:cubicBezTo>
                <a:cubicBezTo>
                  <a:pt x="1574363" y="1399506"/>
                  <a:pt x="1574363" y="1399506"/>
                  <a:pt x="1574363" y="1447036"/>
                </a:cubicBezTo>
                <a:cubicBezTo>
                  <a:pt x="1574363" y="1447036"/>
                  <a:pt x="1574363" y="1447036"/>
                  <a:pt x="1721393" y="1447036"/>
                </a:cubicBezTo>
                <a:cubicBezTo>
                  <a:pt x="1721393" y="1447036"/>
                  <a:pt x="1721393" y="1447036"/>
                  <a:pt x="1721393" y="1299164"/>
                </a:cubicBezTo>
                <a:cubicBezTo>
                  <a:pt x="1616372" y="1278040"/>
                  <a:pt x="1537606" y="1182979"/>
                  <a:pt x="1537606" y="1072074"/>
                </a:cubicBezTo>
                <a:cubicBezTo>
                  <a:pt x="1537606" y="961170"/>
                  <a:pt x="1616372" y="866110"/>
                  <a:pt x="1721393" y="844985"/>
                </a:cubicBezTo>
                <a:cubicBezTo>
                  <a:pt x="1721393" y="844985"/>
                  <a:pt x="1721393" y="844985"/>
                  <a:pt x="1721393" y="586208"/>
                </a:cubicBezTo>
                <a:cubicBezTo>
                  <a:pt x="1721393" y="586208"/>
                  <a:pt x="1721393" y="586208"/>
                  <a:pt x="1815912" y="586208"/>
                </a:cubicBezTo>
                <a:cubicBezTo>
                  <a:pt x="1815912" y="586208"/>
                  <a:pt x="1815912" y="586208"/>
                  <a:pt x="1815912" y="844985"/>
                </a:cubicBezTo>
                <a:cubicBezTo>
                  <a:pt x="1920933" y="866110"/>
                  <a:pt x="1999699" y="961170"/>
                  <a:pt x="1999699" y="1072074"/>
                </a:cubicBezTo>
                <a:cubicBezTo>
                  <a:pt x="1999699" y="1188260"/>
                  <a:pt x="1920933" y="1278040"/>
                  <a:pt x="1815912" y="1299164"/>
                </a:cubicBezTo>
                <a:cubicBezTo>
                  <a:pt x="1815912" y="1299164"/>
                  <a:pt x="1815912" y="1299164"/>
                  <a:pt x="1815912" y="1447036"/>
                </a:cubicBezTo>
                <a:cubicBezTo>
                  <a:pt x="1815912" y="1447036"/>
                  <a:pt x="1815912" y="1447036"/>
                  <a:pt x="1941937" y="1447036"/>
                </a:cubicBezTo>
                <a:cubicBezTo>
                  <a:pt x="1941937" y="1447036"/>
                  <a:pt x="1941937" y="1447036"/>
                  <a:pt x="1941937" y="1293883"/>
                </a:cubicBezTo>
                <a:cubicBezTo>
                  <a:pt x="1941937" y="1293883"/>
                  <a:pt x="1941937" y="1293883"/>
                  <a:pt x="2099469" y="1293883"/>
                </a:cubicBezTo>
                <a:cubicBezTo>
                  <a:pt x="2099469" y="1293883"/>
                  <a:pt x="2099469" y="1293883"/>
                  <a:pt x="2099469" y="1093199"/>
                </a:cubicBezTo>
                <a:cubicBezTo>
                  <a:pt x="2099469" y="1093199"/>
                  <a:pt x="2099469" y="1093199"/>
                  <a:pt x="2440788" y="1093199"/>
                </a:cubicBezTo>
                <a:cubicBezTo>
                  <a:pt x="2440788" y="1093199"/>
                  <a:pt x="2440788" y="1093199"/>
                  <a:pt x="2440788" y="517553"/>
                </a:cubicBezTo>
                <a:cubicBezTo>
                  <a:pt x="2440788" y="517553"/>
                  <a:pt x="2440788" y="517553"/>
                  <a:pt x="2897630" y="517553"/>
                </a:cubicBezTo>
                <a:cubicBezTo>
                  <a:pt x="2897630" y="517553"/>
                  <a:pt x="2897630" y="517553"/>
                  <a:pt x="2897630" y="1103761"/>
                </a:cubicBezTo>
                <a:cubicBezTo>
                  <a:pt x="2897630" y="1103761"/>
                  <a:pt x="2897630" y="1103761"/>
                  <a:pt x="3364974" y="1103761"/>
                </a:cubicBezTo>
                <a:cubicBezTo>
                  <a:pt x="3364974" y="1103761"/>
                  <a:pt x="3364974" y="1103761"/>
                  <a:pt x="3364974" y="739362"/>
                </a:cubicBezTo>
                <a:cubicBezTo>
                  <a:pt x="3364974" y="739362"/>
                  <a:pt x="3364974" y="739362"/>
                  <a:pt x="3879577" y="739362"/>
                </a:cubicBezTo>
                <a:cubicBezTo>
                  <a:pt x="3879577" y="739362"/>
                  <a:pt x="3879577" y="739362"/>
                  <a:pt x="3879577" y="1093199"/>
                </a:cubicBezTo>
                <a:cubicBezTo>
                  <a:pt x="3879577" y="1093199"/>
                  <a:pt x="3879577" y="1093199"/>
                  <a:pt x="4268157" y="1093199"/>
                </a:cubicBezTo>
                <a:cubicBezTo>
                  <a:pt x="4268157" y="1093199"/>
                  <a:pt x="4268157" y="1093199"/>
                  <a:pt x="4268157" y="924202"/>
                </a:cubicBezTo>
                <a:cubicBezTo>
                  <a:pt x="4268157" y="924202"/>
                  <a:pt x="4268157" y="924202"/>
                  <a:pt x="4530710" y="929483"/>
                </a:cubicBezTo>
                <a:cubicBezTo>
                  <a:pt x="4530710" y="929483"/>
                  <a:pt x="4530710" y="929483"/>
                  <a:pt x="4530710" y="781611"/>
                </a:cubicBezTo>
                <a:cubicBezTo>
                  <a:pt x="4530710" y="781611"/>
                  <a:pt x="4530710" y="781611"/>
                  <a:pt x="4798513" y="781611"/>
                </a:cubicBezTo>
                <a:cubicBezTo>
                  <a:pt x="4798513" y="781611"/>
                  <a:pt x="4798513" y="781611"/>
                  <a:pt x="4798513" y="918921"/>
                </a:cubicBezTo>
                <a:cubicBezTo>
                  <a:pt x="4798513" y="918921"/>
                  <a:pt x="4798513" y="918921"/>
                  <a:pt x="5055815" y="918921"/>
                </a:cubicBezTo>
                <a:cubicBezTo>
                  <a:pt x="5055815" y="918921"/>
                  <a:pt x="5055815" y="918921"/>
                  <a:pt x="5055815" y="765768"/>
                </a:cubicBezTo>
                <a:cubicBezTo>
                  <a:pt x="5055815" y="765768"/>
                  <a:pt x="5055815" y="765768"/>
                  <a:pt x="5307865" y="771049"/>
                </a:cubicBezTo>
                <a:cubicBezTo>
                  <a:pt x="5307865" y="771049"/>
                  <a:pt x="5307865" y="771049"/>
                  <a:pt x="53078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C905E7-44E2-4312-8B50-C75C5073816A}"/>
              </a:ext>
            </a:extLst>
          </p:cNvPr>
          <p:cNvSpPr>
            <a:spLocks noEditPoints="1"/>
          </p:cNvSpPr>
          <p:nvPr/>
        </p:nvSpPr>
        <p:spPr bwMode="auto">
          <a:xfrm>
            <a:off x="0" y="5505102"/>
            <a:ext cx="5775158" cy="1362133"/>
          </a:xfrm>
          <a:custGeom>
            <a:avLst/>
            <a:gdLst>
              <a:gd name="T0" fmla="*/ 692 w 2980"/>
              <a:gd name="T1" fmla="*/ 625 h 1086"/>
              <a:gd name="T2" fmla="*/ 1350 w 2980"/>
              <a:gd name="T3" fmla="*/ 765 h 1086"/>
              <a:gd name="T4" fmla="*/ 1662 w 2980"/>
              <a:gd name="T5" fmla="*/ 831 h 1086"/>
              <a:gd name="T6" fmla="*/ 1686 w 2980"/>
              <a:gd name="T7" fmla="*/ 716 h 1086"/>
              <a:gd name="T8" fmla="*/ 1668 w 2980"/>
              <a:gd name="T9" fmla="*/ 547 h 1086"/>
              <a:gd name="T10" fmla="*/ 1693 w 2980"/>
              <a:gd name="T11" fmla="*/ 451 h 1086"/>
              <a:gd name="T12" fmla="*/ 1732 w 2980"/>
              <a:gd name="T13" fmla="*/ 173 h 1086"/>
              <a:gd name="T14" fmla="*/ 1836 w 2980"/>
              <a:gd name="T15" fmla="*/ 22 h 1086"/>
              <a:gd name="T16" fmla="*/ 1949 w 2980"/>
              <a:gd name="T17" fmla="*/ 123 h 1086"/>
              <a:gd name="T18" fmla="*/ 1876 w 2980"/>
              <a:gd name="T19" fmla="*/ 190 h 1086"/>
              <a:gd name="T20" fmla="*/ 1876 w 2980"/>
              <a:gd name="T21" fmla="*/ 315 h 1086"/>
              <a:gd name="T22" fmla="*/ 1959 w 2980"/>
              <a:gd name="T23" fmla="*/ 445 h 1086"/>
              <a:gd name="T24" fmla="*/ 1963 w 2980"/>
              <a:gd name="T25" fmla="*/ 549 h 1086"/>
              <a:gd name="T26" fmla="*/ 1947 w 2980"/>
              <a:gd name="T27" fmla="*/ 572 h 1086"/>
              <a:gd name="T28" fmla="*/ 1921 w 2980"/>
              <a:gd name="T29" fmla="*/ 587 h 1086"/>
              <a:gd name="T30" fmla="*/ 1880 w 2980"/>
              <a:gd name="T31" fmla="*/ 612 h 1086"/>
              <a:gd name="T32" fmla="*/ 2031 w 2980"/>
              <a:gd name="T33" fmla="*/ 662 h 1086"/>
              <a:gd name="T34" fmla="*/ 2195 w 2980"/>
              <a:gd name="T35" fmla="*/ 411 h 1086"/>
              <a:gd name="T36" fmla="*/ 2174 w 2980"/>
              <a:gd name="T37" fmla="*/ 364 h 1086"/>
              <a:gd name="T38" fmla="*/ 2163 w 2980"/>
              <a:gd name="T39" fmla="*/ 250 h 1086"/>
              <a:gd name="T40" fmla="*/ 2289 w 2980"/>
              <a:gd name="T41" fmla="*/ 309 h 1086"/>
              <a:gd name="T42" fmla="*/ 2341 w 2980"/>
              <a:gd name="T43" fmla="*/ 468 h 1086"/>
              <a:gd name="T44" fmla="*/ 2382 w 2980"/>
              <a:gd name="T45" fmla="*/ 504 h 1086"/>
              <a:gd name="T46" fmla="*/ 2451 w 2980"/>
              <a:gd name="T47" fmla="*/ 331 h 1086"/>
              <a:gd name="T48" fmla="*/ 2514 w 2980"/>
              <a:gd name="T49" fmla="*/ 246 h 1086"/>
              <a:gd name="T50" fmla="*/ 2622 w 2980"/>
              <a:gd name="T51" fmla="*/ 226 h 1086"/>
              <a:gd name="T52" fmla="*/ 2684 w 2980"/>
              <a:gd name="T53" fmla="*/ 335 h 1086"/>
              <a:gd name="T54" fmla="*/ 2710 w 2980"/>
              <a:gd name="T55" fmla="*/ 558 h 1086"/>
              <a:gd name="T56" fmla="*/ 2757 w 2980"/>
              <a:gd name="T57" fmla="*/ 626 h 1086"/>
              <a:gd name="T58" fmla="*/ 2773 w 2980"/>
              <a:gd name="T59" fmla="*/ 697 h 1086"/>
              <a:gd name="T60" fmla="*/ 2727 w 2980"/>
              <a:gd name="T61" fmla="*/ 770 h 1086"/>
              <a:gd name="T62" fmla="*/ 2664 w 2980"/>
              <a:gd name="T63" fmla="*/ 906 h 1086"/>
              <a:gd name="T64" fmla="*/ 2980 w 2980"/>
              <a:gd name="T65" fmla="*/ 998 h 1086"/>
              <a:gd name="T66" fmla="*/ 2343 w 2980"/>
              <a:gd name="T67" fmla="*/ 754 h 1086"/>
              <a:gd name="T68" fmla="*/ 2434 w 2980"/>
              <a:gd name="T69" fmla="*/ 842 h 1086"/>
              <a:gd name="T70" fmla="*/ 2466 w 2980"/>
              <a:gd name="T71" fmla="*/ 584 h 1086"/>
              <a:gd name="T72" fmla="*/ 2476 w 2980"/>
              <a:gd name="T73" fmla="*/ 480 h 1086"/>
              <a:gd name="T74" fmla="*/ 2385 w 2980"/>
              <a:gd name="T75" fmla="*/ 557 h 1086"/>
              <a:gd name="T76" fmla="*/ 2337 w 2980"/>
              <a:gd name="T77" fmla="*/ 621 h 1086"/>
              <a:gd name="T78" fmla="*/ 2338 w 2980"/>
              <a:gd name="T79" fmla="*/ 706 h 1086"/>
              <a:gd name="T80" fmla="*/ 2101 w 2980"/>
              <a:gd name="T81" fmla="*/ 618 h 1086"/>
              <a:gd name="T82" fmla="*/ 2156 w 2980"/>
              <a:gd name="T83" fmla="*/ 738 h 1086"/>
              <a:gd name="T84" fmla="*/ 2186 w 2980"/>
              <a:gd name="T85" fmla="*/ 671 h 1086"/>
              <a:gd name="T86" fmla="*/ 2185 w 2980"/>
              <a:gd name="T87" fmla="*/ 524 h 1086"/>
              <a:gd name="T88" fmla="*/ 1875 w 2980"/>
              <a:gd name="T89" fmla="*/ 494 h 1086"/>
              <a:gd name="T90" fmla="*/ 1898 w 2980"/>
              <a:gd name="T91" fmla="*/ 550 h 1086"/>
              <a:gd name="T92" fmla="*/ 1900 w 2980"/>
              <a:gd name="T93" fmla="*/ 515 h 1086"/>
              <a:gd name="T94" fmla="*/ 2712 w 2980"/>
              <a:gd name="T95" fmla="*/ 705 h 1086"/>
              <a:gd name="T96" fmla="*/ 2681 w 2980"/>
              <a:gd name="T97" fmla="*/ 766 h 1086"/>
              <a:gd name="T98" fmla="*/ 2717 w 2980"/>
              <a:gd name="T99" fmla="*/ 679 h 1086"/>
              <a:gd name="T100" fmla="*/ 1878 w 2980"/>
              <a:gd name="T101" fmla="*/ 592 h 1086"/>
              <a:gd name="T102" fmla="*/ 2768 w 2980"/>
              <a:gd name="T103" fmla="*/ 671 h 1086"/>
              <a:gd name="T104" fmla="*/ 2724 w 2980"/>
              <a:gd name="T105" fmla="*/ 758 h 1086"/>
              <a:gd name="T106" fmla="*/ 2714 w 2980"/>
              <a:gd name="T107" fmla="*/ 764 h 1086"/>
              <a:gd name="T108" fmla="*/ 2697 w 2980"/>
              <a:gd name="T109" fmla="*/ 805 h 1086"/>
              <a:gd name="T110" fmla="*/ 2360 w 2980"/>
              <a:gd name="T111" fmla="*/ 608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80" h="1086">
                <a:moveTo>
                  <a:pt x="0" y="806"/>
                </a:moveTo>
                <a:cubicBezTo>
                  <a:pt x="23" y="800"/>
                  <a:pt x="45" y="795"/>
                  <a:pt x="68" y="789"/>
                </a:cubicBezTo>
                <a:cubicBezTo>
                  <a:pt x="216" y="750"/>
                  <a:pt x="364" y="710"/>
                  <a:pt x="513" y="671"/>
                </a:cubicBezTo>
                <a:cubicBezTo>
                  <a:pt x="568" y="656"/>
                  <a:pt x="624" y="641"/>
                  <a:pt x="680" y="626"/>
                </a:cubicBezTo>
                <a:cubicBezTo>
                  <a:pt x="684" y="625"/>
                  <a:pt x="688" y="624"/>
                  <a:pt x="692" y="625"/>
                </a:cubicBezTo>
                <a:cubicBezTo>
                  <a:pt x="739" y="636"/>
                  <a:pt x="785" y="647"/>
                  <a:pt x="832" y="657"/>
                </a:cubicBezTo>
                <a:cubicBezTo>
                  <a:pt x="902" y="673"/>
                  <a:pt x="972" y="689"/>
                  <a:pt x="1041" y="705"/>
                </a:cubicBezTo>
                <a:cubicBezTo>
                  <a:pt x="1096" y="717"/>
                  <a:pt x="1151" y="729"/>
                  <a:pt x="1205" y="742"/>
                </a:cubicBezTo>
                <a:cubicBezTo>
                  <a:pt x="1243" y="750"/>
                  <a:pt x="1280" y="760"/>
                  <a:pt x="1318" y="767"/>
                </a:cubicBezTo>
                <a:cubicBezTo>
                  <a:pt x="1328" y="769"/>
                  <a:pt x="1340" y="766"/>
                  <a:pt x="1350" y="765"/>
                </a:cubicBezTo>
                <a:cubicBezTo>
                  <a:pt x="1396" y="759"/>
                  <a:pt x="1441" y="755"/>
                  <a:pt x="1486" y="770"/>
                </a:cubicBezTo>
                <a:cubicBezTo>
                  <a:pt x="1508" y="778"/>
                  <a:pt x="1528" y="788"/>
                  <a:pt x="1541" y="808"/>
                </a:cubicBezTo>
                <a:cubicBezTo>
                  <a:pt x="1549" y="821"/>
                  <a:pt x="1562" y="822"/>
                  <a:pt x="1574" y="825"/>
                </a:cubicBezTo>
                <a:cubicBezTo>
                  <a:pt x="1599" y="830"/>
                  <a:pt x="1623" y="835"/>
                  <a:pt x="1647" y="840"/>
                </a:cubicBezTo>
                <a:cubicBezTo>
                  <a:pt x="1655" y="842"/>
                  <a:pt x="1661" y="839"/>
                  <a:pt x="1662" y="831"/>
                </a:cubicBezTo>
                <a:cubicBezTo>
                  <a:pt x="1663" y="826"/>
                  <a:pt x="1662" y="821"/>
                  <a:pt x="1663" y="816"/>
                </a:cubicBezTo>
                <a:cubicBezTo>
                  <a:pt x="1665" y="808"/>
                  <a:pt x="1667" y="799"/>
                  <a:pt x="1672" y="792"/>
                </a:cubicBezTo>
                <a:cubicBezTo>
                  <a:pt x="1678" y="781"/>
                  <a:pt x="1686" y="770"/>
                  <a:pt x="1692" y="760"/>
                </a:cubicBezTo>
                <a:cubicBezTo>
                  <a:pt x="1694" y="757"/>
                  <a:pt x="1694" y="753"/>
                  <a:pt x="1694" y="750"/>
                </a:cubicBezTo>
                <a:cubicBezTo>
                  <a:pt x="1691" y="739"/>
                  <a:pt x="1687" y="727"/>
                  <a:pt x="1686" y="716"/>
                </a:cubicBezTo>
                <a:cubicBezTo>
                  <a:pt x="1685" y="707"/>
                  <a:pt x="1689" y="698"/>
                  <a:pt x="1690" y="690"/>
                </a:cubicBezTo>
                <a:cubicBezTo>
                  <a:pt x="1690" y="685"/>
                  <a:pt x="1691" y="679"/>
                  <a:pt x="1690" y="675"/>
                </a:cubicBezTo>
                <a:cubicBezTo>
                  <a:pt x="1683" y="649"/>
                  <a:pt x="1674" y="624"/>
                  <a:pt x="1675" y="597"/>
                </a:cubicBezTo>
                <a:cubicBezTo>
                  <a:pt x="1676" y="585"/>
                  <a:pt x="1675" y="572"/>
                  <a:pt x="1674" y="559"/>
                </a:cubicBezTo>
                <a:cubicBezTo>
                  <a:pt x="1674" y="555"/>
                  <a:pt x="1671" y="551"/>
                  <a:pt x="1668" y="547"/>
                </a:cubicBezTo>
                <a:cubicBezTo>
                  <a:pt x="1665" y="542"/>
                  <a:pt x="1658" y="536"/>
                  <a:pt x="1659" y="532"/>
                </a:cubicBezTo>
                <a:cubicBezTo>
                  <a:pt x="1661" y="523"/>
                  <a:pt x="1667" y="515"/>
                  <a:pt x="1671" y="506"/>
                </a:cubicBezTo>
                <a:cubicBezTo>
                  <a:pt x="1674" y="501"/>
                  <a:pt x="1679" y="496"/>
                  <a:pt x="1681" y="491"/>
                </a:cubicBezTo>
                <a:cubicBezTo>
                  <a:pt x="1687" y="480"/>
                  <a:pt x="1692" y="468"/>
                  <a:pt x="1698" y="454"/>
                </a:cubicBezTo>
                <a:cubicBezTo>
                  <a:pt x="1697" y="454"/>
                  <a:pt x="1695" y="452"/>
                  <a:pt x="1693" y="451"/>
                </a:cubicBezTo>
                <a:cubicBezTo>
                  <a:pt x="1689" y="447"/>
                  <a:pt x="1687" y="443"/>
                  <a:pt x="1692" y="438"/>
                </a:cubicBezTo>
                <a:cubicBezTo>
                  <a:pt x="1706" y="422"/>
                  <a:pt x="1708" y="404"/>
                  <a:pt x="1704" y="384"/>
                </a:cubicBezTo>
                <a:cubicBezTo>
                  <a:pt x="1699" y="365"/>
                  <a:pt x="1694" y="346"/>
                  <a:pt x="1692" y="327"/>
                </a:cubicBezTo>
                <a:cubicBezTo>
                  <a:pt x="1690" y="298"/>
                  <a:pt x="1695" y="269"/>
                  <a:pt x="1701" y="241"/>
                </a:cubicBezTo>
                <a:cubicBezTo>
                  <a:pt x="1707" y="216"/>
                  <a:pt x="1715" y="192"/>
                  <a:pt x="1732" y="173"/>
                </a:cubicBezTo>
                <a:cubicBezTo>
                  <a:pt x="1738" y="167"/>
                  <a:pt x="1744" y="161"/>
                  <a:pt x="1752" y="156"/>
                </a:cubicBezTo>
                <a:cubicBezTo>
                  <a:pt x="1761" y="149"/>
                  <a:pt x="1772" y="146"/>
                  <a:pt x="1780" y="138"/>
                </a:cubicBezTo>
                <a:cubicBezTo>
                  <a:pt x="1794" y="126"/>
                  <a:pt x="1803" y="111"/>
                  <a:pt x="1806" y="92"/>
                </a:cubicBezTo>
                <a:cubicBezTo>
                  <a:pt x="1808" y="76"/>
                  <a:pt x="1811" y="60"/>
                  <a:pt x="1822" y="47"/>
                </a:cubicBezTo>
                <a:cubicBezTo>
                  <a:pt x="1828" y="40"/>
                  <a:pt x="1832" y="31"/>
                  <a:pt x="1836" y="22"/>
                </a:cubicBezTo>
                <a:cubicBezTo>
                  <a:pt x="1845" y="5"/>
                  <a:pt x="1860" y="0"/>
                  <a:pt x="1876" y="10"/>
                </a:cubicBezTo>
                <a:cubicBezTo>
                  <a:pt x="1898" y="23"/>
                  <a:pt x="1919" y="38"/>
                  <a:pt x="1939" y="53"/>
                </a:cubicBezTo>
                <a:cubicBezTo>
                  <a:pt x="1950" y="61"/>
                  <a:pt x="1949" y="72"/>
                  <a:pt x="1942" y="84"/>
                </a:cubicBezTo>
                <a:cubicBezTo>
                  <a:pt x="1933" y="97"/>
                  <a:pt x="1933" y="101"/>
                  <a:pt x="1940" y="111"/>
                </a:cubicBezTo>
                <a:cubicBezTo>
                  <a:pt x="1943" y="115"/>
                  <a:pt x="1946" y="119"/>
                  <a:pt x="1949" y="123"/>
                </a:cubicBezTo>
                <a:cubicBezTo>
                  <a:pt x="1955" y="132"/>
                  <a:pt x="1952" y="138"/>
                  <a:pt x="1940" y="138"/>
                </a:cubicBezTo>
                <a:cubicBezTo>
                  <a:pt x="1935" y="138"/>
                  <a:pt x="1930" y="136"/>
                  <a:pt x="1924" y="135"/>
                </a:cubicBezTo>
                <a:cubicBezTo>
                  <a:pt x="1919" y="142"/>
                  <a:pt x="1908" y="145"/>
                  <a:pt x="1907" y="157"/>
                </a:cubicBezTo>
                <a:cubicBezTo>
                  <a:pt x="1907" y="161"/>
                  <a:pt x="1899" y="163"/>
                  <a:pt x="1895" y="167"/>
                </a:cubicBezTo>
                <a:cubicBezTo>
                  <a:pt x="1889" y="175"/>
                  <a:pt x="1883" y="183"/>
                  <a:pt x="1876" y="190"/>
                </a:cubicBezTo>
                <a:cubicBezTo>
                  <a:pt x="1869" y="198"/>
                  <a:pt x="1860" y="195"/>
                  <a:pt x="1851" y="194"/>
                </a:cubicBezTo>
                <a:cubicBezTo>
                  <a:pt x="1849" y="193"/>
                  <a:pt x="1847" y="194"/>
                  <a:pt x="1844" y="194"/>
                </a:cubicBezTo>
                <a:cubicBezTo>
                  <a:pt x="1844" y="196"/>
                  <a:pt x="1844" y="199"/>
                  <a:pt x="1845" y="201"/>
                </a:cubicBezTo>
                <a:cubicBezTo>
                  <a:pt x="1845" y="204"/>
                  <a:pt x="1847" y="206"/>
                  <a:pt x="1849" y="209"/>
                </a:cubicBezTo>
                <a:cubicBezTo>
                  <a:pt x="1873" y="240"/>
                  <a:pt x="1878" y="277"/>
                  <a:pt x="1876" y="315"/>
                </a:cubicBezTo>
                <a:cubicBezTo>
                  <a:pt x="1875" y="331"/>
                  <a:pt x="1878" y="347"/>
                  <a:pt x="1879" y="362"/>
                </a:cubicBezTo>
                <a:cubicBezTo>
                  <a:pt x="1879" y="384"/>
                  <a:pt x="1894" y="395"/>
                  <a:pt x="1909" y="407"/>
                </a:cubicBezTo>
                <a:cubicBezTo>
                  <a:pt x="1916" y="413"/>
                  <a:pt x="1925" y="418"/>
                  <a:pt x="1933" y="423"/>
                </a:cubicBezTo>
                <a:cubicBezTo>
                  <a:pt x="1935" y="425"/>
                  <a:pt x="1938" y="427"/>
                  <a:pt x="1938" y="429"/>
                </a:cubicBezTo>
                <a:cubicBezTo>
                  <a:pt x="1941" y="439"/>
                  <a:pt x="1950" y="442"/>
                  <a:pt x="1959" y="445"/>
                </a:cubicBezTo>
                <a:cubicBezTo>
                  <a:pt x="1962" y="447"/>
                  <a:pt x="1965" y="449"/>
                  <a:pt x="1969" y="449"/>
                </a:cubicBezTo>
                <a:cubicBezTo>
                  <a:pt x="1986" y="453"/>
                  <a:pt x="1992" y="465"/>
                  <a:pt x="1995" y="480"/>
                </a:cubicBezTo>
                <a:cubicBezTo>
                  <a:pt x="1998" y="493"/>
                  <a:pt x="1989" y="511"/>
                  <a:pt x="1977" y="517"/>
                </a:cubicBezTo>
                <a:cubicBezTo>
                  <a:pt x="1971" y="520"/>
                  <a:pt x="1967" y="521"/>
                  <a:pt x="1970" y="530"/>
                </a:cubicBezTo>
                <a:cubicBezTo>
                  <a:pt x="1971" y="535"/>
                  <a:pt x="1965" y="542"/>
                  <a:pt x="1963" y="549"/>
                </a:cubicBezTo>
                <a:cubicBezTo>
                  <a:pt x="1962" y="549"/>
                  <a:pt x="1961" y="549"/>
                  <a:pt x="1959" y="548"/>
                </a:cubicBezTo>
                <a:cubicBezTo>
                  <a:pt x="1961" y="551"/>
                  <a:pt x="1963" y="553"/>
                  <a:pt x="1965" y="555"/>
                </a:cubicBezTo>
                <a:cubicBezTo>
                  <a:pt x="1966" y="557"/>
                  <a:pt x="1967" y="560"/>
                  <a:pt x="1968" y="563"/>
                </a:cubicBezTo>
                <a:cubicBezTo>
                  <a:pt x="1965" y="564"/>
                  <a:pt x="1962" y="566"/>
                  <a:pt x="1959" y="565"/>
                </a:cubicBezTo>
                <a:cubicBezTo>
                  <a:pt x="1953" y="564"/>
                  <a:pt x="1949" y="566"/>
                  <a:pt x="1947" y="572"/>
                </a:cubicBezTo>
                <a:cubicBezTo>
                  <a:pt x="1942" y="586"/>
                  <a:pt x="1935" y="599"/>
                  <a:pt x="1928" y="612"/>
                </a:cubicBezTo>
                <a:cubicBezTo>
                  <a:pt x="1927" y="614"/>
                  <a:pt x="1927" y="617"/>
                  <a:pt x="1925" y="619"/>
                </a:cubicBezTo>
                <a:cubicBezTo>
                  <a:pt x="1922" y="621"/>
                  <a:pt x="1918" y="621"/>
                  <a:pt x="1914" y="622"/>
                </a:cubicBezTo>
                <a:cubicBezTo>
                  <a:pt x="1913" y="619"/>
                  <a:pt x="1911" y="616"/>
                  <a:pt x="1912" y="613"/>
                </a:cubicBezTo>
                <a:cubicBezTo>
                  <a:pt x="1914" y="604"/>
                  <a:pt x="1918" y="596"/>
                  <a:pt x="1921" y="587"/>
                </a:cubicBezTo>
                <a:cubicBezTo>
                  <a:pt x="1922" y="585"/>
                  <a:pt x="1922" y="583"/>
                  <a:pt x="1923" y="582"/>
                </a:cubicBezTo>
                <a:cubicBezTo>
                  <a:pt x="1922" y="581"/>
                  <a:pt x="1922" y="581"/>
                  <a:pt x="1921" y="580"/>
                </a:cubicBezTo>
                <a:cubicBezTo>
                  <a:pt x="1918" y="582"/>
                  <a:pt x="1915" y="585"/>
                  <a:pt x="1912" y="587"/>
                </a:cubicBezTo>
                <a:cubicBezTo>
                  <a:pt x="1903" y="593"/>
                  <a:pt x="1894" y="600"/>
                  <a:pt x="1885" y="606"/>
                </a:cubicBezTo>
                <a:cubicBezTo>
                  <a:pt x="1883" y="608"/>
                  <a:pt x="1880" y="611"/>
                  <a:pt x="1880" y="612"/>
                </a:cubicBezTo>
                <a:cubicBezTo>
                  <a:pt x="1881" y="617"/>
                  <a:pt x="1883" y="623"/>
                  <a:pt x="1887" y="624"/>
                </a:cubicBezTo>
                <a:cubicBezTo>
                  <a:pt x="1899" y="631"/>
                  <a:pt x="1913" y="636"/>
                  <a:pt x="1926" y="642"/>
                </a:cubicBezTo>
                <a:cubicBezTo>
                  <a:pt x="1957" y="654"/>
                  <a:pt x="1987" y="666"/>
                  <a:pt x="2017" y="679"/>
                </a:cubicBezTo>
                <a:cubicBezTo>
                  <a:pt x="2024" y="682"/>
                  <a:pt x="2027" y="681"/>
                  <a:pt x="2027" y="673"/>
                </a:cubicBezTo>
                <a:cubicBezTo>
                  <a:pt x="2027" y="669"/>
                  <a:pt x="2030" y="666"/>
                  <a:pt x="2031" y="662"/>
                </a:cubicBezTo>
                <a:cubicBezTo>
                  <a:pt x="2045" y="633"/>
                  <a:pt x="2059" y="604"/>
                  <a:pt x="2075" y="575"/>
                </a:cubicBezTo>
                <a:cubicBezTo>
                  <a:pt x="2085" y="557"/>
                  <a:pt x="2098" y="540"/>
                  <a:pt x="2112" y="523"/>
                </a:cubicBezTo>
                <a:cubicBezTo>
                  <a:pt x="2128" y="503"/>
                  <a:pt x="2146" y="485"/>
                  <a:pt x="2162" y="465"/>
                </a:cubicBezTo>
                <a:cubicBezTo>
                  <a:pt x="2167" y="459"/>
                  <a:pt x="2170" y="452"/>
                  <a:pt x="2174" y="446"/>
                </a:cubicBezTo>
                <a:cubicBezTo>
                  <a:pt x="2181" y="434"/>
                  <a:pt x="2187" y="422"/>
                  <a:pt x="2195" y="411"/>
                </a:cubicBezTo>
                <a:cubicBezTo>
                  <a:pt x="2200" y="406"/>
                  <a:pt x="2207" y="402"/>
                  <a:pt x="2212" y="397"/>
                </a:cubicBezTo>
                <a:cubicBezTo>
                  <a:pt x="2215" y="395"/>
                  <a:pt x="2216" y="391"/>
                  <a:pt x="2218" y="388"/>
                </a:cubicBezTo>
                <a:cubicBezTo>
                  <a:pt x="2214" y="386"/>
                  <a:pt x="2209" y="383"/>
                  <a:pt x="2205" y="381"/>
                </a:cubicBezTo>
                <a:cubicBezTo>
                  <a:pt x="2204" y="381"/>
                  <a:pt x="2203" y="382"/>
                  <a:pt x="2202" y="382"/>
                </a:cubicBezTo>
                <a:cubicBezTo>
                  <a:pt x="2188" y="385"/>
                  <a:pt x="2183" y="382"/>
                  <a:pt x="2174" y="364"/>
                </a:cubicBezTo>
                <a:cubicBezTo>
                  <a:pt x="2170" y="357"/>
                  <a:pt x="2167" y="348"/>
                  <a:pt x="2156" y="348"/>
                </a:cubicBezTo>
                <a:cubicBezTo>
                  <a:pt x="2159" y="339"/>
                  <a:pt x="2154" y="337"/>
                  <a:pt x="2147" y="335"/>
                </a:cubicBezTo>
                <a:cubicBezTo>
                  <a:pt x="2128" y="330"/>
                  <a:pt x="2126" y="327"/>
                  <a:pt x="2139" y="312"/>
                </a:cubicBezTo>
                <a:cubicBezTo>
                  <a:pt x="2151" y="298"/>
                  <a:pt x="2151" y="282"/>
                  <a:pt x="2154" y="266"/>
                </a:cubicBezTo>
                <a:cubicBezTo>
                  <a:pt x="2155" y="260"/>
                  <a:pt x="2159" y="253"/>
                  <a:pt x="2163" y="250"/>
                </a:cubicBezTo>
                <a:cubicBezTo>
                  <a:pt x="2182" y="239"/>
                  <a:pt x="2204" y="234"/>
                  <a:pt x="2225" y="233"/>
                </a:cubicBezTo>
                <a:cubicBezTo>
                  <a:pt x="2237" y="233"/>
                  <a:pt x="2249" y="238"/>
                  <a:pt x="2255" y="249"/>
                </a:cubicBezTo>
                <a:cubicBezTo>
                  <a:pt x="2259" y="256"/>
                  <a:pt x="2261" y="265"/>
                  <a:pt x="2261" y="273"/>
                </a:cubicBezTo>
                <a:cubicBezTo>
                  <a:pt x="2261" y="282"/>
                  <a:pt x="2265" y="285"/>
                  <a:pt x="2271" y="290"/>
                </a:cubicBezTo>
                <a:cubicBezTo>
                  <a:pt x="2277" y="294"/>
                  <a:pt x="2282" y="301"/>
                  <a:pt x="2289" y="309"/>
                </a:cubicBezTo>
                <a:cubicBezTo>
                  <a:pt x="2280" y="313"/>
                  <a:pt x="2274" y="316"/>
                  <a:pt x="2267" y="319"/>
                </a:cubicBezTo>
                <a:cubicBezTo>
                  <a:pt x="2261" y="322"/>
                  <a:pt x="2260" y="327"/>
                  <a:pt x="2262" y="333"/>
                </a:cubicBezTo>
                <a:cubicBezTo>
                  <a:pt x="2266" y="348"/>
                  <a:pt x="2271" y="362"/>
                  <a:pt x="2284" y="372"/>
                </a:cubicBezTo>
                <a:cubicBezTo>
                  <a:pt x="2292" y="379"/>
                  <a:pt x="2299" y="388"/>
                  <a:pt x="2306" y="395"/>
                </a:cubicBezTo>
                <a:cubicBezTo>
                  <a:pt x="2329" y="414"/>
                  <a:pt x="2337" y="441"/>
                  <a:pt x="2341" y="468"/>
                </a:cubicBezTo>
                <a:cubicBezTo>
                  <a:pt x="2343" y="487"/>
                  <a:pt x="2341" y="506"/>
                  <a:pt x="2340" y="525"/>
                </a:cubicBezTo>
                <a:cubicBezTo>
                  <a:pt x="2340" y="539"/>
                  <a:pt x="2338" y="553"/>
                  <a:pt x="2338" y="566"/>
                </a:cubicBezTo>
                <a:cubicBezTo>
                  <a:pt x="2338" y="567"/>
                  <a:pt x="2339" y="568"/>
                  <a:pt x="2341" y="571"/>
                </a:cubicBezTo>
                <a:cubicBezTo>
                  <a:pt x="2348" y="562"/>
                  <a:pt x="2355" y="553"/>
                  <a:pt x="2360" y="544"/>
                </a:cubicBezTo>
                <a:cubicBezTo>
                  <a:pt x="2368" y="531"/>
                  <a:pt x="2375" y="518"/>
                  <a:pt x="2382" y="504"/>
                </a:cubicBezTo>
                <a:cubicBezTo>
                  <a:pt x="2389" y="491"/>
                  <a:pt x="2396" y="478"/>
                  <a:pt x="2403" y="465"/>
                </a:cubicBezTo>
                <a:cubicBezTo>
                  <a:pt x="2416" y="441"/>
                  <a:pt x="2430" y="418"/>
                  <a:pt x="2443" y="395"/>
                </a:cubicBezTo>
                <a:cubicBezTo>
                  <a:pt x="2448" y="387"/>
                  <a:pt x="2451" y="378"/>
                  <a:pt x="2455" y="370"/>
                </a:cubicBezTo>
                <a:cubicBezTo>
                  <a:pt x="2456" y="368"/>
                  <a:pt x="2456" y="366"/>
                  <a:pt x="2456" y="363"/>
                </a:cubicBezTo>
                <a:cubicBezTo>
                  <a:pt x="2454" y="352"/>
                  <a:pt x="2452" y="342"/>
                  <a:pt x="2451" y="331"/>
                </a:cubicBezTo>
                <a:cubicBezTo>
                  <a:pt x="2450" y="328"/>
                  <a:pt x="2452" y="326"/>
                  <a:pt x="2453" y="323"/>
                </a:cubicBezTo>
                <a:cubicBezTo>
                  <a:pt x="2457" y="315"/>
                  <a:pt x="2462" y="307"/>
                  <a:pt x="2466" y="298"/>
                </a:cubicBezTo>
                <a:cubicBezTo>
                  <a:pt x="2474" y="280"/>
                  <a:pt x="2486" y="268"/>
                  <a:pt x="2508" y="271"/>
                </a:cubicBezTo>
                <a:cubicBezTo>
                  <a:pt x="2513" y="271"/>
                  <a:pt x="2518" y="271"/>
                  <a:pt x="2524" y="271"/>
                </a:cubicBezTo>
                <a:cubicBezTo>
                  <a:pt x="2520" y="261"/>
                  <a:pt x="2517" y="253"/>
                  <a:pt x="2514" y="246"/>
                </a:cubicBezTo>
                <a:cubicBezTo>
                  <a:pt x="2521" y="240"/>
                  <a:pt x="2523" y="224"/>
                  <a:pt x="2518" y="213"/>
                </a:cubicBezTo>
                <a:cubicBezTo>
                  <a:pt x="2513" y="200"/>
                  <a:pt x="2514" y="196"/>
                  <a:pt x="2524" y="187"/>
                </a:cubicBezTo>
                <a:cubicBezTo>
                  <a:pt x="2546" y="166"/>
                  <a:pt x="2571" y="161"/>
                  <a:pt x="2600" y="170"/>
                </a:cubicBezTo>
                <a:cubicBezTo>
                  <a:pt x="2612" y="173"/>
                  <a:pt x="2617" y="183"/>
                  <a:pt x="2619" y="193"/>
                </a:cubicBezTo>
                <a:cubicBezTo>
                  <a:pt x="2621" y="204"/>
                  <a:pt x="2620" y="215"/>
                  <a:pt x="2622" y="226"/>
                </a:cubicBezTo>
                <a:cubicBezTo>
                  <a:pt x="2623" y="233"/>
                  <a:pt x="2628" y="240"/>
                  <a:pt x="2631" y="247"/>
                </a:cubicBezTo>
                <a:cubicBezTo>
                  <a:pt x="2625" y="246"/>
                  <a:pt x="2621" y="245"/>
                  <a:pt x="2621" y="254"/>
                </a:cubicBezTo>
                <a:cubicBezTo>
                  <a:pt x="2621" y="261"/>
                  <a:pt x="2619" y="268"/>
                  <a:pt x="2617" y="274"/>
                </a:cubicBezTo>
                <a:cubicBezTo>
                  <a:pt x="2615" y="285"/>
                  <a:pt x="2623" y="291"/>
                  <a:pt x="2630" y="296"/>
                </a:cubicBezTo>
                <a:cubicBezTo>
                  <a:pt x="2648" y="309"/>
                  <a:pt x="2667" y="321"/>
                  <a:pt x="2684" y="335"/>
                </a:cubicBezTo>
                <a:cubicBezTo>
                  <a:pt x="2698" y="346"/>
                  <a:pt x="2710" y="359"/>
                  <a:pt x="2710" y="379"/>
                </a:cubicBezTo>
                <a:cubicBezTo>
                  <a:pt x="2710" y="382"/>
                  <a:pt x="2711" y="385"/>
                  <a:pt x="2712" y="388"/>
                </a:cubicBezTo>
                <a:cubicBezTo>
                  <a:pt x="2721" y="410"/>
                  <a:pt x="2717" y="431"/>
                  <a:pt x="2715" y="453"/>
                </a:cubicBezTo>
                <a:cubicBezTo>
                  <a:pt x="2712" y="481"/>
                  <a:pt x="2705" y="508"/>
                  <a:pt x="2708" y="537"/>
                </a:cubicBezTo>
                <a:cubicBezTo>
                  <a:pt x="2709" y="544"/>
                  <a:pt x="2710" y="551"/>
                  <a:pt x="2710" y="558"/>
                </a:cubicBezTo>
                <a:cubicBezTo>
                  <a:pt x="2709" y="592"/>
                  <a:pt x="2707" y="626"/>
                  <a:pt x="2706" y="660"/>
                </a:cubicBezTo>
                <a:cubicBezTo>
                  <a:pt x="2706" y="664"/>
                  <a:pt x="2705" y="668"/>
                  <a:pt x="2704" y="673"/>
                </a:cubicBezTo>
                <a:cubicBezTo>
                  <a:pt x="2706" y="673"/>
                  <a:pt x="2707" y="674"/>
                  <a:pt x="2708" y="674"/>
                </a:cubicBezTo>
                <a:cubicBezTo>
                  <a:pt x="2712" y="669"/>
                  <a:pt x="2716" y="664"/>
                  <a:pt x="2720" y="660"/>
                </a:cubicBezTo>
                <a:cubicBezTo>
                  <a:pt x="2732" y="648"/>
                  <a:pt x="2743" y="635"/>
                  <a:pt x="2757" y="626"/>
                </a:cubicBezTo>
                <a:cubicBezTo>
                  <a:pt x="2770" y="618"/>
                  <a:pt x="2777" y="607"/>
                  <a:pt x="2788" y="598"/>
                </a:cubicBezTo>
                <a:cubicBezTo>
                  <a:pt x="2797" y="590"/>
                  <a:pt x="2804" y="592"/>
                  <a:pt x="2811" y="602"/>
                </a:cubicBezTo>
                <a:cubicBezTo>
                  <a:pt x="2812" y="605"/>
                  <a:pt x="2814" y="609"/>
                  <a:pt x="2816" y="612"/>
                </a:cubicBezTo>
                <a:cubicBezTo>
                  <a:pt x="2821" y="619"/>
                  <a:pt x="2818" y="625"/>
                  <a:pt x="2814" y="631"/>
                </a:cubicBezTo>
                <a:cubicBezTo>
                  <a:pt x="2800" y="653"/>
                  <a:pt x="2787" y="675"/>
                  <a:pt x="2773" y="697"/>
                </a:cubicBezTo>
                <a:cubicBezTo>
                  <a:pt x="2771" y="702"/>
                  <a:pt x="2770" y="708"/>
                  <a:pt x="2770" y="711"/>
                </a:cubicBezTo>
                <a:cubicBezTo>
                  <a:pt x="2766" y="713"/>
                  <a:pt x="2761" y="715"/>
                  <a:pt x="2760" y="718"/>
                </a:cubicBezTo>
                <a:cubicBezTo>
                  <a:pt x="2757" y="722"/>
                  <a:pt x="2751" y="726"/>
                  <a:pt x="2759" y="734"/>
                </a:cubicBezTo>
                <a:cubicBezTo>
                  <a:pt x="2754" y="739"/>
                  <a:pt x="2747" y="743"/>
                  <a:pt x="2742" y="749"/>
                </a:cubicBezTo>
                <a:cubicBezTo>
                  <a:pt x="2736" y="755"/>
                  <a:pt x="2732" y="763"/>
                  <a:pt x="2727" y="770"/>
                </a:cubicBezTo>
                <a:cubicBezTo>
                  <a:pt x="2713" y="792"/>
                  <a:pt x="2700" y="814"/>
                  <a:pt x="2686" y="836"/>
                </a:cubicBezTo>
                <a:cubicBezTo>
                  <a:pt x="2681" y="844"/>
                  <a:pt x="2672" y="850"/>
                  <a:pt x="2664" y="857"/>
                </a:cubicBezTo>
                <a:cubicBezTo>
                  <a:pt x="2660" y="861"/>
                  <a:pt x="2659" y="864"/>
                  <a:pt x="2661" y="870"/>
                </a:cubicBezTo>
                <a:cubicBezTo>
                  <a:pt x="2665" y="878"/>
                  <a:pt x="2666" y="887"/>
                  <a:pt x="2663" y="896"/>
                </a:cubicBezTo>
                <a:cubicBezTo>
                  <a:pt x="2662" y="899"/>
                  <a:pt x="2663" y="903"/>
                  <a:pt x="2664" y="906"/>
                </a:cubicBezTo>
                <a:cubicBezTo>
                  <a:pt x="2668" y="918"/>
                  <a:pt x="2672" y="931"/>
                  <a:pt x="2677" y="943"/>
                </a:cubicBezTo>
                <a:cubicBezTo>
                  <a:pt x="2679" y="949"/>
                  <a:pt x="2683" y="955"/>
                  <a:pt x="2688" y="957"/>
                </a:cubicBezTo>
                <a:cubicBezTo>
                  <a:pt x="2720" y="971"/>
                  <a:pt x="2752" y="984"/>
                  <a:pt x="2784" y="997"/>
                </a:cubicBezTo>
                <a:cubicBezTo>
                  <a:pt x="2788" y="999"/>
                  <a:pt x="2793" y="998"/>
                  <a:pt x="2797" y="998"/>
                </a:cubicBezTo>
                <a:cubicBezTo>
                  <a:pt x="2858" y="998"/>
                  <a:pt x="2918" y="998"/>
                  <a:pt x="2980" y="998"/>
                </a:cubicBezTo>
                <a:cubicBezTo>
                  <a:pt x="2980" y="1027"/>
                  <a:pt x="2980" y="1056"/>
                  <a:pt x="2980" y="1086"/>
                </a:cubicBezTo>
                <a:cubicBezTo>
                  <a:pt x="1987" y="1086"/>
                  <a:pt x="994" y="1086"/>
                  <a:pt x="0" y="1086"/>
                </a:cubicBezTo>
                <a:cubicBezTo>
                  <a:pt x="0" y="992"/>
                  <a:pt x="0" y="899"/>
                  <a:pt x="0" y="806"/>
                </a:cubicBezTo>
                <a:close/>
                <a:moveTo>
                  <a:pt x="2347" y="754"/>
                </a:moveTo>
                <a:cubicBezTo>
                  <a:pt x="2345" y="754"/>
                  <a:pt x="2344" y="754"/>
                  <a:pt x="2343" y="754"/>
                </a:cubicBezTo>
                <a:cubicBezTo>
                  <a:pt x="2339" y="757"/>
                  <a:pt x="2333" y="761"/>
                  <a:pt x="2331" y="765"/>
                </a:cubicBezTo>
                <a:cubicBezTo>
                  <a:pt x="2326" y="774"/>
                  <a:pt x="2323" y="784"/>
                  <a:pt x="2318" y="793"/>
                </a:cubicBezTo>
                <a:cubicBezTo>
                  <a:pt x="2314" y="801"/>
                  <a:pt x="2317" y="804"/>
                  <a:pt x="2324" y="807"/>
                </a:cubicBezTo>
                <a:cubicBezTo>
                  <a:pt x="2357" y="821"/>
                  <a:pt x="2390" y="835"/>
                  <a:pt x="2423" y="848"/>
                </a:cubicBezTo>
                <a:cubicBezTo>
                  <a:pt x="2430" y="852"/>
                  <a:pt x="2433" y="850"/>
                  <a:pt x="2434" y="842"/>
                </a:cubicBezTo>
                <a:cubicBezTo>
                  <a:pt x="2435" y="825"/>
                  <a:pt x="2436" y="808"/>
                  <a:pt x="2438" y="791"/>
                </a:cubicBezTo>
                <a:cubicBezTo>
                  <a:pt x="2438" y="789"/>
                  <a:pt x="2437" y="786"/>
                  <a:pt x="2436" y="784"/>
                </a:cubicBezTo>
                <a:cubicBezTo>
                  <a:pt x="2429" y="769"/>
                  <a:pt x="2430" y="753"/>
                  <a:pt x="2433" y="737"/>
                </a:cubicBezTo>
                <a:cubicBezTo>
                  <a:pt x="2439" y="704"/>
                  <a:pt x="2445" y="671"/>
                  <a:pt x="2451" y="638"/>
                </a:cubicBezTo>
                <a:cubicBezTo>
                  <a:pt x="2455" y="620"/>
                  <a:pt x="2462" y="602"/>
                  <a:pt x="2466" y="584"/>
                </a:cubicBezTo>
                <a:cubicBezTo>
                  <a:pt x="2468" y="579"/>
                  <a:pt x="2469" y="572"/>
                  <a:pt x="2467" y="569"/>
                </a:cubicBezTo>
                <a:cubicBezTo>
                  <a:pt x="2460" y="560"/>
                  <a:pt x="2462" y="552"/>
                  <a:pt x="2468" y="544"/>
                </a:cubicBezTo>
                <a:cubicBezTo>
                  <a:pt x="2470" y="541"/>
                  <a:pt x="2472" y="538"/>
                  <a:pt x="2472" y="534"/>
                </a:cubicBezTo>
                <a:cubicBezTo>
                  <a:pt x="2473" y="526"/>
                  <a:pt x="2473" y="518"/>
                  <a:pt x="2473" y="510"/>
                </a:cubicBezTo>
                <a:cubicBezTo>
                  <a:pt x="2474" y="500"/>
                  <a:pt x="2476" y="490"/>
                  <a:pt x="2476" y="480"/>
                </a:cubicBezTo>
                <a:cubicBezTo>
                  <a:pt x="2477" y="478"/>
                  <a:pt x="2474" y="475"/>
                  <a:pt x="2473" y="472"/>
                </a:cubicBezTo>
                <a:cubicBezTo>
                  <a:pt x="2471" y="474"/>
                  <a:pt x="2469" y="475"/>
                  <a:pt x="2467" y="477"/>
                </a:cubicBezTo>
                <a:cubicBezTo>
                  <a:pt x="2456" y="487"/>
                  <a:pt x="2447" y="497"/>
                  <a:pt x="2436" y="506"/>
                </a:cubicBezTo>
                <a:cubicBezTo>
                  <a:pt x="2423" y="518"/>
                  <a:pt x="2408" y="528"/>
                  <a:pt x="2395" y="540"/>
                </a:cubicBezTo>
                <a:cubicBezTo>
                  <a:pt x="2390" y="544"/>
                  <a:pt x="2384" y="552"/>
                  <a:pt x="2385" y="557"/>
                </a:cubicBezTo>
                <a:cubicBezTo>
                  <a:pt x="2388" y="569"/>
                  <a:pt x="2383" y="578"/>
                  <a:pt x="2376" y="588"/>
                </a:cubicBezTo>
                <a:cubicBezTo>
                  <a:pt x="2374" y="590"/>
                  <a:pt x="2374" y="593"/>
                  <a:pt x="2373" y="596"/>
                </a:cubicBezTo>
                <a:cubicBezTo>
                  <a:pt x="2370" y="606"/>
                  <a:pt x="2367" y="616"/>
                  <a:pt x="2364" y="626"/>
                </a:cubicBezTo>
                <a:cubicBezTo>
                  <a:pt x="2363" y="628"/>
                  <a:pt x="2360" y="629"/>
                  <a:pt x="2357" y="630"/>
                </a:cubicBezTo>
                <a:cubicBezTo>
                  <a:pt x="2349" y="633"/>
                  <a:pt x="2345" y="627"/>
                  <a:pt x="2337" y="621"/>
                </a:cubicBezTo>
                <a:cubicBezTo>
                  <a:pt x="2338" y="630"/>
                  <a:pt x="2338" y="637"/>
                  <a:pt x="2339" y="643"/>
                </a:cubicBezTo>
                <a:cubicBezTo>
                  <a:pt x="2340" y="647"/>
                  <a:pt x="2340" y="652"/>
                  <a:pt x="2342" y="654"/>
                </a:cubicBezTo>
                <a:cubicBezTo>
                  <a:pt x="2351" y="664"/>
                  <a:pt x="2350" y="667"/>
                  <a:pt x="2338" y="671"/>
                </a:cubicBezTo>
                <a:cubicBezTo>
                  <a:pt x="2336" y="672"/>
                  <a:pt x="2333" y="676"/>
                  <a:pt x="2333" y="678"/>
                </a:cubicBezTo>
                <a:cubicBezTo>
                  <a:pt x="2334" y="687"/>
                  <a:pt x="2337" y="696"/>
                  <a:pt x="2338" y="706"/>
                </a:cubicBezTo>
                <a:cubicBezTo>
                  <a:pt x="2341" y="722"/>
                  <a:pt x="2344" y="738"/>
                  <a:pt x="2347" y="754"/>
                </a:cubicBezTo>
                <a:close/>
                <a:moveTo>
                  <a:pt x="2185" y="524"/>
                </a:moveTo>
                <a:cubicBezTo>
                  <a:pt x="2174" y="534"/>
                  <a:pt x="2160" y="543"/>
                  <a:pt x="2151" y="556"/>
                </a:cubicBezTo>
                <a:cubicBezTo>
                  <a:pt x="2137" y="576"/>
                  <a:pt x="2125" y="599"/>
                  <a:pt x="2104" y="614"/>
                </a:cubicBezTo>
                <a:cubicBezTo>
                  <a:pt x="2103" y="615"/>
                  <a:pt x="2102" y="616"/>
                  <a:pt x="2101" y="618"/>
                </a:cubicBezTo>
                <a:cubicBezTo>
                  <a:pt x="2094" y="628"/>
                  <a:pt x="2086" y="638"/>
                  <a:pt x="2079" y="649"/>
                </a:cubicBezTo>
                <a:cubicBezTo>
                  <a:pt x="2076" y="653"/>
                  <a:pt x="2075" y="659"/>
                  <a:pt x="2075" y="664"/>
                </a:cubicBezTo>
                <a:cubicBezTo>
                  <a:pt x="2073" y="673"/>
                  <a:pt x="2073" y="683"/>
                  <a:pt x="2071" y="692"/>
                </a:cubicBezTo>
                <a:cubicBezTo>
                  <a:pt x="2069" y="699"/>
                  <a:pt x="2070" y="702"/>
                  <a:pt x="2077" y="704"/>
                </a:cubicBezTo>
                <a:cubicBezTo>
                  <a:pt x="2103" y="715"/>
                  <a:pt x="2130" y="726"/>
                  <a:pt x="2156" y="738"/>
                </a:cubicBezTo>
                <a:cubicBezTo>
                  <a:pt x="2162" y="740"/>
                  <a:pt x="2165" y="739"/>
                  <a:pt x="2167" y="733"/>
                </a:cubicBezTo>
                <a:cubicBezTo>
                  <a:pt x="2169" y="729"/>
                  <a:pt x="2172" y="724"/>
                  <a:pt x="2174" y="719"/>
                </a:cubicBezTo>
                <a:cubicBezTo>
                  <a:pt x="2179" y="711"/>
                  <a:pt x="2189" y="705"/>
                  <a:pt x="2183" y="693"/>
                </a:cubicBezTo>
                <a:cubicBezTo>
                  <a:pt x="2182" y="692"/>
                  <a:pt x="2183" y="689"/>
                  <a:pt x="2184" y="688"/>
                </a:cubicBezTo>
                <a:cubicBezTo>
                  <a:pt x="2190" y="683"/>
                  <a:pt x="2201" y="679"/>
                  <a:pt x="2186" y="671"/>
                </a:cubicBezTo>
                <a:cubicBezTo>
                  <a:pt x="2186" y="671"/>
                  <a:pt x="2187" y="671"/>
                  <a:pt x="2186" y="670"/>
                </a:cubicBezTo>
                <a:cubicBezTo>
                  <a:pt x="2182" y="652"/>
                  <a:pt x="2178" y="635"/>
                  <a:pt x="2185" y="616"/>
                </a:cubicBezTo>
                <a:cubicBezTo>
                  <a:pt x="2186" y="613"/>
                  <a:pt x="2186" y="609"/>
                  <a:pt x="2186" y="605"/>
                </a:cubicBezTo>
                <a:cubicBezTo>
                  <a:pt x="2186" y="589"/>
                  <a:pt x="2186" y="573"/>
                  <a:pt x="2192" y="558"/>
                </a:cubicBezTo>
                <a:cubicBezTo>
                  <a:pt x="2197" y="547"/>
                  <a:pt x="2199" y="534"/>
                  <a:pt x="2185" y="524"/>
                </a:cubicBezTo>
                <a:close/>
                <a:moveTo>
                  <a:pt x="1366" y="777"/>
                </a:moveTo>
                <a:cubicBezTo>
                  <a:pt x="1379" y="785"/>
                  <a:pt x="1522" y="814"/>
                  <a:pt x="1529" y="811"/>
                </a:cubicBezTo>
                <a:cubicBezTo>
                  <a:pt x="1499" y="768"/>
                  <a:pt x="1404" y="762"/>
                  <a:pt x="1366" y="777"/>
                </a:cubicBezTo>
                <a:close/>
                <a:moveTo>
                  <a:pt x="1885" y="487"/>
                </a:moveTo>
                <a:cubicBezTo>
                  <a:pt x="1880" y="491"/>
                  <a:pt x="1878" y="493"/>
                  <a:pt x="1875" y="494"/>
                </a:cubicBezTo>
                <a:cubicBezTo>
                  <a:pt x="1867" y="498"/>
                  <a:pt x="1866" y="504"/>
                  <a:pt x="1870" y="512"/>
                </a:cubicBezTo>
                <a:cubicBezTo>
                  <a:pt x="1872" y="518"/>
                  <a:pt x="1872" y="524"/>
                  <a:pt x="1873" y="530"/>
                </a:cubicBezTo>
                <a:cubicBezTo>
                  <a:pt x="1874" y="536"/>
                  <a:pt x="1874" y="542"/>
                  <a:pt x="1875" y="548"/>
                </a:cubicBezTo>
                <a:cubicBezTo>
                  <a:pt x="1876" y="551"/>
                  <a:pt x="1879" y="555"/>
                  <a:pt x="1881" y="555"/>
                </a:cubicBezTo>
                <a:cubicBezTo>
                  <a:pt x="1887" y="554"/>
                  <a:pt x="1896" y="554"/>
                  <a:pt x="1898" y="550"/>
                </a:cubicBezTo>
                <a:cubicBezTo>
                  <a:pt x="1906" y="538"/>
                  <a:pt x="1910" y="523"/>
                  <a:pt x="1918" y="511"/>
                </a:cubicBezTo>
                <a:cubicBezTo>
                  <a:pt x="1923" y="501"/>
                  <a:pt x="1919" y="494"/>
                  <a:pt x="1913" y="487"/>
                </a:cubicBezTo>
                <a:cubicBezTo>
                  <a:pt x="1912" y="485"/>
                  <a:pt x="1908" y="484"/>
                  <a:pt x="1906" y="484"/>
                </a:cubicBezTo>
                <a:cubicBezTo>
                  <a:pt x="1905" y="485"/>
                  <a:pt x="1903" y="488"/>
                  <a:pt x="1903" y="491"/>
                </a:cubicBezTo>
                <a:cubicBezTo>
                  <a:pt x="1902" y="499"/>
                  <a:pt x="1902" y="507"/>
                  <a:pt x="1900" y="515"/>
                </a:cubicBezTo>
                <a:cubicBezTo>
                  <a:pt x="1900" y="518"/>
                  <a:pt x="1896" y="521"/>
                  <a:pt x="1894" y="523"/>
                </a:cubicBezTo>
                <a:cubicBezTo>
                  <a:pt x="1891" y="521"/>
                  <a:pt x="1887" y="518"/>
                  <a:pt x="1887" y="515"/>
                </a:cubicBezTo>
                <a:cubicBezTo>
                  <a:pt x="1886" y="510"/>
                  <a:pt x="1887" y="505"/>
                  <a:pt x="1887" y="499"/>
                </a:cubicBezTo>
                <a:cubicBezTo>
                  <a:pt x="1887" y="496"/>
                  <a:pt x="1886" y="492"/>
                  <a:pt x="1885" y="487"/>
                </a:cubicBezTo>
                <a:close/>
                <a:moveTo>
                  <a:pt x="2712" y="705"/>
                </a:moveTo>
                <a:cubicBezTo>
                  <a:pt x="2710" y="705"/>
                  <a:pt x="2709" y="704"/>
                  <a:pt x="2707" y="704"/>
                </a:cubicBezTo>
                <a:cubicBezTo>
                  <a:pt x="2705" y="708"/>
                  <a:pt x="2703" y="713"/>
                  <a:pt x="2700" y="717"/>
                </a:cubicBezTo>
                <a:cubicBezTo>
                  <a:pt x="2695" y="725"/>
                  <a:pt x="2690" y="735"/>
                  <a:pt x="2683" y="741"/>
                </a:cubicBezTo>
                <a:cubicBezTo>
                  <a:pt x="2675" y="749"/>
                  <a:pt x="2672" y="761"/>
                  <a:pt x="2679" y="767"/>
                </a:cubicBezTo>
                <a:cubicBezTo>
                  <a:pt x="2680" y="766"/>
                  <a:pt x="2681" y="766"/>
                  <a:pt x="2681" y="766"/>
                </a:cubicBezTo>
                <a:cubicBezTo>
                  <a:pt x="2691" y="749"/>
                  <a:pt x="2702" y="733"/>
                  <a:pt x="2711" y="716"/>
                </a:cubicBezTo>
                <a:cubicBezTo>
                  <a:pt x="2713" y="713"/>
                  <a:pt x="2712" y="709"/>
                  <a:pt x="2712" y="705"/>
                </a:cubicBezTo>
                <a:close/>
                <a:moveTo>
                  <a:pt x="2759" y="641"/>
                </a:moveTo>
                <a:cubicBezTo>
                  <a:pt x="2758" y="640"/>
                  <a:pt x="2756" y="639"/>
                  <a:pt x="2755" y="638"/>
                </a:cubicBezTo>
                <a:cubicBezTo>
                  <a:pt x="2743" y="652"/>
                  <a:pt x="2730" y="665"/>
                  <a:pt x="2717" y="679"/>
                </a:cubicBezTo>
                <a:cubicBezTo>
                  <a:pt x="2721" y="683"/>
                  <a:pt x="2724" y="687"/>
                  <a:pt x="2728" y="692"/>
                </a:cubicBezTo>
                <a:cubicBezTo>
                  <a:pt x="2739" y="674"/>
                  <a:pt x="2749" y="657"/>
                  <a:pt x="2759" y="641"/>
                </a:cubicBezTo>
                <a:close/>
                <a:moveTo>
                  <a:pt x="1911" y="568"/>
                </a:moveTo>
                <a:cubicBezTo>
                  <a:pt x="1902" y="564"/>
                  <a:pt x="1879" y="565"/>
                  <a:pt x="1879" y="570"/>
                </a:cubicBezTo>
                <a:cubicBezTo>
                  <a:pt x="1877" y="577"/>
                  <a:pt x="1878" y="585"/>
                  <a:pt x="1878" y="592"/>
                </a:cubicBezTo>
                <a:cubicBezTo>
                  <a:pt x="1879" y="593"/>
                  <a:pt x="1880" y="593"/>
                  <a:pt x="1881" y="593"/>
                </a:cubicBezTo>
                <a:cubicBezTo>
                  <a:pt x="1891" y="585"/>
                  <a:pt x="1900" y="577"/>
                  <a:pt x="1911" y="568"/>
                </a:cubicBezTo>
                <a:close/>
                <a:moveTo>
                  <a:pt x="2789" y="650"/>
                </a:moveTo>
                <a:cubicBezTo>
                  <a:pt x="2787" y="649"/>
                  <a:pt x="2785" y="649"/>
                  <a:pt x="2784" y="648"/>
                </a:cubicBezTo>
                <a:cubicBezTo>
                  <a:pt x="2778" y="656"/>
                  <a:pt x="2772" y="663"/>
                  <a:pt x="2768" y="671"/>
                </a:cubicBezTo>
                <a:cubicBezTo>
                  <a:pt x="2766" y="674"/>
                  <a:pt x="2769" y="680"/>
                  <a:pt x="2770" y="684"/>
                </a:cubicBezTo>
                <a:cubicBezTo>
                  <a:pt x="2773" y="682"/>
                  <a:pt x="2776" y="680"/>
                  <a:pt x="2779" y="678"/>
                </a:cubicBezTo>
                <a:cubicBezTo>
                  <a:pt x="2781" y="674"/>
                  <a:pt x="2784" y="670"/>
                  <a:pt x="2785" y="666"/>
                </a:cubicBezTo>
                <a:cubicBezTo>
                  <a:pt x="2787" y="661"/>
                  <a:pt x="2788" y="655"/>
                  <a:pt x="2789" y="650"/>
                </a:cubicBezTo>
                <a:close/>
                <a:moveTo>
                  <a:pt x="2724" y="758"/>
                </a:moveTo>
                <a:cubicBezTo>
                  <a:pt x="2738" y="748"/>
                  <a:pt x="2743" y="734"/>
                  <a:pt x="2736" y="726"/>
                </a:cubicBezTo>
                <a:cubicBezTo>
                  <a:pt x="2721" y="740"/>
                  <a:pt x="2718" y="749"/>
                  <a:pt x="2724" y="758"/>
                </a:cubicBezTo>
                <a:close/>
                <a:moveTo>
                  <a:pt x="2714" y="764"/>
                </a:moveTo>
                <a:cubicBezTo>
                  <a:pt x="2699" y="777"/>
                  <a:pt x="2696" y="788"/>
                  <a:pt x="2704" y="793"/>
                </a:cubicBezTo>
                <a:cubicBezTo>
                  <a:pt x="2718" y="778"/>
                  <a:pt x="2720" y="773"/>
                  <a:pt x="2714" y="764"/>
                </a:cubicBezTo>
                <a:close/>
                <a:moveTo>
                  <a:pt x="2747" y="723"/>
                </a:moveTo>
                <a:cubicBezTo>
                  <a:pt x="2761" y="711"/>
                  <a:pt x="2763" y="703"/>
                  <a:pt x="2756" y="696"/>
                </a:cubicBezTo>
                <a:cubicBezTo>
                  <a:pt x="2742" y="708"/>
                  <a:pt x="2740" y="712"/>
                  <a:pt x="2747" y="723"/>
                </a:cubicBezTo>
                <a:close/>
                <a:moveTo>
                  <a:pt x="2687" y="826"/>
                </a:moveTo>
                <a:cubicBezTo>
                  <a:pt x="2690" y="818"/>
                  <a:pt x="2694" y="811"/>
                  <a:pt x="2697" y="805"/>
                </a:cubicBezTo>
                <a:cubicBezTo>
                  <a:pt x="2683" y="811"/>
                  <a:pt x="2680" y="819"/>
                  <a:pt x="2687" y="826"/>
                </a:cubicBezTo>
                <a:close/>
                <a:moveTo>
                  <a:pt x="2360" y="608"/>
                </a:moveTo>
                <a:cubicBezTo>
                  <a:pt x="2361" y="600"/>
                  <a:pt x="2361" y="595"/>
                  <a:pt x="2362" y="590"/>
                </a:cubicBezTo>
                <a:cubicBezTo>
                  <a:pt x="2360" y="590"/>
                  <a:pt x="2356" y="590"/>
                  <a:pt x="2355" y="591"/>
                </a:cubicBezTo>
                <a:cubicBezTo>
                  <a:pt x="2351" y="596"/>
                  <a:pt x="2352" y="601"/>
                  <a:pt x="2360" y="6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4A1540-A398-4F6D-9BA0-74FC12594DA9}"/>
              </a:ext>
            </a:extLst>
          </p:cNvPr>
          <p:cNvSpPr/>
          <p:nvPr/>
        </p:nvSpPr>
        <p:spPr>
          <a:xfrm>
            <a:off x="4219074" y="6641432"/>
            <a:ext cx="7972926" cy="2258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B56935-DC7B-4194-B073-9A722DD50427}"/>
              </a:ext>
            </a:extLst>
          </p:cNvPr>
          <p:cNvGrpSpPr/>
          <p:nvPr/>
        </p:nvGrpSpPr>
        <p:grpSpPr>
          <a:xfrm flipH="1">
            <a:off x="10728236" y="5252130"/>
            <a:ext cx="1319386" cy="1305531"/>
            <a:chOff x="3175" y="1588"/>
            <a:chExt cx="4686300" cy="4637087"/>
          </a:xfrm>
          <a:solidFill>
            <a:schemeClr val="accent1"/>
          </a:solidFill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430FBBE0-3839-42FA-BF2D-FEAD7C285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3DF6C43C-2FF2-4F80-8AD9-6E9BA4EFE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DC6CF020-0440-4889-9E55-7E181ADD4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83FF1DB-ADC0-4783-9693-F4BB3F89D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A7A67957-1DBB-4B37-B783-DC2FEC2E2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43EC8EA1-3213-4C70-9EC1-DDB548459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704D3FA-4113-454E-A60E-195B1CF14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E8D7FD53-A8BD-4AE8-A761-A4A6BA21D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BC7A1C43-C435-4A2D-95C1-730D0C21C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F29528E-C661-4315-8110-3E099C758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40887E4A-4204-473C-A730-A068D2041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11E31C5A-3ACA-4FA3-937C-685B279FC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82554AC5-87DB-476E-BFD6-2F04A366C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8CA4A482-17C4-4694-A71F-541FDB321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41D297ED-5966-46AB-B230-329629752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EB1F61F9-E66F-48A6-90B2-F7A317D8E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id="{68ED6ACF-AFE6-4DD2-8C94-634CE0C67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4F2C01E8-F557-4B8E-9469-5A3D2AF5D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3F12F38C-A784-4769-BB93-BEB25C031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B18217E7-975A-4252-BD4C-23FEB89DA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5DB725A8-BE78-4A9A-8FDF-EEF1C05B7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AA51DD82-EE50-4045-8704-C1A12D1A5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81C9C495-4C3D-45C3-9F96-6305616F7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D4ED258A-1B93-4F39-9F7A-EE6D7F19B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02AAB840-3010-4F10-B694-987E83205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2A00C6E2-246D-430C-B161-6E264D85C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6BDD953B-8C98-4083-ACDE-8B50EB645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8E36E5C2-77AD-4C35-9FD8-86FD01E3C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3">
              <a:extLst>
                <a:ext uri="{FF2B5EF4-FFF2-40B4-BE49-F238E27FC236}">
                  <a16:creationId xmlns:a16="http://schemas.microsoft.com/office/drawing/2014/main" id="{41466637-1BB4-4C73-A223-4A5C647BB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4">
              <a:extLst>
                <a:ext uri="{FF2B5EF4-FFF2-40B4-BE49-F238E27FC236}">
                  <a16:creationId xmlns:a16="http://schemas.microsoft.com/office/drawing/2014/main" id="{868FF509-FD62-427C-AF17-A4D94AA38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5">
              <a:extLst>
                <a:ext uri="{FF2B5EF4-FFF2-40B4-BE49-F238E27FC236}">
                  <a16:creationId xmlns:a16="http://schemas.microsoft.com/office/drawing/2014/main" id="{B53FA9C6-5F70-4E32-8318-0065281CA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78B07098-2CEE-439B-A684-C269E1079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B3E2BCE5-D7F8-418F-8A15-C9AFD9522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38">
              <a:extLst>
                <a:ext uri="{FF2B5EF4-FFF2-40B4-BE49-F238E27FC236}">
                  <a16:creationId xmlns:a16="http://schemas.microsoft.com/office/drawing/2014/main" id="{50D184A7-E5E3-4D35-BB66-82E18054B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26072BE8-5A4F-4476-A5FE-B6D70D10C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0845C74B-1FCC-487F-B67C-7AC328890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41">
              <a:extLst>
                <a:ext uri="{FF2B5EF4-FFF2-40B4-BE49-F238E27FC236}">
                  <a16:creationId xmlns:a16="http://schemas.microsoft.com/office/drawing/2014/main" id="{6376C707-969D-47CE-81CA-BF090013E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88E0E642-2C6C-4862-AD0D-8F163EFAC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3854C093-ACD9-449F-968B-6C998188D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4">
              <a:extLst>
                <a:ext uri="{FF2B5EF4-FFF2-40B4-BE49-F238E27FC236}">
                  <a16:creationId xmlns:a16="http://schemas.microsoft.com/office/drawing/2014/main" id="{5A3E75A4-AD4E-4A9B-98FC-22F457172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A31EE804-F995-4995-A8D9-879A3FA76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3B27DC9C-89B3-402B-A221-AC88ABBFE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47">
              <a:extLst>
                <a:ext uri="{FF2B5EF4-FFF2-40B4-BE49-F238E27FC236}">
                  <a16:creationId xmlns:a16="http://schemas.microsoft.com/office/drawing/2014/main" id="{D80AB3DC-A5FE-42BC-8538-A96F5500B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48">
              <a:extLst>
                <a:ext uri="{FF2B5EF4-FFF2-40B4-BE49-F238E27FC236}">
                  <a16:creationId xmlns:a16="http://schemas.microsoft.com/office/drawing/2014/main" id="{55CAABA4-44F2-42F6-9AF8-E65989C9D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1D27D831-7D85-459F-B8BC-4F84C0A06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D9DDE899-A01A-455D-904B-40C07571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326E3D33-BDD2-4104-AB47-004491C2C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52">
              <a:extLst>
                <a:ext uri="{FF2B5EF4-FFF2-40B4-BE49-F238E27FC236}">
                  <a16:creationId xmlns:a16="http://schemas.microsoft.com/office/drawing/2014/main" id="{E75AD704-4635-4F3B-9827-8F2A1A1B7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B3EA00B8-BB9C-4A31-968C-508175DA4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FBC46B5C-A44B-4CD4-934E-4F5795C31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55">
              <a:extLst>
                <a:ext uri="{FF2B5EF4-FFF2-40B4-BE49-F238E27FC236}">
                  <a16:creationId xmlns:a16="http://schemas.microsoft.com/office/drawing/2014/main" id="{0E2330A8-3932-4ECB-B37B-6FCCCE018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A7D6B8D0-8B1B-485B-AFFC-8CCDB3006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8E21CE75-486E-4699-AF23-722C046D0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58">
              <a:extLst>
                <a:ext uri="{FF2B5EF4-FFF2-40B4-BE49-F238E27FC236}">
                  <a16:creationId xmlns:a16="http://schemas.microsoft.com/office/drawing/2014/main" id="{70F0B29A-9177-4AE1-8809-12D4428FC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59">
              <a:extLst>
                <a:ext uri="{FF2B5EF4-FFF2-40B4-BE49-F238E27FC236}">
                  <a16:creationId xmlns:a16="http://schemas.microsoft.com/office/drawing/2014/main" id="{5D832766-C0F9-4B03-96F8-FB74E4219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60">
              <a:extLst>
                <a:ext uri="{FF2B5EF4-FFF2-40B4-BE49-F238E27FC236}">
                  <a16:creationId xmlns:a16="http://schemas.microsoft.com/office/drawing/2014/main" id="{68191A5D-FEF9-4138-ADFB-75F9BAE41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0E1B00CD-92D9-463C-984D-20C77EBB8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2">
              <a:extLst>
                <a:ext uri="{FF2B5EF4-FFF2-40B4-BE49-F238E27FC236}">
                  <a16:creationId xmlns:a16="http://schemas.microsoft.com/office/drawing/2014/main" id="{BBF76EDC-3F22-4DF3-8E14-B2067CEF0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63">
              <a:extLst>
                <a:ext uri="{FF2B5EF4-FFF2-40B4-BE49-F238E27FC236}">
                  <a16:creationId xmlns:a16="http://schemas.microsoft.com/office/drawing/2014/main" id="{A3429A8A-8BE2-43DC-BBF6-6D48A3A05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4">
              <a:extLst>
                <a:ext uri="{FF2B5EF4-FFF2-40B4-BE49-F238E27FC236}">
                  <a16:creationId xmlns:a16="http://schemas.microsoft.com/office/drawing/2014/main" id="{4D727443-F617-4E6B-BBF2-2526BB3FA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5">
              <a:extLst>
                <a:ext uri="{FF2B5EF4-FFF2-40B4-BE49-F238E27FC236}">
                  <a16:creationId xmlns:a16="http://schemas.microsoft.com/office/drawing/2014/main" id="{E51A7D3E-1500-47DF-A034-F21242355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078E283E-E897-42E8-B756-FA94D8669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7">
              <a:extLst>
                <a:ext uri="{FF2B5EF4-FFF2-40B4-BE49-F238E27FC236}">
                  <a16:creationId xmlns:a16="http://schemas.microsoft.com/office/drawing/2014/main" id="{AA28B08D-C6F3-4AED-A8E6-238FC76AA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8">
              <a:extLst>
                <a:ext uri="{FF2B5EF4-FFF2-40B4-BE49-F238E27FC236}">
                  <a16:creationId xmlns:a16="http://schemas.microsoft.com/office/drawing/2014/main" id="{11FD0F8D-5C37-4466-B947-D5DA45873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69">
              <a:extLst>
                <a:ext uri="{FF2B5EF4-FFF2-40B4-BE49-F238E27FC236}">
                  <a16:creationId xmlns:a16="http://schemas.microsoft.com/office/drawing/2014/main" id="{CBB36E4C-598F-450C-9629-C63DF6710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0">
              <a:extLst>
                <a:ext uri="{FF2B5EF4-FFF2-40B4-BE49-F238E27FC236}">
                  <a16:creationId xmlns:a16="http://schemas.microsoft.com/office/drawing/2014/main" id="{695382CD-1D55-4F2F-ACDF-0C679B46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1">
              <a:extLst>
                <a:ext uri="{FF2B5EF4-FFF2-40B4-BE49-F238E27FC236}">
                  <a16:creationId xmlns:a16="http://schemas.microsoft.com/office/drawing/2014/main" id="{E631C064-A750-4A4B-AE7C-FDF7B4CD8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72">
              <a:extLst>
                <a:ext uri="{FF2B5EF4-FFF2-40B4-BE49-F238E27FC236}">
                  <a16:creationId xmlns:a16="http://schemas.microsoft.com/office/drawing/2014/main" id="{F1A543AD-BD1B-4DDA-A780-2455B1AC0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73">
              <a:extLst>
                <a:ext uri="{FF2B5EF4-FFF2-40B4-BE49-F238E27FC236}">
                  <a16:creationId xmlns:a16="http://schemas.microsoft.com/office/drawing/2014/main" id="{885367DF-8DC4-47C8-8029-8BF22C746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74">
              <a:extLst>
                <a:ext uri="{FF2B5EF4-FFF2-40B4-BE49-F238E27FC236}">
                  <a16:creationId xmlns:a16="http://schemas.microsoft.com/office/drawing/2014/main" id="{95F6D5A2-E27F-41FB-AE76-BC6084951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5">
              <a:extLst>
                <a:ext uri="{FF2B5EF4-FFF2-40B4-BE49-F238E27FC236}">
                  <a16:creationId xmlns:a16="http://schemas.microsoft.com/office/drawing/2014/main" id="{48E3D338-7440-496E-939D-E3C46E26F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6">
              <a:extLst>
                <a:ext uri="{FF2B5EF4-FFF2-40B4-BE49-F238E27FC236}">
                  <a16:creationId xmlns:a16="http://schemas.microsoft.com/office/drawing/2014/main" id="{7350E51F-6ADF-4874-83D0-C0529230A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7">
              <a:extLst>
                <a:ext uri="{FF2B5EF4-FFF2-40B4-BE49-F238E27FC236}">
                  <a16:creationId xmlns:a16="http://schemas.microsoft.com/office/drawing/2014/main" id="{686AD2B7-4474-4383-9862-3DA023243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8">
              <a:extLst>
                <a:ext uri="{FF2B5EF4-FFF2-40B4-BE49-F238E27FC236}">
                  <a16:creationId xmlns:a16="http://schemas.microsoft.com/office/drawing/2014/main" id="{C420D568-D93D-4A1B-8BE2-C75B2936C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9">
              <a:extLst>
                <a:ext uri="{FF2B5EF4-FFF2-40B4-BE49-F238E27FC236}">
                  <a16:creationId xmlns:a16="http://schemas.microsoft.com/office/drawing/2014/main" id="{C9BA9E8D-C011-40E2-A44D-83B7D6C54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80">
              <a:extLst>
                <a:ext uri="{FF2B5EF4-FFF2-40B4-BE49-F238E27FC236}">
                  <a16:creationId xmlns:a16="http://schemas.microsoft.com/office/drawing/2014/main" id="{36DC91EE-447E-4D83-A2D8-A3579AC28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1">
              <a:extLst>
                <a:ext uri="{FF2B5EF4-FFF2-40B4-BE49-F238E27FC236}">
                  <a16:creationId xmlns:a16="http://schemas.microsoft.com/office/drawing/2014/main" id="{B2837E5B-C037-4D90-A97E-6D8B691CD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2">
              <a:extLst>
                <a:ext uri="{FF2B5EF4-FFF2-40B4-BE49-F238E27FC236}">
                  <a16:creationId xmlns:a16="http://schemas.microsoft.com/office/drawing/2014/main" id="{902A64A8-6CF2-489A-9F90-A7CD0C5C1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83">
              <a:extLst>
                <a:ext uri="{FF2B5EF4-FFF2-40B4-BE49-F238E27FC236}">
                  <a16:creationId xmlns:a16="http://schemas.microsoft.com/office/drawing/2014/main" id="{2804124A-4127-4217-9559-F4CEB7776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4">
              <a:extLst>
                <a:ext uri="{FF2B5EF4-FFF2-40B4-BE49-F238E27FC236}">
                  <a16:creationId xmlns:a16="http://schemas.microsoft.com/office/drawing/2014/main" id="{4268B51E-8E92-417C-960D-8B3970276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5">
              <a:extLst>
                <a:ext uri="{FF2B5EF4-FFF2-40B4-BE49-F238E27FC236}">
                  <a16:creationId xmlns:a16="http://schemas.microsoft.com/office/drawing/2014/main" id="{5C9F3032-6476-4107-8093-1A0F86AE9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86">
              <a:extLst>
                <a:ext uri="{FF2B5EF4-FFF2-40B4-BE49-F238E27FC236}">
                  <a16:creationId xmlns:a16="http://schemas.microsoft.com/office/drawing/2014/main" id="{E9116AB6-1454-4197-B133-956D6BE04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7">
              <a:extLst>
                <a:ext uri="{FF2B5EF4-FFF2-40B4-BE49-F238E27FC236}">
                  <a16:creationId xmlns:a16="http://schemas.microsoft.com/office/drawing/2014/main" id="{5C3E7896-2E2F-46CC-864B-8FE073A54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8">
              <a:extLst>
                <a:ext uri="{FF2B5EF4-FFF2-40B4-BE49-F238E27FC236}">
                  <a16:creationId xmlns:a16="http://schemas.microsoft.com/office/drawing/2014/main" id="{ABF692ED-9654-4B06-9600-9F3148E1E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89">
              <a:extLst>
                <a:ext uri="{FF2B5EF4-FFF2-40B4-BE49-F238E27FC236}">
                  <a16:creationId xmlns:a16="http://schemas.microsoft.com/office/drawing/2014/main" id="{C9F8889F-8D96-4252-801F-26EC1315A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0">
              <a:extLst>
                <a:ext uri="{FF2B5EF4-FFF2-40B4-BE49-F238E27FC236}">
                  <a16:creationId xmlns:a16="http://schemas.microsoft.com/office/drawing/2014/main" id="{699899DD-6A51-461B-AC44-ACC6953DF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1">
              <a:extLst>
                <a:ext uri="{FF2B5EF4-FFF2-40B4-BE49-F238E27FC236}">
                  <a16:creationId xmlns:a16="http://schemas.microsoft.com/office/drawing/2014/main" id="{6D668B86-D173-434E-A0DA-9F19AF564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92">
              <a:extLst>
                <a:ext uri="{FF2B5EF4-FFF2-40B4-BE49-F238E27FC236}">
                  <a16:creationId xmlns:a16="http://schemas.microsoft.com/office/drawing/2014/main" id="{480AC855-0BF6-45B7-B6BE-8A9F1F842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3">
              <a:extLst>
                <a:ext uri="{FF2B5EF4-FFF2-40B4-BE49-F238E27FC236}">
                  <a16:creationId xmlns:a16="http://schemas.microsoft.com/office/drawing/2014/main" id="{C51850BF-ED3A-4DE3-8F1B-EFEC16B6F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4">
              <a:extLst>
                <a:ext uri="{FF2B5EF4-FFF2-40B4-BE49-F238E27FC236}">
                  <a16:creationId xmlns:a16="http://schemas.microsoft.com/office/drawing/2014/main" id="{568BDB93-27C4-4F16-B39F-31D95AB7A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95">
              <a:extLst>
                <a:ext uri="{FF2B5EF4-FFF2-40B4-BE49-F238E27FC236}">
                  <a16:creationId xmlns:a16="http://schemas.microsoft.com/office/drawing/2014/main" id="{1D4BE679-7E19-4F73-926F-22949A557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6">
              <a:extLst>
                <a:ext uri="{FF2B5EF4-FFF2-40B4-BE49-F238E27FC236}">
                  <a16:creationId xmlns:a16="http://schemas.microsoft.com/office/drawing/2014/main" id="{D70A3459-A1AE-47E9-816E-E9695F654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7">
              <a:extLst>
                <a:ext uri="{FF2B5EF4-FFF2-40B4-BE49-F238E27FC236}">
                  <a16:creationId xmlns:a16="http://schemas.microsoft.com/office/drawing/2014/main" id="{8FA5C4C3-5B4C-4055-A04C-7C47F523B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98">
              <a:extLst>
                <a:ext uri="{FF2B5EF4-FFF2-40B4-BE49-F238E27FC236}">
                  <a16:creationId xmlns:a16="http://schemas.microsoft.com/office/drawing/2014/main" id="{98692A75-D2A2-42C2-93F6-159E93BF3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9">
              <a:extLst>
                <a:ext uri="{FF2B5EF4-FFF2-40B4-BE49-F238E27FC236}">
                  <a16:creationId xmlns:a16="http://schemas.microsoft.com/office/drawing/2014/main" id="{8DCCF4B5-09FD-48BE-8EE7-F207AE75D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0">
              <a:extLst>
                <a:ext uri="{FF2B5EF4-FFF2-40B4-BE49-F238E27FC236}">
                  <a16:creationId xmlns:a16="http://schemas.microsoft.com/office/drawing/2014/main" id="{665A8DAC-93B1-426C-9D9E-388F557BB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1">
              <a:extLst>
                <a:ext uri="{FF2B5EF4-FFF2-40B4-BE49-F238E27FC236}">
                  <a16:creationId xmlns:a16="http://schemas.microsoft.com/office/drawing/2014/main" id="{5DB23F76-C46F-4D25-BAE3-3F63578C1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102">
              <a:extLst>
                <a:ext uri="{FF2B5EF4-FFF2-40B4-BE49-F238E27FC236}">
                  <a16:creationId xmlns:a16="http://schemas.microsoft.com/office/drawing/2014/main" id="{98FB8992-41D8-4BCA-9F9B-7BB08EB21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3">
              <a:extLst>
                <a:ext uri="{FF2B5EF4-FFF2-40B4-BE49-F238E27FC236}">
                  <a16:creationId xmlns:a16="http://schemas.microsoft.com/office/drawing/2014/main" id="{1299055D-271D-4FE0-A61F-1E494C1FD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104">
              <a:extLst>
                <a:ext uri="{FF2B5EF4-FFF2-40B4-BE49-F238E27FC236}">
                  <a16:creationId xmlns:a16="http://schemas.microsoft.com/office/drawing/2014/main" id="{DC3E0313-F5D2-446F-8C9E-0BB08F788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05">
              <a:extLst>
                <a:ext uri="{FF2B5EF4-FFF2-40B4-BE49-F238E27FC236}">
                  <a16:creationId xmlns:a16="http://schemas.microsoft.com/office/drawing/2014/main" id="{D50BFBCE-1EB5-437F-9FD7-638AB3DA9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06">
              <a:extLst>
                <a:ext uri="{FF2B5EF4-FFF2-40B4-BE49-F238E27FC236}">
                  <a16:creationId xmlns:a16="http://schemas.microsoft.com/office/drawing/2014/main" id="{2F1E5086-8982-443D-BEF9-2058DE2CC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107">
              <a:extLst>
                <a:ext uri="{FF2B5EF4-FFF2-40B4-BE49-F238E27FC236}">
                  <a16:creationId xmlns:a16="http://schemas.microsoft.com/office/drawing/2014/main" id="{740418B9-6504-4A49-9CB6-2F360F7FE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8">
              <a:extLst>
                <a:ext uri="{FF2B5EF4-FFF2-40B4-BE49-F238E27FC236}">
                  <a16:creationId xmlns:a16="http://schemas.microsoft.com/office/drawing/2014/main" id="{CB743A0F-828B-4301-9A0C-834C88016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109">
              <a:extLst>
                <a:ext uri="{FF2B5EF4-FFF2-40B4-BE49-F238E27FC236}">
                  <a16:creationId xmlns:a16="http://schemas.microsoft.com/office/drawing/2014/main" id="{1618E242-9C49-428F-A32A-616B88D8B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110">
              <a:extLst>
                <a:ext uri="{FF2B5EF4-FFF2-40B4-BE49-F238E27FC236}">
                  <a16:creationId xmlns:a16="http://schemas.microsoft.com/office/drawing/2014/main" id="{FF6000E8-694A-4928-952B-49DE66E67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1">
              <a:extLst>
                <a:ext uri="{FF2B5EF4-FFF2-40B4-BE49-F238E27FC236}">
                  <a16:creationId xmlns:a16="http://schemas.microsoft.com/office/drawing/2014/main" id="{610D562F-2DE8-4F64-A823-89325B8B4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2">
              <a:extLst>
                <a:ext uri="{FF2B5EF4-FFF2-40B4-BE49-F238E27FC236}">
                  <a16:creationId xmlns:a16="http://schemas.microsoft.com/office/drawing/2014/main" id="{17F56CFB-9A92-469C-9D91-DB9BC07E4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3">
              <a:extLst>
                <a:ext uri="{FF2B5EF4-FFF2-40B4-BE49-F238E27FC236}">
                  <a16:creationId xmlns:a16="http://schemas.microsoft.com/office/drawing/2014/main" id="{082643CD-2523-42B2-8502-F6B1FB7DD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14">
              <a:extLst>
                <a:ext uri="{FF2B5EF4-FFF2-40B4-BE49-F238E27FC236}">
                  <a16:creationId xmlns:a16="http://schemas.microsoft.com/office/drawing/2014/main" id="{B1FED55C-27CF-4A88-BCF5-D8DE6FE34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5">
              <a:extLst>
                <a:ext uri="{FF2B5EF4-FFF2-40B4-BE49-F238E27FC236}">
                  <a16:creationId xmlns:a16="http://schemas.microsoft.com/office/drawing/2014/main" id="{D5FACEB9-08D3-40FE-BECB-0507FBE6C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6">
              <a:extLst>
                <a:ext uri="{FF2B5EF4-FFF2-40B4-BE49-F238E27FC236}">
                  <a16:creationId xmlns:a16="http://schemas.microsoft.com/office/drawing/2014/main" id="{8C2B8C2F-810D-4963-AB28-37918035A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117">
              <a:extLst>
                <a:ext uri="{FF2B5EF4-FFF2-40B4-BE49-F238E27FC236}">
                  <a16:creationId xmlns:a16="http://schemas.microsoft.com/office/drawing/2014/main" id="{5F5F0E86-6CE7-4E9D-8C26-2DE0C32DC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8">
              <a:extLst>
                <a:ext uri="{FF2B5EF4-FFF2-40B4-BE49-F238E27FC236}">
                  <a16:creationId xmlns:a16="http://schemas.microsoft.com/office/drawing/2014/main" id="{4C9360A6-A811-496A-B1D2-D97366C44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9">
              <a:extLst>
                <a:ext uri="{FF2B5EF4-FFF2-40B4-BE49-F238E27FC236}">
                  <a16:creationId xmlns:a16="http://schemas.microsoft.com/office/drawing/2014/main" id="{58E21B91-117B-439A-A29F-5BA09F9A1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120">
              <a:extLst>
                <a:ext uri="{FF2B5EF4-FFF2-40B4-BE49-F238E27FC236}">
                  <a16:creationId xmlns:a16="http://schemas.microsoft.com/office/drawing/2014/main" id="{CAE4B2B1-839D-46A4-8867-40047D2F8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21">
              <a:extLst>
                <a:ext uri="{FF2B5EF4-FFF2-40B4-BE49-F238E27FC236}">
                  <a16:creationId xmlns:a16="http://schemas.microsoft.com/office/drawing/2014/main" id="{A6B6E817-489C-4D87-9D64-DEBDC50CC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2">
              <a:extLst>
                <a:ext uri="{FF2B5EF4-FFF2-40B4-BE49-F238E27FC236}">
                  <a16:creationId xmlns:a16="http://schemas.microsoft.com/office/drawing/2014/main" id="{C0DC8B36-D047-4C6E-9B62-68EF1ED93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123">
              <a:extLst>
                <a:ext uri="{FF2B5EF4-FFF2-40B4-BE49-F238E27FC236}">
                  <a16:creationId xmlns:a16="http://schemas.microsoft.com/office/drawing/2014/main" id="{C4CB6B29-E591-4385-B4C4-B9BD74546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124">
              <a:extLst>
                <a:ext uri="{FF2B5EF4-FFF2-40B4-BE49-F238E27FC236}">
                  <a16:creationId xmlns:a16="http://schemas.microsoft.com/office/drawing/2014/main" id="{5168B1A0-661D-4125-B36B-F703E31D7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5">
              <a:extLst>
                <a:ext uri="{FF2B5EF4-FFF2-40B4-BE49-F238E27FC236}">
                  <a16:creationId xmlns:a16="http://schemas.microsoft.com/office/drawing/2014/main" id="{D5400CFC-0D34-48DD-9E23-D1FE1E26A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C11EC87B-0F27-2A4B-A1B4-D6A5B7D9453A}"/>
              </a:ext>
            </a:extLst>
          </p:cNvPr>
          <p:cNvSpPr txBox="1"/>
          <p:nvPr/>
        </p:nvSpPr>
        <p:spPr>
          <a:xfrm>
            <a:off x="11636829" y="6283782"/>
            <a:ext cx="515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66</a:t>
            </a:r>
          </a:p>
        </p:txBody>
      </p:sp>
      <p:pic>
        <p:nvPicPr>
          <p:cNvPr id="9234" name="Picture 18" descr="Free Thank You Transparent Background - Thank You Frame Png | Full Size PNG  Download | SeekPNG">
            <a:extLst>
              <a:ext uri="{FF2B5EF4-FFF2-40B4-BE49-F238E27FC236}">
                <a16:creationId xmlns:a16="http://schemas.microsoft.com/office/drawing/2014/main" id="{6B98768A-EBCA-4C45-98A0-02E7363EA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44" y="-29018"/>
            <a:ext cx="8163828" cy="229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0" y="278073"/>
            <a:ext cx="12210572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34614" y="6200271"/>
            <a:ext cx="12210572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D4918D-A720-A44C-9646-20856C26E7D2}"/>
              </a:ext>
            </a:extLst>
          </p:cNvPr>
          <p:cNvSpPr txBox="1"/>
          <p:nvPr/>
        </p:nvSpPr>
        <p:spPr>
          <a:xfrm>
            <a:off x="18572" y="743712"/>
            <a:ext cx="37917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accent1"/>
                </a:solidFill>
                <a:latin typeface="Gabriola" pitchFamily="82" charset="0"/>
              </a:rPr>
              <a:t>References: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86372D-EC24-A74C-B1F4-F7AE4FC56999}"/>
              </a:ext>
            </a:extLst>
          </p:cNvPr>
          <p:cNvSpPr txBox="1"/>
          <p:nvPr/>
        </p:nvSpPr>
        <p:spPr>
          <a:xfrm>
            <a:off x="329184" y="1528542"/>
            <a:ext cx="11679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[1] Google earth website. (2021). Project location with the district.</a:t>
            </a:r>
          </a:p>
          <a:p>
            <a:pPr>
              <a:lnSpc>
                <a:spcPct val="150000"/>
              </a:lnSpc>
            </a:pPr>
            <a:r>
              <a:rPr lang="en-US" dirty="0"/>
              <a:t>[2] National Grid Saudi Arabia. (2013). Al-</a:t>
            </a:r>
            <a:r>
              <a:rPr lang="en-US" dirty="0" err="1"/>
              <a:t>Hawaiyah</a:t>
            </a:r>
            <a:r>
              <a:rPr lang="en-US" dirty="0"/>
              <a:t> 110/13.8 kV Substation.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[3] </a:t>
            </a:r>
            <a:r>
              <a:rPr lang="en-US" dirty="0" err="1"/>
              <a:t>Zdenek</a:t>
            </a:r>
            <a:r>
              <a:rPr lang="en-US" dirty="0"/>
              <a:t> P. </a:t>
            </a:r>
            <a:r>
              <a:rPr lang="en-US" dirty="0" err="1"/>
              <a:t>Bažant</a:t>
            </a:r>
            <a:r>
              <a:rPr lang="en-US" dirty="0"/>
              <a:t>, </a:t>
            </a:r>
            <a:r>
              <a:rPr lang="en-US" dirty="0" err="1"/>
              <a:t>Qiang</a:t>
            </a:r>
            <a:r>
              <a:rPr lang="en-US" dirty="0"/>
              <a:t> Yu, Walter </a:t>
            </a:r>
            <a:r>
              <a:rPr lang="en-US" dirty="0" err="1"/>
              <a:t>Gerstle</a:t>
            </a:r>
            <a:r>
              <a:rPr lang="en-US" dirty="0"/>
              <a:t>, James Hanson, and J. Woody Ju (2007).  Justification of ACI 446       Proposal for Updating ACI Code Provisions for Shear Design of Reinforced Concrete Beams. ACI Structural Journal, 104.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[4] Bhatt, P., Choo, B. and </a:t>
            </a:r>
            <a:r>
              <a:rPr lang="en-US" dirty="0" err="1"/>
              <a:t>MacGinley</a:t>
            </a:r>
            <a:r>
              <a:rPr lang="en-US" dirty="0"/>
              <a:t>, T. (2014). Reinforced concrete design to Eurocodes.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[5] Committee ACI (2019). 318-19 Building Code Requirements for Structural Concrete and Commentary. 318-19 Build Code </a:t>
            </a:r>
            <a:r>
              <a:rPr lang="en-US" dirty="0" err="1"/>
              <a:t>Requir</a:t>
            </a:r>
            <a:r>
              <a:rPr lang="en-US" dirty="0"/>
              <a:t> Struct Comment. https://</a:t>
            </a:r>
            <a:r>
              <a:rPr lang="en-US" dirty="0" err="1"/>
              <a:t>doi.org</a:t>
            </a:r>
            <a:r>
              <a:rPr lang="en-US" dirty="0"/>
              <a:t>/10.14359/51716937.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[6] Darwin, D., Dolan, C. and </a:t>
            </a:r>
            <a:r>
              <a:rPr lang="en-US" dirty="0" err="1"/>
              <a:t>Nilson</a:t>
            </a:r>
            <a:r>
              <a:rPr lang="en-US" dirty="0"/>
              <a:t>, A. (2016). Design of concrete structures.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[7] National Committee. (2017). Saudi Building Code, Loads and Forces Requirements – 301.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533362-711E-7A44-9994-BB601F81842C}"/>
              </a:ext>
            </a:extLst>
          </p:cNvPr>
          <p:cNvSpPr txBox="1"/>
          <p:nvPr/>
        </p:nvSpPr>
        <p:spPr>
          <a:xfrm>
            <a:off x="11517086" y="5584371"/>
            <a:ext cx="661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16910594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2A1397D9-FBEF-4DE6-9411-C6BD71E503E0}"/>
              </a:ext>
            </a:extLst>
          </p:cNvPr>
          <p:cNvGrpSpPr/>
          <p:nvPr/>
        </p:nvGrpSpPr>
        <p:grpSpPr>
          <a:xfrm>
            <a:off x="0" y="56279"/>
            <a:ext cx="12210572" cy="379656"/>
            <a:chOff x="3638881" y="1932349"/>
            <a:chExt cx="12210572" cy="379656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AC47050-8874-48BC-BD9A-606D16AC073B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04AEF8-CC56-47B3-BFF2-3F3EADDFBCA6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29DDA0-B1B8-47BC-8D60-2A9CC3C68E75}"/>
              </a:ext>
            </a:extLst>
          </p:cNvPr>
          <p:cNvGrpSpPr/>
          <p:nvPr/>
        </p:nvGrpSpPr>
        <p:grpSpPr>
          <a:xfrm>
            <a:off x="-34614" y="6200271"/>
            <a:ext cx="12210572" cy="379656"/>
            <a:chOff x="3638881" y="1932349"/>
            <a:chExt cx="12210572" cy="379656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505BD3C-27E0-4BB6-B46D-4C6B10CEBFA3}"/>
                </a:ext>
              </a:extLst>
            </p:cNvPr>
            <p:cNvSpPr/>
            <p:nvPr/>
          </p:nvSpPr>
          <p:spPr>
            <a:xfrm>
              <a:off x="3657453" y="1932349"/>
              <a:ext cx="12192000" cy="3796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323F488-2DE7-4137-97A5-27646E2B41FE}"/>
                </a:ext>
              </a:extLst>
            </p:cNvPr>
            <p:cNvSpPr/>
            <p:nvPr/>
          </p:nvSpPr>
          <p:spPr>
            <a:xfrm>
              <a:off x="3638881" y="1933431"/>
              <a:ext cx="12192000" cy="378573"/>
            </a:xfrm>
            <a:custGeom>
              <a:avLst/>
              <a:gdLst>
                <a:gd name="connsiteX0" fmla="*/ 12087076 w 12192000"/>
                <a:gd name="connsiteY0" fmla="*/ 0 h 362454"/>
                <a:gd name="connsiteX1" fmla="*/ 12192000 w 12192000"/>
                <a:gd name="connsiteY1" fmla="*/ 0 h 362454"/>
                <a:gd name="connsiteX2" fmla="*/ 12027806 w 12192000"/>
                <a:gd name="connsiteY2" fmla="*/ 362454 h 362454"/>
                <a:gd name="connsiteX3" fmla="*/ 11922882 w 12192000"/>
                <a:gd name="connsiteY3" fmla="*/ 362454 h 362454"/>
                <a:gd name="connsiteX4" fmla="*/ 11882077 w 12192000"/>
                <a:gd name="connsiteY4" fmla="*/ 0 h 362454"/>
                <a:gd name="connsiteX5" fmla="*/ 11987001 w 12192000"/>
                <a:gd name="connsiteY5" fmla="*/ 0 h 362454"/>
                <a:gd name="connsiteX6" fmla="*/ 11822807 w 12192000"/>
                <a:gd name="connsiteY6" fmla="*/ 362454 h 362454"/>
                <a:gd name="connsiteX7" fmla="*/ 11717883 w 12192000"/>
                <a:gd name="connsiteY7" fmla="*/ 362454 h 362454"/>
                <a:gd name="connsiteX8" fmla="*/ 11677076 w 12192000"/>
                <a:gd name="connsiteY8" fmla="*/ 0 h 362454"/>
                <a:gd name="connsiteX9" fmla="*/ 11782000 w 12192000"/>
                <a:gd name="connsiteY9" fmla="*/ 0 h 362454"/>
                <a:gd name="connsiteX10" fmla="*/ 11617806 w 12192000"/>
                <a:gd name="connsiteY10" fmla="*/ 362454 h 362454"/>
                <a:gd name="connsiteX11" fmla="*/ 11512882 w 12192000"/>
                <a:gd name="connsiteY11" fmla="*/ 362454 h 362454"/>
                <a:gd name="connsiteX12" fmla="*/ 11472075 w 12192000"/>
                <a:gd name="connsiteY12" fmla="*/ 0 h 362454"/>
                <a:gd name="connsiteX13" fmla="*/ 11576999 w 12192000"/>
                <a:gd name="connsiteY13" fmla="*/ 0 h 362454"/>
                <a:gd name="connsiteX14" fmla="*/ 11412805 w 12192000"/>
                <a:gd name="connsiteY14" fmla="*/ 362454 h 362454"/>
                <a:gd name="connsiteX15" fmla="*/ 11307881 w 12192000"/>
                <a:gd name="connsiteY15" fmla="*/ 362454 h 362454"/>
                <a:gd name="connsiteX16" fmla="*/ 11267074 w 12192000"/>
                <a:gd name="connsiteY16" fmla="*/ 0 h 362454"/>
                <a:gd name="connsiteX17" fmla="*/ 11371998 w 12192000"/>
                <a:gd name="connsiteY17" fmla="*/ 0 h 362454"/>
                <a:gd name="connsiteX18" fmla="*/ 11207804 w 12192000"/>
                <a:gd name="connsiteY18" fmla="*/ 362454 h 362454"/>
                <a:gd name="connsiteX19" fmla="*/ 11102880 w 12192000"/>
                <a:gd name="connsiteY19" fmla="*/ 362454 h 362454"/>
                <a:gd name="connsiteX20" fmla="*/ 11062073 w 12192000"/>
                <a:gd name="connsiteY20" fmla="*/ 0 h 362454"/>
                <a:gd name="connsiteX21" fmla="*/ 11166997 w 12192000"/>
                <a:gd name="connsiteY21" fmla="*/ 0 h 362454"/>
                <a:gd name="connsiteX22" fmla="*/ 11002803 w 12192000"/>
                <a:gd name="connsiteY22" fmla="*/ 362454 h 362454"/>
                <a:gd name="connsiteX23" fmla="*/ 10897879 w 12192000"/>
                <a:gd name="connsiteY23" fmla="*/ 362454 h 362454"/>
                <a:gd name="connsiteX24" fmla="*/ 10857072 w 12192000"/>
                <a:gd name="connsiteY24" fmla="*/ 0 h 362454"/>
                <a:gd name="connsiteX25" fmla="*/ 10961996 w 12192000"/>
                <a:gd name="connsiteY25" fmla="*/ 0 h 362454"/>
                <a:gd name="connsiteX26" fmla="*/ 10797802 w 12192000"/>
                <a:gd name="connsiteY26" fmla="*/ 362454 h 362454"/>
                <a:gd name="connsiteX27" fmla="*/ 10692878 w 12192000"/>
                <a:gd name="connsiteY27" fmla="*/ 362454 h 362454"/>
                <a:gd name="connsiteX28" fmla="*/ 10652071 w 12192000"/>
                <a:gd name="connsiteY28" fmla="*/ 0 h 362454"/>
                <a:gd name="connsiteX29" fmla="*/ 10756995 w 12192000"/>
                <a:gd name="connsiteY29" fmla="*/ 0 h 362454"/>
                <a:gd name="connsiteX30" fmla="*/ 10592801 w 12192000"/>
                <a:gd name="connsiteY30" fmla="*/ 362454 h 362454"/>
                <a:gd name="connsiteX31" fmla="*/ 10487877 w 12192000"/>
                <a:gd name="connsiteY31" fmla="*/ 362454 h 362454"/>
                <a:gd name="connsiteX32" fmla="*/ 10447070 w 12192000"/>
                <a:gd name="connsiteY32" fmla="*/ 0 h 362454"/>
                <a:gd name="connsiteX33" fmla="*/ 10551994 w 12192000"/>
                <a:gd name="connsiteY33" fmla="*/ 0 h 362454"/>
                <a:gd name="connsiteX34" fmla="*/ 10387800 w 12192000"/>
                <a:gd name="connsiteY34" fmla="*/ 362454 h 362454"/>
                <a:gd name="connsiteX35" fmla="*/ 10282876 w 12192000"/>
                <a:gd name="connsiteY35" fmla="*/ 362454 h 362454"/>
                <a:gd name="connsiteX36" fmla="*/ 10242069 w 12192000"/>
                <a:gd name="connsiteY36" fmla="*/ 0 h 362454"/>
                <a:gd name="connsiteX37" fmla="*/ 10346993 w 12192000"/>
                <a:gd name="connsiteY37" fmla="*/ 0 h 362454"/>
                <a:gd name="connsiteX38" fmla="*/ 10182799 w 12192000"/>
                <a:gd name="connsiteY38" fmla="*/ 362454 h 362454"/>
                <a:gd name="connsiteX39" fmla="*/ 10077875 w 12192000"/>
                <a:gd name="connsiteY39" fmla="*/ 362454 h 362454"/>
                <a:gd name="connsiteX40" fmla="*/ 10037068 w 12192000"/>
                <a:gd name="connsiteY40" fmla="*/ 0 h 362454"/>
                <a:gd name="connsiteX41" fmla="*/ 10141992 w 12192000"/>
                <a:gd name="connsiteY41" fmla="*/ 0 h 362454"/>
                <a:gd name="connsiteX42" fmla="*/ 9977798 w 12192000"/>
                <a:gd name="connsiteY42" fmla="*/ 362454 h 362454"/>
                <a:gd name="connsiteX43" fmla="*/ 9872874 w 12192000"/>
                <a:gd name="connsiteY43" fmla="*/ 362454 h 362454"/>
                <a:gd name="connsiteX44" fmla="*/ 9845855 w 12192000"/>
                <a:gd name="connsiteY44" fmla="*/ 0 h 362454"/>
                <a:gd name="connsiteX45" fmla="*/ 9950779 w 12192000"/>
                <a:gd name="connsiteY45" fmla="*/ 0 h 362454"/>
                <a:gd name="connsiteX46" fmla="*/ 9786585 w 12192000"/>
                <a:gd name="connsiteY46" fmla="*/ 362454 h 362454"/>
                <a:gd name="connsiteX47" fmla="*/ 9681661 w 12192000"/>
                <a:gd name="connsiteY47" fmla="*/ 362454 h 362454"/>
                <a:gd name="connsiteX48" fmla="*/ 9640856 w 12192000"/>
                <a:gd name="connsiteY48" fmla="*/ 0 h 362454"/>
                <a:gd name="connsiteX49" fmla="*/ 9745780 w 12192000"/>
                <a:gd name="connsiteY49" fmla="*/ 0 h 362454"/>
                <a:gd name="connsiteX50" fmla="*/ 9581586 w 12192000"/>
                <a:gd name="connsiteY50" fmla="*/ 362454 h 362454"/>
                <a:gd name="connsiteX51" fmla="*/ 9476662 w 12192000"/>
                <a:gd name="connsiteY51" fmla="*/ 362454 h 362454"/>
                <a:gd name="connsiteX52" fmla="*/ 9435855 w 12192000"/>
                <a:gd name="connsiteY52" fmla="*/ 0 h 362454"/>
                <a:gd name="connsiteX53" fmla="*/ 9540779 w 12192000"/>
                <a:gd name="connsiteY53" fmla="*/ 0 h 362454"/>
                <a:gd name="connsiteX54" fmla="*/ 9376585 w 12192000"/>
                <a:gd name="connsiteY54" fmla="*/ 362454 h 362454"/>
                <a:gd name="connsiteX55" fmla="*/ 9271661 w 12192000"/>
                <a:gd name="connsiteY55" fmla="*/ 362454 h 362454"/>
                <a:gd name="connsiteX56" fmla="*/ 9230854 w 12192000"/>
                <a:gd name="connsiteY56" fmla="*/ 0 h 362454"/>
                <a:gd name="connsiteX57" fmla="*/ 9335778 w 12192000"/>
                <a:gd name="connsiteY57" fmla="*/ 0 h 362454"/>
                <a:gd name="connsiteX58" fmla="*/ 9171584 w 12192000"/>
                <a:gd name="connsiteY58" fmla="*/ 362454 h 362454"/>
                <a:gd name="connsiteX59" fmla="*/ 9066660 w 12192000"/>
                <a:gd name="connsiteY59" fmla="*/ 362454 h 362454"/>
                <a:gd name="connsiteX60" fmla="*/ 9025853 w 12192000"/>
                <a:gd name="connsiteY60" fmla="*/ 0 h 362454"/>
                <a:gd name="connsiteX61" fmla="*/ 9130777 w 12192000"/>
                <a:gd name="connsiteY61" fmla="*/ 0 h 362454"/>
                <a:gd name="connsiteX62" fmla="*/ 8966583 w 12192000"/>
                <a:gd name="connsiteY62" fmla="*/ 362454 h 362454"/>
                <a:gd name="connsiteX63" fmla="*/ 8861659 w 12192000"/>
                <a:gd name="connsiteY63" fmla="*/ 362454 h 362454"/>
                <a:gd name="connsiteX64" fmla="*/ 8820852 w 12192000"/>
                <a:gd name="connsiteY64" fmla="*/ 0 h 362454"/>
                <a:gd name="connsiteX65" fmla="*/ 8925776 w 12192000"/>
                <a:gd name="connsiteY65" fmla="*/ 0 h 362454"/>
                <a:gd name="connsiteX66" fmla="*/ 8761582 w 12192000"/>
                <a:gd name="connsiteY66" fmla="*/ 362454 h 362454"/>
                <a:gd name="connsiteX67" fmla="*/ 8656658 w 12192000"/>
                <a:gd name="connsiteY67" fmla="*/ 362454 h 362454"/>
                <a:gd name="connsiteX68" fmla="*/ 8615851 w 12192000"/>
                <a:gd name="connsiteY68" fmla="*/ 0 h 362454"/>
                <a:gd name="connsiteX69" fmla="*/ 8720775 w 12192000"/>
                <a:gd name="connsiteY69" fmla="*/ 0 h 362454"/>
                <a:gd name="connsiteX70" fmla="*/ 8556581 w 12192000"/>
                <a:gd name="connsiteY70" fmla="*/ 362454 h 362454"/>
                <a:gd name="connsiteX71" fmla="*/ 8451657 w 12192000"/>
                <a:gd name="connsiteY71" fmla="*/ 362454 h 362454"/>
                <a:gd name="connsiteX72" fmla="*/ 8410850 w 12192000"/>
                <a:gd name="connsiteY72" fmla="*/ 0 h 362454"/>
                <a:gd name="connsiteX73" fmla="*/ 8515774 w 12192000"/>
                <a:gd name="connsiteY73" fmla="*/ 0 h 362454"/>
                <a:gd name="connsiteX74" fmla="*/ 8351580 w 12192000"/>
                <a:gd name="connsiteY74" fmla="*/ 362454 h 362454"/>
                <a:gd name="connsiteX75" fmla="*/ 8246656 w 12192000"/>
                <a:gd name="connsiteY75" fmla="*/ 362454 h 362454"/>
                <a:gd name="connsiteX76" fmla="*/ 8205849 w 12192000"/>
                <a:gd name="connsiteY76" fmla="*/ 0 h 362454"/>
                <a:gd name="connsiteX77" fmla="*/ 8310773 w 12192000"/>
                <a:gd name="connsiteY77" fmla="*/ 0 h 362454"/>
                <a:gd name="connsiteX78" fmla="*/ 8146579 w 12192000"/>
                <a:gd name="connsiteY78" fmla="*/ 362454 h 362454"/>
                <a:gd name="connsiteX79" fmla="*/ 8041655 w 12192000"/>
                <a:gd name="connsiteY79" fmla="*/ 362454 h 362454"/>
                <a:gd name="connsiteX80" fmla="*/ 8000848 w 12192000"/>
                <a:gd name="connsiteY80" fmla="*/ 0 h 362454"/>
                <a:gd name="connsiteX81" fmla="*/ 8105772 w 12192000"/>
                <a:gd name="connsiteY81" fmla="*/ 0 h 362454"/>
                <a:gd name="connsiteX82" fmla="*/ 7941578 w 12192000"/>
                <a:gd name="connsiteY82" fmla="*/ 362454 h 362454"/>
                <a:gd name="connsiteX83" fmla="*/ 7836654 w 12192000"/>
                <a:gd name="connsiteY83" fmla="*/ 362454 h 362454"/>
                <a:gd name="connsiteX84" fmla="*/ 7795847 w 12192000"/>
                <a:gd name="connsiteY84" fmla="*/ 0 h 362454"/>
                <a:gd name="connsiteX85" fmla="*/ 7900771 w 12192000"/>
                <a:gd name="connsiteY85" fmla="*/ 0 h 362454"/>
                <a:gd name="connsiteX86" fmla="*/ 7736577 w 12192000"/>
                <a:gd name="connsiteY86" fmla="*/ 362454 h 362454"/>
                <a:gd name="connsiteX87" fmla="*/ 7631653 w 12192000"/>
                <a:gd name="connsiteY87" fmla="*/ 362454 h 362454"/>
                <a:gd name="connsiteX88" fmla="*/ 7604637 w 12192000"/>
                <a:gd name="connsiteY88" fmla="*/ 0 h 362454"/>
                <a:gd name="connsiteX89" fmla="*/ 7709561 w 12192000"/>
                <a:gd name="connsiteY89" fmla="*/ 0 h 362454"/>
                <a:gd name="connsiteX90" fmla="*/ 7545367 w 12192000"/>
                <a:gd name="connsiteY90" fmla="*/ 362454 h 362454"/>
                <a:gd name="connsiteX91" fmla="*/ 7440443 w 12192000"/>
                <a:gd name="connsiteY91" fmla="*/ 362454 h 362454"/>
                <a:gd name="connsiteX92" fmla="*/ 7399638 w 12192000"/>
                <a:gd name="connsiteY92" fmla="*/ 0 h 362454"/>
                <a:gd name="connsiteX93" fmla="*/ 7504562 w 12192000"/>
                <a:gd name="connsiteY93" fmla="*/ 0 h 362454"/>
                <a:gd name="connsiteX94" fmla="*/ 7340368 w 12192000"/>
                <a:gd name="connsiteY94" fmla="*/ 362454 h 362454"/>
                <a:gd name="connsiteX95" fmla="*/ 7235444 w 12192000"/>
                <a:gd name="connsiteY95" fmla="*/ 362454 h 362454"/>
                <a:gd name="connsiteX96" fmla="*/ 7194637 w 12192000"/>
                <a:gd name="connsiteY96" fmla="*/ 0 h 362454"/>
                <a:gd name="connsiteX97" fmla="*/ 7299561 w 12192000"/>
                <a:gd name="connsiteY97" fmla="*/ 0 h 362454"/>
                <a:gd name="connsiteX98" fmla="*/ 7135367 w 12192000"/>
                <a:gd name="connsiteY98" fmla="*/ 362454 h 362454"/>
                <a:gd name="connsiteX99" fmla="*/ 7030443 w 12192000"/>
                <a:gd name="connsiteY99" fmla="*/ 362454 h 362454"/>
                <a:gd name="connsiteX100" fmla="*/ 6989636 w 12192000"/>
                <a:gd name="connsiteY100" fmla="*/ 0 h 362454"/>
                <a:gd name="connsiteX101" fmla="*/ 7094560 w 12192000"/>
                <a:gd name="connsiteY101" fmla="*/ 0 h 362454"/>
                <a:gd name="connsiteX102" fmla="*/ 6930366 w 12192000"/>
                <a:gd name="connsiteY102" fmla="*/ 362454 h 362454"/>
                <a:gd name="connsiteX103" fmla="*/ 6825442 w 12192000"/>
                <a:gd name="connsiteY103" fmla="*/ 362454 h 362454"/>
                <a:gd name="connsiteX104" fmla="*/ 6784635 w 12192000"/>
                <a:gd name="connsiteY104" fmla="*/ 0 h 362454"/>
                <a:gd name="connsiteX105" fmla="*/ 6889559 w 12192000"/>
                <a:gd name="connsiteY105" fmla="*/ 0 h 362454"/>
                <a:gd name="connsiteX106" fmla="*/ 6725365 w 12192000"/>
                <a:gd name="connsiteY106" fmla="*/ 362454 h 362454"/>
                <a:gd name="connsiteX107" fmla="*/ 6620441 w 12192000"/>
                <a:gd name="connsiteY107" fmla="*/ 362454 h 362454"/>
                <a:gd name="connsiteX108" fmla="*/ 6579634 w 12192000"/>
                <a:gd name="connsiteY108" fmla="*/ 0 h 362454"/>
                <a:gd name="connsiteX109" fmla="*/ 6684558 w 12192000"/>
                <a:gd name="connsiteY109" fmla="*/ 0 h 362454"/>
                <a:gd name="connsiteX110" fmla="*/ 6520364 w 12192000"/>
                <a:gd name="connsiteY110" fmla="*/ 362454 h 362454"/>
                <a:gd name="connsiteX111" fmla="*/ 6415440 w 12192000"/>
                <a:gd name="connsiteY111" fmla="*/ 362454 h 362454"/>
                <a:gd name="connsiteX112" fmla="*/ 6374633 w 12192000"/>
                <a:gd name="connsiteY112" fmla="*/ 0 h 362454"/>
                <a:gd name="connsiteX113" fmla="*/ 6479557 w 12192000"/>
                <a:gd name="connsiteY113" fmla="*/ 0 h 362454"/>
                <a:gd name="connsiteX114" fmla="*/ 6315363 w 12192000"/>
                <a:gd name="connsiteY114" fmla="*/ 362454 h 362454"/>
                <a:gd name="connsiteX115" fmla="*/ 6210439 w 12192000"/>
                <a:gd name="connsiteY115" fmla="*/ 362454 h 362454"/>
                <a:gd name="connsiteX116" fmla="*/ 6169632 w 12192000"/>
                <a:gd name="connsiteY116" fmla="*/ 0 h 362454"/>
                <a:gd name="connsiteX117" fmla="*/ 6274556 w 12192000"/>
                <a:gd name="connsiteY117" fmla="*/ 0 h 362454"/>
                <a:gd name="connsiteX118" fmla="*/ 6110362 w 12192000"/>
                <a:gd name="connsiteY118" fmla="*/ 362454 h 362454"/>
                <a:gd name="connsiteX119" fmla="*/ 6005438 w 12192000"/>
                <a:gd name="connsiteY119" fmla="*/ 362454 h 362454"/>
                <a:gd name="connsiteX120" fmla="*/ 5964632 w 12192000"/>
                <a:gd name="connsiteY120" fmla="*/ 0 h 362454"/>
                <a:gd name="connsiteX121" fmla="*/ 6069556 w 12192000"/>
                <a:gd name="connsiteY121" fmla="*/ 0 h 362454"/>
                <a:gd name="connsiteX122" fmla="*/ 5905362 w 12192000"/>
                <a:gd name="connsiteY122" fmla="*/ 362454 h 362454"/>
                <a:gd name="connsiteX123" fmla="*/ 5800438 w 12192000"/>
                <a:gd name="connsiteY123" fmla="*/ 362454 h 362454"/>
                <a:gd name="connsiteX124" fmla="*/ 5759631 w 12192000"/>
                <a:gd name="connsiteY124" fmla="*/ 0 h 362454"/>
                <a:gd name="connsiteX125" fmla="*/ 5864555 w 12192000"/>
                <a:gd name="connsiteY125" fmla="*/ 0 h 362454"/>
                <a:gd name="connsiteX126" fmla="*/ 5700362 w 12192000"/>
                <a:gd name="connsiteY126" fmla="*/ 362454 h 362454"/>
                <a:gd name="connsiteX127" fmla="*/ 5595439 w 12192000"/>
                <a:gd name="connsiteY127" fmla="*/ 362454 h 362454"/>
                <a:gd name="connsiteX128" fmla="*/ 5554631 w 12192000"/>
                <a:gd name="connsiteY128" fmla="*/ 0 h 362454"/>
                <a:gd name="connsiteX129" fmla="*/ 5659555 w 12192000"/>
                <a:gd name="connsiteY129" fmla="*/ 0 h 362454"/>
                <a:gd name="connsiteX130" fmla="*/ 5495362 w 12192000"/>
                <a:gd name="connsiteY130" fmla="*/ 362454 h 362454"/>
                <a:gd name="connsiteX131" fmla="*/ 5390438 w 12192000"/>
                <a:gd name="connsiteY131" fmla="*/ 362454 h 362454"/>
                <a:gd name="connsiteX132" fmla="*/ 5363422 w 12192000"/>
                <a:gd name="connsiteY132" fmla="*/ 0 h 362454"/>
                <a:gd name="connsiteX133" fmla="*/ 5468345 w 12192000"/>
                <a:gd name="connsiteY133" fmla="*/ 0 h 362454"/>
                <a:gd name="connsiteX134" fmla="*/ 5304153 w 12192000"/>
                <a:gd name="connsiteY134" fmla="*/ 362454 h 362454"/>
                <a:gd name="connsiteX135" fmla="*/ 5199228 w 12192000"/>
                <a:gd name="connsiteY135" fmla="*/ 362454 h 362454"/>
                <a:gd name="connsiteX136" fmla="*/ 5158423 w 12192000"/>
                <a:gd name="connsiteY136" fmla="*/ 0 h 362454"/>
                <a:gd name="connsiteX137" fmla="*/ 5263348 w 12192000"/>
                <a:gd name="connsiteY137" fmla="*/ 0 h 362454"/>
                <a:gd name="connsiteX138" fmla="*/ 5099154 w 12192000"/>
                <a:gd name="connsiteY138" fmla="*/ 362454 h 362454"/>
                <a:gd name="connsiteX139" fmla="*/ 4994229 w 12192000"/>
                <a:gd name="connsiteY139" fmla="*/ 362454 h 362454"/>
                <a:gd name="connsiteX140" fmla="*/ 4953420 w 12192000"/>
                <a:gd name="connsiteY140" fmla="*/ 0 h 362454"/>
                <a:gd name="connsiteX141" fmla="*/ 5058346 w 12192000"/>
                <a:gd name="connsiteY141" fmla="*/ 0 h 362454"/>
                <a:gd name="connsiteX142" fmla="*/ 4894151 w 12192000"/>
                <a:gd name="connsiteY142" fmla="*/ 362454 h 362454"/>
                <a:gd name="connsiteX143" fmla="*/ 4789227 w 12192000"/>
                <a:gd name="connsiteY143" fmla="*/ 362454 h 362454"/>
                <a:gd name="connsiteX144" fmla="*/ 4748421 w 12192000"/>
                <a:gd name="connsiteY144" fmla="*/ 0 h 362454"/>
                <a:gd name="connsiteX145" fmla="*/ 4853343 w 12192000"/>
                <a:gd name="connsiteY145" fmla="*/ 0 h 362454"/>
                <a:gd name="connsiteX146" fmla="*/ 4689151 w 12192000"/>
                <a:gd name="connsiteY146" fmla="*/ 362454 h 362454"/>
                <a:gd name="connsiteX147" fmla="*/ 4584226 w 12192000"/>
                <a:gd name="connsiteY147" fmla="*/ 362454 h 362454"/>
                <a:gd name="connsiteX148" fmla="*/ 4543420 w 12192000"/>
                <a:gd name="connsiteY148" fmla="*/ 0 h 362454"/>
                <a:gd name="connsiteX149" fmla="*/ 4648343 w 12192000"/>
                <a:gd name="connsiteY149" fmla="*/ 0 h 362454"/>
                <a:gd name="connsiteX150" fmla="*/ 4484149 w 12192000"/>
                <a:gd name="connsiteY150" fmla="*/ 362454 h 362454"/>
                <a:gd name="connsiteX151" fmla="*/ 4379225 w 12192000"/>
                <a:gd name="connsiteY151" fmla="*/ 362454 h 362454"/>
                <a:gd name="connsiteX152" fmla="*/ 4338417 w 12192000"/>
                <a:gd name="connsiteY152" fmla="*/ 0 h 362454"/>
                <a:gd name="connsiteX153" fmla="*/ 4443341 w 12192000"/>
                <a:gd name="connsiteY153" fmla="*/ 0 h 362454"/>
                <a:gd name="connsiteX154" fmla="*/ 4279148 w 12192000"/>
                <a:gd name="connsiteY154" fmla="*/ 362454 h 362454"/>
                <a:gd name="connsiteX155" fmla="*/ 4174226 w 12192000"/>
                <a:gd name="connsiteY155" fmla="*/ 362454 h 362454"/>
                <a:gd name="connsiteX156" fmla="*/ 4133419 w 12192000"/>
                <a:gd name="connsiteY156" fmla="*/ 0 h 362454"/>
                <a:gd name="connsiteX157" fmla="*/ 4238340 w 12192000"/>
                <a:gd name="connsiteY157" fmla="*/ 0 h 362454"/>
                <a:gd name="connsiteX158" fmla="*/ 4074149 w 12192000"/>
                <a:gd name="connsiteY158" fmla="*/ 362454 h 362454"/>
                <a:gd name="connsiteX159" fmla="*/ 3969225 w 12192000"/>
                <a:gd name="connsiteY159" fmla="*/ 362454 h 362454"/>
                <a:gd name="connsiteX160" fmla="*/ 3928418 w 12192000"/>
                <a:gd name="connsiteY160" fmla="*/ 0 h 362454"/>
                <a:gd name="connsiteX161" fmla="*/ 4033341 w 12192000"/>
                <a:gd name="connsiteY161" fmla="*/ 0 h 362454"/>
                <a:gd name="connsiteX162" fmla="*/ 3869147 w 12192000"/>
                <a:gd name="connsiteY162" fmla="*/ 362454 h 362454"/>
                <a:gd name="connsiteX163" fmla="*/ 3764224 w 12192000"/>
                <a:gd name="connsiteY163" fmla="*/ 362454 h 362454"/>
                <a:gd name="connsiteX164" fmla="*/ 3723416 w 12192000"/>
                <a:gd name="connsiteY164" fmla="*/ 0 h 362454"/>
                <a:gd name="connsiteX165" fmla="*/ 3828340 w 12192000"/>
                <a:gd name="connsiteY165" fmla="*/ 0 h 362454"/>
                <a:gd name="connsiteX166" fmla="*/ 3664147 w 12192000"/>
                <a:gd name="connsiteY166" fmla="*/ 362454 h 362454"/>
                <a:gd name="connsiteX167" fmla="*/ 3559223 w 12192000"/>
                <a:gd name="connsiteY167" fmla="*/ 362454 h 362454"/>
                <a:gd name="connsiteX168" fmla="*/ 3518417 w 12192000"/>
                <a:gd name="connsiteY168" fmla="*/ 0 h 362454"/>
                <a:gd name="connsiteX169" fmla="*/ 3623339 w 12192000"/>
                <a:gd name="connsiteY169" fmla="*/ 0 h 362454"/>
                <a:gd name="connsiteX170" fmla="*/ 3459146 w 12192000"/>
                <a:gd name="connsiteY170" fmla="*/ 362454 h 362454"/>
                <a:gd name="connsiteX171" fmla="*/ 3354222 w 12192000"/>
                <a:gd name="connsiteY171" fmla="*/ 362454 h 362454"/>
                <a:gd name="connsiteX172" fmla="*/ 3313414 w 12192000"/>
                <a:gd name="connsiteY172" fmla="*/ 0 h 362454"/>
                <a:gd name="connsiteX173" fmla="*/ 3418339 w 12192000"/>
                <a:gd name="connsiteY173" fmla="*/ 0 h 362454"/>
                <a:gd name="connsiteX174" fmla="*/ 3254144 w 12192000"/>
                <a:gd name="connsiteY174" fmla="*/ 362454 h 362454"/>
                <a:gd name="connsiteX175" fmla="*/ 3149221 w 12192000"/>
                <a:gd name="connsiteY175" fmla="*/ 362454 h 362454"/>
                <a:gd name="connsiteX176" fmla="*/ 3122204 w 12192000"/>
                <a:gd name="connsiteY176" fmla="*/ 0 h 362454"/>
                <a:gd name="connsiteX177" fmla="*/ 3227129 w 12192000"/>
                <a:gd name="connsiteY177" fmla="*/ 0 h 362454"/>
                <a:gd name="connsiteX178" fmla="*/ 3062934 w 12192000"/>
                <a:gd name="connsiteY178" fmla="*/ 362454 h 362454"/>
                <a:gd name="connsiteX179" fmla="*/ 2958010 w 12192000"/>
                <a:gd name="connsiteY179" fmla="*/ 362454 h 362454"/>
                <a:gd name="connsiteX180" fmla="*/ 2917205 w 12192000"/>
                <a:gd name="connsiteY180" fmla="*/ 0 h 362454"/>
                <a:gd name="connsiteX181" fmla="*/ 3022129 w 12192000"/>
                <a:gd name="connsiteY181" fmla="*/ 0 h 362454"/>
                <a:gd name="connsiteX182" fmla="*/ 2857936 w 12192000"/>
                <a:gd name="connsiteY182" fmla="*/ 362454 h 362454"/>
                <a:gd name="connsiteX183" fmla="*/ 2753011 w 12192000"/>
                <a:gd name="connsiteY183" fmla="*/ 362454 h 362454"/>
                <a:gd name="connsiteX184" fmla="*/ 2712204 w 12192000"/>
                <a:gd name="connsiteY184" fmla="*/ 0 h 362454"/>
                <a:gd name="connsiteX185" fmla="*/ 2817128 w 12192000"/>
                <a:gd name="connsiteY185" fmla="*/ 0 h 362454"/>
                <a:gd name="connsiteX186" fmla="*/ 2652933 w 12192000"/>
                <a:gd name="connsiteY186" fmla="*/ 362454 h 362454"/>
                <a:gd name="connsiteX187" fmla="*/ 2548011 w 12192000"/>
                <a:gd name="connsiteY187" fmla="*/ 362454 h 362454"/>
                <a:gd name="connsiteX188" fmla="*/ 2507202 w 12192000"/>
                <a:gd name="connsiteY188" fmla="*/ 0 h 362454"/>
                <a:gd name="connsiteX189" fmla="*/ 2612127 w 12192000"/>
                <a:gd name="connsiteY189" fmla="*/ 0 h 362454"/>
                <a:gd name="connsiteX190" fmla="*/ 2447933 w 12192000"/>
                <a:gd name="connsiteY190" fmla="*/ 362454 h 362454"/>
                <a:gd name="connsiteX191" fmla="*/ 2343010 w 12192000"/>
                <a:gd name="connsiteY191" fmla="*/ 362454 h 362454"/>
                <a:gd name="connsiteX192" fmla="*/ 2302202 w 12192000"/>
                <a:gd name="connsiteY192" fmla="*/ 0 h 362454"/>
                <a:gd name="connsiteX193" fmla="*/ 2407125 w 12192000"/>
                <a:gd name="connsiteY193" fmla="*/ 0 h 362454"/>
                <a:gd name="connsiteX194" fmla="*/ 2242932 w 12192000"/>
                <a:gd name="connsiteY194" fmla="*/ 362454 h 362454"/>
                <a:gd name="connsiteX195" fmla="*/ 2138008 w 12192000"/>
                <a:gd name="connsiteY195" fmla="*/ 362454 h 362454"/>
                <a:gd name="connsiteX196" fmla="*/ 2097201 w 12192000"/>
                <a:gd name="connsiteY196" fmla="*/ 0 h 362454"/>
                <a:gd name="connsiteX197" fmla="*/ 2202124 w 12192000"/>
                <a:gd name="connsiteY197" fmla="*/ 0 h 362454"/>
                <a:gd name="connsiteX198" fmla="*/ 2037930 w 12192000"/>
                <a:gd name="connsiteY198" fmla="*/ 362454 h 362454"/>
                <a:gd name="connsiteX199" fmla="*/ 1933006 w 12192000"/>
                <a:gd name="connsiteY199" fmla="*/ 362454 h 362454"/>
                <a:gd name="connsiteX200" fmla="*/ 1892198 w 12192000"/>
                <a:gd name="connsiteY200" fmla="*/ 0 h 362454"/>
                <a:gd name="connsiteX201" fmla="*/ 1997122 w 12192000"/>
                <a:gd name="connsiteY201" fmla="*/ 0 h 362454"/>
                <a:gd name="connsiteX202" fmla="*/ 1832930 w 12192000"/>
                <a:gd name="connsiteY202" fmla="*/ 362454 h 362454"/>
                <a:gd name="connsiteX203" fmla="*/ 1728005 w 12192000"/>
                <a:gd name="connsiteY203" fmla="*/ 362454 h 362454"/>
                <a:gd name="connsiteX204" fmla="*/ 1687197 w 12192000"/>
                <a:gd name="connsiteY204" fmla="*/ 0 h 362454"/>
                <a:gd name="connsiteX205" fmla="*/ 1792121 w 12192000"/>
                <a:gd name="connsiteY205" fmla="*/ 0 h 362454"/>
                <a:gd name="connsiteX206" fmla="*/ 1627927 w 12192000"/>
                <a:gd name="connsiteY206" fmla="*/ 362454 h 362454"/>
                <a:gd name="connsiteX207" fmla="*/ 1523003 w 12192000"/>
                <a:gd name="connsiteY207" fmla="*/ 362454 h 362454"/>
                <a:gd name="connsiteX208" fmla="*/ 1482196 w 12192000"/>
                <a:gd name="connsiteY208" fmla="*/ 0 h 362454"/>
                <a:gd name="connsiteX209" fmla="*/ 1587120 w 12192000"/>
                <a:gd name="connsiteY209" fmla="*/ 0 h 362454"/>
                <a:gd name="connsiteX210" fmla="*/ 1422926 w 12192000"/>
                <a:gd name="connsiteY210" fmla="*/ 362454 h 362454"/>
                <a:gd name="connsiteX211" fmla="*/ 1318002 w 12192000"/>
                <a:gd name="connsiteY211" fmla="*/ 362454 h 362454"/>
                <a:gd name="connsiteX212" fmla="*/ 1277195 w 12192000"/>
                <a:gd name="connsiteY212" fmla="*/ 0 h 362454"/>
                <a:gd name="connsiteX213" fmla="*/ 1382120 w 12192000"/>
                <a:gd name="connsiteY213" fmla="*/ 0 h 362454"/>
                <a:gd name="connsiteX214" fmla="*/ 1217925 w 12192000"/>
                <a:gd name="connsiteY214" fmla="*/ 362454 h 362454"/>
                <a:gd name="connsiteX215" fmla="*/ 1113001 w 12192000"/>
                <a:gd name="connsiteY215" fmla="*/ 362454 h 362454"/>
                <a:gd name="connsiteX216" fmla="*/ 1072194 w 12192000"/>
                <a:gd name="connsiteY216" fmla="*/ 0 h 362454"/>
                <a:gd name="connsiteX217" fmla="*/ 1177118 w 12192000"/>
                <a:gd name="connsiteY217" fmla="*/ 0 h 362454"/>
                <a:gd name="connsiteX218" fmla="*/ 1012924 w 12192000"/>
                <a:gd name="connsiteY218" fmla="*/ 362454 h 362454"/>
                <a:gd name="connsiteX219" fmla="*/ 908000 w 12192000"/>
                <a:gd name="connsiteY219" fmla="*/ 362454 h 362454"/>
                <a:gd name="connsiteX220" fmla="*/ 880984 w 12192000"/>
                <a:gd name="connsiteY220" fmla="*/ 0 h 362454"/>
                <a:gd name="connsiteX221" fmla="*/ 985908 w 12192000"/>
                <a:gd name="connsiteY221" fmla="*/ 0 h 362454"/>
                <a:gd name="connsiteX222" fmla="*/ 821715 w 12192000"/>
                <a:gd name="connsiteY222" fmla="*/ 362454 h 362454"/>
                <a:gd name="connsiteX223" fmla="*/ 716790 w 12192000"/>
                <a:gd name="connsiteY223" fmla="*/ 362454 h 362454"/>
                <a:gd name="connsiteX224" fmla="*/ 689773 w 12192000"/>
                <a:gd name="connsiteY224" fmla="*/ 0 h 362454"/>
                <a:gd name="connsiteX225" fmla="*/ 794698 w 12192000"/>
                <a:gd name="connsiteY225" fmla="*/ 0 h 362454"/>
                <a:gd name="connsiteX226" fmla="*/ 630504 w 12192000"/>
                <a:gd name="connsiteY226" fmla="*/ 362454 h 362454"/>
                <a:gd name="connsiteX227" fmla="*/ 525580 w 12192000"/>
                <a:gd name="connsiteY227" fmla="*/ 362454 h 362454"/>
                <a:gd name="connsiteX228" fmla="*/ 498563 w 12192000"/>
                <a:gd name="connsiteY228" fmla="*/ 0 h 362454"/>
                <a:gd name="connsiteX229" fmla="*/ 603487 w 12192000"/>
                <a:gd name="connsiteY229" fmla="*/ 0 h 362454"/>
                <a:gd name="connsiteX230" fmla="*/ 439293 w 12192000"/>
                <a:gd name="connsiteY230" fmla="*/ 362454 h 362454"/>
                <a:gd name="connsiteX231" fmla="*/ 334369 w 12192000"/>
                <a:gd name="connsiteY231" fmla="*/ 362454 h 362454"/>
                <a:gd name="connsiteX232" fmla="*/ 307353 w 12192000"/>
                <a:gd name="connsiteY232" fmla="*/ 0 h 362454"/>
                <a:gd name="connsiteX233" fmla="*/ 412277 w 12192000"/>
                <a:gd name="connsiteY233" fmla="*/ 0 h 362454"/>
                <a:gd name="connsiteX234" fmla="*/ 248083 w 12192000"/>
                <a:gd name="connsiteY234" fmla="*/ 362454 h 362454"/>
                <a:gd name="connsiteX235" fmla="*/ 143159 w 12192000"/>
                <a:gd name="connsiteY235" fmla="*/ 362454 h 362454"/>
                <a:gd name="connsiteX236" fmla="*/ 116154 w 12192000"/>
                <a:gd name="connsiteY236" fmla="*/ 0 h 362454"/>
                <a:gd name="connsiteX237" fmla="*/ 221078 w 12192000"/>
                <a:gd name="connsiteY237" fmla="*/ 0 h 362454"/>
                <a:gd name="connsiteX238" fmla="*/ 56884 w 12192000"/>
                <a:gd name="connsiteY238" fmla="*/ 362454 h 362454"/>
                <a:gd name="connsiteX239" fmla="*/ 0 w 12192000"/>
                <a:gd name="connsiteY239" fmla="*/ 362454 h 362454"/>
                <a:gd name="connsiteX240" fmla="*/ 0 w 12192000"/>
                <a:gd name="connsiteY240" fmla="*/ 256407 h 36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12192000" h="362454">
                  <a:moveTo>
                    <a:pt x="12087076" y="0"/>
                  </a:moveTo>
                  <a:lnTo>
                    <a:pt x="12192000" y="0"/>
                  </a:lnTo>
                  <a:lnTo>
                    <a:pt x="12027806" y="362454"/>
                  </a:lnTo>
                  <a:lnTo>
                    <a:pt x="11922882" y="362454"/>
                  </a:lnTo>
                  <a:close/>
                  <a:moveTo>
                    <a:pt x="11882077" y="0"/>
                  </a:moveTo>
                  <a:lnTo>
                    <a:pt x="11987001" y="0"/>
                  </a:lnTo>
                  <a:lnTo>
                    <a:pt x="11822807" y="362454"/>
                  </a:lnTo>
                  <a:lnTo>
                    <a:pt x="11717883" y="362454"/>
                  </a:lnTo>
                  <a:close/>
                  <a:moveTo>
                    <a:pt x="11677076" y="0"/>
                  </a:moveTo>
                  <a:lnTo>
                    <a:pt x="11782000" y="0"/>
                  </a:lnTo>
                  <a:lnTo>
                    <a:pt x="11617806" y="362454"/>
                  </a:lnTo>
                  <a:lnTo>
                    <a:pt x="11512882" y="362454"/>
                  </a:lnTo>
                  <a:close/>
                  <a:moveTo>
                    <a:pt x="11472075" y="0"/>
                  </a:moveTo>
                  <a:lnTo>
                    <a:pt x="11576999" y="0"/>
                  </a:lnTo>
                  <a:lnTo>
                    <a:pt x="11412805" y="362454"/>
                  </a:lnTo>
                  <a:lnTo>
                    <a:pt x="11307881" y="362454"/>
                  </a:lnTo>
                  <a:close/>
                  <a:moveTo>
                    <a:pt x="11267074" y="0"/>
                  </a:moveTo>
                  <a:lnTo>
                    <a:pt x="11371998" y="0"/>
                  </a:lnTo>
                  <a:lnTo>
                    <a:pt x="11207804" y="362454"/>
                  </a:lnTo>
                  <a:lnTo>
                    <a:pt x="11102880" y="362454"/>
                  </a:lnTo>
                  <a:close/>
                  <a:moveTo>
                    <a:pt x="11062073" y="0"/>
                  </a:moveTo>
                  <a:lnTo>
                    <a:pt x="11166997" y="0"/>
                  </a:lnTo>
                  <a:lnTo>
                    <a:pt x="11002803" y="362454"/>
                  </a:lnTo>
                  <a:lnTo>
                    <a:pt x="10897879" y="362454"/>
                  </a:lnTo>
                  <a:close/>
                  <a:moveTo>
                    <a:pt x="10857072" y="0"/>
                  </a:moveTo>
                  <a:lnTo>
                    <a:pt x="10961996" y="0"/>
                  </a:lnTo>
                  <a:lnTo>
                    <a:pt x="10797802" y="362454"/>
                  </a:lnTo>
                  <a:lnTo>
                    <a:pt x="10692878" y="362454"/>
                  </a:lnTo>
                  <a:close/>
                  <a:moveTo>
                    <a:pt x="10652071" y="0"/>
                  </a:moveTo>
                  <a:lnTo>
                    <a:pt x="10756995" y="0"/>
                  </a:lnTo>
                  <a:lnTo>
                    <a:pt x="10592801" y="362454"/>
                  </a:lnTo>
                  <a:lnTo>
                    <a:pt x="10487877" y="362454"/>
                  </a:lnTo>
                  <a:close/>
                  <a:moveTo>
                    <a:pt x="10447070" y="0"/>
                  </a:moveTo>
                  <a:lnTo>
                    <a:pt x="10551994" y="0"/>
                  </a:lnTo>
                  <a:lnTo>
                    <a:pt x="10387800" y="362454"/>
                  </a:lnTo>
                  <a:lnTo>
                    <a:pt x="10282876" y="362454"/>
                  </a:lnTo>
                  <a:close/>
                  <a:moveTo>
                    <a:pt x="10242069" y="0"/>
                  </a:moveTo>
                  <a:lnTo>
                    <a:pt x="10346993" y="0"/>
                  </a:lnTo>
                  <a:lnTo>
                    <a:pt x="10182799" y="362454"/>
                  </a:lnTo>
                  <a:lnTo>
                    <a:pt x="10077875" y="362454"/>
                  </a:lnTo>
                  <a:close/>
                  <a:moveTo>
                    <a:pt x="10037068" y="0"/>
                  </a:moveTo>
                  <a:lnTo>
                    <a:pt x="10141992" y="0"/>
                  </a:lnTo>
                  <a:lnTo>
                    <a:pt x="9977798" y="362454"/>
                  </a:lnTo>
                  <a:lnTo>
                    <a:pt x="9872874" y="362454"/>
                  </a:lnTo>
                  <a:close/>
                  <a:moveTo>
                    <a:pt x="9845855" y="0"/>
                  </a:moveTo>
                  <a:lnTo>
                    <a:pt x="9950779" y="0"/>
                  </a:lnTo>
                  <a:lnTo>
                    <a:pt x="9786585" y="362454"/>
                  </a:lnTo>
                  <a:lnTo>
                    <a:pt x="9681661" y="362454"/>
                  </a:lnTo>
                  <a:close/>
                  <a:moveTo>
                    <a:pt x="9640856" y="0"/>
                  </a:moveTo>
                  <a:lnTo>
                    <a:pt x="9745780" y="0"/>
                  </a:lnTo>
                  <a:lnTo>
                    <a:pt x="9581586" y="362454"/>
                  </a:lnTo>
                  <a:lnTo>
                    <a:pt x="9476662" y="362454"/>
                  </a:lnTo>
                  <a:close/>
                  <a:moveTo>
                    <a:pt x="9435855" y="0"/>
                  </a:moveTo>
                  <a:lnTo>
                    <a:pt x="9540779" y="0"/>
                  </a:lnTo>
                  <a:lnTo>
                    <a:pt x="9376585" y="362454"/>
                  </a:lnTo>
                  <a:lnTo>
                    <a:pt x="9271661" y="362454"/>
                  </a:lnTo>
                  <a:close/>
                  <a:moveTo>
                    <a:pt x="9230854" y="0"/>
                  </a:moveTo>
                  <a:lnTo>
                    <a:pt x="9335778" y="0"/>
                  </a:lnTo>
                  <a:lnTo>
                    <a:pt x="9171584" y="362454"/>
                  </a:lnTo>
                  <a:lnTo>
                    <a:pt x="9066660" y="362454"/>
                  </a:lnTo>
                  <a:close/>
                  <a:moveTo>
                    <a:pt x="9025853" y="0"/>
                  </a:moveTo>
                  <a:lnTo>
                    <a:pt x="9130777" y="0"/>
                  </a:lnTo>
                  <a:lnTo>
                    <a:pt x="8966583" y="362454"/>
                  </a:lnTo>
                  <a:lnTo>
                    <a:pt x="8861659" y="362454"/>
                  </a:lnTo>
                  <a:close/>
                  <a:moveTo>
                    <a:pt x="8820852" y="0"/>
                  </a:moveTo>
                  <a:lnTo>
                    <a:pt x="8925776" y="0"/>
                  </a:lnTo>
                  <a:lnTo>
                    <a:pt x="8761582" y="362454"/>
                  </a:lnTo>
                  <a:lnTo>
                    <a:pt x="8656658" y="362454"/>
                  </a:lnTo>
                  <a:close/>
                  <a:moveTo>
                    <a:pt x="8615851" y="0"/>
                  </a:moveTo>
                  <a:lnTo>
                    <a:pt x="8720775" y="0"/>
                  </a:lnTo>
                  <a:lnTo>
                    <a:pt x="8556581" y="362454"/>
                  </a:lnTo>
                  <a:lnTo>
                    <a:pt x="8451657" y="362454"/>
                  </a:lnTo>
                  <a:close/>
                  <a:moveTo>
                    <a:pt x="8410850" y="0"/>
                  </a:moveTo>
                  <a:lnTo>
                    <a:pt x="8515774" y="0"/>
                  </a:lnTo>
                  <a:lnTo>
                    <a:pt x="8351580" y="362454"/>
                  </a:lnTo>
                  <a:lnTo>
                    <a:pt x="8246656" y="362454"/>
                  </a:lnTo>
                  <a:close/>
                  <a:moveTo>
                    <a:pt x="8205849" y="0"/>
                  </a:moveTo>
                  <a:lnTo>
                    <a:pt x="8310773" y="0"/>
                  </a:lnTo>
                  <a:lnTo>
                    <a:pt x="8146579" y="362454"/>
                  </a:lnTo>
                  <a:lnTo>
                    <a:pt x="8041655" y="362454"/>
                  </a:lnTo>
                  <a:close/>
                  <a:moveTo>
                    <a:pt x="8000848" y="0"/>
                  </a:moveTo>
                  <a:lnTo>
                    <a:pt x="8105772" y="0"/>
                  </a:lnTo>
                  <a:lnTo>
                    <a:pt x="7941578" y="362454"/>
                  </a:lnTo>
                  <a:lnTo>
                    <a:pt x="7836654" y="362454"/>
                  </a:lnTo>
                  <a:close/>
                  <a:moveTo>
                    <a:pt x="7795847" y="0"/>
                  </a:moveTo>
                  <a:lnTo>
                    <a:pt x="7900771" y="0"/>
                  </a:lnTo>
                  <a:lnTo>
                    <a:pt x="7736577" y="362454"/>
                  </a:lnTo>
                  <a:lnTo>
                    <a:pt x="7631653" y="362454"/>
                  </a:lnTo>
                  <a:close/>
                  <a:moveTo>
                    <a:pt x="7604637" y="0"/>
                  </a:moveTo>
                  <a:lnTo>
                    <a:pt x="7709561" y="0"/>
                  </a:lnTo>
                  <a:lnTo>
                    <a:pt x="7545367" y="362454"/>
                  </a:lnTo>
                  <a:lnTo>
                    <a:pt x="7440443" y="362454"/>
                  </a:lnTo>
                  <a:close/>
                  <a:moveTo>
                    <a:pt x="7399638" y="0"/>
                  </a:moveTo>
                  <a:lnTo>
                    <a:pt x="7504562" y="0"/>
                  </a:lnTo>
                  <a:lnTo>
                    <a:pt x="7340368" y="362454"/>
                  </a:lnTo>
                  <a:lnTo>
                    <a:pt x="7235444" y="362454"/>
                  </a:lnTo>
                  <a:close/>
                  <a:moveTo>
                    <a:pt x="7194637" y="0"/>
                  </a:moveTo>
                  <a:lnTo>
                    <a:pt x="7299561" y="0"/>
                  </a:lnTo>
                  <a:lnTo>
                    <a:pt x="7135367" y="362454"/>
                  </a:lnTo>
                  <a:lnTo>
                    <a:pt x="7030443" y="362454"/>
                  </a:lnTo>
                  <a:close/>
                  <a:moveTo>
                    <a:pt x="6989636" y="0"/>
                  </a:moveTo>
                  <a:lnTo>
                    <a:pt x="7094560" y="0"/>
                  </a:lnTo>
                  <a:lnTo>
                    <a:pt x="6930366" y="362454"/>
                  </a:lnTo>
                  <a:lnTo>
                    <a:pt x="6825442" y="362454"/>
                  </a:lnTo>
                  <a:close/>
                  <a:moveTo>
                    <a:pt x="6784635" y="0"/>
                  </a:moveTo>
                  <a:lnTo>
                    <a:pt x="6889559" y="0"/>
                  </a:lnTo>
                  <a:lnTo>
                    <a:pt x="6725365" y="362454"/>
                  </a:lnTo>
                  <a:lnTo>
                    <a:pt x="6620441" y="362454"/>
                  </a:lnTo>
                  <a:close/>
                  <a:moveTo>
                    <a:pt x="6579634" y="0"/>
                  </a:moveTo>
                  <a:lnTo>
                    <a:pt x="6684558" y="0"/>
                  </a:lnTo>
                  <a:lnTo>
                    <a:pt x="6520364" y="362454"/>
                  </a:lnTo>
                  <a:lnTo>
                    <a:pt x="6415440" y="362454"/>
                  </a:lnTo>
                  <a:close/>
                  <a:moveTo>
                    <a:pt x="6374633" y="0"/>
                  </a:moveTo>
                  <a:lnTo>
                    <a:pt x="6479557" y="0"/>
                  </a:lnTo>
                  <a:lnTo>
                    <a:pt x="6315363" y="362454"/>
                  </a:lnTo>
                  <a:lnTo>
                    <a:pt x="6210439" y="362454"/>
                  </a:lnTo>
                  <a:close/>
                  <a:moveTo>
                    <a:pt x="6169632" y="0"/>
                  </a:moveTo>
                  <a:lnTo>
                    <a:pt x="6274556" y="0"/>
                  </a:lnTo>
                  <a:lnTo>
                    <a:pt x="6110362" y="362454"/>
                  </a:lnTo>
                  <a:lnTo>
                    <a:pt x="6005438" y="362454"/>
                  </a:lnTo>
                  <a:close/>
                  <a:moveTo>
                    <a:pt x="5964632" y="0"/>
                  </a:moveTo>
                  <a:lnTo>
                    <a:pt x="6069556" y="0"/>
                  </a:lnTo>
                  <a:lnTo>
                    <a:pt x="5905362" y="362454"/>
                  </a:lnTo>
                  <a:lnTo>
                    <a:pt x="5800438" y="362454"/>
                  </a:lnTo>
                  <a:close/>
                  <a:moveTo>
                    <a:pt x="5759631" y="0"/>
                  </a:moveTo>
                  <a:lnTo>
                    <a:pt x="5864555" y="0"/>
                  </a:lnTo>
                  <a:lnTo>
                    <a:pt x="5700362" y="362454"/>
                  </a:lnTo>
                  <a:lnTo>
                    <a:pt x="5595439" y="362454"/>
                  </a:lnTo>
                  <a:close/>
                  <a:moveTo>
                    <a:pt x="5554631" y="0"/>
                  </a:moveTo>
                  <a:lnTo>
                    <a:pt x="5659555" y="0"/>
                  </a:lnTo>
                  <a:lnTo>
                    <a:pt x="5495362" y="362454"/>
                  </a:lnTo>
                  <a:lnTo>
                    <a:pt x="5390438" y="362454"/>
                  </a:lnTo>
                  <a:close/>
                  <a:moveTo>
                    <a:pt x="5363422" y="0"/>
                  </a:moveTo>
                  <a:lnTo>
                    <a:pt x="5468345" y="0"/>
                  </a:lnTo>
                  <a:lnTo>
                    <a:pt x="5304153" y="362454"/>
                  </a:lnTo>
                  <a:lnTo>
                    <a:pt x="5199228" y="362454"/>
                  </a:lnTo>
                  <a:close/>
                  <a:moveTo>
                    <a:pt x="5158423" y="0"/>
                  </a:moveTo>
                  <a:lnTo>
                    <a:pt x="5263348" y="0"/>
                  </a:lnTo>
                  <a:lnTo>
                    <a:pt x="5099154" y="362454"/>
                  </a:lnTo>
                  <a:lnTo>
                    <a:pt x="4994229" y="362454"/>
                  </a:lnTo>
                  <a:close/>
                  <a:moveTo>
                    <a:pt x="4953420" y="0"/>
                  </a:moveTo>
                  <a:lnTo>
                    <a:pt x="5058346" y="0"/>
                  </a:lnTo>
                  <a:lnTo>
                    <a:pt x="4894151" y="362454"/>
                  </a:lnTo>
                  <a:lnTo>
                    <a:pt x="4789227" y="362454"/>
                  </a:lnTo>
                  <a:close/>
                  <a:moveTo>
                    <a:pt x="4748421" y="0"/>
                  </a:moveTo>
                  <a:lnTo>
                    <a:pt x="4853343" y="0"/>
                  </a:lnTo>
                  <a:lnTo>
                    <a:pt x="4689151" y="362454"/>
                  </a:lnTo>
                  <a:lnTo>
                    <a:pt x="4584226" y="362454"/>
                  </a:lnTo>
                  <a:close/>
                  <a:moveTo>
                    <a:pt x="4543420" y="0"/>
                  </a:moveTo>
                  <a:lnTo>
                    <a:pt x="4648343" y="0"/>
                  </a:lnTo>
                  <a:lnTo>
                    <a:pt x="4484149" y="362454"/>
                  </a:lnTo>
                  <a:lnTo>
                    <a:pt x="4379225" y="362454"/>
                  </a:lnTo>
                  <a:close/>
                  <a:moveTo>
                    <a:pt x="4338417" y="0"/>
                  </a:moveTo>
                  <a:lnTo>
                    <a:pt x="4443341" y="0"/>
                  </a:lnTo>
                  <a:lnTo>
                    <a:pt x="4279148" y="362454"/>
                  </a:lnTo>
                  <a:lnTo>
                    <a:pt x="4174226" y="362454"/>
                  </a:lnTo>
                  <a:close/>
                  <a:moveTo>
                    <a:pt x="4133419" y="0"/>
                  </a:moveTo>
                  <a:lnTo>
                    <a:pt x="4238340" y="0"/>
                  </a:lnTo>
                  <a:lnTo>
                    <a:pt x="4074149" y="362454"/>
                  </a:lnTo>
                  <a:lnTo>
                    <a:pt x="3969225" y="362454"/>
                  </a:lnTo>
                  <a:close/>
                  <a:moveTo>
                    <a:pt x="3928418" y="0"/>
                  </a:moveTo>
                  <a:lnTo>
                    <a:pt x="4033341" y="0"/>
                  </a:lnTo>
                  <a:lnTo>
                    <a:pt x="3869147" y="362454"/>
                  </a:lnTo>
                  <a:lnTo>
                    <a:pt x="3764224" y="362454"/>
                  </a:lnTo>
                  <a:close/>
                  <a:moveTo>
                    <a:pt x="3723416" y="0"/>
                  </a:moveTo>
                  <a:lnTo>
                    <a:pt x="3828340" y="0"/>
                  </a:lnTo>
                  <a:lnTo>
                    <a:pt x="3664147" y="362454"/>
                  </a:lnTo>
                  <a:lnTo>
                    <a:pt x="3559223" y="362454"/>
                  </a:lnTo>
                  <a:close/>
                  <a:moveTo>
                    <a:pt x="3518417" y="0"/>
                  </a:moveTo>
                  <a:lnTo>
                    <a:pt x="3623339" y="0"/>
                  </a:lnTo>
                  <a:lnTo>
                    <a:pt x="3459146" y="362454"/>
                  </a:lnTo>
                  <a:lnTo>
                    <a:pt x="3354222" y="362454"/>
                  </a:lnTo>
                  <a:close/>
                  <a:moveTo>
                    <a:pt x="3313414" y="0"/>
                  </a:moveTo>
                  <a:lnTo>
                    <a:pt x="3418339" y="0"/>
                  </a:lnTo>
                  <a:lnTo>
                    <a:pt x="3254144" y="362454"/>
                  </a:lnTo>
                  <a:lnTo>
                    <a:pt x="3149221" y="362454"/>
                  </a:lnTo>
                  <a:close/>
                  <a:moveTo>
                    <a:pt x="3122204" y="0"/>
                  </a:moveTo>
                  <a:lnTo>
                    <a:pt x="3227129" y="0"/>
                  </a:lnTo>
                  <a:lnTo>
                    <a:pt x="3062934" y="362454"/>
                  </a:lnTo>
                  <a:lnTo>
                    <a:pt x="2958010" y="362454"/>
                  </a:lnTo>
                  <a:close/>
                  <a:moveTo>
                    <a:pt x="2917205" y="0"/>
                  </a:moveTo>
                  <a:lnTo>
                    <a:pt x="3022129" y="0"/>
                  </a:lnTo>
                  <a:lnTo>
                    <a:pt x="2857936" y="362454"/>
                  </a:lnTo>
                  <a:lnTo>
                    <a:pt x="2753011" y="362454"/>
                  </a:lnTo>
                  <a:close/>
                  <a:moveTo>
                    <a:pt x="2712204" y="0"/>
                  </a:moveTo>
                  <a:lnTo>
                    <a:pt x="2817128" y="0"/>
                  </a:lnTo>
                  <a:lnTo>
                    <a:pt x="2652933" y="362454"/>
                  </a:lnTo>
                  <a:lnTo>
                    <a:pt x="2548011" y="362454"/>
                  </a:lnTo>
                  <a:close/>
                  <a:moveTo>
                    <a:pt x="2507202" y="0"/>
                  </a:moveTo>
                  <a:lnTo>
                    <a:pt x="2612127" y="0"/>
                  </a:lnTo>
                  <a:lnTo>
                    <a:pt x="2447933" y="362454"/>
                  </a:lnTo>
                  <a:lnTo>
                    <a:pt x="2343010" y="362454"/>
                  </a:lnTo>
                  <a:close/>
                  <a:moveTo>
                    <a:pt x="2302202" y="0"/>
                  </a:moveTo>
                  <a:lnTo>
                    <a:pt x="2407125" y="0"/>
                  </a:lnTo>
                  <a:lnTo>
                    <a:pt x="2242932" y="362454"/>
                  </a:lnTo>
                  <a:lnTo>
                    <a:pt x="2138008" y="362454"/>
                  </a:lnTo>
                  <a:close/>
                  <a:moveTo>
                    <a:pt x="2097201" y="0"/>
                  </a:moveTo>
                  <a:lnTo>
                    <a:pt x="2202124" y="0"/>
                  </a:lnTo>
                  <a:lnTo>
                    <a:pt x="2037930" y="362454"/>
                  </a:lnTo>
                  <a:lnTo>
                    <a:pt x="1933006" y="362454"/>
                  </a:lnTo>
                  <a:close/>
                  <a:moveTo>
                    <a:pt x="1892198" y="0"/>
                  </a:moveTo>
                  <a:lnTo>
                    <a:pt x="1997122" y="0"/>
                  </a:lnTo>
                  <a:lnTo>
                    <a:pt x="1832930" y="362454"/>
                  </a:lnTo>
                  <a:lnTo>
                    <a:pt x="1728005" y="362454"/>
                  </a:lnTo>
                  <a:close/>
                  <a:moveTo>
                    <a:pt x="1687197" y="0"/>
                  </a:moveTo>
                  <a:lnTo>
                    <a:pt x="1792121" y="0"/>
                  </a:lnTo>
                  <a:lnTo>
                    <a:pt x="1627927" y="362454"/>
                  </a:lnTo>
                  <a:lnTo>
                    <a:pt x="1523003" y="362454"/>
                  </a:lnTo>
                  <a:close/>
                  <a:moveTo>
                    <a:pt x="1482196" y="0"/>
                  </a:moveTo>
                  <a:lnTo>
                    <a:pt x="1587120" y="0"/>
                  </a:lnTo>
                  <a:lnTo>
                    <a:pt x="1422926" y="362454"/>
                  </a:lnTo>
                  <a:lnTo>
                    <a:pt x="1318002" y="362454"/>
                  </a:lnTo>
                  <a:close/>
                  <a:moveTo>
                    <a:pt x="1277195" y="0"/>
                  </a:moveTo>
                  <a:lnTo>
                    <a:pt x="1382120" y="0"/>
                  </a:lnTo>
                  <a:lnTo>
                    <a:pt x="1217925" y="362454"/>
                  </a:lnTo>
                  <a:lnTo>
                    <a:pt x="1113001" y="362454"/>
                  </a:lnTo>
                  <a:close/>
                  <a:moveTo>
                    <a:pt x="1072194" y="0"/>
                  </a:moveTo>
                  <a:lnTo>
                    <a:pt x="1177118" y="0"/>
                  </a:lnTo>
                  <a:lnTo>
                    <a:pt x="1012924" y="362454"/>
                  </a:lnTo>
                  <a:lnTo>
                    <a:pt x="908000" y="362454"/>
                  </a:lnTo>
                  <a:close/>
                  <a:moveTo>
                    <a:pt x="880984" y="0"/>
                  </a:moveTo>
                  <a:lnTo>
                    <a:pt x="985908" y="0"/>
                  </a:lnTo>
                  <a:lnTo>
                    <a:pt x="821715" y="362454"/>
                  </a:lnTo>
                  <a:lnTo>
                    <a:pt x="716790" y="362454"/>
                  </a:lnTo>
                  <a:close/>
                  <a:moveTo>
                    <a:pt x="689773" y="0"/>
                  </a:moveTo>
                  <a:lnTo>
                    <a:pt x="794698" y="0"/>
                  </a:lnTo>
                  <a:lnTo>
                    <a:pt x="630504" y="362454"/>
                  </a:lnTo>
                  <a:lnTo>
                    <a:pt x="525580" y="362454"/>
                  </a:lnTo>
                  <a:close/>
                  <a:moveTo>
                    <a:pt x="498563" y="0"/>
                  </a:moveTo>
                  <a:lnTo>
                    <a:pt x="603487" y="0"/>
                  </a:lnTo>
                  <a:lnTo>
                    <a:pt x="439293" y="362454"/>
                  </a:lnTo>
                  <a:lnTo>
                    <a:pt x="334369" y="362454"/>
                  </a:lnTo>
                  <a:close/>
                  <a:moveTo>
                    <a:pt x="307353" y="0"/>
                  </a:moveTo>
                  <a:lnTo>
                    <a:pt x="412277" y="0"/>
                  </a:lnTo>
                  <a:lnTo>
                    <a:pt x="248083" y="362454"/>
                  </a:lnTo>
                  <a:lnTo>
                    <a:pt x="143159" y="362454"/>
                  </a:lnTo>
                  <a:close/>
                  <a:moveTo>
                    <a:pt x="116154" y="0"/>
                  </a:moveTo>
                  <a:lnTo>
                    <a:pt x="221078" y="0"/>
                  </a:lnTo>
                  <a:lnTo>
                    <a:pt x="56884" y="362454"/>
                  </a:lnTo>
                  <a:lnTo>
                    <a:pt x="0" y="362454"/>
                  </a:lnTo>
                  <a:lnTo>
                    <a:pt x="0" y="25640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8086000-DC41-C448-A150-A6E20EDC6DCA}"/>
              </a:ext>
            </a:extLst>
          </p:cNvPr>
          <p:cNvSpPr/>
          <p:nvPr/>
        </p:nvSpPr>
        <p:spPr>
          <a:xfrm>
            <a:off x="135790" y="1069439"/>
            <a:ext cx="118140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/>
              <a:t>[8] Robert O. </a:t>
            </a:r>
            <a:r>
              <a:rPr lang="en-US" dirty="0" err="1"/>
              <a:t>Disque</a:t>
            </a:r>
            <a:r>
              <a:rPr lang="en-US" dirty="0"/>
              <a:t>. (2017).Steel construction manual fourteenth edition American institute of steel construction. 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[9] Housing and Building Research Institute (Dhaka, Bangladesh); Bangladesh Standards and Testing Institution. (2011). Bangladesh National Building Code. Detailing of </a:t>
            </a:r>
            <a:r>
              <a:rPr lang="en-US" dirty="0" err="1"/>
              <a:t>Reinforcment</a:t>
            </a:r>
            <a:r>
              <a:rPr lang="en-US" dirty="0"/>
              <a:t> in Concrete Structures, Part 6: Structural Design, Chapter 8.</a:t>
            </a:r>
          </a:p>
          <a:p>
            <a:pPr>
              <a:lnSpc>
                <a:spcPct val="150000"/>
              </a:lnSpc>
            </a:pPr>
            <a:r>
              <a:rPr lang="en-US" dirty="0"/>
              <a:t>[10] Ahmed, D. (2020). Reinforced Concrete Design. Course material and lecture notes, Prince Mohammad bin Fahd University.</a:t>
            </a:r>
          </a:p>
          <a:p>
            <a:r>
              <a:rPr lang="en-US" dirty="0"/>
              <a:t> [11] </a:t>
            </a:r>
            <a:r>
              <a:rPr lang="en-US" dirty="0">
                <a:hlinkClick r:id="rId2"/>
              </a:rPr>
              <a:t>https://structurepoint.org/pdfs/Interaction-Diagram-Tied-Reinforced-Concrete-Column-Symmetrical-CSA-23.3-94.htm</a:t>
            </a:r>
            <a:r>
              <a:rPr lang="en-US" dirty="0"/>
              <a:t> </a:t>
            </a:r>
          </a:p>
          <a:p>
            <a:r>
              <a:rPr lang="en-US" dirty="0"/>
              <a:t>[12] </a:t>
            </a:r>
            <a:r>
              <a:rPr lang="en-US" dirty="0">
                <a:hlinkClick r:id="rId3"/>
              </a:rPr>
              <a:t>https://youtu.be/OB8nTrkMPlw</a:t>
            </a:r>
            <a:endParaRPr lang="en-US" dirty="0"/>
          </a:p>
          <a:p>
            <a:r>
              <a:rPr lang="en-US" dirty="0"/>
              <a:t>[13] Google images (2021)</a:t>
            </a:r>
          </a:p>
          <a:p>
            <a:r>
              <a:rPr lang="en-US" dirty="0"/>
              <a:t>[14] Wilden, Helmuth. PCI Design Handbook: Precast and Prestressed Concrete. Chicago: Precast/Prestressed Concrete Institute, 2010. </a:t>
            </a:r>
          </a:p>
          <a:p>
            <a:r>
              <a:rPr lang="en-US" dirty="0"/>
              <a:t>[15] Jack </a:t>
            </a:r>
            <a:r>
              <a:rPr lang="en-US" dirty="0" err="1"/>
              <a:t>McCormac</a:t>
            </a:r>
            <a:r>
              <a:rPr lang="en-US" dirty="0"/>
              <a:t> and Russell Brown, “Design of Reinforced Concrete, 10th Edition”. Applying ACI Code </a:t>
            </a:r>
            <a:r>
              <a:rPr lang="en-US" dirty="0" err="1"/>
              <a:t>Specificati</a:t>
            </a:r>
            <a:r>
              <a:rPr lang="en-US" dirty="0"/>
              <a:t> </a:t>
            </a:r>
          </a:p>
          <a:p>
            <a:r>
              <a:rPr lang="en-US" dirty="0"/>
              <a:t>[16] </a:t>
            </a:r>
            <a:r>
              <a:rPr lang="en-US" dirty="0">
                <a:hlinkClick r:id="rId4"/>
              </a:rPr>
              <a:t>https://nitterhouseconcrete.com/precast-concrete-vs-site-cast-concrete/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26A557-C83C-B845-82A0-561CAA4CCFEB}"/>
              </a:ext>
            </a:extLst>
          </p:cNvPr>
          <p:cNvSpPr txBox="1"/>
          <p:nvPr/>
        </p:nvSpPr>
        <p:spPr>
          <a:xfrm>
            <a:off x="34614" y="520551"/>
            <a:ext cx="37917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accent1"/>
                </a:solidFill>
                <a:latin typeface="Gabriola" pitchFamily="82" charset="0"/>
              </a:rPr>
              <a:t>References: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C83147-0AB7-894C-A649-4C4BB7495E77}"/>
              </a:ext>
            </a:extLst>
          </p:cNvPr>
          <p:cNvSpPr txBox="1"/>
          <p:nvPr/>
        </p:nvSpPr>
        <p:spPr>
          <a:xfrm>
            <a:off x="11456557" y="5606534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68</a:t>
            </a:r>
          </a:p>
        </p:txBody>
      </p:sp>
    </p:spTree>
    <p:extLst>
      <p:ext uri="{BB962C8B-B14F-4D97-AF65-F5344CB8AC3E}">
        <p14:creationId xmlns:p14="http://schemas.microsoft.com/office/powerpoint/2010/main" val="184835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FF6C8F4-FF87-4A49-9F5B-8FA3241135FE}"/>
              </a:ext>
            </a:extLst>
          </p:cNvPr>
          <p:cNvGrpSpPr/>
          <p:nvPr/>
        </p:nvGrpSpPr>
        <p:grpSpPr>
          <a:xfrm>
            <a:off x="590105" y="1431564"/>
            <a:ext cx="3504224" cy="5166751"/>
            <a:chOff x="2881974" y="2106409"/>
            <a:chExt cx="3382255" cy="5217867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394A97ED-3435-4DF0-A0A1-0D4C72C9B870}"/>
                </a:ext>
              </a:extLst>
            </p:cNvPr>
            <p:cNvSpPr/>
            <p:nvPr/>
          </p:nvSpPr>
          <p:spPr>
            <a:xfrm rot="2700000">
              <a:off x="3911376" y="2156564"/>
              <a:ext cx="1323450" cy="1323450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A2AF8FF8-3463-4108-A4F4-CE1EDDE24AA0}"/>
                </a:ext>
              </a:extLst>
            </p:cNvPr>
            <p:cNvSpPr/>
            <p:nvPr/>
          </p:nvSpPr>
          <p:spPr>
            <a:xfrm rot="2700000">
              <a:off x="4940779" y="3185967"/>
              <a:ext cx="1323450" cy="1323450"/>
            </a:xfrm>
            <a:prstGeom prst="rect">
              <a:avLst/>
            </a:prstGeom>
            <a:noFill/>
            <a:ln w="50800">
              <a:solidFill>
                <a:schemeClr val="accent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BC4D1764-2646-49D4-A83F-CEC04879E78C}"/>
                </a:ext>
              </a:extLst>
            </p:cNvPr>
            <p:cNvSpPr/>
            <p:nvPr/>
          </p:nvSpPr>
          <p:spPr>
            <a:xfrm rot="2700000">
              <a:off x="3911376" y="4215369"/>
              <a:ext cx="1323450" cy="1323450"/>
            </a:xfrm>
            <a:prstGeom prst="rect">
              <a:avLst/>
            </a:prstGeom>
            <a:noFill/>
            <a:ln w="50800">
              <a:solidFill>
                <a:schemeClr val="accent3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929A939-02DD-477D-A100-3B0B2306558B}"/>
                </a:ext>
              </a:extLst>
            </p:cNvPr>
            <p:cNvSpPr/>
            <p:nvPr/>
          </p:nvSpPr>
          <p:spPr>
            <a:xfrm rot="2700000">
              <a:off x="2881974" y="3185967"/>
              <a:ext cx="1323450" cy="1323450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51DC6BA3-0653-426B-A7A6-4A7C5B02C036}"/>
                </a:ext>
              </a:extLst>
            </p:cNvPr>
            <p:cNvSpPr/>
            <p:nvPr/>
          </p:nvSpPr>
          <p:spPr>
            <a:xfrm rot="2700000">
              <a:off x="4242276" y="4017049"/>
              <a:ext cx="661651" cy="6616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DC8EF97E-BCC4-416F-830B-F58EEB9081ED}"/>
                </a:ext>
              </a:extLst>
            </p:cNvPr>
            <p:cNvSpPr/>
            <p:nvPr/>
          </p:nvSpPr>
          <p:spPr>
            <a:xfrm rot="2700000">
              <a:off x="4742459" y="3516866"/>
              <a:ext cx="661651" cy="6616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8E716511-0365-4814-B4F1-1C5CE19B6694}"/>
                </a:ext>
              </a:extLst>
            </p:cNvPr>
            <p:cNvSpPr/>
            <p:nvPr/>
          </p:nvSpPr>
          <p:spPr>
            <a:xfrm rot="2700000">
              <a:off x="4242276" y="3016683"/>
              <a:ext cx="661651" cy="6616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DCD35E3-4B4D-4AA8-BAE3-C1055AA14EA9}"/>
                </a:ext>
              </a:extLst>
            </p:cNvPr>
            <p:cNvSpPr/>
            <p:nvPr/>
          </p:nvSpPr>
          <p:spPr>
            <a:xfrm rot="2700000">
              <a:off x="3742092" y="3516866"/>
              <a:ext cx="661651" cy="6616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F4733641-D581-441A-A5AF-B4450F1BE9FE}"/>
                </a:ext>
              </a:extLst>
            </p:cNvPr>
            <p:cNvSpPr/>
            <p:nvPr/>
          </p:nvSpPr>
          <p:spPr>
            <a:xfrm>
              <a:off x="4309281" y="2106409"/>
              <a:ext cx="529380" cy="7433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</a:t>
              </a:r>
              <a:endPara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A7172225-7F8A-4278-9A1A-101DEE86DC61}"/>
                </a:ext>
              </a:extLst>
            </p:cNvPr>
            <p:cNvSpPr/>
            <p:nvPr/>
          </p:nvSpPr>
          <p:spPr>
            <a:xfrm>
              <a:off x="4236889" y="6580956"/>
              <a:ext cx="529380" cy="7433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</a:t>
              </a:r>
              <a:endPara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C03ED909-19DE-41F3-B0DF-8F26751034B5}"/>
                </a:ext>
              </a:extLst>
            </p:cNvPr>
            <p:cNvSpPr/>
            <p:nvPr/>
          </p:nvSpPr>
          <p:spPr>
            <a:xfrm>
              <a:off x="5680729" y="3476028"/>
              <a:ext cx="529380" cy="7433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</a:t>
              </a:r>
              <a:endPara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C3B7C66E-52FE-42BE-94BD-C5822E81EDD3}"/>
                </a:ext>
              </a:extLst>
            </p:cNvPr>
            <p:cNvSpPr/>
            <p:nvPr/>
          </p:nvSpPr>
          <p:spPr>
            <a:xfrm>
              <a:off x="4319627" y="4844180"/>
              <a:ext cx="529380" cy="7433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</a:t>
              </a:r>
              <a:endPara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B061D21F-9629-4ADA-80D5-2BBC6BC6F730}"/>
              </a:ext>
            </a:extLst>
          </p:cNvPr>
          <p:cNvGrpSpPr/>
          <p:nvPr/>
        </p:nvGrpSpPr>
        <p:grpSpPr>
          <a:xfrm>
            <a:off x="3657204" y="1194297"/>
            <a:ext cx="5831181" cy="1005902"/>
            <a:chOff x="572117" y="2297666"/>
            <a:chExt cx="2709114" cy="1005902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7401DE0-40BD-4614-A263-9ADE9DEC6795}"/>
                </a:ext>
              </a:extLst>
            </p:cNvPr>
            <p:cNvSpPr txBox="1"/>
            <p:nvPr/>
          </p:nvSpPr>
          <p:spPr>
            <a:xfrm>
              <a:off x="572117" y="2297666"/>
              <a:ext cx="2436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Main Building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3CBDF3A-B41F-495E-BAF8-C21A5D328D71}"/>
                </a:ext>
              </a:extLst>
            </p:cNvPr>
            <p:cNvSpPr txBox="1"/>
            <p:nvPr/>
          </p:nvSpPr>
          <p:spPr>
            <a:xfrm>
              <a:off x="572118" y="2564904"/>
              <a:ext cx="270911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Designing the main building in RCC which includes slabs, beams, columns, and footings. Then will compare the RCC design with a comparative design which precast slabs and  columns   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94FA005-F659-4439-86D7-AD4254AADB2B}"/>
              </a:ext>
            </a:extLst>
          </p:cNvPr>
          <p:cNvGrpSpPr/>
          <p:nvPr/>
        </p:nvGrpSpPr>
        <p:grpSpPr>
          <a:xfrm>
            <a:off x="4595882" y="2167602"/>
            <a:ext cx="6590672" cy="1215962"/>
            <a:chOff x="-867416" y="3168851"/>
            <a:chExt cx="4699336" cy="1215962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567B23CF-2502-4A74-96C0-3D8BF41C3D1F}"/>
                </a:ext>
              </a:extLst>
            </p:cNvPr>
            <p:cNvSpPr txBox="1"/>
            <p:nvPr/>
          </p:nvSpPr>
          <p:spPr>
            <a:xfrm>
              <a:off x="-867415" y="3168851"/>
              <a:ext cx="37394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Foundation Selected in the Description Below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37D502DF-101D-4A39-B2B9-074B6C5EC81C}"/>
                </a:ext>
              </a:extLst>
            </p:cNvPr>
            <p:cNvSpPr txBox="1"/>
            <p:nvPr/>
          </p:nvSpPr>
          <p:spPr>
            <a:xfrm>
              <a:off x="-867416" y="3430706"/>
              <a:ext cx="46993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Designing foundation for the main building which will transfer the loads from the columns to the ground. Also, design foundation for the transformer machines which wights +100 tons/ transformer. Moreover, designing footing for AUX transformers and capacitors. 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C93D34A-3FB6-4DB6-924A-DB306AE4B7F5}"/>
              </a:ext>
            </a:extLst>
          </p:cNvPr>
          <p:cNvGrpSpPr/>
          <p:nvPr/>
        </p:nvGrpSpPr>
        <p:grpSpPr>
          <a:xfrm>
            <a:off x="4595886" y="3366363"/>
            <a:ext cx="5244468" cy="570528"/>
            <a:chOff x="-264176" y="4096598"/>
            <a:chExt cx="3739454" cy="57052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98F979A-BD2C-4D77-B27A-055A55F67CF6}"/>
                </a:ext>
              </a:extLst>
            </p:cNvPr>
            <p:cNvSpPr txBox="1"/>
            <p:nvPr/>
          </p:nvSpPr>
          <p:spPr>
            <a:xfrm>
              <a:off x="-264176" y="4096598"/>
              <a:ext cx="3739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Precast Boundary Wall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93C19381-D1A3-4D01-AF15-63AC329B0837}"/>
                </a:ext>
              </a:extLst>
            </p:cNvPr>
            <p:cNvSpPr txBox="1"/>
            <p:nvPr/>
          </p:nvSpPr>
          <p:spPr>
            <a:xfrm>
              <a:off x="-264176" y="4359349"/>
              <a:ext cx="3739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Designing the reinforcement for the precast  boundary wall. 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06ADE379-35B4-4288-A8C5-A33A5AF41B60}"/>
              </a:ext>
            </a:extLst>
          </p:cNvPr>
          <p:cNvGrpSpPr/>
          <p:nvPr/>
        </p:nvGrpSpPr>
        <p:grpSpPr>
          <a:xfrm>
            <a:off x="3615708" y="5435516"/>
            <a:ext cx="5285965" cy="1002311"/>
            <a:chOff x="-264176" y="5080906"/>
            <a:chExt cx="3769043" cy="1002311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53A11FA9-F7C4-4DAB-BE81-0D455F6C89C5}"/>
                </a:ext>
              </a:extLst>
            </p:cNvPr>
            <p:cNvSpPr txBox="1"/>
            <p:nvPr/>
          </p:nvSpPr>
          <p:spPr>
            <a:xfrm>
              <a:off x="-264176" y="5080906"/>
              <a:ext cx="3769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Cost Estimation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90C71E6-8E7D-45B8-BA71-2ECC65696E50}"/>
                </a:ext>
              </a:extLst>
            </p:cNvPr>
            <p:cNvSpPr txBox="1"/>
            <p:nvPr/>
          </p:nvSpPr>
          <p:spPr>
            <a:xfrm>
              <a:off x="-264176" y="5344553"/>
              <a:ext cx="37690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Estimating the cost of this project which a hand calculation and compare it with a quotation from a  specialized company. 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48" name="Rectangle 9">
            <a:extLst>
              <a:ext uri="{FF2B5EF4-FFF2-40B4-BE49-F238E27FC236}">
                <a16:creationId xmlns:a16="http://schemas.microsoft.com/office/drawing/2014/main" id="{50A4A9F1-9E4E-4CF6-9CD7-E796D0F2BDA6}"/>
              </a:ext>
            </a:extLst>
          </p:cNvPr>
          <p:cNvSpPr/>
          <p:nvPr/>
        </p:nvSpPr>
        <p:spPr>
          <a:xfrm>
            <a:off x="2156610" y="2505517"/>
            <a:ext cx="371782" cy="37117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rgbClr val="BABFC2"/>
          </a:solidFill>
          <a:ln>
            <a:solidFill>
              <a:srgbClr val="BAB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5654A1-808D-A04E-A381-E00386F183D3}"/>
              </a:ext>
            </a:extLst>
          </p:cNvPr>
          <p:cNvSpPr txBox="1"/>
          <p:nvPr/>
        </p:nvSpPr>
        <p:spPr>
          <a:xfrm>
            <a:off x="399011" y="6151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EEA9B2E9-A7C5-3B4D-B085-CA7B38633B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2805" y="341632"/>
            <a:ext cx="11219558" cy="724247"/>
          </a:xfrm>
        </p:spPr>
        <p:txBody>
          <a:bodyPr/>
          <a:lstStyle/>
          <a:p>
            <a:r>
              <a:rPr lang="en-US" sz="6500" dirty="0">
                <a:latin typeface="Gabriola" pitchFamily="82" charset="0"/>
              </a:rPr>
              <a:t>Project </a:t>
            </a:r>
            <a:r>
              <a:rPr lang="en-US" sz="6500" dirty="0">
                <a:solidFill>
                  <a:schemeClr val="accent1"/>
                </a:solidFill>
                <a:latin typeface="Gabriola" pitchFamily="82" charset="0"/>
              </a:rPr>
              <a:t>Scope of Work</a:t>
            </a:r>
          </a:p>
        </p:txBody>
      </p:sp>
      <p:sp>
        <p:nvSpPr>
          <p:cNvPr id="38" name="Rectangle 105">
            <a:extLst>
              <a:ext uri="{FF2B5EF4-FFF2-40B4-BE49-F238E27FC236}">
                <a16:creationId xmlns:a16="http://schemas.microsoft.com/office/drawing/2014/main" id="{9D93F7C7-4B14-C64D-B263-3C1B97756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437" y="3144000"/>
            <a:ext cx="588337" cy="17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106">
            <a:extLst>
              <a:ext uri="{FF2B5EF4-FFF2-40B4-BE49-F238E27FC236}">
                <a16:creationId xmlns:a16="http://schemas.microsoft.com/office/drawing/2014/main" id="{28B4A750-022D-0F43-8AD4-C9B80A661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795" y="2972491"/>
            <a:ext cx="149620" cy="172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A8959F5-2193-7949-AAFC-ED3CD026EF0B}"/>
              </a:ext>
            </a:extLst>
          </p:cNvPr>
          <p:cNvSpPr/>
          <p:nvPr/>
        </p:nvSpPr>
        <p:spPr>
          <a:xfrm>
            <a:off x="2548502" y="3038351"/>
            <a:ext cx="615950" cy="41275"/>
          </a:xfrm>
          <a:custGeom>
            <a:avLst/>
            <a:gdLst>
              <a:gd name="connsiteX0" fmla="*/ 0 w 615950"/>
              <a:gd name="connsiteY0" fmla="*/ 25400 h 41275"/>
              <a:gd name="connsiteX1" fmla="*/ 19050 w 615950"/>
              <a:gd name="connsiteY1" fmla="*/ 22225 h 41275"/>
              <a:gd name="connsiteX2" fmla="*/ 38100 w 615950"/>
              <a:gd name="connsiteY2" fmla="*/ 9525 h 41275"/>
              <a:gd name="connsiteX3" fmla="*/ 47625 w 615950"/>
              <a:gd name="connsiteY3" fmla="*/ 3175 h 41275"/>
              <a:gd name="connsiteX4" fmla="*/ 57150 w 615950"/>
              <a:gd name="connsiteY4" fmla="*/ 0 h 41275"/>
              <a:gd name="connsiteX5" fmla="*/ 66675 w 615950"/>
              <a:gd name="connsiteY5" fmla="*/ 3175 h 41275"/>
              <a:gd name="connsiteX6" fmla="*/ 73025 w 615950"/>
              <a:gd name="connsiteY6" fmla="*/ 22225 h 41275"/>
              <a:gd name="connsiteX7" fmla="*/ 101600 w 615950"/>
              <a:gd name="connsiteY7" fmla="*/ 34925 h 41275"/>
              <a:gd name="connsiteX8" fmla="*/ 146050 w 615950"/>
              <a:gd name="connsiteY8" fmla="*/ 28575 h 41275"/>
              <a:gd name="connsiteX9" fmla="*/ 165100 w 615950"/>
              <a:gd name="connsiteY9" fmla="*/ 15875 h 41275"/>
              <a:gd name="connsiteX10" fmla="*/ 174625 w 615950"/>
              <a:gd name="connsiteY10" fmla="*/ 9525 h 41275"/>
              <a:gd name="connsiteX11" fmla="*/ 187325 w 615950"/>
              <a:gd name="connsiteY11" fmla="*/ 6350 h 41275"/>
              <a:gd name="connsiteX12" fmla="*/ 219075 w 615950"/>
              <a:gd name="connsiteY12" fmla="*/ 12700 h 41275"/>
              <a:gd name="connsiteX13" fmla="*/ 238125 w 615950"/>
              <a:gd name="connsiteY13" fmla="*/ 25400 h 41275"/>
              <a:gd name="connsiteX14" fmla="*/ 247650 w 615950"/>
              <a:gd name="connsiteY14" fmla="*/ 31750 h 41275"/>
              <a:gd name="connsiteX15" fmla="*/ 266700 w 615950"/>
              <a:gd name="connsiteY15" fmla="*/ 38100 h 41275"/>
              <a:gd name="connsiteX16" fmla="*/ 276225 w 615950"/>
              <a:gd name="connsiteY16" fmla="*/ 41275 h 41275"/>
              <a:gd name="connsiteX17" fmla="*/ 339725 w 615950"/>
              <a:gd name="connsiteY17" fmla="*/ 38100 h 41275"/>
              <a:gd name="connsiteX18" fmla="*/ 349250 w 615950"/>
              <a:gd name="connsiteY18" fmla="*/ 34925 h 41275"/>
              <a:gd name="connsiteX19" fmla="*/ 358775 w 615950"/>
              <a:gd name="connsiteY19" fmla="*/ 28575 h 41275"/>
              <a:gd name="connsiteX20" fmla="*/ 368300 w 615950"/>
              <a:gd name="connsiteY20" fmla="*/ 25400 h 41275"/>
              <a:gd name="connsiteX21" fmla="*/ 387350 w 615950"/>
              <a:gd name="connsiteY21" fmla="*/ 12700 h 41275"/>
              <a:gd name="connsiteX22" fmla="*/ 396875 w 615950"/>
              <a:gd name="connsiteY22" fmla="*/ 6350 h 41275"/>
              <a:gd name="connsiteX23" fmla="*/ 415925 w 615950"/>
              <a:gd name="connsiteY23" fmla="*/ 0 h 41275"/>
              <a:gd name="connsiteX24" fmla="*/ 447675 w 615950"/>
              <a:gd name="connsiteY24" fmla="*/ 6350 h 41275"/>
              <a:gd name="connsiteX25" fmla="*/ 466725 w 615950"/>
              <a:gd name="connsiteY25" fmla="*/ 19050 h 41275"/>
              <a:gd name="connsiteX26" fmla="*/ 482600 w 615950"/>
              <a:gd name="connsiteY26" fmla="*/ 34925 h 41275"/>
              <a:gd name="connsiteX27" fmla="*/ 501650 w 615950"/>
              <a:gd name="connsiteY27" fmla="*/ 41275 h 41275"/>
              <a:gd name="connsiteX28" fmla="*/ 546100 w 615950"/>
              <a:gd name="connsiteY28" fmla="*/ 34925 h 41275"/>
              <a:gd name="connsiteX29" fmla="*/ 555625 w 615950"/>
              <a:gd name="connsiteY29" fmla="*/ 28575 h 41275"/>
              <a:gd name="connsiteX30" fmla="*/ 574675 w 615950"/>
              <a:gd name="connsiteY30" fmla="*/ 22225 h 41275"/>
              <a:gd name="connsiteX31" fmla="*/ 584200 w 615950"/>
              <a:gd name="connsiteY31" fmla="*/ 19050 h 41275"/>
              <a:gd name="connsiteX32" fmla="*/ 593725 w 615950"/>
              <a:gd name="connsiteY32" fmla="*/ 12700 h 41275"/>
              <a:gd name="connsiteX33" fmla="*/ 615950 w 615950"/>
              <a:gd name="connsiteY33" fmla="*/ 19050 h 4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15950" h="41275">
                <a:moveTo>
                  <a:pt x="0" y="25400"/>
                </a:moveTo>
                <a:cubicBezTo>
                  <a:pt x="6350" y="24342"/>
                  <a:pt x="13108" y="24701"/>
                  <a:pt x="19050" y="22225"/>
                </a:cubicBezTo>
                <a:cubicBezTo>
                  <a:pt x="26095" y="19290"/>
                  <a:pt x="31750" y="13758"/>
                  <a:pt x="38100" y="9525"/>
                </a:cubicBezTo>
                <a:cubicBezTo>
                  <a:pt x="41275" y="7408"/>
                  <a:pt x="44005" y="4382"/>
                  <a:pt x="47625" y="3175"/>
                </a:cubicBezTo>
                <a:lnTo>
                  <a:pt x="57150" y="0"/>
                </a:lnTo>
                <a:cubicBezTo>
                  <a:pt x="60325" y="1058"/>
                  <a:pt x="64730" y="452"/>
                  <a:pt x="66675" y="3175"/>
                </a:cubicBezTo>
                <a:cubicBezTo>
                  <a:pt x="70566" y="8622"/>
                  <a:pt x="66675" y="20108"/>
                  <a:pt x="73025" y="22225"/>
                </a:cubicBezTo>
                <a:cubicBezTo>
                  <a:pt x="95695" y="29782"/>
                  <a:pt x="86506" y="24862"/>
                  <a:pt x="101600" y="34925"/>
                </a:cubicBezTo>
                <a:cubicBezTo>
                  <a:pt x="105421" y="34578"/>
                  <a:pt x="135294" y="34550"/>
                  <a:pt x="146050" y="28575"/>
                </a:cubicBezTo>
                <a:cubicBezTo>
                  <a:pt x="152721" y="24869"/>
                  <a:pt x="158750" y="20108"/>
                  <a:pt x="165100" y="15875"/>
                </a:cubicBezTo>
                <a:cubicBezTo>
                  <a:pt x="168275" y="13758"/>
                  <a:pt x="170923" y="10450"/>
                  <a:pt x="174625" y="9525"/>
                </a:cubicBezTo>
                <a:lnTo>
                  <a:pt x="187325" y="6350"/>
                </a:lnTo>
                <a:cubicBezTo>
                  <a:pt x="192847" y="7139"/>
                  <a:pt x="211402" y="8437"/>
                  <a:pt x="219075" y="12700"/>
                </a:cubicBezTo>
                <a:cubicBezTo>
                  <a:pt x="225746" y="16406"/>
                  <a:pt x="231775" y="21167"/>
                  <a:pt x="238125" y="25400"/>
                </a:cubicBezTo>
                <a:cubicBezTo>
                  <a:pt x="241300" y="27517"/>
                  <a:pt x="244030" y="30543"/>
                  <a:pt x="247650" y="31750"/>
                </a:cubicBezTo>
                <a:lnTo>
                  <a:pt x="266700" y="38100"/>
                </a:lnTo>
                <a:lnTo>
                  <a:pt x="276225" y="41275"/>
                </a:lnTo>
                <a:cubicBezTo>
                  <a:pt x="297392" y="40217"/>
                  <a:pt x="318612" y="39936"/>
                  <a:pt x="339725" y="38100"/>
                </a:cubicBezTo>
                <a:cubicBezTo>
                  <a:pt x="343059" y="37810"/>
                  <a:pt x="346257" y="36422"/>
                  <a:pt x="349250" y="34925"/>
                </a:cubicBezTo>
                <a:cubicBezTo>
                  <a:pt x="352663" y="33218"/>
                  <a:pt x="355362" y="30282"/>
                  <a:pt x="358775" y="28575"/>
                </a:cubicBezTo>
                <a:cubicBezTo>
                  <a:pt x="361768" y="27078"/>
                  <a:pt x="365374" y="27025"/>
                  <a:pt x="368300" y="25400"/>
                </a:cubicBezTo>
                <a:cubicBezTo>
                  <a:pt x="374971" y="21694"/>
                  <a:pt x="381000" y="16933"/>
                  <a:pt x="387350" y="12700"/>
                </a:cubicBezTo>
                <a:cubicBezTo>
                  <a:pt x="390525" y="10583"/>
                  <a:pt x="393255" y="7557"/>
                  <a:pt x="396875" y="6350"/>
                </a:cubicBezTo>
                <a:lnTo>
                  <a:pt x="415925" y="0"/>
                </a:lnTo>
                <a:cubicBezTo>
                  <a:pt x="421447" y="789"/>
                  <a:pt x="440002" y="2087"/>
                  <a:pt x="447675" y="6350"/>
                </a:cubicBezTo>
                <a:cubicBezTo>
                  <a:pt x="454346" y="10056"/>
                  <a:pt x="466725" y="19050"/>
                  <a:pt x="466725" y="19050"/>
                </a:cubicBezTo>
                <a:cubicBezTo>
                  <a:pt x="472518" y="27739"/>
                  <a:pt x="472574" y="30469"/>
                  <a:pt x="482600" y="34925"/>
                </a:cubicBezTo>
                <a:cubicBezTo>
                  <a:pt x="488717" y="37643"/>
                  <a:pt x="501650" y="41275"/>
                  <a:pt x="501650" y="41275"/>
                </a:cubicBezTo>
                <a:cubicBezTo>
                  <a:pt x="510573" y="40464"/>
                  <a:pt x="533884" y="41033"/>
                  <a:pt x="546100" y="34925"/>
                </a:cubicBezTo>
                <a:cubicBezTo>
                  <a:pt x="549513" y="33218"/>
                  <a:pt x="552138" y="30125"/>
                  <a:pt x="555625" y="28575"/>
                </a:cubicBezTo>
                <a:cubicBezTo>
                  <a:pt x="561742" y="25857"/>
                  <a:pt x="568325" y="24342"/>
                  <a:pt x="574675" y="22225"/>
                </a:cubicBezTo>
                <a:cubicBezTo>
                  <a:pt x="577850" y="21167"/>
                  <a:pt x="581415" y="20906"/>
                  <a:pt x="584200" y="19050"/>
                </a:cubicBezTo>
                <a:lnTo>
                  <a:pt x="593725" y="12700"/>
                </a:lnTo>
                <a:cubicBezTo>
                  <a:pt x="613779" y="19385"/>
                  <a:pt x="606082" y="19050"/>
                  <a:pt x="615950" y="19050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C72F01-B53D-6B42-9932-7D2A1F1CCC3D}"/>
              </a:ext>
            </a:extLst>
          </p:cNvPr>
          <p:cNvGrpSpPr/>
          <p:nvPr/>
        </p:nvGrpSpPr>
        <p:grpSpPr>
          <a:xfrm>
            <a:off x="2151254" y="3297887"/>
            <a:ext cx="361070" cy="598128"/>
            <a:chOff x="9604638" y="-3280047"/>
            <a:chExt cx="1600255" cy="590091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F9DB8E6-A1BF-8348-9888-36393430F618}"/>
                </a:ext>
              </a:extLst>
            </p:cNvPr>
            <p:cNvGrpSpPr/>
            <p:nvPr/>
          </p:nvGrpSpPr>
          <p:grpSpPr>
            <a:xfrm>
              <a:off x="10090815" y="-3280047"/>
              <a:ext cx="455613" cy="4540251"/>
              <a:chOff x="2149974" y="-3713177"/>
              <a:chExt cx="455613" cy="4540251"/>
            </a:xfrm>
          </p:grpSpPr>
          <p:sp>
            <p:nvSpPr>
              <p:cNvPr id="50" name="Freeform 6">
                <a:extLst>
                  <a:ext uri="{FF2B5EF4-FFF2-40B4-BE49-F238E27FC236}">
                    <a16:creationId xmlns:a16="http://schemas.microsoft.com/office/drawing/2014/main" id="{ACAAFE8B-4338-ED4A-ACDB-DC9FC6B62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9974" y="-3713177"/>
                <a:ext cx="377825" cy="3998913"/>
              </a:xfrm>
              <a:custGeom>
                <a:avLst/>
                <a:gdLst>
                  <a:gd name="T0" fmla="*/ 203 w 238"/>
                  <a:gd name="T1" fmla="*/ 38 h 2519"/>
                  <a:gd name="T2" fmla="*/ 193 w 238"/>
                  <a:gd name="T3" fmla="*/ 2487 h 2519"/>
                  <a:gd name="T4" fmla="*/ 111 w 238"/>
                  <a:gd name="T5" fmla="*/ 2487 h 2519"/>
                  <a:gd name="T6" fmla="*/ 35 w 238"/>
                  <a:gd name="T7" fmla="*/ 6 h 2519"/>
                  <a:gd name="T8" fmla="*/ 0 w 238"/>
                  <a:gd name="T9" fmla="*/ 0 h 2519"/>
                  <a:gd name="T10" fmla="*/ 76 w 238"/>
                  <a:gd name="T11" fmla="*/ 2503 h 2519"/>
                  <a:gd name="T12" fmla="*/ 76 w 238"/>
                  <a:gd name="T13" fmla="*/ 2519 h 2519"/>
                  <a:gd name="T14" fmla="*/ 225 w 238"/>
                  <a:gd name="T15" fmla="*/ 2519 h 2519"/>
                  <a:gd name="T16" fmla="*/ 238 w 238"/>
                  <a:gd name="T17" fmla="*/ 38 h 2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8" h="2519">
                    <a:moveTo>
                      <a:pt x="203" y="38"/>
                    </a:moveTo>
                    <a:lnTo>
                      <a:pt x="193" y="2487"/>
                    </a:lnTo>
                    <a:lnTo>
                      <a:pt x="111" y="2487"/>
                    </a:lnTo>
                    <a:lnTo>
                      <a:pt x="35" y="6"/>
                    </a:lnTo>
                    <a:lnTo>
                      <a:pt x="0" y="0"/>
                    </a:lnTo>
                    <a:lnTo>
                      <a:pt x="76" y="2503"/>
                    </a:lnTo>
                    <a:lnTo>
                      <a:pt x="76" y="2519"/>
                    </a:lnTo>
                    <a:lnTo>
                      <a:pt x="225" y="2519"/>
                    </a:lnTo>
                    <a:lnTo>
                      <a:pt x="238" y="38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7">
                <a:extLst>
                  <a:ext uri="{FF2B5EF4-FFF2-40B4-BE49-F238E27FC236}">
                    <a16:creationId xmlns:a16="http://schemas.microsoft.com/office/drawing/2014/main" id="{74A41033-9B74-1047-B9C9-70643268C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9199" y="488936"/>
                <a:ext cx="303213" cy="338138"/>
              </a:xfrm>
              <a:custGeom>
                <a:avLst/>
                <a:gdLst>
                  <a:gd name="T0" fmla="*/ 29 w 93"/>
                  <a:gd name="T1" fmla="*/ 2 h 106"/>
                  <a:gd name="T2" fmla="*/ 24 w 93"/>
                  <a:gd name="T3" fmla="*/ 2 h 106"/>
                  <a:gd name="T4" fmla="*/ 2 w 93"/>
                  <a:gd name="T5" fmla="*/ 51 h 106"/>
                  <a:gd name="T6" fmla="*/ 32 w 93"/>
                  <a:gd name="T7" fmla="*/ 100 h 106"/>
                  <a:gd name="T8" fmla="*/ 84 w 93"/>
                  <a:gd name="T9" fmla="*/ 86 h 106"/>
                  <a:gd name="T10" fmla="*/ 86 w 93"/>
                  <a:gd name="T11" fmla="*/ 46 h 106"/>
                  <a:gd name="T12" fmla="*/ 86 w 93"/>
                  <a:gd name="T13" fmla="*/ 43 h 106"/>
                  <a:gd name="T14" fmla="*/ 86 w 93"/>
                  <a:gd name="T15" fmla="*/ 40 h 106"/>
                  <a:gd name="T16" fmla="*/ 84 w 93"/>
                  <a:gd name="T17" fmla="*/ 31 h 106"/>
                  <a:gd name="T18" fmla="*/ 77 w 93"/>
                  <a:gd name="T19" fmla="*/ 32 h 106"/>
                  <a:gd name="T20" fmla="*/ 77 w 93"/>
                  <a:gd name="T21" fmla="*/ 39 h 106"/>
                  <a:gd name="T22" fmla="*/ 77 w 93"/>
                  <a:gd name="T23" fmla="*/ 42 h 106"/>
                  <a:gd name="T24" fmla="*/ 71 w 93"/>
                  <a:gd name="T25" fmla="*/ 65 h 106"/>
                  <a:gd name="T26" fmla="*/ 40 w 93"/>
                  <a:gd name="T27" fmla="*/ 63 h 106"/>
                  <a:gd name="T28" fmla="*/ 49 w 93"/>
                  <a:gd name="T29" fmla="*/ 27 h 106"/>
                  <a:gd name="T30" fmla="*/ 49 w 93"/>
                  <a:gd name="T31" fmla="*/ 23 h 106"/>
                  <a:gd name="T32" fmla="*/ 29 w 93"/>
                  <a:gd name="T33" fmla="*/ 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3" h="106">
                    <a:moveTo>
                      <a:pt x="29" y="2"/>
                    </a:moveTo>
                    <a:cubicBezTo>
                      <a:pt x="28" y="0"/>
                      <a:pt x="25" y="0"/>
                      <a:pt x="24" y="2"/>
                    </a:cubicBezTo>
                    <a:cubicBezTo>
                      <a:pt x="18" y="10"/>
                      <a:pt x="4" y="30"/>
                      <a:pt x="2" y="51"/>
                    </a:cubicBezTo>
                    <a:cubicBezTo>
                      <a:pt x="0" y="71"/>
                      <a:pt x="10" y="93"/>
                      <a:pt x="32" y="100"/>
                    </a:cubicBezTo>
                    <a:cubicBezTo>
                      <a:pt x="51" y="106"/>
                      <a:pt x="76" y="101"/>
                      <a:pt x="84" y="86"/>
                    </a:cubicBezTo>
                    <a:cubicBezTo>
                      <a:pt x="93" y="69"/>
                      <a:pt x="87" y="52"/>
                      <a:pt x="86" y="46"/>
                    </a:cubicBezTo>
                    <a:cubicBezTo>
                      <a:pt x="86" y="45"/>
                      <a:pt x="86" y="44"/>
                      <a:pt x="86" y="43"/>
                    </a:cubicBezTo>
                    <a:cubicBezTo>
                      <a:pt x="86" y="42"/>
                      <a:pt x="86" y="41"/>
                      <a:pt x="86" y="40"/>
                    </a:cubicBezTo>
                    <a:cubicBezTo>
                      <a:pt x="85" y="38"/>
                      <a:pt x="85" y="34"/>
                      <a:pt x="84" y="31"/>
                    </a:cubicBezTo>
                    <a:cubicBezTo>
                      <a:pt x="83" y="27"/>
                      <a:pt x="77" y="28"/>
                      <a:pt x="77" y="32"/>
                    </a:cubicBezTo>
                    <a:cubicBezTo>
                      <a:pt x="77" y="35"/>
                      <a:pt x="77" y="38"/>
                      <a:pt x="77" y="39"/>
                    </a:cubicBezTo>
                    <a:cubicBezTo>
                      <a:pt x="77" y="40"/>
                      <a:pt x="77" y="41"/>
                      <a:pt x="77" y="42"/>
                    </a:cubicBezTo>
                    <a:cubicBezTo>
                      <a:pt x="76" y="50"/>
                      <a:pt x="74" y="60"/>
                      <a:pt x="71" y="65"/>
                    </a:cubicBezTo>
                    <a:cubicBezTo>
                      <a:pt x="65" y="75"/>
                      <a:pt x="44" y="74"/>
                      <a:pt x="40" y="63"/>
                    </a:cubicBezTo>
                    <a:cubicBezTo>
                      <a:pt x="36" y="52"/>
                      <a:pt x="45" y="34"/>
                      <a:pt x="49" y="27"/>
                    </a:cubicBezTo>
                    <a:cubicBezTo>
                      <a:pt x="50" y="26"/>
                      <a:pt x="50" y="24"/>
                      <a:pt x="49" y="23"/>
                    </a:cubicBezTo>
                    <a:lnTo>
                      <a:pt x="29" y="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8">
                <a:extLst>
                  <a:ext uri="{FF2B5EF4-FFF2-40B4-BE49-F238E27FC236}">
                    <a16:creationId xmlns:a16="http://schemas.microsoft.com/office/drawing/2014/main" id="{45D57711-2575-3B4F-8C77-3FBB359A1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1724" y="101586"/>
                <a:ext cx="423863" cy="490538"/>
              </a:xfrm>
              <a:custGeom>
                <a:avLst/>
                <a:gdLst>
                  <a:gd name="T0" fmla="*/ 114 w 130"/>
                  <a:gd name="T1" fmla="*/ 11 h 154"/>
                  <a:gd name="T2" fmla="*/ 91 w 130"/>
                  <a:gd name="T3" fmla="*/ 0 h 154"/>
                  <a:gd name="T4" fmla="*/ 65 w 130"/>
                  <a:gd name="T5" fmla="*/ 0 h 154"/>
                  <a:gd name="T6" fmla="*/ 39 w 130"/>
                  <a:gd name="T7" fmla="*/ 0 h 154"/>
                  <a:gd name="T8" fmla="*/ 16 w 130"/>
                  <a:gd name="T9" fmla="*/ 11 h 154"/>
                  <a:gd name="T10" fmla="*/ 8 w 130"/>
                  <a:gd name="T11" fmla="*/ 20 h 154"/>
                  <a:gd name="T12" fmla="*/ 0 w 130"/>
                  <a:gd name="T13" fmla="*/ 40 h 154"/>
                  <a:gd name="T14" fmla="*/ 0 w 130"/>
                  <a:gd name="T15" fmla="*/ 79 h 154"/>
                  <a:gd name="T16" fmla="*/ 6 w 130"/>
                  <a:gd name="T17" fmla="*/ 97 h 154"/>
                  <a:gd name="T18" fmla="*/ 37 w 130"/>
                  <a:gd name="T19" fmla="*/ 141 h 154"/>
                  <a:gd name="T20" fmla="*/ 62 w 130"/>
                  <a:gd name="T21" fmla="*/ 154 h 154"/>
                  <a:gd name="T22" fmla="*/ 65 w 130"/>
                  <a:gd name="T23" fmla="*/ 154 h 154"/>
                  <a:gd name="T24" fmla="*/ 68 w 130"/>
                  <a:gd name="T25" fmla="*/ 154 h 154"/>
                  <a:gd name="T26" fmla="*/ 93 w 130"/>
                  <a:gd name="T27" fmla="*/ 141 h 154"/>
                  <a:gd name="T28" fmla="*/ 124 w 130"/>
                  <a:gd name="T29" fmla="*/ 97 h 154"/>
                  <a:gd name="T30" fmla="*/ 130 w 130"/>
                  <a:gd name="T31" fmla="*/ 79 h 154"/>
                  <a:gd name="T32" fmla="*/ 130 w 130"/>
                  <a:gd name="T33" fmla="*/ 40 h 154"/>
                  <a:gd name="T34" fmla="*/ 122 w 130"/>
                  <a:gd name="T35" fmla="*/ 20 h 154"/>
                  <a:gd name="T36" fmla="*/ 114 w 130"/>
                  <a:gd name="T37" fmla="*/ 1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0" h="154">
                    <a:moveTo>
                      <a:pt x="114" y="11"/>
                    </a:moveTo>
                    <a:cubicBezTo>
                      <a:pt x="108" y="4"/>
                      <a:pt x="100" y="0"/>
                      <a:pt x="91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0" y="0"/>
                      <a:pt x="22" y="4"/>
                      <a:pt x="16" y="11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3" y="25"/>
                      <a:pt x="0" y="33"/>
                      <a:pt x="0" y="40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85"/>
                      <a:pt x="2" y="91"/>
                      <a:pt x="6" y="97"/>
                    </a:cubicBezTo>
                    <a:cubicBezTo>
                      <a:pt x="37" y="141"/>
                      <a:pt x="37" y="141"/>
                      <a:pt x="37" y="141"/>
                    </a:cubicBezTo>
                    <a:cubicBezTo>
                      <a:pt x="43" y="149"/>
                      <a:pt x="52" y="154"/>
                      <a:pt x="62" y="154"/>
                    </a:cubicBezTo>
                    <a:cubicBezTo>
                      <a:pt x="65" y="154"/>
                      <a:pt x="65" y="154"/>
                      <a:pt x="65" y="154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78" y="154"/>
                      <a:pt x="87" y="149"/>
                      <a:pt x="93" y="141"/>
                    </a:cubicBezTo>
                    <a:cubicBezTo>
                      <a:pt x="124" y="97"/>
                      <a:pt x="124" y="97"/>
                      <a:pt x="124" y="97"/>
                    </a:cubicBezTo>
                    <a:cubicBezTo>
                      <a:pt x="128" y="91"/>
                      <a:pt x="130" y="85"/>
                      <a:pt x="130" y="79"/>
                    </a:cubicBezTo>
                    <a:cubicBezTo>
                      <a:pt x="130" y="40"/>
                      <a:pt x="130" y="40"/>
                      <a:pt x="130" y="40"/>
                    </a:cubicBezTo>
                    <a:cubicBezTo>
                      <a:pt x="130" y="33"/>
                      <a:pt x="127" y="25"/>
                      <a:pt x="122" y="20"/>
                    </a:cubicBezTo>
                    <a:lnTo>
                      <a:pt x="114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D72B9DD-30FB-C247-8AA1-7A03C4BF2561}"/>
                </a:ext>
              </a:extLst>
            </p:cNvPr>
            <p:cNvGrpSpPr/>
            <p:nvPr/>
          </p:nvGrpSpPr>
          <p:grpSpPr>
            <a:xfrm>
              <a:off x="9610110" y="1136848"/>
              <a:ext cx="1594783" cy="1484017"/>
              <a:chOff x="4501217" y="2222646"/>
              <a:chExt cx="736600" cy="685439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47" name="Rectangle 105">
                <a:extLst>
                  <a:ext uri="{FF2B5EF4-FFF2-40B4-BE49-F238E27FC236}">
                    <a16:creationId xmlns:a16="http://schemas.microsoft.com/office/drawing/2014/main" id="{311EF896-1AB4-004C-8139-90B605610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217" y="2411198"/>
                <a:ext cx="736600" cy="2413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106">
                <a:extLst>
                  <a:ext uri="{FF2B5EF4-FFF2-40B4-BE49-F238E27FC236}">
                    <a16:creationId xmlns:a16="http://schemas.microsoft.com/office/drawing/2014/main" id="{70F836BA-BD43-C044-B0B9-C79EBA510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2679" y="2222646"/>
                <a:ext cx="187325" cy="22982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123">
                <a:extLst>
                  <a:ext uri="{FF2B5EF4-FFF2-40B4-BE49-F238E27FC236}">
                    <a16:creationId xmlns:a16="http://schemas.microsoft.com/office/drawing/2014/main" id="{880F11E4-6A42-A849-A693-67CBF67FE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217" y="2665198"/>
                <a:ext cx="736600" cy="24288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510C75F-6523-0842-9C96-B049A18C3571}"/>
                </a:ext>
              </a:extLst>
            </p:cNvPr>
            <p:cNvGrpSpPr/>
            <p:nvPr/>
          </p:nvGrpSpPr>
          <p:grpSpPr>
            <a:xfrm>
              <a:off x="9604638" y="1187749"/>
              <a:ext cx="1584213" cy="352460"/>
              <a:chOff x="9590893" y="872582"/>
              <a:chExt cx="1584213" cy="352460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19B00D2-2A36-2341-B013-41147BC65147}"/>
                  </a:ext>
                </a:extLst>
              </p:cNvPr>
              <p:cNvCxnSpPr>
                <a:cxnSpLocks/>
                <a:stCxn id="51" idx="3"/>
              </p:cNvCxnSpPr>
              <p:nvPr/>
            </p:nvCxnSpPr>
            <p:spPr>
              <a:xfrm flipH="1">
                <a:off x="9590893" y="872582"/>
                <a:ext cx="767126" cy="352460"/>
              </a:xfrm>
              <a:prstGeom prst="line">
                <a:avLst/>
              </a:prstGeom>
              <a:ln w="222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B55978A-7BB3-5E4B-9FCF-B86B9E64CF8B}"/>
                  </a:ext>
                </a:extLst>
              </p:cNvPr>
              <p:cNvCxnSpPr>
                <a:cxnSpLocks/>
                <a:stCxn id="51" idx="3"/>
              </p:cNvCxnSpPr>
              <p:nvPr/>
            </p:nvCxnSpPr>
            <p:spPr>
              <a:xfrm>
                <a:off x="10358019" y="872582"/>
                <a:ext cx="817087" cy="352460"/>
              </a:xfrm>
              <a:prstGeom prst="line">
                <a:avLst/>
              </a:prstGeom>
              <a:ln w="222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2838F496-BD25-6F49-A930-17A9BC77574A}"/>
              </a:ext>
            </a:extLst>
          </p:cNvPr>
          <p:cNvSpPr/>
          <p:nvPr/>
        </p:nvSpPr>
        <p:spPr>
          <a:xfrm>
            <a:off x="1605708" y="5204727"/>
            <a:ext cx="1310485" cy="1371176"/>
          </a:xfrm>
          <a:prstGeom prst="rect">
            <a:avLst/>
          </a:prstGeom>
          <a:noFill/>
          <a:ln w="50800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6776694-2777-0849-B292-C52754EE366C}"/>
              </a:ext>
            </a:extLst>
          </p:cNvPr>
          <p:cNvSpPr/>
          <p:nvPr/>
        </p:nvSpPr>
        <p:spPr>
          <a:xfrm>
            <a:off x="1972650" y="5177986"/>
            <a:ext cx="655169" cy="68551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ECD2489-B2BD-6541-995D-488C3F1B66C0}"/>
              </a:ext>
            </a:extLst>
          </p:cNvPr>
          <p:cNvSpPr/>
          <p:nvPr/>
        </p:nvSpPr>
        <p:spPr>
          <a:xfrm>
            <a:off x="697172" y="2761570"/>
            <a:ext cx="548470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</a:t>
            </a:r>
            <a:endParaRPr lang="ko-KR" altLang="en-US" sz="48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5" name="Block Arc 11">
            <a:extLst>
              <a:ext uri="{FF2B5EF4-FFF2-40B4-BE49-F238E27FC236}">
                <a16:creationId xmlns:a16="http://schemas.microsoft.com/office/drawing/2014/main" id="{76A5E310-B092-F84C-A27A-729CFFAE5710}"/>
              </a:ext>
            </a:extLst>
          </p:cNvPr>
          <p:cNvSpPr/>
          <p:nvPr/>
        </p:nvSpPr>
        <p:spPr>
          <a:xfrm rot="10800000">
            <a:off x="2125047" y="5280397"/>
            <a:ext cx="320105" cy="520850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BABFC2"/>
          </a:solidFill>
          <a:ln>
            <a:solidFill>
              <a:srgbClr val="BAB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0" name="Rectangle 18">
            <a:extLst>
              <a:ext uri="{FF2B5EF4-FFF2-40B4-BE49-F238E27FC236}">
                <a16:creationId xmlns:a16="http://schemas.microsoft.com/office/drawing/2014/main" id="{3C5997FE-FD77-C347-973D-9EEC5B381657}"/>
              </a:ext>
            </a:extLst>
          </p:cNvPr>
          <p:cNvSpPr/>
          <p:nvPr/>
        </p:nvSpPr>
        <p:spPr>
          <a:xfrm>
            <a:off x="1564900" y="2998422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rgbClr val="F27900"/>
          </a:solidFill>
          <a:ln>
            <a:solidFill>
              <a:srgbClr val="F2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FF969CD-7403-EC47-9FCA-0EA564989B1E}"/>
              </a:ext>
            </a:extLst>
          </p:cNvPr>
          <p:cNvGrpSpPr/>
          <p:nvPr/>
        </p:nvGrpSpPr>
        <p:grpSpPr>
          <a:xfrm>
            <a:off x="3657204" y="4170343"/>
            <a:ext cx="5285965" cy="1002311"/>
            <a:chOff x="-264176" y="5080906"/>
            <a:chExt cx="3769043" cy="100231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A055174-3C7B-CA42-983D-DA9B9847697E}"/>
                </a:ext>
              </a:extLst>
            </p:cNvPr>
            <p:cNvSpPr txBox="1"/>
            <p:nvPr/>
          </p:nvSpPr>
          <p:spPr>
            <a:xfrm>
              <a:off x="-264176" y="5080906"/>
              <a:ext cx="3769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Software Analysis 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2A5BE9F-A6D9-3E4B-8052-1185BA1E2075}"/>
                </a:ext>
              </a:extLst>
            </p:cNvPr>
            <p:cNvSpPr txBox="1"/>
            <p:nvPr/>
          </p:nvSpPr>
          <p:spPr>
            <a:xfrm>
              <a:off x="-264176" y="5344553"/>
              <a:ext cx="37690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Using the advantage of the software availability which analyzing, modeling, and drawing. Ex. ETABS, Excel, AutoCAD, and etc.  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F355BEF-3178-754E-9C6A-F94E28BF44A7}"/>
              </a:ext>
            </a:extLst>
          </p:cNvPr>
          <p:cNvSpPr txBox="1"/>
          <p:nvPr/>
        </p:nvSpPr>
        <p:spPr>
          <a:xfrm>
            <a:off x="11798795" y="6283782"/>
            <a:ext cx="353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02377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E3A3C1D4-085F-493B-8B9B-045C18CCA9D0}"/>
              </a:ext>
            </a:extLst>
          </p:cNvPr>
          <p:cNvSpPr/>
          <p:nvPr/>
        </p:nvSpPr>
        <p:spPr>
          <a:xfrm>
            <a:off x="-16783" y="0"/>
            <a:ext cx="12208784" cy="6858000"/>
          </a:xfrm>
          <a:custGeom>
            <a:avLst/>
            <a:gdLst>
              <a:gd name="connsiteX0" fmla="*/ 12240039 w 12240039"/>
              <a:gd name="connsiteY0" fmla="*/ 5335596 h 6858000"/>
              <a:gd name="connsiteX1" fmla="*/ 12240039 w 12240039"/>
              <a:gd name="connsiteY1" fmla="*/ 6858000 h 6858000"/>
              <a:gd name="connsiteX2" fmla="*/ 11571468 w 12240039"/>
              <a:gd name="connsiteY2" fmla="*/ 6858000 h 6858000"/>
              <a:gd name="connsiteX3" fmla="*/ 11571468 w 12240039"/>
              <a:gd name="connsiteY3" fmla="*/ 1 h 6858000"/>
              <a:gd name="connsiteX4" fmla="*/ 12240039 w 12240039"/>
              <a:gd name="connsiteY4" fmla="*/ 1 h 6858000"/>
              <a:gd name="connsiteX5" fmla="*/ 12240039 w 12240039"/>
              <a:gd name="connsiteY5" fmla="*/ 1522405 h 6858000"/>
              <a:gd name="connsiteX6" fmla="*/ 9257174 w 12240039"/>
              <a:gd name="connsiteY6" fmla="*/ 1 h 6858000"/>
              <a:gd name="connsiteX7" fmla="*/ 10763036 w 12240039"/>
              <a:gd name="connsiteY7" fmla="*/ 1 h 6858000"/>
              <a:gd name="connsiteX8" fmla="*/ 12240039 w 12240039"/>
              <a:gd name="connsiteY8" fmla="*/ 3363290 h 6858000"/>
              <a:gd name="connsiteX9" fmla="*/ 12240039 w 12240039"/>
              <a:gd name="connsiteY9" fmla="*/ 3494711 h 6858000"/>
              <a:gd name="connsiteX10" fmla="*/ 10763036 w 12240039"/>
              <a:gd name="connsiteY10" fmla="*/ 6858000 h 6858000"/>
              <a:gd name="connsiteX11" fmla="*/ 9257174 w 12240039"/>
              <a:gd name="connsiteY11" fmla="*/ 6858000 h 6858000"/>
              <a:gd name="connsiteX12" fmla="*/ 10763036 w 12240039"/>
              <a:gd name="connsiteY12" fmla="*/ 3429000 h 6858000"/>
              <a:gd name="connsiteX13" fmla="*/ 6942881 w 12240039"/>
              <a:gd name="connsiteY13" fmla="*/ 0 h 6858000"/>
              <a:gd name="connsiteX14" fmla="*/ 8448742 w 12240039"/>
              <a:gd name="connsiteY14" fmla="*/ 0 h 6858000"/>
              <a:gd name="connsiteX15" fmla="*/ 9954603 w 12240039"/>
              <a:gd name="connsiteY15" fmla="*/ 3429000 h 6858000"/>
              <a:gd name="connsiteX16" fmla="*/ 8448742 w 12240039"/>
              <a:gd name="connsiteY16" fmla="*/ 6858000 h 6858000"/>
              <a:gd name="connsiteX17" fmla="*/ 6942881 w 12240039"/>
              <a:gd name="connsiteY17" fmla="*/ 6858000 h 6858000"/>
              <a:gd name="connsiteX18" fmla="*/ 8448742 w 12240039"/>
              <a:gd name="connsiteY18" fmla="*/ 3429000 h 6858000"/>
              <a:gd name="connsiteX19" fmla="*/ 4628587 w 12240039"/>
              <a:gd name="connsiteY19" fmla="*/ 0 h 6858000"/>
              <a:gd name="connsiteX20" fmla="*/ 6134449 w 12240039"/>
              <a:gd name="connsiteY20" fmla="*/ 0 h 6858000"/>
              <a:gd name="connsiteX21" fmla="*/ 7640310 w 12240039"/>
              <a:gd name="connsiteY21" fmla="*/ 3429000 h 6858000"/>
              <a:gd name="connsiteX22" fmla="*/ 6134449 w 12240039"/>
              <a:gd name="connsiteY22" fmla="*/ 6858000 h 6858000"/>
              <a:gd name="connsiteX23" fmla="*/ 4628587 w 12240039"/>
              <a:gd name="connsiteY23" fmla="*/ 6858000 h 6858000"/>
              <a:gd name="connsiteX24" fmla="*/ 6134449 w 12240039"/>
              <a:gd name="connsiteY24" fmla="*/ 3429000 h 6858000"/>
              <a:gd name="connsiteX25" fmla="*/ 2314294 w 12240039"/>
              <a:gd name="connsiteY25" fmla="*/ 0 h 6858000"/>
              <a:gd name="connsiteX26" fmla="*/ 3820156 w 12240039"/>
              <a:gd name="connsiteY26" fmla="*/ 0 h 6858000"/>
              <a:gd name="connsiteX27" fmla="*/ 5326016 w 12240039"/>
              <a:gd name="connsiteY27" fmla="*/ 3429000 h 6858000"/>
              <a:gd name="connsiteX28" fmla="*/ 3820156 w 12240039"/>
              <a:gd name="connsiteY28" fmla="*/ 6858000 h 6858000"/>
              <a:gd name="connsiteX29" fmla="*/ 2314294 w 12240039"/>
              <a:gd name="connsiteY29" fmla="*/ 6858000 h 6858000"/>
              <a:gd name="connsiteX30" fmla="*/ 3820156 w 12240039"/>
              <a:gd name="connsiteY30" fmla="*/ 3429000 h 6858000"/>
              <a:gd name="connsiteX31" fmla="*/ 0 w 12240039"/>
              <a:gd name="connsiteY31" fmla="*/ 0 h 6858000"/>
              <a:gd name="connsiteX32" fmla="*/ 1505862 w 12240039"/>
              <a:gd name="connsiteY32" fmla="*/ 0 h 6858000"/>
              <a:gd name="connsiteX33" fmla="*/ 3011723 w 12240039"/>
              <a:gd name="connsiteY33" fmla="*/ 3429000 h 6858000"/>
              <a:gd name="connsiteX34" fmla="*/ 1505862 w 12240039"/>
              <a:gd name="connsiteY34" fmla="*/ 6858000 h 6858000"/>
              <a:gd name="connsiteX35" fmla="*/ 0 w 12240039"/>
              <a:gd name="connsiteY35" fmla="*/ 6858000 h 6858000"/>
              <a:gd name="connsiteX36" fmla="*/ 1505862 w 12240039"/>
              <a:gd name="connsiteY3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240039" h="6858000">
                <a:moveTo>
                  <a:pt x="12240039" y="5335596"/>
                </a:moveTo>
                <a:lnTo>
                  <a:pt x="12240039" y="6858000"/>
                </a:lnTo>
                <a:lnTo>
                  <a:pt x="11571468" y="6858000"/>
                </a:lnTo>
                <a:close/>
                <a:moveTo>
                  <a:pt x="11571468" y="1"/>
                </a:moveTo>
                <a:lnTo>
                  <a:pt x="12240039" y="1"/>
                </a:lnTo>
                <a:lnTo>
                  <a:pt x="12240039" y="1522405"/>
                </a:lnTo>
                <a:close/>
                <a:moveTo>
                  <a:pt x="9257174" y="1"/>
                </a:moveTo>
                <a:lnTo>
                  <a:pt x="10763036" y="1"/>
                </a:lnTo>
                <a:lnTo>
                  <a:pt x="12240039" y="3363290"/>
                </a:lnTo>
                <a:lnTo>
                  <a:pt x="12240039" y="3494711"/>
                </a:lnTo>
                <a:lnTo>
                  <a:pt x="10763036" y="6858000"/>
                </a:lnTo>
                <a:lnTo>
                  <a:pt x="9257174" y="6858000"/>
                </a:lnTo>
                <a:lnTo>
                  <a:pt x="10763036" y="3429000"/>
                </a:lnTo>
                <a:close/>
                <a:moveTo>
                  <a:pt x="6942881" y="0"/>
                </a:moveTo>
                <a:lnTo>
                  <a:pt x="8448742" y="0"/>
                </a:lnTo>
                <a:lnTo>
                  <a:pt x="9954603" y="3429000"/>
                </a:lnTo>
                <a:lnTo>
                  <a:pt x="8448742" y="6858000"/>
                </a:lnTo>
                <a:lnTo>
                  <a:pt x="6942881" y="6858000"/>
                </a:lnTo>
                <a:lnTo>
                  <a:pt x="8448742" y="3429000"/>
                </a:lnTo>
                <a:close/>
                <a:moveTo>
                  <a:pt x="4628587" y="0"/>
                </a:moveTo>
                <a:lnTo>
                  <a:pt x="6134449" y="0"/>
                </a:lnTo>
                <a:lnTo>
                  <a:pt x="7640310" y="3429000"/>
                </a:lnTo>
                <a:lnTo>
                  <a:pt x="6134449" y="6858000"/>
                </a:lnTo>
                <a:lnTo>
                  <a:pt x="4628587" y="6858000"/>
                </a:lnTo>
                <a:lnTo>
                  <a:pt x="6134449" y="3429000"/>
                </a:lnTo>
                <a:close/>
                <a:moveTo>
                  <a:pt x="2314294" y="0"/>
                </a:moveTo>
                <a:lnTo>
                  <a:pt x="3820156" y="0"/>
                </a:lnTo>
                <a:lnTo>
                  <a:pt x="5326016" y="3429000"/>
                </a:lnTo>
                <a:lnTo>
                  <a:pt x="3820156" y="6858000"/>
                </a:lnTo>
                <a:lnTo>
                  <a:pt x="2314294" y="6858000"/>
                </a:lnTo>
                <a:lnTo>
                  <a:pt x="3820156" y="3429000"/>
                </a:lnTo>
                <a:close/>
                <a:moveTo>
                  <a:pt x="0" y="0"/>
                </a:moveTo>
                <a:lnTo>
                  <a:pt x="1505862" y="0"/>
                </a:lnTo>
                <a:lnTo>
                  <a:pt x="3011723" y="3429000"/>
                </a:lnTo>
                <a:lnTo>
                  <a:pt x="1505862" y="6858000"/>
                </a:lnTo>
                <a:lnTo>
                  <a:pt x="0" y="6858000"/>
                </a:lnTo>
                <a:lnTo>
                  <a:pt x="1505862" y="3429000"/>
                </a:lnTo>
                <a:close/>
              </a:path>
            </a:pathLst>
          </a:cu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5CF482-A6D2-4AD6-9F21-67FAE27C27ED}"/>
              </a:ext>
            </a:extLst>
          </p:cNvPr>
          <p:cNvGrpSpPr/>
          <p:nvPr/>
        </p:nvGrpSpPr>
        <p:grpSpPr>
          <a:xfrm>
            <a:off x="4264086" y="1150648"/>
            <a:ext cx="3630410" cy="3708549"/>
            <a:chOff x="4264086" y="1535656"/>
            <a:chExt cx="3630410" cy="37085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3A343BE-BD25-45DB-A902-6D1AF3081D10}"/>
                </a:ext>
              </a:extLst>
            </p:cNvPr>
            <p:cNvSpPr/>
            <p:nvPr/>
          </p:nvSpPr>
          <p:spPr>
            <a:xfrm rot="18900000">
              <a:off x="4264086" y="1613795"/>
              <a:ext cx="3630410" cy="3630410"/>
            </a:xfrm>
            <a:prstGeom prst="roundRect">
              <a:avLst>
                <a:gd name="adj" fmla="val 586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EA34AFF-4789-4BF2-B06D-74F15255E311}"/>
                </a:ext>
              </a:extLst>
            </p:cNvPr>
            <p:cNvSpPr/>
            <p:nvPr/>
          </p:nvSpPr>
          <p:spPr>
            <a:xfrm rot="18900000">
              <a:off x="4264086" y="1535656"/>
              <a:ext cx="3630410" cy="3630410"/>
            </a:xfrm>
            <a:prstGeom prst="roundRect">
              <a:avLst>
                <a:gd name="adj" fmla="val 586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3673642" y="1182231"/>
            <a:ext cx="4844716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000" dirty="0">
                <a:solidFill>
                  <a:schemeClr val="bg1"/>
                </a:solidFill>
                <a:latin typeface="Gabriola" pitchFamily="82" charset="0"/>
                <a:cs typeface="Arial" pitchFamily="34" charset="0"/>
              </a:rPr>
              <a:t>Section</a:t>
            </a:r>
          </a:p>
          <a:p>
            <a:pPr algn="ctr"/>
            <a:r>
              <a:rPr lang="en-US" altLang="ko-KR" sz="7000" dirty="0">
                <a:solidFill>
                  <a:schemeClr val="bg1"/>
                </a:solidFill>
                <a:latin typeface="Gabriola" pitchFamily="82" charset="0"/>
                <a:cs typeface="Arial" pitchFamily="34" charset="0"/>
              </a:rPr>
              <a:t>Break 2</a:t>
            </a:r>
            <a:endParaRPr lang="ko-KR" altLang="en-US" sz="7000" dirty="0">
              <a:solidFill>
                <a:schemeClr val="bg1"/>
              </a:solidFill>
              <a:latin typeface="Gabriola" pitchFamily="82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3665358" y="3268774"/>
            <a:ext cx="4844502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dirty="0">
                <a:solidFill>
                  <a:schemeClr val="bg1"/>
                </a:solidFill>
                <a:latin typeface="Gabriola" pitchFamily="82" charset="0"/>
                <a:cs typeface="Times New Roman" panose="02020603050405020304" pitchFamily="18" charset="0"/>
              </a:rPr>
              <a:t>RCC Design &amp; Calculations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5756116"/>
            <a:ext cx="12208635" cy="987714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>
            <a:off x="130076" y="4486734"/>
            <a:ext cx="2248626" cy="2225012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EC16ACC1-A22B-48FF-BACF-3270AAB952DB}"/>
              </a:ext>
            </a:extLst>
          </p:cNvPr>
          <p:cNvSpPr/>
          <p:nvPr/>
        </p:nvSpPr>
        <p:spPr>
          <a:xfrm>
            <a:off x="3834063" y="2837516"/>
            <a:ext cx="256673" cy="2566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BDC972DC-D3E9-4C37-8D02-C8676844CE31}"/>
              </a:ext>
            </a:extLst>
          </p:cNvPr>
          <p:cNvSpPr/>
          <p:nvPr/>
        </p:nvSpPr>
        <p:spPr>
          <a:xfrm>
            <a:off x="8101266" y="2842056"/>
            <a:ext cx="256673" cy="2566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9C0589-0803-4B21-946F-B53086A820B7}"/>
              </a:ext>
            </a:extLst>
          </p:cNvPr>
          <p:cNvGrpSpPr/>
          <p:nvPr/>
        </p:nvGrpSpPr>
        <p:grpSpPr>
          <a:xfrm>
            <a:off x="5769656" y="4440204"/>
            <a:ext cx="631143" cy="641293"/>
            <a:chOff x="9271661" y="927087"/>
            <a:chExt cx="1690381" cy="1717565"/>
          </a:xfrm>
          <a:solidFill>
            <a:schemeClr val="bg1"/>
          </a:solidFill>
        </p:grpSpPr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9C94B01A-D249-4CD2-969F-EE234E61CB41}"/>
                </a:ext>
              </a:extLst>
            </p:cNvPr>
            <p:cNvSpPr/>
            <p:nvPr/>
          </p:nvSpPr>
          <p:spPr>
            <a:xfrm rot="2411044">
              <a:off x="9825722" y="927087"/>
              <a:ext cx="487932" cy="1717565"/>
            </a:xfrm>
            <a:custGeom>
              <a:avLst/>
              <a:gdLst>
                <a:gd name="connsiteX0" fmla="*/ 398295 w 480600"/>
                <a:gd name="connsiteY0" fmla="*/ 1046026 h 1345680"/>
                <a:gd name="connsiteX1" fmla="*/ 348313 w 480600"/>
                <a:gd name="connsiteY1" fmla="*/ 1015268 h 1345680"/>
                <a:gd name="connsiteX2" fmla="*/ 329088 w 480600"/>
                <a:gd name="connsiteY2" fmla="*/ 334738 h 1345680"/>
                <a:gd name="connsiteX3" fmla="*/ 379071 w 480600"/>
                <a:gd name="connsiteY3" fmla="*/ 303980 h 1345680"/>
                <a:gd name="connsiteX4" fmla="*/ 440588 w 480600"/>
                <a:gd name="connsiteY4" fmla="*/ 167489 h 1345680"/>
                <a:gd name="connsiteX5" fmla="*/ 430976 w 480600"/>
                <a:gd name="connsiteY5" fmla="*/ 109817 h 1345680"/>
                <a:gd name="connsiteX6" fmla="*/ 334856 w 480600"/>
                <a:gd name="connsiteY6" fmla="*/ 29076 h 1345680"/>
                <a:gd name="connsiteX7" fmla="*/ 309864 w 480600"/>
                <a:gd name="connsiteY7" fmla="*/ 54068 h 1345680"/>
                <a:gd name="connsiteX8" fmla="*/ 309864 w 480600"/>
                <a:gd name="connsiteY8" fmla="*/ 173256 h 1345680"/>
                <a:gd name="connsiteX9" fmla="*/ 271416 w 480600"/>
                <a:gd name="connsiteY9" fmla="*/ 211704 h 1345680"/>
                <a:gd name="connsiteX10" fmla="*/ 219512 w 480600"/>
                <a:gd name="connsiteY10" fmla="*/ 211704 h 1345680"/>
                <a:gd name="connsiteX11" fmla="*/ 181064 w 480600"/>
                <a:gd name="connsiteY11" fmla="*/ 173256 h 1345680"/>
                <a:gd name="connsiteX12" fmla="*/ 181064 w 480600"/>
                <a:gd name="connsiteY12" fmla="*/ 55990 h 1345680"/>
                <a:gd name="connsiteX13" fmla="*/ 156072 w 480600"/>
                <a:gd name="connsiteY13" fmla="*/ 30999 h 1345680"/>
                <a:gd name="connsiteX14" fmla="*/ 59952 w 480600"/>
                <a:gd name="connsiteY14" fmla="*/ 111740 h 1345680"/>
                <a:gd name="connsiteX15" fmla="*/ 50340 w 480600"/>
                <a:gd name="connsiteY15" fmla="*/ 169412 h 1345680"/>
                <a:gd name="connsiteX16" fmla="*/ 111857 w 480600"/>
                <a:gd name="connsiteY16" fmla="*/ 305902 h 1345680"/>
                <a:gd name="connsiteX17" fmla="*/ 161840 w 480600"/>
                <a:gd name="connsiteY17" fmla="*/ 336660 h 1345680"/>
                <a:gd name="connsiteX18" fmla="*/ 142616 w 480600"/>
                <a:gd name="connsiteY18" fmla="*/ 1017190 h 1345680"/>
                <a:gd name="connsiteX19" fmla="*/ 92633 w 480600"/>
                <a:gd name="connsiteY19" fmla="*/ 1047949 h 1345680"/>
                <a:gd name="connsiteX20" fmla="*/ 31116 w 480600"/>
                <a:gd name="connsiteY20" fmla="*/ 1184439 h 1345680"/>
                <a:gd name="connsiteX21" fmla="*/ 40728 w 480600"/>
                <a:gd name="connsiteY21" fmla="*/ 1242111 h 1345680"/>
                <a:gd name="connsiteX22" fmla="*/ 136848 w 480600"/>
                <a:gd name="connsiteY22" fmla="*/ 1322852 h 1345680"/>
                <a:gd name="connsiteX23" fmla="*/ 161840 w 480600"/>
                <a:gd name="connsiteY23" fmla="*/ 1297861 h 1345680"/>
                <a:gd name="connsiteX24" fmla="*/ 161840 w 480600"/>
                <a:gd name="connsiteY24" fmla="*/ 1178672 h 1345680"/>
                <a:gd name="connsiteX25" fmla="*/ 200288 w 480600"/>
                <a:gd name="connsiteY25" fmla="*/ 1140224 h 1345680"/>
                <a:gd name="connsiteX26" fmla="*/ 290640 w 480600"/>
                <a:gd name="connsiteY26" fmla="*/ 1140224 h 1345680"/>
                <a:gd name="connsiteX27" fmla="*/ 329088 w 480600"/>
                <a:gd name="connsiteY27" fmla="*/ 1178672 h 1345680"/>
                <a:gd name="connsiteX28" fmla="*/ 329088 w 480600"/>
                <a:gd name="connsiteY28" fmla="*/ 1297861 h 1345680"/>
                <a:gd name="connsiteX29" fmla="*/ 354080 w 480600"/>
                <a:gd name="connsiteY29" fmla="*/ 1322852 h 1345680"/>
                <a:gd name="connsiteX30" fmla="*/ 450200 w 480600"/>
                <a:gd name="connsiteY30" fmla="*/ 1242111 h 1345680"/>
                <a:gd name="connsiteX31" fmla="*/ 459812 w 480600"/>
                <a:gd name="connsiteY31" fmla="*/ 1184439 h 1345680"/>
                <a:gd name="connsiteX32" fmla="*/ 398295 w 480600"/>
                <a:gd name="connsiteY32" fmla="*/ 1046026 h 13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80600" h="1345680">
                  <a:moveTo>
                    <a:pt x="398295" y="1046026"/>
                  </a:moveTo>
                  <a:lnTo>
                    <a:pt x="348313" y="1015268"/>
                  </a:lnTo>
                  <a:lnTo>
                    <a:pt x="329088" y="334738"/>
                  </a:lnTo>
                  <a:lnTo>
                    <a:pt x="379071" y="303980"/>
                  </a:lnTo>
                  <a:cubicBezTo>
                    <a:pt x="425209" y="275144"/>
                    <a:pt x="450200" y="221316"/>
                    <a:pt x="440588" y="167489"/>
                  </a:cubicBezTo>
                  <a:lnTo>
                    <a:pt x="430976" y="109817"/>
                  </a:lnTo>
                  <a:cubicBezTo>
                    <a:pt x="423286" y="63680"/>
                    <a:pt x="382916" y="29076"/>
                    <a:pt x="334856" y="29076"/>
                  </a:cubicBezTo>
                  <a:cubicBezTo>
                    <a:pt x="321399" y="29076"/>
                    <a:pt x="309864" y="40611"/>
                    <a:pt x="309864" y="54068"/>
                  </a:cubicBezTo>
                  <a:lnTo>
                    <a:pt x="309864" y="173256"/>
                  </a:lnTo>
                  <a:cubicBezTo>
                    <a:pt x="309864" y="194403"/>
                    <a:pt x="292563" y="211704"/>
                    <a:pt x="271416" y="211704"/>
                  </a:cubicBezTo>
                  <a:lnTo>
                    <a:pt x="219512" y="211704"/>
                  </a:lnTo>
                  <a:cubicBezTo>
                    <a:pt x="198365" y="211704"/>
                    <a:pt x="181064" y="194403"/>
                    <a:pt x="181064" y="173256"/>
                  </a:cubicBezTo>
                  <a:lnTo>
                    <a:pt x="181064" y="55990"/>
                  </a:lnTo>
                  <a:cubicBezTo>
                    <a:pt x="181064" y="42533"/>
                    <a:pt x="169529" y="30999"/>
                    <a:pt x="156072" y="30999"/>
                  </a:cubicBezTo>
                  <a:cubicBezTo>
                    <a:pt x="108012" y="30999"/>
                    <a:pt x="67642" y="65602"/>
                    <a:pt x="59952" y="111740"/>
                  </a:cubicBezTo>
                  <a:lnTo>
                    <a:pt x="50340" y="169412"/>
                  </a:lnTo>
                  <a:cubicBezTo>
                    <a:pt x="40728" y="223239"/>
                    <a:pt x="65720" y="277066"/>
                    <a:pt x="111857" y="305902"/>
                  </a:cubicBezTo>
                  <a:lnTo>
                    <a:pt x="161840" y="336660"/>
                  </a:lnTo>
                  <a:lnTo>
                    <a:pt x="142616" y="1017190"/>
                  </a:lnTo>
                  <a:lnTo>
                    <a:pt x="92633" y="1047949"/>
                  </a:lnTo>
                  <a:cubicBezTo>
                    <a:pt x="46496" y="1076785"/>
                    <a:pt x="21504" y="1130612"/>
                    <a:pt x="31116" y="1184439"/>
                  </a:cubicBezTo>
                  <a:lnTo>
                    <a:pt x="40728" y="1242111"/>
                  </a:lnTo>
                  <a:cubicBezTo>
                    <a:pt x="48418" y="1288249"/>
                    <a:pt x="88788" y="1322852"/>
                    <a:pt x="136848" y="1322852"/>
                  </a:cubicBezTo>
                  <a:cubicBezTo>
                    <a:pt x="150305" y="1322852"/>
                    <a:pt x="161840" y="1311317"/>
                    <a:pt x="161840" y="1297861"/>
                  </a:cubicBezTo>
                  <a:lnTo>
                    <a:pt x="161840" y="1178672"/>
                  </a:lnTo>
                  <a:cubicBezTo>
                    <a:pt x="161840" y="1157525"/>
                    <a:pt x="179141" y="1140224"/>
                    <a:pt x="200288" y="1140224"/>
                  </a:cubicBezTo>
                  <a:lnTo>
                    <a:pt x="290640" y="1140224"/>
                  </a:lnTo>
                  <a:cubicBezTo>
                    <a:pt x="311787" y="1140224"/>
                    <a:pt x="329088" y="1157525"/>
                    <a:pt x="329088" y="1178672"/>
                  </a:cubicBezTo>
                  <a:lnTo>
                    <a:pt x="329088" y="1297861"/>
                  </a:lnTo>
                  <a:cubicBezTo>
                    <a:pt x="329088" y="1311317"/>
                    <a:pt x="340623" y="1322852"/>
                    <a:pt x="354080" y="1322852"/>
                  </a:cubicBezTo>
                  <a:cubicBezTo>
                    <a:pt x="402140" y="1322852"/>
                    <a:pt x="442510" y="1288249"/>
                    <a:pt x="450200" y="1242111"/>
                  </a:cubicBezTo>
                  <a:lnTo>
                    <a:pt x="459812" y="1184439"/>
                  </a:lnTo>
                  <a:cubicBezTo>
                    <a:pt x="469424" y="1128689"/>
                    <a:pt x="446355" y="1074862"/>
                    <a:pt x="398295" y="1046026"/>
                  </a:cubicBezTo>
                  <a:close/>
                </a:path>
              </a:pathLst>
            </a:custGeom>
            <a:grpFill/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843E5C4-49C1-449B-B6A0-27CA193314F2}"/>
                </a:ext>
              </a:extLst>
            </p:cNvPr>
            <p:cNvSpPr/>
            <p:nvPr/>
          </p:nvSpPr>
          <p:spPr>
            <a:xfrm rot="18712925">
              <a:off x="9675227" y="1020217"/>
              <a:ext cx="883249" cy="1690381"/>
            </a:xfrm>
            <a:custGeom>
              <a:avLst/>
              <a:gdLst>
                <a:gd name="connsiteX0" fmla="*/ 335181 w 883249"/>
                <a:gd name="connsiteY0" fmla="*/ 0 h 1563687"/>
                <a:gd name="connsiteX1" fmla="*/ 631293 w 883249"/>
                <a:gd name="connsiteY1" fmla="*/ 0 h 1563687"/>
                <a:gd name="connsiteX2" fmla="*/ 665062 w 883249"/>
                <a:gd name="connsiteY2" fmla="*/ 49352 h 1563687"/>
                <a:gd name="connsiteX3" fmla="*/ 717011 w 883249"/>
                <a:gd name="connsiteY3" fmla="*/ 49352 h 1563687"/>
                <a:gd name="connsiteX4" fmla="*/ 750778 w 883249"/>
                <a:gd name="connsiteY4" fmla="*/ 0 h 1563687"/>
                <a:gd name="connsiteX5" fmla="*/ 844287 w 883249"/>
                <a:gd name="connsiteY5" fmla="*/ 0 h 1563687"/>
                <a:gd name="connsiteX6" fmla="*/ 883249 w 883249"/>
                <a:gd name="connsiteY6" fmla="*/ 111692 h 1563687"/>
                <a:gd name="connsiteX7" fmla="*/ 844287 w 883249"/>
                <a:gd name="connsiteY7" fmla="*/ 223384 h 1563687"/>
                <a:gd name="connsiteX8" fmla="*/ 750778 w 883249"/>
                <a:gd name="connsiteY8" fmla="*/ 223384 h 1563687"/>
                <a:gd name="connsiteX9" fmla="*/ 750777 w 883249"/>
                <a:gd name="connsiteY9" fmla="*/ 223384 h 1563687"/>
                <a:gd name="connsiteX10" fmla="*/ 748180 w 883249"/>
                <a:gd name="connsiteY10" fmla="*/ 223384 h 1563687"/>
                <a:gd name="connsiteX11" fmla="*/ 714413 w 883249"/>
                <a:gd name="connsiteY11" fmla="*/ 174032 h 1563687"/>
                <a:gd name="connsiteX12" fmla="*/ 665062 w 883249"/>
                <a:gd name="connsiteY12" fmla="*/ 174032 h 1563687"/>
                <a:gd name="connsiteX13" fmla="*/ 659785 w 883249"/>
                <a:gd name="connsiteY13" fmla="*/ 200372 h 1563687"/>
                <a:gd name="connsiteX14" fmla="*/ 631293 w 883249"/>
                <a:gd name="connsiteY14" fmla="*/ 223384 h 1563687"/>
                <a:gd name="connsiteX15" fmla="*/ 532589 w 883249"/>
                <a:gd name="connsiteY15" fmla="*/ 223384 h 1563687"/>
                <a:gd name="connsiteX16" fmla="*/ 532589 w 883249"/>
                <a:gd name="connsiteY16" fmla="*/ 737686 h 1563687"/>
                <a:gd name="connsiteX17" fmla="*/ 529992 w 883249"/>
                <a:gd name="connsiteY17" fmla="*/ 737686 h 1563687"/>
                <a:gd name="connsiteX18" fmla="*/ 529992 w 883249"/>
                <a:gd name="connsiteY18" fmla="*/ 748076 h 1563687"/>
                <a:gd name="connsiteX19" fmla="*/ 558564 w 883249"/>
                <a:gd name="connsiteY19" fmla="*/ 781843 h 1563687"/>
                <a:gd name="connsiteX20" fmla="*/ 581942 w 883249"/>
                <a:gd name="connsiteY20" fmla="*/ 1355888 h 1563687"/>
                <a:gd name="connsiteX21" fmla="*/ 537784 w 883249"/>
                <a:gd name="connsiteY21" fmla="*/ 1501346 h 1563687"/>
                <a:gd name="connsiteX22" fmla="*/ 467652 w 883249"/>
                <a:gd name="connsiteY22" fmla="*/ 1563687 h 1563687"/>
                <a:gd name="connsiteX23" fmla="*/ 397520 w 883249"/>
                <a:gd name="connsiteY23" fmla="*/ 1501346 h 1563687"/>
                <a:gd name="connsiteX24" fmla="*/ 353363 w 883249"/>
                <a:gd name="connsiteY24" fmla="*/ 1355888 h 1563687"/>
                <a:gd name="connsiteX25" fmla="*/ 376740 w 883249"/>
                <a:gd name="connsiteY25" fmla="*/ 781843 h 1563687"/>
                <a:gd name="connsiteX26" fmla="*/ 405313 w 883249"/>
                <a:gd name="connsiteY26" fmla="*/ 748076 h 1563687"/>
                <a:gd name="connsiteX27" fmla="*/ 405313 w 883249"/>
                <a:gd name="connsiteY27" fmla="*/ 225982 h 1563687"/>
                <a:gd name="connsiteX28" fmla="*/ 332583 w 883249"/>
                <a:gd name="connsiteY28" fmla="*/ 225982 h 1563687"/>
                <a:gd name="connsiteX29" fmla="*/ 327389 w 883249"/>
                <a:gd name="connsiteY29" fmla="*/ 223384 h 1563687"/>
                <a:gd name="connsiteX30" fmla="*/ 114395 w 883249"/>
                <a:gd name="connsiteY30" fmla="*/ 238969 h 1563687"/>
                <a:gd name="connsiteX31" fmla="*/ 41665 w 883249"/>
                <a:gd name="connsiteY31" fmla="*/ 277932 h 1563687"/>
                <a:gd name="connsiteX32" fmla="*/ 28678 w 883249"/>
                <a:gd name="connsiteY32" fmla="*/ 280529 h 1563687"/>
                <a:gd name="connsiteX33" fmla="*/ 2703 w 883249"/>
                <a:gd name="connsiteY33" fmla="*/ 262346 h 1563687"/>
                <a:gd name="connsiteX34" fmla="*/ 430 w 883249"/>
                <a:gd name="connsiteY34" fmla="*/ 245788 h 1563687"/>
                <a:gd name="connsiteX35" fmla="*/ 711 w 883249"/>
                <a:gd name="connsiteY35" fmla="*/ 245238 h 1563687"/>
                <a:gd name="connsiteX36" fmla="*/ 430 w 883249"/>
                <a:gd name="connsiteY36" fmla="*/ 243190 h 1563687"/>
                <a:gd name="connsiteX37" fmla="*/ 7897 w 883249"/>
                <a:gd name="connsiteY37" fmla="*/ 228579 h 1563687"/>
                <a:gd name="connsiteX38" fmla="*/ 54653 w 883249"/>
                <a:gd name="connsiteY38" fmla="*/ 176630 h 1563687"/>
                <a:gd name="connsiteX39" fmla="*/ 335181 w 883249"/>
                <a:gd name="connsiteY39" fmla="*/ 0 h 156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83249" h="1563687">
                  <a:moveTo>
                    <a:pt x="335181" y="0"/>
                  </a:moveTo>
                  <a:lnTo>
                    <a:pt x="631293" y="0"/>
                  </a:lnTo>
                  <a:cubicBezTo>
                    <a:pt x="646879" y="0"/>
                    <a:pt x="659866" y="5195"/>
                    <a:pt x="665062" y="49352"/>
                  </a:cubicBezTo>
                  <a:lnTo>
                    <a:pt x="717011" y="49352"/>
                  </a:lnTo>
                  <a:cubicBezTo>
                    <a:pt x="722205" y="5195"/>
                    <a:pt x="735193" y="0"/>
                    <a:pt x="750778" y="0"/>
                  </a:cubicBezTo>
                  <a:lnTo>
                    <a:pt x="844287" y="0"/>
                  </a:lnTo>
                  <a:cubicBezTo>
                    <a:pt x="865067" y="0"/>
                    <a:pt x="883249" y="36365"/>
                    <a:pt x="883249" y="111692"/>
                  </a:cubicBezTo>
                  <a:cubicBezTo>
                    <a:pt x="883249" y="187019"/>
                    <a:pt x="865067" y="223384"/>
                    <a:pt x="844287" y="223384"/>
                  </a:cubicBezTo>
                  <a:lnTo>
                    <a:pt x="750778" y="223384"/>
                  </a:lnTo>
                  <a:lnTo>
                    <a:pt x="750777" y="223384"/>
                  </a:lnTo>
                  <a:lnTo>
                    <a:pt x="748180" y="223384"/>
                  </a:lnTo>
                  <a:cubicBezTo>
                    <a:pt x="732596" y="223384"/>
                    <a:pt x="719608" y="218190"/>
                    <a:pt x="714413" y="174032"/>
                  </a:cubicBezTo>
                  <a:lnTo>
                    <a:pt x="665062" y="174032"/>
                  </a:lnTo>
                  <a:lnTo>
                    <a:pt x="659785" y="200372"/>
                  </a:lnTo>
                  <a:cubicBezTo>
                    <a:pt x="653210" y="220462"/>
                    <a:pt x="642982" y="223384"/>
                    <a:pt x="631293" y="223384"/>
                  </a:cubicBezTo>
                  <a:lnTo>
                    <a:pt x="532589" y="223384"/>
                  </a:lnTo>
                  <a:lnTo>
                    <a:pt x="532589" y="737686"/>
                  </a:lnTo>
                  <a:lnTo>
                    <a:pt x="529992" y="737686"/>
                  </a:lnTo>
                  <a:lnTo>
                    <a:pt x="529992" y="748076"/>
                  </a:lnTo>
                  <a:cubicBezTo>
                    <a:pt x="545576" y="750674"/>
                    <a:pt x="555967" y="763662"/>
                    <a:pt x="558564" y="781843"/>
                  </a:cubicBezTo>
                  <a:lnTo>
                    <a:pt x="581942" y="1355888"/>
                  </a:lnTo>
                  <a:cubicBezTo>
                    <a:pt x="584539" y="1410434"/>
                    <a:pt x="568954" y="1462384"/>
                    <a:pt x="537784" y="1501346"/>
                  </a:cubicBezTo>
                  <a:cubicBezTo>
                    <a:pt x="506614" y="1540309"/>
                    <a:pt x="514406" y="1563687"/>
                    <a:pt x="467652" y="1563687"/>
                  </a:cubicBezTo>
                  <a:cubicBezTo>
                    <a:pt x="420898" y="1563687"/>
                    <a:pt x="428690" y="1540309"/>
                    <a:pt x="397520" y="1501346"/>
                  </a:cubicBezTo>
                  <a:cubicBezTo>
                    <a:pt x="363753" y="1462384"/>
                    <a:pt x="348168" y="1407837"/>
                    <a:pt x="353363" y="1355888"/>
                  </a:cubicBezTo>
                  <a:lnTo>
                    <a:pt x="376740" y="781843"/>
                  </a:lnTo>
                  <a:cubicBezTo>
                    <a:pt x="376740" y="763662"/>
                    <a:pt x="389727" y="750674"/>
                    <a:pt x="405313" y="748076"/>
                  </a:cubicBezTo>
                  <a:lnTo>
                    <a:pt x="405313" y="225982"/>
                  </a:lnTo>
                  <a:lnTo>
                    <a:pt x="332583" y="225982"/>
                  </a:lnTo>
                  <a:lnTo>
                    <a:pt x="327389" y="223384"/>
                  </a:lnTo>
                  <a:cubicBezTo>
                    <a:pt x="241671" y="189617"/>
                    <a:pt x="197514" y="197409"/>
                    <a:pt x="114395" y="238969"/>
                  </a:cubicBezTo>
                  <a:lnTo>
                    <a:pt x="41665" y="277932"/>
                  </a:lnTo>
                  <a:cubicBezTo>
                    <a:pt x="39067" y="280529"/>
                    <a:pt x="33872" y="280529"/>
                    <a:pt x="28678" y="280529"/>
                  </a:cubicBezTo>
                  <a:cubicBezTo>
                    <a:pt x="18288" y="280529"/>
                    <a:pt x="7897" y="272737"/>
                    <a:pt x="2703" y="262346"/>
                  </a:cubicBezTo>
                  <a:cubicBezTo>
                    <a:pt x="106" y="257151"/>
                    <a:pt x="-544" y="251307"/>
                    <a:pt x="430" y="245788"/>
                  </a:cubicBezTo>
                  <a:lnTo>
                    <a:pt x="711" y="245238"/>
                  </a:lnTo>
                  <a:lnTo>
                    <a:pt x="430" y="243190"/>
                  </a:lnTo>
                  <a:cubicBezTo>
                    <a:pt x="1404" y="237670"/>
                    <a:pt x="4001" y="232475"/>
                    <a:pt x="7897" y="228579"/>
                  </a:cubicBezTo>
                  <a:lnTo>
                    <a:pt x="54653" y="176630"/>
                  </a:lnTo>
                  <a:cubicBezTo>
                    <a:pt x="145565" y="75327"/>
                    <a:pt x="207904" y="49352"/>
                    <a:pt x="335181" y="0"/>
                  </a:cubicBezTo>
                  <a:close/>
                </a:path>
              </a:pathLst>
            </a:custGeom>
            <a:grpFill/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>
            <a:off x="1090963" y="6424158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>
            <a:off x="1705970" y="6423443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E9F9C2D0-739B-3141-BD7B-61295A013597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7822761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396ABD-F5E5-4CC2-8C4C-AF27AFF020E1}"/>
              </a:ext>
            </a:extLst>
          </p:cNvPr>
          <p:cNvGrpSpPr/>
          <p:nvPr/>
        </p:nvGrpSpPr>
        <p:grpSpPr>
          <a:xfrm>
            <a:off x="-16783" y="6035942"/>
            <a:ext cx="12208635" cy="707887"/>
            <a:chOff x="-16783" y="5884452"/>
            <a:chExt cx="12208635" cy="9877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1DDDF7-62DD-49AF-9E24-4BAB23B64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59574A-FD5D-45B5-9E28-672B9381E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62B17A-1725-49E8-9D1D-63830501112B}"/>
              </a:ext>
            </a:extLst>
          </p:cNvPr>
          <p:cNvGrpSpPr/>
          <p:nvPr/>
        </p:nvGrpSpPr>
        <p:grpSpPr>
          <a:xfrm>
            <a:off x="130076" y="4732638"/>
            <a:ext cx="2248626" cy="1979108"/>
            <a:chOff x="3175" y="1588"/>
            <a:chExt cx="4686300" cy="4637087"/>
          </a:xfrm>
          <a:solidFill>
            <a:schemeClr val="accent6"/>
          </a:solidFill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DE819105-5DB4-46DC-AC07-9DCB326E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3094038"/>
              <a:ext cx="984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36DE6030-FB06-4F93-9784-7B79CD9D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3094038"/>
              <a:ext cx="85725" cy="133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1176D955-10D7-4701-AAE0-C00F5ECC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14801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18C6D0D-4DCF-44E2-8B94-E65CF4AC6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0FDA524-43DC-4623-B0B1-ACAE7E07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17658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62F22C32-B45F-4588-96DE-460D2CEA2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4417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8FE555-3550-4100-805E-DDEBC7DD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AFC136C-E42D-498A-AFDB-E1453B7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47027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3">
              <a:extLst>
                <a:ext uri="{FF2B5EF4-FFF2-40B4-BE49-F238E27FC236}">
                  <a16:creationId xmlns:a16="http://schemas.microsoft.com/office/drawing/2014/main" id="{0EE3899C-AD24-4488-91A4-00B8CC0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73380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94665C3-4769-43CC-A1A3-0F3BCC0F3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D3DCA95-33B8-44E2-AEEE-5C19E3E4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76237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91886D56-EE96-4F53-9CD0-B0A50C56E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4027488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38E352DA-DF6A-4693-B10F-F87894A2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861D65DE-C61D-4510-8D5E-B209D4E2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56063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0B4159A-905D-48AC-B807-B563304DB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1897063"/>
              <a:ext cx="984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A2F29FED-88D3-4C7D-A344-D892BC5E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1897063"/>
              <a:ext cx="85725" cy="128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A2F96EA2-99F5-4C10-A2D7-4AD146A60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18970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1CDB6BEC-2086-4663-975D-06B72D1F1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CB9C93FB-FBF3-41C0-8B61-69D5A0473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1925638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95CD85C8-51E3-4D5E-8BC1-7CA4EAB8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189163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BFA2418-58D9-463B-8641-192E25E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5EE9D6E9-0BEE-4CEF-8EDB-EF1351A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217738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C37EBE1-B90E-4F17-A9F9-3BD4276C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4828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90F50E58-71E9-43E2-9506-BAA380CD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175 w 193"/>
                <a:gd name="T1" fmla="*/ 192 h 192"/>
                <a:gd name="T2" fmla="*/ 0 w 193"/>
                <a:gd name="T3" fmla="*/ 18 h 192"/>
                <a:gd name="T4" fmla="*/ 18 w 193"/>
                <a:gd name="T5" fmla="*/ 0 h 192"/>
                <a:gd name="T6" fmla="*/ 193 w 193"/>
                <a:gd name="T7" fmla="*/ 174 h 192"/>
                <a:gd name="T8" fmla="*/ 175 w 193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175" y="192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4"/>
                  </a:lnTo>
                  <a:lnTo>
                    <a:pt x="17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4DBF3AEE-1012-43E8-9EBA-706E82A5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511425"/>
              <a:ext cx="306388" cy="304800"/>
            </a:xfrm>
            <a:custGeom>
              <a:avLst/>
              <a:gdLst>
                <a:gd name="T0" fmla="*/ 0 w 193"/>
                <a:gd name="T1" fmla="*/ 174 h 192"/>
                <a:gd name="T2" fmla="*/ 175 w 193"/>
                <a:gd name="T3" fmla="*/ 0 h 192"/>
                <a:gd name="T4" fmla="*/ 193 w 193"/>
                <a:gd name="T5" fmla="*/ 18 h 192"/>
                <a:gd name="T6" fmla="*/ 18 w 193"/>
                <a:gd name="T7" fmla="*/ 192 h 192"/>
                <a:gd name="T8" fmla="*/ 0 w 193"/>
                <a:gd name="T9" fmla="*/ 17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2">
                  <a:moveTo>
                    <a:pt x="0" y="174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2"/>
                  </a:lnTo>
                  <a:lnTo>
                    <a:pt x="0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7BEAB592-643D-4949-9BF5-0A6405E6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2774950"/>
              <a:ext cx="357188" cy="6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2555EA84-A00C-4B50-A5DE-B218CCDF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175 w 193"/>
                <a:gd name="T1" fmla="*/ 193 h 193"/>
                <a:gd name="T2" fmla="*/ 0 w 193"/>
                <a:gd name="T3" fmla="*/ 18 h 193"/>
                <a:gd name="T4" fmla="*/ 18 w 193"/>
                <a:gd name="T5" fmla="*/ 0 h 193"/>
                <a:gd name="T6" fmla="*/ 193 w 193"/>
                <a:gd name="T7" fmla="*/ 175 h 193"/>
                <a:gd name="T8" fmla="*/ 175 w 193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75" y="193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193" y="175"/>
                  </a:lnTo>
                  <a:lnTo>
                    <a:pt x="175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6D28AE3B-F03F-408C-8836-47DB0EBE5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2803525"/>
              <a:ext cx="306388" cy="306387"/>
            </a:xfrm>
            <a:custGeom>
              <a:avLst/>
              <a:gdLst>
                <a:gd name="T0" fmla="*/ 0 w 193"/>
                <a:gd name="T1" fmla="*/ 175 h 193"/>
                <a:gd name="T2" fmla="*/ 175 w 193"/>
                <a:gd name="T3" fmla="*/ 0 h 193"/>
                <a:gd name="T4" fmla="*/ 193 w 193"/>
                <a:gd name="T5" fmla="*/ 18 h 193"/>
                <a:gd name="T6" fmla="*/ 18 w 193"/>
                <a:gd name="T7" fmla="*/ 193 h 193"/>
                <a:gd name="T8" fmla="*/ 0 w 193"/>
                <a:gd name="T9" fmla="*/ 17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0" y="175"/>
                  </a:moveTo>
                  <a:lnTo>
                    <a:pt x="175" y="0"/>
                  </a:lnTo>
                  <a:lnTo>
                    <a:pt x="193" y="18"/>
                  </a:lnTo>
                  <a:lnTo>
                    <a:pt x="18" y="193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18772A9D-4ED2-46FF-B518-2243437CA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9163"/>
              <a:ext cx="44450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4">
              <a:extLst>
                <a:ext uri="{FF2B5EF4-FFF2-40B4-BE49-F238E27FC236}">
                  <a16:creationId xmlns:a16="http://schemas.microsoft.com/office/drawing/2014/main" id="{FB7CA4FA-7DF7-48C5-9F36-FDED2E1E1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919163"/>
              <a:ext cx="53975" cy="981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3F87037C-2303-442A-9EC1-D7D5A7F1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915988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6BA7F3E-E19C-4615-BBB1-1CF2CA59D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50D48179-6FA6-4BE7-AAA0-0A623BEC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938213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8">
              <a:extLst>
                <a:ext uri="{FF2B5EF4-FFF2-40B4-BE49-F238E27FC236}">
                  <a16:creationId xmlns:a16="http://schemas.microsoft.com/office/drawing/2014/main" id="{E31C3D43-36AA-4C42-A8F9-A3020C8A5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141413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974D4C08-85C7-4F3B-A8D8-F75E90B3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40572E18-1B63-40F3-B6E9-CB022046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16046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41">
              <a:extLst>
                <a:ext uri="{FF2B5EF4-FFF2-40B4-BE49-F238E27FC236}">
                  <a16:creationId xmlns:a16="http://schemas.microsoft.com/office/drawing/2014/main" id="{9CE2F97C-BCE4-4DA8-8524-BE509AF9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3652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E1DA533C-6026-4AE3-A7FF-7E02ED4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135 w 149"/>
                <a:gd name="T1" fmla="*/ 146 h 146"/>
                <a:gd name="T2" fmla="*/ 0 w 149"/>
                <a:gd name="T3" fmla="*/ 12 h 146"/>
                <a:gd name="T4" fmla="*/ 14 w 149"/>
                <a:gd name="T5" fmla="*/ 0 h 146"/>
                <a:gd name="T6" fmla="*/ 149 w 149"/>
                <a:gd name="T7" fmla="*/ 134 h 146"/>
                <a:gd name="T8" fmla="*/ 135 w 149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135" y="146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680E4D9-A7EC-4ABB-826C-64FB355C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387475"/>
              <a:ext cx="236538" cy="231775"/>
            </a:xfrm>
            <a:custGeom>
              <a:avLst/>
              <a:gdLst>
                <a:gd name="T0" fmla="*/ 0 w 149"/>
                <a:gd name="T1" fmla="*/ 134 h 146"/>
                <a:gd name="T2" fmla="*/ 135 w 149"/>
                <a:gd name="T3" fmla="*/ 0 h 146"/>
                <a:gd name="T4" fmla="*/ 149 w 149"/>
                <a:gd name="T5" fmla="*/ 12 h 146"/>
                <a:gd name="T6" fmla="*/ 14 w 149"/>
                <a:gd name="T7" fmla="*/ 146 h 146"/>
                <a:gd name="T8" fmla="*/ 0 w 149"/>
                <a:gd name="T9" fmla="*/ 13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6">
                  <a:moveTo>
                    <a:pt x="0" y="134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6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4">
              <a:extLst>
                <a:ext uri="{FF2B5EF4-FFF2-40B4-BE49-F238E27FC236}">
                  <a16:creationId xmlns:a16="http://schemas.microsoft.com/office/drawing/2014/main" id="{2AFEED65-484F-49D5-B1A8-A09B408FE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513" y="1590675"/>
              <a:ext cx="2746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2B685833-FD6A-4301-B5D6-070B380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4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2CF88B-AD1D-4CF8-9E08-6C2CD804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63" y="1609725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4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9E2B3AA2-E901-4120-9834-5C1CA543B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217488"/>
              <a:ext cx="44450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8">
              <a:extLst>
                <a:ext uri="{FF2B5EF4-FFF2-40B4-BE49-F238E27FC236}">
                  <a16:creationId xmlns:a16="http://schemas.microsoft.com/office/drawing/2014/main" id="{77DB11D9-FA72-410B-A0B0-C16557E5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217488"/>
              <a:ext cx="53975" cy="746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8DCFB37-9013-4254-ABD1-E673DD44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65088"/>
              <a:ext cx="287338" cy="188912"/>
            </a:xfrm>
            <a:custGeom>
              <a:avLst/>
              <a:gdLst>
                <a:gd name="T0" fmla="*/ 181 w 181"/>
                <a:gd name="T1" fmla="*/ 119 h 119"/>
                <a:gd name="T2" fmla="*/ 0 w 181"/>
                <a:gd name="T3" fmla="*/ 119 h 119"/>
                <a:gd name="T4" fmla="*/ 0 w 181"/>
                <a:gd name="T5" fmla="*/ 80 h 119"/>
                <a:gd name="T6" fmla="*/ 86 w 181"/>
                <a:gd name="T7" fmla="*/ 0 h 119"/>
                <a:gd name="T8" fmla="*/ 181 w 181"/>
                <a:gd name="T9" fmla="*/ 26 h 119"/>
                <a:gd name="T10" fmla="*/ 181 w 181"/>
                <a:gd name="T1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19">
                  <a:moveTo>
                    <a:pt x="181" y="119"/>
                  </a:moveTo>
                  <a:lnTo>
                    <a:pt x="0" y="119"/>
                  </a:lnTo>
                  <a:lnTo>
                    <a:pt x="0" y="80"/>
                  </a:lnTo>
                  <a:lnTo>
                    <a:pt x="86" y="0"/>
                  </a:lnTo>
                  <a:lnTo>
                    <a:pt x="181" y="26"/>
                  </a:lnTo>
                  <a:lnTo>
                    <a:pt x="181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832C7B59-365A-4334-8908-6E5A1725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135 w 149"/>
                <a:gd name="T1" fmla="*/ 149 h 149"/>
                <a:gd name="T2" fmla="*/ 0 w 149"/>
                <a:gd name="T3" fmla="*/ 15 h 149"/>
                <a:gd name="T4" fmla="*/ 14 w 149"/>
                <a:gd name="T5" fmla="*/ 0 h 149"/>
                <a:gd name="T6" fmla="*/ 149 w 149"/>
                <a:gd name="T7" fmla="*/ 135 h 149"/>
                <a:gd name="T8" fmla="*/ 135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35" y="149"/>
                  </a:moveTo>
                  <a:lnTo>
                    <a:pt x="0" y="15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06FF40E4-1030-4CF1-9429-B44117C2E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227013"/>
              <a:ext cx="236538" cy="236537"/>
            </a:xfrm>
            <a:custGeom>
              <a:avLst/>
              <a:gdLst>
                <a:gd name="T0" fmla="*/ 0 w 149"/>
                <a:gd name="T1" fmla="*/ 135 h 149"/>
                <a:gd name="T2" fmla="*/ 135 w 149"/>
                <a:gd name="T3" fmla="*/ 0 h 149"/>
                <a:gd name="T4" fmla="*/ 149 w 149"/>
                <a:gd name="T5" fmla="*/ 15 h 149"/>
                <a:gd name="T6" fmla="*/ 14 w 149"/>
                <a:gd name="T7" fmla="*/ 149 h 149"/>
                <a:gd name="T8" fmla="*/ 0 w 149"/>
                <a:gd name="T9" fmla="*/ 1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0" y="135"/>
                  </a:moveTo>
                  <a:lnTo>
                    <a:pt x="135" y="0"/>
                  </a:lnTo>
                  <a:lnTo>
                    <a:pt x="149" y="15"/>
                  </a:lnTo>
                  <a:lnTo>
                    <a:pt x="14" y="149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52">
              <a:extLst>
                <a:ext uri="{FF2B5EF4-FFF2-40B4-BE49-F238E27FC236}">
                  <a16:creationId xmlns:a16="http://schemas.microsoft.com/office/drawing/2014/main" id="{5D48EA84-5312-4969-9CD8-9FCD8E52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180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D11978F5-DE12-4F3C-83A4-F8A103B3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135 w 149"/>
                <a:gd name="T1" fmla="*/ 148 h 148"/>
                <a:gd name="T2" fmla="*/ 0 w 149"/>
                <a:gd name="T3" fmla="*/ 14 h 148"/>
                <a:gd name="T4" fmla="*/ 14 w 149"/>
                <a:gd name="T5" fmla="*/ 0 h 148"/>
                <a:gd name="T6" fmla="*/ 149 w 149"/>
                <a:gd name="T7" fmla="*/ 134 h 148"/>
                <a:gd name="T8" fmla="*/ 135 w 1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135" y="1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149" y="134"/>
                  </a:lnTo>
                  <a:lnTo>
                    <a:pt x="135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6137450-B58F-4522-BAC7-E9851051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450850"/>
              <a:ext cx="236538" cy="234950"/>
            </a:xfrm>
            <a:custGeom>
              <a:avLst/>
              <a:gdLst>
                <a:gd name="T0" fmla="*/ 0 w 149"/>
                <a:gd name="T1" fmla="*/ 134 h 148"/>
                <a:gd name="T2" fmla="*/ 135 w 149"/>
                <a:gd name="T3" fmla="*/ 0 h 148"/>
                <a:gd name="T4" fmla="*/ 149 w 149"/>
                <a:gd name="T5" fmla="*/ 14 h 148"/>
                <a:gd name="T6" fmla="*/ 14 w 149"/>
                <a:gd name="T7" fmla="*/ 148 h 148"/>
                <a:gd name="T8" fmla="*/ 0 w 149"/>
                <a:gd name="T9" fmla="*/ 13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8">
                  <a:moveTo>
                    <a:pt x="0" y="134"/>
                  </a:moveTo>
                  <a:lnTo>
                    <a:pt x="135" y="0"/>
                  </a:lnTo>
                  <a:lnTo>
                    <a:pt x="149" y="14"/>
                  </a:lnTo>
                  <a:lnTo>
                    <a:pt x="14" y="148"/>
                  </a:lnTo>
                  <a:lnTo>
                    <a:pt x="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55">
              <a:extLst>
                <a:ext uri="{FF2B5EF4-FFF2-40B4-BE49-F238E27FC236}">
                  <a16:creationId xmlns:a16="http://schemas.microsoft.com/office/drawing/2014/main" id="{8B463AC3-9445-47D9-BF8B-C05EC146E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654050"/>
              <a:ext cx="2746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EAC56BBF-890E-4F2C-B54D-6A9BFBAF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135 w 149"/>
                <a:gd name="T1" fmla="*/ 147 h 147"/>
                <a:gd name="T2" fmla="*/ 0 w 149"/>
                <a:gd name="T3" fmla="*/ 12 h 147"/>
                <a:gd name="T4" fmla="*/ 14 w 149"/>
                <a:gd name="T5" fmla="*/ 0 h 147"/>
                <a:gd name="T6" fmla="*/ 149 w 149"/>
                <a:gd name="T7" fmla="*/ 135 h 147"/>
                <a:gd name="T8" fmla="*/ 135 w 149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135" y="147"/>
                  </a:moveTo>
                  <a:lnTo>
                    <a:pt x="0" y="12"/>
                  </a:lnTo>
                  <a:lnTo>
                    <a:pt x="14" y="0"/>
                  </a:lnTo>
                  <a:lnTo>
                    <a:pt x="149" y="135"/>
                  </a:lnTo>
                  <a:lnTo>
                    <a:pt x="135" y="1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66143911-43DE-4ACA-B9D8-266F62F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38" y="676275"/>
              <a:ext cx="236538" cy="233362"/>
            </a:xfrm>
            <a:custGeom>
              <a:avLst/>
              <a:gdLst>
                <a:gd name="T0" fmla="*/ 0 w 149"/>
                <a:gd name="T1" fmla="*/ 135 h 147"/>
                <a:gd name="T2" fmla="*/ 135 w 149"/>
                <a:gd name="T3" fmla="*/ 0 h 147"/>
                <a:gd name="T4" fmla="*/ 149 w 149"/>
                <a:gd name="T5" fmla="*/ 12 h 147"/>
                <a:gd name="T6" fmla="*/ 14 w 149"/>
                <a:gd name="T7" fmla="*/ 147 h 147"/>
                <a:gd name="T8" fmla="*/ 0 w 149"/>
                <a:gd name="T9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7">
                  <a:moveTo>
                    <a:pt x="0" y="135"/>
                  </a:moveTo>
                  <a:lnTo>
                    <a:pt x="135" y="0"/>
                  </a:lnTo>
                  <a:lnTo>
                    <a:pt x="149" y="12"/>
                  </a:lnTo>
                  <a:lnTo>
                    <a:pt x="14" y="147"/>
                  </a:lnTo>
                  <a:lnTo>
                    <a:pt x="0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8">
              <a:extLst>
                <a:ext uri="{FF2B5EF4-FFF2-40B4-BE49-F238E27FC236}">
                  <a16:creationId xmlns:a16="http://schemas.microsoft.com/office/drawing/2014/main" id="{F10A7B96-1CB9-4E74-BEFA-97D6F261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83E0445C-8F2F-4027-8FC2-8D4BC792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3" y="950913"/>
              <a:ext cx="8255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0">
              <a:extLst>
                <a:ext uri="{FF2B5EF4-FFF2-40B4-BE49-F238E27FC236}">
                  <a16:creationId xmlns:a16="http://schemas.microsoft.com/office/drawing/2014/main" id="{EBDA6985-5DFF-491C-B20A-30949167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6BE22C1C-E80D-44A2-A674-AD2AAE2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1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1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2AB0E527-1719-48F6-8069-7D730AC8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773113"/>
              <a:ext cx="198438" cy="196850"/>
            </a:xfrm>
            <a:custGeom>
              <a:avLst/>
              <a:gdLst>
                <a:gd name="T0" fmla="*/ 11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1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1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3">
              <a:extLst>
                <a:ext uri="{FF2B5EF4-FFF2-40B4-BE49-F238E27FC236}">
                  <a16:creationId xmlns:a16="http://schemas.microsoft.com/office/drawing/2014/main" id="{025B8DA8-08A0-45FF-8994-554441F8B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755650"/>
              <a:ext cx="39688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C614A04A-6BF5-44BC-AA3D-D103994F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4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4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473CB7AA-2239-4F3C-92D1-EEA661827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4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326689CF-C9F2-4A33-8928-D782C4BF9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D67486E1-5A31-446D-8510-8F9A9578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4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4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591A3D3B-DCD3-4BBA-8AFA-D6319CDCE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4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69">
              <a:extLst>
                <a:ext uri="{FF2B5EF4-FFF2-40B4-BE49-F238E27FC236}">
                  <a16:creationId xmlns:a16="http://schemas.microsoft.com/office/drawing/2014/main" id="{B16FE9EB-FA11-4DE8-8051-1F672E7F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755650"/>
              <a:ext cx="42863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8A69B76-0966-498E-A6B9-133791937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2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2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1BB2744C-1408-49B5-86B7-C127937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3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2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72">
              <a:extLst>
                <a:ext uri="{FF2B5EF4-FFF2-40B4-BE49-F238E27FC236}">
                  <a16:creationId xmlns:a16="http://schemas.microsoft.com/office/drawing/2014/main" id="{A81B684F-8D94-4A4B-AC88-6DB5D5C3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755650"/>
              <a:ext cx="822325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3">
              <a:extLst>
                <a:ext uri="{FF2B5EF4-FFF2-40B4-BE49-F238E27FC236}">
                  <a16:creationId xmlns:a16="http://schemas.microsoft.com/office/drawing/2014/main" id="{F4D0A8A3-8EAF-44EF-A4D1-5BDB9AB4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950" y="950913"/>
              <a:ext cx="822325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74">
              <a:extLst>
                <a:ext uri="{FF2B5EF4-FFF2-40B4-BE49-F238E27FC236}">
                  <a16:creationId xmlns:a16="http://schemas.microsoft.com/office/drawing/2014/main" id="{1004FD0D-956B-44AA-8137-745DACDD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350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9797B368-1130-489F-ADE8-18717817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0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86E80B01-335E-419F-83D7-63973D0B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138" y="773113"/>
              <a:ext cx="198438" cy="196850"/>
            </a:xfrm>
            <a:custGeom>
              <a:avLst/>
              <a:gdLst>
                <a:gd name="T0" fmla="*/ 10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0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0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77">
              <a:extLst>
                <a:ext uri="{FF2B5EF4-FFF2-40B4-BE49-F238E27FC236}">
                  <a16:creationId xmlns:a16="http://schemas.microsoft.com/office/drawing/2014/main" id="{8A36AB3D-F4F4-41FA-86AC-7582D773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263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D0B91DA6-62CD-4B74-BEAD-350F00A9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0 w 126"/>
                <a:gd name="T1" fmla="*/ 112 h 124"/>
                <a:gd name="T2" fmla="*/ 114 w 126"/>
                <a:gd name="T3" fmla="*/ 0 h 124"/>
                <a:gd name="T4" fmla="*/ 126 w 126"/>
                <a:gd name="T5" fmla="*/ 12 h 124"/>
                <a:gd name="T6" fmla="*/ 12 w 126"/>
                <a:gd name="T7" fmla="*/ 124 h 124"/>
                <a:gd name="T8" fmla="*/ 0 w 126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0" y="112"/>
                  </a:moveTo>
                  <a:lnTo>
                    <a:pt x="114" y="0"/>
                  </a:lnTo>
                  <a:lnTo>
                    <a:pt x="126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F2963009-EFDA-46D5-97E1-CED1BDED0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773113"/>
              <a:ext cx="200025" cy="196850"/>
            </a:xfrm>
            <a:custGeom>
              <a:avLst/>
              <a:gdLst>
                <a:gd name="T0" fmla="*/ 12 w 126"/>
                <a:gd name="T1" fmla="*/ 0 h 124"/>
                <a:gd name="T2" fmla="*/ 126 w 126"/>
                <a:gd name="T3" fmla="*/ 112 h 124"/>
                <a:gd name="T4" fmla="*/ 114 w 126"/>
                <a:gd name="T5" fmla="*/ 124 h 124"/>
                <a:gd name="T6" fmla="*/ 0 w 126"/>
                <a:gd name="T7" fmla="*/ 12 h 124"/>
                <a:gd name="T8" fmla="*/ 12 w 126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24">
                  <a:moveTo>
                    <a:pt x="12" y="0"/>
                  </a:moveTo>
                  <a:lnTo>
                    <a:pt x="126" y="112"/>
                  </a:lnTo>
                  <a:lnTo>
                    <a:pt x="114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80">
              <a:extLst>
                <a:ext uri="{FF2B5EF4-FFF2-40B4-BE49-F238E27FC236}">
                  <a16:creationId xmlns:a16="http://schemas.microsoft.com/office/drawing/2014/main" id="{B7D31B82-341D-42B0-B652-B356C0DC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C51B6370-9A36-4609-A870-D846C694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2FEA0319-90E8-4FF0-8B66-F4745ED3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83">
              <a:extLst>
                <a:ext uri="{FF2B5EF4-FFF2-40B4-BE49-F238E27FC236}">
                  <a16:creationId xmlns:a16="http://schemas.microsoft.com/office/drawing/2014/main" id="{29AA625D-F1C2-4BA7-9A85-815E507F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E7A83AF3-7714-40C4-9D71-F9650A97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B914F548-3C6F-4A19-9494-0DD41681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6">
              <a:extLst>
                <a:ext uri="{FF2B5EF4-FFF2-40B4-BE49-F238E27FC236}">
                  <a16:creationId xmlns:a16="http://schemas.microsoft.com/office/drawing/2014/main" id="{999599C1-C47D-4ECE-A21E-234B90C2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950" y="755650"/>
              <a:ext cx="825500" cy="396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9CCBBC56-3BE6-40FB-8761-A66D226F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  <a:gd name="T10" fmla="*/ 869 w 869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  <a:lnTo>
                    <a:pt x="8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8B481B5D-1E70-45C3-AEAC-A27A0E72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950913"/>
              <a:ext cx="1379538" cy="44450"/>
            </a:xfrm>
            <a:custGeom>
              <a:avLst/>
              <a:gdLst>
                <a:gd name="T0" fmla="*/ 869 w 869"/>
                <a:gd name="T1" fmla="*/ 0 h 28"/>
                <a:gd name="T2" fmla="*/ 869 w 869"/>
                <a:gd name="T3" fmla="*/ 28 h 28"/>
                <a:gd name="T4" fmla="*/ 0 w 869"/>
                <a:gd name="T5" fmla="*/ 28 h 28"/>
                <a:gd name="T6" fmla="*/ 0 w 869"/>
                <a:gd name="T7" fmla="*/ 0 h 28"/>
                <a:gd name="T8" fmla="*/ 777 w 86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9" h="28">
                  <a:moveTo>
                    <a:pt x="869" y="0"/>
                  </a:moveTo>
                  <a:lnTo>
                    <a:pt x="869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77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9">
              <a:extLst>
                <a:ext uri="{FF2B5EF4-FFF2-40B4-BE49-F238E27FC236}">
                  <a16:creationId xmlns:a16="http://schemas.microsoft.com/office/drawing/2014/main" id="{BA1D8568-40F5-416F-8677-897AFEE21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350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6B553A95-8E71-40B6-86F2-BBB6CEDD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0 w 125"/>
                <a:gd name="T1" fmla="*/ 112 h 124"/>
                <a:gd name="T2" fmla="*/ 113 w 125"/>
                <a:gd name="T3" fmla="*/ 0 h 124"/>
                <a:gd name="T4" fmla="*/ 125 w 125"/>
                <a:gd name="T5" fmla="*/ 12 h 124"/>
                <a:gd name="T6" fmla="*/ 12 w 125"/>
                <a:gd name="T7" fmla="*/ 124 h 124"/>
                <a:gd name="T8" fmla="*/ 0 w 125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0" y="112"/>
                  </a:moveTo>
                  <a:lnTo>
                    <a:pt x="113" y="0"/>
                  </a:lnTo>
                  <a:lnTo>
                    <a:pt x="125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D4ED0FD4-2791-431F-997B-3B45191C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138" y="773113"/>
              <a:ext cx="198438" cy="196850"/>
            </a:xfrm>
            <a:custGeom>
              <a:avLst/>
              <a:gdLst>
                <a:gd name="T0" fmla="*/ 12 w 125"/>
                <a:gd name="T1" fmla="*/ 0 h 124"/>
                <a:gd name="T2" fmla="*/ 125 w 125"/>
                <a:gd name="T3" fmla="*/ 112 h 124"/>
                <a:gd name="T4" fmla="*/ 113 w 125"/>
                <a:gd name="T5" fmla="*/ 124 h 124"/>
                <a:gd name="T6" fmla="*/ 0 w 125"/>
                <a:gd name="T7" fmla="*/ 12 h 124"/>
                <a:gd name="T8" fmla="*/ 12 w 125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4">
                  <a:moveTo>
                    <a:pt x="12" y="0"/>
                  </a:moveTo>
                  <a:lnTo>
                    <a:pt x="125" y="112"/>
                  </a:lnTo>
                  <a:lnTo>
                    <a:pt x="113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92">
              <a:extLst>
                <a:ext uri="{FF2B5EF4-FFF2-40B4-BE49-F238E27FC236}">
                  <a16:creationId xmlns:a16="http://schemas.microsoft.com/office/drawing/2014/main" id="{3665DE63-5009-48D7-9E2C-E927170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438" y="755650"/>
              <a:ext cx="38100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20F8CB5F-15A4-4101-ADD3-5516C7CF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0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0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F195254C-B7F7-4F24-9DC9-B392E12DF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773113"/>
              <a:ext cx="196850" cy="196850"/>
            </a:xfrm>
            <a:custGeom>
              <a:avLst/>
              <a:gdLst>
                <a:gd name="T0" fmla="*/ 10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0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0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95">
              <a:extLst>
                <a:ext uri="{FF2B5EF4-FFF2-40B4-BE49-F238E27FC236}">
                  <a16:creationId xmlns:a16="http://schemas.microsoft.com/office/drawing/2014/main" id="{EA840885-7D19-4CAB-8ED7-22AFD3EF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1AC4AD05-693F-4C88-B485-79833C99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0 w 127"/>
                <a:gd name="T1" fmla="*/ 112 h 124"/>
                <a:gd name="T2" fmla="*/ 115 w 127"/>
                <a:gd name="T3" fmla="*/ 0 h 124"/>
                <a:gd name="T4" fmla="*/ 127 w 127"/>
                <a:gd name="T5" fmla="*/ 12 h 124"/>
                <a:gd name="T6" fmla="*/ 12 w 127"/>
                <a:gd name="T7" fmla="*/ 124 h 124"/>
                <a:gd name="T8" fmla="*/ 0 w 127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0" y="112"/>
                  </a:moveTo>
                  <a:lnTo>
                    <a:pt x="115" y="0"/>
                  </a:lnTo>
                  <a:lnTo>
                    <a:pt x="127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66541C1-D7C6-4D5F-AF16-6A839D76F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773113"/>
              <a:ext cx="201613" cy="196850"/>
            </a:xfrm>
            <a:custGeom>
              <a:avLst/>
              <a:gdLst>
                <a:gd name="T0" fmla="*/ 12 w 127"/>
                <a:gd name="T1" fmla="*/ 0 h 124"/>
                <a:gd name="T2" fmla="*/ 127 w 127"/>
                <a:gd name="T3" fmla="*/ 112 h 124"/>
                <a:gd name="T4" fmla="*/ 115 w 127"/>
                <a:gd name="T5" fmla="*/ 124 h 124"/>
                <a:gd name="T6" fmla="*/ 0 w 127"/>
                <a:gd name="T7" fmla="*/ 12 h 124"/>
                <a:gd name="T8" fmla="*/ 12 w 127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24">
                  <a:moveTo>
                    <a:pt x="12" y="0"/>
                  </a:moveTo>
                  <a:lnTo>
                    <a:pt x="127" y="112"/>
                  </a:lnTo>
                  <a:lnTo>
                    <a:pt x="115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8">
              <a:extLst>
                <a:ext uri="{FF2B5EF4-FFF2-40B4-BE49-F238E27FC236}">
                  <a16:creationId xmlns:a16="http://schemas.microsoft.com/office/drawing/2014/main" id="{3C7CEAEE-7472-4ED9-94BF-0598489AD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755650"/>
              <a:ext cx="41275" cy="2301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EC6414C8-278E-4F46-AD6D-24C0962A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0 w 124"/>
                <a:gd name="T1" fmla="*/ 112 h 124"/>
                <a:gd name="T2" fmla="*/ 112 w 124"/>
                <a:gd name="T3" fmla="*/ 0 h 124"/>
                <a:gd name="T4" fmla="*/ 124 w 124"/>
                <a:gd name="T5" fmla="*/ 12 h 124"/>
                <a:gd name="T6" fmla="*/ 12 w 124"/>
                <a:gd name="T7" fmla="*/ 124 h 124"/>
                <a:gd name="T8" fmla="*/ 0 w 124"/>
                <a:gd name="T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0" y="112"/>
                  </a:moveTo>
                  <a:lnTo>
                    <a:pt x="112" y="0"/>
                  </a:lnTo>
                  <a:lnTo>
                    <a:pt x="124" y="12"/>
                  </a:lnTo>
                  <a:lnTo>
                    <a:pt x="12" y="124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35BE9C-72D5-4576-8890-AE504690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773113"/>
              <a:ext cx="196850" cy="196850"/>
            </a:xfrm>
            <a:custGeom>
              <a:avLst/>
              <a:gdLst>
                <a:gd name="T0" fmla="*/ 12 w 124"/>
                <a:gd name="T1" fmla="*/ 0 h 124"/>
                <a:gd name="T2" fmla="*/ 124 w 124"/>
                <a:gd name="T3" fmla="*/ 112 h 124"/>
                <a:gd name="T4" fmla="*/ 112 w 124"/>
                <a:gd name="T5" fmla="*/ 124 h 124"/>
                <a:gd name="T6" fmla="*/ 0 w 124"/>
                <a:gd name="T7" fmla="*/ 12 h 124"/>
                <a:gd name="T8" fmla="*/ 12 w 12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4">
                  <a:moveTo>
                    <a:pt x="12" y="0"/>
                  </a:moveTo>
                  <a:lnTo>
                    <a:pt x="124" y="112"/>
                  </a:lnTo>
                  <a:lnTo>
                    <a:pt x="112" y="124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7DFFFF19-B354-48C6-9DBC-97899045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628650"/>
              <a:ext cx="652463" cy="474662"/>
            </a:xfrm>
            <a:custGeom>
              <a:avLst/>
              <a:gdLst>
                <a:gd name="T0" fmla="*/ 205 w 205"/>
                <a:gd name="T1" fmla="*/ 149 h 149"/>
                <a:gd name="T2" fmla="*/ 0 w 205"/>
                <a:gd name="T3" fmla="*/ 149 h 149"/>
                <a:gd name="T4" fmla="*/ 0 w 205"/>
                <a:gd name="T5" fmla="*/ 0 h 149"/>
                <a:gd name="T6" fmla="*/ 125 w 205"/>
                <a:gd name="T7" fmla="*/ 0 h 149"/>
                <a:gd name="T8" fmla="*/ 205 w 205"/>
                <a:gd name="T9" fmla="*/ 67 h 149"/>
                <a:gd name="T10" fmla="*/ 205 w 205"/>
                <a:gd name="T11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49">
                  <a:moveTo>
                    <a:pt x="205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9" y="0"/>
                    <a:pt x="205" y="30"/>
                    <a:pt x="205" y="67"/>
                  </a:cubicBezTo>
                  <a:lnTo>
                    <a:pt x="20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102">
              <a:extLst>
                <a:ext uri="{FF2B5EF4-FFF2-40B4-BE49-F238E27FC236}">
                  <a16:creationId xmlns:a16="http://schemas.microsoft.com/office/drawing/2014/main" id="{9DA132F7-FC04-49FE-B13F-CABFE90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38" y="698500"/>
              <a:ext cx="219075" cy="4905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707C6BE-0D06-4FFF-941B-8141E1FB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63" y="1588"/>
              <a:ext cx="3952875" cy="977900"/>
            </a:xfrm>
            <a:custGeom>
              <a:avLst/>
              <a:gdLst>
                <a:gd name="T0" fmla="*/ 2474 w 2490"/>
                <a:gd name="T1" fmla="*/ 616 h 616"/>
                <a:gd name="T2" fmla="*/ 580 w 2490"/>
                <a:gd name="T3" fmla="*/ 48 h 616"/>
                <a:gd name="T4" fmla="*/ 28 w 2490"/>
                <a:gd name="T5" fmla="*/ 469 h 616"/>
                <a:gd name="T6" fmla="*/ 0 w 2490"/>
                <a:gd name="T7" fmla="*/ 437 h 616"/>
                <a:gd name="T8" fmla="*/ 572 w 2490"/>
                <a:gd name="T9" fmla="*/ 0 h 616"/>
                <a:gd name="T10" fmla="*/ 2490 w 2490"/>
                <a:gd name="T11" fmla="*/ 578 h 616"/>
                <a:gd name="T12" fmla="*/ 2474 w 2490"/>
                <a:gd name="T13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0" h="616">
                  <a:moveTo>
                    <a:pt x="2474" y="616"/>
                  </a:moveTo>
                  <a:lnTo>
                    <a:pt x="580" y="48"/>
                  </a:lnTo>
                  <a:lnTo>
                    <a:pt x="28" y="469"/>
                  </a:lnTo>
                  <a:lnTo>
                    <a:pt x="0" y="437"/>
                  </a:lnTo>
                  <a:lnTo>
                    <a:pt x="572" y="0"/>
                  </a:lnTo>
                  <a:lnTo>
                    <a:pt x="2490" y="578"/>
                  </a:lnTo>
                  <a:lnTo>
                    <a:pt x="2474" y="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04">
              <a:extLst>
                <a:ext uri="{FF2B5EF4-FFF2-40B4-BE49-F238E27FC236}">
                  <a16:creationId xmlns:a16="http://schemas.microsoft.com/office/drawing/2014/main" id="{66AD34D4-D5AF-44CE-828C-70C26CA1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966788"/>
              <a:ext cx="44450" cy="1012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5">
              <a:extLst>
                <a:ext uri="{FF2B5EF4-FFF2-40B4-BE49-F238E27FC236}">
                  <a16:creationId xmlns:a16="http://schemas.microsoft.com/office/drawing/2014/main" id="{6BE6EA7D-4D6A-40A9-914C-3C8B8947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1938338"/>
              <a:ext cx="736600" cy="241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6">
              <a:extLst>
                <a:ext uri="{FF2B5EF4-FFF2-40B4-BE49-F238E27FC236}">
                  <a16:creationId xmlns:a16="http://schemas.microsoft.com/office/drawing/2014/main" id="{DF0C5101-559D-40FA-960A-D72D4EB9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1855788"/>
              <a:ext cx="187325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7">
              <a:extLst>
                <a:ext uri="{FF2B5EF4-FFF2-40B4-BE49-F238E27FC236}">
                  <a16:creationId xmlns:a16="http://schemas.microsoft.com/office/drawing/2014/main" id="{F8E12AEC-DA90-401E-94A4-E0858BC03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5" y="752475"/>
              <a:ext cx="771525" cy="36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9F873FB8-662E-40F6-8787-B42B0F6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825" y="900113"/>
              <a:ext cx="1287463" cy="88900"/>
            </a:xfrm>
            <a:custGeom>
              <a:avLst/>
              <a:gdLst>
                <a:gd name="T0" fmla="*/ 0 w 811"/>
                <a:gd name="T1" fmla="*/ 56 h 56"/>
                <a:gd name="T2" fmla="*/ 0 w 811"/>
                <a:gd name="T3" fmla="*/ 30 h 56"/>
                <a:gd name="T4" fmla="*/ 725 w 811"/>
                <a:gd name="T5" fmla="*/ 30 h 56"/>
                <a:gd name="T6" fmla="*/ 735 w 811"/>
                <a:gd name="T7" fmla="*/ 0 h 56"/>
                <a:gd name="T8" fmla="*/ 811 w 811"/>
                <a:gd name="T9" fmla="*/ 30 h 56"/>
                <a:gd name="T10" fmla="*/ 811 w 811"/>
                <a:gd name="T11" fmla="*/ 56 h 56"/>
                <a:gd name="T12" fmla="*/ 0 w 811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1" h="56">
                  <a:moveTo>
                    <a:pt x="0" y="56"/>
                  </a:moveTo>
                  <a:lnTo>
                    <a:pt x="0" y="30"/>
                  </a:lnTo>
                  <a:lnTo>
                    <a:pt x="725" y="30"/>
                  </a:lnTo>
                  <a:lnTo>
                    <a:pt x="735" y="0"/>
                  </a:lnTo>
                  <a:lnTo>
                    <a:pt x="811" y="30"/>
                  </a:lnTo>
                  <a:lnTo>
                    <a:pt x="811" y="56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9">
              <a:extLst>
                <a:ext uri="{FF2B5EF4-FFF2-40B4-BE49-F238E27FC236}">
                  <a16:creationId xmlns:a16="http://schemas.microsoft.com/office/drawing/2014/main" id="{4E1F0F9F-9EBA-4F27-8CE9-9BD9A3FE2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10">
              <a:extLst>
                <a:ext uri="{FF2B5EF4-FFF2-40B4-BE49-F238E27FC236}">
                  <a16:creationId xmlns:a16="http://schemas.microsoft.com/office/drawing/2014/main" id="{710444E4-A343-4CA2-AD27-64916BBA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820738"/>
              <a:ext cx="38100" cy="133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8F7DBF22-F2C7-46CA-B179-8E91D54E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0 w 117"/>
                <a:gd name="T1" fmla="*/ 105 h 117"/>
                <a:gd name="T2" fmla="*/ 107 w 117"/>
                <a:gd name="T3" fmla="*/ 0 h 117"/>
                <a:gd name="T4" fmla="*/ 117 w 117"/>
                <a:gd name="T5" fmla="*/ 11 h 117"/>
                <a:gd name="T6" fmla="*/ 12 w 117"/>
                <a:gd name="T7" fmla="*/ 117 h 117"/>
                <a:gd name="T8" fmla="*/ 0 w 117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0" y="105"/>
                  </a:moveTo>
                  <a:lnTo>
                    <a:pt x="107" y="0"/>
                  </a:lnTo>
                  <a:lnTo>
                    <a:pt x="117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209BCE25-38EE-48B7-822C-79B0EE0A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814388"/>
              <a:ext cx="142875" cy="139700"/>
            </a:xfrm>
            <a:custGeom>
              <a:avLst/>
              <a:gdLst>
                <a:gd name="T0" fmla="*/ 0 w 90"/>
                <a:gd name="T1" fmla="*/ 78 h 88"/>
                <a:gd name="T2" fmla="*/ 78 w 90"/>
                <a:gd name="T3" fmla="*/ 0 h 88"/>
                <a:gd name="T4" fmla="*/ 90 w 90"/>
                <a:gd name="T5" fmla="*/ 10 h 88"/>
                <a:gd name="T6" fmla="*/ 12 w 90"/>
                <a:gd name="T7" fmla="*/ 88 h 88"/>
                <a:gd name="T8" fmla="*/ 0 w 90"/>
                <a:gd name="T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8">
                  <a:moveTo>
                    <a:pt x="0" y="78"/>
                  </a:moveTo>
                  <a:lnTo>
                    <a:pt x="78" y="0"/>
                  </a:lnTo>
                  <a:lnTo>
                    <a:pt x="90" y="10"/>
                  </a:lnTo>
                  <a:lnTo>
                    <a:pt x="12" y="8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25F2677-F7F1-45B4-A795-5CBB310FB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738" y="768350"/>
              <a:ext cx="185738" cy="185737"/>
            </a:xfrm>
            <a:custGeom>
              <a:avLst/>
              <a:gdLst>
                <a:gd name="T0" fmla="*/ 12 w 117"/>
                <a:gd name="T1" fmla="*/ 0 h 117"/>
                <a:gd name="T2" fmla="*/ 117 w 117"/>
                <a:gd name="T3" fmla="*/ 105 h 117"/>
                <a:gd name="T4" fmla="*/ 107 w 117"/>
                <a:gd name="T5" fmla="*/ 117 h 117"/>
                <a:gd name="T6" fmla="*/ 0 w 117"/>
                <a:gd name="T7" fmla="*/ 11 h 117"/>
                <a:gd name="T8" fmla="*/ 12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2" y="0"/>
                  </a:moveTo>
                  <a:lnTo>
                    <a:pt x="117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14">
              <a:extLst>
                <a:ext uri="{FF2B5EF4-FFF2-40B4-BE49-F238E27FC236}">
                  <a16:creationId xmlns:a16="http://schemas.microsoft.com/office/drawing/2014/main" id="{6CE6152C-EB38-4D0B-93BD-B058186C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5E60347D-F0A9-4A58-A6CB-2361F02A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4 w 116"/>
                <a:gd name="T3" fmla="*/ 0 h 117"/>
                <a:gd name="T4" fmla="*/ 116 w 116"/>
                <a:gd name="T5" fmla="*/ 11 h 117"/>
                <a:gd name="T6" fmla="*/ 10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4" y="0"/>
                  </a:lnTo>
                  <a:lnTo>
                    <a:pt x="116" y="11"/>
                  </a:lnTo>
                  <a:lnTo>
                    <a:pt x="10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FCF93B89-6FA9-47AB-96B1-3AD268269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768350"/>
              <a:ext cx="184150" cy="185737"/>
            </a:xfrm>
            <a:custGeom>
              <a:avLst/>
              <a:gdLst>
                <a:gd name="T0" fmla="*/ 10 w 116"/>
                <a:gd name="T1" fmla="*/ 0 h 117"/>
                <a:gd name="T2" fmla="*/ 116 w 116"/>
                <a:gd name="T3" fmla="*/ 105 h 117"/>
                <a:gd name="T4" fmla="*/ 104 w 116"/>
                <a:gd name="T5" fmla="*/ 117 h 117"/>
                <a:gd name="T6" fmla="*/ 0 w 116"/>
                <a:gd name="T7" fmla="*/ 11 h 117"/>
                <a:gd name="T8" fmla="*/ 10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0" y="0"/>
                  </a:moveTo>
                  <a:lnTo>
                    <a:pt x="116" y="105"/>
                  </a:lnTo>
                  <a:lnTo>
                    <a:pt x="104" y="117"/>
                  </a:lnTo>
                  <a:lnTo>
                    <a:pt x="0" y="11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17">
              <a:extLst>
                <a:ext uri="{FF2B5EF4-FFF2-40B4-BE49-F238E27FC236}">
                  <a16:creationId xmlns:a16="http://schemas.microsoft.com/office/drawing/2014/main" id="{246BFEA0-B911-43EE-A56A-7C2AA169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752475"/>
              <a:ext cx="38100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94F5F43D-1DD4-4645-9351-EBC381083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0 w 119"/>
                <a:gd name="T1" fmla="*/ 105 h 117"/>
                <a:gd name="T2" fmla="*/ 107 w 119"/>
                <a:gd name="T3" fmla="*/ 0 h 117"/>
                <a:gd name="T4" fmla="*/ 119 w 119"/>
                <a:gd name="T5" fmla="*/ 11 h 117"/>
                <a:gd name="T6" fmla="*/ 12 w 119"/>
                <a:gd name="T7" fmla="*/ 117 h 117"/>
                <a:gd name="T8" fmla="*/ 0 w 119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0" y="105"/>
                  </a:moveTo>
                  <a:lnTo>
                    <a:pt x="107" y="0"/>
                  </a:lnTo>
                  <a:lnTo>
                    <a:pt x="119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C30FB6B9-A360-434A-9A35-37CA00C9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5" y="768350"/>
              <a:ext cx="188913" cy="185737"/>
            </a:xfrm>
            <a:custGeom>
              <a:avLst/>
              <a:gdLst>
                <a:gd name="T0" fmla="*/ 12 w 119"/>
                <a:gd name="T1" fmla="*/ 0 h 117"/>
                <a:gd name="T2" fmla="*/ 119 w 119"/>
                <a:gd name="T3" fmla="*/ 105 h 117"/>
                <a:gd name="T4" fmla="*/ 107 w 119"/>
                <a:gd name="T5" fmla="*/ 117 h 117"/>
                <a:gd name="T6" fmla="*/ 0 w 119"/>
                <a:gd name="T7" fmla="*/ 11 h 117"/>
                <a:gd name="T8" fmla="*/ 12 w 11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7">
                  <a:moveTo>
                    <a:pt x="12" y="0"/>
                  </a:moveTo>
                  <a:lnTo>
                    <a:pt x="119" y="105"/>
                  </a:lnTo>
                  <a:lnTo>
                    <a:pt x="107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20">
              <a:extLst>
                <a:ext uri="{FF2B5EF4-FFF2-40B4-BE49-F238E27FC236}">
                  <a16:creationId xmlns:a16="http://schemas.microsoft.com/office/drawing/2014/main" id="{270692D5-6393-459F-ADB7-A1EF3638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752475"/>
              <a:ext cx="34925" cy="2143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3FAAB7DC-1D26-44D1-A706-A324450B1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0 w 116"/>
                <a:gd name="T1" fmla="*/ 105 h 117"/>
                <a:gd name="T2" fmla="*/ 106 w 116"/>
                <a:gd name="T3" fmla="*/ 0 h 117"/>
                <a:gd name="T4" fmla="*/ 116 w 116"/>
                <a:gd name="T5" fmla="*/ 11 h 117"/>
                <a:gd name="T6" fmla="*/ 12 w 116"/>
                <a:gd name="T7" fmla="*/ 117 h 117"/>
                <a:gd name="T8" fmla="*/ 0 w 116"/>
                <a:gd name="T9" fmla="*/ 10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0" y="105"/>
                  </a:moveTo>
                  <a:lnTo>
                    <a:pt x="106" y="0"/>
                  </a:lnTo>
                  <a:lnTo>
                    <a:pt x="116" y="11"/>
                  </a:lnTo>
                  <a:lnTo>
                    <a:pt x="12" y="117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9F904936-C691-463E-9C5E-16E12279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768350"/>
              <a:ext cx="184150" cy="185737"/>
            </a:xfrm>
            <a:custGeom>
              <a:avLst/>
              <a:gdLst>
                <a:gd name="T0" fmla="*/ 12 w 116"/>
                <a:gd name="T1" fmla="*/ 0 h 117"/>
                <a:gd name="T2" fmla="*/ 116 w 116"/>
                <a:gd name="T3" fmla="*/ 105 h 117"/>
                <a:gd name="T4" fmla="*/ 106 w 116"/>
                <a:gd name="T5" fmla="*/ 117 h 117"/>
                <a:gd name="T6" fmla="*/ 0 w 116"/>
                <a:gd name="T7" fmla="*/ 11 h 117"/>
                <a:gd name="T8" fmla="*/ 12 w 11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7">
                  <a:moveTo>
                    <a:pt x="12" y="0"/>
                  </a:moveTo>
                  <a:lnTo>
                    <a:pt x="116" y="105"/>
                  </a:lnTo>
                  <a:lnTo>
                    <a:pt x="106" y="117"/>
                  </a:lnTo>
                  <a:lnTo>
                    <a:pt x="0" y="11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23">
              <a:extLst>
                <a:ext uri="{FF2B5EF4-FFF2-40B4-BE49-F238E27FC236}">
                  <a16:creationId xmlns:a16="http://schemas.microsoft.com/office/drawing/2014/main" id="{CAE3A756-8B33-4EA7-A47F-E668268F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875" y="2192338"/>
              <a:ext cx="736600" cy="242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24">
              <a:extLst>
                <a:ext uri="{FF2B5EF4-FFF2-40B4-BE49-F238E27FC236}">
                  <a16:creationId xmlns:a16="http://schemas.microsoft.com/office/drawing/2014/main" id="{445B16B6-E8FB-4AAC-B908-419B0DF7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695325"/>
              <a:ext cx="206375" cy="676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00447FA8-67FA-4C6F-92DF-7AF0E1C9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4430713"/>
              <a:ext cx="1154113" cy="207962"/>
            </a:xfrm>
            <a:custGeom>
              <a:avLst/>
              <a:gdLst>
                <a:gd name="T0" fmla="*/ 362 w 362"/>
                <a:gd name="T1" fmla="*/ 31 h 65"/>
                <a:gd name="T2" fmla="*/ 362 w 362"/>
                <a:gd name="T3" fmla="*/ 65 h 65"/>
                <a:gd name="T4" fmla="*/ 0 w 362"/>
                <a:gd name="T5" fmla="*/ 65 h 65"/>
                <a:gd name="T6" fmla="*/ 0 w 362"/>
                <a:gd name="T7" fmla="*/ 31 h 65"/>
                <a:gd name="T8" fmla="*/ 30 w 362"/>
                <a:gd name="T9" fmla="*/ 0 h 65"/>
                <a:gd name="T10" fmla="*/ 332 w 362"/>
                <a:gd name="T11" fmla="*/ 0 h 65"/>
                <a:gd name="T12" fmla="*/ 362 w 362"/>
                <a:gd name="T13" fmla="*/ 3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" h="65">
                  <a:moveTo>
                    <a:pt x="362" y="31"/>
                  </a:moveTo>
                  <a:cubicBezTo>
                    <a:pt x="362" y="65"/>
                    <a:pt x="362" y="65"/>
                    <a:pt x="36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332" y="0"/>
                    <a:pt x="332" y="0"/>
                    <a:pt x="332" y="0"/>
                  </a:cubicBezTo>
                  <a:cubicBezTo>
                    <a:pt x="349" y="0"/>
                    <a:pt x="362" y="14"/>
                    <a:pt x="36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B93D85D-4E62-4F21-90D9-61D4D18814A2}"/>
              </a:ext>
            </a:extLst>
          </p:cNvPr>
          <p:cNvGrpSpPr/>
          <p:nvPr/>
        </p:nvGrpSpPr>
        <p:grpSpPr>
          <a:xfrm>
            <a:off x="-54500" y="6688382"/>
            <a:ext cx="12301000" cy="170806"/>
            <a:chOff x="-48040" y="6512575"/>
            <a:chExt cx="12301000" cy="3641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C563450-2758-4CB5-BD85-5D057A09B1E6}"/>
                </a:ext>
              </a:extLst>
            </p:cNvPr>
            <p:cNvSpPr/>
            <p:nvPr/>
          </p:nvSpPr>
          <p:spPr>
            <a:xfrm>
              <a:off x="0" y="6512575"/>
              <a:ext cx="12252960" cy="3641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D04B00D-95B6-4EC7-8EF8-1E40F8F8E45F}"/>
                </a:ext>
              </a:extLst>
            </p:cNvPr>
            <p:cNvSpPr/>
            <p:nvPr/>
          </p:nvSpPr>
          <p:spPr>
            <a:xfrm>
              <a:off x="-48040" y="6526705"/>
              <a:ext cx="12240040" cy="347675"/>
            </a:xfrm>
            <a:custGeom>
              <a:avLst/>
              <a:gdLst>
                <a:gd name="connsiteX0" fmla="*/ 12135116 w 12240040"/>
                <a:gd name="connsiteY0" fmla="*/ 0 h 347675"/>
                <a:gd name="connsiteX1" fmla="*/ 12240040 w 12240040"/>
                <a:gd name="connsiteY1" fmla="*/ 0 h 347675"/>
                <a:gd name="connsiteX2" fmla="*/ 12075846 w 12240040"/>
                <a:gd name="connsiteY2" fmla="*/ 347675 h 347675"/>
                <a:gd name="connsiteX3" fmla="*/ 11970922 w 12240040"/>
                <a:gd name="connsiteY3" fmla="*/ 347675 h 347675"/>
                <a:gd name="connsiteX4" fmla="*/ 11930117 w 12240040"/>
                <a:gd name="connsiteY4" fmla="*/ 0 h 347675"/>
                <a:gd name="connsiteX5" fmla="*/ 12035041 w 12240040"/>
                <a:gd name="connsiteY5" fmla="*/ 0 h 347675"/>
                <a:gd name="connsiteX6" fmla="*/ 11870847 w 12240040"/>
                <a:gd name="connsiteY6" fmla="*/ 347675 h 347675"/>
                <a:gd name="connsiteX7" fmla="*/ 11765923 w 12240040"/>
                <a:gd name="connsiteY7" fmla="*/ 347675 h 347675"/>
                <a:gd name="connsiteX8" fmla="*/ 11725116 w 12240040"/>
                <a:gd name="connsiteY8" fmla="*/ 0 h 347675"/>
                <a:gd name="connsiteX9" fmla="*/ 11830040 w 12240040"/>
                <a:gd name="connsiteY9" fmla="*/ 0 h 347675"/>
                <a:gd name="connsiteX10" fmla="*/ 11665846 w 12240040"/>
                <a:gd name="connsiteY10" fmla="*/ 347675 h 347675"/>
                <a:gd name="connsiteX11" fmla="*/ 11560922 w 12240040"/>
                <a:gd name="connsiteY11" fmla="*/ 347675 h 347675"/>
                <a:gd name="connsiteX12" fmla="*/ 11520115 w 12240040"/>
                <a:gd name="connsiteY12" fmla="*/ 0 h 347675"/>
                <a:gd name="connsiteX13" fmla="*/ 11625039 w 12240040"/>
                <a:gd name="connsiteY13" fmla="*/ 0 h 347675"/>
                <a:gd name="connsiteX14" fmla="*/ 11460845 w 12240040"/>
                <a:gd name="connsiteY14" fmla="*/ 347675 h 347675"/>
                <a:gd name="connsiteX15" fmla="*/ 11355921 w 12240040"/>
                <a:gd name="connsiteY15" fmla="*/ 347675 h 347675"/>
                <a:gd name="connsiteX16" fmla="*/ 11315114 w 12240040"/>
                <a:gd name="connsiteY16" fmla="*/ 0 h 347675"/>
                <a:gd name="connsiteX17" fmla="*/ 11420038 w 12240040"/>
                <a:gd name="connsiteY17" fmla="*/ 0 h 347675"/>
                <a:gd name="connsiteX18" fmla="*/ 11255844 w 12240040"/>
                <a:gd name="connsiteY18" fmla="*/ 347675 h 347675"/>
                <a:gd name="connsiteX19" fmla="*/ 11150920 w 12240040"/>
                <a:gd name="connsiteY19" fmla="*/ 347675 h 347675"/>
                <a:gd name="connsiteX20" fmla="*/ 11110113 w 12240040"/>
                <a:gd name="connsiteY20" fmla="*/ 0 h 347675"/>
                <a:gd name="connsiteX21" fmla="*/ 11215037 w 12240040"/>
                <a:gd name="connsiteY21" fmla="*/ 0 h 347675"/>
                <a:gd name="connsiteX22" fmla="*/ 11050843 w 12240040"/>
                <a:gd name="connsiteY22" fmla="*/ 347675 h 347675"/>
                <a:gd name="connsiteX23" fmla="*/ 10945919 w 12240040"/>
                <a:gd name="connsiteY23" fmla="*/ 347675 h 347675"/>
                <a:gd name="connsiteX24" fmla="*/ 10905112 w 12240040"/>
                <a:gd name="connsiteY24" fmla="*/ 0 h 347675"/>
                <a:gd name="connsiteX25" fmla="*/ 11010036 w 12240040"/>
                <a:gd name="connsiteY25" fmla="*/ 0 h 347675"/>
                <a:gd name="connsiteX26" fmla="*/ 10845842 w 12240040"/>
                <a:gd name="connsiteY26" fmla="*/ 347675 h 347675"/>
                <a:gd name="connsiteX27" fmla="*/ 10740918 w 12240040"/>
                <a:gd name="connsiteY27" fmla="*/ 347675 h 347675"/>
                <a:gd name="connsiteX28" fmla="*/ 10700111 w 12240040"/>
                <a:gd name="connsiteY28" fmla="*/ 0 h 347675"/>
                <a:gd name="connsiteX29" fmla="*/ 10805035 w 12240040"/>
                <a:gd name="connsiteY29" fmla="*/ 0 h 347675"/>
                <a:gd name="connsiteX30" fmla="*/ 10640841 w 12240040"/>
                <a:gd name="connsiteY30" fmla="*/ 347675 h 347675"/>
                <a:gd name="connsiteX31" fmla="*/ 10535917 w 12240040"/>
                <a:gd name="connsiteY31" fmla="*/ 347675 h 347675"/>
                <a:gd name="connsiteX32" fmla="*/ 10495110 w 12240040"/>
                <a:gd name="connsiteY32" fmla="*/ 0 h 347675"/>
                <a:gd name="connsiteX33" fmla="*/ 10600034 w 12240040"/>
                <a:gd name="connsiteY33" fmla="*/ 0 h 347675"/>
                <a:gd name="connsiteX34" fmla="*/ 10435840 w 12240040"/>
                <a:gd name="connsiteY34" fmla="*/ 347675 h 347675"/>
                <a:gd name="connsiteX35" fmla="*/ 10330916 w 12240040"/>
                <a:gd name="connsiteY35" fmla="*/ 347675 h 347675"/>
                <a:gd name="connsiteX36" fmla="*/ 10290109 w 12240040"/>
                <a:gd name="connsiteY36" fmla="*/ 0 h 347675"/>
                <a:gd name="connsiteX37" fmla="*/ 10395033 w 12240040"/>
                <a:gd name="connsiteY37" fmla="*/ 0 h 347675"/>
                <a:gd name="connsiteX38" fmla="*/ 10230839 w 12240040"/>
                <a:gd name="connsiteY38" fmla="*/ 347675 h 347675"/>
                <a:gd name="connsiteX39" fmla="*/ 10125915 w 12240040"/>
                <a:gd name="connsiteY39" fmla="*/ 347675 h 347675"/>
                <a:gd name="connsiteX40" fmla="*/ 10085108 w 12240040"/>
                <a:gd name="connsiteY40" fmla="*/ 0 h 347675"/>
                <a:gd name="connsiteX41" fmla="*/ 10190032 w 12240040"/>
                <a:gd name="connsiteY41" fmla="*/ 0 h 347675"/>
                <a:gd name="connsiteX42" fmla="*/ 10025838 w 12240040"/>
                <a:gd name="connsiteY42" fmla="*/ 347675 h 347675"/>
                <a:gd name="connsiteX43" fmla="*/ 9920914 w 12240040"/>
                <a:gd name="connsiteY43" fmla="*/ 347675 h 347675"/>
                <a:gd name="connsiteX44" fmla="*/ 9893895 w 12240040"/>
                <a:gd name="connsiteY44" fmla="*/ 0 h 347675"/>
                <a:gd name="connsiteX45" fmla="*/ 9998819 w 12240040"/>
                <a:gd name="connsiteY45" fmla="*/ 0 h 347675"/>
                <a:gd name="connsiteX46" fmla="*/ 9834625 w 12240040"/>
                <a:gd name="connsiteY46" fmla="*/ 347675 h 347675"/>
                <a:gd name="connsiteX47" fmla="*/ 9729701 w 12240040"/>
                <a:gd name="connsiteY47" fmla="*/ 347675 h 347675"/>
                <a:gd name="connsiteX48" fmla="*/ 9688896 w 12240040"/>
                <a:gd name="connsiteY48" fmla="*/ 0 h 347675"/>
                <a:gd name="connsiteX49" fmla="*/ 9793820 w 12240040"/>
                <a:gd name="connsiteY49" fmla="*/ 0 h 347675"/>
                <a:gd name="connsiteX50" fmla="*/ 9629626 w 12240040"/>
                <a:gd name="connsiteY50" fmla="*/ 347675 h 347675"/>
                <a:gd name="connsiteX51" fmla="*/ 9524702 w 12240040"/>
                <a:gd name="connsiteY51" fmla="*/ 347675 h 347675"/>
                <a:gd name="connsiteX52" fmla="*/ 9483895 w 12240040"/>
                <a:gd name="connsiteY52" fmla="*/ 0 h 347675"/>
                <a:gd name="connsiteX53" fmla="*/ 9588819 w 12240040"/>
                <a:gd name="connsiteY53" fmla="*/ 0 h 347675"/>
                <a:gd name="connsiteX54" fmla="*/ 9424625 w 12240040"/>
                <a:gd name="connsiteY54" fmla="*/ 347675 h 347675"/>
                <a:gd name="connsiteX55" fmla="*/ 9319701 w 12240040"/>
                <a:gd name="connsiteY55" fmla="*/ 347675 h 347675"/>
                <a:gd name="connsiteX56" fmla="*/ 9278894 w 12240040"/>
                <a:gd name="connsiteY56" fmla="*/ 0 h 347675"/>
                <a:gd name="connsiteX57" fmla="*/ 9383818 w 12240040"/>
                <a:gd name="connsiteY57" fmla="*/ 0 h 347675"/>
                <a:gd name="connsiteX58" fmla="*/ 9219624 w 12240040"/>
                <a:gd name="connsiteY58" fmla="*/ 347675 h 347675"/>
                <a:gd name="connsiteX59" fmla="*/ 9114700 w 12240040"/>
                <a:gd name="connsiteY59" fmla="*/ 347675 h 347675"/>
                <a:gd name="connsiteX60" fmla="*/ 9073893 w 12240040"/>
                <a:gd name="connsiteY60" fmla="*/ 0 h 347675"/>
                <a:gd name="connsiteX61" fmla="*/ 9178817 w 12240040"/>
                <a:gd name="connsiteY61" fmla="*/ 0 h 347675"/>
                <a:gd name="connsiteX62" fmla="*/ 9014623 w 12240040"/>
                <a:gd name="connsiteY62" fmla="*/ 347675 h 347675"/>
                <a:gd name="connsiteX63" fmla="*/ 8909699 w 12240040"/>
                <a:gd name="connsiteY63" fmla="*/ 347675 h 347675"/>
                <a:gd name="connsiteX64" fmla="*/ 8868892 w 12240040"/>
                <a:gd name="connsiteY64" fmla="*/ 0 h 347675"/>
                <a:gd name="connsiteX65" fmla="*/ 8973816 w 12240040"/>
                <a:gd name="connsiteY65" fmla="*/ 0 h 347675"/>
                <a:gd name="connsiteX66" fmla="*/ 8809622 w 12240040"/>
                <a:gd name="connsiteY66" fmla="*/ 347675 h 347675"/>
                <a:gd name="connsiteX67" fmla="*/ 8704698 w 12240040"/>
                <a:gd name="connsiteY67" fmla="*/ 347675 h 347675"/>
                <a:gd name="connsiteX68" fmla="*/ 8663891 w 12240040"/>
                <a:gd name="connsiteY68" fmla="*/ 0 h 347675"/>
                <a:gd name="connsiteX69" fmla="*/ 8768815 w 12240040"/>
                <a:gd name="connsiteY69" fmla="*/ 0 h 347675"/>
                <a:gd name="connsiteX70" fmla="*/ 8604621 w 12240040"/>
                <a:gd name="connsiteY70" fmla="*/ 347675 h 347675"/>
                <a:gd name="connsiteX71" fmla="*/ 8499697 w 12240040"/>
                <a:gd name="connsiteY71" fmla="*/ 347675 h 347675"/>
                <a:gd name="connsiteX72" fmla="*/ 8458890 w 12240040"/>
                <a:gd name="connsiteY72" fmla="*/ 0 h 347675"/>
                <a:gd name="connsiteX73" fmla="*/ 8563814 w 12240040"/>
                <a:gd name="connsiteY73" fmla="*/ 0 h 347675"/>
                <a:gd name="connsiteX74" fmla="*/ 8399620 w 12240040"/>
                <a:gd name="connsiteY74" fmla="*/ 347675 h 347675"/>
                <a:gd name="connsiteX75" fmla="*/ 8294696 w 12240040"/>
                <a:gd name="connsiteY75" fmla="*/ 347675 h 347675"/>
                <a:gd name="connsiteX76" fmla="*/ 8253889 w 12240040"/>
                <a:gd name="connsiteY76" fmla="*/ 0 h 347675"/>
                <a:gd name="connsiteX77" fmla="*/ 8358813 w 12240040"/>
                <a:gd name="connsiteY77" fmla="*/ 0 h 347675"/>
                <a:gd name="connsiteX78" fmla="*/ 8194619 w 12240040"/>
                <a:gd name="connsiteY78" fmla="*/ 347675 h 347675"/>
                <a:gd name="connsiteX79" fmla="*/ 8089695 w 12240040"/>
                <a:gd name="connsiteY79" fmla="*/ 347675 h 347675"/>
                <a:gd name="connsiteX80" fmla="*/ 8048888 w 12240040"/>
                <a:gd name="connsiteY80" fmla="*/ 0 h 347675"/>
                <a:gd name="connsiteX81" fmla="*/ 8153812 w 12240040"/>
                <a:gd name="connsiteY81" fmla="*/ 0 h 347675"/>
                <a:gd name="connsiteX82" fmla="*/ 7989618 w 12240040"/>
                <a:gd name="connsiteY82" fmla="*/ 347675 h 347675"/>
                <a:gd name="connsiteX83" fmla="*/ 7884694 w 12240040"/>
                <a:gd name="connsiteY83" fmla="*/ 347675 h 347675"/>
                <a:gd name="connsiteX84" fmla="*/ 7843887 w 12240040"/>
                <a:gd name="connsiteY84" fmla="*/ 0 h 347675"/>
                <a:gd name="connsiteX85" fmla="*/ 7948811 w 12240040"/>
                <a:gd name="connsiteY85" fmla="*/ 0 h 347675"/>
                <a:gd name="connsiteX86" fmla="*/ 7784617 w 12240040"/>
                <a:gd name="connsiteY86" fmla="*/ 347675 h 347675"/>
                <a:gd name="connsiteX87" fmla="*/ 7679693 w 12240040"/>
                <a:gd name="connsiteY87" fmla="*/ 347675 h 347675"/>
                <a:gd name="connsiteX88" fmla="*/ 7652677 w 12240040"/>
                <a:gd name="connsiteY88" fmla="*/ 0 h 347675"/>
                <a:gd name="connsiteX89" fmla="*/ 7757601 w 12240040"/>
                <a:gd name="connsiteY89" fmla="*/ 0 h 347675"/>
                <a:gd name="connsiteX90" fmla="*/ 7593407 w 12240040"/>
                <a:gd name="connsiteY90" fmla="*/ 347675 h 347675"/>
                <a:gd name="connsiteX91" fmla="*/ 7488483 w 12240040"/>
                <a:gd name="connsiteY91" fmla="*/ 347675 h 347675"/>
                <a:gd name="connsiteX92" fmla="*/ 7447678 w 12240040"/>
                <a:gd name="connsiteY92" fmla="*/ 0 h 347675"/>
                <a:gd name="connsiteX93" fmla="*/ 7552602 w 12240040"/>
                <a:gd name="connsiteY93" fmla="*/ 0 h 347675"/>
                <a:gd name="connsiteX94" fmla="*/ 7388408 w 12240040"/>
                <a:gd name="connsiteY94" fmla="*/ 347675 h 347675"/>
                <a:gd name="connsiteX95" fmla="*/ 7283484 w 12240040"/>
                <a:gd name="connsiteY95" fmla="*/ 347675 h 347675"/>
                <a:gd name="connsiteX96" fmla="*/ 7242677 w 12240040"/>
                <a:gd name="connsiteY96" fmla="*/ 0 h 347675"/>
                <a:gd name="connsiteX97" fmla="*/ 7347601 w 12240040"/>
                <a:gd name="connsiteY97" fmla="*/ 0 h 347675"/>
                <a:gd name="connsiteX98" fmla="*/ 7183407 w 12240040"/>
                <a:gd name="connsiteY98" fmla="*/ 347675 h 347675"/>
                <a:gd name="connsiteX99" fmla="*/ 7078483 w 12240040"/>
                <a:gd name="connsiteY99" fmla="*/ 347675 h 347675"/>
                <a:gd name="connsiteX100" fmla="*/ 7037676 w 12240040"/>
                <a:gd name="connsiteY100" fmla="*/ 0 h 347675"/>
                <a:gd name="connsiteX101" fmla="*/ 7142600 w 12240040"/>
                <a:gd name="connsiteY101" fmla="*/ 0 h 347675"/>
                <a:gd name="connsiteX102" fmla="*/ 6978406 w 12240040"/>
                <a:gd name="connsiteY102" fmla="*/ 347675 h 347675"/>
                <a:gd name="connsiteX103" fmla="*/ 6873482 w 12240040"/>
                <a:gd name="connsiteY103" fmla="*/ 347675 h 347675"/>
                <a:gd name="connsiteX104" fmla="*/ 6832675 w 12240040"/>
                <a:gd name="connsiteY104" fmla="*/ 0 h 347675"/>
                <a:gd name="connsiteX105" fmla="*/ 6937599 w 12240040"/>
                <a:gd name="connsiteY105" fmla="*/ 0 h 347675"/>
                <a:gd name="connsiteX106" fmla="*/ 6773405 w 12240040"/>
                <a:gd name="connsiteY106" fmla="*/ 347675 h 347675"/>
                <a:gd name="connsiteX107" fmla="*/ 6668481 w 12240040"/>
                <a:gd name="connsiteY107" fmla="*/ 347675 h 347675"/>
                <a:gd name="connsiteX108" fmla="*/ 6627674 w 12240040"/>
                <a:gd name="connsiteY108" fmla="*/ 0 h 347675"/>
                <a:gd name="connsiteX109" fmla="*/ 6732598 w 12240040"/>
                <a:gd name="connsiteY109" fmla="*/ 0 h 347675"/>
                <a:gd name="connsiteX110" fmla="*/ 6568404 w 12240040"/>
                <a:gd name="connsiteY110" fmla="*/ 347675 h 347675"/>
                <a:gd name="connsiteX111" fmla="*/ 6463480 w 12240040"/>
                <a:gd name="connsiteY111" fmla="*/ 347675 h 347675"/>
                <a:gd name="connsiteX112" fmla="*/ 6422673 w 12240040"/>
                <a:gd name="connsiteY112" fmla="*/ 0 h 347675"/>
                <a:gd name="connsiteX113" fmla="*/ 6527597 w 12240040"/>
                <a:gd name="connsiteY113" fmla="*/ 0 h 347675"/>
                <a:gd name="connsiteX114" fmla="*/ 6363403 w 12240040"/>
                <a:gd name="connsiteY114" fmla="*/ 347675 h 347675"/>
                <a:gd name="connsiteX115" fmla="*/ 6258479 w 12240040"/>
                <a:gd name="connsiteY115" fmla="*/ 347675 h 347675"/>
                <a:gd name="connsiteX116" fmla="*/ 6217672 w 12240040"/>
                <a:gd name="connsiteY116" fmla="*/ 0 h 347675"/>
                <a:gd name="connsiteX117" fmla="*/ 6322596 w 12240040"/>
                <a:gd name="connsiteY117" fmla="*/ 0 h 347675"/>
                <a:gd name="connsiteX118" fmla="*/ 6158402 w 12240040"/>
                <a:gd name="connsiteY118" fmla="*/ 347675 h 347675"/>
                <a:gd name="connsiteX119" fmla="*/ 6053478 w 12240040"/>
                <a:gd name="connsiteY119" fmla="*/ 347675 h 347675"/>
                <a:gd name="connsiteX120" fmla="*/ 6012672 w 12240040"/>
                <a:gd name="connsiteY120" fmla="*/ 0 h 347675"/>
                <a:gd name="connsiteX121" fmla="*/ 6117596 w 12240040"/>
                <a:gd name="connsiteY121" fmla="*/ 0 h 347675"/>
                <a:gd name="connsiteX122" fmla="*/ 5953402 w 12240040"/>
                <a:gd name="connsiteY122" fmla="*/ 347675 h 347675"/>
                <a:gd name="connsiteX123" fmla="*/ 5848478 w 12240040"/>
                <a:gd name="connsiteY123" fmla="*/ 347675 h 347675"/>
                <a:gd name="connsiteX124" fmla="*/ 5807671 w 12240040"/>
                <a:gd name="connsiteY124" fmla="*/ 0 h 347675"/>
                <a:gd name="connsiteX125" fmla="*/ 5912595 w 12240040"/>
                <a:gd name="connsiteY125" fmla="*/ 0 h 347675"/>
                <a:gd name="connsiteX126" fmla="*/ 5748402 w 12240040"/>
                <a:gd name="connsiteY126" fmla="*/ 347675 h 347675"/>
                <a:gd name="connsiteX127" fmla="*/ 5643479 w 12240040"/>
                <a:gd name="connsiteY127" fmla="*/ 347675 h 347675"/>
                <a:gd name="connsiteX128" fmla="*/ 5602671 w 12240040"/>
                <a:gd name="connsiteY128" fmla="*/ 0 h 347675"/>
                <a:gd name="connsiteX129" fmla="*/ 5707595 w 12240040"/>
                <a:gd name="connsiteY129" fmla="*/ 0 h 347675"/>
                <a:gd name="connsiteX130" fmla="*/ 5543402 w 12240040"/>
                <a:gd name="connsiteY130" fmla="*/ 347675 h 347675"/>
                <a:gd name="connsiteX131" fmla="*/ 5438478 w 12240040"/>
                <a:gd name="connsiteY131" fmla="*/ 347675 h 347675"/>
                <a:gd name="connsiteX132" fmla="*/ 5411462 w 12240040"/>
                <a:gd name="connsiteY132" fmla="*/ 0 h 347675"/>
                <a:gd name="connsiteX133" fmla="*/ 5516385 w 12240040"/>
                <a:gd name="connsiteY133" fmla="*/ 0 h 347675"/>
                <a:gd name="connsiteX134" fmla="*/ 5352193 w 12240040"/>
                <a:gd name="connsiteY134" fmla="*/ 347675 h 347675"/>
                <a:gd name="connsiteX135" fmla="*/ 5247268 w 12240040"/>
                <a:gd name="connsiteY135" fmla="*/ 347675 h 347675"/>
                <a:gd name="connsiteX136" fmla="*/ 5206463 w 12240040"/>
                <a:gd name="connsiteY136" fmla="*/ 0 h 347675"/>
                <a:gd name="connsiteX137" fmla="*/ 5311388 w 12240040"/>
                <a:gd name="connsiteY137" fmla="*/ 0 h 347675"/>
                <a:gd name="connsiteX138" fmla="*/ 5147194 w 12240040"/>
                <a:gd name="connsiteY138" fmla="*/ 347675 h 347675"/>
                <a:gd name="connsiteX139" fmla="*/ 5042269 w 12240040"/>
                <a:gd name="connsiteY139" fmla="*/ 347675 h 347675"/>
                <a:gd name="connsiteX140" fmla="*/ 5001460 w 12240040"/>
                <a:gd name="connsiteY140" fmla="*/ 0 h 347675"/>
                <a:gd name="connsiteX141" fmla="*/ 5106386 w 12240040"/>
                <a:gd name="connsiteY141" fmla="*/ 0 h 347675"/>
                <a:gd name="connsiteX142" fmla="*/ 4942191 w 12240040"/>
                <a:gd name="connsiteY142" fmla="*/ 347675 h 347675"/>
                <a:gd name="connsiteX143" fmla="*/ 4837267 w 12240040"/>
                <a:gd name="connsiteY143" fmla="*/ 347675 h 347675"/>
                <a:gd name="connsiteX144" fmla="*/ 4796461 w 12240040"/>
                <a:gd name="connsiteY144" fmla="*/ 0 h 347675"/>
                <a:gd name="connsiteX145" fmla="*/ 4901383 w 12240040"/>
                <a:gd name="connsiteY145" fmla="*/ 0 h 347675"/>
                <a:gd name="connsiteX146" fmla="*/ 4737191 w 12240040"/>
                <a:gd name="connsiteY146" fmla="*/ 347675 h 347675"/>
                <a:gd name="connsiteX147" fmla="*/ 4632266 w 12240040"/>
                <a:gd name="connsiteY147" fmla="*/ 347675 h 347675"/>
                <a:gd name="connsiteX148" fmla="*/ 4591459 w 12240040"/>
                <a:gd name="connsiteY148" fmla="*/ 0 h 347675"/>
                <a:gd name="connsiteX149" fmla="*/ 4696383 w 12240040"/>
                <a:gd name="connsiteY149" fmla="*/ 0 h 347675"/>
                <a:gd name="connsiteX150" fmla="*/ 4532189 w 12240040"/>
                <a:gd name="connsiteY150" fmla="*/ 347675 h 347675"/>
                <a:gd name="connsiteX151" fmla="*/ 4427265 w 12240040"/>
                <a:gd name="connsiteY151" fmla="*/ 347675 h 347675"/>
                <a:gd name="connsiteX152" fmla="*/ 4386457 w 12240040"/>
                <a:gd name="connsiteY152" fmla="*/ 0 h 347675"/>
                <a:gd name="connsiteX153" fmla="*/ 4491381 w 12240040"/>
                <a:gd name="connsiteY153" fmla="*/ 0 h 347675"/>
                <a:gd name="connsiteX154" fmla="*/ 4327188 w 12240040"/>
                <a:gd name="connsiteY154" fmla="*/ 347675 h 347675"/>
                <a:gd name="connsiteX155" fmla="*/ 4222266 w 12240040"/>
                <a:gd name="connsiteY155" fmla="*/ 347675 h 347675"/>
                <a:gd name="connsiteX156" fmla="*/ 4181459 w 12240040"/>
                <a:gd name="connsiteY156" fmla="*/ 0 h 347675"/>
                <a:gd name="connsiteX157" fmla="*/ 4286380 w 12240040"/>
                <a:gd name="connsiteY157" fmla="*/ 0 h 347675"/>
                <a:gd name="connsiteX158" fmla="*/ 4122189 w 12240040"/>
                <a:gd name="connsiteY158" fmla="*/ 347675 h 347675"/>
                <a:gd name="connsiteX159" fmla="*/ 4017265 w 12240040"/>
                <a:gd name="connsiteY159" fmla="*/ 347675 h 347675"/>
                <a:gd name="connsiteX160" fmla="*/ 3976457 w 12240040"/>
                <a:gd name="connsiteY160" fmla="*/ 0 h 347675"/>
                <a:gd name="connsiteX161" fmla="*/ 4081381 w 12240040"/>
                <a:gd name="connsiteY161" fmla="*/ 0 h 347675"/>
                <a:gd name="connsiteX162" fmla="*/ 3917187 w 12240040"/>
                <a:gd name="connsiteY162" fmla="*/ 347675 h 347675"/>
                <a:gd name="connsiteX163" fmla="*/ 3812264 w 12240040"/>
                <a:gd name="connsiteY163" fmla="*/ 347675 h 347675"/>
                <a:gd name="connsiteX164" fmla="*/ 3771456 w 12240040"/>
                <a:gd name="connsiteY164" fmla="*/ 0 h 347675"/>
                <a:gd name="connsiteX165" fmla="*/ 3876380 w 12240040"/>
                <a:gd name="connsiteY165" fmla="*/ 0 h 347675"/>
                <a:gd name="connsiteX166" fmla="*/ 3712187 w 12240040"/>
                <a:gd name="connsiteY166" fmla="*/ 347675 h 347675"/>
                <a:gd name="connsiteX167" fmla="*/ 3607263 w 12240040"/>
                <a:gd name="connsiteY167" fmla="*/ 347675 h 347675"/>
                <a:gd name="connsiteX168" fmla="*/ 3566456 w 12240040"/>
                <a:gd name="connsiteY168" fmla="*/ 0 h 347675"/>
                <a:gd name="connsiteX169" fmla="*/ 3671379 w 12240040"/>
                <a:gd name="connsiteY169" fmla="*/ 0 h 347675"/>
                <a:gd name="connsiteX170" fmla="*/ 3507186 w 12240040"/>
                <a:gd name="connsiteY170" fmla="*/ 347675 h 347675"/>
                <a:gd name="connsiteX171" fmla="*/ 3402262 w 12240040"/>
                <a:gd name="connsiteY171" fmla="*/ 347675 h 347675"/>
                <a:gd name="connsiteX172" fmla="*/ 3361454 w 12240040"/>
                <a:gd name="connsiteY172" fmla="*/ 0 h 347675"/>
                <a:gd name="connsiteX173" fmla="*/ 3466379 w 12240040"/>
                <a:gd name="connsiteY173" fmla="*/ 0 h 347675"/>
                <a:gd name="connsiteX174" fmla="*/ 3302184 w 12240040"/>
                <a:gd name="connsiteY174" fmla="*/ 347675 h 347675"/>
                <a:gd name="connsiteX175" fmla="*/ 3197260 w 12240040"/>
                <a:gd name="connsiteY175" fmla="*/ 347675 h 347675"/>
                <a:gd name="connsiteX176" fmla="*/ 3170244 w 12240040"/>
                <a:gd name="connsiteY176" fmla="*/ 0 h 347675"/>
                <a:gd name="connsiteX177" fmla="*/ 3275168 w 12240040"/>
                <a:gd name="connsiteY177" fmla="*/ 0 h 347675"/>
                <a:gd name="connsiteX178" fmla="*/ 3110974 w 12240040"/>
                <a:gd name="connsiteY178" fmla="*/ 347675 h 347675"/>
                <a:gd name="connsiteX179" fmla="*/ 3006050 w 12240040"/>
                <a:gd name="connsiteY179" fmla="*/ 347675 h 347675"/>
                <a:gd name="connsiteX180" fmla="*/ 2965245 w 12240040"/>
                <a:gd name="connsiteY180" fmla="*/ 0 h 347675"/>
                <a:gd name="connsiteX181" fmla="*/ 3070169 w 12240040"/>
                <a:gd name="connsiteY181" fmla="*/ 0 h 347675"/>
                <a:gd name="connsiteX182" fmla="*/ 2905975 w 12240040"/>
                <a:gd name="connsiteY182" fmla="*/ 347675 h 347675"/>
                <a:gd name="connsiteX183" fmla="*/ 2801051 w 12240040"/>
                <a:gd name="connsiteY183" fmla="*/ 347675 h 347675"/>
                <a:gd name="connsiteX184" fmla="*/ 2760244 w 12240040"/>
                <a:gd name="connsiteY184" fmla="*/ 0 h 347675"/>
                <a:gd name="connsiteX185" fmla="*/ 2865168 w 12240040"/>
                <a:gd name="connsiteY185" fmla="*/ 0 h 347675"/>
                <a:gd name="connsiteX186" fmla="*/ 2700973 w 12240040"/>
                <a:gd name="connsiteY186" fmla="*/ 347675 h 347675"/>
                <a:gd name="connsiteX187" fmla="*/ 2596050 w 12240040"/>
                <a:gd name="connsiteY187" fmla="*/ 347675 h 347675"/>
                <a:gd name="connsiteX188" fmla="*/ 2555242 w 12240040"/>
                <a:gd name="connsiteY188" fmla="*/ 0 h 347675"/>
                <a:gd name="connsiteX189" fmla="*/ 2660166 w 12240040"/>
                <a:gd name="connsiteY189" fmla="*/ 0 h 347675"/>
                <a:gd name="connsiteX190" fmla="*/ 2495973 w 12240040"/>
                <a:gd name="connsiteY190" fmla="*/ 347675 h 347675"/>
                <a:gd name="connsiteX191" fmla="*/ 2391049 w 12240040"/>
                <a:gd name="connsiteY191" fmla="*/ 347675 h 347675"/>
                <a:gd name="connsiteX192" fmla="*/ 2350242 w 12240040"/>
                <a:gd name="connsiteY192" fmla="*/ 0 h 347675"/>
                <a:gd name="connsiteX193" fmla="*/ 2455165 w 12240040"/>
                <a:gd name="connsiteY193" fmla="*/ 0 h 347675"/>
                <a:gd name="connsiteX194" fmla="*/ 2290972 w 12240040"/>
                <a:gd name="connsiteY194" fmla="*/ 347675 h 347675"/>
                <a:gd name="connsiteX195" fmla="*/ 2186048 w 12240040"/>
                <a:gd name="connsiteY195" fmla="*/ 347675 h 347675"/>
                <a:gd name="connsiteX196" fmla="*/ 2145240 w 12240040"/>
                <a:gd name="connsiteY196" fmla="*/ 0 h 347675"/>
                <a:gd name="connsiteX197" fmla="*/ 2250164 w 12240040"/>
                <a:gd name="connsiteY197" fmla="*/ 0 h 347675"/>
                <a:gd name="connsiteX198" fmla="*/ 2085970 w 12240040"/>
                <a:gd name="connsiteY198" fmla="*/ 347675 h 347675"/>
                <a:gd name="connsiteX199" fmla="*/ 1981046 w 12240040"/>
                <a:gd name="connsiteY199" fmla="*/ 347675 h 347675"/>
                <a:gd name="connsiteX200" fmla="*/ 1940238 w 12240040"/>
                <a:gd name="connsiteY200" fmla="*/ 0 h 347675"/>
                <a:gd name="connsiteX201" fmla="*/ 2045162 w 12240040"/>
                <a:gd name="connsiteY201" fmla="*/ 0 h 347675"/>
                <a:gd name="connsiteX202" fmla="*/ 1880969 w 12240040"/>
                <a:gd name="connsiteY202" fmla="*/ 347675 h 347675"/>
                <a:gd name="connsiteX203" fmla="*/ 1776044 w 12240040"/>
                <a:gd name="connsiteY203" fmla="*/ 347675 h 347675"/>
                <a:gd name="connsiteX204" fmla="*/ 1735237 w 12240040"/>
                <a:gd name="connsiteY204" fmla="*/ 0 h 347675"/>
                <a:gd name="connsiteX205" fmla="*/ 1840161 w 12240040"/>
                <a:gd name="connsiteY205" fmla="*/ 0 h 347675"/>
                <a:gd name="connsiteX206" fmla="*/ 1675967 w 12240040"/>
                <a:gd name="connsiteY206" fmla="*/ 347675 h 347675"/>
                <a:gd name="connsiteX207" fmla="*/ 1571043 w 12240040"/>
                <a:gd name="connsiteY207" fmla="*/ 347675 h 347675"/>
                <a:gd name="connsiteX208" fmla="*/ 1530236 w 12240040"/>
                <a:gd name="connsiteY208" fmla="*/ 0 h 347675"/>
                <a:gd name="connsiteX209" fmla="*/ 1635160 w 12240040"/>
                <a:gd name="connsiteY209" fmla="*/ 0 h 347675"/>
                <a:gd name="connsiteX210" fmla="*/ 1470966 w 12240040"/>
                <a:gd name="connsiteY210" fmla="*/ 347675 h 347675"/>
                <a:gd name="connsiteX211" fmla="*/ 1366042 w 12240040"/>
                <a:gd name="connsiteY211" fmla="*/ 347675 h 347675"/>
                <a:gd name="connsiteX212" fmla="*/ 1325235 w 12240040"/>
                <a:gd name="connsiteY212" fmla="*/ 0 h 347675"/>
                <a:gd name="connsiteX213" fmla="*/ 1430159 w 12240040"/>
                <a:gd name="connsiteY213" fmla="*/ 0 h 347675"/>
                <a:gd name="connsiteX214" fmla="*/ 1265965 w 12240040"/>
                <a:gd name="connsiteY214" fmla="*/ 347675 h 347675"/>
                <a:gd name="connsiteX215" fmla="*/ 1161041 w 12240040"/>
                <a:gd name="connsiteY215" fmla="*/ 347675 h 347675"/>
                <a:gd name="connsiteX216" fmla="*/ 1120234 w 12240040"/>
                <a:gd name="connsiteY216" fmla="*/ 0 h 347675"/>
                <a:gd name="connsiteX217" fmla="*/ 1225158 w 12240040"/>
                <a:gd name="connsiteY217" fmla="*/ 0 h 347675"/>
                <a:gd name="connsiteX218" fmla="*/ 1060964 w 12240040"/>
                <a:gd name="connsiteY218" fmla="*/ 347675 h 347675"/>
                <a:gd name="connsiteX219" fmla="*/ 956040 w 12240040"/>
                <a:gd name="connsiteY219" fmla="*/ 347675 h 347675"/>
                <a:gd name="connsiteX220" fmla="*/ 929024 w 12240040"/>
                <a:gd name="connsiteY220" fmla="*/ 0 h 347675"/>
                <a:gd name="connsiteX221" fmla="*/ 1033948 w 12240040"/>
                <a:gd name="connsiteY221" fmla="*/ 0 h 347675"/>
                <a:gd name="connsiteX222" fmla="*/ 869754 w 12240040"/>
                <a:gd name="connsiteY222" fmla="*/ 347675 h 347675"/>
                <a:gd name="connsiteX223" fmla="*/ 764830 w 12240040"/>
                <a:gd name="connsiteY223" fmla="*/ 347675 h 347675"/>
                <a:gd name="connsiteX224" fmla="*/ 737813 w 12240040"/>
                <a:gd name="connsiteY224" fmla="*/ 0 h 347675"/>
                <a:gd name="connsiteX225" fmla="*/ 842738 w 12240040"/>
                <a:gd name="connsiteY225" fmla="*/ 0 h 347675"/>
                <a:gd name="connsiteX226" fmla="*/ 678544 w 12240040"/>
                <a:gd name="connsiteY226" fmla="*/ 347675 h 347675"/>
                <a:gd name="connsiteX227" fmla="*/ 573620 w 12240040"/>
                <a:gd name="connsiteY227" fmla="*/ 347675 h 347675"/>
                <a:gd name="connsiteX228" fmla="*/ 546603 w 12240040"/>
                <a:gd name="connsiteY228" fmla="*/ 0 h 347675"/>
                <a:gd name="connsiteX229" fmla="*/ 651527 w 12240040"/>
                <a:gd name="connsiteY229" fmla="*/ 0 h 347675"/>
                <a:gd name="connsiteX230" fmla="*/ 487333 w 12240040"/>
                <a:gd name="connsiteY230" fmla="*/ 347675 h 347675"/>
                <a:gd name="connsiteX231" fmla="*/ 382409 w 12240040"/>
                <a:gd name="connsiteY231" fmla="*/ 347675 h 347675"/>
                <a:gd name="connsiteX232" fmla="*/ 355393 w 12240040"/>
                <a:gd name="connsiteY232" fmla="*/ 0 h 347675"/>
                <a:gd name="connsiteX233" fmla="*/ 460317 w 12240040"/>
                <a:gd name="connsiteY233" fmla="*/ 0 h 347675"/>
                <a:gd name="connsiteX234" fmla="*/ 296123 w 12240040"/>
                <a:gd name="connsiteY234" fmla="*/ 347675 h 347675"/>
                <a:gd name="connsiteX235" fmla="*/ 191199 w 12240040"/>
                <a:gd name="connsiteY235" fmla="*/ 347675 h 347675"/>
                <a:gd name="connsiteX236" fmla="*/ 164194 w 12240040"/>
                <a:gd name="connsiteY236" fmla="*/ 0 h 347675"/>
                <a:gd name="connsiteX237" fmla="*/ 269118 w 12240040"/>
                <a:gd name="connsiteY237" fmla="*/ 0 h 347675"/>
                <a:gd name="connsiteX238" fmla="*/ 104924 w 12240040"/>
                <a:gd name="connsiteY238" fmla="*/ 347675 h 347675"/>
                <a:gd name="connsiteX239" fmla="*/ 0 w 12240040"/>
                <a:gd name="connsiteY239" fmla="*/ 347675 h 3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240040" h="347675">
                  <a:moveTo>
                    <a:pt x="12135116" y="0"/>
                  </a:moveTo>
                  <a:lnTo>
                    <a:pt x="12240040" y="0"/>
                  </a:lnTo>
                  <a:lnTo>
                    <a:pt x="12075846" y="347675"/>
                  </a:lnTo>
                  <a:lnTo>
                    <a:pt x="11970922" y="347675"/>
                  </a:lnTo>
                  <a:close/>
                  <a:moveTo>
                    <a:pt x="11930117" y="0"/>
                  </a:moveTo>
                  <a:lnTo>
                    <a:pt x="12035041" y="0"/>
                  </a:lnTo>
                  <a:lnTo>
                    <a:pt x="11870847" y="347675"/>
                  </a:lnTo>
                  <a:lnTo>
                    <a:pt x="11765923" y="347675"/>
                  </a:lnTo>
                  <a:close/>
                  <a:moveTo>
                    <a:pt x="11725116" y="0"/>
                  </a:moveTo>
                  <a:lnTo>
                    <a:pt x="11830040" y="0"/>
                  </a:lnTo>
                  <a:lnTo>
                    <a:pt x="11665846" y="347675"/>
                  </a:lnTo>
                  <a:lnTo>
                    <a:pt x="11560922" y="347675"/>
                  </a:lnTo>
                  <a:close/>
                  <a:moveTo>
                    <a:pt x="11520115" y="0"/>
                  </a:moveTo>
                  <a:lnTo>
                    <a:pt x="11625039" y="0"/>
                  </a:lnTo>
                  <a:lnTo>
                    <a:pt x="11460845" y="347675"/>
                  </a:lnTo>
                  <a:lnTo>
                    <a:pt x="11355921" y="347675"/>
                  </a:lnTo>
                  <a:close/>
                  <a:moveTo>
                    <a:pt x="11315114" y="0"/>
                  </a:moveTo>
                  <a:lnTo>
                    <a:pt x="11420038" y="0"/>
                  </a:lnTo>
                  <a:lnTo>
                    <a:pt x="11255844" y="347675"/>
                  </a:lnTo>
                  <a:lnTo>
                    <a:pt x="11150920" y="347675"/>
                  </a:lnTo>
                  <a:close/>
                  <a:moveTo>
                    <a:pt x="11110113" y="0"/>
                  </a:moveTo>
                  <a:lnTo>
                    <a:pt x="11215037" y="0"/>
                  </a:lnTo>
                  <a:lnTo>
                    <a:pt x="11050843" y="347675"/>
                  </a:lnTo>
                  <a:lnTo>
                    <a:pt x="10945919" y="347675"/>
                  </a:lnTo>
                  <a:close/>
                  <a:moveTo>
                    <a:pt x="10905112" y="0"/>
                  </a:moveTo>
                  <a:lnTo>
                    <a:pt x="11010036" y="0"/>
                  </a:lnTo>
                  <a:lnTo>
                    <a:pt x="10845842" y="347675"/>
                  </a:lnTo>
                  <a:lnTo>
                    <a:pt x="10740918" y="347675"/>
                  </a:lnTo>
                  <a:close/>
                  <a:moveTo>
                    <a:pt x="10700111" y="0"/>
                  </a:moveTo>
                  <a:lnTo>
                    <a:pt x="10805035" y="0"/>
                  </a:lnTo>
                  <a:lnTo>
                    <a:pt x="10640841" y="347675"/>
                  </a:lnTo>
                  <a:lnTo>
                    <a:pt x="10535917" y="347675"/>
                  </a:lnTo>
                  <a:close/>
                  <a:moveTo>
                    <a:pt x="10495110" y="0"/>
                  </a:moveTo>
                  <a:lnTo>
                    <a:pt x="10600034" y="0"/>
                  </a:lnTo>
                  <a:lnTo>
                    <a:pt x="10435840" y="347675"/>
                  </a:lnTo>
                  <a:lnTo>
                    <a:pt x="10330916" y="347675"/>
                  </a:lnTo>
                  <a:close/>
                  <a:moveTo>
                    <a:pt x="10290109" y="0"/>
                  </a:moveTo>
                  <a:lnTo>
                    <a:pt x="10395033" y="0"/>
                  </a:lnTo>
                  <a:lnTo>
                    <a:pt x="10230839" y="347675"/>
                  </a:lnTo>
                  <a:lnTo>
                    <a:pt x="10125915" y="347675"/>
                  </a:lnTo>
                  <a:close/>
                  <a:moveTo>
                    <a:pt x="10085108" y="0"/>
                  </a:moveTo>
                  <a:lnTo>
                    <a:pt x="10190032" y="0"/>
                  </a:lnTo>
                  <a:lnTo>
                    <a:pt x="10025838" y="347675"/>
                  </a:lnTo>
                  <a:lnTo>
                    <a:pt x="9920914" y="347675"/>
                  </a:lnTo>
                  <a:close/>
                  <a:moveTo>
                    <a:pt x="9893895" y="0"/>
                  </a:moveTo>
                  <a:lnTo>
                    <a:pt x="9998819" y="0"/>
                  </a:lnTo>
                  <a:lnTo>
                    <a:pt x="9834625" y="347675"/>
                  </a:lnTo>
                  <a:lnTo>
                    <a:pt x="9729701" y="347675"/>
                  </a:lnTo>
                  <a:close/>
                  <a:moveTo>
                    <a:pt x="9688896" y="0"/>
                  </a:moveTo>
                  <a:lnTo>
                    <a:pt x="9793820" y="0"/>
                  </a:lnTo>
                  <a:lnTo>
                    <a:pt x="9629626" y="347675"/>
                  </a:lnTo>
                  <a:lnTo>
                    <a:pt x="9524702" y="347675"/>
                  </a:lnTo>
                  <a:close/>
                  <a:moveTo>
                    <a:pt x="9483895" y="0"/>
                  </a:moveTo>
                  <a:lnTo>
                    <a:pt x="9588819" y="0"/>
                  </a:lnTo>
                  <a:lnTo>
                    <a:pt x="9424625" y="347675"/>
                  </a:lnTo>
                  <a:lnTo>
                    <a:pt x="9319701" y="347675"/>
                  </a:lnTo>
                  <a:close/>
                  <a:moveTo>
                    <a:pt x="9278894" y="0"/>
                  </a:moveTo>
                  <a:lnTo>
                    <a:pt x="9383818" y="0"/>
                  </a:lnTo>
                  <a:lnTo>
                    <a:pt x="9219624" y="347675"/>
                  </a:lnTo>
                  <a:lnTo>
                    <a:pt x="9114700" y="347675"/>
                  </a:lnTo>
                  <a:close/>
                  <a:moveTo>
                    <a:pt x="9073893" y="0"/>
                  </a:moveTo>
                  <a:lnTo>
                    <a:pt x="9178817" y="0"/>
                  </a:lnTo>
                  <a:lnTo>
                    <a:pt x="9014623" y="347675"/>
                  </a:lnTo>
                  <a:lnTo>
                    <a:pt x="8909699" y="347675"/>
                  </a:lnTo>
                  <a:close/>
                  <a:moveTo>
                    <a:pt x="8868892" y="0"/>
                  </a:moveTo>
                  <a:lnTo>
                    <a:pt x="8973816" y="0"/>
                  </a:lnTo>
                  <a:lnTo>
                    <a:pt x="8809622" y="347675"/>
                  </a:lnTo>
                  <a:lnTo>
                    <a:pt x="8704698" y="347675"/>
                  </a:lnTo>
                  <a:close/>
                  <a:moveTo>
                    <a:pt x="8663891" y="0"/>
                  </a:moveTo>
                  <a:lnTo>
                    <a:pt x="8768815" y="0"/>
                  </a:lnTo>
                  <a:lnTo>
                    <a:pt x="8604621" y="347675"/>
                  </a:lnTo>
                  <a:lnTo>
                    <a:pt x="8499697" y="347675"/>
                  </a:lnTo>
                  <a:close/>
                  <a:moveTo>
                    <a:pt x="8458890" y="0"/>
                  </a:moveTo>
                  <a:lnTo>
                    <a:pt x="8563814" y="0"/>
                  </a:lnTo>
                  <a:lnTo>
                    <a:pt x="8399620" y="347675"/>
                  </a:lnTo>
                  <a:lnTo>
                    <a:pt x="8294696" y="347675"/>
                  </a:lnTo>
                  <a:close/>
                  <a:moveTo>
                    <a:pt x="8253889" y="0"/>
                  </a:moveTo>
                  <a:lnTo>
                    <a:pt x="8358813" y="0"/>
                  </a:lnTo>
                  <a:lnTo>
                    <a:pt x="8194619" y="347675"/>
                  </a:lnTo>
                  <a:lnTo>
                    <a:pt x="8089695" y="347675"/>
                  </a:lnTo>
                  <a:close/>
                  <a:moveTo>
                    <a:pt x="8048888" y="0"/>
                  </a:moveTo>
                  <a:lnTo>
                    <a:pt x="8153812" y="0"/>
                  </a:lnTo>
                  <a:lnTo>
                    <a:pt x="7989618" y="347675"/>
                  </a:lnTo>
                  <a:lnTo>
                    <a:pt x="7884694" y="347675"/>
                  </a:lnTo>
                  <a:close/>
                  <a:moveTo>
                    <a:pt x="7843887" y="0"/>
                  </a:moveTo>
                  <a:lnTo>
                    <a:pt x="7948811" y="0"/>
                  </a:lnTo>
                  <a:lnTo>
                    <a:pt x="7784617" y="347675"/>
                  </a:lnTo>
                  <a:lnTo>
                    <a:pt x="7679693" y="347675"/>
                  </a:lnTo>
                  <a:close/>
                  <a:moveTo>
                    <a:pt x="7652677" y="0"/>
                  </a:moveTo>
                  <a:lnTo>
                    <a:pt x="7757601" y="0"/>
                  </a:lnTo>
                  <a:lnTo>
                    <a:pt x="7593407" y="347675"/>
                  </a:lnTo>
                  <a:lnTo>
                    <a:pt x="7488483" y="347675"/>
                  </a:lnTo>
                  <a:close/>
                  <a:moveTo>
                    <a:pt x="7447678" y="0"/>
                  </a:moveTo>
                  <a:lnTo>
                    <a:pt x="7552602" y="0"/>
                  </a:lnTo>
                  <a:lnTo>
                    <a:pt x="7388408" y="347675"/>
                  </a:lnTo>
                  <a:lnTo>
                    <a:pt x="7283484" y="347675"/>
                  </a:lnTo>
                  <a:close/>
                  <a:moveTo>
                    <a:pt x="7242677" y="0"/>
                  </a:moveTo>
                  <a:lnTo>
                    <a:pt x="7347601" y="0"/>
                  </a:lnTo>
                  <a:lnTo>
                    <a:pt x="7183407" y="347675"/>
                  </a:lnTo>
                  <a:lnTo>
                    <a:pt x="7078483" y="347675"/>
                  </a:lnTo>
                  <a:close/>
                  <a:moveTo>
                    <a:pt x="7037676" y="0"/>
                  </a:moveTo>
                  <a:lnTo>
                    <a:pt x="7142600" y="0"/>
                  </a:lnTo>
                  <a:lnTo>
                    <a:pt x="6978406" y="347675"/>
                  </a:lnTo>
                  <a:lnTo>
                    <a:pt x="6873482" y="347675"/>
                  </a:lnTo>
                  <a:close/>
                  <a:moveTo>
                    <a:pt x="6832675" y="0"/>
                  </a:moveTo>
                  <a:lnTo>
                    <a:pt x="6937599" y="0"/>
                  </a:lnTo>
                  <a:lnTo>
                    <a:pt x="6773405" y="347675"/>
                  </a:lnTo>
                  <a:lnTo>
                    <a:pt x="6668481" y="347675"/>
                  </a:lnTo>
                  <a:close/>
                  <a:moveTo>
                    <a:pt x="6627674" y="0"/>
                  </a:moveTo>
                  <a:lnTo>
                    <a:pt x="6732598" y="0"/>
                  </a:lnTo>
                  <a:lnTo>
                    <a:pt x="6568404" y="347675"/>
                  </a:lnTo>
                  <a:lnTo>
                    <a:pt x="6463480" y="347675"/>
                  </a:lnTo>
                  <a:close/>
                  <a:moveTo>
                    <a:pt x="6422673" y="0"/>
                  </a:moveTo>
                  <a:lnTo>
                    <a:pt x="6527597" y="0"/>
                  </a:lnTo>
                  <a:lnTo>
                    <a:pt x="6363403" y="347675"/>
                  </a:lnTo>
                  <a:lnTo>
                    <a:pt x="6258479" y="347675"/>
                  </a:lnTo>
                  <a:close/>
                  <a:moveTo>
                    <a:pt x="6217672" y="0"/>
                  </a:moveTo>
                  <a:lnTo>
                    <a:pt x="6322596" y="0"/>
                  </a:lnTo>
                  <a:lnTo>
                    <a:pt x="6158402" y="347675"/>
                  </a:lnTo>
                  <a:lnTo>
                    <a:pt x="6053478" y="347675"/>
                  </a:lnTo>
                  <a:close/>
                  <a:moveTo>
                    <a:pt x="6012672" y="0"/>
                  </a:moveTo>
                  <a:lnTo>
                    <a:pt x="6117596" y="0"/>
                  </a:lnTo>
                  <a:lnTo>
                    <a:pt x="5953402" y="347675"/>
                  </a:lnTo>
                  <a:lnTo>
                    <a:pt x="5848478" y="347675"/>
                  </a:lnTo>
                  <a:close/>
                  <a:moveTo>
                    <a:pt x="5807671" y="0"/>
                  </a:moveTo>
                  <a:lnTo>
                    <a:pt x="5912595" y="0"/>
                  </a:lnTo>
                  <a:lnTo>
                    <a:pt x="5748402" y="347675"/>
                  </a:lnTo>
                  <a:lnTo>
                    <a:pt x="5643479" y="347675"/>
                  </a:lnTo>
                  <a:close/>
                  <a:moveTo>
                    <a:pt x="5602671" y="0"/>
                  </a:moveTo>
                  <a:lnTo>
                    <a:pt x="5707595" y="0"/>
                  </a:lnTo>
                  <a:lnTo>
                    <a:pt x="5543402" y="347675"/>
                  </a:lnTo>
                  <a:lnTo>
                    <a:pt x="5438478" y="347675"/>
                  </a:lnTo>
                  <a:close/>
                  <a:moveTo>
                    <a:pt x="5411462" y="0"/>
                  </a:moveTo>
                  <a:lnTo>
                    <a:pt x="5516385" y="0"/>
                  </a:lnTo>
                  <a:lnTo>
                    <a:pt x="5352193" y="347675"/>
                  </a:lnTo>
                  <a:lnTo>
                    <a:pt x="5247268" y="347675"/>
                  </a:lnTo>
                  <a:close/>
                  <a:moveTo>
                    <a:pt x="5206463" y="0"/>
                  </a:moveTo>
                  <a:lnTo>
                    <a:pt x="5311388" y="0"/>
                  </a:lnTo>
                  <a:lnTo>
                    <a:pt x="5147194" y="347675"/>
                  </a:lnTo>
                  <a:lnTo>
                    <a:pt x="5042269" y="347675"/>
                  </a:lnTo>
                  <a:close/>
                  <a:moveTo>
                    <a:pt x="5001460" y="0"/>
                  </a:moveTo>
                  <a:lnTo>
                    <a:pt x="5106386" y="0"/>
                  </a:lnTo>
                  <a:lnTo>
                    <a:pt x="4942191" y="347675"/>
                  </a:lnTo>
                  <a:lnTo>
                    <a:pt x="4837267" y="347675"/>
                  </a:lnTo>
                  <a:close/>
                  <a:moveTo>
                    <a:pt x="4796461" y="0"/>
                  </a:moveTo>
                  <a:lnTo>
                    <a:pt x="4901383" y="0"/>
                  </a:lnTo>
                  <a:lnTo>
                    <a:pt x="4737191" y="347675"/>
                  </a:lnTo>
                  <a:lnTo>
                    <a:pt x="4632266" y="347675"/>
                  </a:lnTo>
                  <a:close/>
                  <a:moveTo>
                    <a:pt x="4591459" y="0"/>
                  </a:moveTo>
                  <a:lnTo>
                    <a:pt x="4696383" y="0"/>
                  </a:lnTo>
                  <a:lnTo>
                    <a:pt x="4532189" y="347675"/>
                  </a:lnTo>
                  <a:lnTo>
                    <a:pt x="4427265" y="347675"/>
                  </a:lnTo>
                  <a:close/>
                  <a:moveTo>
                    <a:pt x="4386457" y="0"/>
                  </a:moveTo>
                  <a:lnTo>
                    <a:pt x="4491381" y="0"/>
                  </a:lnTo>
                  <a:lnTo>
                    <a:pt x="4327188" y="347675"/>
                  </a:lnTo>
                  <a:lnTo>
                    <a:pt x="4222266" y="347675"/>
                  </a:lnTo>
                  <a:close/>
                  <a:moveTo>
                    <a:pt x="4181459" y="0"/>
                  </a:moveTo>
                  <a:lnTo>
                    <a:pt x="4286380" y="0"/>
                  </a:lnTo>
                  <a:lnTo>
                    <a:pt x="4122189" y="347675"/>
                  </a:lnTo>
                  <a:lnTo>
                    <a:pt x="4017265" y="347675"/>
                  </a:lnTo>
                  <a:close/>
                  <a:moveTo>
                    <a:pt x="3976457" y="0"/>
                  </a:moveTo>
                  <a:lnTo>
                    <a:pt x="4081381" y="0"/>
                  </a:lnTo>
                  <a:lnTo>
                    <a:pt x="3917187" y="347675"/>
                  </a:lnTo>
                  <a:lnTo>
                    <a:pt x="3812264" y="347675"/>
                  </a:lnTo>
                  <a:close/>
                  <a:moveTo>
                    <a:pt x="3771456" y="0"/>
                  </a:moveTo>
                  <a:lnTo>
                    <a:pt x="3876380" y="0"/>
                  </a:lnTo>
                  <a:lnTo>
                    <a:pt x="3712187" y="347675"/>
                  </a:lnTo>
                  <a:lnTo>
                    <a:pt x="3607263" y="347675"/>
                  </a:lnTo>
                  <a:close/>
                  <a:moveTo>
                    <a:pt x="3566456" y="0"/>
                  </a:moveTo>
                  <a:lnTo>
                    <a:pt x="3671379" y="0"/>
                  </a:lnTo>
                  <a:lnTo>
                    <a:pt x="3507186" y="347675"/>
                  </a:lnTo>
                  <a:lnTo>
                    <a:pt x="3402262" y="347675"/>
                  </a:lnTo>
                  <a:close/>
                  <a:moveTo>
                    <a:pt x="3361454" y="0"/>
                  </a:moveTo>
                  <a:lnTo>
                    <a:pt x="3466379" y="0"/>
                  </a:lnTo>
                  <a:lnTo>
                    <a:pt x="3302184" y="347675"/>
                  </a:lnTo>
                  <a:lnTo>
                    <a:pt x="3197260" y="347675"/>
                  </a:lnTo>
                  <a:close/>
                  <a:moveTo>
                    <a:pt x="3170244" y="0"/>
                  </a:moveTo>
                  <a:lnTo>
                    <a:pt x="3275168" y="0"/>
                  </a:lnTo>
                  <a:lnTo>
                    <a:pt x="3110974" y="347675"/>
                  </a:lnTo>
                  <a:lnTo>
                    <a:pt x="3006050" y="347675"/>
                  </a:lnTo>
                  <a:close/>
                  <a:moveTo>
                    <a:pt x="2965245" y="0"/>
                  </a:moveTo>
                  <a:lnTo>
                    <a:pt x="3070169" y="0"/>
                  </a:lnTo>
                  <a:lnTo>
                    <a:pt x="2905975" y="347675"/>
                  </a:lnTo>
                  <a:lnTo>
                    <a:pt x="2801051" y="347675"/>
                  </a:lnTo>
                  <a:close/>
                  <a:moveTo>
                    <a:pt x="2760244" y="0"/>
                  </a:moveTo>
                  <a:lnTo>
                    <a:pt x="2865168" y="0"/>
                  </a:lnTo>
                  <a:lnTo>
                    <a:pt x="2700973" y="347675"/>
                  </a:lnTo>
                  <a:lnTo>
                    <a:pt x="2596050" y="347675"/>
                  </a:lnTo>
                  <a:close/>
                  <a:moveTo>
                    <a:pt x="2555242" y="0"/>
                  </a:moveTo>
                  <a:lnTo>
                    <a:pt x="2660166" y="0"/>
                  </a:lnTo>
                  <a:lnTo>
                    <a:pt x="2495973" y="347675"/>
                  </a:lnTo>
                  <a:lnTo>
                    <a:pt x="2391049" y="347675"/>
                  </a:lnTo>
                  <a:close/>
                  <a:moveTo>
                    <a:pt x="2350242" y="0"/>
                  </a:moveTo>
                  <a:lnTo>
                    <a:pt x="2455165" y="0"/>
                  </a:lnTo>
                  <a:lnTo>
                    <a:pt x="2290972" y="347675"/>
                  </a:lnTo>
                  <a:lnTo>
                    <a:pt x="2186048" y="347675"/>
                  </a:lnTo>
                  <a:close/>
                  <a:moveTo>
                    <a:pt x="2145240" y="0"/>
                  </a:moveTo>
                  <a:lnTo>
                    <a:pt x="2250164" y="0"/>
                  </a:lnTo>
                  <a:lnTo>
                    <a:pt x="2085970" y="347675"/>
                  </a:lnTo>
                  <a:lnTo>
                    <a:pt x="1981046" y="347675"/>
                  </a:lnTo>
                  <a:close/>
                  <a:moveTo>
                    <a:pt x="1940238" y="0"/>
                  </a:moveTo>
                  <a:lnTo>
                    <a:pt x="2045162" y="0"/>
                  </a:lnTo>
                  <a:lnTo>
                    <a:pt x="1880969" y="347675"/>
                  </a:lnTo>
                  <a:lnTo>
                    <a:pt x="1776044" y="347675"/>
                  </a:lnTo>
                  <a:close/>
                  <a:moveTo>
                    <a:pt x="1735237" y="0"/>
                  </a:moveTo>
                  <a:lnTo>
                    <a:pt x="1840161" y="0"/>
                  </a:lnTo>
                  <a:lnTo>
                    <a:pt x="1675967" y="347675"/>
                  </a:lnTo>
                  <a:lnTo>
                    <a:pt x="1571043" y="347675"/>
                  </a:lnTo>
                  <a:close/>
                  <a:moveTo>
                    <a:pt x="1530236" y="0"/>
                  </a:moveTo>
                  <a:lnTo>
                    <a:pt x="1635160" y="0"/>
                  </a:lnTo>
                  <a:lnTo>
                    <a:pt x="1470966" y="347675"/>
                  </a:lnTo>
                  <a:lnTo>
                    <a:pt x="1366042" y="347675"/>
                  </a:lnTo>
                  <a:close/>
                  <a:moveTo>
                    <a:pt x="1325235" y="0"/>
                  </a:moveTo>
                  <a:lnTo>
                    <a:pt x="1430159" y="0"/>
                  </a:lnTo>
                  <a:lnTo>
                    <a:pt x="1265965" y="347675"/>
                  </a:lnTo>
                  <a:lnTo>
                    <a:pt x="1161041" y="347675"/>
                  </a:lnTo>
                  <a:close/>
                  <a:moveTo>
                    <a:pt x="1120234" y="0"/>
                  </a:moveTo>
                  <a:lnTo>
                    <a:pt x="1225158" y="0"/>
                  </a:lnTo>
                  <a:lnTo>
                    <a:pt x="1060964" y="347675"/>
                  </a:lnTo>
                  <a:lnTo>
                    <a:pt x="956040" y="347675"/>
                  </a:lnTo>
                  <a:close/>
                  <a:moveTo>
                    <a:pt x="929024" y="0"/>
                  </a:moveTo>
                  <a:lnTo>
                    <a:pt x="1033948" y="0"/>
                  </a:lnTo>
                  <a:lnTo>
                    <a:pt x="869754" y="347675"/>
                  </a:lnTo>
                  <a:lnTo>
                    <a:pt x="764830" y="347675"/>
                  </a:lnTo>
                  <a:close/>
                  <a:moveTo>
                    <a:pt x="737813" y="0"/>
                  </a:moveTo>
                  <a:lnTo>
                    <a:pt x="842738" y="0"/>
                  </a:lnTo>
                  <a:lnTo>
                    <a:pt x="678544" y="347675"/>
                  </a:lnTo>
                  <a:lnTo>
                    <a:pt x="573620" y="347675"/>
                  </a:lnTo>
                  <a:close/>
                  <a:moveTo>
                    <a:pt x="546603" y="0"/>
                  </a:moveTo>
                  <a:lnTo>
                    <a:pt x="651527" y="0"/>
                  </a:lnTo>
                  <a:lnTo>
                    <a:pt x="487333" y="347675"/>
                  </a:lnTo>
                  <a:lnTo>
                    <a:pt x="382409" y="347675"/>
                  </a:lnTo>
                  <a:close/>
                  <a:moveTo>
                    <a:pt x="355393" y="0"/>
                  </a:moveTo>
                  <a:lnTo>
                    <a:pt x="460317" y="0"/>
                  </a:lnTo>
                  <a:lnTo>
                    <a:pt x="296123" y="347675"/>
                  </a:lnTo>
                  <a:lnTo>
                    <a:pt x="191199" y="347675"/>
                  </a:lnTo>
                  <a:close/>
                  <a:moveTo>
                    <a:pt x="164194" y="0"/>
                  </a:moveTo>
                  <a:lnTo>
                    <a:pt x="269118" y="0"/>
                  </a:lnTo>
                  <a:lnTo>
                    <a:pt x="104924" y="347675"/>
                  </a:lnTo>
                  <a:lnTo>
                    <a:pt x="0" y="3476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1748BF-1257-4CF4-8700-879A3130C45B}"/>
              </a:ext>
            </a:extLst>
          </p:cNvPr>
          <p:cNvGrpSpPr/>
          <p:nvPr/>
        </p:nvGrpSpPr>
        <p:grpSpPr>
          <a:xfrm>
            <a:off x="1090963" y="6424158"/>
            <a:ext cx="569844" cy="274717"/>
            <a:chOff x="2633799" y="5558352"/>
            <a:chExt cx="1343686" cy="647780"/>
          </a:xfrm>
          <a:solidFill>
            <a:schemeClr val="accent6"/>
          </a:solidFill>
        </p:grpSpPr>
        <p:sp>
          <p:nvSpPr>
            <p:cNvPr id="208" name="Rectangle 129">
              <a:extLst>
                <a:ext uri="{FF2B5EF4-FFF2-40B4-BE49-F238E27FC236}">
                  <a16:creationId xmlns:a16="http://schemas.microsoft.com/office/drawing/2014/main" id="{FCEFB22B-DE97-4828-9207-6EC4D3F3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129">
              <a:extLst>
                <a:ext uri="{FF2B5EF4-FFF2-40B4-BE49-F238E27FC236}">
                  <a16:creationId xmlns:a16="http://schemas.microsoft.com/office/drawing/2014/main" id="{4872C328-D2A7-4786-A7DD-BA0EB89D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129">
              <a:extLst>
                <a:ext uri="{FF2B5EF4-FFF2-40B4-BE49-F238E27FC236}">
                  <a16:creationId xmlns:a16="http://schemas.microsoft.com/office/drawing/2014/main" id="{7FDDE72A-1796-4C88-B460-D1533009A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129">
              <a:extLst>
                <a:ext uri="{FF2B5EF4-FFF2-40B4-BE49-F238E27FC236}">
                  <a16:creationId xmlns:a16="http://schemas.microsoft.com/office/drawing/2014/main" id="{0E910020-B8A6-478E-A7A8-0A2E246F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216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DD55919-9F02-45EA-8F4C-729A51F50631}"/>
              </a:ext>
            </a:extLst>
          </p:cNvPr>
          <p:cNvGrpSpPr/>
          <p:nvPr/>
        </p:nvGrpSpPr>
        <p:grpSpPr>
          <a:xfrm>
            <a:off x="1705970" y="6423443"/>
            <a:ext cx="568880" cy="274717"/>
            <a:chOff x="2633799" y="5558352"/>
            <a:chExt cx="1341414" cy="647780"/>
          </a:xfrm>
          <a:solidFill>
            <a:schemeClr val="accent6"/>
          </a:solidFill>
        </p:grpSpPr>
        <p:sp>
          <p:nvSpPr>
            <p:cNvPr id="213" name="Rectangle 129">
              <a:extLst>
                <a:ext uri="{FF2B5EF4-FFF2-40B4-BE49-F238E27FC236}">
                  <a16:creationId xmlns:a16="http://schemas.microsoft.com/office/drawing/2014/main" id="{FAF3C75F-ECFC-45D9-9D35-899FC7EF1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799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29">
              <a:extLst>
                <a:ext uri="{FF2B5EF4-FFF2-40B4-BE49-F238E27FC236}">
                  <a16:creationId xmlns:a16="http://schemas.microsoft.com/office/drawing/2014/main" id="{A5B358F7-A6DF-4234-941D-40C5C4721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944" y="5910921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29">
              <a:extLst>
                <a:ext uri="{FF2B5EF4-FFF2-40B4-BE49-F238E27FC236}">
                  <a16:creationId xmlns:a16="http://schemas.microsoft.com/office/drawing/2014/main" id="{6BA38982-A80F-4404-8AF9-742E68A83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071" y="5558352"/>
              <a:ext cx="644269" cy="295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31073A45-8D13-AF46-AE4E-CDD2405B80F4}"/>
              </a:ext>
            </a:extLst>
          </p:cNvPr>
          <p:cNvGrpSpPr/>
          <p:nvPr/>
        </p:nvGrpSpPr>
        <p:grpSpPr>
          <a:xfrm flipH="1">
            <a:off x="266803" y="194811"/>
            <a:ext cx="1163411" cy="825097"/>
            <a:chOff x="4263494" y="4311143"/>
            <a:chExt cx="1499472" cy="876646"/>
          </a:xfrm>
          <a:solidFill>
            <a:schemeClr val="accent1"/>
          </a:solidFill>
        </p:grpSpPr>
        <p:sp>
          <p:nvSpPr>
            <p:cNvPr id="158" name="Freeform: Shape 24">
              <a:extLst>
                <a:ext uri="{FF2B5EF4-FFF2-40B4-BE49-F238E27FC236}">
                  <a16:creationId xmlns:a16="http://schemas.microsoft.com/office/drawing/2014/main" id="{48756D61-4D58-7548-9178-81C0BBC53B9C}"/>
                </a:ext>
              </a:extLst>
            </p:cNvPr>
            <p:cNvSpPr/>
            <p:nvPr/>
          </p:nvSpPr>
          <p:spPr>
            <a:xfrm>
              <a:off x="4566589" y="4311143"/>
              <a:ext cx="961200" cy="403704"/>
            </a:xfrm>
            <a:custGeom>
              <a:avLst/>
              <a:gdLst>
                <a:gd name="connsiteX0" fmla="*/ 947984 w 961200"/>
                <a:gd name="connsiteY0" fmla="*/ 236726 h 403704"/>
                <a:gd name="connsiteX1" fmla="*/ 938372 w 961200"/>
                <a:gd name="connsiteY1" fmla="*/ 198278 h 403704"/>
                <a:gd name="connsiteX2" fmla="*/ 730752 w 961200"/>
                <a:gd name="connsiteY2" fmla="*/ 67555 h 403704"/>
                <a:gd name="connsiteX3" fmla="*/ 327048 w 961200"/>
                <a:gd name="connsiteY3" fmla="*/ 52176 h 403704"/>
                <a:gd name="connsiteX4" fmla="*/ 92516 w 961200"/>
                <a:gd name="connsiteY4" fmla="*/ 148296 h 403704"/>
                <a:gd name="connsiteX5" fmla="*/ 29076 w 961200"/>
                <a:gd name="connsiteY5" fmla="*/ 382829 h 403704"/>
                <a:gd name="connsiteX6" fmla="*/ 947984 w 961200"/>
                <a:gd name="connsiteY6" fmla="*/ 236726 h 40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1200" h="403704">
                  <a:moveTo>
                    <a:pt x="947984" y="236726"/>
                  </a:moveTo>
                  <a:cubicBezTo>
                    <a:pt x="947984" y="236726"/>
                    <a:pt x="944139" y="204046"/>
                    <a:pt x="938372" y="198278"/>
                  </a:cubicBezTo>
                  <a:cubicBezTo>
                    <a:pt x="932604" y="192511"/>
                    <a:pt x="848019" y="107926"/>
                    <a:pt x="730752" y="67555"/>
                  </a:cubicBezTo>
                  <a:cubicBezTo>
                    <a:pt x="621176" y="29107"/>
                    <a:pt x="475073" y="11806"/>
                    <a:pt x="327048" y="52176"/>
                  </a:cubicBezTo>
                  <a:cubicBezTo>
                    <a:pt x="180946" y="90624"/>
                    <a:pt x="102128" y="127150"/>
                    <a:pt x="92516" y="148296"/>
                  </a:cubicBezTo>
                  <a:cubicBezTo>
                    <a:pt x="88671" y="159830"/>
                    <a:pt x="29076" y="382829"/>
                    <a:pt x="29076" y="382829"/>
                  </a:cubicBezTo>
                  <a:lnTo>
                    <a:pt x="947984" y="236726"/>
                  </a:lnTo>
                  <a:close/>
                </a:path>
              </a:pathLst>
            </a:custGeom>
            <a:grpFill/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25">
              <a:extLst>
                <a:ext uri="{FF2B5EF4-FFF2-40B4-BE49-F238E27FC236}">
                  <a16:creationId xmlns:a16="http://schemas.microsoft.com/office/drawing/2014/main" id="{39ACE82D-C426-2D41-956A-8C06F032F0BC}"/>
                </a:ext>
              </a:extLst>
            </p:cNvPr>
            <p:cNvSpPr/>
            <p:nvPr/>
          </p:nvSpPr>
          <p:spPr>
            <a:xfrm>
              <a:off x="4482003" y="4344471"/>
              <a:ext cx="1249560" cy="749736"/>
            </a:xfrm>
            <a:custGeom>
              <a:avLst/>
              <a:gdLst>
                <a:gd name="connsiteX0" fmla="*/ 29076 w 1249560"/>
                <a:gd name="connsiteY0" fmla="*/ 722447 h 749736"/>
                <a:gd name="connsiteX1" fmla="*/ 46378 w 1249560"/>
                <a:gd name="connsiteY1" fmla="*/ 585956 h 749736"/>
                <a:gd name="connsiteX2" fmla="*/ 146343 w 1249560"/>
                <a:gd name="connsiteY2" fmla="*/ 287984 h 749736"/>
                <a:gd name="connsiteX3" fmla="*/ 544280 w 1249560"/>
                <a:gd name="connsiteY3" fmla="*/ 34227 h 749736"/>
                <a:gd name="connsiteX4" fmla="*/ 1019113 w 1249560"/>
                <a:gd name="connsiteY4" fmla="*/ 191864 h 749736"/>
                <a:gd name="connsiteX5" fmla="*/ 1220965 w 1249560"/>
                <a:gd name="connsiteY5" fmla="*/ 733981 h 749736"/>
                <a:gd name="connsiteX6" fmla="*/ 29076 w 1249560"/>
                <a:gd name="connsiteY6" fmla="*/ 722447 h 74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9560" h="749736">
                  <a:moveTo>
                    <a:pt x="29076" y="722447"/>
                  </a:moveTo>
                  <a:cubicBezTo>
                    <a:pt x="29076" y="722447"/>
                    <a:pt x="34844" y="662852"/>
                    <a:pt x="46378" y="585956"/>
                  </a:cubicBezTo>
                  <a:cubicBezTo>
                    <a:pt x="61757" y="487914"/>
                    <a:pt x="102128" y="359113"/>
                    <a:pt x="146343" y="287984"/>
                  </a:cubicBezTo>
                  <a:cubicBezTo>
                    <a:pt x="232851" y="149571"/>
                    <a:pt x="398177" y="53451"/>
                    <a:pt x="544280" y="34227"/>
                  </a:cubicBezTo>
                  <a:cubicBezTo>
                    <a:pt x="692305" y="15003"/>
                    <a:pt x="873010" y="45762"/>
                    <a:pt x="1019113" y="191864"/>
                  </a:cubicBezTo>
                  <a:cubicBezTo>
                    <a:pt x="1172905" y="345656"/>
                    <a:pt x="1220965" y="687844"/>
                    <a:pt x="1220965" y="733981"/>
                  </a:cubicBezTo>
                  <a:lnTo>
                    <a:pt x="29076" y="722447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85000"/>
                    <a:lumOff val="15000"/>
                  </a:schemeClr>
                </a:gs>
                <a:gs pos="0">
                  <a:schemeClr val="accent1">
                    <a:lumMod val="79000"/>
                    <a:lumOff val="21000"/>
                  </a:schemeClr>
                </a:gs>
              </a:gsLst>
              <a:path path="circle">
                <a:fillToRect l="100000" t="100000"/>
              </a:path>
            </a:gradFill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26">
              <a:extLst>
                <a:ext uri="{FF2B5EF4-FFF2-40B4-BE49-F238E27FC236}">
                  <a16:creationId xmlns:a16="http://schemas.microsoft.com/office/drawing/2014/main" id="{FF7A488F-ED90-BE44-A145-F3F9D410F466}"/>
                </a:ext>
              </a:extLst>
            </p:cNvPr>
            <p:cNvSpPr/>
            <p:nvPr/>
          </p:nvSpPr>
          <p:spPr>
            <a:xfrm>
              <a:off x="4263494" y="4899429"/>
              <a:ext cx="1499472" cy="288360"/>
            </a:xfrm>
            <a:custGeom>
              <a:avLst/>
              <a:gdLst>
                <a:gd name="connsiteX0" fmla="*/ 264887 w 1499472"/>
                <a:gd name="connsiteY0" fmla="*/ 29076 h 288360"/>
                <a:gd name="connsiteX1" fmla="*/ 36121 w 1499472"/>
                <a:gd name="connsiteY1" fmla="*/ 217471 h 288360"/>
                <a:gd name="connsiteX2" fmla="*/ 80337 w 1499472"/>
                <a:gd name="connsiteY2" fmla="*/ 250152 h 288360"/>
                <a:gd name="connsiteX3" fmla="*/ 493653 w 1499472"/>
                <a:gd name="connsiteY3" fmla="*/ 230928 h 288360"/>
                <a:gd name="connsiteX4" fmla="*/ 1081907 w 1499472"/>
                <a:gd name="connsiteY4" fmla="*/ 246307 h 288360"/>
                <a:gd name="connsiteX5" fmla="*/ 1472155 w 1499472"/>
                <a:gd name="connsiteY5" fmla="*/ 200170 h 288360"/>
                <a:gd name="connsiteX6" fmla="*/ 1433707 w 1499472"/>
                <a:gd name="connsiteY6" fmla="*/ 125196 h 288360"/>
                <a:gd name="connsiteX7" fmla="*/ 1095364 w 1499472"/>
                <a:gd name="connsiteY7" fmla="*/ 154032 h 288360"/>
                <a:gd name="connsiteX8" fmla="*/ 382153 w 1499472"/>
                <a:gd name="connsiteY8" fmla="*/ 136731 h 288360"/>
                <a:gd name="connsiteX9" fmla="*/ 264887 w 1499472"/>
                <a:gd name="connsiteY9" fmla="*/ 29076 h 28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9472" h="288360">
                  <a:moveTo>
                    <a:pt x="264887" y="29076"/>
                  </a:moveTo>
                  <a:cubicBezTo>
                    <a:pt x="239896" y="104050"/>
                    <a:pt x="216827" y="111739"/>
                    <a:pt x="36121" y="217471"/>
                  </a:cubicBezTo>
                  <a:cubicBezTo>
                    <a:pt x="20742" y="225161"/>
                    <a:pt x="28432" y="244385"/>
                    <a:pt x="80337" y="250152"/>
                  </a:cubicBezTo>
                  <a:cubicBezTo>
                    <a:pt x="130319" y="255919"/>
                    <a:pt x="234129" y="282833"/>
                    <a:pt x="493653" y="230928"/>
                  </a:cubicBezTo>
                  <a:cubicBezTo>
                    <a:pt x="610919" y="242463"/>
                    <a:pt x="905047" y="250152"/>
                    <a:pt x="1081907" y="246307"/>
                  </a:cubicBezTo>
                  <a:cubicBezTo>
                    <a:pt x="1226087" y="242463"/>
                    <a:pt x="1458698" y="211704"/>
                    <a:pt x="1472155" y="200170"/>
                  </a:cubicBezTo>
                  <a:cubicBezTo>
                    <a:pt x="1472155" y="200170"/>
                    <a:pt x="1451008" y="165567"/>
                    <a:pt x="1433707" y="125196"/>
                  </a:cubicBezTo>
                  <a:cubicBezTo>
                    <a:pt x="1433707" y="125196"/>
                    <a:pt x="1285682" y="148265"/>
                    <a:pt x="1095364" y="154032"/>
                  </a:cubicBezTo>
                  <a:cubicBezTo>
                    <a:pt x="939650" y="159799"/>
                    <a:pt x="464817" y="142498"/>
                    <a:pt x="382153" y="136731"/>
                  </a:cubicBezTo>
                  <a:cubicBezTo>
                    <a:pt x="291801" y="130963"/>
                    <a:pt x="264887" y="29076"/>
                    <a:pt x="264887" y="29076"/>
                  </a:cubicBezTo>
                  <a:close/>
                </a:path>
              </a:pathLst>
            </a:custGeom>
            <a:grpFill/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27">
              <a:extLst>
                <a:ext uri="{FF2B5EF4-FFF2-40B4-BE49-F238E27FC236}">
                  <a16:creationId xmlns:a16="http://schemas.microsoft.com/office/drawing/2014/main" id="{9F329A0A-5012-3440-B2E9-29AF0A150939}"/>
                </a:ext>
              </a:extLst>
            </p:cNvPr>
            <p:cNvSpPr/>
            <p:nvPr/>
          </p:nvSpPr>
          <p:spPr>
            <a:xfrm>
              <a:off x="4970293" y="4895584"/>
              <a:ext cx="307584" cy="211464"/>
            </a:xfrm>
            <a:custGeom>
              <a:avLst/>
              <a:gdLst>
                <a:gd name="connsiteX0" fmla="*/ 278988 w 307584"/>
                <a:gd name="connsiteY0" fmla="*/ 94438 h 211464"/>
                <a:gd name="connsiteX1" fmla="*/ 213627 w 307584"/>
                <a:gd name="connsiteY1" fmla="*/ 29076 h 211464"/>
                <a:gd name="connsiteX2" fmla="*/ 94438 w 307584"/>
                <a:gd name="connsiteY2" fmla="*/ 29076 h 211464"/>
                <a:gd name="connsiteX3" fmla="*/ 29076 w 307584"/>
                <a:gd name="connsiteY3" fmla="*/ 94438 h 211464"/>
                <a:gd name="connsiteX4" fmla="*/ 29076 w 307584"/>
                <a:gd name="connsiteY4" fmla="*/ 144420 h 211464"/>
                <a:gd name="connsiteX5" fmla="*/ 69447 w 307584"/>
                <a:gd name="connsiteY5" fmla="*/ 184791 h 211464"/>
                <a:gd name="connsiteX6" fmla="*/ 236696 w 307584"/>
                <a:gd name="connsiteY6" fmla="*/ 184791 h 211464"/>
                <a:gd name="connsiteX7" fmla="*/ 277066 w 307584"/>
                <a:gd name="connsiteY7" fmla="*/ 144420 h 211464"/>
                <a:gd name="connsiteX8" fmla="*/ 277066 w 307584"/>
                <a:gd name="connsiteY8" fmla="*/ 94438 h 2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584" h="211464">
                  <a:moveTo>
                    <a:pt x="278988" y="94438"/>
                  </a:moveTo>
                  <a:cubicBezTo>
                    <a:pt x="278988" y="57912"/>
                    <a:pt x="250152" y="29076"/>
                    <a:pt x="213627" y="29076"/>
                  </a:cubicBezTo>
                  <a:lnTo>
                    <a:pt x="94438" y="29076"/>
                  </a:lnTo>
                  <a:cubicBezTo>
                    <a:pt x="57912" y="29076"/>
                    <a:pt x="29076" y="57912"/>
                    <a:pt x="29076" y="94438"/>
                  </a:cubicBezTo>
                  <a:lnTo>
                    <a:pt x="29076" y="144420"/>
                  </a:lnTo>
                  <a:cubicBezTo>
                    <a:pt x="29076" y="167489"/>
                    <a:pt x="48300" y="184791"/>
                    <a:pt x="69447" y="184791"/>
                  </a:cubicBezTo>
                  <a:lnTo>
                    <a:pt x="236696" y="184791"/>
                  </a:lnTo>
                  <a:cubicBezTo>
                    <a:pt x="259764" y="184791"/>
                    <a:pt x="277066" y="165567"/>
                    <a:pt x="277066" y="144420"/>
                  </a:cubicBezTo>
                  <a:lnTo>
                    <a:pt x="277066" y="94438"/>
                  </a:lnTo>
                  <a:close/>
                </a:path>
              </a:pathLst>
            </a:custGeom>
            <a:grpFill/>
            <a:ln w="19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7609FF-D557-D946-B068-0E76D927530D}"/>
              </a:ext>
            </a:extLst>
          </p:cNvPr>
          <p:cNvSpPr txBox="1"/>
          <p:nvPr/>
        </p:nvSpPr>
        <p:spPr>
          <a:xfrm>
            <a:off x="1500552" y="316523"/>
            <a:ext cx="4513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E5E5E"/>
                </a:solidFill>
                <a:latin typeface="Gabriola" pitchFamily="82" charset="0"/>
              </a:rPr>
              <a:t>Minimum Slab Thickness: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AE0911-2672-C045-9755-92AA068B9EB5}"/>
              </a:ext>
            </a:extLst>
          </p:cNvPr>
          <p:cNvSpPr txBox="1"/>
          <p:nvPr/>
        </p:nvSpPr>
        <p:spPr>
          <a:xfrm>
            <a:off x="3376247" y="824782"/>
            <a:ext cx="85480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5E5E5E"/>
                </a:solidFill>
                <a:latin typeface="Gabriola" pitchFamily="82" charset="0"/>
              </a:rPr>
              <a:t>Table 2.1: Summary of Minimum Slab Thickness of one-way slab</a:t>
            </a:r>
          </a:p>
          <a:p>
            <a:pPr algn="ctr"/>
            <a:r>
              <a:rPr lang="en-US" sz="2500" b="1" dirty="0">
                <a:solidFill>
                  <a:srgbClr val="5E5E5E"/>
                </a:solidFill>
                <a:latin typeface="Gabriola" pitchFamily="82" charset="0"/>
              </a:rPr>
              <a:t>(table 9.5a and c in ACI -318-11)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211FF72-04B7-A845-994F-5773268A02B8}"/>
              </a:ext>
            </a:extLst>
          </p:cNvPr>
          <p:cNvSpPr txBox="1"/>
          <p:nvPr/>
        </p:nvSpPr>
        <p:spPr>
          <a:xfrm>
            <a:off x="11655552" y="5923805"/>
            <a:ext cx="52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Gabriola" pitchFamily="82" charset="0"/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582E45-FF85-0E45-81D9-FAF09C8B6717}"/>
              </a:ext>
            </a:extLst>
          </p:cNvPr>
          <p:cNvSpPr txBox="1"/>
          <p:nvPr/>
        </p:nvSpPr>
        <p:spPr>
          <a:xfrm>
            <a:off x="267730" y="1532237"/>
            <a:ext cx="36823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abriola" pitchFamily="82" charset="0"/>
              </a:rPr>
              <a:t>We found the longest beam lengths for both end continues, one end continues, and cantilever. These lengths are; 4.96 m, 5.46 m, and 1.5 m, respectively.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0950ED-0D71-D940-AFB8-BE9CECE5A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647152"/>
              </p:ext>
            </p:extLst>
          </p:nvPr>
        </p:nvGraphicFramePr>
        <p:xfrm>
          <a:off x="3950044" y="1606096"/>
          <a:ext cx="7974224" cy="27721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1733">
                  <a:extLst>
                    <a:ext uri="{9D8B030D-6E8A-4147-A177-3AD203B41FA5}">
                      <a16:colId xmlns:a16="http://schemas.microsoft.com/office/drawing/2014/main" val="3995799285"/>
                    </a:ext>
                  </a:extLst>
                </a:gridCol>
                <a:gridCol w="1262342">
                  <a:extLst>
                    <a:ext uri="{9D8B030D-6E8A-4147-A177-3AD203B41FA5}">
                      <a16:colId xmlns:a16="http://schemas.microsoft.com/office/drawing/2014/main" val="1449633367"/>
                    </a:ext>
                  </a:extLst>
                </a:gridCol>
                <a:gridCol w="1472135">
                  <a:extLst>
                    <a:ext uri="{9D8B030D-6E8A-4147-A177-3AD203B41FA5}">
                      <a16:colId xmlns:a16="http://schemas.microsoft.com/office/drawing/2014/main" val="2131676389"/>
                    </a:ext>
                  </a:extLst>
                </a:gridCol>
                <a:gridCol w="1414007">
                  <a:extLst>
                    <a:ext uri="{9D8B030D-6E8A-4147-A177-3AD203B41FA5}">
                      <a16:colId xmlns:a16="http://schemas.microsoft.com/office/drawing/2014/main" val="664324946"/>
                    </a:ext>
                  </a:extLst>
                </a:gridCol>
                <a:gridCol w="1414007">
                  <a:extLst>
                    <a:ext uri="{9D8B030D-6E8A-4147-A177-3AD203B41FA5}">
                      <a16:colId xmlns:a16="http://schemas.microsoft.com/office/drawing/2014/main" val="18063955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336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Gabriola" pitchFamily="82" charset="0"/>
                        </a:rPr>
                        <a:t>Members </a:t>
                      </a:r>
                      <a:endParaRPr lang="en-US" sz="25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Simply supported 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One end continuous 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Both end continuous 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238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Gabriola" pitchFamily="82" charset="0"/>
                        </a:rPr>
                        <a:t>Cantilever </a:t>
                      </a:r>
                      <a:endParaRPr lang="en-US" sz="25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6893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3365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briola" pitchFamily="82" charset="0"/>
                        </a:rPr>
                        <a:t>Span length from AutoCAD (m)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-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5.46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BABF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4.96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238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1.5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21187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briola" pitchFamily="82" charset="0"/>
                        </a:rPr>
                        <a:t>Solid one-way slab minimum values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111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L/20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238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L/24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BABF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L/28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17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L/10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4152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317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briola" pitchFamily="82" charset="0"/>
                        </a:rPr>
                        <a:t>Minimum thickness of </a:t>
                      </a:r>
                    </a:p>
                    <a:p>
                      <a:pPr marL="0" marR="317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briola" pitchFamily="82" charset="0"/>
                        </a:rPr>
                        <a:t>one-way slab (m)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921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Gabriola" pitchFamily="82" charset="0"/>
                        </a:rPr>
                        <a:t>-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17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0.2275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BABF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857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0.177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17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Gabriola" pitchFamily="82" charset="0"/>
                        </a:rPr>
                        <a:t>0.15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Gabriola" pitchFamily="8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4170600"/>
                  </a:ext>
                </a:extLst>
              </a:tr>
            </a:tbl>
          </a:graphicData>
        </a:graphic>
      </p:graphicFrame>
      <p:sp>
        <p:nvSpPr>
          <p:cNvPr id="156" name="TextBox 155">
            <a:extLst>
              <a:ext uri="{FF2B5EF4-FFF2-40B4-BE49-F238E27FC236}">
                <a16:creationId xmlns:a16="http://schemas.microsoft.com/office/drawing/2014/main" id="{D7167B66-0B28-B542-8DFF-CC926328DA72}"/>
              </a:ext>
            </a:extLst>
          </p:cNvPr>
          <p:cNvSpPr txBox="1"/>
          <p:nvPr/>
        </p:nvSpPr>
        <p:spPr>
          <a:xfrm>
            <a:off x="3950044" y="4999901"/>
            <a:ext cx="8434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abriola" pitchFamily="82" charset="0"/>
              </a:rPr>
              <a:t>From table 9.5c in ACI code book, we found minimum two-way slab thickness value for our situation is L/33. which it gives us </a:t>
            </a:r>
            <a:r>
              <a:rPr lang="en-US" sz="2800" dirty="0">
                <a:highlight>
                  <a:srgbClr val="F27900"/>
                </a:highlight>
                <a:latin typeface="Gabriola" pitchFamily="82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highlight>
                  <a:srgbClr val="F27900"/>
                </a:highlight>
                <a:latin typeface="Gabriola" pitchFamily="82" charset="0"/>
              </a:rPr>
              <a:t>5.45/33= 0.165 m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FB8C33D-B35D-404E-B4CE-AB61B88A9B5E}"/>
              </a:ext>
            </a:extLst>
          </p:cNvPr>
          <p:cNvSpPr txBox="1"/>
          <p:nvPr/>
        </p:nvSpPr>
        <p:spPr>
          <a:xfrm>
            <a:off x="4118905" y="4458718"/>
            <a:ext cx="82580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5E5E5E"/>
                </a:solidFill>
                <a:latin typeface="Gabriola" pitchFamily="82" charset="0"/>
              </a:rPr>
              <a:t>Summary of Minimum Slab Thickness of two-way slab (table 9.5c in ACI-317-11)</a:t>
            </a:r>
          </a:p>
        </p:txBody>
      </p:sp>
      <p:sp>
        <p:nvSpPr>
          <p:cNvPr id="164" name="Rounded Rectangle 32">
            <a:extLst>
              <a:ext uri="{FF2B5EF4-FFF2-40B4-BE49-F238E27FC236}">
                <a16:creationId xmlns:a16="http://schemas.microsoft.com/office/drawing/2014/main" id="{77ADDD8A-8E6F-D441-A4A6-F3FFD70C6729}"/>
              </a:ext>
            </a:extLst>
          </p:cNvPr>
          <p:cNvSpPr/>
          <p:nvPr/>
        </p:nvSpPr>
        <p:spPr>
          <a:xfrm>
            <a:off x="3737907" y="4513848"/>
            <a:ext cx="380998" cy="34176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rgbClr val="F2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</p:spTree>
    <p:extLst>
      <p:ext uri="{BB962C8B-B14F-4D97-AF65-F5344CB8AC3E}">
        <p14:creationId xmlns:p14="http://schemas.microsoft.com/office/powerpoint/2010/main" val="22098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allppt-construc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7900"/>
      </a:accent1>
      <a:accent2>
        <a:srgbClr val="E7E5E6"/>
      </a:accent2>
      <a:accent3>
        <a:srgbClr val="BBC0C3"/>
      </a:accent3>
      <a:accent4>
        <a:srgbClr val="A0A5AA"/>
      </a:accent4>
      <a:accent5>
        <a:srgbClr val="7D7D7D"/>
      </a:accent5>
      <a:accent6>
        <a:srgbClr val="5E5E5E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nstruc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7900"/>
      </a:accent1>
      <a:accent2>
        <a:srgbClr val="E7E5E6"/>
      </a:accent2>
      <a:accent3>
        <a:srgbClr val="BBC0C3"/>
      </a:accent3>
      <a:accent4>
        <a:srgbClr val="A0A5AA"/>
      </a:accent4>
      <a:accent5>
        <a:srgbClr val="7D7D7D"/>
      </a:accent5>
      <a:accent6>
        <a:srgbClr val="5E5E5E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nstruc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7900"/>
      </a:accent1>
      <a:accent2>
        <a:srgbClr val="E7E5E6"/>
      </a:accent2>
      <a:accent3>
        <a:srgbClr val="BBC0C3"/>
      </a:accent3>
      <a:accent4>
        <a:srgbClr val="A0A5AA"/>
      </a:accent4>
      <a:accent5>
        <a:srgbClr val="7D7D7D"/>
      </a:accent5>
      <a:accent6>
        <a:srgbClr val="5E5E5E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10267</TotalTime>
  <Words>4440</Words>
  <Application>Microsoft Macintosh PowerPoint</Application>
  <PresentationFormat>Widescreen</PresentationFormat>
  <Paragraphs>998</Paragraphs>
  <Slides>68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68</vt:i4>
      </vt:variant>
      <vt:variant>
        <vt:lpstr>Custom Shows</vt:lpstr>
      </vt:variant>
      <vt:variant>
        <vt:i4>1</vt:i4>
      </vt:variant>
    </vt:vector>
  </HeadingPairs>
  <TitlesOfParts>
    <vt:vector size="79" baseType="lpstr">
      <vt:lpstr>Arial</vt:lpstr>
      <vt:lpstr>Calibri</vt:lpstr>
      <vt:lpstr>Cambria</vt:lpstr>
      <vt:lpstr>Cambria Math</vt:lpstr>
      <vt:lpstr>Gabriola</vt:lpstr>
      <vt:lpstr>Times New Roman</vt:lpstr>
      <vt:lpstr>Wingdings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Microsoft Office User</cp:lastModifiedBy>
  <cp:revision>332</cp:revision>
  <dcterms:created xsi:type="dcterms:W3CDTF">2018-04-24T17:14:44Z</dcterms:created>
  <dcterms:modified xsi:type="dcterms:W3CDTF">2021-05-31T14:23:05Z</dcterms:modified>
</cp:coreProperties>
</file>