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68"/>
  </p:notesMasterIdLst>
  <p:handoutMasterIdLst>
    <p:handoutMasterId r:id="rId69"/>
  </p:handoutMasterIdLst>
  <p:sldIdLst>
    <p:sldId id="256" r:id="rId2"/>
    <p:sldId id="354" r:id="rId3"/>
    <p:sldId id="427" r:id="rId4"/>
    <p:sldId id="333" r:id="rId5"/>
    <p:sldId id="339" r:id="rId6"/>
    <p:sldId id="340" r:id="rId7"/>
    <p:sldId id="335" r:id="rId8"/>
    <p:sldId id="263" r:id="rId9"/>
    <p:sldId id="313" r:id="rId10"/>
    <p:sldId id="362" r:id="rId11"/>
    <p:sldId id="331" r:id="rId12"/>
    <p:sldId id="285" r:id="rId13"/>
    <p:sldId id="287" r:id="rId14"/>
    <p:sldId id="289" r:id="rId15"/>
    <p:sldId id="288" r:id="rId16"/>
    <p:sldId id="291" r:id="rId17"/>
    <p:sldId id="292" r:id="rId18"/>
    <p:sldId id="308" r:id="rId19"/>
    <p:sldId id="301" r:id="rId20"/>
    <p:sldId id="307" r:id="rId21"/>
    <p:sldId id="366" r:id="rId22"/>
    <p:sldId id="309" r:id="rId23"/>
    <p:sldId id="350" r:id="rId24"/>
    <p:sldId id="367" r:id="rId25"/>
    <p:sldId id="293" r:id="rId26"/>
    <p:sldId id="295" r:id="rId27"/>
    <p:sldId id="310" r:id="rId28"/>
    <p:sldId id="316" r:id="rId29"/>
    <p:sldId id="368" r:id="rId30"/>
    <p:sldId id="302" r:id="rId31"/>
    <p:sldId id="369" r:id="rId32"/>
    <p:sldId id="352" r:id="rId33"/>
    <p:sldId id="303" r:id="rId34"/>
    <p:sldId id="365" r:id="rId35"/>
    <p:sldId id="323" r:id="rId36"/>
    <p:sldId id="357" r:id="rId37"/>
    <p:sldId id="359" r:id="rId38"/>
    <p:sldId id="371" r:id="rId39"/>
    <p:sldId id="372" r:id="rId40"/>
    <p:sldId id="304" r:id="rId41"/>
    <p:sldId id="342" r:id="rId42"/>
    <p:sldId id="318" r:id="rId43"/>
    <p:sldId id="324" r:id="rId44"/>
    <p:sldId id="319" r:id="rId45"/>
    <p:sldId id="373" r:id="rId46"/>
    <p:sldId id="375" r:id="rId47"/>
    <p:sldId id="326" r:id="rId48"/>
    <p:sldId id="376" r:id="rId49"/>
    <p:sldId id="377" r:id="rId50"/>
    <p:sldId id="378" r:id="rId51"/>
    <p:sldId id="379" r:id="rId52"/>
    <p:sldId id="380" r:id="rId53"/>
    <p:sldId id="421" r:id="rId54"/>
    <p:sldId id="381" r:id="rId55"/>
    <p:sldId id="420" r:id="rId56"/>
    <p:sldId id="423" r:id="rId57"/>
    <p:sldId id="419" r:id="rId58"/>
    <p:sldId id="422" r:id="rId59"/>
    <p:sldId id="409" r:id="rId60"/>
    <p:sldId id="424" r:id="rId61"/>
    <p:sldId id="343" r:id="rId62"/>
    <p:sldId id="417" r:id="rId63"/>
    <p:sldId id="425" r:id="rId64"/>
    <p:sldId id="426" r:id="rId65"/>
    <p:sldId id="355" r:id="rId66"/>
    <p:sldId id="34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504"/>
    <a:srgbClr val="E8EDF6"/>
    <a:srgbClr val="2683C7"/>
    <a:srgbClr val="1BADE5"/>
    <a:srgbClr val="1D6295"/>
    <a:srgbClr val="318B71"/>
    <a:srgbClr val="28C4CC"/>
    <a:srgbClr val="F3FBFF"/>
    <a:srgbClr val="082A47"/>
    <a:srgbClr val="CC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1" autoAdjust="0"/>
    <p:restoredTop sz="86436" autoAdjust="0"/>
  </p:normalViewPr>
  <p:slideViewPr>
    <p:cSldViewPr snapToGrid="0">
      <p:cViewPr varScale="1">
        <p:scale>
          <a:sx n="93" d="100"/>
          <a:sy n="93" d="100"/>
        </p:scale>
        <p:origin x="9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1C8FD-98A6-9848-9BB8-7CEBA29F318E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A66D2E-4FDB-E946-AD36-1BFE291FFF13}">
      <dgm:prSet phldrT="[Text]"/>
      <dgm:spPr>
        <a:solidFill>
          <a:srgbClr val="2683C7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    Slab Design and Reinforcement</a:t>
          </a:r>
        </a:p>
      </dgm:t>
    </dgm:pt>
    <dgm:pt modelId="{085069DB-E28D-7A43-9E05-A6B670AB1CA0}" type="parTrans" cxnId="{20EE3662-3926-DD48-873D-FC9BFC6BA092}">
      <dgm:prSet/>
      <dgm:spPr/>
      <dgm:t>
        <a:bodyPr/>
        <a:lstStyle/>
        <a:p>
          <a:endParaRPr lang="en-US"/>
        </a:p>
      </dgm:t>
    </dgm:pt>
    <dgm:pt modelId="{E9030057-4054-834D-963A-E2C1EF668D53}" type="sibTrans" cxnId="{20EE3662-3926-DD48-873D-FC9BFC6BA092}">
      <dgm:prSet/>
      <dgm:spPr/>
      <dgm:t>
        <a:bodyPr/>
        <a:lstStyle/>
        <a:p>
          <a:endParaRPr lang="en-US"/>
        </a:p>
      </dgm:t>
    </dgm:pt>
    <dgm:pt modelId="{DD93A320-DA81-3643-8C3E-D001CA5DBCA3}">
      <dgm:prSet phldrT="[Text]"/>
      <dgm:spPr>
        <a:solidFill>
          <a:srgbClr val="2683C7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 Beams Design and Reinforcement</a:t>
          </a:r>
        </a:p>
      </dgm:t>
    </dgm:pt>
    <dgm:pt modelId="{0A60D7C8-FD32-9349-9283-52D7B52B5CCD}" type="parTrans" cxnId="{6904C82C-93A9-4C47-89DB-D603B233C3E8}">
      <dgm:prSet/>
      <dgm:spPr/>
      <dgm:t>
        <a:bodyPr/>
        <a:lstStyle/>
        <a:p>
          <a:endParaRPr lang="en-US"/>
        </a:p>
      </dgm:t>
    </dgm:pt>
    <dgm:pt modelId="{B01B0D02-1F5B-C34C-AAD2-5B51B1BEE615}" type="sibTrans" cxnId="{6904C82C-93A9-4C47-89DB-D603B233C3E8}">
      <dgm:prSet/>
      <dgm:spPr/>
      <dgm:t>
        <a:bodyPr/>
        <a:lstStyle/>
        <a:p>
          <a:endParaRPr lang="en-US"/>
        </a:p>
      </dgm:t>
    </dgm:pt>
    <dgm:pt modelId="{85A4655D-F12E-9D45-AD69-689CCF8FAD19}">
      <dgm:prSet phldrT="[Text]"/>
      <dgm:spPr>
        <a:solidFill>
          <a:srgbClr val="2683C7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Column Design and Reinforcement </a:t>
          </a:r>
        </a:p>
      </dgm:t>
    </dgm:pt>
    <dgm:pt modelId="{1B56D284-BB3C-9F4E-8169-2C39FD9F9F7F}" type="parTrans" cxnId="{9D7A16BC-40A9-DB40-B6F7-1225325E3448}">
      <dgm:prSet/>
      <dgm:spPr/>
      <dgm:t>
        <a:bodyPr/>
        <a:lstStyle/>
        <a:p>
          <a:endParaRPr lang="en-US"/>
        </a:p>
      </dgm:t>
    </dgm:pt>
    <dgm:pt modelId="{74AF9F2B-F92C-1549-A2DA-1C33F757A551}" type="sibTrans" cxnId="{9D7A16BC-40A9-DB40-B6F7-1225325E3448}">
      <dgm:prSet/>
      <dgm:spPr/>
      <dgm:t>
        <a:bodyPr/>
        <a:lstStyle/>
        <a:p>
          <a:endParaRPr lang="en-US"/>
        </a:p>
      </dgm:t>
    </dgm:pt>
    <dgm:pt modelId="{56434E90-809E-D141-B9DC-8B80116CFAC8}">
      <dgm:prSet/>
      <dgm:spPr>
        <a:solidFill>
          <a:srgbClr val="2683C7"/>
        </a:solidFill>
      </dgm:spPr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Shear Walls Design and Reinforcement</a:t>
          </a:r>
        </a:p>
      </dgm:t>
    </dgm:pt>
    <dgm:pt modelId="{01E400B6-F8D9-EC48-90B0-57ED72CDBC46}" type="parTrans" cxnId="{B24EBA59-532C-0A4B-A330-368B20477036}">
      <dgm:prSet/>
      <dgm:spPr/>
      <dgm:t>
        <a:bodyPr/>
        <a:lstStyle/>
        <a:p>
          <a:endParaRPr lang="en-US"/>
        </a:p>
      </dgm:t>
    </dgm:pt>
    <dgm:pt modelId="{15E9EB92-A15E-0F42-81C1-138BB363E3CB}" type="sibTrans" cxnId="{B24EBA59-532C-0A4B-A330-368B20477036}">
      <dgm:prSet/>
      <dgm:spPr/>
      <dgm:t>
        <a:bodyPr/>
        <a:lstStyle/>
        <a:p>
          <a:endParaRPr lang="en-US"/>
        </a:p>
      </dgm:t>
    </dgm:pt>
    <dgm:pt modelId="{2AF7EDC9-0854-FB41-A535-26330C01AC86}" type="pres">
      <dgm:prSet presAssocID="{F3B1C8FD-98A6-9848-9BB8-7CEBA29F318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70C24D8-2116-E247-B840-13F69B959D37}" type="pres">
      <dgm:prSet presAssocID="{F3B1C8FD-98A6-9848-9BB8-7CEBA29F318E}" presName="Name1" presStyleCnt="0"/>
      <dgm:spPr/>
    </dgm:pt>
    <dgm:pt modelId="{107C1DAA-1207-EB4D-808B-0B984B8FA81A}" type="pres">
      <dgm:prSet presAssocID="{F3B1C8FD-98A6-9848-9BB8-7CEBA29F318E}" presName="cycle" presStyleCnt="0"/>
      <dgm:spPr/>
    </dgm:pt>
    <dgm:pt modelId="{81B4BB4A-CAB0-E948-A16B-2A101906850D}" type="pres">
      <dgm:prSet presAssocID="{F3B1C8FD-98A6-9848-9BB8-7CEBA29F318E}" presName="srcNode" presStyleLbl="node1" presStyleIdx="0" presStyleCnt="4"/>
      <dgm:spPr/>
    </dgm:pt>
    <dgm:pt modelId="{4FAE8934-07B7-C741-A4BC-283CB60E117F}" type="pres">
      <dgm:prSet presAssocID="{F3B1C8FD-98A6-9848-9BB8-7CEBA29F318E}" presName="conn" presStyleLbl="parChTrans1D2" presStyleIdx="0" presStyleCnt="1"/>
      <dgm:spPr/>
      <dgm:t>
        <a:bodyPr/>
        <a:lstStyle/>
        <a:p>
          <a:endParaRPr lang="en-US"/>
        </a:p>
      </dgm:t>
    </dgm:pt>
    <dgm:pt modelId="{4AFD182B-1F63-524B-8CC4-F7BFA8A03EA8}" type="pres">
      <dgm:prSet presAssocID="{F3B1C8FD-98A6-9848-9BB8-7CEBA29F318E}" presName="extraNode" presStyleLbl="node1" presStyleIdx="0" presStyleCnt="4"/>
      <dgm:spPr/>
    </dgm:pt>
    <dgm:pt modelId="{654C914B-A2A9-E049-9BC6-98FC957D471E}" type="pres">
      <dgm:prSet presAssocID="{F3B1C8FD-98A6-9848-9BB8-7CEBA29F318E}" presName="dstNode" presStyleLbl="node1" presStyleIdx="0" presStyleCnt="4"/>
      <dgm:spPr/>
    </dgm:pt>
    <dgm:pt modelId="{68123143-7B3A-8848-A56B-123EA06ADADF}" type="pres">
      <dgm:prSet presAssocID="{6EA66D2E-4FDB-E946-AD36-1BFE291FFF13}" presName="text_1" presStyleLbl="node1" presStyleIdx="0" presStyleCnt="4" custScaleX="106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1E9E5-7816-3B46-9314-1D9B71DA14A1}" type="pres">
      <dgm:prSet presAssocID="{6EA66D2E-4FDB-E946-AD36-1BFE291FFF13}" presName="accent_1" presStyleCnt="0"/>
      <dgm:spPr/>
    </dgm:pt>
    <dgm:pt modelId="{D12D5033-4479-964D-A43F-E0A4C1DA3D54}" type="pres">
      <dgm:prSet presAssocID="{6EA66D2E-4FDB-E946-AD36-1BFE291FFF13}" presName="accentRepeatNode" presStyleLbl="solidFgAcc1" presStyleIdx="0" presStyleCnt="4" custScaleX="138019" custScaleY="114238" custLinFactNeighborX="-24129" custLinFactNeighborY="373"/>
      <dgm:spPr>
        <a:ln>
          <a:solidFill>
            <a:srgbClr val="2683C7"/>
          </a:solidFill>
        </a:ln>
      </dgm:spPr>
    </dgm:pt>
    <dgm:pt modelId="{3D73C1A2-E8B8-7E4A-9003-26F9B52EB446}" type="pres">
      <dgm:prSet presAssocID="{DD93A320-DA81-3643-8C3E-D001CA5DBCA3}" presName="text_2" presStyleLbl="node1" presStyleIdx="1" presStyleCnt="4" custScaleX="106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5F374-BD35-B248-8131-211F594689C4}" type="pres">
      <dgm:prSet presAssocID="{DD93A320-DA81-3643-8C3E-D001CA5DBCA3}" presName="accent_2" presStyleCnt="0"/>
      <dgm:spPr/>
    </dgm:pt>
    <dgm:pt modelId="{69CBBCE0-4270-3C4D-AA9E-7F66A201505B}" type="pres">
      <dgm:prSet presAssocID="{DD93A320-DA81-3643-8C3E-D001CA5DBCA3}" presName="accentRepeatNode" presStyleLbl="solidFgAcc1" presStyleIdx="1" presStyleCnt="4" custScaleX="157308" custScaleY="120021" custLinFactNeighborX="-25801" custLinFactNeighborY="0"/>
      <dgm:spPr>
        <a:ln>
          <a:solidFill>
            <a:srgbClr val="2683C7"/>
          </a:solidFill>
        </a:ln>
      </dgm:spPr>
    </dgm:pt>
    <dgm:pt modelId="{7A140C78-E957-6F4D-8065-6A0F65AE9E1D}" type="pres">
      <dgm:prSet presAssocID="{85A4655D-F12E-9D45-AD69-689CCF8FAD19}" presName="text_3" presStyleLbl="node1" presStyleIdx="2" presStyleCnt="4" custScaleX="105927" custLinFactNeighborX="4034" custLinFactNeighborY="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D6502-BE42-E14B-9344-6FCCF6F55AAB}" type="pres">
      <dgm:prSet presAssocID="{85A4655D-F12E-9D45-AD69-689CCF8FAD19}" presName="accent_3" presStyleCnt="0"/>
      <dgm:spPr/>
    </dgm:pt>
    <dgm:pt modelId="{AE40072E-2821-B24C-8243-1F456FDEA588}" type="pres">
      <dgm:prSet presAssocID="{85A4655D-F12E-9D45-AD69-689CCF8FAD19}" presName="accentRepeatNode" presStyleLbl="solidFgAcc1" presStyleIdx="2" presStyleCnt="4" custScaleX="129176" custScaleY="115564" custLinFactNeighborX="-24103" custLinFactNeighborY="7222"/>
      <dgm:spPr>
        <a:ln>
          <a:solidFill>
            <a:srgbClr val="2683C7"/>
          </a:solidFill>
        </a:ln>
      </dgm:spPr>
    </dgm:pt>
    <dgm:pt modelId="{8B2C4611-1C6A-3E41-A4BC-469EBCEADF20}" type="pres">
      <dgm:prSet presAssocID="{56434E90-809E-D141-B9DC-8B80116CFAC8}" presName="text_4" presStyleLbl="node1" presStyleIdx="3" presStyleCnt="4" custScaleX="104335" custLinFactNeighborX="374" custLinFactNeighborY="-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9113C-7001-4844-A29F-C9C6D6FCCB69}" type="pres">
      <dgm:prSet presAssocID="{56434E90-809E-D141-B9DC-8B80116CFAC8}" presName="accent_4" presStyleCnt="0"/>
      <dgm:spPr/>
    </dgm:pt>
    <dgm:pt modelId="{7CD95605-A521-8B4A-9169-0E2B8681309E}" type="pres">
      <dgm:prSet presAssocID="{56434E90-809E-D141-B9DC-8B80116CFAC8}" presName="accentRepeatNode" presStyleLbl="solidFgAcc1" presStyleIdx="3" presStyleCnt="4" custScaleX="124563" custScaleY="126632" custLinFactNeighborX="-5400" custLinFactNeighborY="14851"/>
      <dgm:spPr>
        <a:ln>
          <a:solidFill>
            <a:srgbClr val="2683C7"/>
          </a:solidFill>
        </a:ln>
      </dgm:spPr>
    </dgm:pt>
  </dgm:ptLst>
  <dgm:cxnLst>
    <dgm:cxn modelId="{3909FE9C-AC76-5C41-B8CB-E9012A5297A2}" type="presOf" srcId="{F3B1C8FD-98A6-9848-9BB8-7CEBA29F318E}" destId="{2AF7EDC9-0854-FB41-A535-26330C01AC86}" srcOrd="0" destOrd="0" presId="urn:microsoft.com/office/officeart/2008/layout/VerticalCurvedList"/>
    <dgm:cxn modelId="{BE5DFE9A-EFEE-8A4F-8021-FE1C88AA4F6C}" type="presOf" srcId="{E9030057-4054-834D-963A-E2C1EF668D53}" destId="{4FAE8934-07B7-C741-A4BC-283CB60E117F}" srcOrd="0" destOrd="0" presId="urn:microsoft.com/office/officeart/2008/layout/VerticalCurvedList"/>
    <dgm:cxn modelId="{D40C6E51-9E09-A441-8EC8-E7C248AB3689}" type="presOf" srcId="{6EA66D2E-4FDB-E946-AD36-1BFE291FFF13}" destId="{68123143-7B3A-8848-A56B-123EA06ADADF}" srcOrd="0" destOrd="0" presId="urn:microsoft.com/office/officeart/2008/layout/VerticalCurvedList"/>
    <dgm:cxn modelId="{9D7A16BC-40A9-DB40-B6F7-1225325E3448}" srcId="{F3B1C8FD-98A6-9848-9BB8-7CEBA29F318E}" destId="{85A4655D-F12E-9D45-AD69-689CCF8FAD19}" srcOrd="2" destOrd="0" parTransId="{1B56D284-BB3C-9F4E-8169-2C39FD9F9F7F}" sibTransId="{74AF9F2B-F92C-1549-A2DA-1C33F757A551}"/>
    <dgm:cxn modelId="{8EDDBC31-1F5A-5042-A602-BA90E2F7BAD5}" type="presOf" srcId="{DD93A320-DA81-3643-8C3E-D001CA5DBCA3}" destId="{3D73C1A2-E8B8-7E4A-9003-26F9B52EB446}" srcOrd="0" destOrd="0" presId="urn:microsoft.com/office/officeart/2008/layout/VerticalCurvedList"/>
    <dgm:cxn modelId="{B24EBA59-532C-0A4B-A330-368B20477036}" srcId="{F3B1C8FD-98A6-9848-9BB8-7CEBA29F318E}" destId="{56434E90-809E-D141-B9DC-8B80116CFAC8}" srcOrd="3" destOrd="0" parTransId="{01E400B6-F8D9-EC48-90B0-57ED72CDBC46}" sibTransId="{15E9EB92-A15E-0F42-81C1-138BB363E3CB}"/>
    <dgm:cxn modelId="{6904C82C-93A9-4C47-89DB-D603B233C3E8}" srcId="{F3B1C8FD-98A6-9848-9BB8-7CEBA29F318E}" destId="{DD93A320-DA81-3643-8C3E-D001CA5DBCA3}" srcOrd="1" destOrd="0" parTransId="{0A60D7C8-FD32-9349-9283-52D7B52B5CCD}" sibTransId="{B01B0D02-1F5B-C34C-AAD2-5B51B1BEE615}"/>
    <dgm:cxn modelId="{9F678FBB-CBFE-124A-823A-BED7A6A7517C}" type="presOf" srcId="{56434E90-809E-D141-B9DC-8B80116CFAC8}" destId="{8B2C4611-1C6A-3E41-A4BC-469EBCEADF20}" srcOrd="0" destOrd="0" presId="urn:microsoft.com/office/officeart/2008/layout/VerticalCurvedList"/>
    <dgm:cxn modelId="{20EE3662-3926-DD48-873D-FC9BFC6BA092}" srcId="{F3B1C8FD-98A6-9848-9BB8-7CEBA29F318E}" destId="{6EA66D2E-4FDB-E946-AD36-1BFE291FFF13}" srcOrd="0" destOrd="0" parTransId="{085069DB-E28D-7A43-9E05-A6B670AB1CA0}" sibTransId="{E9030057-4054-834D-963A-E2C1EF668D53}"/>
    <dgm:cxn modelId="{4DD04282-19A8-5541-8F22-E08D340C57EA}" type="presOf" srcId="{85A4655D-F12E-9D45-AD69-689CCF8FAD19}" destId="{7A140C78-E957-6F4D-8065-6A0F65AE9E1D}" srcOrd="0" destOrd="0" presId="urn:microsoft.com/office/officeart/2008/layout/VerticalCurvedList"/>
    <dgm:cxn modelId="{56EAB26C-5A7B-1F40-B8E5-ADABD8A75196}" type="presParOf" srcId="{2AF7EDC9-0854-FB41-A535-26330C01AC86}" destId="{E70C24D8-2116-E247-B840-13F69B959D37}" srcOrd="0" destOrd="0" presId="urn:microsoft.com/office/officeart/2008/layout/VerticalCurvedList"/>
    <dgm:cxn modelId="{4B528B9D-D258-8F4C-8555-698E40F44526}" type="presParOf" srcId="{E70C24D8-2116-E247-B840-13F69B959D37}" destId="{107C1DAA-1207-EB4D-808B-0B984B8FA81A}" srcOrd="0" destOrd="0" presId="urn:microsoft.com/office/officeart/2008/layout/VerticalCurvedList"/>
    <dgm:cxn modelId="{1D07B7C1-9A52-2F49-A2F8-19179367E0E2}" type="presParOf" srcId="{107C1DAA-1207-EB4D-808B-0B984B8FA81A}" destId="{81B4BB4A-CAB0-E948-A16B-2A101906850D}" srcOrd="0" destOrd="0" presId="urn:microsoft.com/office/officeart/2008/layout/VerticalCurvedList"/>
    <dgm:cxn modelId="{06B0A018-F592-D44D-8D27-1C927CF0894E}" type="presParOf" srcId="{107C1DAA-1207-EB4D-808B-0B984B8FA81A}" destId="{4FAE8934-07B7-C741-A4BC-283CB60E117F}" srcOrd="1" destOrd="0" presId="urn:microsoft.com/office/officeart/2008/layout/VerticalCurvedList"/>
    <dgm:cxn modelId="{F639B14F-1F9D-BA47-9D68-DA05E6F69768}" type="presParOf" srcId="{107C1DAA-1207-EB4D-808B-0B984B8FA81A}" destId="{4AFD182B-1F63-524B-8CC4-F7BFA8A03EA8}" srcOrd="2" destOrd="0" presId="urn:microsoft.com/office/officeart/2008/layout/VerticalCurvedList"/>
    <dgm:cxn modelId="{9EB76F71-CAA6-344E-872A-72C0461DBF28}" type="presParOf" srcId="{107C1DAA-1207-EB4D-808B-0B984B8FA81A}" destId="{654C914B-A2A9-E049-9BC6-98FC957D471E}" srcOrd="3" destOrd="0" presId="urn:microsoft.com/office/officeart/2008/layout/VerticalCurvedList"/>
    <dgm:cxn modelId="{32547830-2E8C-9945-968A-EAC02CDA0ADD}" type="presParOf" srcId="{E70C24D8-2116-E247-B840-13F69B959D37}" destId="{68123143-7B3A-8848-A56B-123EA06ADADF}" srcOrd="1" destOrd="0" presId="urn:microsoft.com/office/officeart/2008/layout/VerticalCurvedList"/>
    <dgm:cxn modelId="{3D236526-B48A-674B-9FB0-556EB9C237DB}" type="presParOf" srcId="{E70C24D8-2116-E247-B840-13F69B959D37}" destId="{D391E9E5-7816-3B46-9314-1D9B71DA14A1}" srcOrd="2" destOrd="0" presId="urn:microsoft.com/office/officeart/2008/layout/VerticalCurvedList"/>
    <dgm:cxn modelId="{E9702FF6-4410-0949-9316-0093DC998020}" type="presParOf" srcId="{D391E9E5-7816-3B46-9314-1D9B71DA14A1}" destId="{D12D5033-4479-964D-A43F-E0A4C1DA3D54}" srcOrd="0" destOrd="0" presId="urn:microsoft.com/office/officeart/2008/layout/VerticalCurvedList"/>
    <dgm:cxn modelId="{B3155397-DCC2-5147-B498-8E285ECDFCA7}" type="presParOf" srcId="{E70C24D8-2116-E247-B840-13F69B959D37}" destId="{3D73C1A2-E8B8-7E4A-9003-26F9B52EB446}" srcOrd="3" destOrd="0" presId="urn:microsoft.com/office/officeart/2008/layout/VerticalCurvedList"/>
    <dgm:cxn modelId="{09AA5F1D-E474-7645-B1EE-4FB6D501097B}" type="presParOf" srcId="{E70C24D8-2116-E247-B840-13F69B959D37}" destId="{C965F374-BD35-B248-8131-211F594689C4}" srcOrd="4" destOrd="0" presId="urn:microsoft.com/office/officeart/2008/layout/VerticalCurvedList"/>
    <dgm:cxn modelId="{99238400-67C3-2F47-83A6-C8C1DE4D145E}" type="presParOf" srcId="{C965F374-BD35-B248-8131-211F594689C4}" destId="{69CBBCE0-4270-3C4D-AA9E-7F66A201505B}" srcOrd="0" destOrd="0" presId="urn:microsoft.com/office/officeart/2008/layout/VerticalCurvedList"/>
    <dgm:cxn modelId="{475FB10C-7691-7942-8CCC-FF91C398715C}" type="presParOf" srcId="{E70C24D8-2116-E247-B840-13F69B959D37}" destId="{7A140C78-E957-6F4D-8065-6A0F65AE9E1D}" srcOrd="5" destOrd="0" presId="urn:microsoft.com/office/officeart/2008/layout/VerticalCurvedList"/>
    <dgm:cxn modelId="{6D1C89B8-EA71-6F4E-B6F0-53A6A11C44C0}" type="presParOf" srcId="{E70C24D8-2116-E247-B840-13F69B959D37}" destId="{297D6502-BE42-E14B-9344-6FCCF6F55AAB}" srcOrd="6" destOrd="0" presId="urn:microsoft.com/office/officeart/2008/layout/VerticalCurvedList"/>
    <dgm:cxn modelId="{CF662E8F-C12B-B542-924F-B1BD2CB77CDB}" type="presParOf" srcId="{297D6502-BE42-E14B-9344-6FCCF6F55AAB}" destId="{AE40072E-2821-B24C-8243-1F456FDEA588}" srcOrd="0" destOrd="0" presId="urn:microsoft.com/office/officeart/2008/layout/VerticalCurvedList"/>
    <dgm:cxn modelId="{77EB5298-EE70-E044-8900-B0B2391320BB}" type="presParOf" srcId="{E70C24D8-2116-E247-B840-13F69B959D37}" destId="{8B2C4611-1C6A-3E41-A4BC-469EBCEADF20}" srcOrd="7" destOrd="0" presId="urn:microsoft.com/office/officeart/2008/layout/VerticalCurvedList"/>
    <dgm:cxn modelId="{E8C966FA-1366-C84C-A5F0-264A91804A65}" type="presParOf" srcId="{E70C24D8-2116-E247-B840-13F69B959D37}" destId="{83F9113C-7001-4844-A29F-C9C6D6FCCB69}" srcOrd="8" destOrd="0" presId="urn:microsoft.com/office/officeart/2008/layout/VerticalCurvedList"/>
    <dgm:cxn modelId="{E6C6FC7F-9EB9-F14B-9062-0B672D8C5932}" type="presParOf" srcId="{83F9113C-7001-4844-A29F-C9C6D6FCCB69}" destId="{7CD95605-A521-8B4A-9169-0E2B868130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1C8FD-98A6-9848-9BB8-7CEBA29F318E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A66D2E-4FDB-E946-AD36-1BFE291FFF13}">
      <dgm:prSet phldrT="[Text]"/>
      <dgm:spPr>
        <a:solidFill>
          <a:srgbClr val="2683C7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Slab Design</a:t>
          </a:r>
        </a:p>
      </dgm:t>
    </dgm:pt>
    <dgm:pt modelId="{085069DB-E28D-7A43-9E05-A6B670AB1CA0}" type="parTrans" cxnId="{20EE3662-3926-DD48-873D-FC9BFC6BA092}">
      <dgm:prSet/>
      <dgm:spPr/>
      <dgm:t>
        <a:bodyPr/>
        <a:lstStyle/>
        <a:p>
          <a:endParaRPr lang="en-US"/>
        </a:p>
      </dgm:t>
    </dgm:pt>
    <dgm:pt modelId="{E9030057-4054-834D-963A-E2C1EF668D53}" type="sibTrans" cxnId="{20EE3662-3926-DD48-873D-FC9BFC6BA092}">
      <dgm:prSet/>
      <dgm:spPr/>
      <dgm:t>
        <a:bodyPr/>
        <a:lstStyle/>
        <a:p>
          <a:endParaRPr lang="en-US"/>
        </a:p>
      </dgm:t>
    </dgm:pt>
    <dgm:pt modelId="{85A4655D-F12E-9D45-AD69-689CCF8FAD19}">
      <dgm:prSet phldrT="[Text]"/>
      <dgm:spPr>
        <a:solidFill>
          <a:srgbClr val="2683C7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Column Design </a:t>
          </a:r>
        </a:p>
      </dgm:t>
    </dgm:pt>
    <dgm:pt modelId="{1B56D284-BB3C-9F4E-8169-2C39FD9F9F7F}" type="parTrans" cxnId="{9D7A16BC-40A9-DB40-B6F7-1225325E3448}">
      <dgm:prSet/>
      <dgm:spPr/>
      <dgm:t>
        <a:bodyPr/>
        <a:lstStyle/>
        <a:p>
          <a:endParaRPr lang="en-US"/>
        </a:p>
      </dgm:t>
    </dgm:pt>
    <dgm:pt modelId="{74AF9F2B-F92C-1549-A2DA-1C33F757A551}" type="sibTrans" cxnId="{9D7A16BC-40A9-DB40-B6F7-1225325E3448}">
      <dgm:prSet/>
      <dgm:spPr/>
      <dgm:t>
        <a:bodyPr/>
        <a:lstStyle/>
        <a:p>
          <a:endParaRPr lang="en-US"/>
        </a:p>
      </dgm:t>
    </dgm:pt>
    <dgm:pt modelId="{2AF7EDC9-0854-FB41-A535-26330C01AC86}" type="pres">
      <dgm:prSet presAssocID="{F3B1C8FD-98A6-9848-9BB8-7CEBA29F318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70C24D8-2116-E247-B840-13F69B959D37}" type="pres">
      <dgm:prSet presAssocID="{F3B1C8FD-98A6-9848-9BB8-7CEBA29F318E}" presName="Name1" presStyleCnt="0"/>
      <dgm:spPr/>
    </dgm:pt>
    <dgm:pt modelId="{107C1DAA-1207-EB4D-808B-0B984B8FA81A}" type="pres">
      <dgm:prSet presAssocID="{F3B1C8FD-98A6-9848-9BB8-7CEBA29F318E}" presName="cycle" presStyleCnt="0"/>
      <dgm:spPr/>
    </dgm:pt>
    <dgm:pt modelId="{81B4BB4A-CAB0-E948-A16B-2A101906850D}" type="pres">
      <dgm:prSet presAssocID="{F3B1C8FD-98A6-9848-9BB8-7CEBA29F318E}" presName="srcNode" presStyleLbl="node1" presStyleIdx="0" presStyleCnt="2"/>
      <dgm:spPr/>
    </dgm:pt>
    <dgm:pt modelId="{4FAE8934-07B7-C741-A4BC-283CB60E117F}" type="pres">
      <dgm:prSet presAssocID="{F3B1C8FD-98A6-9848-9BB8-7CEBA29F318E}" presName="conn" presStyleLbl="parChTrans1D2" presStyleIdx="0" presStyleCnt="1"/>
      <dgm:spPr/>
      <dgm:t>
        <a:bodyPr/>
        <a:lstStyle/>
        <a:p>
          <a:endParaRPr lang="en-US"/>
        </a:p>
      </dgm:t>
    </dgm:pt>
    <dgm:pt modelId="{4AFD182B-1F63-524B-8CC4-F7BFA8A03EA8}" type="pres">
      <dgm:prSet presAssocID="{F3B1C8FD-98A6-9848-9BB8-7CEBA29F318E}" presName="extraNode" presStyleLbl="node1" presStyleIdx="0" presStyleCnt="2"/>
      <dgm:spPr/>
    </dgm:pt>
    <dgm:pt modelId="{654C914B-A2A9-E049-9BC6-98FC957D471E}" type="pres">
      <dgm:prSet presAssocID="{F3B1C8FD-98A6-9848-9BB8-7CEBA29F318E}" presName="dstNode" presStyleLbl="node1" presStyleIdx="0" presStyleCnt="2"/>
      <dgm:spPr/>
    </dgm:pt>
    <dgm:pt modelId="{68123143-7B3A-8848-A56B-123EA06ADADF}" type="pres">
      <dgm:prSet presAssocID="{6EA66D2E-4FDB-E946-AD36-1BFE291FFF1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1E9E5-7816-3B46-9314-1D9B71DA14A1}" type="pres">
      <dgm:prSet presAssocID="{6EA66D2E-4FDB-E946-AD36-1BFE291FFF13}" presName="accent_1" presStyleCnt="0"/>
      <dgm:spPr/>
    </dgm:pt>
    <dgm:pt modelId="{D12D5033-4479-964D-A43F-E0A4C1DA3D54}" type="pres">
      <dgm:prSet presAssocID="{6EA66D2E-4FDB-E946-AD36-1BFE291FFF13}" presName="accentRepeatNode" presStyleLbl="solidFgAcc1" presStyleIdx="0" presStyleCnt="2" custScaleX="138019" custScaleY="114238" custLinFactNeighborX="-24129" custLinFactNeighborY="373"/>
      <dgm:spPr>
        <a:ln>
          <a:solidFill>
            <a:srgbClr val="2683C7"/>
          </a:solidFill>
        </a:ln>
      </dgm:spPr>
    </dgm:pt>
    <dgm:pt modelId="{23319FBC-A18A-E345-A2E3-E0A7900AEE52}" type="pres">
      <dgm:prSet presAssocID="{85A4655D-F12E-9D45-AD69-689CCF8FAD1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E95AF-E7FE-6645-82B4-1E81E38A4E0A}" type="pres">
      <dgm:prSet presAssocID="{85A4655D-F12E-9D45-AD69-689CCF8FAD19}" presName="accent_2" presStyleCnt="0"/>
      <dgm:spPr/>
    </dgm:pt>
    <dgm:pt modelId="{AE40072E-2821-B24C-8243-1F456FDEA588}" type="pres">
      <dgm:prSet presAssocID="{85A4655D-F12E-9D45-AD69-689CCF8FAD19}" presName="accentRepeatNode" presStyleLbl="solidFgAcc1" presStyleIdx="1" presStyleCnt="2" custScaleX="129176" custScaleY="115564" custLinFactNeighborX="-24103" custLinFactNeighborY="7222"/>
      <dgm:spPr>
        <a:ln>
          <a:solidFill>
            <a:srgbClr val="2683C7"/>
          </a:solidFill>
        </a:ln>
      </dgm:spPr>
    </dgm:pt>
  </dgm:ptLst>
  <dgm:cxnLst>
    <dgm:cxn modelId="{3909FE9C-AC76-5C41-B8CB-E9012A5297A2}" type="presOf" srcId="{F3B1C8FD-98A6-9848-9BB8-7CEBA29F318E}" destId="{2AF7EDC9-0854-FB41-A535-26330C01AC86}" srcOrd="0" destOrd="0" presId="urn:microsoft.com/office/officeart/2008/layout/VerticalCurvedList"/>
    <dgm:cxn modelId="{BE5DFE9A-EFEE-8A4F-8021-FE1C88AA4F6C}" type="presOf" srcId="{E9030057-4054-834D-963A-E2C1EF668D53}" destId="{4FAE8934-07B7-C741-A4BC-283CB60E117F}" srcOrd="0" destOrd="0" presId="urn:microsoft.com/office/officeart/2008/layout/VerticalCurvedList"/>
    <dgm:cxn modelId="{D40C6E51-9E09-A441-8EC8-E7C248AB3689}" type="presOf" srcId="{6EA66D2E-4FDB-E946-AD36-1BFE291FFF13}" destId="{68123143-7B3A-8848-A56B-123EA06ADADF}" srcOrd="0" destOrd="0" presId="urn:microsoft.com/office/officeart/2008/layout/VerticalCurvedList"/>
    <dgm:cxn modelId="{9D7A16BC-40A9-DB40-B6F7-1225325E3448}" srcId="{F3B1C8FD-98A6-9848-9BB8-7CEBA29F318E}" destId="{85A4655D-F12E-9D45-AD69-689CCF8FAD19}" srcOrd="1" destOrd="0" parTransId="{1B56D284-BB3C-9F4E-8169-2C39FD9F9F7F}" sibTransId="{74AF9F2B-F92C-1549-A2DA-1C33F757A551}"/>
    <dgm:cxn modelId="{8BDFBC6F-059B-1848-811E-EF22169BAD53}" type="presOf" srcId="{85A4655D-F12E-9D45-AD69-689CCF8FAD19}" destId="{23319FBC-A18A-E345-A2E3-E0A7900AEE52}" srcOrd="0" destOrd="0" presId="urn:microsoft.com/office/officeart/2008/layout/VerticalCurvedList"/>
    <dgm:cxn modelId="{20EE3662-3926-DD48-873D-FC9BFC6BA092}" srcId="{F3B1C8FD-98A6-9848-9BB8-7CEBA29F318E}" destId="{6EA66D2E-4FDB-E946-AD36-1BFE291FFF13}" srcOrd="0" destOrd="0" parTransId="{085069DB-E28D-7A43-9E05-A6B670AB1CA0}" sibTransId="{E9030057-4054-834D-963A-E2C1EF668D53}"/>
    <dgm:cxn modelId="{56EAB26C-5A7B-1F40-B8E5-ADABD8A75196}" type="presParOf" srcId="{2AF7EDC9-0854-FB41-A535-26330C01AC86}" destId="{E70C24D8-2116-E247-B840-13F69B959D37}" srcOrd="0" destOrd="0" presId="urn:microsoft.com/office/officeart/2008/layout/VerticalCurvedList"/>
    <dgm:cxn modelId="{4B528B9D-D258-8F4C-8555-698E40F44526}" type="presParOf" srcId="{E70C24D8-2116-E247-B840-13F69B959D37}" destId="{107C1DAA-1207-EB4D-808B-0B984B8FA81A}" srcOrd="0" destOrd="0" presId="urn:microsoft.com/office/officeart/2008/layout/VerticalCurvedList"/>
    <dgm:cxn modelId="{1D07B7C1-9A52-2F49-A2F8-19179367E0E2}" type="presParOf" srcId="{107C1DAA-1207-EB4D-808B-0B984B8FA81A}" destId="{81B4BB4A-CAB0-E948-A16B-2A101906850D}" srcOrd="0" destOrd="0" presId="urn:microsoft.com/office/officeart/2008/layout/VerticalCurvedList"/>
    <dgm:cxn modelId="{06B0A018-F592-D44D-8D27-1C927CF0894E}" type="presParOf" srcId="{107C1DAA-1207-EB4D-808B-0B984B8FA81A}" destId="{4FAE8934-07B7-C741-A4BC-283CB60E117F}" srcOrd="1" destOrd="0" presId="urn:microsoft.com/office/officeart/2008/layout/VerticalCurvedList"/>
    <dgm:cxn modelId="{F639B14F-1F9D-BA47-9D68-DA05E6F69768}" type="presParOf" srcId="{107C1DAA-1207-EB4D-808B-0B984B8FA81A}" destId="{4AFD182B-1F63-524B-8CC4-F7BFA8A03EA8}" srcOrd="2" destOrd="0" presId="urn:microsoft.com/office/officeart/2008/layout/VerticalCurvedList"/>
    <dgm:cxn modelId="{9EB76F71-CAA6-344E-872A-72C0461DBF28}" type="presParOf" srcId="{107C1DAA-1207-EB4D-808B-0B984B8FA81A}" destId="{654C914B-A2A9-E049-9BC6-98FC957D471E}" srcOrd="3" destOrd="0" presId="urn:microsoft.com/office/officeart/2008/layout/VerticalCurvedList"/>
    <dgm:cxn modelId="{32547830-2E8C-9945-968A-EAC02CDA0ADD}" type="presParOf" srcId="{E70C24D8-2116-E247-B840-13F69B959D37}" destId="{68123143-7B3A-8848-A56B-123EA06ADADF}" srcOrd="1" destOrd="0" presId="urn:microsoft.com/office/officeart/2008/layout/VerticalCurvedList"/>
    <dgm:cxn modelId="{3D236526-B48A-674B-9FB0-556EB9C237DB}" type="presParOf" srcId="{E70C24D8-2116-E247-B840-13F69B959D37}" destId="{D391E9E5-7816-3B46-9314-1D9B71DA14A1}" srcOrd="2" destOrd="0" presId="urn:microsoft.com/office/officeart/2008/layout/VerticalCurvedList"/>
    <dgm:cxn modelId="{E9702FF6-4410-0949-9316-0093DC998020}" type="presParOf" srcId="{D391E9E5-7816-3B46-9314-1D9B71DA14A1}" destId="{D12D5033-4479-964D-A43F-E0A4C1DA3D54}" srcOrd="0" destOrd="0" presId="urn:microsoft.com/office/officeart/2008/layout/VerticalCurvedList"/>
    <dgm:cxn modelId="{23A866C0-95ED-294D-806A-DA9C1E7CD14D}" type="presParOf" srcId="{E70C24D8-2116-E247-B840-13F69B959D37}" destId="{23319FBC-A18A-E345-A2E3-E0A7900AEE52}" srcOrd="3" destOrd="0" presId="urn:microsoft.com/office/officeart/2008/layout/VerticalCurvedList"/>
    <dgm:cxn modelId="{1733A9C6-AE4D-154D-AE5D-075E0B122692}" type="presParOf" srcId="{E70C24D8-2116-E247-B840-13F69B959D37}" destId="{6B3E95AF-E7FE-6645-82B4-1E81E38A4E0A}" srcOrd="4" destOrd="0" presId="urn:microsoft.com/office/officeart/2008/layout/VerticalCurvedList"/>
    <dgm:cxn modelId="{A3C7E00C-CCB5-D44A-B9F3-240336169314}" type="presParOf" srcId="{6B3E95AF-E7FE-6645-82B4-1E81E38A4E0A}" destId="{AE40072E-2821-B24C-8243-1F456FDEA5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E8934-07B7-C741-A4BC-283CB60E117F}">
      <dsp:nvSpPr>
        <dsp:cNvPr id="0" name=""/>
        <dsp:cNvSpPr/>
      </dsp:nvSpPr>
      <dsp:spPr>
        <a:xfrm>
          <a:off x="-6138033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3143-7B3A-8848-A56B-123EA06ADADF}">
      <dsp:nvSpPr>
        <dsp:cNvPr id="0" name=""/>
        <dsp:cNvSpPr/>
      </dsp:nvSpPr>
      <dsp:spPr>
        <a:xfrm>
          <a:off x="392185" y="416587"/>
          <a:ext cx="6483847" cy="833607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Slab Design and Reinforcement</a:t>
          </a:r>
        </a:p>
      </dsp:txBody>
      <dsp:txXfrm>
        <a:off x="392185" y="416587"/>
        <a:ext cx="6483847" cy="833607"/>
      </dsp:txXfrm>
    </dsp:sp>
    <dsp:sp modelId="{D12D5033-4479-964D-A43F-E0A4C1DA3D54}">
      <dsp:nvSpPr>
        <dsp:cNvPr id="0" name=""/>
        <dsp:cNvSpPr/>
      </dsp:nvSpPr>
      <dsp:spPr>
        <a:xfrm>
          <a:off x="-119632" y="242092"/>
          <a:ext cx="1438171" cy="1190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3C1A2-E8B8-7E4A-9003-26F9B52EB446}">
      <dsp:nvSpPr>
        <dsp:cNvPr id="0" name=""/>
        <dsp:cNvSpPr/>
      </dsp:nvSpPr>
      <dsp:spPr>
        <a:xfrm>
          <a:off x="904633" y="1667215"/>
          <a:ext cx="5936878" cy="833607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Beams Design and Reinforcement</a:t>
          </a:r>
        </a:p>
      </dsp:txBody>
      <dsp:txXfrm>
        <a:off x="904633" y="1667215"/>
        <a:ext cx="5936878" cy="833607"/>
      </dsp:txXfrm>
    </dsp:sp>
    <dsp:sp modelId="{69CBBCE0-4270-3C4D-AA9E-7F66A201505B}">
      <dsp:nvSpPr>
        <dsp:cNvPr id="0" name=""/>
        <dsp:cNvSpPr/>
      </dsp:nvSpPr>
      <dsp:spPr>
        <a:xfrm>
          <a:off x="0" y="1458704"/>
          <a:ext cx="1639164" cy="12506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40C78-E957-6F4D-8065-6A0F65AE9E1D}">
      <dsp:nvSpPr>
        <dsp:cNvPr id="0" name=""/>
        <dsp:cNvSpPr/>
      </dsp:nvSpPr>
      <dsp:spPr>
        <a:xfrm>
          <a:off x="911678" y="2925779"/>
          <a:ext cx="5922788" cy="833607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Column Design and Reinforcement </a:t>
          </a:r>
        </a:p>
      </dsp:txBody>
      <dsp:txXfrm>
        <a:off x="911678" y="2925779"/>
        <a:ext cx="5922788" cy="833607"/>
      </dsp:txXfrm>
    </dsp:sp>
    <dsp:sp modelId="{AE40072E-2821-B24C-8243-1F456FDEA588}">
      <dsp:nvSpPr>
        <dsp:cNvPr id="0" name=""/>
        <dsp:cNvSpPr/>
      </dsp:nvSpPr>
      <dsp:spPr>
        <a:xfrm>
          <a:off x="153210" y="2807807"/>
          <a:ext cx="1346026" cy="120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C4611-1C6A-3E41-A4BC-469EBCEADF20}">
      <dsp:nvSpPr>
        <dsp:cNvPr id="0" name=""/>
        <dsp:cNvSpPr/>
      </dsp:nvSpPr>
      <dsp:spPr>
        <a:xfrm>
          <a:off x="467900" y="4161386"/>
          <a:ext cx="6332417" cy="833607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Shear Walls Design and Reinforcement</a:t>
          </a:r>
        </a:p>
      </dsp:txBody>
      <dsp:txXfrm>
        <a:off x="467900" y="4161386"/>
        <a:ext cx="6332417" cy="833607"/>
      </dsp:txXfrm>
    </dsp:sp>
    <dsp:sp modelId="{7CD95605-A521-8B4A-9169-0E2B8681309E}">
      <dsp:nvSpPr>
        <dsp:cNvPr id="0" name=""/>
        <dsp:cNvSpPr/>
      </dsp:nvSpPr>
      <dsp:spPr>
        <a:xfrm>
          <a:off x="-49526" y="4080266"/>
          <a:ext cx="1297958" cy="1319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E8934-07B7-C741-A4BC-283CB60E117F}">
      <dsp:nvSpPr>
        <dsp:cNvPr id="0" name=""/>
        <dsp:cNvSpPr/>
      </dsp:nvSpPr>
      <dsp:spPr>
        <a:xfrm>
          <a:off x="-5895065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3143-7B3A-8848-A56B-123EA06ADADF}">
      <dsp:nvSpPr>
        <dsp:cNvPr id="0" name=""/>
        <dsp:cNvSpPr/>
      </dsp:nvSpPr>
      <dsp:spPr>
        <a:xfrm>
          <a:off x="1180003" y="774110"/>
          <a:ext cx="5731730" cy="1548004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Slab Design</a:t>
          </a:r>
        </a:p>
      </dsp:txBody>
      <dsp:txXfrm>
        <a:off x="1180003" y="774110"/>
        <a:ext cx="5731730" cy="1548004"/>
      </dsp:txXfrm>
    </dsp:sp>
    <dsp:sp modelId="{D12D5033-4479-964D-A43F-E0A4C1DA3D54}">
      <dsp:nvSpPr>
        <dsp:cNvPr id="0" name=""/>
        <dsp:cNvSpPr/>
      </dsp:nvSpPr>
      <dsp:spPr>
        <a:xfrm>
          <a:off x="-155334" y="450074"/>
          <a:ext cx="2670675" cy="2210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19FBC-A18A-E345-A2E3-E0A7900AEE52}">
      <dsp:nvSpPr>
        <dsp:cNvPr id="0" name=""/>
        <dsp:cNvSpPr/>
      </dsp:nvSpPr>
      <dsp:spPr>
        <a:xfrm>
          <a:off x="1180003" y="3096551"/>
          <a:ext cx="5731730" cy="1548004"/>
        </a:xfrm>
        <a:prstGeom prst="rect">
          <a:avLst/>
        </a:prstGeom>
        <a:solidFill>
          <a:srgbClr val="2683C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Column Design </a:t>
          </a:r>
        </a:p>
      </dsp:txBody>
      <dsp:txXfrm>
        <a:off x="1180003" y="3096551"/>
        <a:ext cx="5731730" cy="1548004"/>
      </dsp:txXfrm>
    </dsp:sp>
    <dsp:sp modelId="{AE40072E-2821-B24C-8243-1F456FDEA588}">
      <dsp:nvSpPr>
        <dsp:cNvPr id="0" name=""/>
        <dsp:cNvSpPr/>
      </dsp:nvSpPr>
      <dsp:spPr>
        <a:xfrm>
          <a:off x="-69777" y="2892214"/>
          <a:ext cx="2499563" cy="2236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2683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54C65F-6E25-C147-8183-FE20A08056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2BDAF-06BD-1248-AC8B-D4941A24DA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DA500-C936-AC4E-9E83-7C445795628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21958-F16E-C341-9377-2DF275CB04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23DA0-C993-D64F-8E77-410E0C4B39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42A7D-6F1E-FA48-84BB-E206890E4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71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5E44E-6D90-EC45-A65A-65F6B3496B9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C0087-5BBF-A149-92C6-E8D01A03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76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4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68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0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7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13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0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73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8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7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6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C0087-5BBF-A149-92C6-E8D01A0395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4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8068-010C-2741-8DD7-40D9D9F1E596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B7222-08BD-BD46-9C23-356A14742173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2DB6-C693-F142-BABB-1BDC29670CD9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7089-AEF5-FA44-8946-ECE2BAED01DE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28AE-E00F-6143-A1C7-9A58DCD87DFE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71DE-3162-1B4A-B9E7-5EC8AAF3353A}" type="datetime1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A58A-0957-A243-AB44-7970FD6926B0}" type="datetime1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9EE0-8C10-DB4F-A361-1D6D0DF0AAC8}" type="datetime1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9B247-40E9-204C-9E53-82B78D03C21E}" type="datetime1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234EB8-5136-D545-9D79-18E13539EED7}" type="datetime1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EF84-379B-104E-87EC-3233F549ACCD}" type="datetime1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136AAA4-717A-7542-B300-85A58DBD9324}" type="datetime1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10D7426-FDF9-49E3-B871-E522DC75238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jp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29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3.png"/><Relationship Id="rId7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97.png"/><Relationship Id="rId9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3.png"/><Relationship Id="rId7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27.svg"/><Relationship Id="rId3" Type="http://schemas.openxmlformats.org/officeDocument/2006/relationships/image" Target="../media/image2.png"/><Relationship Id="rId7" Type="http://schemas.openxmlformats.org/officeDocument/2006/relationships/image" Target="../media/image120.svg"/><Relationship Id="rId12" Type="http://schemas.openxmlformats.org/officeDocument/2006/relationships/image" Target="../media/image1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5.svg"/><Relationship Id="rId5" Type="http://schemas.openxmlformats.org/officeDocument/2006/relationships/image" Target="../media/image117.svg"/><Relationship Id="rId15" Type="http://schemas.openxmlformats.org/officeDocument/2006/relationships/image" Target="../media/image129.sv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123.svg"/><Relationship Id="rId1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FC7EAA0A-15BA-2244-BB5F-578EF7B4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6ECF6"/>
          </a:solidFill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FC700E-4FA6-1F42-B805-0576685B0D84}"/>
              </a:ext>
            </a:extLst>
          </p:cNvPr>
          <p:cNvSpPr/>
          <p:nvPr/>
        </p:nvSpPr>
        <p:spPr>
          <a:xfrm>
            <a:off x="1454981" y="2869235"/>
            <a:ext cx="9052543" cy="5449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CE376-6EAA-4340-8D41-0EA82DF1A425}"/>
              </a:ext>
            </a:extLst>
          </p:cNvPr>
          <p:cNvSpPr txBox="1"/>
          <p:nvPr/>
        </p:nvSpPr>
        <p:spPr>
          <a:xfrm>
            <a:off x="1925536" y="2926199"/>
            <a:ext cx="834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ASSE 4311: Learning Outcome Assessment III Final Presentation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75CA28-E67D-EB42-B5A8-B60F5370EC88}"/>
              </a:ext>
            </a:extLst>
          </p:cNvPr>
          <p:cNvSpPr/>
          <p:nvPr/>
        </p:nvSpPr>
        <p:spPr>
          <a:xfrm>
            <a:off x="1151256" y="3422181"/>
            <a:ext cx="9579812" cy="5449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 Structural &amp; Geotechnical Design of a Multistory Building using RCC &amp; CLT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2FA469-4D1B-E14E-AE64-77462026F151}"/>
              </a:ext>
            </a:extLst>
          </p:cNvPr>
          <p:cNvSpPr/>
          <p:nvPr/>
        </p:nvSpPr>
        <p:spPr>
          <a:xfrm flipV="1">
            <a:off x="316627" y="4972448"/>
            <a:ext cx="2195922" cy="69509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34A0C-C995-B64E-B336-CFAFB71C4B6D}"/>
              </a:ext>
            </a:extLst>
          </p:cNvPr>
          <p:cNvSpPr txBox="1"/>
          <p:nvPr/>
        </p:nvSpPr>
        <p:spPr>
          <a:xfrm>
            <a:off x="437189" y="4982151"/>
            <a:ext cx="1670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Coordinator’s name</a:t>
            </a:r>
            <a:endParaRPr lang="en-US" sz="1400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35A5E-E637-FA4F-BBA1-57FCDD79DD58}"/>
              </a:ext>
            </a:extLst>
          </p:cNvPr>
          <p:cNvSpPr txBox="1"/>
          <p:nvPr/>
        </p:nvSpPr>
        <p:spPr>
          <a:xfrm>
            <a:off x="426264" y="5234577"/>
            <a:ext cx="156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Dr. Andi Asiz</a:t>
            </a:r>
            <a:endParaRPr lang="en-US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BC3FF39-12CF-5B4A-94D6-353E8B3406F4}"/>
              </a:ext>
            </a:extLst>
          </p:cNvPr>
          <p:cNvSpPr/>
          <p:nvPr/>
        </p:nvSpPr>
        <p:spPr>
          <a:xfrm flipV="1">
            <a:off x="336163" y="5807593"/>
            <a:ext cx="2195922" cy="69509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0105F-D5A4-BA43-A85F-860B611664B7}"/>
              </a:ext>
            </a:extLst>
          </p:cNvPr>
          <p:cNvSpPr txBox="1"/>
          <p:nvPr/>
        </p:nvSpPr>
        <p:spPr>
          <a:xfrm>
            <a:off x="264982" y="6075081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Engr. Danish Ahmed</a:t>
            </a:r>
            <a:endParaRPr lang="en-US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1E231-D1F3-4A44-907F-EB4C1036D89E}"/>
              </a:ext>
            </a:extLst>
          </p:cNvPr>
          <p:cNvSpPr txBox="1"/>
          <p:nvPr/>
        </p:nvSpPr>
        <p:spPr>
          <a:xfrm>
            <a:off x="484261" y="5758924"/>
            <a:ext cx="1759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Supervisor’s name</a:t>
            </a:r>
            <a:endParaRPr lang="en-US" sz="1600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8244ABF-DC78-4F46-810F-3988943576D9}"/>
              </a:ext>
            </a:extLst>
          </p:cNvPr>
          <p:cNvSpPr/>
          <p:nvPr/>
        </p:nvSpPr>
        <p:spPr>
          <a:xfrm flipV="1">
            <a:off x="3639279" y="4660758"/>
            <a:ext cx="4603769" cy="193129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74AFA18-803B-0049-B216-383A8A66FDA8}"/>
              </a:ext>
            </a:extLst>
          </p:cNvPr>
          <p:cNvSpPr/>
          <p:nvPr/>
        </p:nvSpPr>
        <p:spPr>
          <a:xfrm>
            <a:off x="4555188" y="4102712"/>
            <a:ext cx="2519023" cy="54497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23FBA-B082-9B44-AA3C-E2F9EDD1E09B}"/>
              </a:ext>
            </a:extLst>
          </p:cNvPr>
          <p:cNvSpPr txBox="1"/>
          <p:nvPr/>
        </p:nvSpPr>
        <p:spPr>
          <a:xfrm>
            <a:off x="4644827" y="4190534"/>
            <a:ext cx="233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62644"/>
                </a:solidFill>
                <a:cs typeface="Times New Roman" panose="02020603050405020304" pitchFamily="18" charset="0"/>
              </a:rPr>
              <a:t>Submitted  By Group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8FBD9-96B6-9740-B6B3-615E7571DB91}"/>
              </a:ext>
            </a:extLst>
          </p:cNvPr>
          <p:cNvSpPr txBox="1"/>
          <p:nvPr/>
        </p:nvSpPr>
        <p:spPr>
          <a:xfrm>
            <a:off x="3416366" y="4801752"/>
            <a:ext cx="492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Mohammed Abdi         201503119</a:t>
            </a:r>
          </a:p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Ali Al Khatim                  201200808</a:t>
            </a:r>
          </a:p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Nasser Banihameem    201201710</a:t>
            </a:r>
          </a:p>
          <a:p>
            <a:pPr algn="ctr"/>
            <a:r>
              <a:rPr lang="en-US" sz="2400" b="1" dirty="0">
                <a:solidFill>
                  <a:srgbClr val="062644"/>
                </a:solidFill>
                <a:cs typeface="Times New Roman" panose="02020603050405020304" pitchFamily="18" charset="0"/>
              </a:rPr>
              <a:t>Ahmed El- Ghoneimy  201601198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E5A4F2-3EE3-F645-92B4-5D28673742E7}"/>
              </a:ext>
            </a:extLst>
          </p:cNvPr>
          <p:cNvSpPr/>
          <p:nvPr/>
        </p:nvSpPr>
        <p:spPr>
          <a:xfrm>
            <a:off x="5074060" y="60567"/>
            <a:ext cx="1734207" cy="17400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5A4EF-FCBF-2C47-9AB1-0FD35041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342" y="-173420"/>
            <a:ext cx="2175641" cy="220806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2515DE3-158D-E14E-AC0A-3819E3B68E89}"/>
              </a:ext>
            </a:extLst>
          </p:cNvPr>
          <p:cNvSpPr/>
          <p:nvPr/>
        </p:nvSpPr>
        <p:spPr>
          <a:xfrm>
            <a:off x="2243461" y="1888480"/>
            <a:ext cx="5715000" cy="90949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EE1AF5-ECA5-6B45-80D5-A470F5667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26" y="2010233"/>
            <a:ext cx="5454870" cy="69532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9714BD-6A08-EF46-BD1F-F1E0AA7BFC2B}"/>
              </a:ext>
            </a:extLst>
          </p:cNvPr>
          <p:cNvSpPr/>
          <p:nvPr/>
        </p:nvSpPr>
        <p:spPr>
          <a:xfrm>
            <a:off x="8343686" y="1863948"/>
            <a:ext cx="986294" cy="9139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AD8499B-AB20-3E46-BAA7-D1BF753E7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1888480"/>
            <a:ext cx="782665" cy="867277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69B915-AE54-0442-A407-8E9ACC68DEBA}"/>
              </a:ext>
            </a:extLst>
          </p:cNvPr>
          <p:cNvSpPr/>
          <p:nvPr/>
        </p:nvSpPr>
        <p:spPr>
          <a:xfrm flipV="1">
            <a:off x="9167999" y="4989410"/>
            <a:ext cx="2814965" cy="69509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B8A9660-70D4-6E49-84D7-8B49431BAE65}"/>
              </a:ext>
            </a:extLst>
          </p:cNvPr>
          <p:cNvSpPr/>
          <p:nvPr/>
        </p:nvSpPr>
        <p:spPr>
          <a:xfrm flipV="1">
            <a:off x="9157733" y="5807593"/>
            <a:ext cx="2825231" cy="69509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A651E8-A155-394D-A989-901B561EA7F0}"/>
              </a:ext>
            </a:extLst>
          </p:cNvPr>
          <p:cNvSpPr txBox="1"/>
          <p:nvPr/>
        </p:nvSpPr>
        <p:spPr>
          <a:xfrm>
            <a:off x="9727588" y="4981440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Examiner's name</a:t>
            </a:r>
            <a:endParaRPr lang="en-US" sz="1600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E4AAE8-232B-884B-B7FA-93383C97471D}"/>
              </a:ext>
            </a:extLst>
          </p:cNvPr>
          <p:cNvSpPr txBox="1"/>
          <p:nvPr/>
        </p:nvSpPr>
        <p:spPr>
          <a:xfrm>
            <a:off x="9614813" y="6101073"/>
            <a:ext cx="1986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Dr. Tahar Ayadat</a:t>
            </a:r>
            <a:endParaRPr lang="en-US" sz="2000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C57366-F8DA-AC43-B182-6E35DF659196}"/>
              </a:ext>
            </a:extLst>
          </p:cNvPr>
          <p:cNvSpPr txBox="1"/>
          <p:nvPr/>
        </p:nvSpPr>
        <p:spPr>
          <a:xfrm>
            <a:off x="9764968" y="5818857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Examiner's name</a:t>
            </a:r>
            <a:endParaRPr lang="en-US" sz="1600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456BC-2352-4D48-B2DC-B87E691EABA8}"/>
              </a:ext>
            </a:extLst>
          </p:cNvPr>
          <p:cNvSpPr/>
          <p:nvPr/>
        </p:nvSpPr>
        <p:spPr>
          <a:xfrm>
            <a:off x="9145641" y="5268936"/>
            <a:ext cx="285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062644"/>
                </a:solidFill>
                <a:cs typeface="Times New Roman" panose="02020603050405020304" pitchFamily="18" charset="0"/>
              </a:rPr>
              <a:t>Dr. Mohammad Khasawneh</a:t>
            </a:r>
            <a:endParaRPr lang="en-US" dirty="0">
              <a:solidFill>
                <a:srgbClr val="062644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08889 " pathEditMode="relative" rAng="0" ptsTypes="AA">
                                      <p:cBhvr>
                                        <p:cTn id="1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8889 L 0 0 " pathEditMode="relative" rAng="0" ptsTypes="AA">
                                      <p:cBhvr>
                                        <p:cTn id="2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44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3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002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D0216-3AA1-2E42-AD1D-FE9486FD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9DC7D-3B8A-1049-923E-1359BF47E5DC}"/>
              </a:ext>
            </a:extLst>
          </p:cNvPr>
          <p:cNvGrpSpPr/>
          <p:nvPr/>
        </p:nvGrpSpPr>
        <p:grpSpPr>
          <a:xfrm>
            <a:off x="676950" y="1320434"/>
            <a:ext cx="5247861" cy="1976475"/>
            <a:chOff x="6670789" y="662472"/>
            <a:chExt cx="3524692" cy="13853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4789D4-9789-D64E-910E-A8374D041EB8}"/>
                </a:ext>
              </a:extLst>
            </p:cNvPr>
            <p:cNvGrpSpPr/>
            <p:nvPr/>
          </p:nvGrpSpPr>
          <p:grpSpPr>
            <a:xfrm>
              <a:off x="6670789" y="662472"/>
              <a:ext cx="3524692" cy="1385346"/>
              <a:chOff x="4626068" y="467036"/>
              <a:chExt cx="2872094" cy="1114680"/>
            </a:xfrm>
          </p:grpSpPr>
          <p:sp>
            <p:nvSpPr>
              <p:cNvPr id="6" name="Rectangle: Rounded Corners 58">
                <a:extLst>
                  <a:ext uri="{FF2B5EF4-FFF2-40B4-BE49-F238E27FC236}">
                    <a16:creationId xmlns:a16="http://schemas.microsoft.com/office/drawing/2014/main" id="{012061EE-9FBF-CD41-BD2F-F30B0EFE72CF}"/>
                  </a:ext>
                </a:extLst>
              </p:cNvPr>
              <p:cNvSpPr/>
              <p:nvPr/>
            </p:nvSpPr>
            <p:spPr>
              <a:xfrm>
                <a:off x="4626068" y="467036"/>
                <a:ext cx="2872094" cy="78029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1AF86ED-6229-024F-97D5-4453F67A3871}"/>
                  </a:ext>
                </a:extLst>
              </p:cNvPr>
              <p:cNvSpPr/>
              <p:nvPr/>
            </p:nvSpPr>
            <p:spPr>
              <a:xfrm>
                <a:off x="4717113" y="556106"/>
                <a:ext cx="623225" cy="5590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2A4005-0B0E-F944-AEB1-3B0810AC3F81}"/>
                  </a:ext>
                </a:extLst>
              </p:cNvPr>
              <p:cNvSpPr txBox="1"/>
              <p:nvPr/>
            </p:nvSpPr>
            <p:spPr>
              <a:xfrm>
                <a:off x="4841759" y="630773"/>
                <a:ext cx="312002" cy="3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effectLst>
                      <a:outerShdw blurRad="101600" dist="63500" dir="2700000" algn="tl" rotWithShape="0">
                        <a:prstClr val="black">
                          <a:alpha val="41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4D101-8E28-B041-9A5E-2CAADF1BB68B}"/>
                  </a:ext>
                </a:extLst>
              </p:cNvPr>
              <p:cNvSpPr txBox="1"/>
              <p:nvPr/>
            </p:nvSpPr>
            <p:spPr>
              <a:xfrm>
                <a:off x="5306851" y="627037"/>
                <a:ext cx="1870872" cy="95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Methodology</a:t>
                </a:r>
              </a:p>
              <a:p>
                <a:pPr algn="ctr"/>
                <a:endParaRPr lang="en-US" sz="2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dirty="0">
                  <a:solidFill>
                    <a:srgbClr val="2E75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3852D0-27BA-D640-848B-B3390EFBD16A}"/>
                </a:ext>
              </a:extLst>
            </p:cNvPr>
            <p:cNvSpPr txBox="1"/>
            <p:nvPr/>
          </p:nvSpPr>
          <p:spPr>
            <a:xfrm>
              <a:off x="9257920" y="708458"/>
              <a:ext cx="98187" cy="92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86F54B-5F30-D444-897D-4C4CFF9EE733}"/>
              </a:ext>
            </a:extLst>
          </p:cNvPr>
          <p:cNvGrpSpPr/>
          <p:nvPr/>
        </p:nvGrpSpPr>
        <p:grpSpPr>
          <a:xfrm>
            <a:off x="728922" y="2725870"/>
            <a:ext cx="5247861" cy="2646174"/>
            <a:chOff x="6670789" y="536903"/>
            <a:chExt cx="3524692" cy="185475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FCA65F-52C4-4B4A-BA2D-791712817384}"/>
                </a:ext>
              </a:extLst>
            </p:cNvPr>
            <p:cNvGrpSpPr/>
            <p:nvPr/>
          </p:nvGrpSpPr>
          <p:grpSpPr>
            <a:xfrm>
              <a:off x="6670789" y="662472"/>
              <a:ext cx="3524692" cy="1729181"/>
              <a:chOff x="4626068" y="467036"/>
              <a:chExt cx="2872094" cy="1391339"/>
            </a:xfrm>
          </p:grpSpPr>
          <p:sp>
            <p:nvSpPr>
              <p:cNvPr id="24" name="Rectangle: Rounded Corners 58">
                <a:extLst>
                  <a:ext uri="{FF2B5EF4-FFF2-40B4-BE49-F238E27FC236}">
                    <a16:creationId xmlns:a16="http://schemas.microsoft.com/office/drawing/2014/main" id="{D2962B26-8762-0B41-9E86-54AC23F051FC}"/>
                  </a:ext>
                </a:extLst>
              </p:cNvPr>
              <p:cNvSpPr/>
              <p:nvPr/>
            </p:nvSpPr>
            <p:spPr>
              <a:xfrm>
                <a:off x="4626068" y="467036"/>
                <a:ext cx="2872094" cy="78029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20BEFD2-16AE-704C-AA4F-8C6B60680B0E}"/>
                  </a:ext>
                </a:extLst>
              </p:cNvPr>
              <p:cNvSpPr/>
              <p:nvPr/>
            </p:nvSpPr>
            <p:spPr>
              <a:xfrm>
                <a:off x="4717113" y="556106"/>
                <a:ext cx="623225" cy="5590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EB1F0F-A616-2146-90F3-C2A60EF3E14A}"/>
                  </a:ext>
                </a:extLst>
              </p:cNvPr>
              <p:cNvSpPr txBox="1"/>
              <p:nvPr/>
            </p:nvSpPr>
            <p:spPr>
              <a:xfrm>
                <a:off x="4841759" y="630773"/>
                <a:ext cx="312002" cy="3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effectLst>
                      <a:outerShdw blurRad="101600" dist="63500" dir="2700000" algn="tl" rotWithShape="0">
                        <a:prstClr val="black">
                          <a:alpha val="41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30E2D2-9B98-D949-8E0B-C61BBC4CE743}"/>
                  </a:ext>
                </a:extLst>
              </p:cNvPr>
              <p:cNvSpPr txBox="1"/>
              <p:nvPr/>
            </p:nvSpPr>
            <p:spPr>
              <a:xfrm>
                <a:off x="5306851" y="591255"/>
                <a:ext cx="1907267" cy="1267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Concrete</a:t>
                </a:r>
                <a:r>
                  <a:rPr lang="ar-SA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Structural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Element Design</a:t>
                </a:r>
              </a:p>
              <a:p>
                <a:pPr algn="ctr"/>
                <a:endPara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dirty="0">
                  <a:solidFill>
                    <a:srgbClr val="2E75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0739AF-5E7B-B048-A396-7FAE52CF85DC}"/>
                </a:ext>
              </a:extLst>
            </p:cNvPr>
            <p:cNvSpPr txBox="1"/>
            <p:nvPr/>
          </p:nvSpPr>
          <p:spPr>
            <a:xfrm>
              <a:off x="9081216" y="536903"/>
              <a:ext cx="98187" cy="927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endParaRPr lang="en-I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9B143D-3251-0A40-A912-1EBF54AED2D3}"/>
              </a:ext>
            </a:extLst>
          </p:cNvPr>
          <p:cNvGrpSpPr/>
          <p:nvPr/>
        </p:nvGrpSpPr>
        <p:grpSpPr>
          <a:xfrm>
            <a:off x="6570791" y="1091782"/>
            <a:ext cx="5247861" cy="1562714"/>
            <a:chOff x="6670789" y="536903"/>
            <a:chExt cx="3524692" cy="109533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9DA381-D952-3847-B2C4-2EA2151FCA56}"/>
                </a:ext>
              </a:extLst>
            </p:cNvPr>
            <p:cNvGrpSpPr/>
            <p:nvPr/>
          </p:nvGrpSpPr>
          <p:grpSpPr>
            <a:xfrm>
              <a:off x="6670789" y="662472"/>
              <a:ext cx="3524692" cy="969765"/>
              <a:chOff x="4626068" y="467036"/>
              <a:chExt cx="2872094" cy="780295"/>
            </a:xfrm>
          </p:grpSpPr>
          <p:sp>
            <p:nvSpPr>
              <p:cNvPr id="31" name="Rectangle: Rounded Corners 58">
                <a:extLst>
                  <a:ext uri="{FF2B5EF4-FFF2-40B4-BE49-F238E27FC236}">
                    <a16:creationId xmlns:a16="http://schemas.microsoft.com/office/drawing/2014/main" id="{9927F639-101E-B34E-867D-CDCF02889653}"/>
                  </a:ext>
                </a:extLst>
              </p:cNvPr>
              <p:cNvSpPr/>
              <p:nvPr/>
            </p:nvSpPr>
            <p:spPr>
              <a:xfrm>
                <a:off x="4626068" y="467036"/>
                <a:ext cx="2872094" cy="78029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5E1EF26-179F-C84C-BB35-AFF11A674FB7}"/>
                  </a:ext>
                </a:extLst>
              </p:cNvPr>
              <p:cNvSpPr/>
              <p:nvPr/>
            </p:nvSpPr>
            <p:spPr>
              <a:xfrm>
                <a:off x="4717113" y="556106"/>
                <a:ext cx="623225" cy="5590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A398787-9BE4-264B-980F-427678294025}"/>
                  </a:ext>
                </a:extLst>
              </p:cNvPr>
              <p:cNvSpPr txBox="1"/>
              <p:nvPr/>
            </p:nvSpPr>
            <p:spPr>
              <a:xfrm>
                <a:off x="4841759" y="630773"/>
                <a:ext cx="312002" cy="3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effectLst>
                      <a:outerShdw blurRad="101600" dist="63500" dir="2700000" algn="tl" rotWithShape="0">
                        <a:prstClr val="black">
                          <a:alpha val="41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EEA8E9-4028-C14B-9737-3D42DECBFBC6}"/>
                </a:ext>
              </a:extLst>
            </p:cNvPr>
            <p:cNvSpPr txBox="1"/>
            <p:nvPr/>
          </p:nvSpPr>
          <p:spPr>
            <a:xfrm>
              <a:off x="9081216" y="536903"/>
              <a:ext cx="98187" cy="927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endParaRPr lang="en-I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B5CE2A-6D8F-5247-8AE1-586BDEB361BB}"/>
              </a:ext>
            </a:extLst>
          </p:cNvPr>
          <p:cNvGrpSpPr/>
          <p:nvPr/>
        </p:nvGrpSpPr>
        <p:grpSpPr>
          <a:xfrm>
            <a:off x="3472069" y="4397500"/>
            <a:ext cx="5247861" cy="2062285"/>
            <a:chOff x="6670788" y="536903"/>
            <a:chExt cx="3524692" cy="144549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6AEDFC-20D8-D44C-BC78-57D3E3FBEB72}"/>
                </a:ext>
              </a:extLst>
            </p:cNvPr>
            <p:cNvGrpSpPr/>
            <p:nvPr/>
          </p:nvGrpSpPr>
          <p:grpSpPr>
            <a:xfrm>
              <a:off x="6670788" y="662472"/>
              <a:ext cx="3524692" cy="1319924"/>
              <a:chOff x="4626067" y="467036"/>
              <a:chExt cx="2872094" cy="1062040"/>
            </a:xfrm>
          </p:grpSpPr>
          <p:sp>
            <p:nvSpPr>
              <p:cNvPr id="38" name="Rectangle: Rounded Corners 58">
                <a:extLst>
                  <a:ext uri="{FF2B5EF4-FFF2-40B4-BE49-F238E27FC236}">
                    <a16:creationId xmlns:a16="http://schemas.microsoft.com/office/drawing/2014/main" id="{554E8D41-5E6A-5345-A28E-914678A9E3A0}"/>
                  </a:ext>
                </a:extLst>
              </p:cNvPr>
              <p:cNvSpPr/>
              <p:nvPr/>
            </p:nvSpPr>
            <p:spPr>
              <a:xfrm>
                <a:off x="4626067" y="467036"/>
                <a:ext cx="2872094" cy="78029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B623AD1-CBB6-0E40-B9A4-3EB536DB5844}"/>
                  </a:ext>
                </a:extLst>
              </p:cNvPr>
              <p:cNvSpPr/>
              <p:nvPr/>
            </p:nvSpPr>
            <p:spPr>
              <a:xfrm>
                <a:off x="4717113" y="556106"/>
                <a:ext cx="623225" cy="5590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879B9A-8A5B-E14C-A763-4FA93C64E26C}"/>
                  </a:ext>
                </a:extLst>
              </p:cNvPr>
              <p:cNvSpPr txBox="1"/>
              <p:nvPr/>
            </p:nvSpPr>
            <p:spPr>
              <a:xfrm>
                <a:off x="4841759" y="630773"/>
                <a:ext cx="312002" cy="295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effectLst>
                      <a:outerShdw blurRad="101600" dist="63500" dir="2700000" algn="tl" rotWithShape="0">
                        <a:prstClr val="black">
                          <a:alpha val="41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A48751D-A32C-5745-9638-59D839AFA3D5}"/>
                  </a:ext>
                </a:extLst>
              </p:cNvPr>
              <p:cNvSpPr txBox="1"/>
              <p:nvPr/>
            </p:nvSpPr>
            <p:spPr>
              <a:xfrm>
                <a:off x="5244690" y="713259"/>
                <a:ext cx="1870872" cy="815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ETABS Modeling </a:t>
                </a:r>
                <a:endParaRPr lang="en-US" sz="28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vant_G-Bold" panose="020B0500000000000000" pitchFamily="34" charset="0"/>
                </a:endParaRPr>
              </a:p>
              <a:p>
                <a:pPr algn="ctr"/>
                <a:endParaRPr lang="en-US" sz="2000" dirty="0">
                  <a:solidFill>
                    <a:srgbClr val="2E75B6"/>
                  </a:solidFill>
                </a:endParaRPr>
              </a:p>
              <a:p>
                <a:pPr algn="ctr"/>
                <a:r>
                  <a:rPr lang="en-US" sz="2000" b="1" dirty="0">
                    <a:solidFill>
                      <a:schemeClr val="bg1">
                        <a:lumMod val="95000"/>
                      </a:schemeClr>
                    </a:solidFill>
                    <a:latin typeface="Economica" panose="02000506040000020004" pitchFamily="2" charset="0"/>
                  </a:rPr>
                  <a:t> </a:t>
                </a:r>
                <a:endParaRPr lang="en-US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68BA28-15BB-0545-8DF0-FA72ED1597B5}"/>
                </a:ext>
              </a:extLst>
            </p:cNvPr>
            <p:cNvSpPr txBox="1"/>
            <p:nvPr/>
          </p:nvSpPr>
          <p:spPr>
            <a:xfrm>
              <a:off x="9081216" y="536903"/>
              <a:ext cx="98187" cy="84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endParaRPr lang="en-IN" sz="7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56D75E-020B-F44E-8752-A613FAB03C37}"/>
              </a:ext>
            </a:extLst>
          </p:cNvPr>
          <p:cNvGrpSpPr/>
          <p:nvPr/>
        </p:nvGrpSpPr>
        <p:grpSpPr>
          <a:xfrm>
            <a:off x="6621585" y="2788194"/>
            <a:ext cx="5247861" cy="2609786"/>
            <a:chOff x="6670789" y="536903"/>
            <a:chExt cx="3524692" cy="182924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5169FF-402E-AD4B-9D1B-920863B03F73}"/>
                </a:ext>
              </a:extLst>
            </p:cNvPr>
            <p:cNvGrpSpPr/>
            <p:nvPr/>
          </p:nvGrpSpPr>
          <p:grpSpPr>
            <a:xfrm>
              <a:off x="6670789" y="662472"/>
              <a:ext cx="3524692" cy="1703678"/>
              <a:chOff x="4626068" y="467036"/>
              <a:chExt cx="2872094" cy="1370817"/>
            </a:xfrm>
          </p:grpSpPr>
          <p:sp>
            <p:nvSpPr>
              <p:cNvPr id="45" name="Rectangle: Rounded Corners 58">
                <a:extLst>
                  <a:ext uri="{FF2B5EF4-FFF2-40B4-BE49-F238E27FC236}">
                    <a16:creationId xmlns:a16="http://schemas.microsoft.com/office/drawing/2014/main" id="{4A378000-8A5D-F546-AA01-4C196054C505}"/>
                  </a:ext>
                </a:extLst>
              </p:cNvPr>
              <p:cNvSpPr/>
              <p:nvPr/>
            </p:nvSpPr>
            <p:spPr>
              <a:xfrm>
                <a:off x="4626068" y="467036"/>
                <a:ext cx="2872094" cy="78029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2D5438D-4600-644B-BF10-85D78E9D49D6}"/>
                  </a:ext>
                </a:extLst>
              </p:cNvPr>
              <p:cNvSpPr/>
              <p:nvPr/>
            </p:nvSpPr>
            <p:spPr>
              <a:xfrm>
                <a:off x="4717113" y="556106"/>
                <a:ext cx="623225" cy="5590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762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AA86E68-3068-0647-8BD2-EAB83740E7CA}"/>
                  </a:ext>
                </a:extLst>
              </p:cNvPr>
              <p:cNvSpPr txBox="1"/>
              <p:nvPr/>
            </p:nvSpPr>
            <p:spPr>
              <a:xfrm>
                <a:off x="4841759" y="630773"/>
                <a:ext cx="312002" cy="32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effectLst>
                      <a:outerShdw blurRad="101600" dist="63500" dir="2700000" algn="tl" rotWithShape="0">
                        <a:prstClr val="black">
                          <a:alpha val="41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A21DBB3-A6AD-D740-9594-44D0554F32FD}"/>
                  </a:ext>
                </a:extLst>
              </p:cNvPr>
              <p:cNvSpPr txBox="1"/>
              <p:nvPr/>
            </p:nvSpPr>
            <p:spPr>
              <a:xfrm>
                <a:off x="5342504" y="570733"/>
                <a:ext cx="1870872" cy="1267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CLT</a:t>
                </a:r>
                <a:r>
                  <a:rPr lang="ar-SA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Structural 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Element Design</a:t>
                </a:r>
              </a:p>
              <a:p>
                <a:pPr algn="ctr"/>
                <a:endParaRPr lang="en-US" sz="28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800" dirty="0">
                  <a:solidFill>
                    <a:srgbClr val="2E75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29D61E-F806-9444-9603-5473D92A997F}"/>
                </a:ext>
              </a:extLst>
            </p:cNvPr>
            <p:cNvSpPr txBox="1"/>
            <p:nvPr/>
          </p:nvSpPr>
          <p:spPr>
            <a:xfrm>
              <a:off x="9081216" y="536903"/>
              <a:ext cx="98187" cy="927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endParaRPr lang="en-I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C561D3E-BBF8-BC4B-BA0D-F9FD16F01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873" y="-130638"/>
            <a:ext cx="1062182" cy="106218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9C898A0-8587-C546-A472-C56520676F58}"/>
              </a:ext>
            </a:extLst>
          </p:cNvPr>
          <p:cNvSpPr/>
          <p:nvPr/>
        </p:nvSpPr>
        <p:spPr>
          <a:xfrm>
            <a:off x="4727704" y="96831"/>
            <a:ext cx="327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Design</a:t>
            </a:r>
            <a:endParaRPr lang="en-US" sz="28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D73E4B-CEE2-5744-92A3-A1BF1214F50F}"/>
              </a:ext>
            </a:extLst>
          </p:cNvPr>
          <p:cNvSpPr txBox="1"/>
          <p:nvPr/>
        </p:nvSpPr>
        <p:spPr>
          <a:xfrm>
            <a:off x="8092884" y="1210297"/>
            <a:ext cx="3500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Loads</a:t>
            </a:r>
          </a:p>
        </p:txBody>
      </p:sp>
    </p:spTree>
    <p:extLst>
      <p:ext uri="{BB962C8B-B14F-4D97-AF65-F5344CB8AC3E}">
        <p14:creationId xmlns:p14="http://schemas.microsoft.com/office/powerpoint/2010/main" val="4940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B82801-23A6-45BA-9065-DE786853CCEB}"/>
              </a:ext>
            </a:extLst>
          </p:cNvPr>
          <p:cNvGrpSpPr/>
          <p:nvPr/>
        </p:nvGrpSpPr>
        <p:grpSpPr>
          <a:xfrm>
            <a:off x="2923011" y="961309"/>
            <a:ext cx="7784264" cy="5700743"/>
            <a:chOff x="1849269" y="966759"/>
            <a:chExt cx="7417494" cy="5439635"/>
          </a:xfrm>
        </p:grpSpPr>
        <p:sp>
          <p:nvSpPr>
            <p:cNvPr id="115" name="TextBox 114"/>
            <p:cNvSpPr txBox="1"/>
            <p:nvPr/>
          </p:nvSpPr>
          <p:spPr>
            <a:xfrm>
              <a:off x="6401323" y="1198482"/>
              <a:ext cx="2865440" cy="557991"/>
            </a:xfrm>
            <a:prstGeom prst="rect">
              <a:avLst/>
            </a:prstGeom>
            <a:solidFill>
              <a:srgbClr val="E56E22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Layout  Drawing</a:t>
              </a: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1849269" y="966759"/>
              <a:ext cx="5445462" cy="5439635"/>
              <a:chOff x="1707361" y="699349"/>
              <a:chExt cx="5780468" cy="5774282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2131291" y="1120188"/>
                <a:ext cx="4932609" cy="493260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5" name="Group 194"/>
              <p:cNvGrpSpPr/>
              <p:nvPr/>
            </p:nvGrpSpPr>
            <p:grpSpPr>
              <a:xfrm>
                <a:off x="2568100" y="1560484"/>
                <a:ext cx="4058990" cy="4052014"/>
                <a:chOff x="2568100" y="1560484"/>
                <a:chExt cx="4058990" cy="4052014"/>
              </a:xfrm>
              <a:solidFill>
                <a:schemeClr val="bg1"/>
              </a:solidFill>
            </p:grpSpPr>
            <p:sp>
              <p:nvSpPr>
                <p:cNvPr id="203" name="Freeform 202"/>
                <p:cNvSpPr/>
                <p:nvPr/>
              </p:nvSpPr>
              <p:spPr>
                <a:xfrm>
                  <a:off x="4666657" y="1560484"/>
                  <a:ext cx="1651313" cy="1346542"/>
                </a:xfrm>
                <a:custGeom>
                  <a:avLst/>
                  <a:gdLst>
                    <a:gd name="connsiteX0" fmla="*/ 0 w 1651313"/>
                    <a:gd name="connsiteY0" fmla="*/ 0 h 1346542"/>
                    <a:gd name="connsiteX1" fmla="*/ 138442 w 1651313"/>
                    <a:gd name="connsiteY1" fmla="*/ 6991 h 1346542"/>
                    <a:gd name="connsiteX2" fmla="*/ 1613827 w 1651313"/>
                    <a:gd name="connsiteY2" fmla="*/ 891297 h 1346542"/>
                    <a:gd name="connsiteX3" fmla="*/ 1651313 w 1651313"/>
                    <a:gd name="connsiteY3" fmla="*/ 953001 h 1346542"/>
                    <a:gd name="connsiteX4" fmla="*/ 969679 w 1651313"/>
                    <a:gd name="connsiteY4" fmla="*/ 1346542 h 1346542"/>
                    <a:gd name="connsiteX5" fmla="*/ 960663 w 1651313"/>
                    <a:gd name="connsiteY5" fmla="*/ 1331701 h 1346542"/>
                    <a:gd name="connsiteX6" fmla="*/ 57905 w 1651313"/>
                    <a:gd name="connsiteY6" fmla="*/ 790612 h 1346542"/>
                    <a:gd name="connsiteX7" fmla="*/ 0 w 1651313"/>
                    <a:gd name="connsiteY7" fmla="*/ 787688 h 1346542"/>
                    <a:gd name="connsiteX8" fmla="*/ 0 w 1651313"/>
                    <a:gd name="connsiteY8" fmla="*/ 0 h 1346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313" h="1346542">
                      <a:moveTo>
                        <a:pt x="0" y="0"/>
                      </a:moveTo>
                      <a:lnTo>
                        <a:pt x="138442" y="6991"/>
                      </a:lnTo>
                      <a:cubicBezTo>
                        <a:pt x="752473" y="69349"/>
                        <a:pt x="1285584" y="405433"/>
                        <a:pt x="1613827" y="891297"/>
                      </a:cubicBezTo>
                      <a:lnTo>
                        <a:pt x="1651313" y="953001"/>
                      </a:lnTo>
                      <a:lnTo>
                        <a:pt x="969679" y="1346542"/>
                      </a:lnTo>
                      <a:lnTo>
                        <a:pt x="960663" y="1331701"/>
                      </a:lnTo>
                      <a:cubicBezTo>
                        <a:pt x="759818" y="1034411"/>
                        <a:pt x="433618" y="828768"/>
                        <a:pt x="57905" y="790612"/>
                      </a:cubicBezTo>
                      <a:lnTo>
                        <a:pt x="0" y="7876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Freeform 203"/>
                <p:cNvSpPr/>
                <p:nvPr/>
              </p:nvSpPr>
              <p:spPr>
                <a:xfrm>
                  <a:off x="2877220" y="1560484"/>
                  <a:ext cx="1651312" cy="1346542"/>
                </a:xfrm>
                <a:custGeom>
                  <a:avLst/>
                  <a:gdLst>
                    <a:gd name="connsiteX0" fmla="*/ 1651312 w 1651312"/>
                    <a:gd name="connsiteY0" fmla="*/ 0 h 1346542"/>
                    <a:gd name="connsiteX1" fmla="*/ 1651312 w 1651312"/>
                    <a:gd name="connsiteY1" fmla="*/ 787688 h 1346542"/>
                    <a:gd name="connsiteX2" fmla="*/ 1593406 w 1651312"/>
                    <a:gd name="connsiteY2" fmla="*/ 790612 h 1346542"/>
                    <a:gd name="connsiteX3" fmla="*/ 690648 w 1651312"/>
                    <a:gd name="connsiteY3" fmla="*/ 1331701 h 1346542"/>
                    <a:gd name="connsiteX4" fmla="*/ 681632 w 1651312"/>
                    <a:gd name="connsiteY4" fmla="*/ 1346542 h 1346542"/>
                    <a:gd name="connsiteX5" fmla="*/ 0 w 1651312"/>
                    <a:gd name="connsiteY5" fmla="*/ 953001 h 1346542"/>
                    <a:gd name="connsiteX6" fmla="*/ 37486 w 1651312"/>
                    <a:gd name="connsiteY6" fmla="*/ 891297 h 1346542"/>
                    <a:gd name="connsiteX7" fmla="*/ 1512871 w 1651312"/>
                    <a:gd name="connsiteY7" fmla="*/ 6991 h 1346542"/>
                    <a:gd name="connsiteX8" fmla="*/ 1651312 w 1651312"/>
                    <a:gd name="connsiteY8" fmla="*/ 0 h 1346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312" h="1346542">
                      <a:moveTo>
                        <a:pt x="1651312" y="0"/>
                      </a:moveTo>
                      <a:lnTo>
                        <a:pt x="1651312" y="787688"/>
                      </a:lnTo>
                      <a:lnTo>
                        <a:pt x="1593406" y="790612"/>
                      </a:lnTo>
                      <a:cubicBezTo>
                        <a:pt x="1217693" y="828768"/>
                        <a:pt x="891494" y="1034411"/>
                        <a:pt x="690648" y="1331701"/>
                      </a:cubicBezTo>
                      <a:lnTo>
                        <a:pt x="681632" y="1346542"/>
                      </a:lnTo>
                      <a:lnTo>
                        <a:pt x="0" y="953001"/>
                      </a:lnTo>
                      <a:lnTo>
                        <a:pt x="37486" y="891297"/>
                      </a:lnTo>
                      <a:cubicBezTo>
                        <a:pt x="365729" y="405433"/>
                        <a:pt x="898840" y="69349"/>
                        <a:pt x="1512871" y="6991"/>
                      </a:cubicBezTo>
                      <a:lnTo>
                        <a:pt x="16513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Freeform 204"/>
                <p:cNvSpPr/>
                <p:nvPr/>
              </p:nvSpPr>
              <p:spPr>
                <a:xfrm>
                  <a:off x="5705066" y="2632270"/>
                  <a:ext cx="922024" cy="1908442"/>
                </a:xfrm>
                <a:custGeom>
                  <a:avLst/>
                  <a:gdLst>
                    <a:gd name="connsiteX0" fmla="*/ 683413 w 922024"/>
                    <a:gd name="connsiteY0" fmla="*/ 0 h 1908442"/>
                    <a:gd name="connsiteX1" fmla="*/ 762536 w 922024"/>
                    <a:gd name="connsiteY1" fmla="*/ 164250 h 1908442"/>
                    <a:gd name="connsiteX2" fmla="*/ 922024 w 922024"/>
                    <a:gd name="connsiteY2" fmla="*/ 954221 h 1908442"/>
                    <a:gd name="connsiteX3" fmla="*/ 762536 w 922024"/>
                    <a:gd name="connsiteY3" fmla="*/ 1744192 h 1908442"/>
                    <a:gd name="connsiteX4" fmla="*/ 683413 w 922024"/>
                    <a:gd name="connsiteY4" fmla="*/ 1908442 h 1908442"/>
                    <a:gd name="connsiteX5" fmla="*/ 0 w 922024"/>
                    <a:gd name="connsiteY5" fmla="*/ 1513873 h 1908442"/>
                    <a:gd name="connsiteX6" fmla="*/ 36748 w 922024"/>
                    <a:gd name="connsiteY6" fmla="*/ 1437588 h 1908442"/>
                    <a:gd name="connsiteX7" fmla="*/ 134335 w 922024"/>
                    <a:gd name="connsiteY7" fmla="*/ 954221 h 1908442"/>
                    <a:gd name="connsiteX8" fmla="*/ 36748 w 922024"/>
                    <a:gd name="connsiteY8" fmla="*/ 470854 h 1908442"/>
                    <a:gd name="connsiteX9" fmla="*/ 0 w 922024"/>
                    <a:gd name="connsiteY9" fmla="*/ 394569 h 1908442"/>
                    <a:gd name="connsiteX10" fmla="*/ 683413 w 922024"/>
                    <a:gd name="connsiteY10" fmla="*/ 0 h 190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22024" h="1908442">
                      <a:moveTo>
                        <a:pt x="683413" y="0"/>
                      </a:moveTo>
                      <a:lnTo>
                        <a:pt x="762536" y="164250"/>
                      </a:lnTo>
                      <a:cubicBezTo>
                        <a:pt x="865234" y="407056"/>
                        <a:pt x="922024" y="674006"/>
                        <a:pt x="922024" y="954221"/>
                      </a:cubicBezTo>
                      <a:cubicBezTo>
                        <a:pt x="922024" y="1234436"/>
                        <a:pt x="865234" y="1501387"/>
                        <a:pt x="762536" y="1744192"/>
                      </a:cubicBezTo>
                      <a:lnTo>
                        <a:pt x="683413" y="1908442"/>
                      </a:lnTo>
                      <a:lnTo>
                        <a:pt x="0" y="1513873"/>
                      </a:lnTo>
                      <a:lnTo>
                        <a:pt x="36748" y="1437588"/>
                      </a:lnTo>
                      <a:cubicBezTo>
                        <a:pt x="99587" y="1289021"/>
                        <a:pt x="134335" y="1125679"/>
                        <a:pt x="134335" y="954221"/>
                      </a:cubicBezTo>
                      <a:cubicBezTo>
                        <a:pt x="134335" y="782763"/>
                        <a:pt x="99587" y="619422"/>
                        <a:pt x="36748" y="470854"/>
                      </a:cubicBezTo>
                      <a:lnTo>
                        <a:pt x="0" y="394569"/>
                      </a:lnTo>
                      <a:lnTo>
                        <a:pt x="6834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>
                  <a:off x="2568100" y="2632270"/>
                  <a:ext cx="922023" cy="1908442"/>
                </a:xfrm>
                <a:custGeom>
                  <a:avLst/>
                  <a:gdLst>
                    <a:gd name="connsiteX0" fmla="*/ 238611 w 922023"/>
                    <a:gd name="connsiteY0" fmla="*/ 0 h 1908442"/>
                    <a:gd name="connsiteX1" fmla="*/ 922023 w 922023"/>
                    <a:gd name="connsiteY1" fmla="*/ 394568 h 1908442"/>
                    <a:gd name="connsiteX2" fmla="*/ 885274 w 922023"/>
                    <a:gd name="connsiteY2" fmla="*/ 470854 h 1908442"/>
                    <a:gd name="connsiteX3" fmla="*/ 787687 w 922023"/>
                    <a:gd name="connsiteY3" fmla="*/ 954221 h 1908442"/>
                    <a:gd name="connsiteX4" fmla="*/ 885274 w 922023"/>
                    <a:gd name="connsiteY4" fmla="*/ 1437588 h 1908442"/>
                    <a:gd name="connsiteX5" fmla="*/ 922023 w 922023"/>
                    <a:gd name="connsiteY5" fmla="*/ 1513874 h 1908442"/>
                    <a:gd name="connsiteX6" fmla="*/ 238611 w 922023"/>
                    <a:gd name="connsiteY6" fmla="*/ 1908442 h 1908442"/>
                    <a:gd name="connsiteX7" fmla="*/ 159488 w 922023"/>
                    <a:gd name="connsiteY7" fmla="*/ 1744192 h 1908442"/>
                    <a:gd name="connsiteX8" fmla="*/ 0 w 922023"/>
                    <a:gd name="connsiteY8" fmla="*/ 954221 h 1908442"/>
                    <a:gd name="connsiteX9" fmla="*/ 159488 w 922023"/>
                    <a:gd name="connsiteY9" fmla="*/ 164250 h 1908442"/>
                    <a:gd name="connsiteX10" fmla="*/ 238611 w 922023"/>
                    <a:gd name="connsiteY10" fmla="*/ 0 h 190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22023" h="1908442">
                      <a:moveTo>
                        <a:pt x="238611" y="0"/>
                      </a:moveTo>
                      <a:lnTo>
                        <a:pt x="922023" y="394568"/>
                      </a:lnTo>
                      <a:lnTo>
                        <a:pt x="885274" y="470854"/>
                      </a:lnTo>
                      <a:cubicBezTo>
                        <a:pt x="822436" y="619422"/>
                        <a:pt x="787687" y="782763"/>
                        <a:pt x="787687" y="954221"/>
                      </a:cubicBezTo>
                      <a:cubicBezTo>
                        <a:pt x="787687" y="1125679"/>
                        <a:pt x="822436" y="1289021"/>
                        <a:pt x="885274" y="1437588"/>
                      </a:cubicBezTo>
                      <a:lnTo>
                        <a:pt x="922023" y="1513874"/>
                      </a:lnTo>
                      <a:lnTo>
                        <a:pt x="238611" y="1908442"/>
                      </a:lnTo>
                      <a:lnTo>
                        <a:pt x="159488" y="1744192"/>
                      </a:lnTo>
                      <a:cubicBezTo>
                        <a:pt x="56790" y="1501387"/>
                        <a:pt x="0" y="1234436"/>
                        <a:pt x="0" y="954221"/>
                      </a:cubicBezTo>
                      <a:cubicBezTo>
                        <a:pt x="0" y="674006"/>
                        <a:pt x="56790" y="407056"/>
                        <a:pt x="159488" y="164250"/>
                      </a:cubicBezTo>
                      <a:lnTo>
                        <a:pt x="2386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Freeform 206"/>
                <p:cNvSpPr/>
                <p:nvPr/>
              </p:nvSpPr>
              <p:spPr>
                <a:xfrm>
                  <a:off x="4666657" y="4265955"/>
                  <a:ext cx="1651314" cy="1346543"/>
                </a:xfrm>
                <a:custGeom>
                  <a:avLst/>
                  <a:gdLst>
                    <a:gd name="connsiteX0" fmla="*/ 969680 w 1651314"/>
                    <a:gd name="connsiteY0" fmla="*/ 0 h 1346543"/>
                    <a:gd name="connsiteX1" fmla="*/ 1651314 w 1651314"/>
                    <a:gd name="connsiteY1" fmla="*/ 393542 h 1346543"/>
                    <a:gd name="connsiteX2" fmla="*/ 1613827 w 1651314"/>
                    <a:gd name="connsiteY2" fmla="*/ 455246 h 1346543"/>
                    <a:gd name="connsiteX3" fmla="*/ 138442 w 1651314"/>
                    <a:gd name="connsiteY3" fmla="*/ 1339552 h 1346543"/>
                    <a:gd name="connsiteX4" fmla="*/ 0 w 1651314"/>
                    <a:gd name="connsiteY4" fmla="*/ 1346543 h 1346543"/>
                    <a:gd name="connsiteX5" fmla="*/ 0 w 1651314"/>
                    <a:gd name="connsiteY5" fmla="*/ 558855 h 1346543"/>
                    <a:gd name="connsiteX6" fmla="*/ 57905 w 1651314"/>
                    <a:gd name="connsiteY6" fmla="*/ 555931 h 1346543"/>
                    <a:gd name="connsiteX7" fmla="*/ 960663 w 1651314"/>
                    <a:gd name="connsiteY7" fmla="*/ 14842 h 1346543"/>
                    <a:gd name="connsiteX8" fmla="*/ 969680 w 1651314"/>
                    <a:gd name="connsiteY8" fmla="*/ 0 h 134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314" h="1346543">
                      <a:moveTo>
                        <a:pt x="969680" y="0"/>
                      </a:moveTo>
                      <a:lnTo>
                        <a:pt x="1651314" y="393542"/>
                      </a:lnTo>
                      <a:lnTo>
                        <a:pt x="1613827" y="455246"/>
                      </a:lnTo>
                      <a:cubicBezTo>
                        <a:pt x="1285584" y="941110"/>
                        <a:pt x="752473" y="1277194"/>
                        <a:pt x="138442" y="1339552"/>
                      </a:cubicBezTo>
                      <a:lnTo>
                        <a:pt x="0" y="1346543"/>
                      </a:lnTo>
                      <a:lnTo>
                        <a:pt x="0" y="558855"/>
                      </a:lnTo>
                      <a:lnTo>
                        <a:pt x="57905" y="555931"/>
                      </a:lnTo>
                      <a:cubicBezTo>
                        <a:pt x="433618" y="517775"/>
                        <a:pt x="759818" y="312132"/>
                        <a:pt x="960663" y="14842"/>
                      </a:cubicBezTo>
                      <a:lnTo>
                        <a:pt x="9696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2877220" y="4265956"/>
                  <a:ext cx="1651312" cy="1346542"/>
                </a:xfrm>
                <a:custGeom>
                  <a:avLst/>
                  <a:gdLst>
                    <a:gd name="connsiteX0" fmla="*/ 681632 w 1651312"/>
                    <a:gd name="connsiteY0" fmla="*/ 0 h 1346542"/>
                    <a:gd name="connsiteX1" fmla="*/ 690648 w 1651312"/>
                    <a:gd name="connsiteY1" fmla="*/ 14841 h 1346542"/>
                    <a:gd name="connsiteX2" fmla="*/ 1593406 w 1651312"/>
                    <a:gd name="connsiteY2" fmla="*/ 555930 h 1346542"/>
                    <a:gd name="connsiteX3" fmla="*/ 1651312 w 1651312"/>
                    <a:gd name="connsiteY3" fmla="*/ 558854 h 1346542"/>
                    <a:gd name="connsiteX4" fmla="*/ 1651312 w 1651312"/>
                    <a:gd name="connsiteY4" fmla="*/ 1346542 h 1346542"/>
                    <a:gd name="connsiteX5" fmla="*/ 1512871 w 1651312"/>
                    <a:gd name="connsiteY5" fmla="*/ 1339551 h 1346542"/>
                    <a:gd name="connsiteX6" fmla="*/ 37486 w 1651312"/>
                    <a:gd name="connsiteY6" fmla="*/ 455245 h 1346542"/>
                    <a:gd name="connsiteX7" fmla="*/ 0 w 1651312"/>
                    <a:gd name="connsiteY7" fmla="*/ 393541 h 1346542"/>
                    <a:gd name="connsiteX8" fmla="*/ 681632 w 1651312"/>
                    <a:gd name="connsiteY8" fmla="*/ 0 h 1346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312" h="1346542">
                      <a:moveTo>
                        <a:pt x="681632" y="0"/>
                      </a:moveTo>
                      <a:lnTo>
                        <a:pt x="690648" y="14841"/>
                      </a:lnTo>
                      <a:cubicBezTo>
                        <a:pt x="891494" y="312131"/>
                        <a:pt x="1217693" y="517774"/>
                        <a:pt x="1593406" y="555930"/>
                      </a:cubicBezTo>
                      <a:lnTo>
                        <a:pt x="1651312" y="558854"/>
                      </a:lnTo>
                      <a:lnTo>
                        <a:pt x="1651312" y="1346542"/>
                      </a:lnTo>
                      <a:lnTo>
                        <a:pt x="1512871" y="1339551"/>
                      </a:lnTo>
                      <a:cubicBezTo>
                        <a:pt x="898840" y="1277193"/>
                        <a:pt x="365729" y="941109"/>
                        <a:pt x="37486" y="455245"/>
                      </a:cubicBezTo>
                      <a:lnTo>
                        <a:pt x="0" y="393541"/>
                      </a:lnTo>
                      <a:lnTo>
                        <a:pt x="6816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6" name="Group 195"/>
              <p:cNvGrpSpPr/>
              <p:nvPr/>
            </p:nvGrpSpPr>
            <p:grpSpPr>
              <a:xfrm>
                <a:off x="1707361" y="699349"/>
                <a:ext cx="5780468" cy="5774282"/>
                <a:chOff x="1707361" y="699349"/>
                <a:chExt cx="5780468" cy="5774282"/>
              </a:xfrm>
            </p:grpSpPr>
            <p:sp>
              <p:nvSpPr>
                <p:cNvPr id="197" name="Freeform 196"/>
                <p:cNvSpPr/>
                <p:nvPr/>
              </p:nvSpPr>
              <p:spPr>
                <a:xfrm>
                  <a:off x="4719943" y="699349"/>
                  <a:ext cx="2315201" cy="1983854"/>
                </a:xfrm>
                <a:custGeom>
                  <a:avLst/>
                  <a:gdLst>
                    <a:gd name="connsiteX0" fmla="*/ 0 w 2315201"/>
                    <a:gd name="connsiteY0" fmla="*/ 0 h 1983854"/>
                    <a:gd name="connsiteX1" fmla="*/ 26383 w 2315201"/>
                    <a:gd name="connsiteY1" fmla="*/ 667 h 1983854"/>
                    <a:gd name="connsiteX2" fmla="*/ 2274279 w 2315201"/>
                    <a:gd name="connsiteY2" fmla="*/ 1271183 h 1983854"/>
                    <a:gd name="connsiteX3" fmla="*/ 2315201 w 2315201"/>
                    <a:gd name="connsiteY3" fmla="*/ 1338543 h 1983854"/>
                    <a:gd name="connsiteX4" fmla="*/ 1197491 w 2315201"/>
                    <a:gd name="connsiteY4" fmla="*/ 1983854 h 1983854"/>
                    <a:gd name="connsiteX5" fmla="*/ 1112046 w 2315201"/>
                    <a:gd name="connsiteY5" fmla="*/ 1869591 h 1983854"/>
                    <a:gd name="connsiteX6" fmla="*/ 41210 w 2315201"/>
                    <a:gd name="connsiteY6" fmla="*/ 1295713 h 1983854"/>
                    <a:gd name="connsiteX7" fmla="*/ 0 w 2315201"/>
                    <a:gd name="connsiteY7" fmla="*/ 1293632 h 1983854"/>
                    <a:gd name="connsiteX8" fmla="*/ 0 w 2315201"/>
                    <a:gd name="connsiteY8" fmla="*/ 0 h 198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201" h="1983854">
                      <a:moveTo>
                        <a:pt x="0" y="0"/>
                      </a:moveTo>
                      <a:lnTo>
                        <a:pt x="26383" y="667"/>
                      </a:lnTo>
                      <a:cubicBezTo>
                        <a:pt x="962355" y="48111"/>
                        <a:pt x="1780853" y="540816"/>
                        <a:pt x="2274279" y="1271183"/>
                      </a:cubicBezTo>
                      <a:lnTo>
                        <a:pt x="2315201" y="1338543"/>
                      </a:lnTo>
                      <a:lnTo>
                        <a:pt x="1197491" y="1983854"/>
                      </a:lnTo>
                      <a:lnTo>
                        <a:pt x="1112046" y="1869591"/>
                      </a:lnTo>
                      <a:cubicBezTo>
                        <a:pt x="851241" y="1553568"/>
                        <a:pt x="471424" y="1339404"/>
                        <a:pt x="41210" y="1295713"/>
                      </a:cubicBezTo>
                      <a:lnTo>
                        <a:pt x="0" y="1293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6E2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>
                  <a:off x="2160045" y="699351"/>
                  <a:ext cx="2315200" cy="1983854"/>
                </a:xfrm>
                <a:custGeom>
                  <a:avLst/>
                  <a:gdLst>
                    <a:gd name="connsiteX0" fmla="*/ 2315200 w 2315200"/>
                    <a:gd name="connsiteY0" fmla="*/ 0 h 1983854"/>
                    <a:gd name="connsiteX1" fmla="*/ 2315200 w 2315200"/>
                    <a:gd name="connsiteY1" fmla="*/ 1293632 h 1983854"/>
                    <a:gd name="connsiteX2" fmla="*/ 2273990 w 2315200"/>
                    <a:gd name="connsiteY2" fmla="*/ 1295713 h 1983854"/>
                    <a:gd name="connsiteX3" fmla="*/ 1203154 w 2315200"/>
                    <a:gd name="connsiteY3" fmla="*/ 1869591 h 1983854"/>
                    <a:gd name="connsiteX4" fmla="*/ 1117709 w 2315200"/>
                    <a:gd name="connsiteY4" fmla="*/ 1983854 h 1983854"/>
                    <a:gd name="connsiteX5" fmla="*/ 0 w 2315200"/>
                    <a:gd name="connsiteY5" fmla="*/ 1338544 h 1983854"/>
                    <a:gd name="connsiteX6" fmla="*/ 40923 w 2315200"/>
                    <a:gd name="connsiteY6" fmla="*/ 1271183 h 1983854"/>
                    <a:gd name="connsiteX7" fmla="*/ 2288819 w 2315200"/>
                    <a:gd name="connsiteY7" fmla="*/ 667 h 1983854"/>
                    <a:gd name="connsiteX8" fmla="*/ 2315200 w 2315200"/>
                    <a:gd name="connsiteY8" fmla="*/ 0 h 198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200" h="1983854">
                      <a:moveTo>
                        <a:pt x="2315200" y="0"/>
                      </a:moveTo>
                      <a:lnTo>
                        <a:pt x="2315200" y="1293632"/>
                      </a:lnTo>
                      <a:lnTo>
                        <a:pt x="2273990" y="1295713"/>
                      </a:lnTo>
                      <a:cubicBezTo>
                        <a:pt x="1843777" y="1339404"/>
                        <a:pt x="1463959" y="1553568"/>
                        <a:pt x="1203154" y="1869591"/>
                      </a:cubicBezTo>
                      <a:lnTo>
                        <a:pt x="1117709" y="1983854"/>
                      </a:lnTo>
                      <a:lnTo>
                        <a:pt x="0" y="1338544"/>
                      </a:lnTo>
                      <a:lnTo>
                        <a:pt x="40923" y="1271183"/>
                      </a:lnTo>
                      <a:cubicBezTo>
                        <a:pt x="534349" y="540816"/>
                        <a:pt x="1352847" y="48111"/>
                        <a:pt x="2288819" y="667"/>
                      </a:cubicBezTo>
                      <a:lnTo>
                        <a:pt x="2315200" y="0"/>
                      </a:lnTo>
                      <a:close/>
                    </a:path>
                  </a:pathLst>
                </a:custGeom>
                <a:solidFill>
                  <a:srgbClr val="005B8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>
                  <a:off x="6038759" y="2249249"/>
                  <a:ext cx="1449070" cy="2674484"/>
                </a:xfrm>
                <a:custGeom>
                  <a:avLst/>
                  <a:gdLst>
                    <a:gd name="connsiteX0" fmla="*/ 1119703 w 1449070"/>
                    <a:gd name="connsiteY0" fmla="*/ 0 h 2674484"/>
                    <a:gd name="connsiteX1" fmla="*/ 1221941 w 1449070"/>
                    <a:gd name="connsiteY1" fmla="*/ 212233 h 2674484"/>
                    <a:gd name="connsiteX2" fmla="*/ 1449070 w 1449070"/>
                    <a:gd name="connsiteY2" fmla="*/ 1337242 h 2674484"/>
                    <a:gd name="connsiteX3" fmla="*/ 1221941 w 1449070"/>
                    <a:gd name="connsiteY3" fmla="*/ 2462251 h 2674484"/>
                    <a:gd name="connsiteX4" fmla="*/ 1119703 w 1449070"/>
                    <a:gd name="connsiteY4" fmla="*/ 2674484 h 2674484"/>
                    <a:gd name="connsiteX5" fmla="*/ 0 w 1449070"/>
                    <a:gd name="connsiteY5" fmla="*/ 2028023 h 2674484"/>
                    <a:gd name="connsiteX6" fmla="*/ 32810 w 1449070"/>
                    <a:gd name="connsiteY6" fmla="*/ 1959912 h 2674484"/>
                    <a:gd name="connsiteX7" fmla="*/ 158521 w 1449070"/>
                    <a:gd name="connsiteY7" fmla="*/ 1337242 h 2674484"/>
                    <a:gd name="connsiteX8" fmla="*/ 32810 w 1449070"/>
                    <a:gd name="connsiteY8" fmla="*/ 714572 h 2674484"/>
                    <a:gd name="connsiteX9" fmla="*/ 0 w 1449070"/>
                    <a:gd name="connsiteY9" fmla="*/ 646462 h 2674484"/>
                    <a:gd name="connsiteX10" fmla="*/ 1119703 w 1449070"/>
                    <a:gd name="connsiteY10" fmla="*/ 0 h 2674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49070" h="2674484">
                      <a:moveTo>
                        <a:pt x="1119703" y="0"/>
                      </a:moveTo>
                      <a:lnTo>
                        <a:pt x="1221941" y="212233"/>
                      </a:lnTo>
                      <a:cubicBezTo>
                        <a:pt x="1368195" y="558016"/>
                        <a:pt x="1449070" y="938184"/>
                        <a:pt x="1449070" y="1337242"/>
                      </a:cubicBezTo>
                      <a:cubicBezTo>
                        <a:pt x="1449070" y="1736300"/>
                        <a:pt x="1368195" y="2116469"/>
                        <a:pt x="1221941" y="2462251"/>
                      </a:cubicBezTo>
                      <a:lnTo>
                        <a:pt x="1119703" y="2674484"/>
                      </a:lnTo>
                      <a:lnTo>
                        <a:pt x="0" y="2028023"/>
                      </a:lnTo>
                      <a:lnTo>
                        <a:pt x="32810" y="1959912"/>
                      </a:lnTo>
                      <a:cubicBezTo>
                        <a:pt x="113758" y="1768528"/>
                        <a:pt x="158521" y="1558113"/>
                        <a:pt x="158521" y="1337242"/>
                      </a:cubicBezTo>
                      <a:cubicBezTo>
                        <a:pt x="158521" y="1116372"/>
                        <a:pt x="113758" y="905956"/>
                        <a:pt x="32810" y="714572"/>
                      </a:cubicBezTo>
                      <a:lnTo>
                        <a:pt x="0" y="646462"/>
                      </a:lnTo>
                      <a:lnTo>
                        <a:pt x="1119703" y="0"/>
                      </a:lnTo>
                      <a:close/>
                    </a:path>
                  </a:pathLst>
                </a:custGeom>
                <a:solidFill>
                  <a:srgbClr val="005B8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Freeform 199"/>
                <p:cNvSpPr/>
                <p:nvPr/>
              </p:nvSpPr>
              <p:spPr>
                <a:xfrm>
                  <a:off x="1707361" y="2249250"/>
                  <a:ext cx="1449069" cy="2674482"/>
                </a:xfrm>
                <a:custGeom>
                  <a:avLst/>
                  <a:gdLst>
                    <a:gd name="connsiteX0" fmla="*/ 329367 w 1449069"/>
                    <a:gd name="connsiteY0" fmla="*/ 0 h 2674482"/>
                    <a:gd name="connsiteX1" fmla="*/ 1449069 w 1449069"/>
                    <a:gd name="connsiteY1" fmla="*/ 646461 h 2674482"/>
                    <a:gd name="connsiteX2" fmla="*/ 1416258 w 1449069"/>
                    <a:gd name="connsiteY2" fmla="*/ 714571 h 2674482"/>
                    <a:gd name="connsiteX3" fmla="*/ 1290547 w 1449069"/>
                    <a:gd name="connsiteY3" fmla="*/ 1337241 h 2674482"/>
                    <a:gd name="connsiteX4" fmla="*/ 1416258 w 1449069"/>
                    <a:gd name="connsiteY4" fmla="*/ 1959911 h 2674482"/>
                    <a:gd name="connsiteX5" fmla="*/ 1449069 w 1449069"/>
                    <a:gd name="connsiteY5" fmla="*/ 2028022 h 2674482"/>
                    <a:gd name="connsiteX6" fmla="*/ 329366 w 1449069"/>
                    <a:gd name="connsiteY6" fmla="*/ 2674482 h 2674482"/>
                    <a:gd name="connsiteX7" fmla="*/ 227129 w 1449069"/>
                    <a:gd name="connsiteY7" fmla="*/ 2462250 h 2674482"/>
                    <a:gd name="connsiteX8" fmla="*/ 0 w 1449069"/>
                    <a:gd name="connsiteY8" fmla="*/ 1337241 h 2674482"/>
                    <a:gd name="connsiteX9" fmla="*/ 227129 w 1449069"/>
                    <a:gd name="connsiteY9" fmla="*/ 212232 h 2674482"/>
                    <a:gd name="connsiteX10" fmla="*/ 329367 w 1449069"/>
                    <a:gd name="connsiteY10" fmla="*/ 0 h 267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49069" h="2674482">
                      <a:moveTo>
                        <a:pt x="329367" y="0"/>
                      </a:moveTo>
                      <a:lnTo>
                        <a:pt x="1449069" y="646461"/>
                      </a:lnTo>
                      <a:lnTo>
                        <a:pt x="1416258" y="714571"/>
                      </a:lnTo>
                      <a:cubicBezTo>
                        <a:pt x="1335310" y="905955"/>
                        <a:pt x="1290547" y="1116371"/>
                        <a:pt x="1290547" y="1337241"/>
                      </a:cubicBezTo>
                      <a:cubicBezTo>
                        <a:pt x="1290547" y="1558112"/>
                        <a:pt x="1335310" y="1768527"/>
                        <a:pt x="1416258" y="1959911"/>
                      </a:cubicBezTo>
                      <a:lnTo>
                        <a:pt x="1449069" y="2028022"/>
                      </a:lnTo>
                      <a:lnTo>
                        <a:pt x="329366" y="2674482"/>
                      </a:lnTo>
                      <a:lnTo>
                        <a:pt x="227129" y="2462250"/>
                      </a:lnTo>
                      <a:cubicBezTo>
                        <a:pt x="80875" y="2116468"/>
                        <a:pt x="0" y="1736299"/>
                        <a:pt x="0" y="1337241"/>
                      </a:cubicBezTo>
                      <a:cubicBezTo>
                        <a:pt x="0" y="938183"/>
                        <a:pt x="80875" y="558015"/>
                        <a:pt x="227129" y="212232"/>
                      </a:cubicBezTo>
                      <a:lnTo>
                        <a:pt x="329367" y="0"/>
                      </a:lnTo>
                      <a:close/>
                    </a:path>
                  </a:pathLst>
                </a:custGeom>
                <a:solidFill>
                  <a:srgbClr val="E46E2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Freeform 200"/>
                <p:cNvSpPr/>
                <p:nvPr/>
              </p:nvSpPr>
              <p:spPr>
                <a:xfrm>
                  <a:off x="2160045" y="4489777"/>
                  <a:ext cx="2315200" cy="1983854"/>
                </a:xfrm>
                <a:custGeom>
                  <a:avLst/>
                  <a:gdLst>
                    <a:gd name="connsiteX0" fmla="*/ 1117709 w 2315200"/>
                    <a:gd name="connsiteY0" fmla="*/ 0 h 1983854"/>
                    <a:gd name="connsiteX1" fmla="*/ 1203154 w 2315200"/>
                    <a:gd name="connsiteY1" fmla="*/ 114263 h 1983854"/>
                    <a:gd name="connsiteX2" fmla="*/ 2273990 w 2315200"/>
                    <a:gd name="connsiteY2" fmla="*/ 688141 h 1983854"/>
                    <a:gd name="connsiteX3" fmla="*/ 2315200 w 2315200"/>
                    <a:gd name="connsiteY3" fmla="*/ 690222 h 1983854"/>
                    <a:gd name="connsiteX4" fmla="*/ 2315200 w 2315200"/>
                    <a:gd name="connsiteY4" fmla="*/ 1983854 h 1983854"/>
                    <a:gd name="connsiteX5" fmla="*/ 2288819 w 2315200"/>
                    <a:gd name="connsiteY5" fmla="*/ 1983187 h 1983854"/>
                    <a:gd name="connsiteX6" fmla="*/ 40923 w 2315200"/>
                    <a:gd name="connsiteY6" fmla="*/ 712671 h 1983854"/>
                    <a:gd name="connsiteX7" fmla="*/ 0 w 2315200"/>
                    <a:gd name="connsiteY7" fmla="*/ 645310 h 1983854"/>
                    <a:gd name="connsiteX8" fmla="*/ 1117709 w 2315200"/>
                    <a:gd name="connsiteY8" fmla="*/ 0 h 198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200" h="1983854">
                      <a:moveTo>
                        <a:pt x="1117709" y="0"/>
                      </a:moveTo>
                      <a:lnTo>
                        <a:pt x="1203154" y="114263"/>
                      </a:lnTo>
                      <a:cubicBezTo>
                        <a:pt x="1463959" y="430286"/>
                        <a:pt x="1843777" y="644451"/>
                        <a:pt x="2273990" y="688141"/>
                      </a:cubicBezTo>
                      <a:lnTo>
                        <a:pt x="2315200" y="690222"/>
                      </a:lnTo>
                      <a:lnTo>
                        <a:pt x="2315200" y="1983854"/>
                      </a:lnTo>
                      <a:lnTo>
                        <a:pt x="2288819" y="1983187"/>
                      </a:lnTo>
                      <a:cubicBezTo>
                        <a:pt x="1352847" y="1935743"/>
                        <a:pt x="534349" y="1443038"/>
                        <a:pt x="40923" y="712671"/>
                      </a:cubicBezTo>
                      <a:lnTo>
                        <a:pt x="0" y="645310"/>
                      </a:lnTo>
                      <a:lnTo>
                        <a:pt x="1117709" y="0"/>
                      </a:lnTo>
                      <a:close/>
                    </a:path>
                  </a:pathLst>
                </a:custGeom>
                <a:solidFill>
                  <a:srgbClr val="005B8D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Freeform 201"/>
                <p:cNvSpPr/>
                <p:nvPr/>
              </p:nvSpPr>
              <p:spPr>
                <a:xfrm>
                  <a:off x="4719943" y="4489777"/>
                  <a:ext cx="2315202" cy="1983854"/>
                </a:xfrm>
                <a:custGeom>
                  <a:avLst/>
                  <a:gdLst>
                    <a:gd name="connsiteX0" fmla="*/ 1197491 w 2315202"/>
                    <a:gd name="connsiteY0" fmla="*/ 0 h 1983854"/>
                    <a:gd name="connsiteX1" fmla="*/ 2315202 w 2315202"/>
                    <a:gd name="connsiteY1" fmla="*/ 645311 h 1983854"/>
                    <a:gd name="connsiteX2" fmla="*/ 2274279 w 2315202"/>
                    <a:gd name="connsiteY2" fmla="*/ 712671 h 1983854"/>
                    <a:gd name="connsiteX3" fmla="*/ 26383 w 2315202"/>
                    <a:gd name="connsiteY3" fmla="*/ 1983187 h 1983854"/>
                    <a:gd name="connsiteX4" fmla="*/ 0 w 2315202"/>
                    <a:gd name="connsiteY4" fmla="*/ 1983854 h 1983854"/>
                    <a:gd name="connsiteX5" fmla="*/ 0 w 2315202"/>
                    <a:gd name="connsiteY5" fmla="*/ 690222 h 1983854"/>
                    <a:gd name="connsiteX6" fmla="*/ 41210 w 2315202"/>
                    <a:gd name="connsiteY6" fmla="*/ 688141 h 1983854"/>
                    <a:gd name="connsiteX7" fmla="*/ 1112046 w 2315202"/>
                    <a:gd name="connsiteY7" fmla="*/ 114263 h 1983854"/>
                    <a:gd name="connsiteX8" fmla="*/ 1197491 w 2315202"/>
                    <a:gd name="connsiteY8" fmla="*/ 0 h 198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202" h="1983854">
                      <a:moveTo>
                        <a:pt x="1197491" y="0"/>
                      </a:moveTo>
                      <a:lnTo>
                        <a:pt x="2315202" y="645311"/>
                      </a:lnTo>
                      <a:lnTo>
                        <a:pt x="2274279" y="712671"/>
                      </a:lnTo>
                      <a:cubicBezTo>
                        <a:pt x="1780853" y="1443038"/>
                        <a:pt x="962355" y="1935743"/>
                        <a:pt x="26383" y="1983187"/>
                      </a:cubicBezTo>
                      <a:lnTo>
                        <a:pt x="0" y="1983854"/>
                      </a:lnTo>
                      <a:lnTo>
                        <a:pt x="0" y="690222"/>
                      </a:lnTo>
                      <a:lnTo>
                        <a:pt x="41210" y="688141"/>
                      </a:lnTo>
                      <a:cubicBezTo>
                        <a:pt x="471424" y="644451"/>
                        <a:pt x="851241" y="430286"/>
                        <a:pt x="1112046" y="114263"/>
                      </a:cubicBezTo>
                      <a:lnTo>
                        <a:pt x="1197491" y="0"/>
                      </a:lnTo>
                      <a:close/>
                    </a:path>
                  </a:pathLst>
                </a:custGeom>
                <a:solidFill>
                  <a:srgbClr val="E46E2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92BEB76-7AC4-5B4E-BB41-72A26F52D01B}"/>
              </a:ext>
            </a:extLst>
          </p:cNvPr>
          <p:cNvSpPr txBox="1"/>
          <p:nvPr/>
        </p:nvSpPr>
        <p:spPr>
          <a:xfrm>
            <a:off x="7189050" y="6157937"/>
            <a:ext cx="4050450" cy="523220"/>
          </a:xfrm>
          <a:prstGeom prst="rect">
            <a:avLst/>
          </a:prstGeom>
          <a:solidFill>
            <a:srgbClr val="E56E2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Loads &amp;load combinations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24B97A3-E881-0943-9CD3-AF1A876E52EB}"/>
              </a:ext>
            </a:extLst>
          </p:cNvPr>
          <p:cNvSpPr txBox="1"/>
          <p:nvPr/>
        </p:nvSpPr>
        <p:spPr>
          <a:xfrm>
            <a:off x="937370" y="3612414"/>
            <a:ext cx="2069172" cy="523220"/>
          </a:xfrm>
          <a:prstGeom prst="rect">
            <a:avLst/>
          </a:prstGeom>
          <a:solidFill>
            <a:srgbClr val="E56E2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ETABS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52A0F-9164-CD48-B391-065BF23DC9D9}"/>
              </a:ext>
            </a:extLst>
          </p:cNvPr>
          <p:cNvSpPr/>
          <p:nvPr/>
        </p:nvSpPr>
        <p:spPr>
          <a:xfrm>
            <a:off x="8558230" y="3550071"/>
            <a:ext cx="3193503" cy="523220"/>
          </a:xfrm>
          <a:prstGeom prst="rect">
            <a:avLst/>
          </a:prstGeom>
          <a:solidFill>
            <a:srgbClr val="005B8D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Saudi Building Code</a:t>
            </a:r>
          </a:p>
        </p:txBody>
      </p:sp>
      <p:pic>
        <p:nvPicPr>
          <p:cNvPr id="8" name="Graphic 7" descr="Barcode with solid fill">
            <a:extLst>
              <a:ext uri="{FF2B5EF4-FFF2-40B4-BE49-F238E27FC236}">
                <a16:creationId xmlns:a16="http://schemas.microsoft.com/office/drawing/2014/main" id="{E268AE86-F47E-E841-BF69-95F720B0B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27917" y="3379073"/>
            <a:ext cx="914400" cy="914400"/>
          </a:xfrm>
          <a:prstGeom prst="rect">
            <a:avLst/>
          </a:prstGeom>
        </p:spPr>
      </p:pic>
      <p:grpSp>
        <p:nvGrpSpPr>
          <p:cNvPr id="119" name="Google Shape;15327;p57">
            <a:extLst>
              <a:ext uri="{FF2B5EF4-FFF2-40B4-BE49-F238E27FC236}">
                <a16:creationId xmlns:a16="http://schemas.microsoft.com/office/drawing/2014/main" id="{8C42F261-6BA8-0A42-8E58-F7637150630D}"/>
              </a:ext>
            </a:extLst>
          </p:cNvPr>
          <p:cNvGrpSpPr/>
          <p:nvPr/>
        </p:nvGrpSpPr>
        <p:grpSpPr>
          <a:xfrm rot="1733452">
            <a:off x="6343090" y="1368561"/>
            <a:ext cx="1132865" cy="1147818"/>
            <a:chOff x="934300" y="238100"/>
            <a:chExt cx="5750350" cy="5238000"/>
          </a:xfrm>
          <a:solidFill>
            <a:schemeClr val="bg1"/>
          </a:solidFill>
        </p:grpSpPr>
        <p:sp>
          <p:nvSpPr>
            <p:cNvPr id="120" name="Google Shape;15328;p57">
              <a:extLst>
                <a:ext uri="{FF2B5EF4-FFF2-40B4-BE49-F238E27FC236}">
                  <a16:creationId xmlns:a16="http://schemas.microsoft.com/office/drawing/2014/main" id="{3625A90C-CE08-4842-99D5-8CE188C6646B}"/>
                </a:ext>
              </a:extLst>
            </p:cNvPr>
            <p:cNvSpPr/>
            <p:nvPr/>
          </p:nvSpPr>
          <p:spPr>
            <a:xfrm>
              <a:off x="3775800" y="5159375"/>
              <a:ext cx="21600" cy="52675"/>
            </a:xfrm>
            <a:custGeom>
              <a:avLst/>
              <a:gdLst/>
              <a:ahLst/>
              <a:cxnLst/>
              <a:rect l="l" t="t" r="r" b="b"/>
              <a:pathLst>
                <a:path w="864" h="2107" extrusionOk="0">
                  <a:moveTo>
                    <a:pt x="819" y="1"/>
                  </a:moveTo>
                  <a:lnTo>
                    <a:pt x="1" y="302"/>
                  </a:lnTo>
                  <a:lnTo>
                    <a:pt x="1" y="596"/>
                  </a:lnTo>
                  <a:lnTo>
                    <a:pt x="515" y="421"/>
                  </a:lnTo>
                  <a:lnTo>
                    <a:pt x="515" y="2107"/>
                  </a:lnTo>
                  <a:lnTo>
                    <a:pt x="863" y="2107"/>
                  </a:lnTo>
                  <a:lnTo>
                    <a:pt x="8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329;p57">
              <a:extLst>
                <a:ext uri="{FF2B5EF4-FFF2-40B4-BE49-F238E27FC236}">
                  <a16:creationId xmlns:a16="http://schemas.microsoft.com/office/drawing/2014/main" id="{B6F0367C-028C-4D4D-9910-889762FA1186}"/>
                </a:ext>
              </a:extLst>
            </p:cNvPr>
            <p:cNvSpPr/>
            <p:nvPr/>
          </p:nvSpPr>
          <p:spPr>
            <a:xfrm>
              <a:off x="3815450" y="515885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8" y="510"/>
                    <a:pt x="1024" y="655"/>
                    <a:pt x="1024" y="852"/>
                  </a:cubicBezTo>
                  <a:lnTo>
                    <a:pt x="1024" y="1327"/>
                  </a:lnTo>
                  <a:cubicBezTo>
                    <a:pt x="1022" y="1516"/>
                    <a:pt x="993" y="1656"/>
                    <a:pt x="939" y="1744"/>
                  </a:cubicBezTo>
                  <a:cubicBezTo>
                    <a:pt x="885" y="1832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7" y="1636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0" y="499"/>
                    <a:pt x="435" y="411"/>
                  </a:cubicBezTo>
                  <a:cubicBezTo>
                    <a:pt x="488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3" y="75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69"/>
                  </a:lnTo>
                  <a:cubicBezTo>
                    <a:pt x="3" y="1562"/>
                    <a:pt x="63" y="1782"/>
                    <a:pt x="178" y="1933"/>
                  </a:cubicBezTo>
                  <a:cubicBezTo>
                    <a:pt x="292" y="2082"/>
                    <a:pt x="463" y="2156"/>
                    <a:pt x="689" y="2156"/>
                  </a:cubicBezTo>
                  <a:cubicBezTo>
                    <a:pt x="920" y="2156"/>
                    <a:pt x="1092" y="2080"/>
                    <a:pt x="1204" y="1927"/>
                  </a:cubicBezTo>
                  <a:cubicBezTo>
                    <a:pt x="1318" y="1773"/>
                    <a:pt x="1374" y="1546"/>
                    <a:pt x="1374" y="1244"/>
                  </a:cubicBezTo>
                  <a:lnTo>
                    <a:pt x="1374" y="881"/>
                  </a:lnTo>
                  <a:cubicBezTo>
                    <a:pt x="1372" y="588"/>
                    <a:pt x="1313" y="368"/>
                    <a:pt x="1201" y="221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330;p57">
              <a:extLst>
                <a:ext uri="{FF2B5EF4-FFF2-40B4-BE49-F238E27FC236}">
                  <a16:creationId xmlns:a16="http://schemas.microsoft.com/office/drawing/2014/main" id="{F923D50C-887F-1D4F-8382-684FE37168BB}"/>
                </a:ext>
              </a:extLst>
            </p:cNvPr>
            <p:cNvSpPr/>
            <p:nvPr/>
          </p:nvSpPr>
          <p:spPr>
            <a:xfrm>
              <a:off x="3857400" y="515885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3" y="418"/>
                  </a:cubicBezTo>
                  <a:cubicBezTo>
                    <a:pt x="997" y="510"/>
                    <a:pt x="1024" y="655"/>
                    <a:pt x="1024" y="852"/>
                  </a:cubicBezTo>
                  <a:lnTo>
                    <a:pt x="1024" y="1327"/>
                  </a:lnTo>
                  <a:cubicBezTo>
                    <a:pt x="1022" y="1516"/>
                    <a:pt x="993" y="1656"/>
                    <a:pt x="939" y="1744"/>
                  </a:cubicBezTo>
                  <a:cubicBezTo>
                    <a:pt x="885" y="1832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6" y="1636"/>
                    <a:pt x="349" y="1491"/>
                    <a:pt x="349" y="1295"/>
                  </a:cubicBezTo>
                  <a:lnTo>
                    <a:pt x="349" y="819"/>
                  </a:lnTo>
                  <a:cubicBezTo>
                    <a:pt x="352" y="634"/>
                    <a:pt x="380" y="499"/>
                    <a:pt x="434" y="411"/>
                  </a:cubicBezTo>
                  <a:cubicBezTo>
                    <a:pt x="489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2" y="75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69"/>
                  </a:lnTo>
                  <a:cubicBezTo>
                    <a:pt x="3" y="1562"/>
                    <a:pt x="62" y="1782"/>
                    <a:pt x="177" y="1933"/>
                  </a:cubicBezTo>
                  <a:cubicBezTo>
                    <a:pt x="291" y="2082"/>
                    <a:pt x="462" y="2156"/>
                    <a:pt x="689" y="2156"/>
                  </a:cubicBezTo>
                  <a:cubicBezTo>
                    <a:pt x="920" y="2156"/>
                    <a:pt x="1091" y="2080"/>
                    <a:pt x="1205" y="1927"/>
                  </a:cubicBezTo>
                  <a:cubicBezTo>
                    <a:pt x="1318" y="1773"/>
                    <a:pt x="1374" y="1546"/>
                    <a:pt x="1374" y="1244"/>
                  </a:cubicBezTo>
                  <a:lnTo>
                    <a:pt x="1374" y="881"/>
                  </a:lnTo>
                  <a:cubicBezTo>
                    <a:pt x="1371" y="588"/>
                    <a:pt x="1313" y="368"/>
                    <a:pt x="1201" y="221"/>
                  </a:cubicBezTo>
                  <a:cubicBezTo>
                    <a:pt x="1087" y="73"/>
                    <a:pt x="918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331;p57">
              <a:extLst>
                <a:ext uri="{FF2B5EF4-FFF2-40B4-BE49-F238E27FC236}">
                  <a16:creationId xmlns:a16="http://schemas.microsoft.com/office/drawing/2014/main" id="{84CDFA21-B2EC-2B4A-BF6C-A8627961459E}"/>
                </a:ext>
              </a:extLst>
            </p:cNvPr>
            <p:cNvSpPr/>
            <p:nvPr/>
          </p:nvSpPr>
          <p:spPr>
            <a:xfrm>
              <a:off x="3775800" y="5422725"/>
              <a:ext cx="21600" cy="52675"/>
            </a:xfrm>
            <a:custGeom>
              <a:avLst/>
              <a:gdLst/>
              <a:ahLst/>
              <a:cxnLst/>
              <a:rect l="l" t="t" r="r" b="b"/>
              <a:pathLst>
                <a:path w="864" h="2107" extrusionOk="0">
                  <a:moveTo>
                    <a:pt x="819" y="0"/>
                  </a:moveTo>
                  <a:lnTo>
                    <a:pt x="1" y="301"/>
                  </a:lnTo>
                  <a:lnTo>
                    <a:pt x="1" y="595"/>
                  </a:lnTo>
                  <a:lnTo>
                    <a:pt x="515" y="421"/>
                  </a:lnTo>
                  <a:lnTo>
                    <a:pt x="515" y="2106"/>
                  </a:lnTo>
                  <a:lnTo>
                    <a:pt x="863" y="2106"/>
                  </a:lnTo>
                  <a:lnTo>
                    <a:pt x="8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332;p57">
              <a:extLst>
                <a:ext uri="{FF2B5EF4-FFF2-40B4-BE49-F238E27FC236}">
                  <a16:creationId xmlns:a16="http://schemas.microsoft.com/office/drawing/2014/main" id="{D02230A0-2BCD-584C-91C4-4B39C5BB8CF9}"/>
                </a:ext>
              </a:extLst>
            </p:cNvPr>
            <p:cNvSpPr/>
            <p:nvPr/>
          </p:nvSpPr>
          <p:spPr>
            <a:xfrm>
              <a:off x="3815450" y="5422175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2"/>
                  </a:moveTo>
                  <a:cubicBezTo>
                    <a:pt x="804" y="282"/>
                    <a:pt x="890" y="327"/>
                    <a:pt x="944" y="419"/>
                  </a:cubicBezTo>
                  <a:cubicBezTo>
                    <a:pt x="998" y="511"/>
                    <a:pt x="1024" y="656"/>
                    <a:pt x="1024" y="853"/>
                  </a:cubicBezTo>
                  <a:lnTo>
                    <a:pt x="1024" y="1327"/>
                  </a:lnTo>
                  <a:cubicBezTo>
                    <a:pt x="1022" y="1516"/>
                    <a:pt x="993" y="1656"/>
                    <a:pt x="939" y="1745"/>
                  </a:cubicBezTo>
                  <a:cubicBezTo>
                    <a:pt x="885" y="1833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3"/>
                  </a:cubicBezTo>
                  <a:cubicBezTo>
                    <a:pt x="377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5"/>
                    <a:pt x="380" y="499"/>
                    <a:pt x="435" y="412"/>
                  </a:cubicBezTo>
                  <a:cubicBezTo>
                    <a:pt x="488" y="325"/>
                    <a:pt x="572" y="282"/>
                    <a:pt x="687" y="282"/>
                  </a:cubicBezTo>
                  <a:close/>
                  <a:moveTo>
                    <a:pt x="687" y="1"/>
                  </a:moveTo>
                  <a:cubicBezTo>
                    <a:pt x="455" y="1"/>
                    <a:pt x="283" y="76"/>
                    <a:pt x="169" y="227"/>
                  </a:cubicBezTo>
                  <a:cubicBezTo>
                    <a:pt x="57" y="377"/>
                    <a:pt x="1" y="604"/>
                    <a:pt x="1" y="907"/>
                  </a:cubicBezTo>
                  <a:lnTo>
                    <a:pt x="1" y="1270"/>
                  </a:lnTo>
                  <a:cubicBezTo>
                    <a:pt x="3" y="1562"/>
                    <a:pt x="63" y="1784"/>
                    <a:pt x="178" y="1933"/>
                  </a:cubicBezTo>
                  <a:cubicBezTo>
                    <a:pt x="292" y="2083"/>
                    <a:pt x="463" y="2157"/>
                    <a:pt x="689" y="2157"/>
                  </a:cubicBezTo>
                  <a:cubicBezTo>
                    <a:pt x="920" y="2157"/>
                    <a:pt x="1092" y="2080"/>
                    <a:pt x="1204" y="1927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2"/>
                  </a:lnTo>
                  <a:cubicBezTo>
                    <a:pt x="1372" y="588"/>
                    <a:pt x="1314" y="368"/>
                    <a:pt x="1201" y="222"/>
                  </a:cubicBezTo>
                  <a:cubicBezTo>
                    <a:pt x="1087" y="75"/>
                    <a:pt x="916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333;p57">
              <a:extLst>
                <a:ext uri="{FF2B5EF4-FFF2-40B4-BE49-F238E27FC236}">
                  <a16:creationId xmlns:a16="http://schemas.microsoft.com/office/drawing/2014/main" id="{F1CA4B02-8F66-154D-ADAD-C7C22E4F7346}"/>
                </a:ext>
              </a:extLst>
            </p:cNvPr>
            <p:cNvSpPr/>
            <p:nvPr/>
          </p:nvSpPr>
          <p:spPr>
            <a:xfrm>
              <a:off x="3857400" y="5422175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2"/>
                  </a:moveTo>
                  <a:cubicBezTo>
                    <a:pt x="804" y="282"/>
                    <a:pt x="890" y="327"/>
                    <a:pt x="943" y="419"/>
                  </a:cubicBezTo>
                  <a:cubicBezTo>
                    <a:pt x="997" y="511"/>
                    <a:pt x="1024" y="656"/>
                    <a:pt x="1024" y="853"/>
                  </a:cubicBezTo>
                  <a:lnTo>
                    <a:pt x="1024" y="1327"/>
                  </a:lnTo>
                  <a:cubicBezTo>
                    <a:pt x="1022" y="1516"/>
                    <a:pt x="993" y="1656"/>
                    <a:pt x="939" y="1745"/>
                  </a:cubicBezTo>
                  <a:cubicBezTo>
                    <a:pt x="885" y="1833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3"/>
                  </a:cubicBezTo>
                  <a:cubicBezTo>
                    <a:pt x="376" y="1637"/>
                    <a:pt x="349" y="1491"/>
                    <a:pt x="349" y="1295"/>
                  </a:cubicBezTo>
                  <a:lnTo>
                    <a:pt x="349" y="819"/>
                  </a:lnTo>
                  <a:cubicBezTo>
                    <a:pt x="352" y="635"/>
                    <a:pt x="380" y="499"/>
                    <a:pt x="434" y="412"/>
                  </a:cubicBezTo>
                  <a:cubicBezTo>
                    <a:pt x="489" y="325"/>
                    <a:pt x="572" y="282"/>
                    <a:pt x="687" y="282"/>
                  </a:cubicBezTo>
                  <a:close/>
                  <a:moveTo>
                    <a:pt x="687" y="1"/>
                  </a:moveTo>
                  <a:cubicBezTo>
                    <a:pt x="455" y="1"/>
                    <a:pt x="283" y="76"/>
                    <a:pt x="169" y="227"/>
                  </a:cubicBezTo>
                  <a:cubicBezTo>
                    <a:pt x="57" y="377"/>
                    <a:pt x="1" y="604"/>
                    <a:pt x="1" y="907"/>
                  </a:cubicBezTo>
                  <a:lnTo>
                    <a:pt x="1" y="1270"/>
                  </a:lnTo>
                  <a:cubicBezTo>
                    <a:pt x="3" y="1562"/>
                    <a:pt x="62" y="1784"/>
                    <a:pt x="177" y="1933"/>
                  </a:cubicBezTo>
                  <a:cubicBezTo>
                    <a:pt x="291" y="2083"/>
                    <a:pt x="462" y="2157"/>
                    <a:pt x="689" y="2157"/>
                  </a:cubicBezTo>
                  <a:cubicBezTo>
                    <a:pt x="920" y="2157"/>
                    <a:pt x="1091" y="2080"/>
                    <a:pt x="1205" y="1927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2"/>
                  </a:lnTo>
                  <a:cubicBezTo>
                    <a:pt x="1371" y="589"/>
                    <a:pt x="1313" y="369"/>
                    <a:pt x="1201" y="222"/>
                  </a:cubicBezTo>
                  <a:cubicBezTo>
                    <a:pt x="1087" y="74"/>
                    <a:pt x="916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334;p57">
              <a:extLst>
                <a:ext uri="{FF2B5EF4-FFF2-40B4-BE49-F238E27FC236}">
                  <a16:creationId xmlns:a16="http://schemas.microsoft.com/office/drawing/2014/main" id="{77F3BF00-AA60-6744-BBDE-FFF9581CFBE8}"/>
                </a:ext>
              </a:extLst>
            </p:cNvPr>
            <p:cNvSpPr/>
            <p:nvPr/>
          </p:nvSpPr>
          <p:spPr>
            <a:xfrm>
              <a:off x="3899325" y="5422175"/>
              <a:ext cx="34400" cy="53925"/>
            </a:xfrm>
            <a:custGeom>
              <a:avLst/>
              <a:gdLst/>
              <a:ahLst/>
              <a:cxnLst/>
              <a:rect l="l" t="t" r="r" b="b"/>
              <a:pathLst>
                <a:path w="1376" h="2157" extrusionOk="0">
                  <a:moveTo>
                    <a:pt x="687" y="282"/>
                  </a:moveTo>
                  <a:cubicBezTo>
                    <a:pt x="805" y="282"/>
                    <a:pt x="890" y="327"/>
                    <a:pt x="944" y="419"/>
                  </a:cubicBezTo>
                  <a:cubicBezTo>
                    <a:pt x="998" y="511"/>
                    <a:pt x="1025" y="656"/>
                    <a:pt x="1025" y="853"/>
                  </a:cubicBezTo>
                  <a:lnTo>
                    <a:pt x="1025" y="1327"/>
                  </a:lnTo>
                  <a:cubicBezTo>
                    <a:pt x="1022" y="1516"/>
                    <a:pt x="993" y="1656"/>
                    <a:pt x="939" y="1745"/>
                  </a:cubicBezTo>
                  <a:cubicBezTo>
                    <a:pt x="887" y="1833"/>
                    <a:pt x="803" y="1877"/>
                    <a:pt x="691" y="1877"/>
                  </a:cubicBezTo>
                  <a:cubicBezTo>
                    <a:pt x="573" y="1877"/>
                    <a:pt x="486" y="1828"/>
                    <a:pt x="432" y="1733"/>
                  </a:cubicBezTo>
                  <a:cubicBezTo>
                    <a:pt x="377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3" y="635"/>
                    <a:pt x="382" y="499"/>
                    <a:pt x="435" y="412"/>
                  </a:cubicBezTo>
                  <a:cubicBezTo>
                    <a:pt x="489" y="325"/>
                    <a:pt x="573" y="282"/>
                    <a:pt x="687" y="282"/>
                  </a:cubicBezTo>
                  <a:close/>
                  <a:moveTo>
                    <a:pt x="687" y="1"/>
                  </a:moveTo>
                  <a:cubicBezTo>
                    <a:pt x="456" y="1"/>
                    <a:pt x="284" y="76"/>
                    <a:pt x="171" y="227"/>
                  </a:cubicBezTo>
                  <a:cubicBezTo>
                    <a:pt x="57" y="377"/>
                    <a:pt x="1" y="604"/>
                    <a:pt x="1" y="907"/>
                  </a:cubicBezTo>
                  <a:lnTo>
                    <a:pt x="1" y="1270"/>
                  </a:lnTo>
                  <a:cubicBezTo>
                    <a:pt x="4" y="1562"/>
                    <a:pt x="63" y="1784"/>
                    <a:pt x="178" y="1933"/>
                  </a:cubicBezTo>
                  <a:cubicBezTo>
                    <a:pt x="292" y="2083"/>
                    <a:pt x="463" y="2157"/>
                    <a:pt x="691" y="2157"/>
                  </a:cubicBezTo>
                  <a:cubicBezTo>
                    <a:pt x="921" y="2157"/>
                    <a:pt x="1092" y="2080"/>
                    <a:pt x="1206" y="1927"/>
                  </a:cubicBezTo>
                  <a:cubicBezTo>
                    <a:pt x="1318" y="1773"/>
                    <a:pt x="1374" y="1546"/>
                    <a:pt x="1375" y="1245"/>
                  </a:cubicBezTo>
                  <a:lnTo>
                    <a:pt x="1375" y="882"/>
                  </a:lnTo>
                  <a:cubicBezTo>
                    <a:pt x="1372" y="588"/>
                    <a:pt x="1314" y="368"/>
                    <a:pt x="1201" y="222"/>
                  </a:cubicBezTo>
                  <a:cubicBezTo>
                    <a:pt x="1087" y="75"/>
                    <a:pt x="916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335;p57">
              <a:extLst>
                <a:ext uri="{FF2B5EF4-FFF2-40B4-BE49-F238E27FC236}">
                  <a16:creationId xmlns:a16="http://schemas.microsoft.com/office/drawing/2014/main" id="{C7C2F535-CD8B-F545-9AEA-B3A6105881F9}"/>
                </a:ext>
              </a:extLst>
            </p:cNvPr>
            <p:cNvSpPr/>
            <p:nvPr/>
          </p:nvSpPr>
          <p:spPr>
            <a:xfrm>
              <a:off x="2641475" y="4616850"/>
              <a:ext cx="34825" cy="53950"/>
            </a:xfrm>
            <a:custGeom>
              <a:avLst/>
              <a:gdLst/>
              <a:ahLst/>
              <a:cxnLst/>
              <a:rect l="l" t="t" r="r" b="b"/>
              <a:pathLst>
                <a:path w="1393" h="2158" extrusionOk="0">
                  <a:moveTo>
                    <a:pt x="682" y="1"/>
                  </a:moveTo>
                  <a:cubicBezTo>
                    <a:pt x="566" y="1"/>
                    <a:pt x="451" y="26"/>
                    <a:pt x="346" y="76"/>
                  </a:cubicBezTo>
                  <a:cubicBezTo>
                    <a:pt x="249" y="122"/>
                    <a:pt x="166" y="193"/>
                    <a:pt x="107" y="283"/>
                  </a:cubicBezTo>
                  <a:cubicBezTo>
                    <a:pt x="50" y="370"/>
                    <a:pt x="21" y="472"/>
                    <a:pt x="22" y="577"/>
                  </a:cubicBezTo>
                  <a:lnTo>
                    <a:pt x="372" y="577"/>
                  </a:lnTo>
                  <a:cubicBezTo>
                    <a:pt x="368" y="496"/>
                    <a:pt x="402" y="418"/>
                    <a:pt x="463" y="364"/>
                  </a:cubicBezTo>
                  <a:cubicBezTo>
                    <a:pt x="524" y="310"/>
                    <a:pt x="600" y="283"/>
                    <a:pt x="695" y="283"/>
                  </a:cubicBezTo>
                  <a:cubicBezTo>
                    <a:pt x="802" y="283"/>
                    <a:pt x="882" y="310"/>
                    <a:pt x="935" y="365"/>
                  </a:cubicBezTo>
                  <a:cubicBezTo>
                    <a:pt x="988" y="420"/>
                    <a:pt x="1013" y="498"/>
                    <a:pt x="1013" y="599"/>
                  </a:cubicBezTo>
                  <a:cubicBezTo>
                    <a:pt x="1013" y="703"/>
                    <a:pt x="982" y="781"/>
                    <a:pt x="919" y="836"/>
                  </a:cubicBezTo>
                  <a:cubicBezTo>
                    <a:pt x="856" y="890"/>
                    <a:pt x="771" y="919"/>
                    <a:pt x="664" y="920"/>
                  </a:cubicBezTo>
                  <a:lnTo>
                    <a:pt x="450" y="920"/>
                  </a:lnTo>
                  <a:lnTo>
                    <a:pt x="449" y="1195"/>
                  </a:lnTo>
                  <a:lnTo>
                    <a:pt x="655" y="1195"/>
                  </a:lnTo>
                  <a:cubicBezTo>
                    <a:pt x="783" y="1195"/>
                    <a:pt x="881" y="1225"/>
                    <a:pt x="946" y="1285"/>
                  </a:cubicBezTo>
                  <a:cubicBezTo>
                    <a:pt x="1011" y="1344"/>
                    <a:pt x="1044" y="1430"/>
                    <a:pt x="1044" y="1539"/>
                  </a:cubicBezTo>
                  <a:cubicBezTo>
                    <a:pt x="1044" y="1649"/>
                    <a:pt x="1013" y="1733"/>
                    <a:pt x="951" y="1790"/>
                  </a:cubicBezTo>
                  <a:cubicBezTo>
                    <a:pt x="888" y="1849"/>
                    <a:pt x="802" y="1877"/>
                    <a:pt x="694" y="1877"/>
                  </a:cubicBezTo>
                  <a:cubicBezTo>
                    <a:pt x="590" y="1877"/>
                    <a:pt x="506" y="1849"/>
                    <a:pt x="444" y="1790"/>
                  </a:cubicBezTo>
                  <a:cubicBezTo>
                    <a:pt x="382" y="1733"/>
                    <a:pt x="348" y="1652"/>
                    <a:pt x="350" y="1567"/>
                  </a:cubicBezTo>
                  <a:lnTo>
                    <a:pt x="0" y="1567"/>
                  </a:lnTo>
                  <a:cubicBezTo>
                    <a:pt x="0" y="1745"/>
                    <a:pt x="65" y="1888"/>
                    <a:pt x="194" y="1996"/>
                  </a:cubicBezTo>
                  <a:cubicBezTo>
                    <a:pt x="322" y="2103"/>
                    <a:pt x="488" y="2157"/>
                    <a:pt x="689" y="2157"/>
                  </a:cubicBezTo>
                  <a:cubicBezTo>
                    <a:pt x="899" y="2157"/>
                    <a:pt x="1070" y="2102"/>
                    <a:pt x="1199" y="1990"/>
                  </a:cubicBezTo>
                  <a:cubicBezTo>
                    <a:pt x="1328" y="1879"/>
                    <a:pt x="1393" y="1729"/>
                    <a:pt x="1393" y="1540"/>
                  </a:cubicBezTo>
                  <a:cubicBezTo>
                    <a:pt x="1393" y="1423"/>
                    <a:pt x="1363" y="1322"/>
                    <a:pt x="1303" y="1238"/>
                  </a:cubicBezTo>
                  <a:cubicBezTo>
                    <a:pt x="1243" y="1153"/>
                    <a:pt x="1156" y="1091"/>
                    <a:pt x="1040" y="1052"/>
                  </a:cubicBezTo>
                  <a:cubicBezTo>
                    <a:pt x="1133" y="1011"/>
                    <a:pt x="1213" y="946"/>
                    <a:pt x="1273" y="864"/>
                  </a:cubicBezTo>
                  <a:cubicBezTo>
                    <a:pt x="1331" y="787"/>
                    <a:pt x="1363" y="694"/>
                    <a:pt x="1363" y="597"/>
                  </a:cubicBezTo>
                  <a:cubicBezTo>
                    <a:pt x="1363" y="410"/>
                    <a:pt x="1303" y="264"/>
                    <a:pt x="1184" y="159"/>
                  </a:cubicBezTo>
                  <a:cubicBezTo>
                    <a:pt x="1064" y="54"/>
                    <a:pt x="899" y="1"/>
                    <a:pt x="690" y="1"/>
                  </a:cubicBezTo>
                  <a:cubicBezTo>
                    <a:pt x="687" y="1"/>
                    <a:pt x="685" y="1"/>
                    <a:pt x="6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336;p57">
              <a:extLst>
                <a:ext uri="{FF2B5EF4-FFF2-40B4-BE49-F238E27FC236}">
                  <a16:creationId xmlns:a16="http://schemas.microsoft.com/office/drawing/2014/main" id="{EA9BA344-38D0-534D-8A5C-13390BC17E73}"/>
                </a:ext>
              </a:extLst>
            </p:cNvPr>
            <p:cNvSpPr/>
            <p:nvPr/>
          </p:nvSpPr>
          <p:spPr>
            <a:xfrm>
              <a:off x="2684375" y="4616900"/>
              <a:ext cx="34400" cy="53925"/>
            </a:xfrm>
            <a:custGeom>
              <a:avLst/>
              <a:gdLst/>
              <a:ahLst/>
              <a:cxnLst/>
              <a:rect l="l" t="t" r="r" b="b"/>
              <a:pathLst>
                <a:path w="1376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7" y="510"/>
                    <a:pt x="1025" y="654"/>
                    <a:pt x="1025" y="851"/>
                  </a:cubicBezTo>
                  <a:lnTo>
                    <a:pt x="1025" y="1326"/>
                  </a:lnTo>
                  <a:cubicBezTo>
                    <a:pt x="1021" y="1514"/>
                    <a:pt x="993" y="1654"/>
                    <a:pt x="939" y="1743"/>
                  </a:cubicBezTo>
                  <a:cubicBezTo>
                    <a:pt x="885" y="1831"/>
                    <a:pt x="803" y="1877"/>
                    <a:pt x="690" y="1877"/>
                  </a:cubicBezTo>
                  <a:cubicBezTo>
                    <a:pt x="573" y="1875"/>
                    <a:pt x="487" y="1828"/>
                    <a:pt x="432" y="1732"/>
                  </a:cubicBezTo>
                  <a:cubicBezTo>
                    <a:pt x="377" y="1636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3" y="634"/>
                    <a:pt x="381" y="497"/>
                    <a:pt x="435" y="411"/>
                  </a:cubicBezTo>
                  <a:cubicBezTo>
                    <a:pt x="488" y="324"/>
                    <a:pt x="573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6" y="0"/>
                    <a:pt x="283" y="75"/>
                    <a:pt x="170" y="226"/>
                  </a:cubicBezTo>
                  <a:cubicBezTo>
                    <a:pt x="58" y="378"/>
                    <a:pt x="1" y="604"/>
                    <a:pt x="1" y="905"/>
                  </a:cubicBezTo>
                  <a:lnTo>
                    <a:pt x="1" y="1268"/>
                  </a:lnTo>
                  <a:cubicBezTo>
                    <a:pt x="4" y="1561"/>
                    <a:pt x="63" y="1782"/>
                    <a:pt x="178" y="1932"/>
                  </a:cubicBezTo>
                  <a:cubicBezTo>
                    <a:pt x="292" y="2081"/>
                    <a:pt x="463" y="2156"/>
                    <a:pt x="690" y="2156"/>
                  </a:cubicBezTo>
                  <a:cubicBezTo>
                    <a:pt x="921" y="2156"/>
                    <a:pt x="1092" y="2080"/>
                    <a:pt x="1205" y="1926"/>
                  </a:cubicBezTo>
                  <a:cubicBezTo>
                    <a:pt x="1318" y="1773"/>
                    <a:pt x="1374" y="1546"/>
                    <a:pt x="1374" y="1243"/>
                  </a:cubicBezTo>
                  <a:lnTo>
                    <a:pt x="1375" y="881"/>
                  </a:lnTo>
                  <a:cubicBezTo>
                    <a:pt x="1372" y="588"/>
                    <a:pt x="1314" y="367"/>
                    <a:pt x="1201" y="220"/>
                  </a:cubicBezTo>
                  <a:cubicBezTo>
                    <a:pt x="1088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337;p57">
              <a:extLst>
                <a:ext uri="{FF2B5EF4-FFF2-40B4-BE49-F238E27FC236}">
                  <a16:creationId xmlns:a16="http://schemas.microsoft.com/office/drawing/2014/main" id="{39F72020-2F92-654A-ADF6-75874C8B82D9}"/>
                </a:ext>
              </a:extLst>
            </p:cNvPr>
            <p:cNvSpPr/>
            <p:nvPr/>
          </p:nvSpPr>
          <p:spPr>
            <a:xfrm>
              <a:off x="2726325" y="461690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8" y="510"/>
                    <a:pt x="1024" y="654"/>
                    <a:pt x="1024" y="851"/>
                  </a:cubicBezTo>
                  <a:lnTo>
                    <a:pt x="1024" y="1326"/>
                  </a:lnTo>
                  <a:cubicBezTo>
                    <a:pt x="1021" y="1514"/>
                    <a:pt x="993" y="1654"/>
                    <a:pt x="939" y="1743"/>
                  </a:cubicBezTo>
                  <a:cubicBezTo>
                    <a:pt x="885" y="1831"/>
                    <a:pt x="803" y="1877"/>
                    <a:pt x="690" y="1877"/>
                  </a:cubicBezTo>
                  <a:cubicBezTo>
                    <a:pt x="572" y="1875"/>
                    <a:pt x="486" y="1828"/>
                    <a:pt x="432" y="1732"/>
                  </a:cubicBezTo>
                  <a:cubicBezTo>
                    <a:pt x="377" y="1636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1" y="497"/>
                    <a:pt x="435" y="411"/>
                  </a:cubicBezTo>
                  <a:cubicBezTo>
                    <a:pt x="488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3" y="75"/>
                    <a:pt x="170" y="226"/>
                  </a:cubicBezTo>
                  <a:cubicBezTo>
                    <a:pt x="57" y="378"/>
                    <a:pt x="1" y="604"/>
                    <a:pt x="1" y="905"/>
                  </a:cubicBezTo>
                  <a:lnTo>
                    <a:pt x="1" y="1268"/>
                  </a:lnTo>
                  <a:cubicBezTo>
                    <a:pt x="4" y="1561"/>
                    <a:pt x="63" y="1782"/>
                    <a:pt x="178" y="1932"/>
                  </a:cubicBezTo>
                  <a:cubicBezTo>
                    <a:pt x="292" y="2081"/>
                    <a:pt x="463" y="2156"/>
                    <a:pt x="690" y="2156"/>
                  </a:cubicBezTo>
                  <a:cubicBezTo>
                    <a:pt x="920" y="2156"/>
                    <a:pt x="1092" y="2080"/>
                    <a:pt x="1206" y="1926"/>
                  </a:cubicBezTo>
                  <a:cubicBezTo>
                    <a:pt x="1318" y="1773"/>
                    <a:pt x="1374" y="1546"/>
                    <a:pt x="1374" y="1243"/>
                  </a:cubicBezTo>
                  <a:lnTo>
                    <a:pt x="1374" y="881"/>
                  </a:lnTo>
                  <a:cubicBezTo>
                    <a:pt x="1372" y="588"/>
                    <a:pt x="1314" y="367"/>
                    <a:pt x="1201" y="220"/>
                  </a:cubicBezTo>
                  <a:cubicBezTo>
                    <a:pt x="1088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338;p57">
              <a:extLst>
                <a:ext uri="{FF2B5EF4-FFF2-40B4-BE49-F238E27FC236}">
                  <a16:creationId xmlns:a16="http://schemas.microsoft.com/office/drawing/2014/main" id="{0BD3D6E4-4009-0C4A-840A-F0763582245C}"/>
                </a:ext>
              </a:extLst>
            </p:cNvPr>
            <p:cNvSpPr/>
            <p:nvPr/>
          </p:nvSpPr>
          <p:spPr>
            <a:xfrm>
              <a:off x="1511525" y="3651550"/>
              <a:ext cx="21625" cy="52650"/>
            </a:xfrm>
            <a:custGeom>
              <a:avLst/>
              <a:gdLst/>
              <a:ahLst/>
              <a:cxnLst/>
              <a:rect l="l" t="t" r="r" b="b"/>
              <a:pathLst>
                <a:path w="865" h="2106" extrusionOk="0">
                  <a:moveTo>
                    <a:pt x="819" y="1"/>
                  </a:moveTo>
                  <a:lnTo>
                    <a:pt x="1" y="301"/>
                  </a:lnTo>
                  <a:lnTo>
                    <a:pt x="1" y="595"/>
                  </a:lnTo>
                  <a:lnTo>
                    <a:pt x="516" y="420"/>
                  </a:lnTo>
                  <a:lnTo>
                    <a:pt x="516" y="2106"/>
                  </a:lnTo>
                  <a:lnTo>
                    <a:pt x="865" y="2106"/>
                  </a:lnTo>
                  <a:lnTo>
                    <a:pt x="8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339;p57">
              <a:extLst>
                <a:ext uri="{FF2B5EF4-FFF2-40B4-BE49-F238E27FC236}">
                  <a16:creationId xmlns:a16="http://schemas.microsoft.com/office/drawing/2014/main" id="{2A5923A8-B2E4-EC4D-839C-4AFC8C9EFFCD}"/>
                </a:ext>
              </a:extLst>
            </p:cNvPr>
            <p:cNvSpPr/>
            <p:nvPr/>
          </p:nvSpPr>
          <p:spPr>
            <a:xfrm>
              <a:off x="1552050" y="3651725"/>
              <a:ext cx="34375" cy="53200"/>
            </a:xfrm>
            <a:custGeom>
              <a:avLst/>
              <a:gdLst/>
              <a:ahLst/>
              <a:cxnLst/>
              <a:rect l="l" t="t" r="r" b="b"/>
              <a:pathLst>
                <a:path w="1375" h="2128" extrusionOk="0">
                  <a:moveTo>
                    <a:pt x="181" y="1"/>
                  </a:moveTo>
                  <a:lnTo>
                    <a:pt x="66" y="1059"/>
                  </a:lnTo>
                  <a:lnTo>
                    <a:pt x="344" y="1128"/>
                  </a:lnTo>
                  <a:cubicBezTo>
                    <a:pt x="418" y="1048"/>
                    <a:pt x="519" y="1003"/>
                    <a:pt x="627" y="1003"/>
                  </a:cubicBezTo>
                  <a:cubicBezTo>
                    <a:pt x="635" y="1003"/>
                    <a:pt x="643" y="1003"/>
                    <a:pt x="650" y="1004"/>
                  </a:cubicBezTo>
                  <a:cubicBezTo>
                    <a:pt x="766" y="1004"/>
                    <a:pt x="858" y="1041"/>
                    <a:pt x="924" y="1116"/>
                  </a:cubicBezTo>
                  <a:cubicBezTo>
                    <a:pt x="991" y="1190"/>
                    <a:pt x="1023" y="1292"/>
                    <a:pt x="1023" y="1420"/>
                  </a:cubicBezTo>
                  <a:cubicBezTo>
                    <a:pt x="1023" y="1551"/>
                    <a:pt x="995" y="1656"/>
                    <a:pt x="934" y="1733"/>
                  </a:cubicBezTo>
                  <a:cubicBezTo>
                    <a:pt x="874" y="1809"/>
                    <a:pt x="790" y="1849"/>
                    <a:pt x="683" y="1849"/>
                  </a:cubicBezTo>
                  <a:cubicBezTo>
                    <a:pt x="586" y="1849"/>
                    <a:pt x="508" y="1821"/>
                    <a:pt x="448" y="1766"/>
                  </a:cubicBezTo>
                  <a:cubicBezTo>
                    <a:pt x="389" y="1713"/>
                    <a:pt x="353" y="1634"/>
                    <a:pt x="340" y="1532"/>
                  </a:cubicBezTo>
                  <a:lnTo>
                    <a:pt x="0" y="1532"/>
                  </a:lnTo>
                  <a:cubicBezTo>
                    <a:pt x="11" y="1711"/>
                    <a:pt x="80" y="1855"/>
                    <a:pt x="206" y="1964"/>
                  </a:cubicBezTo>
                  <a:cubicBezTo>
                    <a:pt x="333" y="2074"/>
                    <a:pt x="492" y="2127"/>
                    <a:pt x="684" y="2127"/>
                  </a:cubicBezTo>
                  <a:cubicBezTo>
                    <a:pt x="686" y="2127"/>
                    <a:pt x="688" y="2127"/>
                    <a:pt x="690" y="2127"/>
                  </a:cubicBezTo>
                  <a:cubicBezTo>
                    <a:pt x="902" y="2127"/>
                    <a:pt x="1069" y="2064"/>
                    <a:pt x="1191" y="1938"/>
                  </a:cubicBezTo>
                  <a:cubicBezTo>
                    <a:pt x="1314" y="1812"/>
                    <a:pt x="1375" y="1642"/>
                    <a:pt x="1375" y="1428"/>
                  </a:cubicBezTo>
                  <a:cubicBezTo>
                    <a:pt x="1375" y="1213"/>
                    <a:pt x="1320" y="1041"/>
                    <a:pt x="1209" y="913"/>
                  </a:cubicBezTo>
                  <a:cubicBezTo>
                    <a:pt x="1097" y="785"/>
                    <a:pt x="942" y="721"/>
                    <a:pt x="741" y="721"/>
                  </a:cubicBezTo>
                  <a:cubicBezTo>
                    <a:pt x="739" y="720"/>
                    <a:pt x="737" y="720"/>
                    <a:pt x="734" y="720"/>
                  </a:cubicBezTo>
                  <a:cubicBezTo>
                    <a:pt x="622" y="720"/>
                    <a:pt x="511" y="749"/>
                    <a:pt x="413" y="805"/>
                  </a:cubicBezTo>
                  <a:lnTo>
                    <a:pt x="471" y="303"/>
                  </a:lnTo>
                  <a:lnTo>
                    <a:pt x="1308" y="303"/>
                  </a:lnTo>
                  <a:lnTo>
                    <a:pt x="13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340;p57">
              <a:extLst>
                <a:ext uri="{FF2B5EF4-FFF2-40B4-BE49-F238E27FC236}">
                  <a16:creationId xmlns:a16="http://schemas.microsoft.com/office/drawing/2014/main" id="{28E34014-DC68-834E-9F42-D3503667AC2A}"/>
                </a:ext>
              </a:extLst>
            </p:cNvPr>
            <p:cNvSpPr/>
            <p:nvPr/>
          </p:nvSpPr>
          <p:spPr>
            <a:xfrm>
              <a:off x="1593150" y="3651025"/>
              <a:ext cx="34375" cy="53900"/>
            </a:xfrm>
            <a:custGeom>
              <a:avLst/>
              <a:gdLst/>
              <a:ahLst/>
              <a:cxnLst/>
              <a:rect l="l" t="t" r="r" b="b"/>
              <a:pathLst>
                <a:path w="1375" h="2156" extrusionOk="0">
                  <a:moveTo>
                    <a:pt x="687" y="280"/>
                  </a:moveTo>
                  <a:cubicBezTo>
                    <a:pt x="804" y="280"/>
                    <a:pt x="890" y="327"/>
                    <a:pt x="944" y="419"/>
                  </a:cubicBezTo>
                  <a:cubicBezTo>
                    <a:pt x="998" y="509"/>
                    <a:pt x="1024" y="654"/>
                    <a:pt x="1024" y="851"/>
                  </a:cubicBezTo>
                  <a:lnTo>
                    <a:pt x="1024" y="1326"/>
                  </a:lnTo>
                  <a:cubicBezTo>
                    <a:pt x="1022" y="1515"/>
                    <a:pt x="993" y="1655"/>
                    <a:pt x="939" y="1743"/>
                  </a:cubicBezTo>
                  <a:cubicBezTo>
                    <a:pt x="885" y="1831"/>
                    <a:pt x="802" y="1877"/>
                    <a:pt x="689" y="1877"/>
                  </a:cubicBezTo>
                  <a:cubicBezTo>
                    <a:pt x="572" y="1876"/>
                    <a:pt x="486" y="1828"/>
                    <a:pt x="431" y="1732"/>
                  </a:cubicBezTo>
                  <a:cubicBezTo>
                    <a:pt x="377" y="1635"/>
                    <a:pt x="350" y="1490"/>
                    <a:pt x="350" y="1294"/>
                  </a:cubicBezTo>
                  <a:lnTo>
                    <a:pt x="350" y="818"/>
                  </a:lnTo>
                  <a:cubicBezTo>
                    <a:pt x="352" y="634"/>
                    <a:pt x="380" y="498"/>
                    <a:pt x="435" y="410"/>
                  </a:cubicBezTo>
                  <a:cubicBezTo>
                    <a:pt x="489" y="324"/>
                    <a:pt x="572" y="280"/>
                    <a:pt x="687" y="280"/>
                  </a:cubicBezTo>
                  <a:close/>
                  <a:moveTo>
                    <a:pt x="687" y="0"/>
                  </a:moveTo>
                  <a:cubicBezTo>
                    <a:pt x="455" y="0"/>
                    <a:pt x="283" y="74"/>
                    <a:pt x="171" y="226"/>
                  </a:cubicBezTo>
                  <a:cubicBezTo>
                    <a:pt x="57" y="377"/>
                    <a:pt x="1" y="603"/>
                    <a:pt x="1" y="905"/>
                  </a:cubicBezTo>
                  <a:lnTo>
                    <a:pt x="1" y="1268"/>
                  </a:lnTo>
                  <a:cubicBezTo>
                    <a:pt x="3" y="1561"/>
                    <a:pt x="63" y="1782"/>
                    <a:pt x="178" y="1932"/>
                  </a:cubicBezTo>
                  <a:cubicBezTo>
                    <a:pt x="293" y="2081"/>
                    <a:pt x="463" y="2155"/>
                    <a:pt x="689" y="2155"/>
                  </a:cubicBezTo>
                  <a:cubicBezTo>
                    <a:pt x="920" y="2155"/>
                    <a:pt x="1092" y="2079"/>
                    <a:pt x="1206" y="1926"/>
                  </a:cubicBezTo>
                  <a:cubicBezTo>
                    <a:pt x="1318" y="1773"/>
                    <a:pt x="1374" y="1545"/>
                    <a:pt x="1374" y="1243"/>
                  </a:cubicBezTo>
                  <a:lnTo>
                    <a:pt x="1374" y="880"/>
                  </a:lnTo>
                  <a:cubicBezTo>
                    <a:pt x="1372" y="587"/>
                    <a:pt x="1314" y="367"/>
                    <a:pt x="1201" y="220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341;p57">
              <a:extLst>
                <a:ext uri="{FF2B5EF4-FFF2-40B4-BE49-F238E27FC236}">
                  <a16:creationId xmlns:a16="http://schemas.microsoft.com/office/drawing/2014/main" id="{7AE4E4CA-3CFD-0D49-B056-769A64E5C149}"/>
                </a:ext>
              </a:extLst>
            </p:cNvPr>
            <p:cNvSpPr/>
            <p:nvPr/>
          </p:nvSpPr>
          <p:spPr>
            <a:xfrm>
              <a:off x="2079175" y="709925"/>
              <a:ext cx="21625" cy="52675"/>
            </a:xfrm>
            <a:custGeom>
              <a:avLst/>
              <a:gdLst/>
              <a:ahLst/>
              <a:cxnLst/>
              <a:rect l="l" t="t" r="r" b="b"/>
              <a:pathLst>
                <a:path w="865" h="2107" extrusionOk="0">
                  <a:moveTo>
                    <a:pt x="819" y="1"/>
                  </a:moveTo>
                  <a:lnTo>
                    <a:pt x="0" y="302"/>
                  </a:lnTo>
                  <a:lnTo>
                    <a:pt x="0" y="596"/>
                  </a:lnTo>
                  <a:lnTo>
                    <a:pt x="516" y="422"/>
                  </a:lnTo>
                  <a:lnTo>
                    <a:pt x="516" y="2107"/>
                  </a:lnTo>
                  <a:lnTo>
                    <a:pt x="865" y="2107"/>
                  </a:lnTo>
                  <a:lnTo>
                    <a:pt x="8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342;p57">
              <a:extLst>
                <a:ext uri="{FF2B5EF4-FFF2-40B4-BE49-F238E27FC236}">
                  <a16:creationId xmlns:a16="http://schemas.microsoft.com/office/drawing/2014/main" id="{742B5A66-53DE-344E-9C1D-7D0E91DB5AC6}"/>
                </a:ext>
              </a:extLst>
            </p:cNvPr>
            <p:cNvSpPr/>
            <p:nvPr/>
          </p:nvSpPr>
          <p:spPr>
            <a:xfrm>
              <a:off x="2119700" y="710100"/>
              <a:ext cx="34375" cy="53250"/>
            </a:xfrm>
            <a:custGeom>
              <a:avLst/>
              <a:gdLst/>
              <a:ahLst/>
              <a:cxnLst/>
              <a:rect l="l" t="t" r="r" b="b"/>
              <a:pathLst>
                <a:path w="1375" h="2130" extrusionOk="0">
                  <a:moveTo>
                    <a:pt x="179" y="1"/>
                  </a:moveTo>
                  <a:lnTo>
                    <a:pt x="66" y="1059"/>
                  </a:lnTo>
                  <a:lnTo>
                    <a:pt x="344" y="1129"/>
                  </a:lnTo>
                  <a:cubicBezTo>
                    <a:pt x="417" y="1049"/>
                    <a:pt x="521" y="1004"/>
                    <a:pt x="630" y="1004"/>
                  </a:cubicBezTo>
                  <a:cubicBezTo>
                    <a:pt x="637" y="1004"/>
                    <a:pt x="644" y="1005"/>
                    <a:pt x="650" y="1005"/>
                  </a:cubicBezTo>
                  <a:cubicBezTo>
                    <a:pt x="766" y="1005"/>
                    <a:pt x="858" y="1043"/>
                    <a:pt x="924" y="1117"/>
                  </a:cubicBezTo>
                  <a:cubicBezTo>
                    <a:pt x="990" y="1191"/>
                    <a:pt x="1023" y="1293"/>
                    <a:pt x="1023" y="1421"/>
                  </a:cubicBezTo>
                  <a:cubicBezTo>
                    <a:pt x="1023" y="1552"/>
                    <a:pt x="993" y="1658"/>
                    <a:pt x="934" y="1734"/>
                  </a:cubicBezTo>
                  <a:cubicBezTo>
                    <a:pt x="874" y="1812"/>
                    <a:pt x="790" y="1850"/>
                    <a:pt x="683" y="1850"/>
                  </a:cubicBezTo>
                  <a:cubicBezTo>
                    <a:pt x="586" y="1850"/>
                    <a:pt x="508" y="1822"/>
                    <a:pt x="448" y="1768"/>
                  </a:cubicBezTo>
                  <a:cubicBezTo>
                    <a:pt x="389" y="1714"/>
                    <a:pt x="353" y="1636"/>
                    <a:pt x="340" y="1534"/>
                  </a:cubicBezTo>
                  <a:lnTo>
                    <a:pt x="0" y="1534"/>
                  </a:lnTo>
                  <a:cubicBezTo>
                    <a:pt x="11" y="1713"/>
                    <a:pt x="79" y="1857"/>
                    <a:pt x="206" y="1966"/>
                  </a:cubicBezTo>
                  <a:cubicBezTo>
                    <a:pt x="332" y="2075"/>
                    <a:pt x="491" y="2130"/>
                    <a:pt x="684" y="2130"/>
                  </a:cubicBezTo>
                  <a:cubicBezTo>
                    <a:pt x="898" y="2130"/>
                    <a:pt x="1066" y="2066"/>
                    <a:pt x="1189" y="1940"/>
                  </a:cubicBezTo>
                  <a:cubicBezTo>
                    <a:pt x="1312" y="1814"/>
                    <a:pt x="1375" y="1643"/>
                    <a:pt x="1375" y="1430"/>
                  </a:cubicBezTo>
                  <a:cubicBezTo>
                    <a:pt x="1375" y="1214"/>
                    <a:pt x="1318" y="1042"/>
                    <a:pt x="1209" y="914"/>
                  </a:cubicBezTo>
                  <a:cubicBezTo>
                    <a:pt x="1097" y="786"/>
                    <a:pt x="942" y="723"/>
                    <a:pt x="741" y="723"/>
                  </a:cubicBezTo>
                  <a:cubicBezTo>
                    <a:pt x="737" y="723"/>
                    <a:pt x="732" y="723"/>
                    <a:pt x="728" y="723"/>
                  </a:cubicBezTo>
                  <a:cubicBezTo>
                    <a:pt x="618" y="723"/>
                    <a:pt x="509" y="751"/>
                    <a:pt x="412" y="807"/>
                  </a:cubicBezTo>
                  <a:lnTo>
                    <a:pt x="470" y="305"/>
                  </a:lnTo>
                  <a:lnTo>
                    <a:pt x="1307" y="305"/>
                  </a:lnTo>
                  <a:lnTo>
                    <a:pt x="13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343;p57">
              <a:extLst>
                <a:ext uri="{FF2B5EF4-FFF2-40B4-BE49-F238E27FC236}">
                  <a16:creationId xmlns:a16="http://schemas.microsoft.com/office/drawing/2014/main" id="{440B74C4-19EA-C44C-A1AE-7590557D8C5F}"/>
                </a:ext>
              </a:extLst>
            </p:cNvPr>
            <p:cNvSpPr/>
            <p:nvPr/>
          </p:nvSpPr>
          <p:spPr>
            <a:xfrm>
              <a:off x="2160800" y="70940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89" y="327"/>
                    <a:pt x="943" y="419"/>
                  </a:cubicBezTo>
                  <a:cubicBezTo>
                    <a:pt x="996" y="511"/>
                    <a:pt x="1024" y="655"/>
                    <a:pt x="1024" y="852"/>
                  </a:cubicBezTo>
                  <a:lnTo>
                    <a:pt x="1024" y="1326"/>
                  </a:lnTo>
                  <a:cubicBezTo>
                    <a:pt x="1021" y="1515"/>
                    <a:pt x="993" y="1656"/>
                    <a:pt x="939" y="1744"/>
                  </a:cubicBezTo>
                  <a:cubicBezTo>
                    <a:pt x="885" y="1833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6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0" y="499"/>
                    <a:pt x="435" y="411"/>
                  </a:cubicBezTo>
                  <a:cubicBezTo>
                    <a:pt x="488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3" y="76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70"/>
                  </a:lnTo>
                  <a:cubicBezTo>
                    <a:pt x="3" y="1561"/>
                    <a:pt x="62" y="1782"/>
                    <a:pt x="178" y="1932"/>
                  </a:cubicBezTo>
                  <a:cubicBezTo>
                    <a:pt x="292" y="2081"/>
                    <a:pt x="462" y="2156"/>
                    <a:pt x="689" y="2156"/>
                  </a:cubicBezTo>
                  <a:cubicBezTo>
                    <a:pt x="920" y="2156"/>
                    <a:pt x="1092" y="2080"/>
                    <a:pt x="1204" y="1926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1"/>
                  </a:lnTo>
                  <a:cubicBezTo>
                    <a:pt x="1372" y="588"/>
                    <a:pt x="1313" y="368"/>
                    <a:pt x="1201" y="221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344;p57">
              <a:extLst>
                <a:ext uri="{FF2B5EF4-FFF2-40B4-BE49-F238E27FC236}">
                  <a16:creationId xmlns:a16="http://schemas.microsoft.com/office/drawing/2014/main" id="{CE08480E-4DBB-3E48-A1BB-CD6B241059AC}"/>
                </a:ext>
              </a:extLst>
            </p:cNvPr>
            <p:cNvSpPr/>
            <p:nvPr/>
          </p:nvSpPr>
          <p:spPr>
            <a:xfrm>
              <a:off x="934300" y="2336475"/>
              <a:ext cx="38225" cy="52500"/>
            </a:xfrm>
            <a:custGeom>
              <a:avLst/>
              <a:gdLst/>
              <a:ahLst/>
              <a:cxnLst/>
              <a:rect l="l" t="t" r="r" b="b"/>
              <a:pathLst>
                <a:path w="1529" h="2100" extrusionOk="0">
                  <a:moveTo>
                    <a:pt x="917" y="475"/>
                  </a:moveTo>
                  <a:lnTo>
                    <a:pt x="917" y="1351"/>
                  </a:lnTo>
                  <a:lnTo>
                    <a:pt x="368" y="1351"/>
                  </a:lnTo>
                  <a:lnTo>
                    <a:pt x="890" y="520"/>
                  </a:lnTo>
                  <a:lnTo>
                    <a:pt x="917" y="475"/>
                  </a:lnTo>
                  <a:close/>
                  <a:moveTo>
                    <a:pt x="906" y="0"/>
                  </a:moveTo>
                  <a:lnTo>
                    <a:pt x="0" y="1419"/>
                  </a:lnTo>
                  <a:lnTo>
                    <a:pt x="11" y="1632"/>
                  </a:lnTo>
                  <a:lnTo>
                    <a:pt x="917" y="1632"/>
                  </a:lnTo>
                  <a:lnTo>
                    <a:pt x="917" y="2099"/>
                  </a:lnTo>
                  <a:lnTo>
                    <a:pt x="1267" y="2099"/>
                  </a:lnTo>
                  <a:lnTo>
                    <a:pt x="1267" y="1632"/>
                  </a:lnTo>
                  <a:lnTo>
                    <a:pt x="1529" y="1632"/>
                  </a:lnTo>
                  <a:lnTo>
                    <a:pt x="1529" y="1351"/>
                  </a:lnTo>
                  <a:lnTo>
                    <a:pt x="1267" y="1351"/>
                  </a:lnTo>
                  <a:lnTo>
                    <a:pt x="12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345;p57">
              <a:extLst>
                <a:ext uri="{FF2B5EF4-FFF2-40B4-BE49-F238E27FC236}">
                  <a16:creationId xmlns:a16="http://schemas.microsoft.com/office/drawing/2014/main" id="{F3ADBFCC-B119-D943-B587-2EBAC4DB9F18}"/>
                </a:ext>
              </a:extLst>
            </p:cNvPr>
            <p:cNvSpPr/>
            <p:nvPr/>
          </p:nvSpPr>
          <p:spPr>
            <a:xfrm>
              <a:off x="979025" y="2336475"/>
              <a:ext cx="34350" cy="53200"/>
            </a:xfrm>
            <a:custGeom>
              <a:avLst/>
              <a:gdLst/>
              <a:ahLst/>
              <a:cxnLst/>
              <a:rect l="l" t="t" r="r" b="b"/>
              <a:pathLst>
                <a:path w="1374" h="2128" extrusionOk="0">
                  <a:moveTo>
                    <a:pt x="178" y="0"/>
                  </a:moveTo>
                  <a:lnTo>
                    <a:pt x="65" y="1058"/>
                  </a:lnTo>
                  <a:lnTo>
                    <a:pt x="344" y="1126"/>
                  </a:lnTo>
                  <a:cubicBezTo>
                    <a:pt x="386" y="1084"/>
                    <a:pt x="434" y="1051"/>
                    <a:pt x="489" y="1028"/>
                  </a:cubicBezTo>
                  <a:cubicBezTo>
                    <a:pt x="537" y="1011"/>
                    <a:pt x="589" y="1003"/>
                    <a:pt x="640" y="1003"/>
                  </a:cubicBezTo>
                  <a:cubicBezTo>
                    <a:pt x="644" y="1003"/>
                    <a:pt x="647" y="1003"/>
                    <a:pt x="650" y="1003"/>
                  </a:cubicBezTo>
                  <a:cubicBezTo>
                    <a:pt x="766" y="1003"/>
                    <a:pt x="857" y="1041"/>
                    <a:pt x="923" y="1115"/>
                  </a:cubicBezTo>
                  <a:cubicBezTo>
                    <a:pt x="990" y="1190"/>
                    <a:pt x="1023" y="1291"/>
                    <a:pt x="1023" y="1419"/>
                  </a:cubicBezTo>
                  <a:cubicBezTo>
                    <a:pt x="1023" y="1552"/>
                    <a:pt x="994" y="1656"/>
                    <a:pt x="934" y="1733"/>
                  </a:cubicBezTo>
                  <a:cubicBezTo>
                    <a:pt x="873" y="1810"/>
                    <a:pt x="789" y="1848"/>
                    <a:pt x="682" y="1848"/>
                  </a:cubicBezTo>
                  <a:cubicBezTo>
                    <a:pt x="586" y="1848"/>
                    <a:pt x="508" y="1821"/>
                    <a:pt x="448" y="1767"/>
                  </a:cubicBezTo>
                  <a:cubicBezTo>
                    <a:pt x="389" y="1712"/>
                    <a:pt x="352" y="1634"/>
                    <a:pt x="339" y="1533"/>
                  </a:cubicBezTo>
                  <a:lnTo>
                    <a:pt x="0" y="1533"/>
                  </a:lnTo>
                  <a:cubicBezTo>
                    <a:pt x="11" y="1712"/>
                    <a:pt x="79" y="1855"/>
                    <a:pt x="205" y="1964"/>
                  </a:cubicBezTo>
                  <a:cubicBezTo>
                    <a:pt x="331" y="2073"/>
                    <a:pt x="492" y="2128"/>
                    <a:pt x="683" y="2128"/>
                  </a:cubicBezTo>
                  <a:cubicBezTo>
                    <a:pt x="898" y="2128"/>
                    <a:pt x="1066" y="2064"/>
                    <a:pt x="1190" y="1938"/>
                  </a:cubicBezTo>
                  <a:cubicBezTo>
                    <a:pt x="1313" y="1812"/>
                    <a:pt x="1374" y="1641"/>
                    <a:pt x="1374" y="1429"/>
                  </a:cubicBezTo>
                  <a:cubicBezTo>
                    <a:pt x="1374" y="1212"/>
                    <a:pt x="1319" y="1040"/>
                    <a:pt x="1207" y="912"/>
                  </a:cubicBezTo>
                  <a:cubicBezTo>
                    <a:pt x="1096" y="784"/>
                    <a:pt x="941" y="721"/>
                    <a:pt x="741" y="721"/>
                  </a:cubicBezTo>
                  <a:cubicBezTo>
                    <a:pt x="737" y="721"/>
                    <a:pt x="732" y="721"/>
                    <a:pt x="728" y="721"/>
                  </a:cubicBezTo>
                  <a:cubicBezTo>
                    <a:pt x="617" y="721"/>
                    <a:pt x="508" y="750"/>
                    <a:pt x="413" y="805"/>
                  </a:cubicBezTo>
                  <a:lnTo>
                    <a:pt x="470" y="303"/>
                  </a:lnTo>
                  <a:lnTo>
                    <a:pt x="1305" y="303"/>
                  </a:lnTo>
                  <a:lnTo>
                    <a:pt x="13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346;p57">
              <a:extLst>
                <a:ext uri="{FF2B5EF4-FFF2-40B4-BE49-F238E27FC236}">
                  <a16:creationId xmlns:a16="http://schemas.microsoft.com/office/drawing/2014/main" id="{E2B83173-F001-924C-9EFB-8016FC7CEEE8}"/>
                </a:ext>
              </a:extLst>
            </p:cNvPr>
            <p:cNvSpPr/>
            <p:nvPr/>
          </p:nvSpPr>
          <p:spPr>
            <a:xfrm>
              <a:off x="1020075" y="2335750"/>
              <a:ext cx="34400" cy="53925"/>
            </a:xfrm>
            <a:custGeom>
              <a:avLst/>
              <a:gdLst/>
              <a:ahLst/>
              <a:cxnLst/>
              <a:rect l="l" t="t" r="r" b="b"/>
              <a:pathLst>
                <a:path w="1376" h="2157" extrusionOk="0">
                  <a:moveTo>
                    <a:pt x="688" y="281"/>
                  </a:moveTo>
                  <a:cubicBezTo>
                    <a:pt x="804" y="281"/>
                    <a:pt x="890" y="327"/>
                    <a:pt x="944" y="419"/>
                  </a:cubicBezTo>
                  <a:cubicBezTo>
                    <a:pt x="997" y="511"/>
                    <a:pt x="1025" y="656"/>
                    <a:pt x="1025" y="853"/>
                  </a:cubicBezTo>
                  <a:lnTo>
                    <a:pt x="1025" y="1326"/>
                  </a:lnTo>
                  <a:cubicBezTo>
                    <a:pt x="1021" y="1515"/>
                    <a:pt x="994" y="1656"/>
                    <a:pt x="940" y="1744"/>
                  </a:cubicBezTo>
                  <a:cubicBezTo>
                    <a:pt x="885" y="1833"/>
                    <a:pt x="803" y="1877"/>
                    <a:pt x="690" y="1877"/>
                  </a:cubicBezTo>
                  <a:cubicBezTo>
                    <a:pt x="573" y="1877"/>
                    <a:pt x="487" y="1828"/>
                    <a:pt x="432" y="1732"/>
                  </a:cubicBezTo>
                  <a:cubicBezTo>
                    <a:pt x="377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3" y="634"/>
                    <a:pt x="381" y="499"/>
                    <a:pt x="434" y="412"/>
                  </a:cubicBezTo>
                  <a:cubicBezTo>
                    <a:pt x="489" y="324"/>
                    <a:pt x="573" y="281"/>
                    <a:pt x="688" y="281"/>
                  </a:cubicBezTo>
                  <a:close/>
                  <a:moveTo>
                    <a:pt x="688" y="1"/>
                  </a:moveTo>
                  <a:cubicBezTo>
                    <a:pt x="456" y="1"/>
                    <a:pt x="284" y="76"/>
                    <a:pt x="170" y="226"/>
                  </a:cubicBezTo>
                  <a:cubicBezTo>
                    <a:pt x="58" y="378"/>
                    <a:pt x="1" y="604"/>
                    <a:pt x="1" y="905"/>
                  </a:cubicBezTo>
                  <a:lnTo>
                    <a:pt x="1" y="1269"/>
                  </a:lnTo>
                  <a:cubicBezTo>
                    <a:pt x="4" y="1562"/>
                    <a:pt x="63" y="1783"/>
                    <a:pt x="177" y="1932"/>
                  </a:cubicBezTo>
                  <a:cubicBezTo>
                    <a:pt x="292" y="2081"/>
                    <a:pt x="463" y="2157"/>
                    <a:pt x="690" y="2157"/>
                  </a:cubicBezTo>
                  <a:cubicBezTo>
                    <a:pt x="921" y="2157"/>
                    <a:pt x="1093" y="2079"/>
                    <a:pt x="1205" y="1926"/>
                  </a:cubicBezTo>
                  <a:cubicBezTo>
                    <a:pt x="1319" y="1773"/>
                    <a:pt x="1375" y="1546"/>
                    <a:pt x="1375" y="1244"/>
                  </a:cubicBezTo>
                  <a:lnTo>
                    <a:pt x="1375" y="881"/>
                  </a:lnTo>
                  <a:cubicBezTo>
                    <a:pt x="1371" y="589"/>
                    <a:pt x="1314" y="368"/>
                    <a:pt x="1201" y="221"/>
                  </a:cubicBezTo>
                  <a:cubicBezTo>
                    <a:pt x="1088" y="73"/>
                    <a:pt x="918" y="1"/>
                    <a:pt x="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347;p57">
              <a:extLst>
                <a:ext uri="{FF2B5EF4-FFF2-40B4-BE49-F238E27FC236}">
                  <a16:creationId xmlns:a16="http://schemas.microsoft.com/office/drawing/2014/main" id="{D283D1A0-8B3D-D64F-980F-215C65D35B63}"/>
                </a:ext>
              </a:extLst>
            </p:cNvPr>
            <p:cNvSpPr/>
            <p:nvPr/>
          </p:nvSpPr>
          <p:spPr>
            <a:xfrm>
              <a:off x="1748275" y="4008300"/>
              <a:ext cx="36325" cy="53250"/>
            </a:xfrm>
            <a:custGeom>
              <a:avLst/>
              <a:gdLst/>
              <a:ahLst/>
              <a:cxnLst/>
              <a:rect l="l" t="t" r="r" b="b"/>
              <a:pathLst>
                <a:path w="1453" h="2130" extrusionOk="0">
                  <a:moveTo>
                    <a:pt x="712" y="1"/>
                  </a:moveTo>
                  <a:cubicBezTo>
                    <a:pt x="570" y="1"/>
                    <a:pt x="446" y="29"/>
                    <a:pt x="339" y="86"/>
                  </a:cubicBezTo>
                  <a:cubicBezTo>
                    <a:pt x="233" y="139"/>
                    <a:pt x="147" y="223"/>
                    <a:pt x="89" y="325"/>
                  </a:cubicBezTo>
                  <a:cubicBezTo>
                    <a:pt x="30" y="430"/>
                    <a:pt x="0" y="549"/>
                    <a:pt x="2" y="670"/>
                  </a:cubicBezTo>
                  <a:lnTo>
                    <a:pt x="352" y="670"/>
                  </a:lnTo>
                  <a:cubicBezTo>
                    <a:pt x="352" y="549"/>
                    <a:pt x="383" y="455"/>
                    <a:pt x="445" y="386"/>
                  </a:cubicBezTo>
                  <a:cubicBezTo>
                    <a:pt x="508" y="317"/>
                    <a:pt x="596" y="283"/>
                    <a:pt x="709" y="283"/>
                  </a:cubicBezTo>
                  <a:cubicBezTo>
                    <a:pt x="805" y="283"/>
                    <a:pt x="880" y="313"/>
                    <a:pt x="936" y="375"/>
                  </a:cubicBezTo>
                  <a:cubicBezTo>
                    <a:pt x="992" y="437"/>
                    <a:pt x="1021" y="517"/>
                    <a:pt x="1021" y="617"/>
                  </a:cubicBezTo>
                  <a:cubicBezTo>
                    <a:pt x="1020" y="698"/>
                    <a:pt x="997" y="775"/>
                    <a:pt x="957" y="845"/>
                  </a:cubicBezTo>
                  <a:cubicBezTo>
                    <a:pt x="914" y="920"/>
                    <a:pt x="842" y="1013"/>
                    <a:pt x="741" y="1125"/>
                  </a:cubicBezTo>
                  <a:lnTo>
                    <a:pt x="42" y="1888"/>
                  </a:lnTo>
                  <a:lnTo>
                    <a:pt x="42" y="2129"/>
                  </a:lnTo>
                  <a:lnTo>
                    <a:pt x="1453" y="2129"/>
                  </a:lnTo>
                  <a:lnTo>
                    <a:pt x="1453" y="1849"/>
                  </a:lnTo>
                  <a:lnTo>
                    <a:pt x="478" y="1849"/>
                  </a:lnTo>
                  <a:lnTo>
                    <a:pt x="991" y="1299"/>
                  </a:lnTo>
                  <a:cubicBezTo>
                    <a:pt x="1126" y="1153"/>
                    <a:pt x="1223" y="1021"/>
                    <a:pt x="1282" y="908"/>
                  </a:cubicBezTo>
                  <a:cubicBezTo>
                    <a:pt x="1340" y="793"/>
                    <a:pt x="1370" y="683"/>
                    <a:pt x="1370" y="579"/>
                  </a:cubicBezTo>
                  <a:cubicBezTo>
                    <a:pt x="1370" y="398"/>
                    <a:pt x="1312" y="257"/>
                    <a:pt x="1194" y="154"/>
                  </a:cubicBezTo>
                  <a:cubicBezTo>
                    <a:pt x="1076" y="52"/>
                    <a:pt x="915" y="1"/>
                    <a:pt x="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348;p57">
              <a:extLst>
                <a:ext uri="{FF2B5EF4-FFF2-40B4-BE49-F238E27FC236}">
                  <a16:creationId xmlns:a16="http://schemas.microsoft.com/office/drawing/2014/main" id="{5D39390D-579D-354B-9AD6-418CC35167FE}"/>
                </a:ext>
              </a:extLst>
            </p:cNvPr>
            <p:cNvSpPr/>
            <p:nvPr/>
          </p:nvSpPr>
          <p:spPr>
            <a:xfrm>
              <a:off x="1791125" y="4008325"/>
              <a:ext cx="34350" cy="53950"/>
            </a:xfrm>
            <a:custGeom>
              <a:avLst/>
              <a:gdLst/>
              <a:ahLst/>
              <a:cxnLst/>
              <a:rect l="l" t="t" r="r" b="b"/>
              <a:pathLst>
                <a:path w="1374" h="2158" extrusionOk="0">
                  <a:moveTo>
                    <a:pt x="686" y="282"/>
                  </a:moveTo>
                  <a:cubicBezTo>
                    <a:pt x="804" y="282"/>
                    <a:pt x="888" y="327"/>
                    <a:pt x="942" y="419"/>
                  </a:cubicBezTo>
                  <a:cubicBezTo>
                    <a:pt x="996" y="511"/>
                    <a:pt x="1023" y="655"/>
                    <a:pt x="1023" y="852"/>
                  </a:cubicBezTo>
                  <a:lnTo>
                    <a:pt x="1023" y="1326"/>
                  </a:lnTo>
                  <a:cubicBezTo>
                    <a:pt x="1021" y="1515"/>
                    <a:pt x="992" y="1655"/>
                    <a:pt x="939" y="1744"/>
                  </a:cubicBezTo>
                  <a:cubicBezTo>
                    <a:pt x="885" y="1832"/>
                    <a:pt x="801" y="1877"/>
                    <a:pt x="689" y="1877"/>
                  </a:cubicBezTo>
                  <a:cubicBezTo>
                    <a:pt x="572" y="1876"/>
                    <a:pt x="486" y="1828"/>
                    <a:pt x="431" y="1733"/>
                  </a:cubicBezTo>
                  <a:cubicBezTo>
                    <a:pt x="376" y="1637"/>
                    <a:pt x="349" y="1491"/>
                    <a:pt x="349" y="1295"/>
                  </a:cubicBezTo>
                  <a:lnTo>
                    <a:pt x="349" y="820"/>
                  </a:lnTo>
                  <a:cubicBezTo>
                    <a:pt x="352" y="634"/>
                    <a:pt x="380" y="498"/>
                    <a:pt x="434" y="412"/>
                  </a:cubicBezTo>
                  <a:cubicBezTo>
                    <a:pt x="488" y="325"/>
                    <a:pt x="572" y="282"/>
                    <a:pt x="686" y="282"/>
                  </a:cubicBezTo>
                  <a:close/>
                  <a:moveTo>
                    <a:pt x="686" y="1"/>
                  </a:moveTo>
                  <a:cubicBezTo>
                    <a:pt x="455" y="1"/>
                    <a:pt x="282" y="75"/>
                    <a:pt x="169" y="227"/>
                  </a:cubicBezTo>
                  <a:cubicBezTo>
                    <a:pt x="57" y="379"/>
                    <a:pt x="0" y="605"/>
                    <a:pt x="0" y="906"/>
                  </a:cubicBezTo>
                  <a:lnTo>
                    <a:pt x="0" y="1269"/>
                  </a:lnTo>
                  <a:cubicBezTo>
                    <a:pt x="3" y="1562"/>
                    <a:pt x="61" y="1783"/>
                    <a:pt x="177" y="1932"/>
                  </a:cubicBezTo>
                  <a:cubicBezTo>
                    <a:pt x="292" y="2082"/>
                    <a:pt x="462" y="2157"/>
                    <a:pt x="689" y="2157"/>
                  </a:cubicBezTo>
                  <a:cubicBezTo>
                    <a:pt x="919" y="2157"/>
                    <a:pt x="1092" y="2081"/>
                    <a:pt x="1204" y="1926"/>
                  </a:cubicBezTo>
                  <a:cubicBezTo>
                    <a:pt x="1317" y="1773"/>
                    <a:pt x="1374" y="1546"/>
                    <a:pt x="1374" y="1245"/>
                  </a:cubicBezTo>
                  <a:lnTo>
                    <a:pt x="1374" y="882"/>
                  </a:lnTo>
                  <a:cubicBezTo>
                    <a:pt x="1371" y="589"/>
                    <a:pt x="1313" y="368"/>
                    <a:pt x="1200" y="221"/>
                  </a:cubicBezTo>
                  <a:cubicBezTo>
                    <a:pt x="1087" y="74"/>
                    <a:pt x="918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349;p57">
              <a:extLst>
                <a:ext uri="{FF2B5EF4-FFF2-40B4-BE49-F238E27FC236}">
                  <a16:creationId xmlns:a16="http://schemas.microsoft.com/office/drawing/2014/main" id="{B1F1E675-C2CE-4A47-9D39-0BB2B0C979BE}"/>
                </a:ext>
              </a:extLst>
            </p:cNvPr>
            <p:cNvSpPr/>
            <p:nvPr/>
          </p:nvSpPr>
          <p:spPr>
            <a:xfrm>
              <a:off x="1833050" y="4008325"/>
              <a:ext cx="34375" cy="53950"/>
            </a:xfrm>
            <a:custGeom>
              <a:avLst/>
              <a:gdLst/>
              <a:ahLst/>
              <a:cxnLst/>
              <a:rect l="l" t="t" r="r" b="b"/>
              <a:pathLst>
                <a:path w="1375" h="2158" extrusionOk="0">
                  <a:moveTo>
                    <a:pt x="686" y="282"/>
                  </a:moveTo>
                  <a:cubicBezTo>
                    <a:pt x="805" y="282"/>
                    <a:pt x="889" y="327"/>
                    <a:pt x="943" y="419"/>
                  </a:cubicBezTo>
                  <a:cubicBezTo>
                    <a:pt x="997" y="511"/>
                    <a:pt x="1025" y="655"/>
                    <a:pt x="1025" y="852"/>
                  </a:cubicBezTo>
                  <a:lnTo>
                    <a:pt x="1025" y="1326"/>
                  </a:lnTo>
                  <a:cubicBezTo>
                    <a:pt x="1021" y="1515"/>
                    <a:pt x="992" y="1655"/>
                    <a:pt x="940" y="1744"/>
                  </a:cubicBezTo>
                  <a:cubicBezTo>
                    <a:pt x="886" y="1832"/>
                    <a:pt x="802" y="1877"/>
                    <a:pt x="690" y="1877"/>
                  </a:cubicBezTo>
                  <a:cubicBezTo>
                    <a:pt x="573" y="1876"/>
                    <a:pt x="487" y="1828"/>
                    <a:pt x="432" y="1733"/>
                  </a:cubicBezTo>
                  <a:cubicBezTo>
                    <a:pt x="377" y="1637"/>
                    <a:pt x="349" y="1491"/>
                    <a:pt x="349" y="1295"/>
                  </a:cubicBezTo>
                  <a:lnTo>
                    <a:pt x="349" y="820"/>
                  </a:lnTo>
                  <a:cubicBezTo>
                    <a:pt x="353" y="634"/>
                    <a:pt x="380" y="498"/>
                    <a:pt x="434" y="412"/>
                  </a:cubicBezTo>
                  <a:cubicBezTo>
                    <a:pt x="488" y="325"/>
                    <a:pt x="573" y="282"/>
                    <a:pt x="686" y="282"/>
                  </a:cubicBezTo>
                  <a:close/>
                  <a:moveTo>
                    <a:pt x="686" y="1"/>
                  </a:moveTo>
                  <a:cubicBezTo>
                    <a:pt x="456" y="1"/>
                    <a:pt x="282" y="75"/>
                    <a:pt x="170" y="227"/>
                  </a:cubicBezTo>
                  <a:cubicBezTo>
                    <a:pt x="58" y="379"/>
                    <a:pt x="0" y="605"/>
                    <a:pt x="0" y="906"/>
                  </a:cubicBezTo>
                  <a:lnTo>
                    <a:pt x="0" y="1269"/>
                  </a:lnTo>
                  <a:cubicBezTo>
                    <a:pt x="4" y="1562"/>
                    <a:pt x="62" y="1783"/>
                    <a:pt x="177" y="1932"/>
                  </a:cubicBezTo>
                  <a:cubicBezTo>
                    <a:pt x="292" y="2082"/>
                    <a:pt x="463" y="2157"/>
                    <a:pt x="690" y="2157"/>
                  </a:cubicBezTo>
                  <a:cubicBezTo>
                    <a:pt x="921" y="2157"/>
                    <a:pt x="1093" y="2081"/>
                    <a:pt x="1205" y="1926"/>
                  </a:cubicBezTo>
                  <a:cubicBezTo>
                    <a:pt x="1319" y="1773"/>
                    <a:pt x="1375" y="1546"/>
                    <a:pt x="1375" y="1245"/>
                  </a:cubicBezTo>
                  <a:lnTo>
                    <a:pt x="1375" y="882"/>
                  </a:lnTo>
                  <a:cubicBezTo>
                    <a:pt x="1371" y="589"/>
                    <a:pt x="1314" y="368"/>
                    <a:pt x="1200" y="221"/>
                  </a:cubicBezTo>
                  <a:cubicBezTo>
                    <a:pt x="1088" y="74"/>
                    <a:pt x="918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350;p57">
              <a:extLst>
                <a:ext uri="{FF2B5EF4-FFF2-40B4-BE49-F238E27FC236}">
                  <a16:creationId xmlns:a16="http://schemas.microsoft.com/office/drawing/2014/main" id="{EC4DF367-917B-B644-AC74-5A5671FCD0BF}"/>
                </a:ext>
              </a:extLst>
            </p:cNvPr>
            <p:cNvSpPr/>
            <p:nvPr/>
          </p:nvSpPr>
          <p:spPr>
            <a:xfrm>
              <a:off x="1793250" y="992125"/>
              <a:ext cx="36350" cy="53250"/>
            </a:xfrm>
            <a:custGeom>
              <a:avLst/>
              <a:gdLst/>
              <a:ahLst/>
              <a:cxnLst/>
              <a:rect l="l" t="t" r="r" b="b"/>
              <a:pathLst>
                <a:path w="1454" h="2130" extrusionOk="0">
                  <a:moveTo>
                    <a:pt x="711" y="1"/>
                  </a:moveTo>
                  <a:cubicBezTo>
                    <a:pt x="570" y="1"/>
                    <a:pt x="446" y="29"/>
                    <a:pt x="338" y="85"/>
                  </a:cubicBezTo>
                  <a:cubicBezTo>
                    <a:pt x="233" y="139"/>
                    <a:pt x="147" y="223"/>
                    <a:pt x="89" y="325"/>
                  </a:cubicBezTo>
                  <a:cubicBezTo>
                    <a:pt x="30" y="430"/>
                    <a:pt x="0" y="549"/>
                    <a:pt x="1" y="670"/>
                  </a:cubicBezTo>
                  <a:lnTo>
                    <a:pt x="352" y="670"/>
                  </a:lnTo>
                  <a:cubicBezTo>
                    <a:pt x="352" y="549"/>
                    <a:pt x="383" y="455"/>
                    <a:pt x="446" y="387"/>
                  </a:cubicBezTo>
                  <a:cubicBezTo>
                    <a:pt x="508" y="317"/>
                    <a:pt x="597" y="283"/>
                    <a:pt x="709" y="283"/>
                  </a:cubicBezTo>
                  <a:cubicBezTo>
                    <a:pt x="805" y="283"/>
                    <a:pt x="880" y="313"/>
                    <a:pt x="936" y="375"/>
                  </a:cubicBezTo>
                  <a:cubicBezTo>
                    <a:pt x="992" y="437"/>
                    <a:pt x="1021" y="517"/>
                    <a:pt x="1021" y="617"/>
                  </a:cubicBezTo>
                  <a:cubicBezTo>
                    <a:pt x="1020" y="697"/>
                    <a:pt x="997" y="776"/>
                    <a:pt x="956" y="844"/>
                  </a:cubicBezTo>
                  <a:cubicBezTo>
                    <a:pt x="913" y="920"/>
                    <a:pt x="842" y="1014"/>
                    <a:pt x="741" y="1127"/>
                  </a:cubicBezTo>
                  <a:lnTo>
                    <a:pt x="42" y="1889"/>
                  </a:lnTo>
                  <a:lnTo>
                    <a:pt x="42" y="2129"/>
                  </a:lnTo>
                  <a:lnTo>
                    <a:pt x="1454" y="2129"/>
                  </a:lnTo>
                  <a:lnTo>
                    <a:pt x="1452" y="1848"/>
                  </a:lnTo>
                  <a:lnTo>
                    <a:pt x="478" y="1848"/>
                  </a:lnTo>
                  <a:lnTo>
                    <a:pt x="991" y="1299"/>
                  </a:lnTo>
                  <a:cubicBezTo>
                    <a:pt x="1126" y="1153"/>
                    <a:pt x="1223" y="1021"/>
                    <a:pt x="1281" y="908"/>
                  </a:cubicBezTo>
                  <a:cubicBezTo>
                    <a:pt x="1341" y="793"/>
                    <a:pt x="1371" y="683"/>
                    <a:pt x="1371" y="579"/>
                  </a:cubicBezTo>
                  <a:cubicBezTo>
                    <a:pt x="1371" y="399"/>
                    <a:pt x="1311" y="256"/>
                    <a:pt x="1194" y="155"/>
                  </a:cubicBezTo>
                  <a:cubicBezTo>
                    <a:pt x="1076" y="52"/>
                    <a:pt x="916" y="1"/>
                    <a:pt x="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351;p57">
              <a:extLst>
                <a:ext uri="{FF2B5EF4-FFF2-40B4-BE49-F238E27FC236}">
                  <a16:creationId xmlns:a16="http://schemas.microsoft.com/office/drawing/2014/main" id="{09034F20-DE0A-434A-A400-70C00D182B0A}"/>
                </a:ext>
              </a:extLst>
            </p:cNvPr>
            <p:cNvSpPr/>
            <p:nvPr/>
          </p:nvSpPr>
          <p:spPr>
            <a:xfrm>
              <a:off x="1836100" y="992150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6" y="282"/>
                  </a:moveTo>
                  <a:cubicBezTo>
                    <a:pt x="803" y="282"/>
                    <a:pt x="889" y="327"/>
                    <a:pt x="943" y="419"/>
                  </a:cubicBezTo>
                  <a:cubicBezTo>
                    <a:pt x="997" y="511"/>
                    <a:pt x="1023" y="656"/>
                    <a:pt x="1023" y="853"/>
                  </a:cubicBezTo>
                  <a:lnTo>
                    <a:pt x="1023" y="1327"/>
                  </a:lnTo>
                  <a:cubicBezTo>
                    <a:pt x="1021" y="1516"/>
                    <a:pt x="992" y="1656"/>
                    <a:pt x="938" y="1745"/>
                  </a:cubicBezTo>
                  <a:cubicBezTo>
                    <a:pt x="885" y="1833"/>
                    <a:pt x="801" y="1877"/>
                    <a:pt x="689" y="1877"/>
                  </a:cubicBezTo>
                  <a:cubicBezTo>
                    <a:pt x="571" y="1877"/>
                    <a:pt x="485" y="1829"/>
                    <a:pt x="430" y="1733"/>
                  </a:cubicBezTo>
                  <a:cubicBezTo>
                    <a:pt x="377" y="1637"/>
                    <a:pt x="349" y="1491"/>
                    <a:pt x="349" y="1295"/>
                  </a:cubicBezTo>
                  <a:lnTo>
                    <a:pt x="349" y="820"/>
                  </a:lnTo>
                  <a:cubicBezTo>
                    <a:pt x="352" y="635"/>
                    <a:pt x="380" y="499"/>
                    <a:pt x="434" y="412"/>
                  </a:cubicBezTo>
                  <a:cubicBezTo>
                    <a:pt x="488" y="325"/>
                    <a:pt x="571" y="282"/>
                    <a:pt x="686" y="282"/>
                  </a:cubicBezTo>
                  <a:close/>
                  <a:moveTo>
                    <a:pt x="686" y="1"/>
                  </a:moveTo>
                  <a:cubicBezTo>
                    <a:pt x="454" y="1"/>
                    <a:pt x="282" y="76"/>
                    <a:pt x="170" y="227"/>
                  </a:cubicBezTo>
                  <a:cubicBezTo>
                    <a:pt x="56" y="378"/>
                    <a:pt x="0" y="604"/>
                    <a:pt x="0" y="907"/>
                  </a:cubicBezTo>
                  <a:lnTo>
                    <a:pt x="0" y="1270"/>
                  </a:lnTo>
                  <a:cubicBezTo>
                    <a:pt x="3" y="1563"/>
                    <a:pt x="62" y="1784"/>
                    <a:pt x="177" y="1933"/>
                  </a:cubicBezTo>
                  <a:cubicBezTo>
                    <a:pt x="292" y="2083"/>
                    <a:pt x="463" y="2157"/>
                    <a:pt x="689" y="2157"/>
                  </a:cubicBezTo>
                  <a:cubicBezTo>
                    <a:pt x="919" y="2157"/>
                    <a:pt x="1091" y="2080"/>
                    <a:pt x="1205" y="1928"/>
                  </a:cubicBezTo>
                  <a:cubicBezTo>
                    <a:pt x="1317" y="1773"/>
                    <a:pt x="1373" y="1546"/>
                    <a:pt x="1373" y="1245"/>
                  </a:cubicBezTo>
                  <a:lnTo>
                    <a:pt x="1373" y="882"/>
                  </a:lnTo>
                  <a:cubicBezTo>
                    <a:pt x="1371" y="589"/>
                    <a:pt x="1313" y="369"/>
                    <a:pt x="1200" y="221"/>
                  </a:cubicBezTo>
                  <a:cubicBezTo>
                    <a:pt x="1087" y="74"/>
                    <a:pt x="918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352;p57">
              <a:extLst>
                <a:ext uri="{FF2B5EF4-FFF2-40B4-BE49-F238E27FC236}">
                  <a16:creationId xmlns:a16="http://schemas.microsoft.com/office/drawing/2014/main" id="{3C0FAD90-0DBE-FC43-9432-ABBA8131615A}"/>
                </a:ext>
              </a:extLst>
            </p:cNvPr>
            <p:cNvSpPr/>
            <p:nvPr/>
          </p:nvSpPr>
          <p:spPr>
            <a:xfrm>
              <a:off x="1878050" y="992150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6" y="282"/>
                  </a:moveTo>
                  <a:cubicBezTo>
                    <a:pt x="803" y="282"/>
                    <a:pt x="888" y="327"/>
                    <a:pt x="942" y="419"/>
                  </a:cubicBezTo>
                  <a:cubicBezTo>
                    <a:pt x="996" y="511"/>
                    <a:pt x="1023" y="656"/>
                    <a:pt x="1023" y="853"/>
                  </a:cubicBezTo>
                  <a:lnTo>
                    <a:pt x="1023" y="1327"/>
                  </a:lnTo>
                  <a:cubicBezTo>
                    <a:pt x="1021" y="1516"/>
                    <a:pt x="992" y="1656"/>
                    <a:pt x="939" y="1745"/>
                  </a:cubicBezTo>
                  <a:cubicBezTo>
                    <a:pt x="885" y="1833"/>
                    <a:pt x="801" y="1877"/>
                    <a:pt x="689" y="1877"/>
                  </a:cubicBezTo>
                  <a:cubicBezTo>
                    <a:pt x="572" y="1877"/>
                    <a:pt x="486" y="1829"/>
                    <a:pt x="431" y="1733"/>
                  </a:cubicBezTo>
                  <a:cubicBezTo>
                    <a:pt x="376" y="1637"/>
                    <a:pt x="349" y="1491"/>
                    <a:pt x="349" y="1295"/>
                  </a:cubicBezTo>
                  <a:lnTo>
                    <a:pt x="349" y="820"/>
                  </a:lnTo>
                  <a:cubicBezTo>
                    <a:pt x="352" y="635"/>
                    <a:pt x="379" y="499"/>
                    <a:pt x="434" y="412"/>
                  </a:cubicBezTo>
                  <a:cubicBezTo>
                    <a:pt x="488" y="325"/>
                    <a:pt x="572" y="282"/>
                    <a:pt x="686" y="282"/>
                  </a:cubicBezTo>
                  <a:close/>
                  <a:moveTo>
                    <a:pt x="686" y="1"/>
                  </a:moveTo>
                  <a:cubicBezTo>
                    <a:pt x="454" y="1"/>
                    <a:pt x="282" y="76"/>
                    <a:pt x="169" y="227"/>
                  </a:cubicBezTo>
                  <a:cubicBezTo>
                    <a:pt x="56" y="378"/>
                    <a:pt x="0" y="604"/>
                    <a:pt x="0" y="907"/>
                  </a:cubicBezTo>
                  <a:lnTo>
                    <a:pt x="0" y="1270"/>
                  </a:lnTo>
                  <a:cubicBezTo>
                    <a:pt x="3" y="1563"/>
                    <a:pt x="61" y="1784"/>
                    <a:pt x="176" y="1933"/>
                  </a:cubicBezTo>
                  <a:cubicBezTo>
                    <a:pt x="291" y="2083"/>
                    <a:pt x="462" y="2157"/>
                    <a:pt x="689" y="2157"/>
                  </a:cubicBezTo>
                  <a:cubicBezTo>
                    <a:pt x="919" y="2157"/>
                    <a:pt x="1092" y="2080"/>
                    <a:pt x="1204" y="1928"/>
                  </a:cubicBezTo>
                  <a:cubicBezTo>
                    <a:pt x="1317" y="1773"/>
                    <a:pt x="1374" y="1546"/>
                    <a:pt x="1374" y="1245"/>
                  </a:cubicBezTo>
                  <a:lnTo>
                    <a:pt x="1374" y="882"/>
                  </a:lnTo>
                  <a:cubicBezTo>
                    <a:pt x="1371" y="589"/>
                    <a:pt x="1313" y="369"/>
                    <a:pt x="1200" y="221"/>
                  </a:cubicBezTo>
                  <a:cubicBezTo>
                    <a:pt x="1087" y="74"/>
                    <a:pt x="917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353;p57">
              <a:extLst>
                <a:ext uri="{FF2B5EF4-FFF2-40B4-BE49-F238E27FC236}">
                  <a16:creationId xmlns:a16="http://schemas.microsoft.com/office/drawing/2014/main" id="{1750C91B-6025-954E-859A-1869E8008DA1}"/>
                </a:ext>
              </a:extLst>
            </p:cNvPr>
            <p:cNvSpPr/>
            <p:nvPr/>
          </p:nvSpPr>
          <p:spPr>
            <a:xfrm>
              <a:off x="4760925" y="4795675"/>
              <a:ext cx="21625" cy="52675"/>
            </a:xfrm>
            <a:custGeom>
              <a:avLst/>
              <a:gdLst/>
              <a:ahLst/>
              <a:cxnLst/>
              <a:rect l="l" t="t" r="r" b="b"/>
              <a:pathLst>
                <a:path w="865" h="2107" extrusionOk="0">
                  <a:moveTo>
                    <a:pt x="819" y="0"/>
                  </a:moveTo>
                  <a:lnTo>
                    <a:pt x="0" y="301"/>
                  </a:lnTo>
                  <a:lnTo>
                    <a:pt x="0" y="595"/>
                  </a:lnTo>
                  <a:lnTo>
                    <a:pt x="515" y="420"/>
                  </a:lnTo>
                  <a:lnTo>
                    <a:pt x="515" y="2106"/>
                  </a:lnTo>
                  <a:lnTo>
                    <a:pt x="864" y="2106"/>
                  </a:lnTo>
                  <a:lnTo>
                    <a:pt x="8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354;p57">
              <a:extLst>
                <a:ext uri="{FF2B5EF4-FFF2-40B4-BE49-F238E27FC236}">
                  <a16:creationId xmlns:a16="http://schemas.microsoft.com/office/drawing/2014/main" id="{FAC93610-BE11-9E43-9683-BE8D1B1ED085}"/>
                </a:ext>
              </a:extLst>
            </p:cNvPr>
            <p:cNvSpPr/>
            <p:nvPr/>
          </p:nvSpPr>
          <p:spPr>
            <a:xfrm>
              <a:off x="4801475" y="4795850"/>
              <a:ext cx="34375" cy="53200"/>
            </a:xfrm>
            <a:custGeom>
              <a:avLst/>
              <a:gdLst/>
              <a:ahLst/>
              <a:cxnLst/>
              <a:rect l="l" t="t" r="r" b="b"/>
              <a:pathLst>
                <a:path w="1375" h="2128" extrusionOk="0">
                  <a:moveTo>
                    <a:pt x="178" y="0"/>
                  </a:moveTo>
                  <a:lnTo>
                    <a:pt x="65" y="1059"/>
                  </a:lnTo>
                  <a:lnTo>
                    <a:pt x="344" y="1127"/>
                  </a:lnTo>
                  <a:cubicBezTo>
                    <a:pt x="386" y="1086"/>
                    <a:pt x="435" y="1052"/>
                    <a:pt x="489" y="1029"/>
                  </a:cubicBezTo>
                  <a:cubicBezTo>
                    <a:pt x="538" y="1013"/>
                    <a:pt x="589" y="1003"/>
                    <a:pt x="641" y="1003"/>
                  </a:cubicBezTo>
                  <a:cubicBezTo>
                    <a:pt x="644" y="1003"/>
                    <a:pt x="647" y="1003"/>
                    <a:pt x="650" y="1003"/>
                  </a:cubicBezTo>
                  <a:cubicBezTo>
                    <a:pt x="766" y="1003"/>
                    <a:pt x="858" y="1040"/>
                    <a:pt x="924" y="1116"/>
                  </a:cubicBezTo>
                  <a:cubicBezTo>
                    <a:pt x="991" y="1190"/>
                    <a:pt x="1024" y="1291"/>
                    <a:pt x="1024" y="1419"/>
                  </a:cubicBezTo>
                  <a:cubicBezTo>
                    <a:pt x="1024" y="1551"/>
                    <a:pt x="993" y="1656"/>
                    <a:pt x="934" y="1732"/>
                  </a:cubicBezTo>
                  <a:cubicBezTo>
                    <a:pt x="874" y="1810"/>
                    <a:pt x="790" y="1848"/>
                    <a:pt x="683" y="1848"/>
                  </a:cubicBezTo>
                  <a:cubicBezTo>
                    <a:pt x="586" y="1848"/>
                    <a:pt x="508" y="1821"/>
                    <a:pt x="448" y="1766"/>
                  </a:cubicBezTo>
                  <a:cubicBezTo>
                    <a:pt x="389" y="1712"/>
                    <a:pt x="353" y="1634"/>
                    <a:pt x="338" y="1533"/>
                  </a:cubicBezTo>
                  <a:lnTo>
                    <a:pt x="0" y="1533"/>
                  </a:lnTo>
                  <a:cubicBezTo>
                    <a:pt x="11" y="1711"/>
                    <a:pt x="79" y="1854"/>
                    <a:pt x="206" y="1964"/>
                  </a:cubicBezTo>
                  <a:cubicBezTo>
                    <a:pt x="332" y="2073"/>
                    <a:pt x="491" y="2128"/>
                    <a:pt x="684" y="2128"/>
                  </a:cubicBezTo>
                  <a:cubicBezTo>
                    <a:pt x="898" y="2128"/>
                    <a:pt x="1066" y="2065"/>
                    <a:pt x="1191" y="1939"/>
                  </a:cubicBezTo>
                  <a:cubicBezTo>
                    <a:pt x="1313" y="1812"/>
                    <a:pt x="1375" y="1643"/>
                    <a:pt x="1375" y="1429"/>
                  </a:cubicBezTo>
                  <a:cubicBezTo>
                    <a:pt x="1375" y="1214"/>
                    <a:pt x="1318" y="1041"/>
                    <a:pt x="1209" y="914"/>
                  </a:cubicBezTo>
                  <a:cubicBezTo>
                    <a:pt x="1097" y="786"/>
                    <a:pt x="942" y="721"/>
                    <a:pt x="741" y="721"/>
                  </a:cubicBezTo>
                  <a:cubicBezTo>
                    <a:pt x="737" y="721"/>
                    <a:pt x="733" y="721"/>
                    <a:pt x="728" y="721"/>
                  </a:cubicBezTo>
                  <a:cubicBezTo>
                    <a:pt x="618" y="721"/>
                    <a:pt x="509" y="751"/>
                    <a:pt x="413" y="805"/>
                  </a:cubicBezTo>
                  <a:lnTo>
                    <a:pt x="470" y="303"/>
                  </a:lnTo>
                  <a:lnTo>
                    <a:pt x="1307" y="303"/>
                  </a:lnTo>
                  <a:lnTo>
                    <a:pt x="13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355;p57">
              <a:extLst>
                <a:ext uri="{FF2B5EF4-FFF2-40B4-BE49-F238E27FC236}">
                  <a16:creationId xmlns:a16="http://schemas.microsoft.com/office/drawing/2014/main" id="{6E459E8E-869C-9A4A-99A3-E2D8B42386FE}"/>
                </a:ext>
              </a:extLst>
            </p:cNvPr>
            <p:cNvSpPr/>
            <p:nvPr/>
          </p:nvSpPr>
          <p:spPr>
            <a:xfrm>
              <a:off x="4842550" y="4795125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7" y="282"/>
                  </a:moveTo>
                  <a:cubicBezTo>
                    <a:pt x="804" y="282"/>
                    <a:pt x="890" y="327"/>
                    <a:pt x="942" y="419"/>
                  </a:cubicBezTo>
                  <a:cubicBezTo>
                    <a:pt x="996" y="511"/>
                    <a:pt x="1024" y="656"/>
                    <a:pt x="1024" y="853"/>
                  </a:cubicBezTo>
                  <a:lnTo>
                    <a:pt x="1024" y="1327"/>
                  </a:lnTo>
                  <a:cubicBezTo>
                    <a:pt x="1021" y="1516"/>
                    <a:pt x="993" y="1656"/>
                    <a:pt x="939" y="1745"/>
                  </a:cubicBezTo>
                  <a:cubicBezTo>
                    <a:pt x="885" y="1833"/>
                    <a:pt x="803" y="1877"/>
                    <a:pt x="689" y="1877"/>
                  </a:cubicBezTo>
                  <a:cubicBezTo>
                    <a:pt x="572" y="1877"/>
                    <a:pt x="486" y="1829"/>
                    <a:pt x="432" y="1733"/>
                  </a:cubicBezTo>
                  <a:cubicBezTo>
                    <a:pt x="377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5"/>
                    <a:pt x="379" y="499"/>
                    <a:pt x="434" y="412"/>
                  </a:cubicBezTo>
                  <a:cubicBezTo>
                    <a:pt x="488" y="326"/>
                    <a:pt x="572" y="282"/>
                    <a:pt x="687" y="282"/>
                  </a:cubicBezTo>
                  <a:close/>
                  <a:moveTo>
                    <a:pt x="687" y="1"/>
                  </a:moveTo>
                  <a:cubicBezTo>
                    <a:pt x="455" y="1"/>
                    <a:pt x="283" y="76"/>
                    <a:pt x="169" y="227"/>
                  </a:cubicBezTo>
                  <a:cubicBezTo>
                    <a:pt x="57" y="378"/>
                    <a:pt x="1" y="604"/>
                    <a:pt x="1" y="907"/>
                  </a:cubicBezTo>
                  <a:lnTo>
                    <a:pt x="1" y="1270"/>
                  </a:lnTo>
                  <a:cubicBezTo>
                    <a:pt x="4" y="1563"/>
                    <a:pt x="63" y="1784"/>
                    <a:pt x="177" y="1933"/>
                  </a:cubicBezTo>
                  <a:cubicBezTo>
                    <a:pt x="291" y="2083"/>
                    <a:pt x="462" y="2157"/>
                    <a:pt x="689" y="2157"/>
                  </a:cubicBezTo>
                  <a:cubicBezTo>
                    <a:pt x="920" y="2157"/>
                    <a:pt x="1091" y="2080"/>
                    <a:pt x="1204" y="1927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2"/>
                  </a:lnTo>
                  <a:cubicBezTo>
                    <a:pt x="1372" y="589"/>
                    <a:pt x="1314" y="369"/>
                    <a:pt x="1201" y="222"/>
                  </a:cubicBezTo>
                  <a:cubicBezTo>
                    <a:pt x="1087" y="75"/>
                    <a:pt x="919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356;p57">
              <a:extLst>
                <a:ext uri="{FF2B5EF4-FFF2-40B4-BE49-F238E27FC236}">
                  <a16:creationId xmlns:a16="http://schemas.microsoft.com/office/drawing/2014/main" id="{38C6AB13-D096-B047-BF6D-A5562DB18D3B}"/>
                </a:ext>
              </a:extLst>
            </p:cNvPr>
            <p:cNvSpPr/>
            <p:nvPr/>
          </p:nvSpPr>
          <p:spPr>
            <a:xfrm>
              <a:off x="5849275" y="4027550"/>
              <a:ext cx="34825" cy="53925"/>
            </a:xfrm>
            <a:custGeom>
              <a:avLst/>
              <a:gdLst/>
              <a:ahLst/>
              <a:cxnLst/>
              <a:rect l="l" t="t" r="r" b="b"/>
              <a:pathLst>
                <a:path w="1393" h="2157" extrusionOk="0">
                  <a:moveTo>
                    <a:pt x="681" y="0"/>
                  </a:moveTo>
                  <a:cubicBezTo>
                    <a:pt x="565" y="0"/>
                    <a:pt x="450" y="26"/>
                    <a:pt x="346" y="75"/>
                  </a:cubicBezTo>
                  <a:cubicBezTo>
                    <a:pt x="248" y="120"/>
                    <a:pt x="165" y="192"/>
                    <a:pt x="107" y="283"/>
                  </a:cubicBezTo>
                  <a:cubicBezTo>
                    <a:pt x="49" y="370"/>
                    <a:pt x="19" y="471"/>
                    <a:pt x="21" y="575"/>
                  </a:cubicBezTo>
                  <a:lnTo>
                    <a:pt x="371" y="575"/>
                  </a:lnTo>
                  <a:cubicBezTo>
                    <a:pt x="368" y="495"/>
                    <a:pt x="402" y="418"/>
                    <a:pt x="462" y="364"/>
                  </a:cubicBezTo>
                  <a:cubicBezTo>
                    <a:pt x="523" y="309"/>
                    <a:pt x="599" y="283"/>
                    <a:pt x="693" y="283"/>
                  </a:cubicBezTo>
                  <a:cubicBezTo>
                    <a:pt x="801" y="283"/>
                    <a:pt x="881" y="309"/>
                    <a:pt x="934" y="365"/>
                  </a:cubicBezTo>
                  <a:cubicBezTo>
                    <a:pt x="986" y="420"/>
                    <a:pt x="1013" y="498"/>
                    <a:pt x="1013" y="598"/>
                  </a:cubicBezTo>
                  <a:cubicBezTo>
                    <a:pt x="1013" y="701"/>
                    <a:pt x="980" y="780"/>
                    <a:pt x="918" y="835"/>
                  </a:cubicBezTo>
                  <a:cubicBezTo>
                    <a:pt x="855" y="891"/>
                    <a:pt x="770" y="918"/>
                    <a:pt x="662" y="920"/>
                  </a:cubicBezTo>
                  <a:lnTo>
                    <a:pt x="448" y="920"/>
                  </a:lnTo>
                  <a:lnTo>
                    <a:pt x="447" y="1195"/>
                  </a:lnTo>
                  <a:lnTo>
                    <a:pt x="654" y="1195"/>
                  </a:lnTo>
                  <a:cubicBezTo>
                    <a:pt x="783" y="1195"/>
                    <a:pt x="880" y="1224"/>
                    <a:pt x="946" y="1284"/>
                  </a:cubicBezTo>
                  <a:cubicBezTo>
                    <a:pt x="1010" y="1344"/>
                    <a:pt x="1044" y="1429"/>
                    <a:pt x="1044" y="1539"/>
                  </a:cubicBezTo>
                  <a:cubicBezTo>
                    <a:pt x="1044" y="1649"/>
                    <a:pt x="1011" y="1732"/>
                    <a:pt x="949" y="1790"/>
                  </a:cubicBezTo>
                  <a:cubicBezTo>
                    <a:pt x="887" y="1847"/>
                    <a:pt x="801" y="1877"/>
                    <a:pt x="692" y="1877"/>
                  </a:cubicBezTo>
                  <a:cubicBezTo>
                    <a:pt x="588" y="1877"/>
                    <a:pt x="505" y="1847"/>
                    <a:pt x="442" y="1790"/>
                  </a:cubicBezTo>
                  <a:cubicBezTo>
                    <a:pt x="380" y="1732"/>
                    <a:pt x="350" y="1658"/>
                    <a:pt x="350" y="1566"/>
                  </a:cubicBezTo>
                  <a:lnTo>
                    <a:pt x="0" y="1566"/>
                  </a:lnTo>
                  <a:cubicBezTo>
                    <a:pt x="0" y="1744"/>
                    <a:pt x="64" y="1888"/>
                    <a:pt x="193" y="1995"/>
                  </a:cubicBezTo>
                  <a:cubicBezTo>
                    <a:pt x="322" y="2103"/>
                    <a:pt x="487" y="2157"/>
                    <a:pt x="689" y="2157"/>
                  </a:cubicBezTo>
                  <a:cubicBezTo>
                    <a:pt x="899" y="2157"/>
                    <a:pt x="1068" y="2100"/>
                    <a:pt x="1198" y="1989"/>
                  </a:cubicBezTo>
                  <a:cubicBezTo>
                    <a:pt x="1328" y="1878"/>
                    <a:pt x="1393" y="1728"/>
                    <a:pt x="1393" y="1540"/>
                  </a:cubicBezTo>
                  <a:cubicBezTo>
                    <a:pt x="1393" y="1423"/>
                    <a:pt x="1363" y="1321"/>
                    <a:pt x="1303" y="1238"/>
                  </a:cubicBezTo>
                  <a:cubicBezTo>
                    <a:pt x="1243" y="1153"/>
                    <a:pt x="1155" y="1091"/>
                    <a:pt x="1039" y="1051"/>
                  </a:cubicBezTo>
                  <a:cubicBezTo>
                    <a:pt x="1132" y="1010"/>
                    <a:pt x="1213" y="946"/>
                    <a:pt x="1273" y="863"/>
                  </a:cubicBezTo>
                  <a:cubicBezTo>
                    <a:pt x="1331" y="786"/>
                    <a:pt x="1362" y="693"/>
                    <a:pt x="1363" y="597"/>
                  </a:cubicBezTo>
                  <a:cubicBezTo>
                    <a:pt x="1363" y="409"/>
                    <a:pt x="1303" y="263"/>
                    <a:pt x="1184" y="158"/>
                  </a:cubicBezTo>
                  <a:cubicBezTo>
                    <a:pt x="1063" y="53"/>
                    <a:pt x="899" y="0"/>
                    <a:pt x="689" y="0"/>
                  </a:cubicBezTo>
                  <a:cubicBezTo>
                    <a:pt x="686" y="0"/>
                    <a:pt x="683" y="0"/>
                    <a:pt x="6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357;p57">
              <a:extLst>
                <a:ext uri="{FF2B5EF4-FFF2-40B4-BE49-F238E27FC236}">
                  <a16:creationId xmlns:a16="http://schemas.microsoft.com/office/drawing/2014/main" id="{2BDE678D-812D-1F4B-9935-2BD3B384C262}"/>
                </a:ext>
              </a:extLst>
            </p:cNvPr>
            <p:cNvSpPr/>
            <p:nvPr/>
          </p:nvSpPr>
          <p:spPr>
            <a:xfrm>
              <a:off x="5892150" y="4027575"/>
              <a:ext cx="34350" cy="53900"/>
            </a:xfrm>
            <a:custGeom>
              <a:avLst/>
              <a:gdLst/>
              <a:ahLst/>
              <a:cxnLst/>
              <a:rect l="l" t="t" r="r" b="b"/>
              <a:pathLst>
                <a:path w="1374" h="2156" extrusionOk="0">
                  <a:moveTo>
                    <a:pt x="686" y="282"/>
                  </a:moveTo>
                  <a:cubicBezTo>
                    <a:pt x="804" y="282"/>
                    <a:pt x="888" y="326"/>
                    <a:pt x="943" y="419"/>
                  </a:cubicBezTo>
                  <a:cubicBezTo>
                    <a:pt x="997" y="511"/>
                    <a:pt x="1025" y="654"/>
                    <a:pt x="1025" y="852"/>
                  </a:cubicBezTo>
                  <a:lnTo>
                    <a:pt x="1025" y="1326"/>
                  </a:lnTo>
                  <a:cubicBezTo>
                    <a:pt x="1021" y="1515"/>
                    <a:pt x="992" y="1655"/>
                    <a:pt x="939" y="1743"/>
                  </a:cubicBezTo>
                  <a:cubicBezTo>
                    <a:pt x="885" y="1832"/>
                    <a:pt x="802" y="1877"/>
                    <a:pt x="690" y="1877"/>
                  </a:cubicBezTo>
                  <a:cubicBezTo>
                    <a:pt x="573" y="1877"/>
                    <a:pt x="486" y="1828"/>
                    <a:pt x="432" y="1733"/>
                  </a:cubicBezTo>
                  <a:cubicBezTo>
                    <a:pt x="377" y="1637"/>
                    <a:pt x="349" y="1490"/>
                    <a:pt x="349" y="1294"/>
                  </a:cubicBezTo>
                  <a:lnTo>
                    <a:pt x="349" y="818"/>
                  </a:lnTo>
                  <a:cubicBezTo>
                    <a:pt x="352" y="634"/>
                    <a:pt x="382" y="498"/>
                    <a:pt x="434" y="411"/>
                  </a:cubicBezTo>
                  <a:cubicBezTo>
                    <a:pt x="488" y="325"/>
                    <a:pt x="573" y="282"/>
                    <a:pt x="686" y="282"/>
                  </a:cubicBezTo>
                  <a:close/>
                  <a:moveTo>
                    <a:pt x="686" y="1"/>
                  </a:moveTo>
                  <a:cubicBezTo>
                    <a:pt x="456" y="1"/>
                    <a:pt x="284" y="75"/>
                    <a:pt x="170" y="227"/>
                  </a:cubicBezTo>
                  <a:cubicBezTo>
                    <a:pt x="57" y="377"/>
                    <a:pt x="0" y="603"/>
                    <a:pt x="0" y="905"/>
                  </a:cubicBezTo>
                  <a:lnTo>
                    <a:pt x="0" y="1269"/>
                  </a:lnTo>
                  <a:cubicBezTo>
                    <a:pt x="4" y="1562"/>
                    <a:pt x="63" y="1783"/>
                    <a:pt x="177" y="1932"/>
                  </a:cubicBezTo>
                  <a:cubicBezTo>
                    <a:pt x="292" y="2082"/>
                    <a:pt x="463" y="2156"/>
                    <a:pt x="690" y="2156"/>
                  </a:cubicBezTo>
                  <a:cubicBezTo>
                    <a:pt x="692" y="2156"/>
                    <a:pt x="694" y="2156"/>
                    <a:pt x="695" y="2156"/>
                  </a:cubicBezTo>
                  <a:cubicBezTo>
                    <a:pt x="923" y="2156"/>
                    <a:pt x="1092" y="2078"/>
                    <a:pt x="1205" y="1926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0"/>
                  </a:lnTo>
                  <a:cubicBezTo>
                    <a:pt x="1371" y="589"/>
                    <a:pt x="1313" y="368"/>
                    <a:pt x="1200" y="221"/>
                  </a:cubicBezTo>
                  <a:cubicBezTo>
                    <a:pt x="1088" y="74"/>
                    <a:pt x="918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358;p57">
              <a:extLst>
                <a:ext uri="{FF2B5EF4-FFF2-40B4-BE49-F238E27FC236}">
                  <a16:creationId xmlns:a16="http://schemas.microsoft.com/office/drawing/2014/main" id="{6A9F31F7-92CA-224E-9FFD-DB7092E20C81}"/>
                </a:ext>
              </a:extLst>
            </p:cNvPr>
            <p:cNvSpPr/>
            <p:nvPr/>
          </p:nvSpPr>
          <p:spPr>
            <a:xfrm>
              <a:off x="5934100" y="4027575"/>
              <a:ext cx="34350" cy="53900"/>
            </a:xfrm>
            <a:custGeom>
              <a:avLst/>
              <a:gdLst/>
              <a:ahLst/>
              <a:cxnLst/>
              <a:rect l="l" t="t" r="r" b="b"/>
              <a:pathLst>
                <a:path w="1374" h="2156" extrusionOk="0">
                  <a:moveTo>
                    <a:pt x="687" y="282"/>
                  </a:moveTo>
                  <a:cubicBezTo>
                    <a:pt x="804" y="282"/>
                    <a:pt x="889" y="326"/>
                    <a:pt x="944" y="419"/>
                  </a:cubicBezTo>
                  <a:cubicBezTo>
                    <a:pt x="997" y="511"/>
                    <a:pt x="1024" y="654"/>
                    <a:pt x="1024" y="852"/>
                  </a:cubicBezTo>
                  <a:lnTo>
                    <a:pt x="1024" y="1326"/>
                  </a:lnTo>
                  <a:cubicBezTo>
                    <a:pt x="1021" y="1515"/>
                    <a:pt x="991" y="1655"/>
                    <a:pt x="939" y="1743"/>
                  </a:cubicBezTo>
                  <a:cubicBezTo>
                    <a:pt x="885" y="1832"/>
                    <a:pt x="801" y="1877"/>
                    <a:pt x="689" y="1877"/>
                  </a:cubicBezTo>
                  <a:cubicBezTo>
                    <a:pt x="572" y="1876"/>
                    <a:pt x="486" y="1828"/>
                    <a:pt x="431" y="1733"/>
                  </a:cubicBezTo>
                  <a:cubicBezTo>
                    <a:pt x="377" y="1636"/>
                    <a:pt x="349" y="1490"/>
                    <a:pt x="349" y="1294"/>
                  </a:cubicBezTo>
                  <a:lnTo>
                    <a:pt x="349" y="818"/>
                  </a:lnTo>
                  <a:cubicBezTo>
                    <a:pt x="352" y="634"/>
                    <a:pt x="381" y="498"/>
                    <a:pt x="434" y="411"/>
                  </a:cubicBezTo>
                  <a:cubicBezTo>
                    <a:pt x="488" y="325"/>
                    <a:pt x="572" y="282"/>
                    <a:pt x="687" y="282"/>
                  </a:cubicBezTo>
                  <a:close/>
                  <a:moveTo>
                    <a:pt x="687" y="1"/>
                  </a:moveTo>
                  <a:cubicBezTo>
                    <a:pt x="455" y="1"/>
                    <a:pt x="283" y="75"/>
                    <a:pt x="170" y="227"/>
                  </a:cubicBezTo>
                  <a:cubicBezTo>
                    <a:pt x="57" y="377"/>
                    <a:pt x="0" y="603"/>
                    <a:pt x="0" y="905"/>
                  </a:cubicBezTo>
                  <a:lnTo>
                    <a:pt x="0" y="1269"/>
                  </a:lnTo>
                  <a:cubicBezTo>
                    <a:pt x="3" y="1562"/>
                    <a:pt x="61" y="1783"/>
                    <a:pt x="177" y="1932"/>
                  </a:cubicBezTo>
                  <a:cubicBezTo>
                    <a:pt x="292" y="2082"/>
                    <a:pt x="463" y="2156"/>
                    <a:pt x="689" y="2156"/>
                  </a:cubicBezTo>
                  <a:cubicBezTo>
                    <a:pt x="691" y="2156"/>
                    <a:pt x="692" y="2156"/>
                    <a:pt x="694" y="2156"/>
                  </a:cubicBezTo>
                  <a:cubicBezTo>
                    <a:pt x="923" y="2156"/>
                    <a:pt x="1094" y="2078"/>
                    <a:pt x="1205" y="1926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0"/>
                  </a:lnTo>
                  <a:cubicBezTo>
                    <a:pt x="1371" y="589"/>
                    <a:pt x="1313" y="368"/>
                    <a:pt x="1201" y="221"/>
                  </a:cubicBezTo>
                  <a:cubicBezTo>
                    <a:pt x="1088" y="74"/>
                    <a:pt x="918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359;p57">
              <a:extLst>
                <a:ext uri="{FF2B5EF4-FFF2-40B4-BE49-F238E27FC236}">
                  <a16:creationId xmlns:a16="http://schemas.microsoft.com/office/drawing/2014/main" id="{AE3CD34E-9446-4E43-933C-33E218DA4F5F}"/>
                </a:ext>
              </a:extLst>
            </p:cNvPr>
            <p:cNvSpPr/>
            <p:nvPr/>
          </p:nvSpPr>
          <p:spPr>
            <a:xfrm>
              <a:off x="5849275" y="822850"/>
              <a:ext cx="34825" cy="53925"/>
            </a:xfrm>
            <a:custGeom>
              <a:avLst/>
              <a:gdLst/>
              <a:ahLst/>
              <a:cxnLst/>
              <a:rect l="l" t="t" r="r" b="b"/>
              <a:pathLst>
                <a:path w="1393" h="2157" extrusionOk="0">
                  <a:moveTo>
                    <a:pt x="681" y="1"/>
                  </a:moveTo>
                  <a:cubicBezTo>
                    <a:pt x="565" y="1"/>
                    <a:pt x="450" y="26"/>
                    <a:pt x="346" y="76"/>
                  </a:cubicBezTo>
                  <a:cubicBezTo>
                    <a:pt x="248" y="120"/>
                    <a:pt x="165" y="192"/>
                    <a:pt x="107" y="283"/>
                  </a:cubicBezTo>
                  <a:cubicBezTo>
                    <a:pt x="49" y="370"/>
                    <a:pt x="19" y="472"/>
                    <a:pt x="21" y="575"/>
                  </a:cubicBezTo>
                  <a:lnTo>
                    <a:pt x="371" y="575"/>
                  </a:lnTo>
                  <a:cubicBezTo>
                    <a:pt x="368" y="495"/>
                    <a:pt x="402" y="418"/>
                    <a:pt x="462" y="364"/>
                  </a:cubicBezTo>
                  <a:cubicBezTo>
                    <a:pt x="523" y="309"/>
                    <a:pt x="600" y="283"/>
                    <a:pt x="693" y="283"/>
                  </a:cubicBezTo>
                  <a:cubicBezTo>
                    <a:pt x="801" y="283"/>
                    <a:pt x="881" y="310"/>
                    <a:pt x="934" y="365"/>
                  </a:cubicBezTo>
                  <a:cubicBezTo>
                    <a:pt x="986" y="420"/>
                    <a:pt x="1013" y="498"/>
                    <a:pt x="1013" y="598"/>
                  </a:cubicBezTo>
                  <a:cubicBezTo>
                    <a:pt x="1013" y="701"/>
                    <a:pt x="980" y="780"/>
                    <a:pt x="918" y="835"/>
                  </a:cubicBezTo>
                  <a:cubicBezTo>
                    <a:pt x="855" y="891"/>
                    <a:pt x="770" y="919"/>
                    <a:pt x="662" y="920"/>
                  </a:cubicBezTo>
                  <a:lnTo>
                    <a:pt x="448" y="920"/>
                  </a:lnTo>
                  <a:lnTo>
                    <a:pt x="447" y="1195"/>
                  </a:lnTo>
                  <a:lnTo>
                    <a:pt x="654" y="1195"/>
                  </a:lnTo>
                  <a:cubicBezTo>
                    <a:pt x="783" y="1195"/>
                    <a:pt x="880" y="1225"/>
                    <a:pt x="946" y="1284"/>
                  </a:cubicBezTo>
                  <a:cubicBezTo>
                    <a:pt x="1010" y="1344"/>
                    <a:pt x="1044" y="1430"/>
                    <a:pt x="1044" y="1539"/>
                  </a:cubicBezTo>
                  <a:cubicBezTo>
                    <a:pt x="1044" y="1649"/>
                    <a:pt x="1011" y="1732"/>
                    <a:pt x="949" y="1790"/>
                  </a:cubicBezTo>
                  <a:cubicBezTo>
                    <a:pt x="887" y="1847"/>
                    <a:pt x="801" y="1877"/>
                    <a:pt x="692" y="1877"/>
                  </a:cubicBezTo>
                  <a:cubicBezTo>
                    <a:pt x="588" y="1877"/>
                    <a:pt x="505" y="1847"/>
                    <a:pt x="442" y="1790"/>
                  </a:cubicBezTo>
                  <a:cubicBezTo>
                    <a:pt x="380" y="1732"/>
                    <a:pt x="350" y="1658"/>
                    <a:pt x="350" y="1566"/>
                  </a:cubicBezTo>
                  <a:lnTo>
                    <a:pt x="0" y="1566"/>
                  </a:lnTo>
                  <a:cubicBezTo>
                    <a:pt x="0" y="1744"/>
                    <a:pt x="64" y="1888"/>
                    <a:pt x="193" y="1995"/>
                  </a:cubicBezTo>
                  <a:cubicBezTo>
                    <a:pt x="322" y="2103"/>
                    <a:pt x="487" y="2157"/>
                    <a:pt x="689" y="2157"/>
                  </a:cubicBezTo>
                  <a:cubicBezTo>
                    <a:pt x="899" y="2157"/>
                    <a:pt x="1068" y="2102"/>
                    <a:pt x="1198" y="1989"/>
                  </a:cubicBezTo>
                  <a:cubicBezTo>
                    <a:pt x="1328" y="1878"/>
                    <a:pt x="1393" y="1728"/>
                    <a:pt x="1393" y="1540"/>
                  </a:cubicBezTo>
                  <a:cubicBezTo>
                    <a:pt x="1393" y="1423"/>
                    <a:pt x="1363" y="1321"/>
                    <a:pt x="1303" y="1238"/>
                  </a:cubicBezTo>
                  <a:cubicBezTo>
                    <a:pt x="1243" y="1153"/>
                    <a:pt x="1155" y="1091"/>
                    <a:pt x="1039" y="1051"/>
                  </a:cubicBezTo>
                  <a:cubicBezTo>
                    <a:pt x="1132" y="1011"/>
                    <a:pt x="1213" y="945"/>
                    <a:pt x="1273" y="864"/>
                  </a:cubicBezTo>
                  <a:cubicBezTo>
                    <a:pt x="1331" y="786"/>
                    <a:pt x="1362" y="693"/>
                    <a:pt x="1363" y="597"/>
                  </a:cubicBezTo>
                  <a:cubicBezTo>
                    <a:pt x="1363" y="409"/>
                    <a:pt x="1303" y="264"/>
                    <a:pt x="1184" y="158"/>
                  </a:cubicBezTo>
                  <a:cubicBezTo>
                    <a:pt x="1063" y="53"/>
                    <a:pt x="899" y="1"/>
                    <a:pt x="689" y="1"/>
                  </a:cubicBezTo>
                  <a:cubicBezTo>
                    <a:pt x="686" y="1"/>
                    <a:pt x="683" y="1"/>
                    <a:pt x="6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360;p57">
              <a:extLst>
                <a:ext uri="{FF2B5EF4-FFF2-40B4-BE49-F238E27FC236}">
                  <a16:creationId xmlns:a16="http://schemas.microsoft.com/office/drawing/2014/main" id="{FA49DFDE-A079-1040-BF37-DCEE27A7E254}"/>
                </a:ext>
              </a:extLst>
            </p:cNvPr>
            <p:cNvSpPr/>
            <p:nvPr/>
          </p:nvSpPr>
          <p:spPr>
            <a:xfrm>
              <a:off x="5892150" y="822875"/>
              <a:ext cx="34350" cy="53900"/>
            </a:xfrm>
            <a:custGeom>
              <a:avLst/>
              <a:gdLst/>
              <a:ahLst/>
              <a:cxnLst/>
              <a:rect l="l" t="t" r="r" b="b"/>
              <a:pathLst>
                <a:path w="1374" h="2156" extrusionOk="0">
                  <a:moveTo>
                    <a:pt x="686" y="280"/>
                  </a:moveTo>
                  <a:cubicBezTo>
                    <a:pt x="804" y="280"/>
                    <a:pt x="888" y="326"/>
                    <a:pt x="943" y="418"/>
                  </a:cubicBezTo>
                  <a:cubicBezTo>
                    <a:pt x="997" y="511"/>
                    <a:pt x="1025" y="655"/>
                    <a:pt x="1025" y="852"/>
                  </a:cubicBezTo>
                  <a:lnTo>
                    <a:pt x="1025" y="1326"/>
                  </a:lnTo>
                  <a:cubicBezTo>
                    <a:pt x="1021" y="1515"/>
                    <a:pt x="992" y="1655"/>
                    <a:pt x="939" y="1743"/>
                  </a:cubicBezTo>
                  <a:cubicBezTo>
                    <a:pt x="885" y="1832"/>
                    <a:pt x="802" y="1877"/>
                    <a:pt x="690" y="1877"/>
                  </a:cubicBezTo>
                  <a:cubicBezTo>
                    <a:pt x="573" y="1877"/>
                    <a:pt x="486" y="1827"/>
                    <a:pt x="432" y="1731"/>
                  </a:cubicBezTo>
                  <a:cubicBezTo>
                    <a:pt x="377" y="1637"/>
                    <a:pt x="349" y="1490"/>
                    <a:pt x="349" y="1294"/>
                  </a:cubicBezTo>
                  <a:lnTo>
                    <a:pt x="349" y="818"/>
                  </a:lnTo>
                  <a:cubicBezTo>
                    <a:pt x="352" y="634"/>
                    <a:pt x="382" y="498"/>
                    <a:pt x="434" y="411"/>
                  </a:cubicBezTo>
                  <a:cubicBezTo>
                    <a:pt x="488" y="325"/>
                    <a:pt x="573" y="280"/>
                    <a:pt x="686" y="280"/>
                  </a:cubicBezTo>
                  <a:close/>
                  <a:moveTo>
                    <a:pt x="686" y="1"/>
                  </a:moveTo>
                  <a:cubicBezTo>
                    <a:pt x="456" y="1"/>
                    <a:pt x="284" y="75"/>
                    <a:pt x="170" y="227"/>
                  </a:cubicBezTo>
                  <a:cubicBezTo>
                    <a:pt x="57" y="377"/>
                    <a:pt x="0" y="603"/>
                    <a:pt x="0" y="906"/>
                  </a:cubicBezTo>
                  <a:lnTo>
                    <a:pt x="0" y="1269"/>
                  </a:lnTo>
                  <a:cubicBezTo>
                    <a:pt x="4" y="1562"/>
                    <a:pt x="63" y="1783"/>
                    <a:pt x="177" y="1932"/>
                  </a:cubicBezTo>
                  <a:cubicBezTo>
                    <a:pt x="292" y="2082"/>
                    <a:pt x="463" y="2156"/>
                    <a:pt x="690" y="2156"/>
                  </a:cubicBezTo>
                  <a:cubicBezTo>
                    <a:pt x="921" y="2156"/>
                    <a:pt x="1092" y="2079"/>
                    <a:pt x="1205" y="1926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0"/>
                  </a:lnTo>
                  <a:cubicBezTo>
                    <a:pt x="1371" y="588"/>
                    <a:pt x="1313" y="368"/>
                    <a:pt x="1200" y="221"/>
                  </a:cubicBezTo>
                  <a:cubicBezTo>
                    <a:pt x="1088" y="74"/>
                    <a:pt x="918" y="1"/>
                    <a:pt x="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361;p57">
              <a:extLst>
                <a:ext uri="{FF2B5EF4-FFF2-40B4-BE49-F238E27FC236}">
                  <a16:creationId xmlns:a16="http://schemas.microsoft.com/office/drawing/2014/main" id="{70C3AAD3-1AEA-264A-841A-B935FC1108C3}"/>
                </a:ext>
              </a:extLst>
            </p:cNvPr>
            <p:cNvSpPr/>
            <p:nvPr/>
          </p:nvSpPr>
          <p:spPr>
            <a:xfrm>
              <a:off x="5934100" y="822875"/>
              <a:ext cx="34350" cy="53900"/>
            </a:xfrm>
            <a:custGeom>
              <a:avLst/>
              <a:gdLst/>
              <a:ahLst/>
              <a:cxnLst/>
              <a:rect l="l" t="t" r="r" b="b"/>
              <a:pathLst>
                <a:path w="1374" h="2156" extrusionOk="0">
                  <a:moveTo>
                    <a:pt x="687" y="280"/>
                  </a:moveTo>
                  <a:cubicBezTo>
                    <a:pt x="804" y="280"/>
                    <a:pt x="889" y="326"/>
                    <a:pt x="944" y="418"/>
                  </a:cubicBezTo>
                  <a:cubicBezTo>
                    <a:pt x="997" y="511"/>
                    <a:pt x="1024" y="655"/>
                    <a:pt x="1024" y="852"/>
                  </a:cubicBezTo>
                  <a:lnTo>
                    <a:pt x="1024" y="1326"/>
                  </a:lnTo>
                  <a:cubicBezTo>
                    <a:pt x="1021" y="1515"/>
                    <a:pt x="991" y="1655"/>
                    <a:pt x="939" y="1743"/>
                  </a:cubicBezTo>
                  <a:cubicBezTo>
                    <a:pt x="885" y="1832"/>
                    <a:pt x="801" y="1877"/>
                    <a:pt x="689" y="1877"/>
                  </a:cubicBezTo>
                  <a:cubicBezTo>
                    <a:pt x="572" y="1877"/>
                    <a:pt x="486" y="1827"/>
                    <a:pt x="431" y="1731"/>
                  </a:cubicBezTo>
                  <a:cubicBezTo>
                    <a:pt x="377" y="1637"/>
                    <a:pt x="349" y="1490"/>
                    <a:pt x="349" y="1294"/>
                  </a:cubicBezTo>
                  <a:lnTo>
                    <a:pt x="349" y="818"/>
                  </a:lnTo>
                  <a:cubicBezTo>
                    <a:pt x="352" y="634"/>
                    <a:pt x="381" y="498"/>
                    <a:pt x="434" y="411"/>
                  </a:cubicBezTo>
                  <a:cubicBezTo>
                    <a:pt x="488" y="325"/>
                    <a:pt x="572" y="280"/>
                    <a:pt x="687" y="280"/>
                  </a:cubicBezTo>
                  <a:close/>
                  <a:moveTo>
                    <a:pt x="687" y="1"/>
                  </a:moveTo>
                  <a:cubicBezTo>
                    <a:pt x="455" y="1"/>
                    <a:pt x="283" y="75"/>
                    <a:pt x="170" y="227"/>
                  </a:cubicBezTo>
                  <a:cubicBezTo>
                    <a:pt x="57" y="377"/>
                    <a:pt x="0" y="603"/>
                    <a:pt x="0" y="906"/>
                  </a:cubicBezTo>
                  <a:lnTo>
                    <a:pt x="0" y="1269"/>
                  </a:lnTo>
                  <a:cubicBezTo>
                    <a:pt x="3" y="1562"/>
                    <a:pt x="61" y="1783"/>
                    <a:pt x="177" y="1932"/>
                  </a:cubicBezTo>
                  <a:cubicBezTo>
                    <a:pt x="292" y="2082"/>
                    <a:pt x="463" y="2156"/>
                    <a:pt x="689" y="2156"/>
                  </a:cubicBezTo>
                  <a:cubicBezTo>
                    <a:pt x="921" y="2156"/>
                    <a:pt x="1093" y="2079"/>
                    <a:pt x="1205" y="1926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0"/>
                  </a:lnTo>
                  <a:cubicBezTo>
                    <a:pt x="1371" y="588"/>
                    <a:pt x="1313" y="368"/>
                    <a:pt x="1201" y="221"/>
                  </a:cubicBezTo>
                  <a:cubicBezTo>
                    <a:pt x="1088" y="74"/>
                    <a:pt x="918" y="1"/>
                    <a:pt x="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362;p57">
              <a:extLst>
                <a:ext uri="{FF2B5EF4-FFF2-40B4-BE49-F238E27FC236}">
                  <a16:creationId xmlns:a16="http://schemas.microsoft.com/office/drawing/2014/main" id="{271271AB-9DA1-9C43-BA4E-FBAAF6547EB1}"/>
                </a:ext>
              </a:extLst>
            </p:cNvPr>
            <p:cNvSpPr/>
            <p:nvPr/>
          </p:nvSpPr>
          <p:spPr>
            <a:xfrm>
              <a:off x="6566800" y="2429525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712" y="1002"/>
                  </a:moveTo>
                  <a:cubicBezTo>
                    <a:pt x="805" y="1002"/>
                    <a:pt x="893" y="1046"/>
                    <a:pt x="949" y="1121"/>
                  </a:cubicBezTo>
                  <a:cubicBezTo>
                    <a:pt x="1012" y="1201"/>
                    <a:pt x="1043" y="1304"/>
                    <a:pt x="1043" y="1431"/>
                  </a:cubicBezTo>
                  <a:cubicBezTo>
                    <a:pt x="1043" y="1559"/>
                    <a:pt x="1013" y="1660"/>
                    <a:pt x="952" y="1738"/>
                  </a:cubicBezTo>
                  <a:cubicBezTo>
                    <a:pt x="891" y="1816"/>
                    <a:pt x="810" y="1855"/>
                    <a:pt x="704" y="1855"/>
                  </a:cubicBezTo>
                  <a:cubicBezTo>
                    <a:pt x="600" y="1855"/>
                    <a:pt x="517" y="1810"/>
                    <a:pt x="451" y="1718"/>
                  </a:cubicBezTo>
                  <a:cubicBezTo>
                    <a:pt x="385" y="1626"/>
                    <a:pt x="353" y="1503"/>
                    <a:pt x="353" y="1346"/>
                  </a:cubicBezTo>
                  <a:lnTo>
                    <a:pt x="353" y="1240"/>
                  </a:lnTo>
                  <a:cubicBezTo>
                    <a:pt x="380" y="1169"/>
                    <a:pt x="429" y="1109"/>
                    <a:pt x="493" y="1068"/>
                  </a:cubicBezTo>
                  <a:cubicBezTo>
                    <a:pt x="555" y="1025"/>
                    <a:pt x="628" y="1002"/>
                    <a:pt x="704" y="1002"/>
                  </a:cubicBezTo>
                  <a:cubicBezTo>
                    <a:pt x="707" y="1002"/>
                    <a:pt x="709" y="1002"/>
                    <a:pt x="712" y="1002"/>
                  </a:cubicBezTo>
                  <a:close/>
                  <a:moveTo>
                    <a:pt x="1044" y="0"/>
                  </a:moveTo>
                  <a:cubicBezTo>
                    <a:pt x="707" y="0"/>
                    <a:pt x="449" y="104"/>
                    <a:pt x="269" y="313"/>
                  </a:cubicBezTo>
                  <a:cubicBezTo>
                    <a:pt x="90" y="521"/>
                    <a:pt x="0" y="809"/>
                    <a:pt x="0" y="1178"/>
                  </a:cubicBezTo>
                  <a:lnTo>
                    <a:pt x="0" y="1297"/>
                  </a:lnTo>
                  <a:cubicBezTo>
                    <a:pt x="0" y="1548"/>
                    <a:pt x="66" y="1750"/>
                    <a:pt x="196" y="1905"/>
                  </a:cubicBezTo>
                  <a:cubicBezTo>
                    <a:pt x="327" y="2060"/>
                    <a:pt x="496" y="2137"/>
                    <a:pt x="706" y="2137"/>
                  </a:cubicBezTo>
                  <a:cubicBezTo>
                    <a:pt x="910" y="2137"/>
                    <a:pt x="1075" y="2072"/>
                    <a:pt x="1200" y="1939"/>
                  </a:cubicBezTo>
                  <a:cubicBezTo>
                    <a:pt x="1325" y="1806"/>
                    <a:pt x="1388" y="1634"/>
                    <a:pt x="1388" y="1421"/>
                  </a:cubicBezTo>
                  <a:cubicBezTo>
                    <a:pt x="1388" y="1213"/>
                    <a:pt x="1334" y="1046"/>
                    <a:pt x="1227" y="915"/>
                  </a:cubicBezTo>
                  <a:cubicBezTo>
                    <a:pt x="1119" y="784"/>
                    <a:pt x="973" y="719"/>
                    <a:pt x="788" y="719"/>
                  </a:cubicBezTo>
                  <a:cubicBezTo>
                    <a:pt x="614" y="719"/>
                    <a:pt x="469" y="778"/>
                    <a:pt x="357" y="897"/>
                  </a:cubicBezTo>
                  <a:cubicBezTo>
                    <a:pt x="379" y="704"/>
                    <a:pt x="449" y="556"/>
                    <a:pt x="566" y="451"/>
                  </a:cubicBezTo>
                  <a:cubicBezTo>
                    <a:pt x="683" y="346"/>
                    <a:pt x="839" y="292"/>
                    <a:pt x="1037" y="289"/>
                  </a:cubicBezTo>
                  <a:lnTo>
                    <a:pt x="1080" y="289"/>
                  </a:lnTo>
                  <a:lnTo>
                    <a:pt x="1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363;p57">
              <a:extLst>
                <a:ext uri="{FF2B5EF4-FFF2-40B4-BE49-F238E27FC236}">
                  <a16:creationId xmlns:a16="http://schemas.microsoft.com/office/drawing/2014/main" id="{0A39F5C8-7085-6149-9264-3A77A62F949B}"/>
                </a:ext>
              </a:extLst>
            </p:cNvPr>
            <p:cNvSpPr/>
            <p:nvPr/>
          </p:nvSpPr>
          <p:spPr>
            <a:xfrm>
              <a:off x="6608325" y="242905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6" y="281"/>
                  </a:moveTo>
                  <a:cubicBezTo>
                    <a:pt x="804" y="281"/>
                    <a:pt x="889" y="326"/>
                    <a:pt x="943" y="418"/>
                  </a:cubicBezTo>
                  <a:cubicBezTo>
                    <a:pt x="996" y="510"/>
                    <a:pt x="1024" y="655"/>
                    <a:pt x="1024" y="852"/>
                  </a:cubicBezTo>
                  <a:lnTo>
                    <a:pt x="1024" y="1326"/>
                  </a:lnTo>
                  <a:cubicBezTo>
                    <a:pt x="1020" y="1516"/>
                    <a:pt x="992" y="1656"/>
                    <a:pt x="938" y="1744"/>
                  </a:cubicBezTo>
                  <a:cubicBezTo>
                    <a:pt x="885" y="1832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6" y="1636"/>
                    <a:pt x="349" y="1491"/>
                    <a:pt x="349" y="1295"/>
                  </a:cubicBezTo>
                  <a:lnTo>
                    <a:pt x="349" y="819"/>
                  </a:lnTo>
                  <a:cubicBezTo>
                    <a:pt x="352" y="634"/>
                    <a:pt x="380" y="499"/>
                    <a:pt x="433" y="411"/>
                  </a:cubicBezTo>
                  <a:cubicBezTo>
                    <a:pt x="488" y="324"/>
                    <a:pt x="572" y="281"/>
                    <a:pt x="686" y="281"/>
                  </a:cubicBezTo>
                  <a:close/>
                  <a:moveTo>
                    <a:pt x="686" y="0"/>
                  </a:moveTo>
                  <a:cubicBezTo>
                    <a:pt x="455" y="0"/>
                    <a:pt x="282" y="75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68"/>
                  </a:lnTo>
                  <a:cubicBezTo>
                    <a:pt x="3" y="1561"/>
                    <a:pt x="62" y="1782"/>
                    <a:pt x="176" y="1932"/>
                  </a:cubicBezTo>
                  <a:cubicBezTo>
                    <a:pt x="292" y="2081"/>
                    <a:pt x="463" y="2156"/>
                    <a:pt x="689" y="2156"/>
                  </a:cubicBezTo>
                  <a:cubicBezTo>
                    <a:pt x="921" y="2156"/>
                    <a:pt x="1092" y="2080"/>
                    <a:pt x="1204" y="1926"/>
                  </a:cubicBezTo>
                  <a:cubicBezTo>
                    <a:pt x="1317" y="1773"/>
                    <a:pt x="1374" y="1546"/>
                    <a:pt x="1374" y="1244"/>
                  </a:cubicBezTo>
                  <a:lnTo>
                    <a:pt x="1374" y="881"/>
                  </a:lnTo>
                  <a:cubicBezTo>
                    <a:pt x="1370" y="588"/>
                    <a:pt x="1313" y="368"/>
                    <a:pt x="1201" y="221"/>
                  </a:cubicBezTo>
                  <a:cubicBezTo>
                    <a:pt x="1087" y="73"/>
                    <a:pt x="917" y="0"/>
                    <a:pt x="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364;p57">
              <a:extLst>
                <a:ext uri="{FF2B5EF4-FFF2-40B4-BE49-F238E27FC236}">
                  <a16:creationId xmlns:a16="http://schemas.microsoft.com/office/drawing/2014/main" id="{5BC90CEA-9117-8947-9EF7-4F47DCECFF22}"/>
                </a:ext>
              </a:extLst>
            </p:cNvPr>
            <p:cNvSpPr/>
            <p:nvPr/>
          </p:nvSpPr>
          <p:spPr>
            <a:xfrm>
              <a:off x="6650275" y="242905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6" y="510"/>
                    <a:pt x="1024" y="655"/>
                    <a:pt x="1024" y="852"/>
                  </a:cubicBezTo>
                  <a:lnTo>
                    <a:pt x="1024" y="1326"/>
                  </a:lnTo>
                  <a:cubicBezTo>
                    <a:pt x="1022" y="1516"/>
                    <a:pt x="993" y="1656"/>
                    <a:pt x="939" y="1744"/>
                  </a:cubicBezTo>
                  <a:cubicBezTo>
                    <a:pt x="885" y="1832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6" y="1636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0" y="499"/>
                    <a:pt x="434" y="411"/>
                  </a:cubicBezTo>
                  <a:cubicBezTo>
                    <a:pt x="489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2" y="75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68"/>
                  </a:lnTo>
                  <a:cubicBezTo>
                    <a:pt x="3" y="1561"/>
                    <a:pt x="63" y="1782"/>
                    <a:pt x="178" y="1932"/>
                  </a:cubicBezTo>
                  <a:cubicBezTo>
                    <a:pt x="292" y="2081"/>
                    <a:pt x="463" y="2156"/>
                    <a:pt x="689" y="2156"/>
                  </a:cubicBezTo>
                  <a:cubicBezTo>
                    <a:pt x="920" y="2156"/>
                    <a:pt x="1092" y="2080"/>
                    <a:pt x="1204" y="1926"/>
                  </a:cubicBezTo>
                  <a:cubicBezTo>
                    <a:pt x="1318" y="1773"/>
                    <a:pt x="1374" y="1546"/>
                    <a:pt x="1374" y="1244"/>
                  </a:cubicBezTo>
                  <a:lnTo>
                    <a:pt x="1374" y="881"/>
                  </a:lnTo>
                  <a:cubicBezTo>
                    <a:pt x="1372" y="588"/>
                    <a:pt x="1314" y="368"/>
                    <a:pt x="1201" y="221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365;p57">
              <a:extLst>
                <a:ext uri="{FF2B5EF4-FFF2-40B4-BE49-F238E27FC236}">
                  <a16:creationId xmlns:a16="http://schemas.microsoft.com/office/drawing/2014/main" id="{2B81BB55-7F56-4C4D-8024-E84172969A44}"/>
                </a:ext>
              </a:extLst>
            </p:cNvPr>
            <p:cNvSpPr/>
            <p:nvPr/>
          </p:nvSpPr>
          <p:spPr>
            <a:xfrm>
              <a:off x="5473875" y="4291625"/>
              <a:ext cx="21600" cy="52675"/>
            </a:xfrm>
            <a:custGeom>
              <a:avLst/>
              <a:gdLst/>
              <a:ahLst/>
              <a:cxnLst/>
              <a:rect l="l" t="t" r="r" b="b"/>
              <a:pathLst>
                <a:path w="864" h="2107" extrusionOk="0">
                  <a:moveTo>
                    <a:pt x="818" y="1"/>
                  </a:moveTo>
                  <a:lnTo>
                    <a:pt x="0" y="302"/>
                  </a:lnTo>
                  <a:lnTo>
                    <a:pt x="0" y="596"/>
                  </a:lnTo>
                  <a:lnTo>
                    <a:pt x="514" y="420"/>
                  </a:lnTo>
                  <a:lnTo>
                    <a:pt x="514" y="2107"/>
                  </a:lnTo>
                  <a:lnTo>
                    <a:pt x="863" y="2107"/>
                  </a:lnTo>
                  <a:lnTo>
                    <a:pt x="8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366;p57">
              <a:extLst>
                <a:ext uri="{FF2B5EF4-FFF2-40B4-BE49-F238E27FC236}">
                  <a16:creationId xmlns:a16="http://schemas.microsoft.com/office/drawing/2014/main" id="{E37F2DBE-6273-6046-AA02-CC6EE095B006}"/>
                </a:ext>
              </a:extLst>
            </p:cNvPr>
            <p:cNvSpPr/>
            <p:nvPr/>
          </p:nvSpPr>
          <p:spPr>
            <a:xfrm>
              <a:off x="5513550" y="4291100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7"/>
                    <a:pt x="944" y="419"/>
                  </a:cubicBezTo>
                  <a:cubicBezTo>
                    <a:pt x="998" y="511"/>
                    <a:pt x="1024" y="655"/>
                    <a:pt x="1024" y="853"/>
                  </a:cubicBezTo>
                  <a:lnTo>
                    <a:pt x="1024" y="1326"/>
                  </a:lnTo>
                  <a:cubicBezTo>
                    <a:pt x="1021" y="1515"/>
                    <a:pt x="993" y="1656"/>
                    <a:pt x="939" y="1744"/>
                  </a:cubicBezTo>
                  <a:cubicBezTo>
                    <a:pt x="885" y="1833"/>
                    <a:pt x="802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6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0" y="499"/>
                    <a:pt x="433" y="412"/>
                  </a:cubicBezTo>
                  <a:cubicBezTo>
                    <a:pt x="488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5" y="0"/>
                    <a:pt x="282" y="76"/>
                    <a:pt x="169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70"/>
                  </a:lnTo>
                  <a:cubicBezTo>
                    <a:pt x="3" y="1561"/>
                    <a:pt x="62" y="1783"/>
                    <a:pt x="178" y="1932"/>
                  </a:cubicBezTo>
                  <a:cubicBezTo>
                    <a:pt x="292" y="2081"/>
                    <a:pt x="463" y="2157"/>
                    <a:pt x="689" y="2157"/>
                  </a:cubicBezTo>
                  <a:cubicBezTo>
                    <a:pt x="920" y="2157"/>
                    <a:pt x="1092" y="2080"/>
                    <a:pt x="1204" y="1926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1"/>
                  </a:lnTo>
                  <a:cubicBezTo>
                    <a:pt x="1372" y="589"/>
                    <a:pt x="1314" y="369"/>
                    <a:pt x="1201" y="222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367;p57">
              <a:extLst>
                <a:ext uri="{FF2B5EF4-FFF2-40B4-BE49-F238E27FC236}">
                  <a16:creationId xmlns:a16="http://schemas.microsoft.com/office/drawing/2014/main" id="{15728180-BA86-6649-834E-03168CCF2F4A}"/>
                </a:ext>
              </a:extLst>
            </p:cNvPr>
            <p:cNvSpPr/>
            <p:nvPr/>
          </p:nvSpPr>
          <p:spPr>
            <a:xfrm>
              <a:off x="5555475" y="4291100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7" y="281"/>
                  </a:moveTo>
                  <a:cubicBezTo>
                    <a:pt x="804" y="281"/>
                    <a:pt x="890" y="327"/>
                    <a:pt x="944" y="419"/>
                  </a:cubicBezTo>
                  <a:cubicBezTo>
                    <a:pt x="996" y="511"/>
                    <a:pt x="1024" y="655"/>
                    <a:pt x="1024" y="853"/>
                  </a:cubicBezTo>
                  <a:lnTo>
                    <a:pt x="1024" y="1326"/>
                  </a:lnTo>
                  <a:cubicBezTo>
                    <a:pt x="1021" y="1515"/>
                    <a:pt x="993" y="1656"/>
                    <a:pt x="939" y="1744"/>
                  </a:cubicBezTo>
                  <a:cubicBezTo>
                    <a:pt x="885" y="1833"/>
                    <a:pt x="803" y="1877"/>
                    <a:pt x="689" y="1877"/>
                  </a:cubicBezTo>
                  <a:cubicBezTo>
                    <a:pt x="572" y="1877"/>
                    <a:pt x="487" y="1828"/>
                    <a:pt x="432" y="1732"/>
                  </a:cubicBezTo>
                  <a:cubicBezTo>
                    <a:pt x="377" y="1637"/>
                    <a:pt x="350" y="1491"/>
                    <a:pt x="350" y="1295"/>
                  </a:cubicBezTo>
                  <a:lnTo>
                    <a:pt x="350" y="819"/>
                  </a:lnTo>
                  <a:cubicBezTo>
                    <a:pt x="352" y="634"/>
                    <a:pt x="381" y="499"/>
                    <a:pt x="435" y="412"/>
                  </a:cubicBezTo>
                  <a:cubicBezTo>
                    <a:pt x="488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6" y="0"/>
                    <a:pt x="283" y="76"/>
                    <a:pt x="170" y="226"/>
                  </a:cubicBezTo>
                  <a:cubicBezTo>
                    <a:pt x="57" y="378"/>
                    <a:pt x="1" y="604"/>
                    <a:pt x="1" y="906"/>
                  </a:cubicBezTo>
                  <a:lnTo>
                    <a:pt x="1" y="1270"/>
                  </a:lnTo>
                  <a:cubicBezTo>
                    <a:pt x="4" y="1561"/>
                    <a:pt x="63" y="1783"/>
                    <a:pt x="178" y="1932"/>
                  </a:cubicBezTo>
                  <a:cubicBezTo>
                    <a:pt x="292" y="2081"/>
                    <a:pt x="463" y="2157"/>
                    <a:pt x="689" y="2157"/>
                  </a:cubicBezTo>
                  <a:cubicBezTo>
                    <a:pt x="920" y="2157"/>
                    <a:pt x="1091" y="2080"/>
                    <a:pt x="1204" y="1926"/>
                  </a:cubicBezTo>
                  <a:cubicBezTo>
                    <a:pt x="1318" y="1773"/>
                    <a:pt x="1374" y="1546"/>
                    <a:pt x="1374" y="1245"/>
                  </a:cubicBezTo>
                  <a:lnTo>
                    <a:pt x="1374" y="881"/>
                  </a:lnTo>
                  <a:cubicBezTo>
                    <a:pt x="1372" y="589"/>
                    <a:pt x="1314" y="369"/>
                    <a:pt x="1201" y="222"/>
                  </a:cubicBezTo>
                  <a:cubicBezTo>
                    <a:pt x="1087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368;p57">
              <a:extLst>
                <a:ext uri="{FF2B5EF4-FFF2-40B4-BE49-F238E27FC236}">
                  <a16:creationId xmlns:a16="http://schemas.microsoft.com/office/drawing/2014/main" id="{FFB685DD-26CB-A740-A823-158CABDFC882}"/>
                </a:ext>
              </a:extLst>
            </p:cNvPr>
            <p:cNvSpPr/>
            <p:nvPr/>
          </p:nvSpPr>
          <p:spPr>
            <a:xfrm>
              <a:off x="5476650" y="615700"/>
              <a:ext cx="21625" cy="52625"/>
            </a:xfrm>
            <a:custGeom>
              <a:avLst/>
              <a:gdLst/>
              <a:ahLst/>
              <a:cxnLst/>
              <a:rect l="l" t="t" r="r" b="b"/>
              <a:pathLst>
                <a:path w="865" h="2105" extrusionOk="0">
                  <a:moveTo>
                    <a:pt x="819" y="0"/>
                  </a:moveTo>
                  <a:lnTo>
                    <a:pt x="1" y="301"/>
                  </a:lnTo>
                  <a:lnTo>
                    <a:pt x="1" y="594"/>
                  </a:lnTo>
                  <a:lnTo>
                    <a:pt x="516" y="420"/>
                  </a:lnTo>
                  <a:lnTo>
                    <a:pt x="516" y="2105"/>
                  </a:lnTo>
                  <a:lnTo>
                    <a:pt x="865" y="2105"/>
                  </a:lnTo>
                  <a:lnTo>
                    <a:pt x="8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369;p57">
              <a:extLst>
                <a:ext uri="{FF2B5EF4-FFF2-40B4-BE49-F238E27FC236}">
                  <a16:creationId xmlns:a16="http://schemas.microsoft.com/office/drawing/2014/main" id="{44FA24E4-CDCE-9F4C-B2EA-6304DC6AD5AC}"/>
                </a:ext>
              </a:extLst>
            </p:cNvPr>
            <p:cNvSpPr/>
            <p:nvPr/>
          </p:nvSpPr>
          <p:spPr>
            <a:xfrm>
              <a:off x="5516325" y="615150"/>
              <a:ext cx="34375" cy="53900"/>
            </a:xfrm>
            <a:custGeom>
              <a:avLst/>
              <a:gdLst/>
              <a:ahLst/>
              <a:cxnLst/>
              <a:rect l="l" t="t" r="r" b="b"/>
              <a:pathLst>
                <a:path w="1375" h="2156" extrusionOk="0">
                  <a:moveTo>
                    <a:pt x="687" y="280"/>
                  </a:moveTo>
                  <a:cubicBezTo>
                    <a:pt x="804" y="280"/>
                    <a:pt x="890" y="326"/>
                    <a:pt x="944" y="418"/>
                  </a:cubicBezTo>
                  <a:cubicBezTo>
                    <a:pt x="998" y="510"/>
                    <a:pt x="1024" y="654"/>
                    <a:pt x="1024" y="851"/>
                  </a:cubicBezTo>
                  <a:lnTo>
                    <a:pt x="1024" y="1326"/>
                  </a:lnTo>
                  <a:cubicBezTo>
                    <a:pt x="1022" y="1515"/>
                    <a:pt x="993" y="1655"/>
                    <a:pt x="939" y="1743"/>
                  </a:cubicBezTo>
                  <a:cubicBezTo>
                    <a:pt x="885" y="1832"/>
                    <a:pt x="803" y="1876"/>
                    <a:pt x="689" y="1876"/>
                  </a:cubicBezTo>
                  <a:cubicBezTo>
                    <a:pt x="572" y="1876"/>
                    <a:pt x="486" y="1827"/>
                    <a:pt x="431" y="1731"/>
                  </a:cubicBezTo>
                  <a:cubicBezTo>
                    <a:pt x="377" y="1636"/>
                    <a:pt x="350" y="1490"/>
                    <a:pt x="350" y="1294"/>
                  </a:cubicBezTo>
                  <a:lnTo>
                    <a:pt x="350" y="818"/>
                  </a:lnTo>
                  <a:cubicBezTo>
                    <a:pt x="352" y="634"/>
                    <a:pt x="380" y="498"/>
                    <a:pt x="435" y="410"/>
                  </a:cubicBezTo>
                  <a:cubicBezTo>
                    <a:pt x="489" y="323"/>
                    <a:pt x="572" y="280"/>
                    <a:pt x="687" y="280"/>
                  </a:cubicBezTo>
                  <a:close/>
                  <a:moveTo>
                    <a:pt x="687" y="0"/>
                  </a:moveTo>
                  <a:cubicBezTo>
                    <a:pt x="455" y="0"/>
                    <a:pt x="282" y="75"/>
                    <a:pt x="169" y="226"/>
                  </a:cubicBezTo>
                  <a:cubicBezTo>
                    <a:pt x="58" y="377"/>
                    <a:pt x="1" y="603"/>
                    <a:pt x="1" y="905"/>
                  </a:cubicBezTo>
                  <a:lnTo>
                    <a:pt x="1" y="1269"/>
                  </a:lnTo>
                  <a:cubicBezTo>
                    <a:pt x="5" y="1561"/>
                    <a:pt x="63" y="1783"/>
                    <a:pt x="178" y="1932"/>
                  </a:cubicBezTo>
                  <a:cubicBezTo>
                    <a:pt x="293" y="2081"/>
                    <a:pt x="463" y="2156"/>
                    <a:pt x="689" y="2156"/>
                  </a:cubicBezTo>
                  <a:cubicBezTo>
                    <a:pt x="920" y="2156"/>
                    <a:pt x="1092" y="2079"/>
                    <a:pt x="1206" y="1926"/>
                  </a:cubicBezTo>
                  <a:cubicBezTo>
                    <a:pt x="1318" y="1772"/>
                    <a:pt x="1374" y="1545"/>
                    <a:pt x="1374" y="1244"/>
                  </a:cubicBezTo>
                  <a:lnTo>
                    <a:pt x="1374" y="880"/>
                  </a:lnTo>
                  <a:cubicBezTo>
                    <a:pt x="1372" y="587"/>
                    <a:pt x="1314" y="367"/>
                    <a:pt x="1201" y="220"/>
                  </a:cubicBezTo>
                  <a:cubicBezTo>
                    <a:pt x="1089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370;p57">
              <a:extLst>
                <a:ext uri="{FF2B5EF4-FFF2-40B4-BE49-F238E27FC236}">
                  <a16:creationId xmlns:a16="http://schemas.microsoft.com/office/drawing/2014/main" id="{EBFA84C8-4F45-A04A-AE17-A07F954DE4CC}"/>
                </a:ext>
              </a:extLst>
            </p:cNvPr>
            <p:cNvSpPr/>
            <p:nvPr/>
          </p:nvSpPr>
          <p:spPr>
            <a:xfrm>
              <a:off x="5558300" y="615150"/>
              <a:ext cx="34350" cy="53900"/>
            </a:xfrm>
            <a:custGeom>
              <a:avLst/>
              <a:gdLst/>
              <a:ahLst/>
              <a:cxnLst/>
              <a:rect l="l" t="t" r="r" b="b"/>
              <a:pathLst>
                <a:path w="1374" h="2156" extrusionOk="0">
                  <a:moveTo>
                    <a:pt x="686" y="280"/>
                  </a:moveTo>
                  <a:cubicBezTo>
                    <a:pt x="803" y="280"/>
                    <a:pt x="889" y="326"/>
                    <a:pt x="943" y="418"/>
                  </a:cubicBezTo>
                  <a:cubicBezTo>
                    <a:pt x="996" y="510"/>
                    <a:pt x="1023" y="654"/>
                    <a:pt x="1023" y="851"/>
                  </a:cubicBezTo>
                  <a:lnTo>
                    <a:pt x="1023" y="1326"/>
                  </a:lnTo>
                  <a:cubicBezTo>
                    <a:pt x="1021" y="1515"/>
                    <a:pt x="992" y="1655"/>
                    <a:pt x="938" y="1743"/>
                  </a:cubicBezTo>
                  <a:cubicBezTo>
                    <a:pt x="885" y="1832"/>
                    <a:pt x="802" y="1876"/>
                    <a:pt x="688" y="1876"/>
                  </a:cubicBezTo>
                  <a:cubicBezTo>
                    <a:pt x="571" y="1876"/>
                    <a:pt x="485" y="1828"/>
                    <a:pt x="432" y="1731"/>
                  </a:cubicBezTo>
                  <a:cubicBezTo>
                    <a:pt x="377" y="1636"/>
                    <a:pt x="349" y="1490"/>
                    <a:pt x="349" y="1294"/>
                  </a:cubicBezTo>
                  <a:lnTo>
                    <a:pt x="349" y="818"/>
                  </a:lnTo>
                  <a:cubicBezTo>
                    <a:pt x="351" y="634"/>
                    <a:pt x="379" y="498"/>
                    <a:pt x="434" y="410"/>
                  </a:cubicBezTo>
                  <a:cubicBezTo>
                    <a:pt x="488" y="323"/>
                    <a:pt x="571" y="280"/>
                    <a:pt x="686" y="280"/>
                  </a:cubicBezTo>
                  <a:close/>
                  <a:moveTo>
                    <a:pt x="686" y="0"/>
                  </a:moveTo>
                  <a:cubicBezTo>
                    <a:pt x="454" y="0"/>
                    <a:pt x="282" y="75"/>
                    <a:pt x="169" y="226"/>
                  </a:cubicBezTo>
                  <a:cubicBezTo>
                    <a:pt x="56" y="377"/>
                    <a:pt x="0" y="603"/>
                    <a:pt x="0" y="905"/>
                  </a:cubicBezTo>
                  <a:lnTo>
                    <a:pt x="0" y="1269"/>
                  </a:lnTo>
                  <a:cubicBezTo>
                    <a:pt x="4" y="1561"/>
                    <a:pt x="62" y="1783"/>
                    <a:pt x="177" y="1932"/>
                  </a:cubicBezTo>
                  <a:cubicBezTo>
                    <a:pt x="292" y="2081"/>
                    <a:pt x="461" y="2156"/>
                    <a:pt x="688" y="2156"/>
                  </a:cubicBezTo>
                  <a:cubicBezTo>
                    <a:pt x="919" y="2156"/>
                    <a:pt x="1090" y="2079"/>
                    <a:pt x="1204" y="1926"/>
                  </a:cubicBezTo>
                  <a:cubicBezTo>
                    <a:pt x="1317" y="1772"/>
                    <a:pt x="1373" y="1545"/>
                    <a:pt x="1373" y="1244"/>
                  </a:cubicBezTo>
                  <a:lnTo>
                    <a:pt x="1373" y="880"/>
                  </a:lnTo>
                  <a:cubicBezTo>
                    <a:pt x="1371" y="587"/>
                    <a:pt x="1314" y="367"/>
                    <a:pt x="1200" y="220"/>
                  </a:cubicBezTo>
                  <a:cubicBezTo>
                    <a:pt x="1087" y="73"/>
                    <a:pt x="918" y="0"/>
                    <a:pt x="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371;p57">
              <a:extLst>
                <a:ext uri="{FF2B5EF4-FFF2-40B4-BE49-F238E27FC236}">
                  <a16:creationId xmlns:a16="http://schemas.microsoft.com/office/drawing/2014/main" id="{39AA8393-04B8-4543-A133-8FD2B319EB89}"/>
                </a:ext>
              </a:extLst>
            </p:cNvPr>
            <p:cNvSpPr/>
            <p:nvPr/>
          </p:nvSpPr>
          <p:spPr>
            <a:xfrm>
              <a:off x="4281875" y="238100"/>
              <a:ext cx="34850" cy="53925"/>
            </a:xfrm>
            <a:custGeom>
              <a:avLst/>
              <a:gdLst/>
              <a:ahLst/>
              <a:cxnLst/>
              <a:rect l="l" t="t" r="r" b="b"/>
              <a:pathLst>
                <a:path w="1394" h="2157" extrusionOk="0">
                  <a:moveTo>
                    <a:pt x="677" y="1"/>
                  </a:moveTo>
                  <a:cubicBezTo>
                    <a:pt x="564" y="1"/>
                    <a:pt x="451" y="27"/>
                    <a:pt x="349" y="75"/>
                  </a:cubicBezTo>
                  <a:cubicBezTo>
                    <a:pt x="251" y="121"/>
                    <a:pt x="169" y="192"/>
                    <a:pt x="110" y="282"/>
                  </a:cubicBezTo>
                  <a:cubicBezTo>
                    <a:pt x="53" y="369"/>
                    <a:pt x="23" y="472"/>
                    <a:pt x="24" y="576"/>
                  </a:cubicBezTo>
                  <a:lnTo>
                    <a:pt x="374" y="576"/>
                  </a:lnTo>
                  <a:cubicBezTo>
                    <a:pt x="372" y="495"/>
                    <a:pt x="404" y="417"/>
                    <a:pt x="465" y="363"/>
                  </a:cubicBezTo>
                  <a:cubicBezTo>
                    <a:pt x="525" y="309"/>
                    <a:pt x="603" y="282"/>
                    <a:pt x="697" y="282"/>
                  </a:cubicBezTo>
                  <a:cubicBezTo>
                    <a:pt x="805" y="282"/>
                    <a:pt x="885" y="309"/>
                    <a:pt x="937" y="364"/>
                  </a:cubicBezTo>
                  <a:cubicBezTo>
                    <a:pt x="990" y="421"/>
                    <a:pt x="1015" y="498"/>
                    <a:pt x="1015" y="597"/>
                  </a:cubicBezTo>
                  <a:cubicBezTo>
                    <a:pt x="1015" y="701"/>
                    <a:pt x="984" y="780"/>
                    <a:pt x="922" y="835"/>
                  </a:cubicBezTo>
                  <a:cubicBezTo>
                    <a:pt x="858" y="890"/>
                    <a:pt x="774" y="918"/>
                    <a:pt x="666" y="919"/>
                  </a:cubicBezTo>
                  <a:lnTo>
                    <a:pt x="452" y="919"/>
                  </a:lnTo>
                  <a:lnTo>
                    <a:pt x="448" y="1195"/>
                  </a:lnTo>
                  <a:lnTo>
                    <a:pt x="655" y="1195"/>
                  </a:lnTo>
                  <a:cubicBezTo>
                    <a:pt x="783" y="1195"/>
                    <a:pt x="881" y="1225"/>
                    <a:pt x="946" y="1285"/>
                  </a:cubicBezTo>
                  <a:cubicBezTo>
                    <a:pt x="1011" y="1344"/>
                    <a:pt x="1044" y="1431"/>
                    <a:pt x="1044" y="1539"/>
                  </a:cubicBezTo>
                  <a:cubicBezTo>
                    <a:pt x="1044" y="1649"/>
                    <a:pt x="1013" y="1733"/>
                    <a:pt x="950" y="1790"/>
                  </a:cubicBezTo>
                  <a:cubicBezTo>
                    <a:pt x="888" y="1848"/>
                    <a:pt x="802" y="1878"/>
                    <a:pt x="693" y="1878"/>
                  </a:cubicBezTo>
                  <a:cubicBezTo>
                    <a:pt x="588" y="1878"/>
                    <a:pt x="506" y="1849"/>
                    <a:pt x="444" y="1790"/>
                  </a:cubicBezTo>
                  <a:cubicBezTo>
                    <a:pt x="382" y="1733"/>
                    <a:pt x="350" y="1658"/>
                    <a:pt x="350" y="1566"/>
                  </a:cubicBezTo>
                  <a:lnTo>
                    <a:pt x="0" y="1566"/>
                  </a:lnTo>
                  <a:cubicBezTo>
                    <a:pt x="0" y="1745"/>
                    <a:pt x="66" y="1887"/>
                    <a:pt x="194" y="1995"/>
                  </a:cubicBezTo>
                  <a:cubicBezTo>
                    <a:pt x="323" y="2102"/>
                    <a:pt x="488" y="2156"/>
                    <a:pt x="690" y="2156"/>
                  </a:cubicBezTo>
                  <a:cubicBezTo>
                    <a:pt x="900" y="2156"/>
                    <a:pt x="1070" y="2101"/>
                    <a:pt x="1200" y="1989"/>
                  </a:cubicBezTo>
                  <a:cubicBezTo>
                    <a:pt x="1329" y="1878"/>
                    <a:pt x="1394" y="1728"/>
                    <a:pt x="1394" y="1539"/>
                  </a:cubicBezTo>
                  <a:cubicBezTo>
                    <a:pt x="1394" y="1422"/>
                    <a:pt x="1365" y="1322"/>
                    <a:pt x="1304" y="1237"/>
                  </a:cubicBezTo>
                  <a:cubicBezTo>
                    <a:pt x="1244" y="1153"/>
                    <a:pt x="1157" y="1090"/>
                    <a:pt x="1041" y="1052"/>
                  </a:cubicBezTo>
                  <a:cubicBezTo>
                    <a:pt x="1135" y="1011"/>
                    <a:pt x="1215" y="945"/>
                    <a:pt x="1274" y="863"/>
                  </a:cubicBezTo>
                  <a:cubicBezTo>
                    <a:pt x="1332" y="786"/>
                    <a:pt x="1364" y="693"/>
                    <a:pt x="1365" y="597"/>
                  </a:cubicBezTo>
                  <a:cubicBezTo>
                    <a:pt x="1365" y="410"/>
                    <a:pt x="1305" y="263"/>
                    <a:pt x="1186" y="158"/>
                  </a:cubicBezTo>
                  <a:cubicBezTo>
                    <a:pt x="1066" y="52"/>
                    <a:pt x="901" y="1"/>
                    <a:pt x="692" y="1"/>
                  </a:cubicBezTo>
                  <a:cubicBezTo>
                    <a:pt x="687" y="1"/>
                    <a:pt x="682" y="1"/>
                    <a:pt x="6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372;p57">
              <a:extLst>
                <a:ext uri="{FF2B5EF4-FFF2-40B4-BE49-F238E27FC236}">
                  <a16:creationId xmlns:a16="http://schemas.microsoft.com/office/drawing/2014/main" id="{D25CE648-FFF9-E34A-ABB9-775E3F93A977}"/>
                </a:ext>
              </a:extLst>
            </p:cNvPr>
            <p:cNvSpPr/>
            <p:nvPr/>
          </p:nvSpPr>
          <p:spPr>
            <a:xfrm>
              <a:off x="4324825" y="238125"/>
              <a:ext cx="34375" cy="53925"/>
            </a:xfrm>
            <a:custGeom>
              <a:avLst/>
              <a:gdLst/>
              <a:ahLst/>
              <a:cxnLst/>
              <a:rect l="l" t="t" r="r" b="b"/>
              <a:pathLst>
                <a:path w="1375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8" y="510"/>
                    <a:pt x="1024" y="655"/>
                    <a:pt x="1024" y="852"/>
                  </a:cubicBezTo>
                  <a:lnTo>
                    <a:pt x="1024" y="1327"/>
                  </a:lnTo>
                  <a:cubicBezTo>
                    <a:pt x="1022" y="1516"/>
                    <a:pt x="993" y="1655"/>
                    <a:pt x="939" y="1744"/>
                  </a:cubicBezTo>
                  <a:cubicBezTo>
                    <a:pt x="885" y="1832"/>
                    <a:pt x="803" y="1877"/>
                    <a:pt x="689" y="1877"/>
                  </a:cubicBezTo>
                  <a:cubicBezTo>
                    <a:pt x="572" y="1877"/>
                    <a:pt x="487" y="1828"/>
                    <a:pt x="431" y="1732"/>
                  </a:cubicBezTo>
                  <a:cubicBezTo>
                    <a:pt x="376" y="1636"/>
                    <a:pt x="350" y="1490"/>
                    <a:pt x="350" y="1294"/>
                  </a:cubicBezTo>
                  <a:lnTo>
                    <a:pt x="350" y="819"/>
                  </a:lnTo>
                  <a:cubicBezTo>
                    <a:pt x="352" y="633"/>
                    <a:pt x="380" y="498"/>
                    <a:pt x="435" y="411"/>
                  </a:cubicBezTo>
                  <a:cubicBezTo>
                    <a:pt x="489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6" y="0"/>
                    <a:pt x="282" y="74"/>
                    <a:pt x="170" y="226"/>
                  </a:cubicBezTo>
                  <a:cubicBezTo>
                    <a:pt x="58" y="378"/>
                    <a:pt x="1" y="604"/>
                    <a:pt x="1" y="905"/>
                  </a:cubicBezTo>
                  <a:lnTo>
                    <a:pt x="1" y="1268"/>
                  </a:lnTo>
                  <a:cubicBezTo>
                    <a:pt x="3" y="1561"/>
                    <a:pt x="63" y="1782"/>
                    <a:pt x="178" y="1932"/>
                  </a:cubicBezTo>
                  <a:cubicBezTo>
                    <a:pt x="293" y="2081"/>
                    <a:pt x="464" y="2156"/>
                    <a:pt x="689" y="2156"/>
                  </a:cubicBezTo>
                  <a:cubicBezTo>
                    <a:pt x="921" y="2156"/>
                    <a:pt x="1092" y="2080"/>
                    <a:pt x="1206" y="1927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1"/>
                  </a:lnTo>
                  <a:cubicBezTo>
                    <a:pt x="1372" y="588"/>
                    <a:pt x="1315" y="367"/>
                    <a:pt x="1201" y="220"/>
                  </a:cubicBezTo>
                  <a:cubicBezTo>
                    <a:pt x="1089" y="73"/>
                    <a:pt x="918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373;p57">
              <a:extLst>
                <a:ext uri="{FF2B5EF4-FFF2-40B4-BE49-F238E27FC236}">
                  <a16:creationId xmlns:a16="http://schemas.microsoft.com/office/drawing/2014/main" id="{F5740E58-19C0-3044-A955-6863A7C6B736}"/>
                </a:ext>
              </a:extLst>
            </p:cNvPr>
            <p:cNvSpPr/>
            <p:nvPr/>
          </p:nvSpPr>
          <p:spPr>
            <a:xfrm>
              <a:off x="4366800" y="238125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6" y="281"/>
                  </a:moveTo>
                  <a:cubicBezTo>
                    <a:pt x="803" y="281"/>
                    <a:pt x="889" y="326"/>
                    <a:pt x="943" y="418"/>
                  </a:cubicBezTo>
                  <a:cubicBezTo>
                    <a:pt x="996" y="510"/>
                    <a:pt x="1023" y="655"/>
                    <a:pt x="1023" y="852"/>
                  </a:cubicBezTo>
                  <a:lnTo>
                    <a:pt x="1023" y="1327"/>
                  </a:lnTo>
                  <a:cubicBezTo>
                    <a:pt x="1021" y="1516"/>
                    <a:pt x="992" y="1655"/>
                    <a:pt x="938" y="1744"/>
                  </a:cubicBezTo>
                  <a:cubicBezTo>
                    <a:pt x="885" y="1832"/>
                    <a:pt x="802" y="1877"/>
                    <a:pt x="689" y="1877"/>
                  </a:cubicBezTo>
                  <a:cubicBezTo>
                    <a:pt x="571" y="1877"/>
                    <a:pt x="487" y="1828"/>
                    <a:pt x="432" y="1732"/>
                  </a:cubicBezTo>
                  <a:cubicBezTo>
                    <a:pt x="377" y="1636"/>
                    <a:pt x="349" y="1490"/>
                    <a:pt x="349" y="1294"/>
                  </a:cubicBezTo>
                  <a:lnTo>
                    <a:pt x="349" y="819"/>
                  </a:lnTo>
                  <a:cubicBezTo>
                    <a:pt x="351" y="633"/>
                    <a:pt x="380" y="498"/>
                    <a:pt x="434" y="411"/>
                  </a:cubicBezTo>
                  <a:cubicBezTo>
                    <a:pt x="488" y="324"/>
                    <a:pt x="571" y="281"/>
                    <a:pt x="686" y="281"/>
                  </a:cubicBezTo>
                  <a:close/>
                  <a:moveTo>
                    <a:pt x="686" y="0"/>
                  </a:moveTo>
                  <a:cubicBezTo>
                    <a:pt x="454" y="0"/>
                    <a:pt x="282" y="74"/>
                    <a:pt x="170" y="226"/>
                  </a:cubicBezTo>
                  <a:cubicBezTo>
                    <a:pt x="56" y="378"/>
                    <a:pt x="0" y="604"/>
                    <a:pt x="0" y="905"/>
                  </a:cubicBezTo>
                  <a:lnTo>
                    <a:pt x="0" y="1268"/>
                  </a:lnTo>
                  <a:cubicBezTo>
                    <a:pt x="4" y="1561"/>
                    <a:pt x="62" y="1782"/>
                    <a:pt x="177" y="1932"/>
                  </a:cubicBezTo>
                  <a:cubicBezTo>
                    <a:pt x="292" y="2081"/>
                    <a:pt x="461" y="2156"/>
                    <a:pt x="689" y="2156"/>
                  </a:cubicBezTo>
                  <a:cubicBezTo>
                    <a:pt x="919" y="2156"/>
                    <a:pt x="1091" y="2080"/>
                    <a:pt x="1204" y="1927"/>
                  </a:cubicBezTo>
                  <a:cubicBezTo>
                    <a:pt x="1317" y="1773"/>
                    <a:pt x="1373" y="1545"/>
                    <a:pt x="1373" y="1244"/>
                  </a:cubicBezTo>
                  <a:lnTo>
                    <a:pt x="1373" y="881"/>
                  </a:lnTo>
                  <a:cubicBezTo>
                    <a:pt x="1371" y="588"/>
                    <a:pt x="1312" y="367"/>
                    <a:pt x="1200" y="220"/>
                  </a:cubicBezTo>
                  <a:cubicBezTo>
                    <a:pt x="1087" y="73"/>
                    <a:pt x="918" y="0"/>
                    <a:pt x="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374;p57">
              <a:extLst>
                <a:ext uri="{FF2B5EF4-FFF2-40B4-BE49-F238E27FC236}">
                  <a16:creationId xmlns:a16="http://schemas.microsoft.com/office/drawing/2014/main" id="{7AA9E2AF-0C55-9F49-AEA4-BB27BE63A38C}"/>
                </a:ext>
              </a:extLst>
            </p:cNvPr>
            <p:cNvSpPr/>
            <p:nvPr/>
          </p:nvSpPr>
          <p:spPr>
            <a:xfrm>
              <a:off x="3047425" y="238650"/>
              <a:ext cx="21600" cy="52675"/>
            </a:xfrm>
            <a:custGeom>
              <a:avLst/>
              <a:gdLst/>
              <a:ahLst/>
              <a:cxnLst/>
              <a:rect l="l" t="t" r="r" b="b"/>
              <a:pathLst>
                <a:path w="864" h="2107" extrusionOk="0">
                  <a:moveTo>
                    <a:pt x="819" y="1"/>
                  </a:moveTo>
                  <a:lnTo>
                    <a:pt x="1" y="302"/>
                  </a:lnTo>
                  <a:lnTo>
                    <a:pt x="1" y="596"/>
                  </a:lnTo>
                  <a:lnTo>
                    <a:pt x="515" y="420"/>
                  </a:lnTo>
                  <a:lnTo>
                    <a:pt x="515" y="2107"/>
                  </a:lnTo>
                  <a:lnTo>
                    <a:pt x="864" y="2107"/>
                  </a:lnTo>
                  <a:lnTo>
                    <a:pt x="8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375;p57">
              <a:extLst>
                <a:ext uri="{FF2B5EF4-FFF2-40B4-BE49-F238E27FC236}">
                  <a16:creationId xmlns:a16="http://schemas.microsoft.com/office/drawing/2014/main" id="{3FE5C38E-3AC2-2B4C-863F-4B97DB581CC7}"/>
                </a:ext>
              </a:extLst>
            </p:cNvPr>
            <p:cNvSpPr/>
            <p:nvPr/>
          </p:nvSpPr>
          <p:spPr>
            <a:xfrm>
              <a:off x="3086175" y="238125"/>
              <a:ext cx="36375" cy="53200"/>
            </a:xfrm>
            <a:custGeom>
              <a:avLst/>
              <a:gdLst/>
              <a:ahLst/>
              <a:cxnLst/>
              <a:rect l="l" t="t" r="r" b="b"/>
              <a:pathLst>
                <a:path w="1455" h="2128" extrusionOk="0">
                  <a:moveTo>
                    <a:pt x="715" y="0"/>
                  </a:moveTo>
                  <a:cubicBezTo>
                    <a:pt x="572" y="0"/>
                    <a:pt x="448" y="29"/>
                    <a:pt x="339" y="85"/>
                  </a:cubicBezTo>
                  <a:cubicBezTo>
                    <a:pt x="235" y="139"/>
                    <a:pt x="148" y="221"/>
                    <a:pt x="91" y="324"/>
                  </a:cubicBezTo>
                  <a:cubicBezTo>
                    <a:pt x="31" y="429"/>
                    <a:pt x="1" y="549"/>
                    <a:pt x="3" y="669"/>
                  </a:cubicBezTo>
                  <a:lnTo>
                    <a:pt x="354" y="669"/>
                  </a:lnTo>
                  <a:cubicBezTo>
                    <a:pt x="352" y="549"/>
                    <a:pt x="385" y="454"/>
                    <a:pt x="447" y="385"/>
                  </a:cubicBezTo>
                  <a:cubicBezTo>
                    <a:pt x="509" y="317"/>
                    <a:pt x="597" y="282"/>
                    <a:pt x="711" y="282"/>
                  </a:cubicBezTo>
                  <a:cubicBezTo>
                    <a:pt x="805" y="282"/>
                    <a:pt x="882" y="312"/>
                    <a:pt x="938" y="374"/>
                  </a:cubicBezTo>
                  <a:cubicBezTo>
                    <a:pt x="994" y="435"/>
                    <a:pt x="1022" y="516"/>
                    <a:pt x="1022" y="616"/>
                  </a:cubicBezTo>
                  <a:cubicBezTo>
                    <a:pt x="1020" y="696"/>
                    <a:pt x="999" y="775"/>
                    <a:pt x="957" y="843"/>
                  </a:cubicBezTo>
                  <a:cubicBezTo>
                    <a:pt x="915" y="918"/>
                    <a:pt x="844" y="1012"/>
                    <a:pt x="742" y="1125"/>
                  </a:cubicBezTo>
                  <a:lnTo>
                    <a:pt x="43" y="1886"/>
                  </a:lnTo>
                  <a:lnTo>
                    <a:pt x="43" y="2128"/>
                  </a:lnTo>
                  <a:lnTo>
                    <a:pt x="1454" y="2128"/>
                  </a:lnTo>
                  <a:lnTo>
                    <a:pt x="1454" y="1848"/>
                  </a:lnTo>
                  <a:lnTo>
                    <a:pt x="480" y="1848"/>
                  </a:lnTo>
                  <a:lnTo>
                    <a:pt x="993" y="1298"/>
                  </a:lnTo>
                  <a:cubicBezTo>
                    <a:pt x="1128" y="1152"/>
                    <a:pt x="1225" y="1021"/>
                    <a:pt x="1283" y="907"/>
                  </a:cubicBezTo>
                  <a:cubicBezTo>
                    <a:pt x="1343" y="792"/>
                    <a:pt x="1373" y="682"/>
                    <a:pt x="1373" y="578"/>
                  </a:cubicBezTo>
                  <a:cubicBezTo>
                    <a:pt x="1373" y="397"/>
                    <a:pt x="1315" y="256"/>
                    <a:pt x="1196" y="153"/>
                  </a:cubicBezTo>
                  <a:cubicBezTo>
                    <a:pt x="1078" y="51"/>
                    <a:pt x="918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376;p57">
              <a:extLst>
                <a:ext uri="{FF2B5EF4-FFF2-40B4-BE49-F238E27FC236}">
                  <a16:creationId xmlns:a16="http://schemas.microsoft.com/office/drawing/2014/main" id="{67EA9198-36EB-6940-A02C-906B62EC2135}"/>
                </a:ext>
              </a:extLst>
            </p:cNvPr>
            <p:cNvSpPr/>
            <p:nvPr/>
          </p:nvSpPr>
          <p:spPr>
            <a:xfrm>
              <a:off x="3129025" y="238125"/>
              <a:ext cx="34400" cy="53925"/>
            </a:xfrm>
            <a:custGeom>
              <a:avLst/>
              <a:gdLst/>
              <a:ahLst/>
              <a:cxnLst/>
              <a:rect l="l" t="t" r="r" b="b"/>
              <a:pathLst>
                <a:path w="1376" h="2157" extrusionOk="0">
                  <a:moveTo>
                    <a:pt x="687" y="281"/>
                  </a:moveTo>
                  <a:cubicBezTo>
                    <a:pt x="804" y="281"/>
                    <a:pt x="890" y="326"/>
                    <a:pt x="944" y="418"/>
                  </a:cubicBezTo>
                  <a:cubicBezTo>
                    <a:pt x="998" y="510"/>
                    <a:pt x="1024" y="655"/>
                    <a:pt x="1024" y="852"/>
                  </a:cubicBezTo>
                  <a:lnTo>
                    <a:pt x="1024" y="1327"/>
                  </a:lnTo>
                  <a:cubicBezTo>
                    <a:pt x="1022" y="1516"/>
                    <a:pt x="993" y="1655"/>
                    <a:pt x="939" y="1744"/>
                  </a:cubicBezTo>
                  <a:cubicBezTo>
                    <a:pt x="885" y="1832"/>
                    <a:pt x="803" y="1877"/>
                    <a:pt x="691" y="1877"/>
                  </a:cubicBezTo>
                  <a:cubicBezTo>
                    <a:pt x="572" y="1877"/>
                    <a:pt x="486" y="1828"/>
                    <a:pt x="432" y="1732"/>
                  </a:cubicBezTo>
                  <a:cubicBezTo>
                    <a:pt x="377" y="1636"/>
                    <a:pt x="350" y="1490"/>
                    <a:pt x="350" y="1294"/>
                  </a:cubicBezTo>
                  <a:lnTo>
                    <a:pt x="350" y="819"/>
                  </a:lnTo>
                  <a:cubicBezTo>
                    <a:pt x="352" y="633"/>
                    <a:pt x="381" y="498"/>
                    <a:pt x="435" y="411"/>
                  </a:cubicBezTo>
                  <a:cubicBezTo>
                    <a:pt x="489" y="324"/>
                    <a:pt x="572" y="281"/>
                    <a:pt x="687" y="281"/>
                  </a:cubicBezTo>
                  <a:close/>
                  <a:moveTo>
                    <a:pt x="687" y="0"/>
                  </a:moveTo>
                  <a:cubicBezTo>
                    <a:pt x="456" y="0"/>
                    <a:pt x="283" y="74"/>
                    <a:pt x="171" y="226"/>
                  </a:cubicBezTo>
                  <a:cubicBezTo>
                    <a:pt x="57" y="378"/>
                    <a:pt x="1" y="604"/>
                    <a:pt x="1" y="905"/>
                  </a:cubicBezTo>
                  <a:lnTo>
                    <a:pt x="1" y="1268"/>
                  </a:lnTo>
                  <a:cubicBezTo>
                    <a:pt x="5" y="1561"/>
                    <a:pt x="64" y="1782"/>
                    <a:pt x="179" y="1932"/>
                  </a:cubicBezTo>
                  <a:cubicBezTo>
                    <a:pt x="294" y="2081"/>
                    <a:pt x="465" y="2156"/>
                    <a:pt x="691" y="2156"/>
                  </a:cubicBezTo>
                  <a:cubicBezTo>
                    <a:pt x="921" y="2156"/>
                    <a:pt x="1093" y="2080"/>
                    <a:pt x="1206" y="1927"/>
                  </a:cubicBezTo>
                  <a:cubicBezTo>
                    <a:pt x="1319" y="1773"/>
                    <a:pt x="1375" y="1545"/>
                    <a:pt x="1375" y="1244"/>
                  </a:cubicBezTo>
                  <a:lnTo>
                    <a:pt x="1374" y="881"/>
                  </a:lnTo>
                  <a:cubicBezTo>
                    <a:pt x="1372" y="588"/>
                    <a:pt x="1314" y="367"/>
                    <a:pt x="1201" y="220"/>
                  </a:cubicBezTo>
                  <a:cubicBezTo>
                    <a:pt x="1089" y="73"/>
                    <a:pt x="919" y="0"/>
                    <a:pt x="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377;p57">
              <a:extLst>
                <a:ext uri="{FF2B5EF4-FFF2-40B4-BE49-F238E27FC236}">
                  <a16:creationId xmlns:a16="http://schemas.microsoft.com/office/drawing/2014/main" id="{662C3A7D-B015-8D4D-9747-3EE6836C9DDB}"/>
                </a:ext>
              </a:extLst>
            </p:cNvPr>
            <p:cNvSpPr/>
            <p:nvPr/>
          </p:nvSpPr>
          <p:spPr>
            <a:xfrm>
              <a:off x="2570075" y="238125"/>
              <a:ext cx="34475" cy="53925"/>
            </a:xfrm>
            <a:custGeom>
              <a:avLst/>
              <a:gdLst/>
              <a:ahLst/>
              <a:cxnLst/>
              <a:rect l="l" t="t" r="r" b="b"/>
              <a:pathLst>
                <a:path w="1379" h="2157" extrusionOk="0">
                  <a:moveTo>
                    <a:pt x="689" y="282"/>
                  </a:moveTo>
                  <a:cubicBezTo>
                    <a:pt x="779" y="282"/>
                    <a:pt x="849" y="311"/>
                    <a:pt x="903" y="371"/>
                  </a:cubicBezTo>
                  <a:cubicBezTo>
                    <a:pt x="956" y="430"/>
                    <a:pt x="982" y="505"/>
                    <a:pt x="982" y="596"/>
                  </a:cubicBezTo>
                  <a:lnTo>
                    <a:pt x="982" y="596"/>
                  </a:lnTo>
                  <a:cubicBezTo>
                    <a:pt x="982" y="691"/>
                    <a:pt x="958" y="767"/>
                    <a:pt x="904" y="825"/>
                  </a:cubicBezTo>
                  <a:cubicBezTo>
                    <a:pt x="851" y="882"/>
                    <a:pt x="780" y="911"/>
                    <a:pt x="691" y="911"/>
                  </a:cubicBezTo>
                  <a:cubicBezTo>
                    <a:pt x="602" y="911"/>
                    <a:pt x="530" y="882"/>
                    <a:pt x="478" y="826"/>
                  </a:cubicBezTo>
                  <a:cubicBezTo>
                    <a:pt x="426" y="770"/>
                    <a:pt x="400" y="693"/>
                    <a:pt x="400" y="596"/>
                  </a:cubicBezTo>
                  <a:cubicBezTo>
                    <a:pt x="400" y="500"/>
                    <a:pt x="425" y="423"/>
                    <a:pt x="478" y="367"/>
                  </a:cubicBezTo>
                  <a:cubicBezTo>
                    <a:pt x="529" y="311"/>
                    <a:pt x="601" y="282"/>
                    <a:pt x="689" y="282"/>
                  </a:cubicBezTo>
                  <a:close/>
                  <a:moveTo>
                    <a:pt x="688" y="1192"/>
                  </a:moveTo>
                  <a:cubicBezTo>
                    <a:pt x="790" y="1192"/>
                    <a:pt x="872" y="1224"/>
                    <a:pt x="934" y="1288"/>
                  </a:cubicBezTo>
                  <a:cubicBezTo>
                    <a:pt x="996" y="1352"/>
                    <a:pt x="1027" y="1435"/>
                    <a:pt x="1028" y="1538"/>
                  </a:cubicBezTo>
                  <a:lnTo>
                    <a:pt x="1028" y="1538"/>
                  </a:lnTo>
                  <a:cubicBezTo>
                    <a:pt x="1027" y="1645"/>
                    <a:pt x="996" y="1729"/>
                    <a:pt x="938" y="1788"/>
                  </a:cubicBezTo>
                  <a:cubicBezTo>
                    <a:pt x="879" y="1848"/>
                    <a:pt x="796" y="1878"/>
                    <a:pt x="691" y="1878"/>
                  </a:cubicBezTo>
                  <a:cubicBezTo>
                    <a:pt x="585" y="1878"/>
                    <a:pt x="502" y="1847"/>
                    <a:pt x="442" y="1786"/>
                  </a:cubicBezTo>
                  <a:cubicBezTo>
                    <a:pt x="382" y="1725"/>
                    <a:pt x="352" y="1643"/>
                    <a:pt x="352" y="1539"/>
                  </a:cubicBezTo>
                  <a:cubicBezTo>
                    <a:pt x="352" y="1434"/>
                    <a:pt x="383" y="1351"/>
                    <a:pt x="444" y="1287"/>
                  </a:cubicBezTo>
                  <a:cubicBezTo>
                    <a:pt x="505" y="1224"/>
                    <a:pt x="587" y="1192"/>
                    <a:pt x="688" y="1192"/>
                  </a:cubicBezTo>
                  <a:close/>
                  <a:moveTo>
                    <a:pt x="689" y="0"/>
                  </a:moveTo>
                  <a:cubicBezTo>
                    <a:pt x="493" y="0"/>
                    <a:pt x="337" y="53"/>
                    <a:pt x="222" y="157"/>
                  </a:cubicBezTo>
                  <a:cubicBezTo>
                    <a:pt x="107" y="262"/>
                    <a:pt x="49" y="403"/>
                    <a:pt x="49" y="582"/>
                  </a:cubicBezTo>
                  <a:cubicBezTo>
                    <a:pt x="47" y="679"/>
                    <a:pt x="75" y="775"/>
                    <a:pt x="128" y="857"/>
                  </a:cubicBezTo>
                  <a:cubicBezTo>
                    <a:pt x="181" y="938"/>
                    <a:pt x="255" y="1003"/>
                    <a:pt x="343" y="1046"/>
                  </a:cubicBezTo>
                  <a:cubicBezTo>
                    <a:pt x="241" y="1089"/>
                    <a:pt x="154" y="1161"/>
                    <a:pt x="92" y="1253"/>
                  </a:cubicBezTo>
                  <a:cubicBezTo>
                    <a:pt x="32" y="1342"/>
                    <a:pt x="1" y="1447"/>
                    <a:pt x="2" y="1555"/>
                  </a:cubicBezTo>
                  <a:cubicBezTo>
                    <a:pt x="2" y="1739"/>
                    <a:pt x="65" y="1884"/>
                    <a:pt x="190" y="1992"/>
                  </a:cubicBezTo>
                  <a:cubicBezTo>
                    <a:pt x="315" y="2102"/>
                    <a:pt x="483" y="2156"/>
                    <a:pt x="691" y="2156"/>
                  </a:cubicBezTo>
                  <a:cubicBezTo>
                    <a:pt x="898" y="2156"/>
                    <a:pt x="1065" y="2101"/>
                    <a:pt x="1190" y="1994"/>
                  </a:cubicBezTo>
                  <a:cubicBezTo>
                    <a:pt x="1314" y="1886"/>
                    <a:pt x="1377" y="1740"/>
                    <a:pt x="1377" y="1555"/>
                  </a:cubicBezTo>
                  <a:cubicBezTo>
                    <a:pt x="1379" y="1449"/>
                    <a:pt x="1348" y="1343"/>
                    <a:pt x="1288" y="1255"/>
                  </a:cubicBezTo>
                  <a:cubicBezTo>
                    <a:pt x="1225" y="1163"/>
                    <a:pt x="1138" y="1091"/>
                    <a:pt x="1036" y="1046"/>
                  </a:cubicBezTo>
                  <a:cubicBezTo>
                    <a:pt x="1123" y="1004"/>
                    <a:pt x="1197" y="938"/>
                    <a:pt x="1252" y="858"/>
                  </a:cubicBezTo>
                  <a:cubicBezTo>
                    <a:pt x="1305" y="776"/>
                    <a:pt x="1332" y="680"/>
                    <a:pt x="1331" y="583"/>
                  </a:cubicBezTo>
                  <a:cubicBezTo>
                    <a:pt x="1331" y="404"/>
                    <a:pt x="1274" y="262"/>
                    <a:pt x="1158" y="157"/>
                  </a:cubicBezTo>
                  <a:cubicBezTo>
                    <a:pt x="1043" y="53"/>
                    <a:pt x="887" y="0"/>
                    <a:pt x="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378;p57">
              <a:extLst>
                <a:ext uri="{FF2B5EF4-FFF2-40B4-BE49-F238E27FC236}">
                  <a16:creationId xmlns:a16="http://schemas.microsoft.com/office/drawing/2014/main" id="{7A6431D0-9F76-FA43-8334-CA340E7A85EF}"/>
                </a:ext>
              </a:extLst>
            </p:cNvPr>
            <p:cNvSpPr/>
            <p:nvPr/>
          </p:nvSpPr>
          <p:spPr>
            <a:xfrm>
              <a:off x="2612100" y="238125"/>
              <a:ext cx="34350" cy="53925"/>
            </a:xfrm>
            <a:custGeom>
              <a:avLst/>
              <a:gdLst/>
              <a:ahLst/>
              <a:cxnLst/>
              <a:rect l="l" t="t" r="r" b="b"/>
              <a:pathLst>
                <a:path w="1374" h="2157" extrusionOk="0">
                  <a:moveTo>
                    <a:pt x="686" y="281"/>
                  </a:moveTo>
                  <a:cubicBezTo>
                    <a:pt x="804" y="281"/>
                    <a:pt x="890" y="326"/>
                    <a:pt x="943" y="418"/>
                  </a:cubicBezTo>
                  <a:cubicBezTo>
                    <a:pt x="997" y="510"/>
                    <a:pt x="1023" y="655"/>
                    <a:pt x="1023" y="852"/>
                  </a:cubicBezTo>
                  <a:lnTo>
                    <a:pt x="1023" y="1327"/>
                  </a:lnTo>
                  <a:cubicBezTo>
                    <a:pt x="1021" y="1516"/>
                    <a:pt x="992" y="1655"/>
                    <a:pt x="939" y="1744"/>
                  </a:cubicBezTo>
                  <a:cubicBezTo>
                    <a:pt x="885" y="1832"/>
                    <a:pt x="801" y="1877"/>
                    <a:pt x="689" y="1877"/>
                  </a:cubicBezTo>
                  <a:cubicBezTo>
                    <a:pt x="572" y="1877"/>
                    <a:pt x="486" y="1828"/>
                    <a:pt x="431" y="1732"/>
                  </a:cubicBezTo>
                  <a:cubicBezTo>
                    <a:pt x="377" y="1636"/>
                    <a:pt x="349" y="1490"/>
                    <a:pt x="349" y="1294"/>
                  </a:cubicBezTo>
                  <a:lnTo>
                    <a:pt x="349" y="819"/>
                  </a:lnTo>
                  <a:cubicBezTo>
                    <a:pt x="352" y="633"/>
                    <a:pt x="380" y="498"/>
                    <a:pt x="434" y="411"/>
                  </a:cubicBezTo>
                  <a:cubicBezTo>
                    <a:pt x="488" y="324"/>
                    <a:pt x="572" y="281"/>
                    <a:pt x="686" y="281"/>
                  </a:cubicBezTo>
                  <a:close/>
                  <a:moveTo>
                    <a:pt x="686" y="0"/>
                  </a:moveTo>
                  <a:cubicBezTo>
                    <a:pt x="455" y="0"/>
                    <a:pt x="282" y="74"/>
                    <a:pt x="170" y="226"/>
                  </a:cubicBezTo>
                  <a:cubicBezTo>
                    <a:pt x="57" y="378"/>
                    <a:pt x="0" y="604"/>
                    <a:pt x="0" y="905"/>
                  </a:cubicBezTo>
                  <a:lnTo>
                    <a:pt x="0" y="1268"/>
                  </a:lnTo>
                  <a:cubicBezTo>
                    <a:pt x="3" y="1561"/>
                    <a:pt x="63" y="1782"/>
                    <a:pt x="177" y="1932"/>
                  </a:cubicBezTo>
                  <a:cubicBezTo>
                    <a:pt x="292" y="2081"/>
                    <a:pt x="463" y="2156"/>
                    <a:pt x="689" y="2156"/>
                  </a:cubicBezTo>
                  <a:cubicBezTo>
                    <a:pt x="920" y="2156"/>
                    <a:pt x="1092" y="2080"/>
                    <a:pt x="1205" y="1927"/>
                  </a:cubicBezTo>
                  <a:cubicBezTo>
                    <a:pt x="1318" y="1773"/>
                    <a:pt x="1374" y="1545"/>
                    <a:pt x="1374" y="1244"/>
                  </a:cubicBezTo>
                  <a:lnTo>
                    <a:pt x="1374" y="881"/>
                  </a:lnTo>
                  <a:cubicBezTo>
                    <a:pt x="1371" y="588"/>
                    <a:pt x="1313" y="367"/>
                    <a:pt x="1200" y="220"/>
                  </a:cubicBezTo>
                  <a:cubicBezTo>
                    <a:pt x="1087" y="73"/>
                    <a:pt x="918" y="0"/>
                    <a:pt x="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379;p57">
              <a:extLst>
                <a:ext uri="{FF2B5EF4-FFF2-40B4-BE49-F238E27FC236}">
                  <a16:creationId xmlns:a16="http://schemas.microsoft.com/office/drawing/2014/main" id="{3D9E73A3-405F-AF47-A0FA-18919A595A40}"/>
                </a:ext>
              </a:extLst>
            </p:cNvPr>
            <p:cNvSpPr/>
            <p:nvPr/>
          </p:nvSpPr>
          <p:spPr>
            <a:xfrm>
              <a:off x="1299800" y="460550"/>
              <a:ext cx="5128375" cy="4562800"/>
            </a:xfrm>
            <a:custGeom>
              <a:avLst/>
              <a:gdLst/>
              <a:ahLst/>
              <a:cxnLst/>
              <a:rect l="l" t="t" r="r" b="b"/>
              <a:pathLst>
                <a:path w="205135" h="182512" extrusionOk="0">
                  <a:moveTo>
                    <a:pt x="136499" y="431"/>
                  </a:moveTo>
                  <a:lnTo>
                    <a:pt x="136499" y="1110"/>
                  </a:lnTo>
                  <a:lnTo>
                    <a:pt x="106338" y="1110"/>
                  </a:lnTo>
                  <a:lnTo>
                    <a:pt x="106338" y="431"/>
                  </a:lnTo>
                  <a:close/>
                  <a:moveTo>
                    <a:pt x="50270" y="1541"/>
                  </a:moveTo>
                  <a:lnTo>
                    <a:pt x="50270" y="30162"/>
                  </a:lnTo>
                  <a:lnTo>
                    <a:pt x="46785" y="30162"/>
                  </a:lnTo>
                  <a:lnTo>
                    <a:pt x="46785" y="1541"/>
                  </a:lnTo>
                  <a:close/>
                  <a:moveTo>
                    <a:pt x="55298" y="1541"/>
                  </a:moveTo>
                  <a:lnTo>
                    <a:pt x="55298" y="30162"/>
                  </a:lnTo>
                  <a:lnTo>
                    <a:pt x="51812" y="30162"/>
                  </a:lnTo>
                  <a:lnTo>
                    <a:pt x="51812" y="1541"/>
                  </a:lnTo>
                  <a:close/>
                  <a:moveTo>
                    <a:pt x="60325" y="1541"/>
                  </a:moveTo>
                  <a:lnTo>
                    <a:pt x="60325" y="30162"/>
                  </a:lnTo>
                  <a:lnTo>
                    <a:pt x="56839" y="30162"/>
                  </a:lnTo>
                  <a:lnTo>
                    <a:pt x="56839" y="1541"/>
                  </a:lnTo>
                  <a:close/>
                  <a:moveTo>
                    <a:pt x="3942" y="31703"/>
                  </a:moveTo>
                  <a:lnTo>
                    <a:pt x="3942" y="36324"/>
                  </a:lnTo>
                  <a:lnTo>
                    <a:pt x="1543" y="36324"/>
                  </a:lnTo>
                  <a:lnTo>
                    <a:pt x="1543" y="31703"/>
                  </a:lnTo>
                  <a:close/>
                  <a:moveTo>
                    <a:pt x="5364" y="31703"/>
                  </a:moveTo>
                  <a:lnTo>
                    <a:pt x="5766" y="36324"/>
                  </a:lnTo>
                  <a:lnTo>
                    <a:pt x="4520" y="36324"/>
                  </a:lnTo>
                  <a:lnTo>
                    <a:pt x="4520" y="31703"/>
                  </a:lnTo>
                  <a:close/>
                  <a:moveTo>
                    <a:pt x="8717" y="31703"/>
                  </a:moveTo>
                  <a:lnTo>
                    <a:pt x="8244" y="36324"/>
                  </a:lnTo>
                  <a:lnTo>
                    <a:pt x="6347" y="36324"/>
                  </a:lnTo>
                  <a:lnTo>
                    <a:pt x="5945" y="31703"/>
                  </a:lnTo>
                  <a:close/>
                  <a:moveTo>
                    <a:pt x="10059" y="31703"/>
                  </a:moveTo>
                  <a:lnTo>
                    <a:pt x="10059" y="36324"/>
                  </a:lnTo>
                  <a:lnTo>
                    <a:pt x="8825" y="36324"/>
                  </a:lnTo>
                  <a:lnTo>
                    <a:pt x="9298" y="31703"/>
                  </a:lnTo>
                  <a:close/>
                  <a:moveTo>
                    <a:pt x="11483" y="31703"/>
                  </a:moveTo>
                  <a:lnTo>
                    <a:pt x="11884" y="36324"/>
                  </a:lnTo>
                  <a:lnTo>
                    <a:pt x="10638" y="36324"/>
                  </a:lnTo>
                  <a:lnTo>
                    <a:pt x="10638" y="31703"/>
                  </a:lnTo>
                  <a:close/>
                  <a:moveTo>
                    <a:pt x="14835" y="31703"/>
                  </a:moveTo>
                  <a:lnTo>
                    <a:pt x="14362" y="36324"/>
                  </a:lnTo>
                  <a:lnTo>
                    <a:pt x="12464" y="36324"/>
                  </a:lnTo>
                  <a:lnTo>
                    <a:pt x="12064" y="31703"/>
                  </a:lnTo>
                  <a:close/>
                  <a:moveTo>
                    <a:pt x="16178" y="31703"/>
                  </a:moveTo>
                  <a:lnTo>
                    <a:pt x="16178" y="36324"/>
                  </a:lnTo>
                  <a:lnTo>
                    <a:pt x="14943" y="36324"/>
                  </a:lnTo>
                  <a:lnTo>
                    <a:pt x="15416" y="31703"/>
                  </a:lnTo>
                  <a:close/>
                  <a:moveTo>
                    <a:pt x="17601" y="31703"/>
                  </a:moveTo>
                  <a:lnTo>
                    <a:pt x="18003" y="36324"/>
                  </a:lnTo>
                  <a:lnTo>
                    <a:pt x="16756" y="36324"/>
                  </a:lnTo>
                  <a:lnTo>
                    <a:pt x="16756" y="31703"/>
                  </a:lnTo>
                  <a:close/>
                  <a:moveTo>
                    <a:pt x="20954" y="31703"/>
                  </a:moveTo>
                  <a:lnTo>
                    <a:pt x="20480" y="36324"/>
                  </a:lnTo>
                  <a:lnTo>
                    <a:pt x="18582" y="36324"/>
                  </a:lnTo>
                  <a:lnTo>
                    <a:pt x="18181" y="31703"/>
                  </a:lnTo>
                  <a:close/>
                  <a:moveTo>
                    <a:pt x="22296" y="31703"/>
                  </a:moveTo>
                  <a:lnTo>
                    <a:pt x="22296" y="36324"/>
                  </a:lnTo>
                  <a:lnTo>
                    <a:pt x="21060" y="36324"/>
                  </a:lnTo>
                  <a:lnTo>
                    <a:pt x="21533" y="31703"/>
                  </a:lnTo>
                  <a:close/>
                  <a:moveTo>
                    <a:pt x="23718" y="31703"/>
                  </a:moveTo>
                  <a:lnTo>
                    <a:pt x="24121" y="36324"/>
                  </a:lnTo>
                  <a:lnTo>
                    <a:pt x="22874" y="36324"/>
                  </a:lnTo>
                  <a:lnTo>
                    <a:pt x="22874" y="31703"/>
                  </a:lnTo>
                  <a:close/>
                  <a:moveTo>
                    <a:pt x="27071" y="31703"/>
                  </a:moveTo>
                  <a:lnTo>
                    <a:pt x="26598" y="36324"/>
                  </a:lnTo>
                  <a:lnTo>
                    <a:pt x="24701" y="36324"/>
                  </a:lnTo>
                  <a:lnTo>
                    <a:pt x="24299" y="31703"/>
                  </a:lnTo>
                  <a:close/>
                  <a:moveTo>
                    <a:pt x="28413" y="31703"/>
                  </a:moveTo>
                  <a:lnTo>
                    <a:pt x="28413" y="36324"/>
                  </a:lnTo>
                  <a:lnTo>
                    <a:pt x="27179" y="36324"/>
                  </a:lnTo>
                  <a:lnTo>
                    <a:pt x="27652" y="31703"/>
                  </a:lnTo>
                  <a:close/>
                  <a:moveTo>
                    <a:pt x="29837" y="31703"/>
                  </a:moveTo>
                  <a:lnTo>
                    <a:pt x="30238" y="36324"/>
                  </a:lnTo>
                  <a:lnTo>
                    <a:pt x="28992" y="36324"/>
                  </a:lnTo>
                  <a:lnTo>
                    <a:pt x="28992" y="31703"/>
                  </a:lnTo>
                  <a:close/>
                  <a:moveTo>
                    <a:pt x="33189" y="31703"/>
                  </a:moveTo>
                  <a:lnTo>
                    <a:pt x="32716" y="36324"/>
                  </a:lnTo>
                  <a:lnTo>
                    <a:pt x="30818" y="36324"/>
                  </a:lnTo>
                  <a:lnTo>
                    <a:pt x="30416" y="31703"/>
                  </a:lnTo>
                  <a:close/>
                  <a:moveTo>
                    <a:pt x="34532" y="31703"/>
                  </a:moveTo>
                  <a:lnTo>
                    <a:pt x="34532" y="36324"/>
                  </a:lnTo>
                  <a:lnTo>
                    <a:pt x="33297" y="36324"/>
                  </a:lnTo>
                  <a:lnTo>
                    <a:pt x="33770" y="31703"/>
                  </a:lnTo>
                  <a:close/>
                  <a:moveTo>
                    <a:pt x="35955" y="31703"/>
                  </a:moveTo>
                  <a:lnTo>
                    <a:pt x="36357" y="36324"/>
                  </a:lnTo>
                  <a:lnTo>
                    <a:pt x="35110" y="36324"/>
                  </a:lnTo>
                  <a:lnTo>
                    <a:pt x="35110" y="31703"/>
                  </a:lnTo>
                  <a:close/>
                  <a:moveTo>
                    <a:pt x="39307" y="31703"/>
                  </a:moveTo>
                  <a:lnTo>
                    <a:pt x="38833" y="36324"/>
                  </a:lnTo>
                  <a:lnTo>
                    <a:pt x="36936" y="36324"/>
                  </a:lnTo>
                  <a:lnTo>
                    <a:pt x="36535" y="31703"/>
                  </a:lnTo>
                  <a:close/>
                  <a:moveTo>
                    <a:pt x="40650" y="31703"/>
                  </a:moveTo>
                  <a:lnTo>
                    <a:pt x="40650" y="36324"/>
                  </a:lnTo>
                  <a:lnTo>
                    <a:pt x="39414" y="36324"/>
                  </a:lnTo>
                  <a:lnTo>
                    <a:pt x="39887" y="31703"/>
                  </a:lnTo>
                  <a:close/>
                  <a:moveTo>
                    <a:pt x="42072" y="31703"/>
                  </a:moveTo>
                  <a:lnTo>
                    <a:pt x="42474" y="36324"/>
                  </a:lnTo>
                  <a:lnTo>
                    <a:pt x="41228" y="36324"/>
                  </a:lnTo>
                  <a:lnTo>
                    <a:pt x="41228" y="31703"/>
                  </a:lnTo>
                  <a:close/>
                  <a:moveTo>
                    <a:pt x="45426" y="31703"/>
                  </a:moveTo>
                  <a:lnTo>
                    <a:pt x="44953" y="36324"/>
                  </a:lnTo>
                  <a:lnTo>
                    <a:pt x="43055" y="36324"/>
                  </a:lnTo>
                  <a:lnTo>
                    <a:pt x="42653" y="31703"/>
                  </a:lnTo>
                  <a:close/>
                  <a:moveTo>
                    <a:pt x="46767" y="31703"/>
                  </a:moveTo>
                  <a:lnTo>
                    <a:pt x="46767" y="36324"/>
                  </a:lnTo>
                  <a:lnTo>
                    <a:pt x="45533" y="36324"/>
                  </a:lnTo>
                  <a:lnTo>
                    <a:pt x="46006" y="31703"/>
                  </a:lnTo>
                  <a:close/>
                  <a:moveTo>
                    <a:pt x="48191" y="31703"/>
                  </a:moveTo>
                  <a:lnTo>
                    <a:pt x="48594" y="36324"/>
                  </a:lnTo>
                  <a:lnTo>
                    <a:pt x="47346" y="36324"/>
                  </a:lnTo>
                  <a:lnTo>
                    <a:pt x="47346" y="31703"/>
                  </a:lnTo>
                  <a:close/>
                  <a:moveTo>
                    <a:pt x="51542" y="31703"/>
                  </a:moveTo>
                  <a:lnTo>
                    <a:pt x="51070" y="36324"/>
                  </a:lnTo>
                  <a:lnTo>
                    <a:pt x="49172" y="36324"/>
                  </a:lnTo>
                  <a:lnTo>
                    <a:pt x="48772" y="31703"/>
                  </a:lnTo>
                  <a:close/>
                  <a:moveTo>
                    <a:pt x="52886" y="31703"/>
                  </a:moveTo>
                  <a:lnTo>
                    <a:pt x="52886" y="36324"/>
                  </a:lnTo>
                  <a:lnTo>
                    <a:pt x="51651" y="36324"/>
                  </a:lnTo>
                  <a:lnTo>
                    <a:pt x="52124" y="31703"/>
                  </a:lnTo>
                  <a:close/>
                  <a:moveTo>
                    <a:pt x="54309" y="31703"/>
                  </a:moveTo>
                  <a:lnTo>
                    <a:pt x="54711" y="36324"/>
                  </a:lnTo>
                  <a:lnTo>
                    <a:pt x="53464" y="36324"/>
                  </a:lnTo>
                  <a:lnTo>
                    <a:pt x="53464" y="31703"/>
                  </a:lnTo>
                  <a:close/>
                  <a:moveTo>
                    <a:pt x="57661" y="31703"/>
                  </a:moveTo>
                  <a:lnTo>
                    <a:pt x="57187" y="36324"/>
                  </a:lnTo>
                  <a:lnTo>
                    <a:pt x="55290" y="36324"/>
                  </a:lnTo>
                  <a:lnTo>
                    <a:pt x="54889" y="31703"/>
                  </a:lnTo>
                  <a:close/>
                  <a:moveTo>
                    <a:pt x="60325" y="31703"/>
                  </a:moveTo>
                  <a:lnTo>
                    <a:pt x="60325" y="36324"/>
                  </a:lnTo>
                  <a:lnTo>
                    <a:pt x="57769" y="36324"/>
                  </a:lnTo>
                  <a:lnTo>
                    <a:pt x="58241" y="31703"/>
                  </a:lnTo>
                  <a:close/>
                  <a:moveTo>
                    <a:pt x="84056" y="30932"/>
                  </a:moveTo>
                  <a:lnTo>
                    <a:pt x="84056" y="46013"/>
                  </a:lnTo>
                  <a:lnTo>
                    <a:pt x="83377" y="46013"/>
                  </a:lnTo>
                  <a:lnTo>
                    <a:pt x="83377" y="30932"/>
                  </a:lnTo>
                  <a:close/>
                  <a:moveTo>
                    <a:pt x="82946" y="1541"/>
                  </a:moveTo>
                  <a:lnTo>
                    <a:pt x="82946" y="8311"/>
                  </a:lnTo>
                  <a:lnTo>
                    <a:pt x="82948" y="8311"/>
                  </a:lnTo>
                  <a:lnTo>
                    <a:pt x="82948" y="8503"/>
                  </a:lnTo>
                  <a:lnTo>
                    <a:pt x="93429" y="8503"/>
                  </a:lnTo>
                  <a:cubicBezTo>
                    <a:pt x="93393" y="11819"/>
                    <a:pt x="92419" y="14396"/>
                    <a:pt x="90534" y="16167"/>
                  </a:cubicBezTo>
                  <a:cubicBezTo>
                    <a:pt x="87931" y="18613"/>
                    <a:pt x="84307" y="18800"/>
                    <a:pt x="83256" y="18800"/>
                  </a:cubicBezTo>
                  <a:cubicBezTo>
                    <a:pt x="83072" y="18800"/>
                    <a:pt x="82967" y="18795"/>
                    <a:pt x="82960" y="18794"/>
                  </a:cubicBezTo>
                  <a:lnTo>
                    <a:pt x="82947" y="18987"/>
                  </a:lnTo>
                  <a:lnTo>
                    <a:pt x="82946" y="18987"/>
                  </a:lnTo>
                  <a:lnTo>
                    <a:pt x="82946" y="19021"/>
                  </a:lnTo>
                  <a:lnTo>
                    <a:pt x="82935" y="19179"/>
                  </a:lnTo>
                  <a:lnTo>
                    <a:pt x="82946" y="19179"/>
                  </a:lnTo>
                  <a:lnTo>
                    <a:pt x="82946" y="30932"/>
                  </a:lnTo>
                  <a:lnTo>
                    <a:pt x="83185" y="30932"/>
                  </a:lnTo>
                  <a:lnTo>
                    <a:pt x="83185" y="46013"/>
                  </a:lnTo>
                  <a:lnTo>
                    <a:pt x="82946" y="46013"/>
                  </a:lnTo>
                  <a:lnTo>
                    <a:pt x="82946" y="52783"/>
                  </a:lnTo>
                  <a:lnTo>
                    <a:pt x="61867" y="52783"/>
                  </a:lnTo>
                  <a:lnTo>
                    <a:pt x="61867" y="31703"/>
                  </a:lnTo>
                  <a:lnTo>
                    <a:pt x="61867" y="1541"/>
                  </a:lnTo>
                  <a:close/>
                  <a:moveTo>
                    <a:pt x="204704" y="46013"/>
                  </a:moveTo>
                  <a:lnTo>
                    <a:pt x="204704" y="68634"/>
                  </a:lnTo>
                  <a:lnTo>
                    <a:pt x="204024" y="68634"/>
                  </a:lnTo>
                  <a:lnTo>
                    <a:pt x="204024" y="46013"/>
                  </a:lnTo>
                  <a:close/>
                  <a:moveTo>
                    <a:pt x="91064" y="53747"/>
                  </a:moveTo>
                  <a:lnTo>
                    <a:pt x="91064" y="75983"/>
                  </a:lnTo>
                  <a:lnTo>
                    <a:pt x="69406" y="75983"/>
                  </a:lnTo>
                  <a:lnTo>
                    <a:pt x="69406" y="54325"/>
                  </a:lnTo>
                  <a:lnTo>
                    <a:pt x="84488" y="54325"/>
                  </a:lnTo>
                  <a:lnTo>
                    <a:pt x="84488" y="53747"/>
                  </a:lnTo>
                  <a:close/>
                  <a:moveTo>
                    <a:pt x="94835" y="53747"/>
                  </a:moveTo>
                  <a:lnTo>
                    <a:pt x="94835" y="75983"/>
                  </a:lnTo>
                  <a:lnTo>
                    <a:pt x="91450" y="75983"/>
                  </a:lnTo>
                  <a:lnTo>
                    <a:pt x="91450" y="53747"/>
                  </a:lnTo>
                  <a:close/>
                  <a:moveTo>
                    <a:pt x="98604" y="53747"/>
                  </a:moveTo>
                  <a:lnTo>
                    <a:pt x="98604" y="75983"/>
                  </a:lnTo>
                  <a:lnTo>
                    <a:pt x="95220" y="75983"/>
                  </a:lnTo>
                  <a:lnTo>
                    <a:pt x="95220" y="53747"/>
                  </a:lnTo>
                  <a:close/>
                  <a:moveTo>
                    <a:pt x="102375" y="53747"/>
                  </a:moveTo>
                  <a:lnTo>
                    <a:pt x="102375" y="75983"/>
                  </a:lnTo>
                  <a:lnTo>
                    <a:pt x="98991" y="75983"/>
                  </a:lnTo>
                  <a:lnTo>
                    <a:pt x="98991" y="53747"/>
                  </a:lnTo>
                  <a:close/>
                  <a:moveTo>
                    <a:pt x="106145" y="53747"/>
                  </a:moveTo>
                  <a:lnTo>
                    <a:pt x="106145" y="75983"/>
                  </a:lnTo>
                  <a:lnTo>
                    <a:pt x="102760" y="75983"/>
                  </a:lnTo>
                  <a:lnTo>
                    <a:pt x="102760" y="53747"/>
                  </a:lnTo>
                  <a:close/>
                  <a:moveTo>
                    <a:pt x="109915" y="53747"/>
                  </a:moveTo>
                  <a:lnTo>
                    <a:pt x="109915" y="75983"/>
                  </a:lnTo>
                  <a:lnTo>
                    <a:pt x="106531" y="75983"/>
                  </a:lnTo>
                  <a:lnTo>
                    <a:pt x="106531" y="53747"/>
                  </a:lnTo>
                  <a:close/>
                  <a:moveTo>
                    <a:pt x="113686" y="53747"/>
                  </a:moveTo>
                  <a:lnTo>
                    <a:pt x="113686" y="75983"/>
                  </a:lnTo>
                  <a:lnTo>
                    <a:pt x="110301" y="75983"/>
                  </a:lnTo>
                  <a:lnTo>
                    <a:pt x="110301" y="53747"/>
                  </a:lnTo>
                  <a:close/>
                  <a:moveTo>
                    <a:pt x="117456" y="53747"/>
                  </a:moveTo>
                  <a:lnTo>
                    <a:pt x="117456" y="75983"/>
                  </a:lnTo>
                  <a:lnTo>
                    <a:pt x="114071" y="75983"/>
                  </a:lnTo>
                  <a:lnTo>
                    <a:pt x="114071" y="53747"/>
                  </a:lnTo>
                  <a:close/>
                  <a:moveTo>
                    <a:pt x="121227" y="53747"/>
                  </a:moveTo>
                  <a:lnTo>
                    <a:pt x="121227" y="75983"/>
                  </a:lnTo>
                  <a:lnTo>
                    <a:pt x="117842" y="75983"/>
                  </a:lnTo>
                  <a:lnTo>
                    <a:pt x="117842" y="53747"/>
                  </a:lnTo>
                  <a:close/>
                  <a:moveTo>
                    <a:pt x="124996" y="53747"/>
                  </a:moveTo>
                  <a:lnTo>
                    <a:pt x="124996" y="75983"/>
                  </a:lnTo>
                  <a:lnTo>
                    <a:pt x="121612" y="75983"/>
                  </a:lnTo>
                  <a:lnTo>
                    <a:pt x="121612" y="53747"/>
                  </a:lnTo>
                  <a:close/>
                  <a:moveTo>
                    <a:pt x="128766" y="53747"/>
                  </a:moveTo>
                  <a:lnTo>
                    <a:pt x="128766" y="75983"/>
                  </a:lnTo>
                  <a:lnTo>
                    <a:pt x="125381" y="75983"/>
                  </a:lnTo>
                  <a:lnTo>
                    <a:pt x="125381" y="53747"/>
                  </a:lnTo>
                  <a:close/>
                  <a:moveTo>
                    <a:pt x="91065" y="76369"/>
                  </a:moveTo>
                  <a:lnTo>
                    <a:pt x="91064" y="79752"/>
                  </a:lnTo>
                  <a:lnTo>
                    <a:pt x="69406" y="79752"/>
                  </a:lnTo>
                  <a:lnTo>
                    <a:pt x="69406" y="76369"/>
                  </a:lnTo>
                  <a:close/>
                  <a:moveTo>
                    <a:pt x="91065" y="80139"/>
                  </a:moveTo>
                  <a:lnTo>
                    <a:pt x="91064" y="83522"/>
                  </a:lnTo>
                  <a:lnTo>
                    <a:pt x="69406" y="83522"/>
                  </a:lnTo>
                  <a:lnTo>
                    <a:pt x="69406" y="80139"/>
                  </a:lnTo>
                  <a:close/>
                  <a:moveTo>
                    <a:pt x="203593" y="68828"/>
                  </a:moveTo>
                  <a:lnTo>
                    <a:pt x="203593" y="83522"/>
                  </a:lnTo>
                  <a:lnTo>
                    <a:pt x="189476" y="83522"/>
                  </a:lnTo>
                  <a:lnTo>
                    <a:pt x="189476" y="68828"/>
                  </a:lnTo>
                  <a:close/>
                  <a:moveTo>
                    <a:pt x="91065" y="83908"/>
                  </a:moveTo>
                  <a:lnTo>
                    <a:pt x="91064" y="87293"/>
                  </a:lnTo>
                  <a:lnTo>
                    <a:pt x="69406" y="87293"/>
                  </a:lnTo>
                  <a:lnTo>
                    <a:pt x="69406" y="83908"/>
                  </a:lnTo>
                  <a:close/>
                  <a:moveTo>
                    <a:pt x="91065" y="87678"/>
                  </a:moveTo>
                  <a:lnTo>
                    <a:pt x="91065" y="91063"/>
                  </a:lnTo>
                  <a:lnTo>
                    <a:pt x="69406" y="91063"/>
                  </a:lnTo>
                  <a:lnTo>
                    <a:pt x="69406" y="87678"/>
                  </a:lnTo>
                  <a:close/>
                  <a:moveTo>
                    <a:pt x="203594" y="83908"/>
                  </a:moveTo>
                  <a:lnTo>
                    <a:pt x="203594" y="91255"/>
                  </a:lnTo>
                  <a:lnTo>
                    <a:pt x="203833" y="91255"/>
                  </a:lnTo>
                  <a:lnTo>
                    <a:pt x="203832" y="98604"/>
                  </a:lnTo>
                  <a:lnTo>
                    <a:pt x="189476" y="98604"/>
                  </a:lnTo>
                  <a:lnTo>
                    <a:pt x="189476" y="83908"/>
                  </a:lnTo>
                  <a:close/>
                  <a:moveTo>
                    <a:pt x="43668" y="83908"/>
                  </a:moveTo>
                  <a:cubicBezTo>
                    <a:pt x="44855" y="83908"/>
                    <a:pt x="45822" y="84700"/>
                    <a:pt x="45822" y="85671"/>
                  </a:cubicBezTo>
                  <a:lnTo>
                    <a:pt x="45822" y="109914"/>
                  </a:lnTo>
                  <a:lnTo>
                    <a:pt x="16046" y="109914"/>
                  </a:lnTo>
                  <a:lnTo>
                    <a:pt x="16046" y="85671"/>
                  </a:lnTo>
                  <a:cubicBezTo>
                    <a:pt x="16045" y="84700"/>
                    <a:pt x="17012" y="83908"/>
                    <a:pt x="18200" y="83908"/>
                  </a:cubicBezTo>
                  <a:close/>
                  <a:moveTo>
                    <a:pt x="1112" y="91255"/>
                  </a:moveTo>
                  <a:lnTo>
                    <a:pt x="1112" y="113878"/>
                  </a:lnTo>
                  <a:lnTo>
                    <a:pt x="433" y="113878"/>
                  </a:lnTo>
                  <a:lnTo>
                    <a:pt x="433" y="91255"/>
                  </a:lnTo>
                  <a:close/>
                  <a:moveTo>
                    <a:pt x="15660" y="114028"/>
                  </a:moveTo>
                  <a:lnTo>
                    <a:pt x="15660" y="120646"/>
                  </a:lnTo>
                  <a:lnTo>
                    <a:pt x="8421" y="120646"/>
                  </a:lnTo>
                  <a:lnTo>
                    <a:pt x="8421" y="114028"/>
                  </a:lnTo>
                  <a:close/>
                  <a:moveTo>
                    <a:pt x="53446" y="114028"/>
                  </a:moveTo>
                  <a:lnTo>
                    <a:pt x="53446" y="120646"/>
                  </a:lnTo>
                  <a:lnTo>
                    <a:pt x="46207" y="120646"/>
                  </a:lnTo>
                  <a:lnTo>
                    <a:pt x="46207" y="114028"/>
                  </a:lnTo>
                  <a:close/>
                  <a:moveTo>
                    <a:pt x="45822" y="110300"/>
                  </a:moveTo>
                  <a:lnTo>
                    <a:pt x="45822" y="120647"/>
                  </a:lnTo>
                  <a:lnTo>
                    <a:pt x="16045" y="120647"/>
                  </a:lnTo>
                  <a:lnTo>
                    <a:pt x="16045" y="110300"/>
                  </a:lnTo>
                  <a:close/>
                  <a:moveTo>
                    <a:pt x="203593" y="24162"/>
                  </a:moveTo>
                  <a:lnTo>
                    <a:pt x="203593" y="46013"/>
                  </a:lnTo>
                  <a:lnTo>
                    <a:pt x="203832" y="46013"/>
                  </a:lnTo>
                  <a:lnTo>
                    <a:pt x="203832" y="68442"/>
                  </a:lnTo>
                  <a:lnTo>
                    <a:pt x="189091" y="68442"/>
                  </a:lnTo>
                  <a:lnTo>
                    <a:pt x="189091" y="121225"/>
                  </a:lnTo>
                  <a:lnTo>
                    <a:pt x="159892" y="121225"/>
                  </a:lnTo>
                  <a:lnTo>
                    <a:pt x="159892" y="114070"/>
                  </a:lnTo>
                  <a:lnTo>
                    <a:pt x="169220" y="114070"/>
                  </a:lnTo>
                  <a:lnTo>
                    <a:pt x="169220" y="113878"/>
                  </a:lnTo>
                  <a:cubicBezTo>
                    <a:pt x="169220" y="110358"/>
                    <a:pt x="168204" y="107619"/>
                    <a:pt x="166200" y="105738"/>
                  </a:cubicBezTo>
                  <a:cubicBezTo>
                    <a:pt x="164136" y="103801"/>
                    <a:pt x="161525" y="103223"/>
                    <a:pt x="159892" y="103061"/>
                  </a:cubicBezTo>
                  <a:lnTo>
                    <a:pt x="159892" y="24162"/>
                  </a:lnTo>
                  <a:close/>
                  <a:moveTo>
                    <a:pt x="174009" y="121610"/>
                  </a:moveTo>
                  <a:lnTo>
                    <a:pt x="174009" y="135728"/>
                  </a:lnTo>
                  <a:lnTo>
                    <a:pt x="159892" y="135728"/>
                  </a:lnTo>
                  <a:lnTo>
                    <a:pt x="159892" y="121610"/>
                  </a:lnTo>
                  <a:close/>
                  <a:moveTo>
                    <a:pt x="189091" y="121611"/>
                  </a:moveTo>
                  <a:lnTo>
                    <a:pt x="189091" y="135966"/>
                  </a:lnTo>
                  <a:lnTo>
                    <a:pt x="174394" y="135966"/>
                  </a:lnTo>
                  <a:lnTo>
                    <a:pt x="174394" y="121611"/>
                  </a:lnTo>
                  <a:close/>
                  <a:moveTo>
                    <a:pt x="151581" y="136160"/>
                  </a:moveTo>
                  <a:lnTo>
                    <a:pt x="151581" y="136839"/>
                  </a:lnTo>
                  <a:lnTo>
                    <a:pt x="136499" y="136839"/>
                  </a:lnTo>
                  <a:lnTo>
                    <a:pt x="136499" y="136160"/>
                  </a:lnTo>
                  <a:close/>
                  <a:moveTo>
                    <a:pt x="136499" y="1302"/>
                  </a:moveTo>
                  <a:lnTo>
                    <a:pt x="136499" y="1541"/>
                  </a:lnTo>
                  <a:lnTo>
                    <a:pt x="158349" y="1541"/>
                  </a:lnTo>
                  <a:lnTo>
                    <a:pt x="158349" y="103009"/>
                  </a:lnTo>
                  <a:lnTo>
                    <a:pt x="158339" y="103009"/>
                  </a:lnTo>
                  <a:lnTo>
                    <a:pt x="158349" y="103176"/>
                  </a:lnTo>
                  <a:lnTo>
                    <a:pt x="158349" y="103193"/>
                  </a:lnTo>
                  <a:lnTo>
                    <a:pt x="158351" y="103193"/>
                  </a:lnTo>
                  <a:lnTo>
                    <a:pt x="158364" y="103394"/>
                  </a:lnTo>
                  <a:cubicBezTo>
                    <a:pt x="158370" y="103394"/>
                    <a:pt x="158475" y="103388"/>
                    <a:pt x="158660" y="103388"/>
                  </a:cubicBezTo>
                  <a:cubicBezTo>
                    <a:pt x="159710" y="103388"/>
                    <a:pt x="163336" y="103575"/>
                    <a:pt x="165938" y="106020"/>
                  </a:cubicBezTo>
                  <a:cubicBezTo>
                    <a:pt x="167824" y="107792"/>
                    <a:pt x="168797" y="110370"/>
                    <a:pt x="168833" y="113685"/>
                  </a:cubicBezTo>
                  <a:lnTo>
                    <a:pt x="158352" y="113685"/>
                  </a:lnTo>
                  <a:lnTo>
                    <a:pt x="158352" y="113878"/>
                  </a:lnTo>
                  <a:lnTo>
                    <a:pt x="158351" y="113878"/>
                  </a:lnTo>
                  <a:lnTo>
                    <a:pt x="158351" y="135728"/>
                  </a:lnTo>
                  <a:lnTo>
                    <a:pt x="151581" y="135728"/>
                  </a:lnTo>
                  <a:lnTo>
                    <a:pt x="151581" y="135967"/>
                  </a:lnTo>
                  <a:lnTo>
                    <a:pt x="136499" y="135967"/>
                  </a:lnTo>
                  <a:lnTo>
                    <a:pt x="136499" y="135728"/>
                  </a:lnTo>
                  <a:lnTo>
                    <a:pt x="129152" y="135728"/>
                  </a:lnTo>
                  <a:lnTo>
                    <a:pt x="129152" y="124959"/>
                  </a:lnTo>
                  <a:lnTo>
                    <a:pt x="128959" y="124959"/>
                  </a:lnTo>
                  <a:cubicBezTo>
                    <a:pt x="125377" y="124959"/>
                    <a:pt x="122555" y="126025"/>
                    <a:pt x="120573" y="128128"/>
                  </a:cubicBezTo>
                  <a:cubicBezTo>
                    <a:pt x="118710" y="130104"/>
                    <a:pt x="117953" y="132642"/>
                    <a:pt x="117648" y="134546"/>
                  </a:cubicBezTo>
                  <a:cubicBezTo>
                    <a:pt x="117343" y="132642"/>
                    <a:pt x="116588" y="130104"/>
                    <a:pt x="114725" y="128128"/>
                  </a:cubicBezTo>
                  <a:cubicBezTo>
                    <a:pt x="112743" y="126025"/>
                    <a:pt x="109921" y="124959"/>
                    <a:pt x="106338" y="124959"/>
                  </a:cubicBezTo>
                  <a:lnTo>
                    <a:pt x="106145" y="124959"/>
                  </a:lnTo>
                  <a:lnTo>
                    <a:pt x="106145" y="135728"/>
                  </a:lnTo>
                  <a:lnTo>
                    <a:pt x="84036" y="135728"/>
                  </a:lnTo>
                  <a:lnTo>
                    <a:pt x="80412" y="132104"/>
                  </a:lnTo>
                  <a:lnTo>
                    <a:pt x="80408" y="132107"/>
                  </a:lnTo>
                  <a:lnTo>
                    <a:pt x="80307" y="132006"/>
                  </a:lnTo>
                  <a:lnTo>
                    <a:pt x="72895" y="139417"/>
                  </a:lnTo>
                  <a:cubicBezTo>
                    <a:pt x="70576" y="137047"/>
                    <a:pt x="69442" y="134536"/>
                    <a:pt x="69523" y="131951"/>
                  </a:cubicBezTo>
                  <a:cubicBezTo>
                    <a:pt x="69654" y="127756"/>
                    <a:pt x="72987" y="124767"/>
                    <a:pt x="73022" y="124738"/>
                  </a:cubicBezTo>
                  <a:lnTo>
                    <a:pt x="72767" y="124448"/>
                  </a:lnTo>
                  <a:lnTo>
                    <a:pt x="72761" y="124453"/>
                  </a:lnTo>
                  <a:lnTo>
                    <a:pt x="69407" y="121099"/>
                  </a:lnTo>
                  <a:lnTo>
                    <a:pt x="69407" y="113878"/>
                  </a:lnTo>
                  <a:lnTo>
                    <a:pt x="69405" y="113878"/>
                  </a:lnTo>
                  <a:lnTo>
                    <a:pt x="69405" y="113685"/>
                  </a:lnTo>
                  <a:lnTo>
                    <a:pt x="58923" y="113685"/>
                  </a:lnTo>
                  <a:cubicBezTo>
                    <a:pt x="58959" y="110370"/>
                    <a:pt x="59933" y="107793"/>
                    <a:pt x="61818" y="106021"/>
                  </a:cubicBezTo>
                  <a:cubicBezTo>
                    <a:pt x="64423" y="103575"/>
                    <a:pt x="68050" y="103388"/>
                    <a:pt x="69099" y="103388"/>
                  </a:cubicBezTo>
                  <a:cubicBezTo>
                    <a:pt x="69282" y="103388"/>
                    <a:pt x="69386" y="103394"/>
                    <a:pt x="69393" y="103394"/>
                  </a:cubicBezTo>
                  <a:lnTo>
                    <a:pt x="69405" y="103202"/>
                  </a:lnTo>
                  <a:lnTo>
                    <a:pt x="69407" y="103202"/>
                  </a:lnTo>
                  <a:lnTo>
                    <a:pt x="69407" y="103167"/>
                  </a:lnTo>
                  <a:lnTo>
                    <a:pt x="69417" y="103009"/>
                  </a:lnTo>
                  <a:lnTo>
                    <a:pt x="69407" y="103009"/>
                  </a:lnTo>
                  <a:lnTo>
                    <a:pt x="69407" y="91449"/>
                  </a:lnTo>
                  <a:lnTo>
                    <a:pt x="91450" y="91449"/>
                  </a:lnTo>
                  <a:lnTo>
                    <a:pt x="91450" y="76369"/>
                  </a:lnTo>
                  <a:lnTo>
                    <a:pt x="129152" y="76369"/>
                  </a:lnTo>
                  <a:lnTo>
                    <a:pt x="129152" y="53362"/>
                  </a:lnTo>
                  <a:lnTo>
                    <a:pt x="84488" y="53362"/>
                  </a:lnTo>
                  <a:lnTo>
                    <a:pt x="84488" y="46013"/>
                  </a:lnTo>
                  <a:lnTo>
                    <a:pt x="84249" y="46013"/>
                  </a:lnTo>
                  <a:lnTo>
                    <a:pt x="84249" y="30932"/>
                  </a:lnTo>
                  <a:lnTo>
                    <a:pt x="84488" y="30932"/>
                  </a:lnTo>
                  <a:lnTo>
                    <a:pt x="84488" y="19127"/>
                  </a:lnTo>
                  <a:cubicBezTo>
                    <a:pt x="86120" y="18964"/>
                    <a:pt x="88731" y="18389"/>
                    <a:pt x="90796" y="16450"/>
                  </a:cubicBezTo>
                  <a:cubicBezTo>
                    <a:pt x="92800" y="14569"/>
                    <a:pt x="93816" y="11831"/>
                    <a:pt x="93816" y="8311"/>
                  </a:cubicBezTo>
                  <a:lnTo>
                    <a:pt x="93816" y="8118"/>
                  </a:lnTo>
                  <a:lnTo>
                    <a:pt x="84488" y="8118"/>
                  </a:lnTo>
                  <a:lnTo>
                    <a:pt x="84488" y="1541"/>
                  </a:lnTo>
                  <a:lnTo>
                    <a:pt x="106338" y="1541"/>
                  </a:lnTo>
                  <a:lnTo>
                    <a:pt x="106338" y="1302"/>
                  </a:lnTo>
                  <a:close/>
                  <a:moveTo>
                    <a:pt x="68317" y="122188"/>
                  </a:moveTo>
                  <a:lnTo>
                    <a:pt x="71708" y="125580"/>
                  </a:lnTo>
                  <a:cubicBezTo>
                    <a:pt x="70668" y="126850"/>
                    <a:pt x="69227" y="129100"/>
                    <a:pt x="69137" y="131935"/>
                  </a:cubicBezTo>
                  <a:cubicBezTo>
                    <a:pt x="69050" y="134682"/>
                    <a:pt x="70268" y="137338"/>
                    <a:pt x="72758" y="139826"/>
                  </a:cubicBezTo>
                  <a:lnTo>
                    <a:pt x="72894" y="139963"/>
                  </a:lnTo>
                  <a:lnTo>
                    <a:pt x="79492" y="133364"/>
                  </a:lnTo>
                  <a:lnTo>
                    <a:pt x="82946" y="136818"/>
                  </a:lnTo>
                  <a:lnTo>
                    <a:pt x="82946" y="158349"/>
                  </a:lnTo>
                  <a:lnTo>
                    <a:pt x="76176" y="158349"/>
                  </a:lnTo>
                  <a:lnTo>
                    <a:pt x="76176" y="158588"/>
                  </a:lnTo>
                  <a:lnTo>
                    <a:pt x="61096" y="158588"/>
                  </a:lnTo>
                  <a:lnTo>
                    <a:pt x="61096" y="158349"/>
                  </a:lnTo>
                  <a:lnTo>
                    <a:pt x="53555" y="158349"/>
                  </a:lnTo>
                  <a:lnTo>
                    <a:pt x="53555" y="158588"/>
                  </a:lnTo>
                  <a:lnTo>
                    <a:pt x="38473" y="158588"/>
                  </a:lnTo>
                  <a:lnTo>
                    <a:pt x="38473" y="158349"/>
                  </a:lnTo>
                  <a:lnTo>
                    <a:pt x="31705" y="158349"/>
                  </a:lnTo>
                  <a:lnTo>
                    <a:pt x="31705" y="122188"/>
                  </a:lnTo>
                  <a:close/>
                  <a:moveTo>
                    <a:pt x="53555" y="158780"/>
                  </a:moveTo>
                  <a:lnTo>
                    <a:pt x="53555" y="159460"/>
                  </a:lnTo>
                  <a:lnTo>
                    <a:pt x="38473" y="159460"/>
                  </a:lnTo>
                  <a:lnTo>
                    <a:pt x="38473" y="158780"/>
                  </a:lnTo>
                  <a:close/>
                  <a:moveTo>
                    <a:pt x="76176" y="158780"/>
                  </a:moveTo>
                  <a:lnTo>
                    <a:pt x="76176" y="159460"/>
                  </a:lnTo>
                  <a:lnTo>
                    <a:pt x="61096" y="159460"/>
                  </a:lnTo>
                  <a:lnTo>
                    <a:pt x="61096" y="158780"/>
                  </a:lnTo>
                  <a:close/>
                  <a:moveTo>
                    <a:pt x="128766" y="125346"/>
                  </a:moveTo>
                  <a:lnTo>
                    <a:pt x="128766" y="137272"/>
                  </a:lnTo>
                  <a:lnTo>
                    <a:pt x="129152" y="137272"/>
                  </a:lnTo>
                  <a:lnTo>
                    <a:pt x="129152" y="137270"/>
                  </a:lnTo>
                  <a:lnTo>
                    <a:pt x="136499" y="137270"/>
                  </a:lnTo>
                  <a:lnTo>
                    <a:pt x="136499" y="137032"/>
                  </a:lnTo>
                  <a:lnTo>
                    <a:pt x="151581" y="137032"/>
                  </a:lnTo>
                  <a:lnTo>
                    <a:pt x="151581" y="137271"/>
                  </a:lnTo>
                  <a:lnTo>
                    <a:pt x="158351" y="137271"/>
                  </a:lnTo>
                  <a:lnTo>
                    <a:pt x="158351" y="165890"/>
                  </a:lnTo>
                  <a:lnTo>
                    <a:pt x="84488" y="165890"/>
                  </a:lnTo>
                  <a:lnTo>
                    <a:pt x="84488" y="137270"/>
                  </a:lnTo>
                  <a:lnTo>
                    <a:pt x="106145" y="137270"/>
                  </a:lnTo>
                  <a:lnTo>
                    <a:pt x="106145" y="137272"/>
                  </a:lnTo>
                  <a:lnTo>
                    <a:pt x="106531" y="137272"/>
                  </a:lnTo>
                  <a:lnTo>
                    <a:pt x="106531" y="125346"/>
                  </a:lnTo>
                  <a:cubicBezTo>
                    <a:pt x="109910" y="125383"/>
                    <a:pt x="112571" y="126406"/>
                    <a:pt x="114443" y="128390"/>
                  </a:cubicBezTo>
                  <a:cubicBezTo>
                    <a:pt x="117003" y="131106"/>
                    <a:pt x="117406" y="134938"/>
                    <a:pt x="117456" y="136526"/>
                  </a:cubicBezTo>
                  <a:cubicBezTo>
                    <a:pt x="117441" y="136992"/>
                    <a:pt x="117456" y="137272"/>
                    <a:pt x="117456" y="137284"/>
                  </a:cubicBezTo>
                  <a:lnTo>
                    <a:pt x="117648" y="137272"/>
                  </a:lnTo>
                  <a:lnTo>
                    <a:pt x="117841" y="137284"/>
                  </a:lnTo>
                  <a:cubicBezTo>
                    <a:pt x="117841" y="137272"/>
                    <a:pt x="117856" y="136992"/>
                    <a:pt x="117841" y="136526"/>
                  </a:cubicBezTo>
                  <a:cubicBezTo>
                    <a:pt x="117892" y="134938"/>
                    <a:pt x="118294" y="131106"/>
                    <a:pt x="120855" y="128390"/>
                  </a:cubicBezTo>
                  <a:cubicBezTo>
                    <a:pt x="122726" y="126407"/>
                    <a:pt x="125386" y="125383"/>
                    <a:pt x="128766" y="125346"/>
                  </a:cubicBezTo>
                  <a:close/>
                  <a:moveTo>
                    <a:pt x="120648" y="167431"/>
                  </a:moveTo>
                  <a:lnTo>
                    <a:pt x="120648" y="170917"/>
                  </a:lnTo>
                  <a:lnTo>
                    <a:pt x="84488" y="170917"/>
                  </a:lnTo>
                  <a:lnTo>
                    <a:pt x="84488" y="167431"/>
                  </a:lnTo>
                  <a:close/>
                  <a:moveTo>
                    <a:pt x="120648" y="172457"/>
                  </a:moveTo>
                  <a:lnTo>
                    <a:pt x="120648" y="175944"/>
                  </a:lnTo>
                  <a:lnTo>
                    <a:pt x="84488" y="175944"/>
                  </a:lnTo>
                  <a:lnTo>
                    <a:pt x="84488" y="172457"/>
                  </a:lnTo>
                  <a:close/>
                  <a:moveTo>
                    <a:pt x="120648" y="177486"/>
                  </a:moveTo>
                  <a:lnTo>
                    <a:pt x="120648" y="180971"/>
                  </a:lnTo>
                  <a:lnTo>
                    <a:pt x="84488" y="180971"/>
                  </a:lnTo>
                  <a:lnTo>
                    <a:pt x="84488" y="177486"/>
                  </a:lnTo>
                  <a:close/>
                  <a:moveTo>
                    <a:pt x="45243" y="0"/>
                  </a:moveTo>
                  <a:lnTo>
                    <a:pt x="45243" y="30162"/>
                  </a:lnTo>
                  <a:lnTo>
                    <a:pt x="1" y="30162"/>
                  </a:lnTo>
                  <a:lnTo>
                    <a:pt x="1" y="61094"/>
                  </a:lnTo>
                  <a:lnTo>
                    <a:pt x="1543" y="61094"/>
                  </a:lnTo>
                  <a:lnTo>
                    <a:pt x="1543" y="46206"/>
                  </a:lnTo>
                  <a:lnTo>
                    <a:pt x="15772" y="46206"/>
                  </a:lnTo>
                  <a:lnTo>
                    <a:pt x="23392" y="53825"/>
                  </a:lnTo>
                  <a:lnTo>
                    <a:pt x="31069" y="46150"/>
                  </a:lnTo>
                  <a:lnTo>
                    <a:pt x="30796" y="45877"/>
                  </a:lnTo>
                  <a:lnTo>
                    <a:pt x="23392" y="53280"/>
                  </a:lnTo>
                  <a:lnTo>
                    <a:pt x="15934" y="45821"/>
                  </a:lnTo>
                  <a:lnTo>
                    <a:pt x="1543" y="45821"/>
                  </a:lnTo>
                  <a:lnTo>
                    <a:pt x="1543" y="36708"/>
                  </a:lnTo>
                  <a:lnTo>
                    <a:pt x="3942" y="36708"/>
                  </a:lnTo>
                  <a:lnTo>
                    <a:pt x="3942" y="43132"/>
                  </a:lnTo>
                  <a:cubicBezTo>
                    <a:pt x="3938" y="43294"/>
                    <a:pt x="4069" y="43428"/>
                    <a:pt x="4231" y="43428"/>
                  </a:cubicBezTo>
                  <a:cubicBezTo>
                    <a:pt x="4393" y="43428"/>
                    <a:pt x="4524" y="43294"/>
                    <a:pt x="4520" y="43132"/>
                  </a:cubicBezTo>
                  <a:lnTo>
                    <a:pt x="4520" y="36708"/>
                  </a:lnTo>
                  <a:lnTo>
                    <a:pt x="5799" y="36708"/>
                  </a:lnTo>
                  <a:lnTo>
                    <a:pt x="6360" y="43157"/>
                  </a:lnTo>
                  <a:cubicBezTo>
                    <a:pt x="6373" y="43306"/>
                    <a:pt x="6497" y="43421"/>
                    <a:pt x="6647" y="43421"/>
                  </a:cubicBezTo>
                  <a:cubicBezTo>
                    <a:pt x="6656" y="43421"/>
                    <a:pt x="6665" y="43421"/>
                    <a:pt x="6673" y="43420"/>
                  </a:cubicBezTo>
                  <a:cubicBezTo>
                    <a:pt x="6832" y="43407"/>
                    <a:pt x="6949" y="43267"/>
                    <a:pt x="6936" y="43108"/>
                  </a:cubicBezTo>
                  <a:lnTo>
                    <a:pt x="6380" y="36708"/>
                  </a:lnTo>
                  <a:lnTo>
                    <a:pt x="8204" y="36708"/>
                  </a:lnTo>
                  <a:lnTo>
                    <a:pt x="7549" y="43103"/>
                  </a:lnTo>
                  <a:cubicBezTo>
                    <a:pt x="7534" y="43262"/>
                    <a:pt x="7648" y="43404"/>
                    <a:pt x="7807" y="43420"/>
                  </a:cubicBezTo>
                  <a:cubicBezTo>
                    <a:pt x="7817" y="43421"/>
                    <a:pt x="7828" y="43422"/>
                    <a:pt x="7837" y="43422"/>
                  </a:cubicBezTo>
                  <a:cubicBezTo>
                    <a:pt x="7985" y="43422"/>
                    <a:pt x="8110" y="43310"/>
                    <a:pt x="8125" y="43162"/>
                  </a:cubicBezTo>
                  <a:lnTo>
                    <a:pt x="8785" y="36710"/>
                  </a:lnTo>
                  <a:lnTo>
                    <a:pt x="10060" y="36710"/>
                  </a:lnTo>
                  <a:lnTo>
                    <a:pt x="10060" y="43133"/>
                  </a:lnTo>
                  <a:cubicBezTo>
                    <a:pt x="10057" y="43294"/>
                    <a:pt x="10187" y="43428"/>
                    <a:pt x="10350" y="43428"/>
                  </a:cubicBezTo>
                  <a:cubicBezTo>
                    <a:pt x="10511" y="43428"/>
                    <a:pt x="10641" y="43294"/>
                    <a:pt x="10638" y="43133"/>
                  </a:cubicBezTo>
                  <a:lnTo>
                    <a:pt x="10638" y="36708"/>
                  </a:lnTo>
                  <a:lnTo>
                    <a:pt x="11918" y="36708"/>
                  </a:lnTo>
                  <a:lnTo>
                    <a:pt x="12478" y="43157"/>
                  </a:lnTo>
                  <a:cubicBezTo>
                    <a:pt x="12490" y="43306"/>
                    <a:pt x="12616" y="43421"/>
                    <a:pt x="12765" y="43421"/>
                  </a:cubicBezTo>
                  <a:cubicBezTo>
                    <a:pt x="12774" y="43421"/>
                    <a:pt x="12782" y="43421"/>
                    <a:pt x="12791" y="43420"/>
                  </a:cubicBezTo>
                  <a:cubicBezTo>
                    <a:pt x="12949" y="43407"/>
                    <a:pt x="13068" y="43265"/>
                    <a:pt x="13053" y="43108"/>
                  </a:cubicBezTo>
                  <a:lnTo>
                    <a:pt x="12497" y="36708"/>
                  </a:lnTo>
                  <a:lnTo>
                    <a:pt x="14323" y="36708"/>
                  </a:lnTo>
                  <a:lnTo>
                    <a:pt x="13668" y="43103"/>
                  </a:lnTo>
                  <a:cubicBezTo>
                    <a:pt x="13651" y="43262"/>
                    <a:pt x="13767" y="43404"/>
                    <a:pt x="13926" y="43420"/>
                  </a:cubicBezTo>
                  <a:cubicBezTo>
                    <a:pt x="13935" y="43421"/>
                    <a:pt x="13946" y="43422"/>
                    <a:pt x="13956" y="43422"/>
                  </a:cubicBezTo>
                  <a:cubicBezTo>
                    <a:pt x="14104" y="43422"/>
                    <a:pt x="14228" y="43310"/>
                    <a:pt x="14243" y="43162"/>
                  </a:cubicBezTo>
                  <a:lnTo>
                    <a:pt x="14903" y="36710"/>
                  </a:lnTo>
                  <a:lnTo>
                    <a:pt x="16179" y="36710"/>
                  </a:lnTo>
                  <a:lnTo>
                    <a:pt x="16179" y="43133"/>
                  </a:lnTo>
                  <a:cubicBezTo>
                    <a:pt x="16174" y="43294"/>
                    <a:pt x="16305" y="43428"/>
                    <a:pt x="16467" y="43428"/>
                  </a:cubicBezTo>
                  <a:cubicBezTo>
                    <a:pt x="16629" y="43428"/>
                    <a:pt x="16760" y="43294"/>
                    <a:pt x="16756" y="43133"/>
                  </a:cubicBezTo>
                  <a:lnTo>
                    <a:pt x="16756" y="36708"/>
                  </a:lnTo>
                  <a:lnTo>
                    <a:pt x="18036" y="36708"/>
                  </a:lnTo>
                  <a:lnTo>
                    <a:pt x="18596" y="43157"/>
                  </a:lnTo>
                  <a:cubicBezTo>
                    <a:pt x="18609" y="43306"/>
                    <a:pt x="18734" y="43421"/>
                    <a:pt x="18884" y="43421"/>
                  </a:cubicBezTo>
                  <a:cubicBezTo>
                    <a:pt x="18892" y="43421"/>
                    <a:pt x="18900" y="43421"/>
                    <a:pt x="18909" y="43420"/>
                  </a:cubicBezTo>
                  <a:cubicBezTo>
                    <a:pt x="19068" y="43407"/>
                    <a:pt x="19186" y="43267"/>
                    <a:pt x="19172" y="43108"/>
                  </a:cubicBezTo>
                  <a:lnTo>
                    <a:pt x="18616" y="36708"/>
                  </a:lnTo>
                  <a:lnTo>
                    <a:pt x="20440" y="36708"/>
                  </a:lnTo>
                  <a:lnTo>
                    <a:pt x="19786" y="43103"/>
                  </a:lnTo>
                  <a:cubicBezTo>
                    <a:pt x="19769" y="43262"/>
                    <a:pt x="19885" y="43404"/>
                    <a:pt x="20044" y="43420"/>
                  </a:cubicBezTo>
                  <a:cubicBezTo>
                    <a:pt x="20054" y="43421"/>
                    <a:pt x="20064" y="43422"/>
                    <a:pt x="20074" y="43422"/>
                  </a:cubicBezTo>
                  <a:cubicBezTo>
                    <a:pt x="20222" y="43422"/>
                    <a:pt x="20347" y="43310"/>
                    <a:pt x="20361" y="43162"/>
                  </a:cubicBezTo>
                  <a:lnTo>
                    <a:pt x="21022" y="36710"/>
                  </a:lnTo>
                  <a:lnTo>
                    <a:pt x="22296" y="36710"/>
                  </a:lnTo>
                  <a:lnTo>
                    <a:pt x="22296" y="43133"/>
                  </a:lnTo>
                  <a:cubicBezTo>
                    <a:pt x="22292" y="43294"/>
                    <a:pt x="22424" y="43428"/>
                    <a:pt x="22585" y="43428"/>
                  </a:cubicBezTo>
                  <a:cubicBezTo>
                    <a:pt x="22748" y="43428"/>
                    <a:pt x="22878" y="43294"/>
                    <a:pt x="22874" y="43133"/>
                  </a:cubicBezTo>
                  <a:lnTo>
                    <a:pt x="22874" y="36708"/>
                  </a:lnTo>
                  <a:lnTo>
                    <a:pt x="24155" y="36708"/>
                  </a:lnTo>
                  <a:lnTo>
                    <a:pt x="24714" y="43157"/>
                  </a:lnTo>
                  <a:cubicBezTo>
                    <a:pt x="24727" y="43306"/>
                    <a:pt x="24853" y="43421"/>
                    <a:pt x="25002" y="43421"/>
                  </a:cubicBezTo>
                  <a:cubicBezTo>
                    <a:pt x="25010" y="43421"/>
                    <a:pt x="25019" y="43421"/>
                    <a:pt x="25027" y="43420"/>
                  </a:cubicBezTo>
                  <a:cubicBezTo>
                    <a:pt x="25186" y="43407"/>
                    <a:pt x="25304" y="43265"/>
                    <a:pt x="25290" y="43108"/>
                  </a:cubicBezTo>
                  <a:lnTo>
                    <a:pt x="24734" y="36708"/>
                  </a:lnTo>
                  <a:lnTo>
                    <a:pt x="26558" y="36708"/>
                  </a:lnTo>
                  <a:lnTo>
                    <a:pt x="25904" y="43103"/>
                  </a:lnTo>
                  <a:cubicBezTo>
                    <a:pt x="25888" y="43262"/>
                    <a:pt x="26004" y="43404"/>
                    <a:pt x="26163" y="43420"/>
                  </a:cubicBezTo>
                  <a:cubicBezTo>
                    <a:pt x="26172" y="43421"/>
                    <a:pt x="26182" y="43422"/>
                    <a:pt x="26192" y="43422"/>
                  </a:cubicBezTo>
                  <a:cubicBezTo>
                    <a:pt x="26341" y="43422"/>
                    <a:pt x="26464" y="43310"/>
                    <a:pt x="26479" y="43162"/>
                  </a:cubicBezTo>
                  <a:lnTo>
                    <a:pt x="27140" y="36710"/>
                  </a:lnTo>
                  <a:lnTo>
                    <a:pt x="28414" y="36710"/>
                  </a:lnTo>
                  <a:lnTo>
                    <a:pt x="28414" y="43133"/>
                  </a:lnTo>
                  <a:cubicBezTo>
                    <a:pt x="28414" y="43292"/>
                    <a:pt x="28545" y="43422"/>
                    <a:pt x="28704" y="43422"/>
                  </a:cubicBezTo>
                  <a:cubicBezTo>
                    <a:pt x="28864" y="43422"/>
                    <a:pt x="28993" y="43292"/>
                    <a:pt x="28993" y="43133"/>
                  </a:cubicBezTo>
                  <a:lnTo>
                    <a:pt x="28993" y="36708"/>
                  </a:lnTo>
                  <a:lnTo>
                    <a:pt x="30273" y="36708"/>
                  </a:lnTo>
                  <a:lnTo>
                    <a:pt x="30832" y="43157"/>
                  </a:lnTo>
                  <a:cubicBezTo>
                    <a:pt x="30845" y="43306"/>
                    <a:pt x="30970" y="43421"/>
                    <a:pt x="31120" y="43421"/>
                  </a:cubicBezTo>
                  <a:cubicBezTo>
                    <a:pt x="31129" y="43421"/>
                    <a:pt x="31137" y="43421"/>
                    <a:pt x="31146" y="43420"/>
                  </a:cubicBezTo>
                  <a:cubicBezTo>
                    <a:pt x="31304" y="43407"/>
                    <a:pt x="31422" y="43267"/>
                    <a:pt x="31408" y="43108"/>
                  </a:cubicBezTo>
                  <a:lnTo>
                    <a:pt x="30853" y="36708"/>
                  </a:lnTo>
                  <a:lnTo>
                    <a:pt x="32677" y="36708"/>
                  </a:lnTo>
                  <a:lnTo>
                    <a:pt x="32022" y="43103"/>
                  </a:lnTo>
                  <a:cubicBezTo>
                    <a:pt x="32006" y="43262"/>
                    <a:pt x="32122" y="43404"/>
                    <a:pt x="32281" y="43420"/>
                  </a:cubicBezTo>
                  <a:cubicBezTo>
                    <a:pt x="32291" y="43421"/>
                    <a:pt x="32300" y="43422"/>
                    <a:pt x="32311" y="43422"/>
                  </a:cubicBezTo>
                  <a:cubicBezTo>
                    <a:pt x="32459" y="43422"/>
                    <a:pt x="32582" y="43310"/>
                    <a:pt x="32598" y="43162"/>
                  </a:cubicBezTo>
                  <a:lnTo>
                    <a:pt x="33259" y="36710"/>
                  </a:lnTo>
                  <a:lnTo>
                    <a:pt x="34533" y="36710"/>
                  </a:lnTo>
                  <a:lnTo>
                    <a:pt x="34533" y="43133"/>
                  </a:lnTo>
                  <a:cubicBezTo>
                    <a:pt x="34529" y="43294"/>
                    <a:pt x="34659" y="43428"/>
                    <a:pt x="34822" y="43428"/>
                  </a:cubicBezTo>
                  <a:cubicBezTo>
                    <a:pt x="34985" y="43428"/>
                    <a:pt x="35115" y="43294"/>
                    <a:pt x="35111" y="43133"/>
                  </a:cubicBezTo>
                  <a:lnTo>
                    <a:pt x="35111" y="36708"/>
                  </a:lnTo>
                  <a:lnTo>
                    <a:pt x="36390" y="36708"/>
                  </a:lnTo>
                  <a:lnTo>
                    <a:pt x="36951" y="43157"/>
                  </a:lnTo>
                  <a:cubicBezTo>
                    <a:pt x="36964" y="43306"/>
                    <a:pt x="37088" y="43421"/>
                    <a:pt x="37239" y="43421"/>
                  </a:cubicBezTo>
                  <a:cubicBezTo>
                    <a:pt x="37247" y="43421"/>
                    <a:pt x="37256" y="43421"/>
                    <a:pt x="37264" y="43420"/>
                  </a:cubicBezTo>
                  <a:cubicBezTo>
                    <a:pt x="37423" y="43407"/>
                    <a:pt x="37540" y="43265"/>
                    <a:pt x="37527" y="43108"/>
                  </a:cubicBezTo>
                  <a:lnTo>
                    <a:pt x="36970" y="36708"/>
                  </a:lnTo>
                  <a:lnTo>
                    <a:pt x="38794" y="36708"/>
                  </a:lnTo>
                  <a:lnTo>
                    <a:pt x="38139" y="43103"/>
                  </a:lnTo>
                  <a:cubicBezTo>
                    <a:pt x="38123" y="43262"/>
                    <a:pt x="38238" y="43404"/>
                    <a:pt x="38397" y="43420"/>
                  </a:cubicBezTo>
                  <a:cubicBezTo>
                    <a:pt x="38407" y="43421"/>
                    <a:pt x="38417" y="43422"/>
                    <a:pt x="38427" y="43422"/>
                  </a:cubicBezTo>
                  <a:cubicBezTo>
                    <a:pt x="38575" y="43422"/>
                    <a:pt x="38699" y="43310"/>
                    <a:pt x="38714" y="43162"/>
                  </a:cubicBezTo>
                  <a:lnTo>
                    <a:pt x="39375" y="36708"/>
                  </a:lnTo>
                  <a:lnTo>
                    <a:pt x="40650" y="36708"/>
                  </a:lnTo>
                  <a:lnTo>
                    <a:pt x="40650" y="43132"/>
                  </a:lnTo>
                  <a:cubicBezTo>
                    <a:pt x="40650" y="43292"/>
                    <a:pt x="40779" y="43421"/>
                    <a:pt x="40938" y="43421"/>
                  </a:cubicBezTo>
                  <a:cubicBezTo>
                    <a:pt x="41098" y="43421"/>
                    <a:pt x="41227" y="43292"/>
                    <a:pt x="41227" y="43132"/>
                  </a:cubicBezTo>
                  <a:lnTo>
                    <a:pt x="41227" y="36708"/>
                  </a:lnTo>
                  <a:lnTo>
                    <a:pt x="42507" y="36708"/>
                  </a:lnTo>
                  <a:lnTo>
                    <a:pt x="43068" y="43157"/>
                  </a:lnTo>
                  <a:cubicBezTo>
                    <a:pt x="43080" y="43306"/>
                    <a:pt x="43205" y="43421"/>
                    <a:pt x="43355" y="43421"/>
                  </a:cubicBezTo>
                  <a:cubicBezTo>
                    <a:pt x="43363" y="43421"/>
                    <a:pt x="43372" y="43421"/>
                    <a:pt x="43380" y="43420"/>
                  </a:cubicBezTo>
                  <a:cubicBezTo>
                    <a:pt x="43539" y="43407"/>
                    <a:pt x="43657" y="43267"/>
                    <a:pt x="43643" y="43108"/>
                  </a:cubicBezTo>
                  <a:lnTo>
                    <a:pt x="43087" y="36708"/>
                  </a:lnTo>
                  <a:lnTo>
                    <a:pt x="44911" y="36708"/>
                  </a:lnTo>
                  <a:lnTo>
                    <a:pt x="44257" y="43103"/>
                  </a:lnTo>
                  <a:cubicBezTo>
                    <a:pt x="44240" y="43262"/>
                    <a:pt x="44356" y="43404"/>
                    <a:pt x="44515" y="43420"/>
                  </a:cubicBezTo>
                  <a:cubicBezTo>
                    <a:pt x="44525" y="43421"/>
                    <a:pt x="44536" y="43422"/>
                    <a:pt x="44545" y="43422"/>
                  </a:cubicBezTo>
                  <a:cubicBezTo>
                    <a:pt x="44693" y="43422"/>
                    <a:pt x="44818" y="43310"/>
                    <a:pt x="44832" y="43162"/>
                  </a:cubicBezTo>
                  <a:lnTo>
                    <a:pt x="45493" y="36710"/>
                  </a:lnTo>
                  <a:lnTo>
                    <a:pt x="46767" y="36710"/>
                  </a:lnTo>
                  <a:lnTo>
                    <a:pt x="46767" y="43133"/>
                  </a:lnTo>
                  <a:cubicBezTo>
                    <a:pt x="46764" y="43294"/>
                    <a:pt x="46894" y="43428"/>
                    <a:pt x="47056" y="43428"/>
                  </a:cubicBezTo>
                  <a:cubicBezTo>
                    <a:pt x="47219" y="43428"/>
                    <a:pt x="47349" y="43294"/>
                    <a:pt x="47346" y="43133"/>
                  </a:cubicBezTo>
                  <a:lnTo>
                    <a:pt x="47346" y="36708"/>
                  </a:lnTo>
                  <a:lnTo>
                    <a:pt x="48626" y="36708"/>
                  </a:lnTo>
                  <a:lnTo>
                    <a:pt x="49185" y="43157"/>
                  </a:lnTo>
                  <a:cubicBezTo>
                    <a:pt x="49198" y="43306"/>
                    <a:pt x="49324" y="43421"/>
                    <a:pt x="49473" y="43421"/>
                  </a:cubicBezTo>
                  <a:cubicBezTo>
                    <a:pt x="49482" y="43421"/>
                    <a:pt x="49490" y="43421"/>
                    <a:pt x="49498" y="43420"/>
                  </a:cubicBezTo>
                  <a:cubicBezTo>
                    <a:pt x="49657" y="43407"/>
                    <a:pt x="49776" y="43265"/>
                    <a:pt x="49761" y="43108"/>
                  </a:cubicBezTo>
                  <a:lnTo>
                    <a:pt x="49205" y="36708"/>
                  </a:lnTo>
                  <a:lnTo>
                    <a:pt x="51029" y="36708"/>
                  </a:lnTo>
                  <a:lnTo>
                    <a:pt x="50376" y="43103"/>
                  </a:lnTo>
                  <a:cubicBezTo>
                    <a:pt x="50359" y="43262"/>
                    <a:pt x="50475" y="43404"/>
                    <a:pt x="50634" y="43420"/>
                  </a:cubicBezTo>
                  <a:cubicBezTo>
                    <a:pt x="50643" y="43421"/>
                    <a:pt x="50653" y="43422"/>
                    <a:pt x="50664" y="43422"/>
                  </a:cubicBezTo>
                  <a:cubicBezTo>
                    <a:pt x="50812" y="43422"/>
                    <a:pt x="50935" y="43310"/>
                    <a:pt x="50951" y="43162"/>
                  </a:cubicBezTo>
                  <a:lnTo>
                    <a:pt x="51611" y="36708"/>
                  </a:lnTo>
                  <a:lnTo>
                    <a:pt x="52886" y="36708"/>
                  </a:lnTo>
                  <a:lnTo>
                    <a:pt x="52886" y="43132"/>
                  </a:lnTo>
                  <a:cubicBezTo>
                    <a:pt x="52886" y="43292"/>
                    <a:pt x="53015" y="43421"/>
                    <a:pt x="53175" y="43421"/>
                  </a:cubicBezTo>
                  <a:cubicBezTo>
                    <a:pt x="53334" y="43421"/>
                    <a:pt x="53464" y="43292"/>
                    <a:pt x="53464" y="43132"/>
                  </a:cubicBezTo>
                  <a:lnTo>
                    <a:pt x="53464" y="36708"/>
                  </a:lnTo>
                  <a:lnTo>
                    <a:pt x="54743" y="36708"/>
                  </a:lnTo>
                  <a:lnTo>
                    <a:pt x="55304" y="43157"/>
                  </a:lnTo>
                  <a:cubicBezTo>
                    <a:pt x="55317" y="43306"/>
                    <a:pt x="55441" y="43421"/>
                    <a:pt x="55592" y="43421"/>
                  </a:cubicBezTo>
                  <a:cubicBezTo>
                    <a:pt x="55600" y="43421"/>
                    <a:pt x="55608" y="43421"/>
                    <a:pt x="55617" y="43420"/>
                  </a:cubicBezTo>
                  <a:cubicBezTo>
                    <a:pt x="55776" y="43407"/>
                    <a:pt x="55893" y="43265"/>
                    <a:pt x="55880" y="43108"/>
                  </a:cubicBezTo>
                  <a:lnTo>
                    <a:pt x="55324" y="36708"/>
                  </a:lnTo>
                  <a:lnTo>
                    <a:pt x="57148" y="36708"/>
                  </a:lnTo>
                  <a:lnTo>
                    <a:pt x="56493" y="43103"/>
                  </a:lnTo>
                  <a:cubicBezTo>
                    <a:pt x="56477" y="43262"/>
                    <a:pt x="56592" y="43404"/>
                    <a:pt x="56751" y="43420"/>
                  </a:cubicBezTo>
                  <a:cubicBezTo>
                    <a:pt x="56762" y="43421"/>
                    <a:pt x="56771" y="43422"/>
                    <a:pt x="56781" y="43422"/>
                  </a:cubicBezTo>
                  <a:cubicBezTo>
                    <a:pt x="56929" y="43422"/>
                    <a:pt x="57053" y="43310"/>
                    <a:pt x="57069" y="43162"/>
                  </a:cubicBezTo>
                  <a:lnTo>
                    <a:pt x="57729" y="36710"/>
                  </a:lnTo>
                  <a:lnTo>
                    <a:pt x="60325" y="36710"/>
                  </a:lnTo>
                  <a:lnTo>
                    <a:pt x="60325" y="45821"/>
                  </a:lnTo>
                  <a:lnTo>
                    <a:pt x="53475" y="45821"/>
                  </a:lnTo>
                  <a:lnTo>
                    <a:pt x="46014" y="53282"/>
                  </a:lnTo>
                  <a:lnTo>
                    <a:pt x="38610" y="45878"/>
                  </a:lnTo>
                  <a:lnTo>
                    <a:pt x="38337" y="46150"/>
                  </a:lnTo>
                  <a:lnTo>
                    <a:pt x="46014" y="53827"/>
                  </a:lnTo>
                  <a:lnTo>
                    <a:pt x="53634" y="46207"/>
                  </a:lnTo>
                  <a:lnTo>
                    <a:pt x="60324" y="46207"/>
                  </a:lnTo>
                  <a:lnTo>
                    <a:pt x="60324" y="54325"/>
                  </a:lnTo>
                  <a:lnTo>
                    <a:pt x="67864" y="54325"/>
                  </a:lnTo>
                  <a:lnTo>
                    <a:pt x="67864" y="103061"/>
                  </a:lnTo>
                  <a:cubicBezTo>
                    <a:pt x="66232" y="103225"/>
                    <a:pt x="63620" y="103802"/>
                    <a:pt x="61556" y="105739"/>
                  </a:cubicBezTo>
                  <a:cubicBezTo>
                    <a:pt x="59551" y="107619"/>
                    <a:pt x="58535" y="110359"/>
                    <a:pt x="58535" y="113879"/>
                  </a:cubicBezTo>
                  <a:lnTo>
                    <a:pt x="58535" y="114071"/>
                  </a:lnTo>
                  <a:lnTo>
                    <a:pt x="67864" y="114071"/>
                  </a:lnTo>
                  <a:lnTo>
                    <a:pt x="67864" y="120647"/>
                  </a:lnTo>
                  <a:lnTo>
                    <a:pt x="53832" y="120647"/>
                  </a:lnTo>
                  <a:lnTo>
                    <a:pt x="53832" y="113642"/>
                  </a:lnTo>
                  <a:lnTo>
                    <a:pt x="46207" y="113642"/>
                  </a:lnTo>
                  <a:lnTo>
                    <a:pt x="46207" y="85671"/>
                  </a:lnTo>
                  <a:cubicBezTo>
                    <a:pt x="46207" y="84487"/>
                    <a:pt x="45068" y="83523"/>
                    <a:pt x="43667" y="83523"/>
                  </a:cubicBezTo>
                  <a:lnTo>
                    <a:pt x="18200" y="83523"/>
                  </a:lnTo>
                  <a:cubicBezTo>
                    <a:pt x="16799" y="83523"/>
                    <a:pt x="15660" y="84487"/>
                    <a:pt x="15660" y="85671"/>
                  </a:cubicBezTo>
                  <a:lnTo>
                    <a:pt x="15660" y="113642"/>
                  </a:lnTo>
                  <a:lnTo>
                    <a:pt x="8036" y="113642"/>
                  </a:lnTo>
                  <a:lnTo>
                    <a:pt x="8036" y="120647"/>
                  </a:lnTo>
                  <a:lnTo>
                    <a:pt x="1543" y="120647"/>
                  </a:lnTo>
                  <a:lnTo>
                    <a:pt x="1543" y="113878"/>
                  </a:lnTo>
                  <a:lnTo>
                    <a:pt x="1304" y="113878"/>
                  </a:lnTo>
                  <a:lnTo>
                    <a:pt x="1304" y="91255"/>
                  </a:lnTo>
                  <a:lnTo>
                    <a:pt x="1543" y="91255"/>
                  </a:lnTo>
                  <a:lnTo>
                    <a:pt x="1543" y="83716"/>
                  </a:lnTo>
                  <a:lnTo>
                    <a:pt x="1304" y="83716"/>
                  </a:lnTo>
                  <a:lnTo>
                    <a:pt x="1304" y="61095"/>
                  </a:lnTo>
                  <a:lnTo>
                    <a:pt x="1110" y="61095"/>
                  </a:lnTo>
                  <a:lnTo>
                    <a:pt x="1110" y="83716"/>
                  </a:lnTo>
                  <a:lnTo>
                    <a:pt x="432" y="83716"/>
                  </a:lnTo>
                  <a:lnTo>
                    <a:pt x="432" y="61095"/>
                  </a:lnTo>
                  <a:lnTo>
                    <a:pt x="239" y="61095"/>
                  </a:lnTo>
                  <a:lnTo>
                    <a:pt x="239" y="83716"/>
                  </a:lnTo>
                  <a:lnTo>
                    <a:pt x="0" y="83716"/>
                  </a:lnTo>
                  <a:lnTo>
                    <a:pt x="0" y="91255"/>
                  </a:lnTo>
                  <a:lnTo>
                    <a:pt x="239" y="91255"/>
                  </a:lnTo>
                  <a:lnTo>
                    <a:pt x="239" y="113878"/>
                  </a:lnTo>
                  <a:lnTo>
                    <a:pt x="0" y="113878"/>
                  </a:lnTo>
                  <a:lnTo>
                    <a:pt x="0" y="122188"/>
                  </a:lnTo>
                  <a:lnTo>
                    <a:pt x="30162" y="122188"/>
                  </a:lnTo>
                  <a:lnTo>
                    <a:pt x="30162" y="159891"/>
                  </a:lnTo>
                  <a:lnTo>
                    <a:pt x="38473" y="159891"/>
                  </a:lnTo>
                  <a:lnTo>
                    <a:pt x="38473" y="159653"/>
                  </a:lnTo>
                  <a:lnTo>
                    <a:pt x="53555" y="159653"/>
                  </a:lnTo>
                  <a:lnTo>
                    <a:pt x="53555" y="159891"/>
                  </a:lnTo>
                  <a:lnTo>
                    <a:pt x="61096" y="159891"/>
                  </a:lnTo>
                  <a:lnTo>
                    <a:pt x="61096" y="159653"/>
                  </a:lnTo>
                  <a:lnTo>
                    <a:pt x="76176" y="159653"/>
                  </a:lnTo>
                  <a:lnTo>
                    <a:pt x="76176" y="159891"/>
                  </a:lnTo>
                  <a:lnTo>
                    <a:pt x="82946" y="159891"/>
                  </a:lnTo>
                  <a:lnTo>
                    <a:pt x="82946" y="182512"/>
                  </a:lnTo>
                  <a:lnTo>
                    <a:pt x="122190" y="182512"/>
                  </a:lnTo>
                  <a:lnTo>
                    <a:pt x="122190" y="167431"/>
                  </a:lnTo>
                  <a:lnTo>
                    <a:pt x="159891" y="167431"/>
                  </a:lnTo>
                  <a:lnTo>
                    <a:pt x="159891" y="137270"/>
                  </a:lnTo>
                  <a:lnTo>
                    <a:pt x="174202" y="137270"/>
                  </a:lnTo>
                  <a:lnTo>
                    <a:pt x="174202" y="137031"/>
                  </a:lnTo>
                  <a:lnTo>
                    <a:pt x="189876" y="137031"/>
                  </a:lnTo>
                  <a:lnTo>
                    <a:pt x="189876" y="136838"/>
                  </a:lnTo>
                  <a:lnTo>
                    <a:pt x="174202" y="136838"/>
                  </a:lnTo>
                  <a:lnTo>
                    <a:pt x="174202" y="136160"/>
                  </a:lnTo>
                  <a:lnTo>
                    <a:pt x="189876" y="136160"/>
                  </a:lnTo>
                  <a:lnTo>
                    <a:pt x="189876" y="135967"/>
                  </a:lnTo>
                  <a:lnTo>
                    <a:pt x="189476" y="135967"/>
                  </a:lnTo>
                  <a:lnTo>
                    <a:pt x="189476" y="121611"/>
                  </a:lnTo>
                  <a:lnTo>
                    <a:pt x="204171" y="121611"/>
                  </a:lnTo>
                  <a:lnTo>
                    <a:pt x="204171" y="136306"/>
                  </a:lnTo>
                  <a:lnTo>
                    <a:pt x="189283" y="136306"/>
                  </a:lnTo>
                  <a:lnTo>
                    <a:pt x="189283" y="136691"/>
                  </a:lnTo>
                  <a:lnTo>
                    <a:pt x="204556" y="136691"/>
                  </a:lnTo>
                  <a:lnTo>
                    <a:pt x="204556" y="113878"/>
                  </a:lnTo>
                  <a:lnTo>
                    <a:pt x="204171" y="113878"/>
                  </a:lnTo>
                  <a:lnTo>
                    <a:pt x="204171" y="121226"/>
                  </a:lnTo>
                  <a:lnTo>
                    <a:pt x="189475" y="121226"/>
                  </a:lnTo>
                  <a:lnTo>
                    <a:pt x="189475" y="98990"/>
                  </a:lnTo>
                  <a:lnTo>
                    <a:pt x="203830" y="98990"/>
                  </a:lnTo>
                  <a:lnTo>
                    <a:pt x="203830" y="114527"/>
                  </a:lnTo>
                  <a:lnTo>
                    <a:pt x="204024" y="114527"/>
                  </a:lnTo>
                  <a:lnTo>
                    <a:pt x="204024" y="91255"/>
                  </a:lnTo>
                  <a:lnTo>
                    <a:pt x="204703" y="91255"/>
                  </a:lnTo>
                  <a:lnTo>
                    <a:pt x="204703" y="114527"/>
                  </a:lnTo>
                  <a:lnTo>
                    <a:pt x="204895" y="114527"/>
                  </a:lnTo>
                  <a:lnTo>
                    <a:pt x="204895" y="91255"/>
                  </a:lnTo>
                  <a:lnTo>
                    <a:pt x="205134" y="91255"/>
                  </a:lnTo>
                  <a:lnTo>
                    <a:pt x="205134" y="68634"/>
                  </a:lnTo>
                  <a:lnTo>
                    <a:pt x="204895" y="68634"/>
                  </a:lnTo>
                  <a:lnTo>
                    <a:pt x="204895" y="46013"/>
                  </a:lnTo>
                  <a:lnTo>
                    <a:pt x="205134" y="46013"/>
                  </a:lnTo>
                  <a:lnTo>
                    <a:pt x="205134" y="22621"/>
                  </a:lnTo>
                  <a:lnTo>
                    <a:pt x="159892" y="22621"/>
                  </a:lnTo>
                  <a:lnTo>
                    <a:pt x="159892" y="0"/>
                  </a:lnTo>
                  <a:lnTo>
                    <a:pt x="136499" y="0"/>
                  </a:lnTo>
                  <a:lnTo>
                    <a:pt x="136499" y="238"/>
                  </a:lnTo>
                  <a:lnTo>
                    <a:pt x="106338" y="238"/>
                  </a:lnTo>
                  <a:lnTo>
                    <a:pt x="1063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380;p57">
              <a:extLst>
                <a:ext uri="{FF2B5EF4-FFF2-40B4-BE49-F238E27FC236}">
                  <a16:creationId xmlns:a16="http://schemas.microsoft.com/office/drawing/2014/main" id="{F2F37DBC-54B8-DA4E-AAF1-75523DA14FCE}"/>
                </a:ext>
              </a:extLst>
            </p:cNvPr>
            <p:cNvSpPr/>
            <p:nvPr/>
          </p:nvSpPr>
          <p:spPr>
            <a:xfrm>
              <a:off x="3880275" y="797025"/>
              <a:ext cx="141325" cy="141350"/>
            </a:xfrm>
            <a:custGeom>
              <a:avLst/>
              <a:gdLst/>
              <a:ahLst/>
              <a:cxnLst/>
              <a:rect l="l" t="t" r="r" b="b"/>
              <a:pathLst>
                <a:path w="5653" h="5654" extrusionOk="0">
                  <a:moveTo>
                    <a:pt x="2827" y="386"/>
                  </a:moveTo>
                  <a:cubicBezTo>
                    <a:pt x="4173" y="386"/>
                    <a:pt x="5266" y="1482"/>
                    <a:pt x="5266" y="2828"/>
                  </a:cubicBezTo>
                  <a:cubicBezTo>
                    <a:pt x="5266" y="4173"/>
                    <a:pt x="4173" y="5268"/>
                    <a:pt x="2827" y="5268"/>
                  </a:cubicBezTo>
                  <a:cubicBezTo>
                    <a:pt x="1481" y="5268"/>
                    <a:pt x="385" y="4173"/>
                    <a:pt x="385" y="2828"/>
                  </a:cubicBezTo>
                  <a:cubicBezTo>
                    <a:pt x="385" y="1482"/>
                    <a:pt x="1481" y="386"/>
                    <a:pt x="2827" y="386"/>
                  </a:cubicBezTo>
                  <a:close/>
                  <a:moveTo>
                    <a:pt x="2827" y="1"/>
                  </a:moveTo>
                  <a:cubicBezTo>
                    <a:pt x="1268" y="1"/>
                    <a:pt x="0" y="1269"/>
                    <a:pt x="0" y="2828"/>
                  </a:cubicBezTo>
                  <a:cubicBezTo>
                    <a:pt x="0" y="4386"/>
                    <a:pt x="1268" y="5653"/>
                    <a:pt x="2827" y="5653"/>
                  </a:cubicBezTo>
                  <a:cubicBezTo>
                    <a:pt x="4384" y="5653"/>
                    <a:pt x="5653" y="4385"/>
                    <a:pt x="5653" y="2828"/>
                  </a:cubicBezTo>
                  <a:cubicBezTo>
                    <a:pt x="5653" y="1269"/>
                    <a:pt x="4384" y="1"/>
                    <a:pt x="2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5381;p57">
              <a:extLst>
                <a:ext uri="{FF2B5EF4-FFF2-40B4-BE49-F238E27FC236}">
                  <a16:creationId xmlns:a16="http://schemas.microsoft.com/office/drawing/2014/main" id="{0319DEE0-79BB-414B-A129-145BFA8A07D9}"/>
                </a:ext>
              </a:extLst>
            </p:cNvPr>
            <p:cNvSpPr/>
            <p:nvPr/>
          </p:nvSpPr>
          <p:spPr>
            <a:xfrm>
              <a:off x="3583725" y="1093575"/>
              <a:ext cx="141350" cy="141325"/>
            </a:xfrm>
            <a:custGeom>
              <a:avLst/>
              <a:gdLst/>
              <a:ahLst/>
              <a:cxnLst/>
              <a:rect l="l" t="t" r="r" b="b"/>
              <a:pathLst>
                <a:path w="5654" h="5653" extrusionOk="0">
                  <a:moveTo>
                    <a:pt x="2826" y="386"/>
                  </a:moveTo>
                  <a:cubicBezTo>
                    <a:pt x="4172" y="386"/>
                    <a:pt x="5267" y="1481"/>
                    <a:pt x="5267" y="2827"/>
                  </a:cubicBezTo>
                  <a:cubicBezTo>
                    <a:pt x="5267" y="4173"/>
                    <a:pt x="4172" y="5268"/>
                    <a:pt x="2826" y="5268"/>
                  </a:cubicBezTo>
                  <a:cubicBezTo>
                    <a:pt x="1480" y="5268"/>
                    <a:pt x="386" y="4173"/>
                    <a:pt x="386" y="2827"/>
                  </a:cubicBezTo>
                  <a:cubicBezTo>
                    <a:pt x="386" y="1481"/>
                    <a:pt x="1480" y="386"/>
                    <a:pt x="2826" y="386"/>
                  </a:cubicBezTo>
                  <a:close/>
                  <a:moveTo>
                    <a:pt x="2826" y="0"/>
                  </a:moveTo>
                  <a:cubicBezTo>
                    <a:pt x="1268" y="0"/>
                    <a:pt x="1" y="1269"/>
                    <a:pt x="1" y="2827"/>
                  </a:cubicBezTo>
                  <a:cubicBezTo>
                    <a:pt x="1" y="4386"/>
                    <a:pt x="1268" y="5653"/>
                    <a:pt x="2826" y="5653"/>
                  </a:cubicBezTo>
                  <a:cubicBezTo>
                    <a:pt x="4385" y="5653"/>
                    <a:pt x="5653" y="4386"/>
                    <a:pt x="5653" y="2827"/>
                  </a:cubicBezTo>
                  <a:cubicBezTo>
                    <a:pt x="5653" y="1269"/>
                    <a:pt x="4385" y="0"/>
                    <a:pt x="28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5382;p57">
              <a:extLst>
                <a:ext uri="{FF2B5EF4-FFF2-40B4-BE49-F238E27FC236}">
                  <a16:creationId xmlns:a16="http://schemas.microsoft.com/office/drawing/2014/main" id="{B6FDBE95-6631-4349-A11F-1B4F180C27BB}"/>
                </a:ext>
              </a:extLst>
            </p:cNvPr>
            <p:cNvSpPr/>
            <p:nvPr/>
          </p:nvSpPr>
          <p:spPr>
            <a:xfrm>
              <a:off x="4945500" y="1093575"/>
              <a:ext cx="141325" cy="141325"/>
            </a:xfrm>
            <a:custGeom>
              <a:avLst/>
              <a:gdLst/>
              <a:ahLst/>
              <a:cxnLst/>
              <a:rect l="l" t="t" r="r" b="b"/>
              <a:pathLst>
                <a:path w="5653" h="5653" extrusionOk="0">
                  <a:moveTo>
                    <a:pt x="2827" y="386"/>
                  </a:moveTo>
                  <a:cubicBezTo>
                    <a:pt x="4173" y="386"/>
                    <a:pt x="5268" y="1481"/>
                    <a:pt x="5268" y="2827"/>
                  </a:cubicBezTo>
                  <a:cubicBezTo>
                    <a:pt x="5268" y="4173"/>
                    <a:pt x="4173" y="5268"/>
                    <a:pt x="2827" y="5268"/>
                  </a:cubicBezTo>
                  <a:cubicBezTo>
                    <a:pt x="1481" y="5268"/>
                    <a:pt x="386" y="4173"/>
                    <a:pt x="386" y="2827"/>
                  </a:cubicBezTo>
                  <a:cubicBezTo>
                    <a:pt x="386" y="1481"/>
                    <a:pt x="1481" y="386"/>
                    <a:pt x="2827" y="386"/>
                  </a:cubicBezTo>
                  <a:close/>
                  <a:moveTo>
                    <a:pt x="2827" y="0"/>
                  </a:moveTo>
                  <a:cubicBezTo>
                    <a:pt x="1268" y="0"/>
                    <a:pt x="0" y="1269"/>
                    <a:pt x="0" y="2827"/>
                  </a:cubicBezTo>
                  <a:cubicBezTo>
                    <a:pt x="0" y="4386"/>
                    <a:pt x="1268" y="5653"/>
                    <a:pt x="2827" y="5653"/>
                  </a:cubicBezTo>
                  <a:cubicBezTo>
                    <a:pt x="4384" y="5653"/>
                    <a:pt x="5652" y="4386"/>
                    <a:pt x="5652" y="2827"/>
                  </a:cubicBezTo>
                  <a:cubicBezTo>
                    <a:pt x="5652" y="1269"/>
                    <a:pt x="4384" y="0"/>
                    <a:pt x="28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5383;p57">
              <a:extLst>
                <a:ext uri="{FF2B5EF4-FFF2-40B4-BE49-F238E27FC236}">
                  <a16:creationId xmlns:a16="http://schemas.microsoft.com/office/drawing/2014/main" id="{2AED4987-A02A-C54E-BC78-ED5A4C23A3BB}"/>
                </a:ext>
              </a:extLst>
            </p:cNvPr>
            <p:cNvSpPr/>
            <p:nvPr/>
          </p:nvSpPr>
          <p:spPr>
            <a:xfrm>
              <a:off x="4257275" y="797025"/>
              <a:ext cx="141350" cy="141350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2827" y="386"/>
                  </a:moveTo>
                  <a:cubicBezTo>
                    <a:pt x="4173" y="386"/>
                    <a:pt x="5268" y="1482"/>
                    <a:pt x="5268" y="2828"/>
                  </a:cubicBezTo>
                  <a:cubicBezTo>
                    <a:pt x="5268" y="4173"/>
                    <a:pt x="4173" y="5268"/>
                    <a:pt x="2827" y="5268"/>
                  </a:cubicBezTo>
                  <a:cubicBezTo>
                    <a:pt x="1481" y="5268"/>
                    <a:pt x="387" y="4173"/>
                    <a:pt x="387" y="2828"/>
                  </a:cubicBezTo>
                  <a:cubicBezTo>
                    <a:pt x="387" y="1482"/>
                    <a:pt x="1481" y="386"/>
                    <a:pt x="2827" y="386"/>
                  </a:cubicBezTo>
                  <a:close/>
                  <a:moveTo>
                    <a:pt x="2827" y="1"/>
                  </a:moveTo>
                  <a:cubicBezTo>
                    <a:pt x="1269" y="1"/>
                    <a:pt x="1" y="1269"/>
                    <a:pt x="1" y="2828"/>
                  </a:cubicBezTo>
                  <a:cubicBezTo>
                    <a:pt x="1" y="4386"/>
                    <a:pt x="1269" y="5653"/>
                    <a:pt x="2827" y="5653"/>
                  </a:cubicBezTo>
                  <a:cubicBezTo>
                    <a:pt x="4386" y="5653"/>
                    <a:pt x="5654" y="4385"/>
                    <a:pt x="5654" y="2828"/>
                  </a:cubicBezTo>
                  <a:cubicBezTo>
                    <a:pt x="5654" y="1269"/>
                    <a:pt x="4386" y="1"/>
                    <a:pt x="2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5384;p57">
              <a:extLst>
                <a:ext uri="{FF2B5EF4-FFF2-40B4-BE49-F238E27FC236}">
                  <a16:creationId xmlns:a16="http://schemas.microsoft.com/office/drawing/2014/main" id="{17B56648-397A-8B4C-AA8E-377711F35B95}"/>
                </a:ext>
              </a:extLst>
            </p:cNvPr>
            <p:cNvSpPr/>
            <p:nvPr/>
          </p:nvSpPr>
          <p:spPr>
            <a:xfrm>
              <a:off x="4634325" y="797025"/>
              <a:ext cx="141325" cy="141350"/>
            </a:xfrm>
            <a:custGeom>
              <a:avLst/>
              <a:gdLst/>
              <a:ahLst/>
              <a:cxnLst/>
              <a:rect l="l" t="t" r="r" b="b"/>
              <a:pathLst>
                <a:path w="5653" h="5654" extrusionOk="0">
                  <a:moveTo>
                    <a:pt x="2827" y="386"/>
                  </a:moveTo>
                  <a:cubicBezTo>
                    <a:pt x="4173" y="386"/>
                    <a:pt x="5267" y="1482"/>
                    <a:pt x="5267" y="2828"/>
                  </a:cubicBezTo>
                  <a:cubicBezTo>
                    <a:pt x="5267" y="4173"/>
                    <a:pt x="4173" y="5268"/>
                    <a:pt x="2827" y="5268"/>
                  </a:cubicBezTo>
                  <a:cubicBezTo>
                    <a:pt x="1481" y="5268"/>
                    <a:pt x="385" y="4173"/>
                    <a:pt x="385" y="2828"/>
                  </a:cubicBezTo>
                  <a:cubicBezTo>
                    <a:pt x="385" y="1482"/>
                    <a:pt x="1480" y="386"/>
                    <a:pt x="2827" y="386"/>
                  </a:cubicBezTo>
                  <a:close/>
                  <a:moveTo>
                    <a:pt x="2827" y="1"/>
                  </a:moveTo>
                  <a:cubicBezTo>
                    <a:pt x="1268" y="1"/>
                    <a:pt x="0" y="1269"/>
                    <a:pt x="0" y="2828"/>
                  </a:cubicBezTo>
                  <a:cubicBezTo>
                    <a:pt x="0" y="4386"/>
                    <a:pt x="1268" y="5653"/>
                    <a:pt x="2827" y="5653"/>
                  </a:cubicBezTo>
                  <a:cubicBezTo>
                    <a:pt x="4384" y="5653"/>
                    <a:pt x="5652" y="4385"/>
                    <a:pt x="5652" y="2828"/>
                  </a:cubicBezTo>
                  <a:cubicBezTo>
                    <a:pt x="5652" y="1269"/>
                    <a:pt x="4384" y="1"/>
                    <a:pt x="2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5385;p57">
              <a:extLst>
                <a:ext uri="{FF2B5EF4-FFF2-40B4-BE49-F238E27FC236}">
                  <a16:creationId xmlns:a16="http://schemas.microsoft.com/office/drawing/2014/main" id="{301DAF76-F31C-454F-81FF-A34420722FF0}"/>
                </a:ext>
              </a:extLst>
            </p:cNvPr>
            <p:cNvSpPr/>
            <p:nvPr/>
          </p:nvSpPr>
          <p:spPr>
            <a:xfrm>
              <a:off x="3880275" y="1419400"/>
              <a:ext cx="141325" cy="141350"/>
            </a:xfrm>
            <a:custGeom>
              <a:avLst/>
              <a:gdLst/>
              <a:ahLst/>
              <a:cxnLst/>
              <a:rect l="l" t="t" r="r" b="b"/>
              <a:pathLst>
                <a:path w="5653" h="5654" extrusionOk="0">
                  <a:moveTo>
                    <a:pt x="2827" y="386"/>
                  </a:moveTo>
                  <a:cubicBezTo>
                    <a:pt x="4173" y="386"/>
                    <a:pt x="5266" y="1481"/>
                    <a:pt x="5266" y="2827"/>
                  </a:cubicBezTo>
                  <a:cubicBezTo>
                    <a:pt x="5266" y="4173"/>
                    <a:pt x="4173" y="5268"/>
                    <a:pt x="2827" y="5268"/>
                  </a:cubicBezTo>
                  <a:cubicBezTo>
                    <a:pt x="1481" y="5268"/>
                    <a:pt x="385" y="4173"/>
                    <a:pt x="385" y="2827"/>
                  </a:cubicBezTo>
                  <a:cubicBezTo>
                    <a:pt x="385" y="1481"/>
                    <a:pt x="1481" y="386"/>
                    <a:pt x="2827" y="386"/>
                  </a:cubicBezTo>
                  <a:close/>
                  <a:moveTo>
                    <a:pt x="2827" y="0"/>
                  </a:moveTo>
                  <a:cubicBezTo>
                    <a:pt x="1268" y="0"/>
                    <a:pt x="0" y="1268"/>
                    <a:pt x="0" y="2827"/>
                  </a:cubicBezTo>
                  <a:cubicBezTo>
                    <a:pt x="0" y="4386"/>
                    <a:pt x="1268" y="5654"/>
                    <a:pt x="2827" y="5654"/>
                  </a:cubicBezTo>
                  <a:cubicBezTo>
                    <a:pt x="4384" y="5654"/>
                    <a:pt x="5653" y="4386"/>
                    <a:pt x="5653" y="2827"/>
                  </a:cubicBezTo>
                  <a:cubicBezTo>
                    <a:pt x="5653" y="1270"/>
                    <a:pt x="4384" y="0"/>
                    <a:pt x="28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5386;p57">
              <a:extLst>
                <a:ext uri="{FF2B5EF4-FFF2-40B4-BE49-F238E27FC236}">
                  <a16:creationId xmlns:a16="http://schemas.microsoft.com/office/drawing/2014/main" id="{88861173-D0B7-7347-8BF5-FDEB7DB3FF2C}"/>
                </a:ext>
              </a:extLst>
            </p:cNvPr>
            <p:cNvSpPr/>
            <p:nvPr/>
          </p:nvSpPr>
          <p:spPr>
            <a:xfrm>
              <a:off x="4257275" y="1419400"/>
              <a:ext cx="141350" cy="141350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2827" y="386"/>
                  </a:moveTo>
                  <a:cubicBezTo>
                    <a:pt x="4173" y="386"/>
                    <a:pt x="5268" y="1481"/>
                    <a:pt x="5268" y="2827"/>
                  </a:cubicBezTo>
                  <a:cubicBezTo>
                    <a:pt x="5268" y="4173"/>
                    <a:pt x="4173" y="5268"/>
                    <a:pt x="2827" y="5268"/>
                  </a:cubicBezTo>
                  <a:cubicBezTo>
                    <a:pt x="1481" y="5268"/>
                    <a:pt x="387" y="4173"/>
                    <a:pt x="387" y="2827"/>
                  </a:cubicBezTo>
                  <a:cubicBezTo>
                    <a:pt x="387" y="1481"/>
                    <a:pt x="1481" y="386"/>
                    <a:pt x="2827" y="386"/>
                  </a:cubicBezTo>
                  <a:close/>
                  <a:moveTo>
                    <a:pt x="2827" y="0"/>
                  </a:moveTo>
                  <a:cubicBezTo>
                    <a:pt x="1269" y="0"/>
                    <a:pt x="1" y="1268"/>
                    <a:pt x="1" y="2827"/>
                  </a:cubicBezTo>
                  <a:cubicBezTo>
                    <a:pt x="1" y="4386"/>
                    <a:pt x="1269" y="5654"/>
                    <a:pt x="2827" y="5654"/>
                  </a:cubicBezTo>
                  <a:cubicBezTo>
                    <a:pt x="4386" y="5654"/>
                    <a:pt x="5654" y="4386"/>
                    <a:pt x="5654" y="2827"/>
                  </a:cubicBezTo>
                  <a:cubicBezTo>
                    <a:pt x="5654" y="1268"/>
                    <a:pt x="4386" y="0"/>
                    <a:pt x="28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5387;p57">
              <a:extLst>
                <a:ext uri="{FF2B5EF4-FFF2-40B4-BE49-F238E27FC236}">
                  <a16:creationId xmlns:a16="http://schemas.microsoft.com/office/drawing/2014/main" id="{08D00049-FC71-0049-99D4-7BEE7D29C175}"/>
                </a:ext>
              </a:extLst>
            </p:cNvPr>
            <p:cNvSpPr/>
            <p:nvPr/>
          </p:nvSpPr>
          <p:spPr>
            <a:xfrm>
              <a:off x="4634325" y="1419400"/>
              <a:ext cx="141325" cy="141325"/>
            </a:xfrm>
            <a:custGeom>
              <a:avLst/>
              <a:gdLst/>
              <a:ahLst/>
              <a:cxnLst/>
              <a:rect l="l" t="t" r="r" b="b"/>
              <a:pathLst>
                <a:path w="5653" h="5653" extrusionOk="0">
                  <a:moveTo>
                    <a:pt x="2827" y="386"/>
                  </a:moveTo>
                  <a:cubicBezTo>
                    <a:pt x="4173" y="386"/>
                    <a:pt x="5267" y="1481"/>
                    <a:pt x="5267" y="2827"/>
                  </a:cubicBezTo>
                  <a:cubicBezTo>
                    <a:pt x="5267" y="4173"/>
                    <a:pt x="4173" y="5268"/>
                    <a:pt x="2827" y="5268"/>
                  </a:cubicBezTo>
                  <a:cubicBezTo>
                    <a:pt x="1481" y="5268"/>
                    <a:pt x="385" y="4173"/>
                    <a:pt x="385" y="2827"/>
                  </a:cubicBezTo>
                  <a:cubicBezTo>
                    <a:pt x="385" y="1481"/>
                    <a:pt x="1480" y="386"/>
                    <a:pt x="2827" y="386"/>
                  </a:cubicBezTo>
                  <a:close/>
                  <a:moveTo>
                    <a:pt x="2827" y="0"/>
                  </a:moveTo>
                  <a:cubicBezTo>
                    <a:pt x="1268" y="0"/>
                    <a:pt x="0" y="1268"/>
                    <a:pt x="0" y="2827"/>
                  </a:cubicBezTo>
                  <a:cubicBezTo>
                    <a:pt x="0" y="4386"/>
                    <a:pt x="1268" y="5653"/>
                    <a:pt x="2827" y="5653"/>
                  </a:cubicBezTo>
                  <a:cubicBezTo>
                    <a:pt x="4384" y="5653"/>
                    <a:pt x="5652" y="4386"/>
                    <a:pt x="5652" y="2827"/>
                  </a:cubicBezTo>
                  <a:cubicBezTo>
                    <a:pt x="5652" y="1268"/>
                    <a:pt x="4384" y="0"/>
                    <a:pt x="28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5388;p57">
              <a:extLst>
                <a:ext uri="{FF2B5EF4-FFF2-40B4-BE49-F238E27FC236}">
                  <a16:creationId xmlns:a16="http://schemas.microsoft.com/office/drawing/2014/main" id="{D224E0B8-DB74-574F-989C-511CFFC2AEC4}"/>
                </a:ext>
              </a:extLst>
            </p:cNvPr>
            <p:cNvSpPr/>
            <p:nvPr/>
          </p:nvSpPr>
          <p:spPr>
            <a:xfrm>
              <a:off x="3757575" y="985550"/>
              <a:ext cx="1140725" cy="386675"/>
            </a:xfrm>
            <a:custGeom>
              <a:avLst/>
              <a:gdLst/>
              <a:ahLst/>
              <a:cxnLst/>
              <a:rect l="l" t="t" r="r" b="b"/>
              <a:pathLst>
                <a:path w="45629" h="15467" extrusionOk="0">
                  <a:moveTo>
                    <a:pt x="37897" y="386"/>
                  </a:moveTo>
                  <a:cubicBezTo>
                    <a:pt x="41947" y="386"/>
                    <a:pt x="45244" y="3682"/>
                    <a:pt x="45244" y="7734"/>
                  </a:cubicBezTo>
                  <a:cubicBezTo>
                    <a:pt x="45244" y="11784"/>
                    <a:pt x="41947" y="15081"/>
                    <a:pt x="37897" y="15081"/>
                  </a:cubicBezTo>
                  <a:lnTo>
                    <a:pt x="7735" y="15081"/>
                  </a:lnTo>
                  <a:cubicBezTo>
                    <a:pt x="3683" y="15081"/>
                    <a:pt x="387" y="11786"/>
                    <a:pt x="387" y="7734"/>
                  </a:cubicBezTo>
                  <a:cubicBezTo>
                    <a:pt x="387" y="3682"/>
                    <a:pt x="3683" y="386"/>
                    <a:pt x="7735" y="386"/>
                  </a:cubicBezTo>
                  <a:close/>
                  <a:moveTo>
                    <a:pt x="7735" y="1"/>
                  </a:moveTo>
                  <a:cubicBezTo>
                    <a:pt x="3470" y="1"/>
                    <a:pt x="1" y="3469"/>
                    <a:pt x="1" y="7734"/>
                  </a:cubicBezTo>
                  <a:cubicBezTo>
                    <a:pt x="1" y="11997"/>
                    <a:pt x="3470" y="15467"/>
                    <a:pt x="7735" y="15467"/>
                  </a:cubicBezTo>
                  <a:lnTo>
                    <a:pt x="37897" y="15467"/>
                  </a:lnTo>
                  <a:cubicBezTo>
                    <a:pt x="42160" y="15467"/>
                    <a:pt x="45629" y="11997"/>
                    <a:pt x="45629" y="7734"/>
                  </a:cubicBezTo>
                  <a:cubicBezTo>
                    <a:pt x="45629" y="3469"/>
                    <a:pt x="42160" y="1"/>
                    <a:pt x="37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5389;p57">
              <a:extLst>
                <a:ext uri="{FF2B5EF4-FFF2-40B4-BE49-F238E27FC236}">
                  <a16:creationId xmlns:a16="http://schemas.microsoft.com/office/drawing/2014/main" id="{E62348C9-8FEA-9846-8D14-CC0974242ECA}"/>
                </a:ext>
              </a:extLst>
            </p:cNvPr>
            <p:cNvSpPr/>
            <p:nvPr/>
          </p:nvSpPr>
          <p:spPr>
            <a:xfrm>
              <a:off x="6051075" y="2194800"/>
              <a:ext cx="320375" cy="342850"/>
            </a:xfrm>
            <a:custGeom>
              <a:avLst/>
              <a:gdLst/>
              <a:ahLst/>
              <a:cxnLst/>
              <a:rect l="l" t="t" r="r" b="b"/>
              <a:pathLst>
                <a:path w="12815" h="13714" extrusionOk="0">
                  <a:moveTo>
                    <a:pt x="12430" y="386"/>
                  </a:moveTo>
                  <a:lnTo>
                    <a:pt x="12430" y="13329"/>
                  </a:lnTo>
                  <a:lnTo>
                    <a:pt x="387" y="13329"/>
                  </a:lnTo>
                  <a:lnTo>
                    <a:pt x="387" y="386"/>
                  </a:lnTo>
                  <a:close/>
                  <a:moveTo>
                    <a:pt x="1" y="1"/>
                  </a:moveTo>
                  <a:lnTo>
                    <a:pt x="1" y="13714"/>
                  </a:lnTo>
                  <a:lnTo>
                    <a:pt x="12815" y="13714"/>
                  </a:lnTo>
                  <a:lnTo>
                    <a:pt x="128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5390;p57">
              <a:extLst>
                <a:ext uri="{FF2B5EF4-FFF2-40B4-BE49-F238E27FC236}">
                  <a16:creationId xmlns:a16="http://schemas.microsoft.com/office/drawing/2014/main" id="{56186AD2-920B-EC4C-AC1C-721A92FFC0E7}"/>
                </a:ext>
              </a:extLst>
            </p:cNvPr>
            <p:cNvSpPr/>
            <p:nvPr/>
          </p:nvSpPr>
          <p:spPr>
            <a:xfrm>
              <a:off x="6074850" y="2219600"/>
              <a:ext cx="128500" cy="128525"/>
            </a:xfrm>
            <a:custGeom>
              <a:avLst/>
              <a:gdLst/>
              <a:ahLst/>
              <a:cxnLst/>
              <a:rect l="l" t="t" r="r" b="b"/>
              <a:pathLst>
                <a:path w="5140" h="5141" extrusionOk="0">
                  <a:moveTo>
                    <a:pt x="2570" y="387"/>
                  </a:moveTo>
                  <a:cubicBezTo>
                    <a:pt x="3775" y="387"/>
                    <a:pt x="4753" y="1366"/>
                    <a:pt x="4753" y="2570"/>
                  </a:cubicBezTo>
                  <a:cubicBezTo>
                    <a:pt x="4753" y="3775"/>
                    <a:pt x="3775" y="4754"/>
                    <a:pt x="2570" y="4754"/>
                  </a:cubicBezTo>
                  <a:cubicBezTo>
                    <a:pt x="1366" y="4754"/>
                    <a:pt x="386" y="3775"/>
                    <a:pt x="386" y="2570"/>
                  </a:cubicBezTo>
                  <a:cubicBezTo>
                    <a:pt x="386" y="1366"/>
                    <a:pt x="1366" y="387"/>
                    <a:pt x="2570" y="387"/>
                  </a:cubicBezTo>
                  <a:close/>
                  <a:moveTo>
                    <a:pt x="2570" y="1"/>
                  </a:moveTo>
                  <a:cubicBezTo>
                    <a:pt x="1152" y="1"/>
                    <a:pt x="0" y="1153"/>
                    <a:pt x="0" y="2570"/>
                  </a:cubicBezTo>
                  <a:cubicBezTo>
                    <a:pt x="0" y="3987"/>
                    <a:pt x="1153" y="5140"/>
                    <a:pt x="2570" y="5140"/>
                  </a:cubicBezTo>
                  <a:cubicBezTo>
                    <a:pt x="3986" y="5140"/>
                    <a:pt x="5140" y="3987"/>
                    <a:pt x="5140" y="2570"/>
                  </a:cubicBezTo>
                  <a:cubicBezTo>
                    <a:pt x="5140" y="1153"/>
                    <a:pt x="3987" y="1"/>
                    <a:pt x="25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5391;p57">
              <a:extLst>
                <a:ext uri="{FF2B5EF4-FFF2-40B4-BE49-F238E27FC236}">
                  <a16:creationId xmlns:a16="http://schemas.microsoft.com/office/drawing/2014/main" id="{D2FE8E6D-C1AD-8448-8E79-B492E23EC97B}"/>
                </a:ext>
              </a:extLst>
            </p:cNvPr>
            <p:cNvSpPr/>
            <p:nvPr/>
          </p:nvSpPr>
          <p:spPr>
            <a:xfrm>
              <a:off x="6225800" y="2219600"/>
              <a:ext cx="128500" cy="128525"/>
            </a:xfrm>
            <a:custGeom>
              <a:avLst/>
              <a:gdLst/>
              <a:ahLst/>
              <a:cxnLst/>
              <a:rect l="l" t="t" r="r" b="b"/>
              <a:pathLst>
                <a:path w="5140" h="5141" extrusionOk="0">
                  <a:moveTo>
                    <a:pt x="2570" y="387"/>
                  </a:moveTo>
                  <a:cubicBezTo>
                    <a:pt x="3774" y="387"/>
                    <a:pt x="4754" y="1366"/>
                    <a:pt x="4754" y="2570"/>
                  </a:cubicBezTo>
                  <a:cubicBezTo>
                    <a:pt x="4754" y="3775"/>
                    <a:pt x="3774" y="4754"/>
                    <a:pt x="2570" y="4754"/>
                  </a:cubicBezTo>
                  <a:cubicBezTo>
                    <a:pt x="1365" y="4754"/>
                    <a:pt x="386" y="3775"/>
                    <a:pt x="386" y="2570"/>
                  </a:cubicBezTo>
                  <a:cubicBezTo>
                    <a:pt x="386" y="1366"/>
                    <a:pt x="1365" y="387"/>
                    <a:pt x="2570" y="387"/>
                  </a:cubicBezTo>
                  <a:close/>
                  <a:moveTo>
                    <a:pt x="2570" y="1"/>
                  </a:moveTo>
                  <a:cubicBezTo>
                    <a:pt x="1153" y="1"/>
                    <a:pt x="0" y="1153"/>
                    <a:pt x="0" y="2570"/>
                  </a:cubicBezTo>
                  <a:cubicBezTo>
                    <a:pt x="0" y="3987"/>
                    <a:pt x="1153" y="5140"/>
                    <a:pt x="2570" y="5140"/>
                  </a:cubicBezTo>
                  <a:cubicBezTo>
                    <a:pt x="3986" y="5140"/>
                    <a:pt x="5140" y="3987"/>
                    <a:pt x="5140" y="2570"/>
                  </a:cubicBezTo>
                  <a:cubicBezTo>
                    <a:pt x="5140" y="1153"/>
                    <a:pt x="3986" y="1"/>
                    <a:pt x="25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5392;p57">
              <a:extLst>
                <a:ext uri="{FF2B5EF4-FFF2-40B4-BE49-F238E27FC236}">
                  <a16:creationId xmlns:a16="http://schemas.microsoft.com/office/drawing/2014/main" id="{68A71477-D336-0646-9127-DAD361C61A56}"/>
                </a:ext>
              </a:extLst>
            </p:cNvPr>
            <p:cNvSpPr/>
            <p:nvPr/>
          </p:nvSpPr>
          <p:spPr>
            <a:xfrm>
              <a:off x="6074850" y="2384100"/>
              <a:ext cx="128500" cy="128500"/>
            </a:xfrm>
            <a:custGeom>
              <a:avLst/>
              <a:gdLst/>
              <a:ahLst/>
              <a:cxnLst/>
              <a:rect l="l" t="t" r="r" b="b"/>
              <a:pathLst>
                <a:path w="5140" h="5140" extrusionOk="0">
                  <a:moveTo>
                    <a:pt x="2570" y="387"/>
                  </a:moveTo>
                  <a:cubicBezTo>
                    <a:pt x="3775" y="387"/>
                    <a:pt x="4753" y="1367"/>
                    <a:pt x="4753" y="2570"/>
                  </a:cubicBezTo>
                  <a:cubicBezTo>
                    <a:pt x="4753" y="3774"/>
                    <a:pt x="3775" y="4754"/>
                    <a:pt x="2570" y="4754"/>
                  </a:cubicBezTo>
                  <a:cubicBezTo>
                    <a:pt x="1366" y="4754"/>
                    <a:pt x="386" y="3775"/>
                    <a:pt x="386" y="2570"/>
                  </a:cubicBezTo>
                  <a:cubicBezTo>
                    <a:pt x="386" y="1365"/>
                    <a:pt x="1366" y="387"/>
                    <a:pt x="2570" y="387"/>
                  </a:cubicBezTo>
                  <a:close/>
                  <a:moveTo>
                    <a:pt x="2570" y="0"/>
                  </a:moveTo>
                  <a:cubicBezTo>
                    <a:pt x="1152" y="0"/>
                    <a:pt x="0" y="1153"/>
                    <a:pt x="0" y="2570"/>
                  </a:cubicBezTo>
                  <a:cubicBezTo>
                    <a:pt x="0" y="3988"/>
                    <a:pt x="1153" y="5140"/>
                    <a:pt x="2570" y="5140"/>
                  </a:cubicBezTo>
                  <a:cubicBezTo>
                    <a:pt x="3986" y="5140"/>
                    <a:pt x="5140" y="3987"/>
                    <a:pt x="5140" y="2570"/>
                  </a:cubicBezTo>
                  <a:cubicBezTo>
                    <a:pt x="5140" y="1153"/>
                    <a:pt x="3987" y="0"/>
                    <a:pt x="2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5393;p57">
              <a:extLst>
                <a:ext uri="{FF2B5EF4-FFF2-40B4-BE49-F238E27FC236}">
                  <a16:creationId xmlns:a16="http://schemas.microsoft.com/office/drawing/2014/main" id="{F38B757C-302C-4546-A547-23C6CD4460EB}"/>
                </a:ext>
              </a:extLst>
            </p:cNvPr>
            <p:cNvSpPr/>
            <p:nvPr/>
          </p:nvSpPr>
          <p:spPr>
            <a:xfrm>
              <a:off x="6225800" y="2384100"/>
              <a:ext cx="128500" cy="128500"/>
            </a:xfrm>
            <a:custGeom>
              <a:avLst/>
              <a:gdLst/>
              <a:ahLst/>
              <a:cxnLst/>
              <a:rect l="l" t="t" r="r" b="b"/>
              <a:pathLst>
                <a:path w="5140" h="5140" extrusionOk="0">
                  <a:moveTo>
                    <a:pt x="2570" y="387"/>
                  </a:moveTo>
                  <a:cubicBezTo>
                    <a:pt x="3774" y="387"/>
                    <a:pt x="4754" y="1367"/>
                    <a:pt x="4754" y="2570"/>
                  </a:cubicBezTo>
                  <a:cubicBezTo>
                    <a:pt x="4754" y="3774"/>
                    <a:pt x="3774" y="4754"/>
                    <a:pt x="2570" y="4754"/>
                  </a:cubicBezTo>
                  <a:cubicBezTo>
                    <a:pt x="1365" y="4754"/>
                    <a:pt x="386" y="3775"/>
                    <a:pt x="386" y="2570"/>
                  </a:cubicBezTo>
                  <a:cubicBezTo>
                    <a:pt x="386" y="1365"/>
                    <a:pt x="1365" y="387"/>
                    <a:pt x="2570" y="387"/>
                  </a:cubicBezTo>
                  <a:close/>
                  <a:moveTo>
                    <a:pt x="2570" y="0"/>
                  </a:moveTo>
                  <a:cubicBezTo>
                    <a:pt x="1153" y="0"/>
                    <a:pt x="0" y="1153"/>
                    <a:pt x="0" y="2570"/>
                  </a:cubicBezTo>
                  <a:cubicBezTo>
                    <a:pt x="0" y="3988"/>
                    <a:pt x="1153" y="5140"/>
                    <a:pt x="2570" y="5140"/>
                  </a:cubicBezTo>
                  <a:cubicBezTo>
                    <a:pt x="3986" y="5140"/>
                    <a:pt x="5140" y="3987"/>
                    <a:pt x="5140" y="2570"/>
                  </a:cubicBezTo>
                  <a:cubicBezTo>
                    <a:pt x="5140" y="1153"/>
                    <a:pt x="3986" y="0"/>
                    <a:pt x="25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5394;p57">
              <a:extLst>
                <a:ext uri="{FF2B5EF4-FFF2-40B4-BE49-F238E27FC236}">
                  <a16:creationId xmlns:a16="http://schemas.microsoft.com/office/drawing/2014/main" id="{5C55A014-2F8A-9D4B-9A90-A02DA6A91419}"/>
                </a:ext>
              </a:extLst>
            </p:cNvPr>
            <p:cNvSpPr/>
            <p:nvPr/>
          </p:nvSpPr>
          <p:spPr>
            <a:xfrm>
              <a:off x="6068000" y="2964775"/>
              <a:ext cx="293875" cy="498650"/>
            </a:xfrm>
            <a:custGeom>
              <a:avLst/>
              <a:gdLst/>
              <a:ahLst/>
              <a:cxnLst/>
              <a:rect l="l" t="t" r="r" b="b"/>
              <a:pathLst>
                <a:path w="11755" h="19946" extrusionOk="0">
                  <a:moveTo>
                    <a:pt x="11373" y="387"/>
                  </a:moveTo>
                  <a:lnTo>
                    <a:pt x="11373" y="11370"/>
                  </a:lnTo>
                  <a:lnTo>
                    <a:pt x="389" y="11370"/>
                  </a:lnTo>
                  <a:lnTo>
                    <a:pt x="389" y="387"/>
                  </a:lnTo>
                  <a:close/>
                  <a:moveTo>
                    <a:pt x="1283" y="11754"/>
                  </a:moveTo>
                  <a:lnTo>
                    <a:pt x="1283" y="19559"/>
                  </a:lnTo>
                  <a:lnTo>
                    <a:pt x="386" y="19559"/>
                  </a:lnTo>
                  <a:lnTo>
                    <a:pt x="386" y="11754"/>
                  </a:lnTo>
                  <a:close/>
                  <a:moveTo>
                    <a:pt x="2408" y="11754"/>
                  </a:moveTo>
                  <a:lnTo>
                    <a:pt x="2408" y="19559"/>
                  </a:lnTo>
                  <a:lnTo>
                    <a:pt x="1672" y="19559"/>
                  </a:lnTo>
                  <a:lnTo>
                    <a:pt x="1672" y="11754"/>
                  </a:lnTo>
                  <a:close/>
                  <a:moveTo>
                    <a:pt x="3529" y="11754"/>
                  </a:moveTo>
                  <a:lnTo>
                    <a:pt x="3529" y="19559"/>
                  </a:lnTo>
                  <a:lnTo>
                    <a:pt x="2792" y="19559"/>
                  </a:lnTo>
                  <a:lnTo>
                    <a:pt x="2792" y="11754"/>
                  </a:lnTo>
                  <a:close/>
                  <a:moveTo>
                    <a:pt x="4649" y="11754"/>
                  </a:moveTo>
                  <a:lnTo>
                    <a:pt x="4649" y="19559"/>
                  </a:lnTo>
                  <a:lnTo>
                    <a:pt x="3914" y="19559"/>
                  </a:lnTo>
                  <a:lnTo>
                    <a:pt x="3914" y="11754"/>
                  </a:lnTo>
                  <a:close/>
                  <a:moveTo>
                    <a:pt x="5770" y="11754"/>
                  </a:moveTo>
                  <a:lnTo>
                    <a:pt x="5770" y="19559"/>
                  </a:lnTo>
                  <a:lnTo>
                    <a:pt x="5033" y="19559"/>
                  </a:lnTo>
                  <a:lnTo>
                    <a:pt x="5033" y="11754"/>
                  </a:lnTo>
                  <a:close/>
                  <a:moveTo>
                    <a:pt x="6890" y="11754"/>
                  </a:moveTo>
                  <a:lnTo>
                    <a:pt x="6890" y="19559"/>
                  </a:lnTo>
                  <a:lnTo>
                    <a:pt x="6155" y="19559"/>
                  </a:lnTo>
                  <a:lnTo>
                    <a:pt x="6155" y="11754"/>
                  </a:lnTo>
                  <a:close/>
                  <a:moveTo>
                    <a:pt x="8011" y="11754"/>
                  </a:moveTo>
                  <a:lnTo>
                    <a:pt x="8011" y="19559"/>
                  </a:lnTo>
                  <a:lnTo>
                    <a:pt x="7275" y="19559"/>
                  </a:lnTo>
                  <a:lnTo>
                    <a:pt x="7275" y="11754"/>
                  </a:lnTo>
                  <a:close/>
                  <a:moveTo>
                    <a:pt x="9131" y="11754"/>
                  </a:moveTo>
                  <a:lnTo>
                    <a:pt x="9131" y="19559"/>
                  </a:lnTo>
                  <a:lnTo>
                    <a:pt x="8396" y="19559"/>
                  </a:lnTo>
                  <a:lnTo>
                    <a:pt x="8396" y="11754"/>
                  </a:lnTo>
                  <a:close/>
                  <a:moveTo>
                    <a:pt x="10252" y="11754"/>
                  </a:moveTo>
                  <a:lnTo>
                    <a:pt x="10252" y="19559"/>
                  </a:lnTo>
                  <a:lnTo>
                    <a:pt x="9516" y="19559"/>
                  </a:lnTo>
                  <a:lnTo>
                    <a:pt x="9516" y="11754"/>
                  </a:lnTo>
                  <a:close/>
                  <a:moveTo>
                    <a:pt x="11373" y="11754"/>
                  </a:moveTo>
                  <a:lnTo>
                    <a:pt x="11373" y="19559"/>
                  </a:lnTo>
                  <a:lnTo>
                    <a:pt x="10640" y="19559"/>
                  </a:lnTo>
                  <a:lnTo>
                    <a:pt x="10640" y="11754"/>
                  </a:lnTo>
                  <a:close/>
                  <a:moveTo>
                    <a:pt x="0" y="0"/>
                  </a:moveTo>
                  <a:lnTo>
                    <a:pt x="0" y="11754"/>
                  </a:lnTo>
                  <a:lnTo>
                    <a:pt x="0" y="19945"/>
                  </a:lnTo>
                  <a:lnTo>
                    <a:pt x="11754" y="19945"/>
                  </a:lnTo>
                  <a:lnTo>
                    <a:pt x="117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5395;p57">
              <a:extLst>
                <a:ext uri="{FF2B5EF4-FFF2-40B4-BE49-F238E27FC236}">
                  <a16:creationId xmlns:a16="http://schemas.microsoft.com/office/drawing/2014/main" id="{A97D4F05-9E83-4E49-B822-917002578F34}"/>
                </a:ext>
              </a:extLst>
            </p:cNvPr>
            <p:cNvSpPr/>
            <p:nvPr/>
          </p:nvSpPr>
          <p:spPr>
            <a:xfrm>
              <a:off x="5525450" y="1236675"/>
              <a:ext cx="638775" cy="638625"/>
            </a:xfrm>
            <a:custGeom>
              <a:avLst/>
              <a:gdLst/>
              <a:ahLst/>
              <a:cxnLst/>
              <a:rect l="l" t="t" r="r" b="b"/>
              <a:pathLst>
                <a:path w="25551" h="25545" extrusionOk="0">
                  <a:moveTo>
                    <a:pt x="12776" y="385"/>
                  </a:moveTo>
                  <a:cubicBezTo>
                    <a:pt x="15950" y="385"/>
                    <a:pt x="19122" y="1594"/>
                    <a:pt x="21537" y="4008"/>
                  </a:cubicBezTo>
                  <a:cubicBezTo>
                    <a:pt x="23878" y="6348"/>
                    <a:pt x="25166" y="9461"/>
                    <a:pt x="25166" y="12769"/>
                  </a:cubicBezTo>
                  <a:cubicBezTo>
                    <a:pt x="25166" y="16079"/>
                    <a:pt x="23878" y="19190"/>
                    <a:pt x="21537" y="21530"/>
                  </a:cubicBezTo>
                  <a:cubicBezTo>
                    <a:pt x="19197" y="23870"/>
                    <a:pt x="16085" y="25160"/>
                    <a:pt x="12776" y="25160"/>
                  </a:cubicBezTo>
                  <a:cubicBezTo>
                    <a:pt x="9467" y="25160"/>
                    <a:pt x="6354" y="23870"/>
                    <a:pt x="4014" y="21530"/>
                  </a:cubicBezTo>
                  <a:cubicBezTo>
                    <a:pt x="1674" y="19190"/>
                    <a:pt x="385" y="16079"/>
                    <a:pt x="385" y="12769"/>
                  </a:cubicBezTo>
                  <a:cubicBezTo>
                    <a:pt x="385" y="9460"/>
                    <a:pt x="1675" y="6348"/>
                    <a:pt x="4014" y="4008"/>
                  </a:cubicBezTo>
                  <a:cubicBezTo>
                    <a:pt x="6431" y="1592"/>
                    <a:pt x="9602" y="385"/>
                    <a:pt x="12776" y="385"/>
                  </a:cubicBezTo>
                  <a:close/>
                  <a:moveTo>
                    <a:pt x="12776" y="0"/>
                  </a:moveTo>
                  <a:cubicBezTo>
                    <a:pt x="9504" y="0"/>
                    <a:pt x="6232" y="1245"/>
                    <a:pt x="3742" y="3736"/>
                  </a:cubicBezTo>
                  <a:cubicBezTo>
                    <a:pt x="1328" y="6149"/>
                    <a:pt x="0" y="9357"/>
                    <a:pt x="0" y="12769"/>
                  </a:cubicBezTo>
                  <a:cubicBezTo>
                    <a:pt x="0" y="16182"/>
                    <a:pt x="1330" y="19391"/>
                    <a:pt x="3742" y="21803"/>
                  </a:cubicBezTo>
                  <a:cubicBezTo>
                    <a:pt x="6155" y="24216"/>
                    <a:pt x="9363" y="25545"/>
                    <a:pt x="12775" y="25545"/>
                  </a:cubicBezTo>
                  <a:cubicBezTo>
                    <a:pt x="16188" y="25545"/>
                    <a:pt x="19397" y="24216"/>
                    <a:pt x="21809" y="21803"/>
                  </a:cubicBezTo>
                  <a:cubicBezTo>
                    <a:pt x="24222" y="19390"/>
                    <a:pt x="25551" y="16183"/>
                    <a:pt x="25551" y="12769"/>
                  </a:cubicBezTo>
                  <a:cubicBezTo>
                    <a:pt x="25551" y="9357"/>
                    <a:pt x="24222" y="6149"/>
                    <a:pt x="21810" y="3736"/>
                  </a:cubicBezTo>
                  <a:cubicBezTo>
                    <a:pt x="19319" y="1245"/>
                    <a:pt x="16047" y="0"/>
                    <a:pt x="127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5396;p57">
              <a:extLst>
                <a:ext uri="{FF2B5EF4-FFF2-40B4-BE49-F238E27FC236}">
                  <a16:creationId xmlns:a16="http://schemas.microsoft.com/office/drawing/2014/main" id="{E80CAEF9-4300-AD4F-97B4-439FF3AC9A30}"/>
                </a:ext>
              </a:extLst>
            </p:cNvPr>
            <p:cNvSpPr/>
            <p:nvPr/>
          </p:nvSpPr>
          <p:spPr>
            <a:xfrm>
              <a:off x="6065725" y="1174100"/>
              <a:ext cx="165475" cy="150775"/>
            </a:xfrm>
            <a:custGeom>
              <a:avLst/>
              <a:gdLst/>
              <a:ahLst/>
              <a:cxnLst/>
              <a:rect l="l" t="t" r="r" b="b"/>
              <a:pathLst>
                <a:path w="6619" h="6031" extrusionOk="0">
                  <a:moveTo>
                    <a:pt x="3332" y="362"/>
                  </a:moveTo>
                  <a:cubicBezTo>
                    <a:pt x="4005" y="362"/>
                    <a:pt x="4678" y="618"/>
                    <a:pt x="5193" y="1132"/>
                  </a:cubicBezTo>
                  <a:cubicBezTo>
                    <a:pt x="6229" y="2168"/>
                    <a:pt x="6219" y="3852"/>
                    <a:pt x="5170" y="4875"/>
                  </a:cubicBezTo>
                  <a:cubicBezTo>
                    <a:pt x="4657" y="5388"/>
                    <a:pt x="3984" y="5645"/>
                    <a:pt x="3310" y="5645"/>
                  </a:cubicBezTo>
                  <a:cubicBezTo>
                    <a:pt x="2636" y="5645"/>
                    <a:pt x="1962" y="5388"/>
                    <a:pt x="1449" y="4875"/>
                  </a:cubicBezTo>
                  <a:cubicBezTo>
                    <a:pt x="424" y="3849"/>
                    <a:pt x="424" y="2181"/>
                    <a:pt x="1449" y="1155"/>
                  </a:cubicBezTo>
                  <a:cubicBezTo>
                    <a:pt x="1965" y="626"/>
                    <a:pt x="2649" y="362"/>
                    <a:pt x="3332" y="362"/>
                  </a:cubicBezTo>
                  <a:close/>
                  <a:moveTo>
                    <a:pt x="3309" y="0"/>
                  </a:moveTo>
                  <a:cubicBezTo>
                    <a:pt x="2537" y="0"/>
                    <a:pt x="1765" y="294"/>
                    <a:pt x="1177" y="883"/>
                  </a:cubicBezTo>
                  <a:cubicBezTo>
                    <a:pt x="0" y="2059"/>
                    <a:pt x="0" y="3972"/>
                    <a:pt x="1177" y="5148"/>
                  </a:cubicBezTo>
                  <a:cubicBezTo>
                    <a:pt x="1741" y="5713"/>
                    <a:pt x="2506" y="6031"/>
                    <a:pt x="3306" y="6031"/>
                  </a:cubicBezTo>
                  <a:cubicBezTo>
                    <a:pt x="3307" y="6031"/>
                    <a:pt x="3309" y="6031"/>
                    <a:pt x="3310" y="6031"/>
                  </a:cubicBezTo>
                  <a:cubicBezTo>
                    <a:pt x="3312" y="6031"/>
                    <a:pt x="3313" y="6031"/>
                    <a:pt x="3315" y="6031"/>
                  </a:cubicBezTo>
                  <a:cubicBezTo>
                    <a:pt x="4113" y="6031"/>
                    <a:pt x="4878" y="5713"/>
                    <a:pt x="5442" y="5148"/>
                  </a:cubicBezTo>
                  <a:cubicBezTo>
                    <a:pt x="6619" y="3972"/>
                    <a:pt x="6619" y="2059"/>
                    <a:pt x="5442" y="883"/>
                  </a:cubicBezTo>
                  <a:cubicBezTo>
                    <a:pt x="4854" y="294"/>
                    <a:pt x="4082" y="0"/>
                    <a:pt x="3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5397;p57">
              <a:extLst>
                <a:ext uri="{FF2B5EF4-FFF2-40B4-BE49-F238E27FC236}">
                  <a16:creationId xmlns:a16="http://schemas.microsoft.com/office/drawing/2014/main" id="{28AA725F-2888-0841-83D2-291BB9A650D7}"/>
                </a:ext>
              </a:extLst>
            </p:cNvPr>
            <p:cNvSpPr/>
            <p:nvPr/>
          </p:nvSpPr>
          <p:spPr>
            <a:xfrm>
              <a:off x="5455675" y="1176875"/>
              <a:ext cx="165475" cy="150800"/>
            </a:xfrm>
            <a:custGeom>
              <a:avLst/>
              <a:gdLst/>
              <a:ahLst/>
              <a:cxnLst/>
              <a:rect l="l" t="t" r="r" b="b"/>
              <a:pathLst>
                <a:path w="6619" h="6032" extrusionOk="0">
                  <a:moveTo>
                    <a:pt x="3286" y="407"/>
                  </a:moveTo>
                  <a:cubicBezTo>
                    <a:pt x="3960" y="407"/>
                    <a:pt x="4634" y="665"/>
                    <a:pt x="5147" y="1178"/>
                  </a:cubicBezTo>
                  <a:cubicBezTo>
                    <a:pt x="6166" y="2196"/>
                    <a:pt x="6176" y="3845"/>
                    <a:pt x="5170" y="4876"/>
                  </a:cubicBezTo>
                  <a:cubicBezTo>
                    <a:pt x="4657" y="5389"/>
                    <a:pt x="3983" y="5646"/>
                    <a:pt x="3309" y="5646"/>
                  </a:cubicBezTo>
                  <a:cubicBezTo>
                    <a:pt x="2635" y="5646"/>
                    <a:pt x="1962" y="5389"/>
                    <a:pt x="1449" y="4876"/>
                  </a:cubicBezTo>
                  <a:cubicBezTo>
                    <a:pt x="423" y="3849"/>
                    <a:pt x="424" y="2182"/>
                    <a:pt x="1449" y="1155"/>
                  </a:cubicBezTo>
                  <a:cubicBezTo>
                    <a:pt x="1960" y="656"/>
                    <a:pt x="2623" y="407"/>
                    <a:pt x="3286" y="407"/>
                  </a:cubicBezTo>
                  <a:close/>
                  <a:moveTo>
                    <a:pt x="3310" y="1"/>
                  </a:moveTo>
                  <a:cubicBezTo>
                    <a:pt x="2537" y="1"/>
                    <a:pt x="1765" y="295"/>
                    <a:pt x="1177" y="883"/>
                  </a:cubicBezTo>
                  <a:cubicBezTo>
                    <a:pt x="1" y="2060"/>
                    <a:pt x="1" y="3973"/>
                    <a:pt x="1177" y="5149"/>
                  </a:cubicBezTo>
                  <a:cubicBezTo>
                    <a:pt x="1741" y="5714"/>
                    <a:pt x="2507" y="6032"/>
                    <a:pt x="3305" y="6032"/>
                  </a:cubicBezTo>
                  <a:cubicBezTo>
                    <a:pt x="3306" y="6032"/>
                    <a:pt x="3308" y="6032"/>
                    <a:pt x="3309" y="6032"/>
                  </a:cubicBezTo>
                  <a:cubicBezTo>
                    <a:pt x="3311" y="6032"/>
                    <a:pt x="3312" y="6032"/>
                    <a:pt x="3314" y="6032"/>
                  </a:cubicBezTo>
                  <a:cubicBezTo>
                    <a:pt x="4113" y="6032"/>
                    <a:pt x="4878" y="5714"/>
                    <a:pt x="5443" y="5149"/>
                  </a:cubicBezTo>
                  <a:cubicBezTo>
                    <a:pt x="6619" y="3973"/>
                    <a:pt x="6619" y="2060"/>
                    <a:pt x="5443" y="883"/>
                  </a:cubicBezTo>
                  <a:cubicBezTo>
                    <a:pt x="4854" y="295"/>
                    <a:pt x="4082" y="1"/>
                    <a:pt x="3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5398;p57">
              <a:extLst>
                <a:ext uri="{FF2B5EF4-FFF2-40B4-BE49-F238E27FC236}">
                  <a16:creationId xmlns:a16="http://schemas.microsoft.com/office/drawing/2014/main" id="{79A2831A-53A9-834E-8A82-4ED7DFD5C2D1}"/>
                </a:ext>
              </a:extLst>
            </p:cNvPr>
            <p:cNvSpPr/>
            <p:nvPr/>
          </p:nvSpPr>
          <p:spPr>
            <a:xfrm>
              <a:off x="5458475" y="1786950"/>
              <a:ext cx="165450" cy="150775"/>
            </a:xfrm>
            <a:custGeom>
              <a:avLst/>
              <a:gdLst/>
              <a:ahLst/>
              <a:cxnLst/>
              <a:rect l="l" t="t" r="r" b="b"/>
              <a:pathLst>
                <a:path w="6618" h="6031" extrusionOk="0">
                  <a:moveTo>
                    <a:pt x="3310" y="385"/>
                  </a:moveTo>
                  <a:cubicBezTo>
                    <a:pt x="3983" y="385"/>
                    <a:pt x="4656" y="642"/>
                    <a:pt x="5169" y="1155"/>
                  </a:cubicBezTo>
                  <a:cubicBezTo>
                    <a:pt x="6196" y="2181"/>
                    <a:pt x="6196" y="3851"/>
                    <a:pt x="5169" y="4876"/>
                  </a:cubicBezTo>
                  <a:cubicBezTo>
                    <a:pt x="4656" y="5389"/>
                    <a:pt x="3982" y="5645"/>
                    <a:pt x="3308" y="5645"/>
                  </a:cubicBezTo>
                  <a:cubicBezTo>
                    <a:pt x="2635" y="5645"/>
                    <a:pt x="1962" y="5389"/>
                    <a:pt x="1450" y="4876"/>
                  </a:cubicBezTo>
                  <a:cubicBezTo>
                    <a:pt x="424" y="3851"/>
                    <a:pt x="424" y="2181"/>
                    <a:pt x="1450" y="1155"/>
                  </a:cubicBezTo>
                  <a:cubicBezTo>
                    <a:pt x="1964" y="642"/>
                    <a:pt x="2637" y="385"/>
                    <a:pt x="3310" y="385"/>
                  </a:cubicBezTo>
                  <a:close/>
                  <a:moveTo>
                    <a:pt x="3309" y="1"/>
                  </a:moveTo>
                  <a:cubicBezTo>
                    <a:pt x="2537" y="1"/>
                    <a:pt x="1765" y="295"/>
                    <a:pt x="1177" y="883"/>
                  </a:cubicBezTo>
                  <a:cubicBezTo>
                    <a:pt x="1" y="2059"/>
                    <a:pt x="1" y="3973"/>
                    <a:pt x="1177" y="5149"/>
                  </a:cubicBezTo>
                  <a:cubicBezTo>
                    <a:pt x="1766" y="5737"/>
                    <a:pt x="2538" y="6031"/>
                    <a:pt x="3309" y="6031"/>
                  </a:cubicBezTo>
                  <a:cubicBezTo>
                    <a:pt x="4081" y="6031"/>
                    <a:pt x="4852" y="5737"/>
                    <a:pt x="5442" y="5149"/>
                  </a:cubicBezTo>
                  <a:cubicBezTo>
                    <a:pt x="6618" y="3973"/>
                    <a:pt x="6618" y="2059"/>
                    <a:pt x="5442" y="883"/>
                  </a:cubicBezTo>
                  <a:cubicBezTo>
                    <a:pt x="4854" y="295"/>
                    <a:pt x="4081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5399;p57">
              <a:extLst>
                <a:ext uri="{FF2B5EF4-FFF2-40B4-BE49-F238E27FC236}">
                  <a16:creationId xmlns:a16="http://schemas.microsoft.com/office/drawing/2014/main" id="{6466AE53-FF01-2642-A56E-D17BF1A9B24D}"/>
                </a:ext>
              </a:extLst>
            </p:cNvPr>
            <p:cNvSpPr/>
            <p:nvPr/>
          </p:nvSpPr>
          <p:spPr>
            <a:xfrm>
              <a:off x="6068525" y="1784150"/>
              <a:ext cx="165475" cy="150775"/>
            </a:xfrm>
            <a:custGeom>
              <a:avLst/>
              <a:gdLst/>
              <a:ahLst/>
              <a:cxnLst/>
              <a:rect l="l" t="t" r="r" b="b"/>
              <a:pathLst>
                <a:path w="6619" h="6031" extrusionOk="0">
                  <a:moveTo>
                    <a:pt x="3339" y="413"/>
                  </a:moveTo>
                  <a:cubicBezTo>
                    <a:pt x="3999" y="413"/>
                    <a:pt x="4660" y="661"/>
                    <a:pt x="5170" y="1156"/>
                  </a:cubicBezTo>
                  <a:cubicBezTo>
                    <a:pt x="6196" y="2182"/>
                    <a:pt x="6196" y="3850"/>
                    <a:pt x="5170" y="4876"/>
                  </a:cubicBezTo>
                  <a:cubicBezTo>
                    <a:pt x="4657" y="5389"/>
                    <a:pt x="3984" y="5646"/>
                    <a:pt x="3310" y="5646"/>
                  </a:cubicBezTo>
                  <a:cubicBezTo>
                    <a:pt x="2636" y="5646"/>
                    <a:pt x="1963" y="5389"/>
                    <a:pt x="1451" y="4876"/>
                  </a:cubicBezTo>
                  <a:cubicBezTo>
                    <a:pt x="449" y="3844"/>
                    <a:pt x="462" y="2200"/>
                    <a:pt x="1478" y="1184"/>
                  </a:cubicBezTo>
                  <a:cubicBezTo>
                    <a:pt x="1991" y="671"/>
                    <a:pt x="2665" y="413"/>
                    <a:pt x="3339" y="413"/>
                  </a:cubicBezTo>
                  <a:close/>
                  <a:moveTo>
                    <a:pt x="3310" y="1"/>
                  </a:moveTo>
                  <a:cubicBezTo>
                    <a:pt x="2537" y="1"/>
                    <a:pt x="1765" y="295"/>
                    <a:pt x="1177" y="883"/>
                  </a:cubicBezTo>
                  <a:cubicBezTo>
                    <a:pt x="1" y="2059"/>
                    <a:pt x="1" y="3972"/>
                    <a:pt x="1177" y="5148"/>
                  </a:cubicBezTo>
                  <a:cubicBezTo>
                    <a:pt x="1766" y="5736"/>
                    <a:pt x="2538" y="6030"/>
                    <a:pt x="3310" y="6030"/>
                  </a:cubicBezTo>
                  <a:cubicBezTo>
                    <a:pt x="4082" y="6030"/>
                    <a:pt x="4853" y="5736"/>
                    <a:pt x="5443" y="5148"/>
                  </a:cubicBezTo>
                  <a:cubicBezTo>
                    <a:pt x="6619" y="3972"/>
                    <a:pt x="6619" y="2059"/>
                    <a:pt x="5443" y="883"/>
                  </a:cubicBezTo>
                  <a:cubicBezTo>
                    <a:pt x="4855" y="295"/>
                    <a:pt x="4082" y="1"/>
                    <a:pt x="3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5400;p57">
              <a:extLst>
                <a:ext uri="{FF2B5EF4-FFF2-40B4-BE49-F238E27FC236}">
                  <a16:creationId xmlns:a16="http://schemas.microsoft.com/office/drawing/2014/main" id="{8B2508C9-838F-AD4B-80D9-AA7F35189FAD}"/>
                </a:ext>
              </a:extLst>
            </p:cNvPr>
            <p:cNvSpPr/>
            <p:nvPr/>
          </p:nvSpPr>
          <p:spPr>
            <a:xfrm>
              <a:off x="3739750" y="3030000"/>
              <a:ext cx="1048500" cy="339525"/>
            </a:xfrm>
            <a:custGeom>
              <a:avLst/>
              <a:gdLst/>
              <a:ahLst/>
              <a:cxnLst/>
              <a:rect l="l" t="t" r="r" b="b"/>
              <a:pathLst>
                <a:path w="41940" h="13581" extrusionOk="0">
                  <a:moveTo>
                    <a:pt x="14840" y="1709"/>
                  </a:moveTo>
                  <a:lnTo>
                    <a:pt x="14840" y="10797"/>
                  </a:lnTo>
                  <a:lnTo>
                    <a:pt x="3353" y="10797"/>
                  </a:lnTo>
                  <a:lnTo>
                    <a:pt x="3353" y="1709"/>
                  </a:lnTo>
                  <a:close/>
                  <a:moveTo>
                    <a:pt x="26714" y="1709"/>
                  </a:moveTo>
                  <a:lnTo>
                    <a:pt x="26714" y="10797"/>
                  </a:lnTo>
                  <a:lnTo>
                    <a:pt x="15225" y="10797"/>
                  </a:lnTo>
                  <a:lnTo>
                    <a:pt x="15226" y="1709"/>
                  </a:lnTo>
                  <a:close/>
                  <a:moveTo>
                    <a:pt x="38587" y="1709"/>
                  </a:moveTo>
                  <a:lnTo>
                    <a:pt x="38587" y="10797"/>
                  </a:lnTo>
                  <a:lnTo>
                    <a:pt x="27098" y="10797"/>
                  </a:lnTo>
                  <a:lnTo>
                    <a:pt x="27098" y="1709"/>
                  </a:lnTo>
                  <a:close/>
                  <a:moveTo>
                    <a:pt x="2968" y="387"/>
                  </a:moveTo>
                  <a:lnTo>
                    <a:pt x="2968" y="13195"/>
                  </a:lnTo>
                  <a:lnTo>
                    <a:pt x="385" y="13195"/>
                  </a:lnTo>
                  <a:lnTo>
                    <a:pt x="385" y="387"/>
                  </a:lnTo>
                  <a:close/>
                  <a:moveTo>
                    <a:pt x="14840" y="11183"/>
                  </a:moveTo>
                  <a:lnTo>
                    <a:pt x="14840" y="13195"/>
                  </a:lnTo>
                  <a:lnTo>
                    <a:pt x="3353" y="13195"/>
                  </a:lnTo>
                  <a:lnTo>
                    <a:pt x="3353" y="11183"/>
                  </a:lnTo>
                  <a:close/>
                  <a:moveTo>
                    <a:pt x="26714" y="11183"/>
                  </a:moveTo>
                  <a:lnTo>
                    <a:pt x="26714" y="13195"/>
                  </a:lnTo>
                  <a:lnTo>
                    <a:pt x="15226" y="13195"/>
                  </a:lnTo>
                  <a:lnTo>
                    <a:pt x="15226" y="11183"/>
                  </a:lnTo>
                  <a:close/>
                  <a:moveTo>
                    <a:pt x="38587" y="11183"/>
                  </a:moveTo>
                  <a:lnTo>
                    <a:pt x="38587" y="13195"/>
                  </a:lnTo>
                  <a:lnTo>
                    <a:pt x="27098" y="13195"/>
                  </a:lnTo>
                  <a:lnTo>
                    <a:pt x="27098" y="11183"/>
                  </a:lnTo>
                  <a:close/>
                  <a:moveTo>
                    <a:pt x="41555" y="387"/>
                  </a:moveTo>
                  <a:lnTo>
                    <a:pt x="41555" y="13195"/>
                  </a:lnTo>
                  <a:lnTo>
                    <a:pt x="38972" y="13195"/>
                  </a:lnTo>
                  <a:lnTo>
                    <a:pt x="38972" y="387"/>
                  </a:lnTo>
                  <a:close/>
                  <a:moveTo>
                    <a:pt x="0" y="1"/>
                  </a:moveTo>
                  <a:lnTo>
                    <a:pt x="0" y="13581"/>
                  </a:lnTo>
                  <a:lnTo>
                    <a:pt x="41940" y="13581"/>
                  </a:lnTo>
                  <a:lnTo>
                    <a:pt x="41940" y="1"/>
                  </a:lnTo>
                  <a:lnTo>
                    <a:pt x="38587" y="1"/>
                  </a:lnTo>
                  <a:lnTo>
                    <a:pt x="38587" y="1323"/>
                  </a:lnTo>
                  <a:lnTo>
                    <a:pt x="3353" y="1323"/>
                  </a:lnTo>
                  <a:lnTo>
                    <a:pt x="3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5401;p57">
              <a:extLst>
                <a:ext uri="{FF2B5EF4-FFF2-40B4-BE49-F238E27FC236}">
                  <a16:creationId xmlns:a16="http://schemas.microsoft.com/office/drawing/2014/main" id="{1F0F70F6-14F1-944B-BFE1-2DC410A129E5}"/>
                </a:ext>
              </a:extLst>
            </p:cNvPr>
            <p:cNvSpPr/>
            <p:nvPr/>
          </p:nvSpPr>
          <p:spPr>
            <a:xfrm>
              <a:off x="3909900" y="2454350"/>
              <a:ext cx="708175" cy="103925"/>
            </a:xfrm>
            <a:custGeom>
              <a:avLst/>
              <a:gdLst/>
              <a:ahLst/>
              <a:cxnLst/>
              <a:rect l="l" t="t" r="r" b="b"/>
              <a:pathLst>
                <a:path w="28327" h="4157" extrusionOk="0">
                  <a:moveTo>
                    <a:pt x="27941" y="387"/>
                  </a:moveTo>
                  <a:lnTo>
                    <a:pt x="27941" y="3771"/>
                  </a:lnTo>
                  <a:lnTo>
                    <a:pt x="386" y="3771"/>
                  </a:lnTo>
                  <a:lnTo>
                    <a:pt x="386" y="387"/>
                  </a:lnTo>
                  <a:close/>
                  <a:moveTo>
                    <a:pt x="1" y="0"/>
                  </a:moveTo>
                  <a:lnTo>
                    <a:pt x="1" y="4156"/>
                  </a:lnTo>
                  <a:lnTo>
                    <a:pt x="28327" y="4156"/>
                  </a:lnTo>
                  <a:lnTo>
                    <a:pt x="283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5402;p57">
              <a:extLst>
                <a:ext uri="{FF2B5EF4-FFF2-40B4-BE49-F238E27FC236}">
                  <a16:creationId xmlns:a16="http://schemas.microsoft.com/office/drawing/2014/main" id="{A8E3EC59-1995-4B4B-B433-31C9347E2898}"/>
                </a:ext>
              </a:extLst>
            </p:cNvPr>
            <p:cNvSpPr/>
            <p:nvPr/>
          </p:nvSpPr>
          <p:spPr>
            <a:xfrm>
              <a:off x="3999375" y="2487450"/>
              <a:ext cx="529250" cy="37700"/>
            </a:xfrm>
            <a:custGeom>
              <a:avLst/>
              <a:gdLst/>
              <a:ahLst/>
              <a:cxnLst/>
              <a:rect l="l" t="t" r="r" b="b"/>
              <a:pathLst>
                <a:path w="21170" h="1508" extrusionOk="0">
                  <a:moveTo>
                    <a:pt x="20783" y="386"/>
                  </a:moveTo>
                  <a:lnTo>
                    <a:pt x="20783" y="1123"/>
                  </a:lnTo>
                  <a:lnTo>
                    <a:pt x="385" y="1123"/>
                  </a:lnTo>
                  <a:lnTo>
                    <a:pt x="385" y="386"/>
                  </a:lnTo>
                  <a:close/>
                  <a:moveTo>
                    <a:pt x="0" y="1"/>
                  </a:moveTo>
                  <a:lnTo>
                    <a:pt x="0" y="1508"/>
                  </a:lnTo>
                  <a:lnTo>
                    <a:pt x="21169" y="1508"/>
                  </a:lnTo>
                  <a:lnTo>
                    <a:pt x="211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5403;p57">
              <a:extLst>
                <a:ext uri="{FF2B5EF4-FFF2-40B4-BE49-F238E27FC236}">
                  <a16:creationId xmlns:a16="http://schemas.microsoft.com/office/drawing/2014/main" id="{863DEEE4-D7E7-9146-8904-955CFFF2EDD2}"/>
                </a:ext>
              </a:extLst>
            </p:cNvPr>
            <p:cNvSpPr/>
            <p:nvPr/>
          </p:nvSpPr>
          <p:spPr>
            <a:xfrm>
              <a:off x="1734175" y="3275100"/>
              <a:ext cx="310750" cy="150550"/>
            </a:xfrm>
            <a:custGeom>
              <a:avLst/>
              <a:gdLst/>
              <a:ahLst/>
              <a:cxnLst/>
              <a:rect l="l" t="t" r="r" b="b"/>
              <a:pathLst>
                <a:path w="12430" h="6022" extrusionOk="0">
                  <a:moveTo>
                    <a:pt x="11225" y="386"/>
                  </a:moveTo>
                  <a:cubicBezTo>
                    <a:pt x="11678" y="386"/>
                    <a:pt x="12043" y="752"/>
                    <a:pt x="12045" y="1205"/>
                  </a:cubicBezTo>
                  <a:lnTo>
                    <a:pt x="12045" y="4818"/>
                  </a:lnTo>
                  <a:cubicBezTo>
                    <a:pt x="12043" y="5270"/>
                    <a:pt x="11678" y="5636"/>
                    <a:pt x="11225" y="5637"/>
                  </a:cubicBezTo>
                  <a:lnTo>
                    <a:pt x="1205" y="5637"/>
                  </a:lnTo>
                  <a:cubicBezTo>
                    <a:pt x="753" y="5636"/>
                    <a:pt x="386" y="5270"/>
                    <a:pt x="386" y="4818"/>
                  </a:cubicBezTo>
                  <a:lnTo>
                    <a:pt x="386" y="1205"/>
                  </a:lnTo>
                  <a:cubicBezTo>
                    <a:pt x="386" y="752"/>
                    <a:pt x="753" y="386"/>
                    <a:pt x="1205" y="386"/>
                  </a:cubicBezTo>
                  <a:close/>
                  <a:moveTo>
                    <a:pt x="1205" y="0"/>
                  </a:moveTo>
                  <a:cubicBezTo>
                    <a:pt x="540" y="1"/>
                    <a:pt x="1" y="540"/>
                    <a:pt x="0" y="1205"/>
                  </a:cubicBezTo>
                  <a:lnTo>
                    <a:pt x="0" y="4818"/>
                  </a:lnTo>
                  <a:cubicBezTo>
                    <a:pt x="1" y="5483"/>
                    <a:pt x="540" y="6022"/>
                    <a:pt x="1205" y="6022"/>
                  </a:cubicBezTo>
                  <a:lnTo>
                    <a:pt x="11225" y="6022"/>
                  </a:lnTo>
                  <a:cubicBezTo>
                    <a:pt x="11890" y="6022"/>
                    <a:pt x="12428" y="5483"/>
                    <a:pt x="12429" y="4818"/>
                  </a:cubicBezTo>
                  <a:lnTo>
                    <a:pt x="12429" y="1205"/>
                  </a:lnTo>
                  <a:cubicBezTo>
                    <a:pt x="12428" y="540"/>
                    <a:pt x="11890" y="1"/>
                    <a:pt x="112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5404;p57">
              <a:extLst>
                <a:ext uri="{FF2B5EF4-FFF2-40B4-BE49-F238E27FC236}">
                  <a16:creationId xmlns:a16="http://schemas.microsoft.com/office/drawing/2014/main" id="{BD6CDF4F-33AE-DC4A-8E92-F2730BB4B29A}"/>
                </a:ext>
              </a:extLst>
            </p:cNvPr>
            <p:cNvSpPr/>
            <p:nvPr/>
          </p:nvSpPr>
          <p:spPr>
            <a:xfrm>
              <a:off x="2099100" y="3275100"/>
              <a:ext cx="310725" cy="150550"/>
            </a:xfrm>
            <a:custGeom>
              <a:avLst/>
              <a:gdLst/>
              <a:ahLst/>
              <a:cxnLst/>
              <a:rect l="l" t="t" r="r" b="b"/>
              <a:pathLst>
                <a:path w="12429" h="6022" extrusionOk="0">
                  <a:moveTo>
                    <a:pt x="11225" y="386"/>
                  </a:moveTo>
                  <a:cubicBezTo>
                    <a:pt x="11677" y="386"/>
                    <a:pt x="12043" y="752"/>
                    <a:pt x="12044" y="1205"/>
                  </a:cubicBezTo>
                  <a:lnTo>
                    <a:pt x="12044" y="4818"/>
                  </a:lnTo>
                  <a:cubicBezTo>
                    <a:pt x="12043" y="5270"/>
                    <a:pt x="11677" y="5636"/>
                    <a:pt x="11225" y="5637"/>
                  </a:cubicBezTo>
                  <a:lnTo>
                    <a:pt x="1204" y="5637"/>
                  </a:lnTo>
                  <a:cubicBezTo>
                    <a:pt x="752" y="5636"/>
                    <a:pt x="387" y="5270"/>
                    <a:pt x="385" y="4818"/>
                  </a:cubicBezTo>
                  <a:lnTo>
                    <a:pt x="385" y="1205"/>
                  </a:lnTo>
                  <a:cubicBezTo>
                    <a:pt x="387" y="753"/>
                    <a:pt x="752" y="386"/>
                    <a:pt x="1204" y="386"/>
                  </a:cubicBezTo>
                  <a:close/>
                  <a:moveTo>
                    <a:pt x="1204" y="0"/>
                  </a:moveTo>
                  <a:cubicBezTo>
                    <a:pt x="540" y="1"/>
                    <a:pt x="1" y="540"/>
                    <a:pt x="1" y="1205"/>
                  </a:cubicBezTo>
                  <a:lnTo>
                    <a:pt x="1" y="4818"/>
                  </a:lnTo>
                  <a:cubicBezTo>
                    <a:pt x="1" y="5483"/>
                    <a:pt x="540" y="6020"/>
                    <a:pt x="1204" y="6022"/>
                  </a:cubicBezTo>
                  <a:lnTo>
                    <a:pt x="11225" y="6022"/>
                  </a:lnTo>
                  <a:cubicBezTo>
                    <a:pt x="11890" y="6022"/>
                    <a:pt x="12429" y="5483"/>
                    <a:pt x="12429" y="4818"/>
                  </a:cubicBezTo>
                  <a:lnTo>
                    <a:pt x="12429" y="1205"/>
                  </a:lnTo>
                  <a:cubicBezTo>
                    <a:pt x="12429" y="540"/>
                    <a:pt x="11890" y="1"/>
                    <a:pt x="112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5405;p57">
              <a:extLst>
                <a:ext uri="{FF2B5EF4-FFF2-40B4-BE49-F238E27FC236}">
                  <a16:creationId xmlns:a16="http://schemas.microsoft.com/office/drawing/2014/main" id="{88F5FDFA-94CB-D34C-93FB-2238BBEAB8D9}"/>
                </a:ext>
              </a:extLst>
            </p:cNvPr>
            <p:cNvSpPr/>
            <p:nvPr/>
          </p:nvSpPr>
          <p:spPr>
            <a:xfrm>
              <a:off x="2073125" y="3679675"/>
              <a:ext cx="320000" cy="283925"/>
            </a:xfrm>
            <a:custGeom>
              <a:avLst/>
              <a:gdLst/>
              <a:ahLst/>
              <a:cxnLst/>
              <a:rect l="l" t="t" r="r" b="b"/>
              <a:pathLst>
                <a:path w="12800" h="11357" extrusionOk="0">
                  <a:moveTo>
                    <a:pt x="9180" y="2640"/>
                  </a:moveTo>
                  <a:cubicBezTo>
                    <a:pt x="10964" y="2640"/>
                    <a:pt x="12415" y="4091"/>
                    <a:pt x="12415" y="5874"/>
                  </a:cubicBezTo>
                  <a:cubicBezTo>
                    <a:pt x="12415" y="7657"/>
                    <a:pt x="10964" y="9108"/>
                    <a:pt x="9180" y="9108"/>
                  </a:cubicBezTo>
                  <a:lnTo>
                    <a:pt x="4386" y="9108"/>
                  </a:lnTo>
                  <a:lnTo>
                    <a:pt x="4386" y="2640"/>
                  </a:lnTo>
                  <a:close/>
                  <a:moveTo>
                    <a:pt x="596" y="1"/>
                  </a:moveTo>
                  <a:lnTo>
                    <a:pt x="596" y="387"/>
                  </a:lnTo>
                  <a:lnTo>
                    <a:pt x="4000" y="387"/>
                  </a:lnTo>
                  <a:lnTo>
                    <a:pt x="4000" y="10970"/>
                  </a:lnTo>
                  <a:lnTo>
                    <a:pt x="1" y="10970"/>
                  </a:lnTo>
                  <a:lnTo>
                    <a:pt x="1" y="11356"/>
                  </a:lnTo>
                  <a:lnTo>
                    <a:pt x="4386" y="11356"/>
                  </a:lnTo>
                  <a:lnTo>
                    <a:pt x="4386" y="9494"/>
                  </a:lnTo>
                  <a:lnTo>
                    <a:pt x="9180" y="9494"/>
                  </a:lnTo>
                  <a:cubicBezTo>
                    <a:pt x="11176" y="9494"/>
                    <a:pt x="12800" y="7870"/>
                    <a:pt x="12800" y="5874"/>
                  </a:cubicBezTo>
                  <a:cubicBezTo>
                    <a:pt x="12800" y="3878"/>
                    <a:pt x="11176" y="2255"/>
                    <a:pt x="9180" y="2255"/>
                  </a:cubicBezTo>
                  <a:lnTo>
                    <a:pt x="4386" y="2255"/>
                  </a:lnTo>
                  <a:lnTo>
                    <a:pt x="43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5406;p57">
              <a:extLst>
                <a:ext uri="{FF2B5EF4-FFF2-40B4-BE49-F238E27FC236}">
                  <a16:creationId xmlns:a16="http://schemas.microsoft.com/office/drawing/2014/main" id="{45C468C3-97CA-B048-A218-39FED0148C1B}"/>
                </a:ext>
              </a:extLst>
            </p:cNvPr>
            <p:cNvSpPr/>
            <p:nvPr/>
          </p:nvSpPr>
          <p:spPr>
            <a:xfrm>
              <a:off x="2196425" y="3770725"/>
              <a:ext cx="150950" cy="111600"/>
            </a:xfrm>
            <a:custGeom>
              <a:avLst/>
              <a:gdLst/>
              <a:ahLst/>
              <a:cxnLst/>
              <a:rect l="l" t="t" r="r" b="b"/>
              <a:pathLst>
                <a:path w="6038" h="4464" extrusionOk="0">
                  <a:moveTo>
                    <a:pt x="3018" y="385"/>
                  </a:moveTo>
                  <a:cubicBezTo>
                    <a:pt x="4471" y="385"/>
                    <a:pt x="5653" y="1214"/>
                    <a:pt x="5653" y="2232"/>
                  </a:cubicBezTo>
                  <a:cubicBezTo>
                    <a:pt x="5653" y="3250"/>
                    <a:pt x="4471" y="4079"/>
                    <a:pt x="3018" y="4079"/>
                  </a:cubicBezTo>
                  <a:cubicBezTo>
                    <a:pt x="1566" y="4079"/>
                    <a:pt x="385" y="3250"/>
                    <a:pt x="385" y="2232"/>
                  </a:cubicBezTo>
                  <a:cubicBezTo>
                    <a:pt x="385" y="1214"/>
                    <a:pt x="1566" y="385"/>
                    <a:pt x="3018" y="385"/>
                  </a:cubicBezTo>
                  <a:close/>
                  <a:moveTo>
                    <a:pt x="3018" y="0"/>
                  </a:moveTo>
                  <a:cubicBezTo>
                    <a:pt x="1355" y="0"/>
                    <a:pt x="0" y="1001"/>
                    <a:pt x="0" y="2232"/>
                  </a:cubicBezTo>
                  <a:cubicBezTo>
                    <a:pt x="0" y="3463"/>
                    <a:pt x="1355" y="4463"/>
                    <a:pt x="3018" y="4463"/>
                  </a:cubicBezTo>
                  <a:cubicBezTo>
                    <a:pt x="4683" y="4463"/>
                    <a:pt x="6038" y="3463"/>
                    <a:pt x="6038" y="2232"/>
                  </a:cubicBezTo>
                  <a:cubicBezTo>
                    <a:pt x="6038" y="1001"/>
                    <a:pt x="4683" y="0"/>
                    <a:pt x="30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5407;p57">
              <a:extLst>
                <a:ext uri="{FF2B5EF4-FFF2-40B4-BE49-F238E27FC236}">
                  <a16:creationId xmlns:a16="http://schemas.microsoft.com/office/drawing/2014/main" id="{31E89F04-AA8E-DE4A-B827-2EC00E837AEC}"/>
                </a:ext>
              </a:extLst>
            </p:cNvPr>
            <p:cNvSpPr/>
            <p:nvPr/>
          </p:nvSpPr>
          <p:spPr>
            <a:xfrm>
              <a:off x="2443250" y="4177125"/>
              <a:ext cx="579375" cy="250550"/>
            </a:xfrm>
            <a:custGeom>
              <a:avLst/>
              <a:gdLst/>
              <a:ahLst/>
              <a:cxnLst/>
              <a:rect l="l" t="t" r="r" b="b"/>
              <a:pathLst>
                <a:path w="23175" h="10022" extrusionOk="0">
                  <a:moveTo>
                    <a:pt x="0" y="1"/>
                  </a:moveTo>
                  <a:lnTo>
                    <a:pt x="0" y="10022"/>
                  </a:lnTo>
                  <a:lnTo>
                    <a:pt x="385" y="10022"/>
                  </a:lnTo>
                  <a:lnTo>
                    <a:pt x="385" y="387"/>
                  </a:lnTo>
                  <a:lnTo>
                    <a:pt x="22790" y="387"/>
                  </a:lnTo>
                  <a:lnTo>
                    <a:pt x="22790" y="10022"/>
                  </a:lnTo>
                  <a:lnTo>
                    <a:pt x="23174" y="10022"/>
                  </a:lnTo>
                  <a:lnTo>
                    <a:pt x="231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5408;p57">
              <a:extLst>
                <a:ext uri="{FF2B5EF4-FFF2-40B4-BE49-F238E27FC236}">
                  <a16:creationId xmlns:a16="http://schemas.microsoft.com/office/drawing/2014/main" id="{3279B629-A17D-A848-BEAD-6A413C18686D}"/>
                </a:ext>
              </a:extLst>
            </p:cNvPr>
            <p:cNvSpPr/>
            <p:nvPr/>
          </p:nvSpPr>
          <p:spPr>
            <a:xfrm>
              <a:off x="2488875" y="4234150"/>
              <a:ext cx="228850" cy="154175"/>
            </a:xfrm>
            <a:custGeom>
              <a:avLst/>
              <a:gdLst/>
              <a:ahLst/>
              <a:cxnLst/>
              <a:rect l="l" t="t" r="r" b="b"/>
              <a:pathLst>
                <a:path w="9154" h="6167" extrusionOk="0">
                  <a:moveTo>
                    <a:pt x="4577" y="386"/>
                  </a:moveTo>
                  <a:cubicBezTo>
                    <a:pt x="6887" y="386"/>
                    <a:pt x="8767" y="1596"/>
                    <a:pt x="8767" y="3084"/>
                  </a:cubicBezTo>
                  <a:cubicBezTo>
                    <a:pt x="8767" y="4571"/>
                    <a:pt x="6887" y="5782"/>
                    <a:pt x="4577" y="5782"/>
                  </a:cubicBezTo>
                  <a:cubicBezTo>
                    <a:pt x="2265" y="5782"/>
                    <a:pt x="385" y="4571"/>
                    <a:pt x="385" y="3084"/>
                  </a:cubicBezTo>
                  <a:cubicBezTo>
                    <a:pt x="385" y="1596"/>
                    <a:pt x="2265" y="386"/>
                    <a:pt x="4577" y="386"/>
                  </a:cubicBezTo>
                  <a:close/>
                  <a:moveTo>
                    <a:pt x="4577" y="0"/>
                  </a:moveTo>
                  <a:cubicBezTo>
                    <a:pt x="2054" y="0"/>
                    <a:pt x="0" y="1383"/>
                    <a:pt x="0" y="3084"/>
                  </a:cubicBezTo>
                  <a:cubicBezTo>
                    <a:pt x="0" y="4784"/>
                    <a:pt x="2054" y="6167"/>
                    <a:pt x="4577" y="6167"/>
                  </a:cubicBezTo>
                  <a:cubicBezTo>
                    <a:pt x="7100" y="6167"/>
                    <a:pt x="9153" y="4784"/>
                    <a:pt x="9153" y="3084"/>
                  </a:cubicBezTo>
                  <a:cubicBezTo>
                    <a:pt x="9153" y="1383"/>
                    <a:pt x="7100" y="0"/>
                    <a:pt x="4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5409;p57">
              <a:extLst>
                <a:ext uri="{FF2B5EF4-FFF2-40B4-BE49-F238E27FC236}">
                  <a16:creationId xmlns:a16="http://schemas.microsoft.com/office/drawing/2014/main" id="{60C048F5-CDC7-DD4A-93B2-C6D42E5D1C89}"/>
                </a:ext>
              </a:extLst>
            </p:cNvPr>
            <p:cNvSpPr/>
            <p:nvPr/>
          </p:nvSpPr>
          <p:spPr>
            <a:xfrm>
              <a:off x="2576600" y="4293650"/>
              <a:ext cx="53400" cy="35225"/>
            </a:xfrm>
            <a:custGeom>
              <a:avLst/>
              <a:gdLst/>
              <a:ahLst/>
              <a:cxnLst/>
              <a:rect l="l" t="t" r="r" b="b"/>
              <a:pathLst>
                <a:path w="2136" h="1409" extrusionOk="0">
                  <a:moveTo>
                    <a:pt x="1068" y="0"/>
                  </a:moveTo>
                  <a:cubicBezTo>
                    <a:pt x="479" y="0"/>
                    <a:pt x="0" y="314"/>
                    <a:pt x="0" y="704"/>
                  </a:cubicBezTo>
                  <a:cubicBezTo>
                    <a:pt x="0" y="1092"/>
                    <a:pt x="479" y="1408"/>
                    <a:pt x="1068" y="1408"/>
                  </a:cubicBezTo>
                  <a:cubicBezTo>
                    <a:pt x="1657" y="1408"/>
                    <a:pt x="2135" y="1094"/>
                    <a:pt x="2135" y="704"/>
                  </a:cubicBezTo>
                  <a:cubicBezTo>
                    <a:pt x="2135" y="316"/>
                    <a:pt x="1657" y="0"/>
                    <a:pt x="1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5410;p57">
              <a:extLst>
                <a:ext uri="{FF2B5EF4-FFF2-40B4-BE49-F238E27FC236}">
                  <a16:creationId xmlns:a16="http://schemas.microsoft.com/office/drawing/2014/main" id="{16EA518F-5B4E-DB49-BFBC-16E55997274B}"/>
                </a:ext>
              </a:extLst>
            </p:cNvPr>
            <p:cNvSpPr/>
            <p:nvPr/>
          </p:nvSpPr>
          <p:spPr>
            <a:xfrm>
              <a:off x="2844850" y="4293650"/>
              <a:ext cx="53375" cy="35225"/>
            </a:xfrm>
            <a:custGeom>
              <a:avLst/>
              <a:gdLst/>
              <a:ahLst/>
              <a:cxnLst/>
              <a:rect l="l" t="t" r="r" b="b"/>
              <a:pathLst>
                <a:path w="2135" h="1409" extrusionOk="0">
                  <a:moveTo>
                    <a:pt x="1067" y="0"/>
                  </a:moveTo>
                  <a:cubicBezTo>
                    <a:pt x="478" y="0"/>
                    <a:pt x="0" y="314"/>
                    <a:pt x="0" y="704"/>
                  </a:cubicBezTo>
                  <a:cubicBezTo>
                    <a:pt x="0" y="1092"/>
                    <a:pt x="478" y="1408"/>
                    <a:pt x="1067" y="1408"/>
                  </a:cubicBezTo>
                  <a:cubicBezTo>
                    <a:pt x="1657" y="1408"/>
                    <a:pt x="2135" y="1094"/>
                    <a:pt x="2135" y="704"/>
                  </a:cubicBezTo>
                  <a:cubicBezTo>
                    <a:pt x="2135" y="316"/>
                    <a:pt x="1657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5411;p57">
              <a:extLst>
                <a:ext uri="{FF2B5EF4-FFF2-40B4-BE49-F238E27FC236}">
                  <a16:creationId xmlns:a16="http://schemas.microsoft.com/office/drawing/2014/main" id="{759AF51F-32F8-FD47-A365-168594099230}"/>
                </a:ext>
              </a:extLst>
            </p:cNvPr>
            <p:cNvSpPr/>
            <p:nvPr/>
          </p:nvSpPr>
          <p:spPr>
            <a:xfrm>
              <a:off x="2757075" y="4234150"/>
              <a:ext cx="228850" cy="154175"/>
            </a:xfrm>
            <a:custGeom>
              <a:avLst/>
              <a:gdLst/>
              <a:ahLst/>
              <a:cxnLst/>
              <a:rect l="l" t="t" r="r" b="b"/>
              <a:pathLst>
                <a:path w="9154" h="6167" extrusionOk="0">
                  <a:moveTo>
                    <a:pt x="4577" y="386"/>
                  </a:moveTo>
                  <a:cubicBezTo>
                    <a:pt x="6889" y="386"/>
                    <a:pt x="8769" y="1596"/>
                    <a:pt x="8769" y="3084"/>
                  </a:cubicBezTo>
                  <a:cubicBezTo>
                    <a:pt x="8769" y="4571"/>
                    <a:pt x="6889" y="5782"/>
                    <a:pt x="4577" y="5782"/>
                  </a:cubicBezTo>
                  <a:cubicBezTo>
                    <a:pt x="2267" y="5782"/>
                    <a:pt x="387" y="4571"/>
                    <a:pt x="387" y="3084"/>
                  </a:cubicBezTo>
                  <a:cubicBezTo>
                    <a:pt x="387" y="1596"/>
                    <a:pt x="2267" y="386"/>
                    <a:pt x="4577" y="386"/>
                  </a:cubicBezTo>
                  <a:close/>
                  <a:moveTo>
                    <a:pt x="4577" y="0"/>
                  </a:moveTo>
                  <a:cubicBezTo>
                    <a:pt x="2054" y="0"/>
                    <a:pt x="1" y="1383"/>
                    <a:pt x="1" y="3084"/>
                  </a:cubicBezTo>
                  <a:cubicBezTo>
                    <a:pt x="1" y="4784"/>
                    <a:pt x="2054" y="6167"/>
                    <a:pt x="4577" y="6167"/>
                  </a:cubicBezTo>
                  <a:cubicBezTo>
                    <a:pt x="7102" y="6167"/>
                    <a:pt x="9154" y="4784"/>
                    <a:pt x="9154" y="3084"/>
                  </a:cubicBezTo>
                  <a:cubicBezTo>
                    <a:pt x="9154" y="1383"/>
                    <a:pt x="7102" y="0"/>
                    <a:pt x="4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5412;p57">
              <a:extLst>
                <a:ext uri="{FF2B5EF4-FFF2-40B4-BE49-F238E27FC236}">
                  <a16:creationId xmlns:a16="http://schemas.microsoft.com/office/drawing/2014/main" id="{F7A1D014-623A-4A4B-A344-905F19464FC1}"/>
                </a:ext>
              </a:extLst>
            </p:cNvPr>
            <p:cNvSpPr/>
            <p:nvPr/>
          </p:nvSpPr>
          <p:spPr>
            <a:xfrm>
              <a:off x="1313200" y="3575350"/>
              <a:ext cx="576250" cy="59050"/>
            </a:xfrm>
            <a:custGeom>
              <a:avLst/>
              <a:gdLst/>
              <a:ahLst/>
              <a:cxnLst/>
              <a:rect l="l" t="t" r="r" b="b"/>
              <a:pathLst>
                <a:path w="23050" h="2362" extrusionOk="0">
                  <a:moveTo>
                    <a:pt x="1" y="1"/>
                  </a:moveTo>
                  <a:lnTo>
                    <a:pt x="1" y="2362"/>
                  </a:lnTo>
                  <a:lnTo>
                    <a:pt x="387" y="2362"/>
                  </a:lnTo>
                  <a:lnTo>
                    <a:pt x="387" y="1374"/>
                  </a:lnTo>
                  <a:lnTo>
                    <a:pt x="22665" y="1374"/>
                  </a:lnTo>
                  <a:lnTo>
                    <a:pt x="22665" y="2362"/>
                  </a:lnTo>
                  <a:lnTo>
                    <a:pt x="23050" y="2362"/>
                  </a:lnTo>
                  <a:lnTo>
                    <a:pt x="23050" y="1"/>
                  </a:lnTo>
                  <a:lnTo>
                    <a:pt x="22665" y="1"/>
                  </a:lnTo>
                  <a:lnTo>
                    <a:pt x="22665" y="988"/>
                  </a:lnTo>
                  <a:lnTo>
                    <a:pt x="387" y="988"/>
                  </a:lnTo>
                  <a:lnTo>
                    <a:pt x="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5413;p57">
              <a:extLst>
                <a:ext uri="{FF2B5EF4-FFF2-40B4-BE49-F238E27FC236}">
                  <a16:creationId xmlns:a16="http://schemas.microsoft.com/office/drawing/2014/main" id="{B99E9B8D-CA67-BC45-A3EB-2012CE03331D}"/>
                </a:ext>
              </a:extLst>
            </p:cNvPr>
            <p:cNvSpPr/>
            <p:nvPr/>
          </p:nvSpPr>
          <p:spPr>
            <a:xfrm>
              <a:off x="1914100" y="3679175"/>
              <a:ext cx="59050" cy="764225"/>
            </a:xfrm>
            <a:custGeom>
              <a:avLst/>
              <a:gdLst/>
              <a:ahLst/>
              <a:cxnLst/>
              <a:rect l="l" t="t" r="r" b="b"/>
              <a:pathLst>
                <a:path w="2362" h="30569" extrusionOk="0">
                  <a:moveTo>
                    <a:pt x="1" y="0"/>
                  </a:moveTo>
                  <a:lnTo>
                    <a:pt x="1" y="385"/>
                  </a:lnTo>
                  <a:lnTo>
                    <a:pt x="989" y="385"/>
                  </a:lnTo>
                  <a:lnTo>
                    <a:pt x="989" y="30182"/>
                  </a:lnTo>
                  <a:lnTo>
                    <a:pt x="1" y="30182"/>
                  </a:lnTo>
                  <a:lnTo>
                    <a:pt x="1" y="30568"/>
                  </a:lnTo>
                  <a:lnTo>
                    <a:pt x="2361" y="30568"/>
                  </a:lnTo>
                  <a:lnTo>
                    <a:pt x="2361" y="30182"/>
                  </a:lnTo>
                  <a:lnTo>
                    <a:pt x="1374" y="30182"/>
                  </a:lnTo>
                  <a:lnTo>
                    <a:pt x="1374" y="385"/>
                  </a:lnTo>
                  <a:lnTo>
                    <a:pt x="2361" y="385"/>
                  </a:lnTo>
                  <a:lnTo>
                    <a:pt x="2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5414;p57">
              <a:extLst>
                <a:ext uri="{FF2B5EF4-FFF2-40B4-BE49-F238E27FC236}">
                  <a16:creationId xmlns:a16="http://schemas.microsoft.com/office/drawing/2014/main" id="{365686B6-12C2-C74B-8215-7AB74CFD28A5}"/>
                </a:ext>
              </a:extLst>
            </p:cNvPr>
            <p:cNvSpPr/>
            <p:nvPr/>
          </p:nvSpPr>
          <p:spPr>
            <a:xfrm>
              <a:off x="1101050" y="1253025"/>
              <a:ext cx="59050" cy="2215250"/>
            </a:xfrm>
            <a:custGeom>
              <a:avLst/>
              <a:gdLst/>
              <a:ahLst/>
              <a:cxnLst/>
              <a:rect l="l" t="t" r="r" b="b"/>
              <a:pathLst>
                <a:path w="2362" h="88610" extrusionOk="0">
                  <a:moveTo>
                    <a:pt x="1" y="0"/>
                  </a:moveTo>
                  <a:lnTo>
                    <a:pt x="1" y="385"/>
                  </a:lnTo>
                  <a:lnTo>
                    <a:pt x="988" y="385"/>
                  </a:lnTo>
                  <a:lnTo>
                    <a:pt x="988" y="88223"/>
                  </a:lnTo>
                  <a:lnTo>
                    <a:pt x="1" y="88223"/>
                  </a:lnTo>
                  <a:lnTo>
                    <a:pt x="1" y="88609"/>
                  </a:lnTo>
                  <a:lnTo>
                    <a:pt x="2361" y="88609"/>
                  </a:lnTo>
                  <a:lnTo>
                    <a:pt x="2361" y="88223"/>
                  </a:lnTo>
                  <a:lnTo>
                    <a:pt x="1374" y="88223"/>
                  </a:lnTo>
                  <a:lnTo>
                    <a:pt x="1374" y="385"/>
                  </a:lnTo>
                  <a:lnTo>
                    <a:pt x="2361" y="385"/>
                  </a:lnTo>
                  <a:lnTo>
                    <a:pt x="2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5415;p57">
              <a:extLst>
                <a:ext uri="{FF2B5EF4-FFF2-40B4-BE49-F238E27FC236}">
                  <a16:creationId xmlns:a16="http://schemas.microsoft.com/office/drawing/2014/main" id="{378F8B37-EC09-5545-B5AF-02F3CA7E37E3}"/>
                </a:ext>
              </a:extLst>
            </p:cNvPr>
            <p:cNvSpPr/>
            <p:nvPr/>
          </p:nvSpPr>
          <p:spPr>
            <a:xfrm>
              <a:off x="2068300" y="4532800"/>
              <a:ext cx="1266225" cy="59050"/>
            </a:xfrm>
            <a:custGeom>
              <a:avLst/>
              <a:gdLst/>
              <a:ahLst/>
              <a:cxnLst/>
              <a:rect l="l" t="t" r="r" b="b"/>
              <a:pathLst>
                <a:path w="50649" h="2362" extrusionOk="0">
                  <a:moveTo>
                    <a:pt x="0" y="1"/>
                  </a:moveTo>
                  <a:lnTo>
                    <a:pt x="0" y="2361"/>
                  </a:lnTo>
                  <a:lnTo>
                    <a:pt x="386" y="2361"/>
                  </a:lnTo>
                  <a:lnTo>
                    <a:pt x="386" y="1374"/>
                  </a:lnTo>
                  <a:lnTo>
                    <a:pt x="50263" y="1374"/>
                  </a:lnTo>
                  <a:lnTo>
                    <a:pt x="50263" y="2361"/>
                  </a:lnTo>
                  <a:lnTo>
                    <a:pt x="50648" y="2361"/>
                  </a:lnTo>
                  <a:lnTo>
                    <a:pt x="50648" y="1"/>
                  </a:lnTo>
                  <a:lnTo>
                    <a:pt x="50263" y="1"/>
                  </a:lnTo>
                  <a:lnTo>
                    <a:pt x="50263" y="988"/>
                  </a:lnTo>
                  <a:lnTo>
                    <a:pt x="386" y="988"/>
                  </a:lnTo>
                  <a:lnTo>
                    <a:pt x="3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5416;p57">
              <a:extLst>
                <a:ext uri="{FF2B5EF4-FFF2-40B4-BE49-F238E27FC236}">
                  <a16:creationId xmlns:a16="http://schemas.microsoft.com/office/drawing/2014/main" id="{C181507E-A268-A34D-AAEB-25B72643AC4E}"/>
                </a:ext>
              </a:extLst>
            </p:cNvPr>
            <p:cNvSpPr/>
            <p:nvPr/>
          </p:nvSpPr>
          <p:spPr>
            <a:xfrm>
              <a:off x="3430450" y="334700"/>
              <a:ext cx="1852200" cy="59025"/>
            </a:xfrm>
            <a:custGeom>
              <a:avLst/>
              <a:gdLst/>
              <a:ahLst/>
              <a:cxnLst/>
              <a:rect l="l" t="t" r="r" b="b"/>
              <a:pathLst>
                <a:path w="74088" h="2361" extrusionOk="0">
                  <a:moveTo>
                    <a:pt x="0" y="0"/>
                  </a:moveTo>
                  <a:lnTo>
                    <a:pt x="0" y="2361"/>
                  </a:lnTo>
                  <a:lnTo>
                    <a:pt x="386" y="2361"/>
                  </a:lnTo>
                  <a:lnTo>
                    <a:pt x="386" y="1373"/>
                  </a:lnTo>
                  <a:lnTo>
                    <a:pt x="73702" y="1373"/>
                  </a:lnTo>
                  <a:lnTo>
                    <a:pt x="73702" y="2361"/>
                  </a:lnTo>
                  <a:lnTo>
                    <a:pt x="74088" y="2361"/>
                  </a:lnTo>
                  <a:lnTo>
                    <a:pt x="74088" y="0"/>
                  </a:lnTo>
                  <a:lnTo>
                    <a:pt x="73702" y="0"/>
                  </a:lnTo>
                  <a:lnTo>
                    <a:pt x="73702" y="988"/>
                  </a:lnTo>
                  <a:lnTo>
                    <a:pt x="386" y="988"/>
                  </a:lnTo>
                  <a:lnTo>
                    <a:pt x="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5417;p57">
              <a:extLst>
                <a:ext uri="{FF2B5EF4-FFF2-40B4-BE49-F238E27FC236}">
                  <a16:creationId xmlns:a16="http://schemas.microsoft.com/office/drawing/2014/main" id="{5699B3AB-7CF1-4C48-925A-358B0947BA74}"/>
                </a:ext>
              </a:extLst>
            </p:cNvPr>
            <p:cNvSpPr/>
            <p:nvPr/>
          </p:nvSpPr>
          <p:spPr>
            <a:xfrm>
              <a:off x="3387900" y="5098325"/>
              <a:ext cx="952200" cy="62275"/>
            </a:xfrm>
            <a:custGeom>
              <a:avLst/>
              <a:gdLst/>
              <a:ahLst/>
              <a:cxnLst/>
              <a:rect l="l" t="t" r="r" b="b"/>
              <a:pathLst>
                <a:path w="38088" h="2491" extrusionOk="0">
                  <a:moveTo>
                    <a:pt x="37703" y="1"/>
                  </a:moveTo>
                  <a:lnTo>
                    <a:pt x="37703" y="1117"/>
                  </a:lnTo>
                  <a:lnTo>
                    <a:pt x="385" y="1117"/>
                  </a:lnTo>
                  <a:lnTo>
                    <a:pt x="385" y="130"/>
                  </a:lnTo>
                  <a:lnTo>
                    <a:pt x="0" y="130"/>
                  </a:lnTo>
                  <a:lnTo>
                    <a:pt x="0" y="2490"/>
                  </a:lnTo>
                  <a:lnTo>
                    <a:pt x="385" y="2490"/>
                  </a:lnTo>
                  <a:lnTo>
                    <a:pt x="385" y="1502"/>
                  </a:lnTo>
                  <a:lnTo>
                    <a:pt x="37703" y="1502"/>
                  </a:lnTo>
                  <a:lnTo>
                    <a:pt x="37703" y="2361"/>
                  </a:lnTo>
                  <a:lnTo>
                    <a:pt x="38088" y="2361"/>
                  </a:lnTo>
                  <a:lnTo>
                    <a:pt x="380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5418;p57">
              <a:extLst>
                <a:ext uri="{FF2B5EF4-FFF2-40B4-BE49-F238E27FC236}">
                  <a16:creationId xmlns:a16="http://schemas.microsoft.com/office/drawing/2014/main" id="{BE71666E-C6B2-2446-8CE0-0BB59EEED1A4}"/>
                </a:ext>
              </a:extLst>
            </p:cNvPr>
            <p:cNvSpPr/>
            <p:nvPr/>
          </p:nvSpPr>
          <p:spPr>
            <a:xfrm>
              <a:off x="1125775" y="5348475"/>
              <a:ext cx="5287975" cy="62225"/>
            </a:xfrm>
            <a:custGeom>
              <a:avLst/>
              <a:gdLst/>
              <a:ahLst/>
              <a:cxnLst/>
              <a:rect l="l" t="t" r="r" b="b"/>
              <a:pathLst>
                <a:path w="211519" h="2489" extrusionOk="0">
                  <a:moveTo>
                    <a:pt x="211132" y="0"/>
                  </a:moveTo>
                  <a:lnTo>
                    <a:pt x="211132" y="1116"/>
                  </a:lnTo>
                  <a:lnTo>
                    <a:pt x="385" y="1116"/>
                  </a:lnTo>
                  <a:lnTo>
                    <a:pt x="385" y="128"/>
                  </a:lnTo>
                  <a:lnTo>
                    <a:pt x="0" y="128"/>
                  </a:lnTo>
                  <a:lnTo>
                    <a:pt x="0" y="2489"/>
                  </a:lnTo>
                  <a:lnTo>
                    <a:pt x="385" y="2489"/>
                  </a:lnTo>
                  <a:lnTo>
                    <a:pt x="385" y="1501"/>
                  </a:lnTo>
                  <a:lnTo>
                    <a:pt x="211132" y="1501"/>
                  </a:lnTo>
                  <a:lnTo>
                    <a:pt x="211132" y="2361"/>
                  </a:lnTo>
                  <a:lnTo>
                    <a:pt x="211518" y="2361"/>
                  </a:lnTo>
                  <a:lnTo>
                    <a:pt x="2115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5419;p57">
              <a:extLst>
                <a:ext uri="{FF2B5EF4-FFF2-40B4-BE49-F238E27FC236}">
                  <a16:creationId xmlns:a16="http://schemas.microsoft.com/office/drawing/2014/main" id="{7C4075BB-480F-1B4E-B5E1-191147C77DC8}"/>
                </a:ext>
              </a:extLst>
            </p:cNvPr>
            <p:cNvSpPr/>
            <p:nvPr/>
          </p:nvSpPr>
          <p:spPr>
            <a:xfrm>
              <a:off x="4410000" y="4721025"/>
              <a:ext cx="872650" cy="63425"/>
            </a:xfrm>
            <a:custGeom>
              <a:avLst/>
              <a:gdLst/>
              <a:ahLst/>
              <a:cxnLst/>
              <a:rect l="l" t="t" r="r" b="b"/>
              <a:pathLst>
                <a:path w="34906" h="2537" extrusionOk="0">
                  <a:moveTo>
                    <a:pt x="34520" y="1"/>
                  </a:moveTo>
                  <a:lnTo>
                    <a:pt x="34520" y="1116"/>
                  </a:lnTo>
                  <a:lnTo>
                    <a:pt x="385" y="1116"/>
                  </a:lnTo>
                  <a:lnTo>
                    <a:pt x="385" y="176"/>
                  </a:lnTo>
                  <a:lnTo>
                    <a:pt x="0" y="176"/>
                  </a:lnTo>
                  <a:lnTo>
                    <a:pt x="0" y="2537"/>
                  </a:lnTo>
                  <a:lnTo>
                    <a:pt x="385" y="2537"/>
                  </a:lnTo>
                  <a:lnTo>
                    <a:pt x="385" y="1502"/>
                  </a:lnTo>
                  <a:lnTo>
                    <a:pt x="34520" y="1502"/>
                  </a:lnTo>
                  <a:lnTo>
                    <a:pt x="34520" y="2361"/>
                  </a:lnTo>
                  <a:lnTo>
                    <a:pt x="34906" y="2361"/>
                  </a:lnTo>
                  <a:lnTo>
                    <a:pt x="349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5420;p57">
              <a:extLst>
                <a:ext uri="{FF2B5EF4-FFF2-40B4-BE49-F238E27FC236}">
                  <a16:creationId xmlns:a16="http://schemas.microsoft.com/office/drawing/2014/main" id="{98433DDA-8298-4046-A9D6-4FDC8D67B6BE}"/>
                </a:ext>
              </a:extLst>
            </p:cNvPr>
            <p:cNvSpPr/>
            <p:nvPr/>
          </p:nvSpPr>
          <p:spPr>
            <a:xfrm>
              <a:off x="5372075" y="4056725"/>
              <a:ext cx="63450" cy="575200"/>
            </a:xfrm>
            <a:custGeom>
              <a:avLst/>
              <a:gdLst/>
              <a:ahLst/>
              <a:cxnLst/>
              <a:rect l="l" t="t" r="r" b="b"/>
              <a:pathLst>
                <a:path w="2538" h="23008" extrusionOk="0">
                  <a:moveTo>
                    <a:pt x="0" y="0"/>
                  </a:moveTo>
                  <a:lnTo>
                    <a:pt x="0" y="385"/>
                  </a:lnTo>
                  <a:lnTo>
                    <a:pt x="1037" y="385"/>
                  </a:lnTo>
                  <a:lnTo>
                    <a:pt x="1037" y="22621"/>
                  </a:lnTo>
                  <a:lnTo>
                    <a:pt x="177" y="22621"/>
                  </a:lnTo>
                  <a:lnTo>
                    <a:pt x="177" y="23007"/>
                  </a:lnTo>
                  <a:lnTo>
                    <a:pt x="2538" y="23007"/>
                  </a:lnTo>
                  <a:lnTo>
                    <a:pt x="2538" y="22621"/>
                  </a:lnTo>
                  <a:lnTo>
                    <a:pt x="1421" y="22621"/>
                  </a:lnTo>
                  <a:lnTo>
                    <a:pt x="1421" y="385"/>
                  </a:lnTo>
                  <a:lnTo>
                    <a:pt x="2361" y="385"/>
                  </a:lnTo>
                  <a:lnTo>
                    <a:pt x="2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5421;p57">
              <a:extLst>
                <a:ext uri="{FF2B5EF4-FFF2-40B4-BE49-F238E27FC236}">
                  <a16:creationId xmlns:a16="http://schemas.microsoft.com/office/drawing/2014/main" id="{3D0EFC72-DFED-ED49-9255-07EC4773657A}"/>
                </a:ext>
              </a:extLst>
            </p:cNvPr>
            <p:cNvSpPr/>
            <p:nvPr/>
          </p:nvSpPr>
          <p:spPr>
            <a:xfrm>
              <a:off x="5355775" y="464075"/>
              <a:ext cx="63475" cy="397575"/>
            </a:xfrm>
            <a:custGeom>
              <a:avLst/>
              <a:gdLst/>
              <a:ahLst/>
              <a:cxnLst/>
              <a:rect l="l" t="t" r="r" b="b"/>
              <a:pathLst>
                <a:path w="2539" h="15903" extrusionOk="0">
                  <a:moveTo>
                    <a:pt x="1" y="0"/>
                  </a:moveTo>
                  <a:lnTo>
                    <a:pt x="1" y="386"/>
                  </a:lnTo>
                  <a:lnTo>
                    <a:pt x="1037" y="386"/>
                  </a:lnTo>
                  <a:lnTo>
                    <a:pt x="1037" y="15518"/>
                  </a:lnTo>
                  <a:lnTo>
                    <a:pt x="178" y="15518"/>
                  </a:lnTo>
                  <a:lnTo>
                    <a:pt x="178" y="15903"/>
                  </a:lnTo>
                  <a:lnTo>
                    <a:pt x="2538" y="15903"/>
                  </a:lnTo>
                  <a:lnTo>
                    <a:pt x="2538" y="15518"/>
                  </a:lnTo>
                  <a:lnTo>
                    <a:pt x="1422" y="15518"/>
                  </a:lnTo>
                  <a:lnTo>
                    <a:pt x="1422" y="386"/>
                  </a:lnTo>
                  <a:lnTo>
                    <a:pt x="2362" y="386"/>
                  </a:lnTo>
                  <a:lnTo>
                    <a:pt x="23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5422;p57">
              <a:extLst>
                <a:ext uri="{FF2B5EF4-FFF2-40B4-BE49-F238E27FC236}">
                  <a16:creationId xmlns:a16="http://schemas.microsoft.com/office/drawing/2014/main" id="{65F8D6BE-0E13-7F48-BC6C-2CAFD35EEFE1}"/>
                </a:ext>
              </a:extLst>
            </p:cNvPr>
            <p:cNvSpPr/>
            <p:nvPr/>
          </p:nvSpPr>
          <p:spPr>
            <a:xfrm>
              <a:off x="2866825" y="332475"/>
              <a:ext cx="488200" cy="63475"/>
            </a:xfrm>
            <a:custGeom>
              <a:avLst/>
              <a:gdLst/>
              <a:ahLst/>
              <a:cxnLst/>
              <a:rect l="l" t="t" r="r" b="b"/>
              <a:pathLst>
                <a:path w="19528" h="2539" extrusionOk="0">
                  <a:moveTo>
                    <a:pt x="19141" y="1"/>
                  </a:moveTo>
                  <a:lnTo>
                    <a:pt x="19141" y="1037"/>
                  </a:lnTo>
                  <a:lnTo>
                    <a:pt x="386" y="1037"/>
                  </a:lnTo>
                  <a:lnTo>
                    <a:pt x="386" y="177"/>
                  </a:lnTo>
                  <a:lnTo>
                    <a:pt x="1" y="177"/>
                  </a:lnTo>
                  <a:lnTo>
                    <a:pt x="1" y="2538"/>
                  </a:lnTo>
                  <a:lnTo>
                    <a:pt x="386" y="2538"/>
                  </a:lnTo>
                  <a:lnTo>
                    <a:pt x="386" y="1422"/>
                  </a:lnTo>
                  <a:lnTo>
                    <a:pt x="19141" y="1422"/>
                  </a:lnTo>
                  <a:lnTo>
                    <a:pt x="19141" y="2361"/>
                  </a:lnTo>
                  <a:lnTo>
                    <a:pt x="19527" y="2361"/>
                  </a:lnTo>
                  <a:lnTo>
                    <a:pt x="195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5423;p57">
              <a:extLst>
                <a:ext uri="{FF2B5EF4-FFF2-40B4-BE49-F238E27FC236}">
                  <a16:creationId xmlns:a16="http://schemas.microsoft.com/office/drawing/2014/main" id="{E605B318-AF76-4649-A166-CB641529DDF6}"/>
                </a:ext>
              </a:extLst>
            </p:cNvPr>
            <p:cNvSpPr/>
            <p:nvPr/>
          </p:nvSpPr>
          <p:spPr>
            <a:xfrm>
              <a:off x="2445325" y="332500"/>
              <a:ext cx="343175" cy="63450"/>
            </a:xfrm>
            <a:custGeom>
              <a:avLst/>
              <a:gdLst/>
              <a:ahLst/>
              <a:cxnLst/>
              <a:rect l="l" t="t" r="r" b="b"/>
              <a:pathLst>
                <a:path w="13727" h="2538" extrusionOk="0">
                  <a:moveTo>
                    <a:pt x="13341" y="1"/>
                  </a:moveTo>
                  <a:lnTo>
                    <a:pt x="13341" y="1036"/>
                  </a:lnTo>
                  <a:lnTo>
                    <a:pt x="386" y="1036"/>
                  </a:lnTo>
                  <a:lnTo>
                    <a:pt x="386" y="176"/>
                  </a:lnTo>
                  <a:lnTo>
                    <a:pt x="1" y="176"/>
                  </a:lnTo>
                  <a:lnTo>
                    <a:pt x="1" y="2537"/>
                  </a:lnTo>
                  <a:lnTo>
                    <a:pt x="386" y="2537"/>
                  </a:lnTo>
                  <a:lnTo>
                    <a:pt x="386" y="1422"/>
                  </a:lnTo>
                  <a:lnTo>
                    <a:pt x="13341" y="1422"/>
                  </a:lnTo>
                  <a:lnTo>
                    <a:pt x="13341" y="2361"/>
                  </a:lnTo>
                  <a:lnTo>
                    <a:pt x="13727" y="2361"/>
                  </a:lnTo>
                  <a:lnTo>
                    <a:pt x="137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5424;p57">
              <a:extLst>
                <a:ext uri="{FF2B5EF4-FFF2-40B4-BE49-F238E27FC236}">
                  <a16:creationId xmlns:a16="http://schemas.microsoft.com/office/drawing/2014/main" id="{8D00BE8D-D3B0-E640-ADFE-13AA07945DBB}"/>
                </a:ext>
              </a:extLst>
            </p:cNvPr>
            <p:cNvSpPr/>
            <p:nvPr/>
          </p:nvSpPr>
          <p:spPr>
            <a:xfrm>
              <a:off x="2228750" y="474975"/>
              <a:ext cx="63475" cy="575200"/>
            </a:xfrm>
            <a:custGeom>
              <a:avLst/>
              <a:gdLst/>
              <a:ahLst/>
              <a:cxnLst/>
              <a:rect l="l" t="t" r="r" b="b"/>
              <a:pathLst>
                <a:path w="2539" h="23008" extrusionOk="0">
                  <a:moveTo>
                    <a:pt x="1" y="1"/>
                  </a:moveTo>
                  <a:lnTo>
                    <a:pt x="1" y="387"/>
                  </a:lnTo>
                  <a:lnTo>
                    <a:pt x="1117" y="387"/>
                  </a:lnTo>
                  <a:lnTo>
                    <a:pt x="1117" y="22623"/>
                  </a:lnTo>
                  <a:lnTo>
                    <a:pt x="178" y="22623"/>
                  </a:lnTo>
                  <a:lnTo>
                    <a:pt x="178" y="23008"/>
                  </a:lnTo>
                  <a:lnTo>
                    <a:pt x="2538" y="23008"/>
                  </a:lnTo>
                  <a:lnTo>
                    <a:pt x="2538" y="22623"/>
                  </a:lnTo>
                  <a:lnTo>
                    <a:pt x="1502" y="22623"/>
                  </a:lnTo>
                  <a:lnTo>
                    <a:pt x="1502" y="387"/>
                  </a:lnTo>
                  <a:lnTo>
                    <a:pt x="2361" y="387"/>
                  </a:lnTo>
                  <a:lnTo>
                    <a:pt x="23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5425;p57">
              <a:extLst>
                <a:ext uri="{FF2B5EF4-FFF2-40B4-BE49-F238E27FC236}">
                  <a16:creationId xmlns:a16="http://schemas.microsoft.com/office/drawing/2014/main" id="{84AD1FBE-7DF9-6A42-BFB8-02A8DEFE5B33}"/>
                </a:ext>
              </a:extLst>
            </p:cNvPr>
            <p:cNvSpPr/>
            <p:nvPr/>
          </p:nvSpPr>
          <p:spPr>
            <a:xfrm>
              <a:off x="1314275" y="1087400"/>
              <a:ext cx="1074250" cy="63450"/>
            </a:xfrm>
            <a:custGeom>
              <a:avLst/>
              <a:gdLst/>
              <a:ahLst/>
              <a:cxnLst/>
              <a:rect l="l" t="t" r="r" b="b"/>
              <a:pathLst>
                <a:path w="42970" h="2538" extrusionOk="0">
                  <a:moveTo>
                    <a:pt x="42585" y="0"/>
                  </a:moveTo>
                  <a:lnTo>
                    <a:pt x="42585" y="1036"/>
                  </a:lnTo>
                  <a:lnTo>
                    <a:pt x="386" y="1036"/>
                  </a:lnTo>
                  <a:lnTo>
                    <a:pt x="386" y="177"/>
                  </a:lnTo>
                  <a:lnTo>
                    <a:pt x="1" y="177"/>
                  </a:lnTo>
                  <a:lnTo>
                    <a:pt x="1" y="2537"/>
                  </a:lnTo>
                  <a:lnTo>
                    <a:pt x="386" y="2537"/>
                  </a:lnTo>
                  <a:lnTo>
                    <a:pt x="386" y="1421"/>
                  </a:lnTo>
                  <a:lnTo>
                    <a:pt x="42585" y="1421"/>
                  </a:lnTo>
                  <a:lnTo>
                    <a:pt x="42585" y="2361"/>
                  </a:lnTo>
                  <a:lnTo>
                    <a:pt x="42969" y="2361"/>
                  </a:lnTo>
                  <a:lnTo>
                    <a:pt x="429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5426;p57">
              <a:extLst>
                <a:ext uri="{FF2B5EF4-FFF2-40B4-BE49-F238E27FC236}">
                  <a16:creationId xmlns:a16="http://schemas.microsoft.com/office/drawing/2014/main" id="{F5EE4711-037E-2142-B7F0-3C031CA8006C}"/>
                </a:ext>
              </a:extLst>
            </p:cNvPr>
            <p:cNvSpPr/>
            <p:nvPr/>
          </p:nvSpPr>
          <p:spPr>
            <a:xfrm>
              <a:off x="5461500" y="3946925"/>
              <a:ext cx="952250" cy="63425"/>
            </a:xfrm>
            <a:custGeom>
              <a:avLst/>
              <a:gdLst/>
              <a:ahLst/>
              <a:cxnLst/>
              <a:rect l="l" t="t" r="r" b="b"/>
              <a:pathLst>
                <a:path w="38090" h="2537" extrusionOk="0">
                  <a:moveTo>
                    <a:pt x="37703" y="1"/>
                  </a:moveTo>
                  <a:lnTo>
                    <a:pt x="37703" y="1116"/>
                  </a:lnTo>
                  <a:lnTo>
                    <a:pt x="387" y="1116"/>
                  </a:lnTo>
                  <a:lnTo>
                    <a:pt x="387" y="176"/>
                  </a:lnTo>
                  <a:lnTo>
                    <a:pt x="1" y="176"/>
                  </a:lnTo>
                  <a:lnTo>
                    <a:pt x="1" y="2537"/>
                  </a:lnTo>
                  <a:lnTo>
                    <a:pt x="387" y="2537"/>
                  </a:lnTo>
                  <a:lnTo>
                    <a:pt x="387" y="1502"/>
                  </a:lnTo>
                  <a:lnTo>
                    <a:pt x="37703" y="1502"/>
                  </a:lnTo>
                  <a:lnTo>
                    <a:pt x="37703" y="2360"/>
                  </a:lnTo>
                  <a:lnTo>
                    <a:pt x="38089" y="2360"/>
                  </a:lnTo>
                  <a:lnTo>
                    <a:pt x="380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5427;p57">
              <a:extLst>
                <a:ext uri="{FF2B5EF4-FFF2-40B4-BE49-F238E27FC236}">
                  <a16:creationId xmlns:a16="http://schemas.microsoft.com/office/drawing/2014/main" id="{4DF1D79D-6FC1-B949-B21B-3F04E2FF4830}"/>
                </a:ext>
              </a:extLst>
            </p:cNvPr>
            <p:cNvSpPr/>
            <p:nvPr/>
          </p:nvSpPr>
          <p:spPr>
            <a:xfrm>
              <a:off x="5381700" y="919375"/>
              <a:ext cx="1032050" cy="63450"/>
            </a:xfrm>
            <a:custGeom>
              <a:avLst/>
              <a:gdLst/>
              <a:ahLst/>
              <a:cxnLst/>
              <a:rect l="l" t="t" r="r" b="b"/>
              <a:pathLst>
                <a:path w="41282" h="2538" extrusionOk="0">
                  <a:moveTo>
                    <a:pt x="40895" y="0"/>
                  </a:moveTo>
                  <a:lnTo>
                    <a:pt x="40895" y="1117"/>
                  </a:lnTo>
                  <a:lnTo>
                    <a:pt x="385" y="1117"/>
                  </a:lnTo>
                  <a:lnTo>
                    <a:pt x="385" y="177"/>
                  </a:lnTo>
                  <a:lnTo>
                    <a:pt x="0" y="177"/>
                  </a:lnTo>
                  <a:lnTo>
                    <a:pt x="0" y="2538"/>
                  </a:lnTo>
                  <a:lnTo>
                    <a:pt x="385" y="2538"/>
                  </a:lnTo>
                  <a:lnTo>
                    <a:pt x="385" y="1501"/>
                  </a:lnTo>
                  <a:lnTo>
                    <a:pt x="40895" y="1501"/>
                  </a:lnTo>
                  <a:lnTo>
                    <a:pt x="40895" y="2361"/>
                  </a:lnTo>
                  <a:lnTo>
                    <a:pt x="41281" y="2361"/>
                  </a:lnTo>
                  <a:lnTo>
                    <a:pt x="412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5428;p57">
              <a:extLst>
                <a:ext uri="{FF2B5EF4-FFF2-40B4-BE49-F238E27FC236}">
                  <a16:creationId xmlns:a16="http://schemas.microsoft.com/office/drawing/2014/main" id="{1D6E5DDB-1A21-E444-858C-C269A0D27C31}"/>
                </a:ext>
              </a:extLst>
            </p:cNvPr>
            <p:cNvSpPr/>
            <p:nvPr/>
          </p:nvSpPr>
          <p:spPr>
            <a:xfrm>
              <a:off x="6471425" y="1040525"/>
              <a:ext cx="63450" cy="2837350"/>
            </a:xfrm>
            <a:custGeom>
              <a:avLst/>
              <a:gdLst/>
              <a:ahLst/>
              <a:cxnLst/>
              <a:rect l="l" t="t" r="r" b="b"/>
              <a:pathLst>
                <a:path w="2538" h="113494" extrusionOk="0">
                  <a:moveTo>
                    <a:pt x="0" y="1"/>
                  </a:moveTo>
                  <a:lnTo>
                    <a:pt x="0" y="386"/>
                  </a:lnTo>
                  <a:lnTo>
                    <a:pt x="1036" y="386"/>
                  </a:lnTo>
                  <a:lnTo>
                    <a:pt x="1036" y="113107"/>
                  </a:lnTo>
                  <a:lnTo>
                    <a:pt x="177" y="113107"/>
                  </a:lnTo>
                  <a:lnTo>
                    <a:pt x="177" y="113493"/>
                  </a:lnTo>
                  <a:lnTo>
                    <a:pt x="2538" y="113493"/>
                  </a:lnTo>
                  <a:lnTo>
                    <a:pt x="2538" y="113107"/>
                  </a:lnTo>
                  <a:lnTo>
                    <a:pt x="1421" y="113107"/>
                  </a:lnTo>
                  <a:lnTo>
                    <a:pt x="1421" y="386"/>
                  </a:lnTo>
                  <a:lnTo>
                    <a:pt x="2361" y="386"/>
                  </a:lnTo>
                  <a:lnTo>
                    <a:pt x="23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raphic 9" descr="Shuffle with solid fill">
            <a:extLst>
              <a:ext uri="{FF2B5EF4-FFF2-40B4-BE49-F238E27FC236}">
                <a16:creationId xmlns:a16="http://schemas.microsoft.com/office/drawing/2014/main" id="{D5298204-97EB-CF4F-A08E-E328C8FDC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94721" y="5165332"/>
            <a:ext cx="982499" cy="982499"/>
          </a:xfrm>
          <a:prstGeom prst="rect">
            <a:avLst/>
          </a:prstGeom>
        </p:spPr>
      </p:pic>
      <p:grpSp>
        <p:nvGrpSpPr>
          <p:cNvPr id="311" name="Google Shape;23475;p67">
            <a:extLst>
              <a:ext uri="{FF2B5EF4-FFF2-40B4-BE49-F238E27FC236}">
                <a16:creationId xmlns:a16="http://schemas.microsoft.com/office/drawing/2014/main" id="{01EA195C-C6D6-0D4D-A6D0-4A5F40FC410A}"/>
              </a:ext>
            </a:extLst>
          </p:cNvPr>
          <p:cNvGrpSpPr/>
          <p:nvPr/>
        </p:nvGrpSpPr>
        <p:grpSpPr>
          <a:xfrm>
            <a:off x="3224359" y="3470691"/>
            <a:ext cx="688498" cy="720442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312" name="Google Shape;23476;p67">
              <a:extLst>
                <a:ext uri="{FF2B5EF4-FFF2-40B4-BE49-F238E27FC236}">
                  <a16:creationId xmlns:a16="http://schemas.microsoft.com/office/drawing/2014/main" id="{753641A4-4D21-0248-850B-7A2D675F8297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13" name="Google Shape;23477;p67">
              <a:extLst>
                <a:ext uri="{FF2B5EF4-FFF2-40B4-BE49-F238E27FC236}">
                  <a16:creationId xmlns:a16="http://schemas.microsoft.com/office/drawing/2014/main" id="{DC6A90FA-727B-7643-948F-CDE8827B45C5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14" name="Google Shape;23478;p67">
              <a:extLst>
                <a:ext uri="{FF2B5EF4-FFF2-40B4-BE49-F238E27FC236}">
                  <a16:creationId xmlns:a16="http://schemas.microsoft.com/office/drawing/2014/main" id="{D531DB2C-3E29-5D48-BD9E-53A26AA80A17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15" name="Rectangle 314">
            <a:extLst>
              <a:ext uri="{FF2B5EF4-FFF2-40B4-BE49-F238E27FC236}">
                <a16:creationId xmlns:a16="http://schemas.microsoft.com/office/drawing/2014/main" id="{4074E812-A775-C64D-B8FC-5514E5AC3900}"/>
              </a:ext>
            </a:extLst>
          </p:cNvPr>
          <p:cNvSpPr/>
          <p:nvPr/>
        </p:nvSpPr>
        <p:spPr>
          <a:xfrm>
            <a:off x="1165588" y="6117964"/>
            <a:ext cx="3023585" cy="523220"/>
          </a:xfrm>
          <a:prstGeom prst="rect">
            <a:avLst/>
          </a:prstGeom>
          <a:solidFill>
            <a:srgbClr val="005B8D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Structural Elements</a:t>
            </a:r>
          </a:p>
        </p:txBody>
      </p:sp>
      <p:pic>
        <p:nvPicPr>
          <p:cNvPr id="12" name="Graphic 11" descr="Hierarchy with solid fill">
            <a:extLst>
              <a:ext uri="{FF2B5EF4-FFF2-40B4-BE49-F238E27FC236}">
                <a16:creationId xmlns:a16="http://schemas.microsoft.com/office/drawing/2014/main" id="{8330AF94-687B-E04E-B1D8-BE46B7FBC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92809" y="5199381"/>
            <a:ext cx="914400" cy="914400"/>
          </a:xfrm>
          <a:prstGeom prst="rect">
            <a:avLst/>
          </a:prstGeom>
        </p:spPr>
      </p:pic>
      <p:sp>
        <p:nvSpPr>
          <p:cNvPr id="316" name="Rectangle 315">
            <a:extLst>
              <a:ext uri="{FF2B5EF4-FFF2-40B4-BE49-F238E27FC236}">
                <a16:creationId xmlns:a16="http://schemas.microsoft.com/office/drawing/2014/main" id="{58815C91-6DE5-A64D-BBB6-55985934AFBC}"/>
              </a:ext>
            </a:extLst>
          </p:cNvPr>
          <p:cNvSpPr/>
          <p:nvPr/>
        </p:nvSpPr>
        <p:spPr>
          <a:xfrm>
            <a:off x="1681240" y="1222780"/>
            <a:ext cx="2231617" cy="584775"/>
          </a:xfrm>
          <a:prstGeom prst="rect">
            <a:avLst/>
          </a:prstGeom>
          <a:solidFill>
            <a:srgbClr val="005B8D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Constraints</a:t>
            </a:r>
          </a:p>
        </p:txBody>
      </p:sp>
      <p:pic>
        <p:nvPicPr>
          <p:cNvPr id="14" name="Graphic 13" descr="Infinity outline">
            <a:extLst>
              <a:ext uri="{FF2B5EF4-FFF2-40B4-BE49-F238E27FC236}">
                <a16:creationId xmlns:a16="http://schemas.microsoft.com/office/drawing/2014/main" id="{E86C2BCA-C802-2146-AECD-E96CA28C33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63609" y="1425515"/>
            <a:ext cx="914400" cy="9144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68F048E-0E57-B448-B254-445FA0DF7E9E}"/>
              </a:ext>
            </a:extLst>
          </p:cNvPr>
          <p:cNvSpPr/>
          <p:nvPr/>
        </p:nvSpPr>
        <p:spPr>
          <a:xfrm>
            <a:off x="4752189" y="3284513"/>
            <a:ext cx="2032749" cy="10118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0B57DE-469F-0E44-88A3-675FA9A959E7}"/>
              </a:ext>
            </a:extLst>
          </p:cNvPr>
          <p:cNvSpPr/>
          <p:nvPr/>
        </p:nvSpPr>
        <p:spPr>
          <a:xfrm>
            <a:off x="4662550" y="3550071"/>
            <a:ext cx="2192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2800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" name="Picture 316">
            <a:extLst>
              <a:ext uri="{FF2B5EF4-FFF2-40B4-BE49-F238E27FC236}">
                <a16:creationId xmlns:a16="http://schemas.microsoft.com/office/drawing/2014/main" id="{1389F1A4-7D9A-3549-A2D6-4C68DA4FA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0007" y="-58445"/>
            <a:ext cx="1062182" cy="1062182"/>
          </a:xfrm>
          <a:prstGeom prst="rect">
            <a:avLst/>
          </a:prstGeom>
        </p:spPr>
      </p:pic>
      <p:sp>
        <p:nvSpPr>
          <p:cNvPr id="318" name="Rectangle 317">
            <a:extLst>
              <a:ext uri="{FF2B5EF4-FFF2-40B4-BE49-F238E27FC236}">
                <a16:creationId xmlns:a16="http://schemas.microsoft.com/office/drawing/2014/main" id="{8E3BD1B6-1195-2F4D-AE57-E7E43FB606C4}"/>
              </a:ext>
            </a:extLst>
          </p:cNvPr>
          <p:cNvSpPr/>
          <p:nvPr/>
        </p:nvSpPr>
        <p:spPr>
          <a:xfrm>
            <a:off x="4524444" y="119209"/>
            <a:ext cx="2406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59A2D-6EB3-D841-A4E6-67EEF115981C}"/>
              </a:ext>
            </a:extLst>
          </p:cNvPr>
          <p:cNvSpPr txBox="1"/>
          <p:nvPr/>
        </p:nvSpPr>
        <p:spPr>
          <a:xfrm>
            <a:off x="11450047" y="641954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6121C-8B38-F044-802F-F9B7A6031FA0}"/>
              </a:ext>
            </a:extLst>
          </p:cNvPr>
          <p:cNvSpPr txBox="1"/>
          <p:nvPr/>
        </p:nvSpPr>
        <p:spPr>
          <a:xfrm>
            <a:off x="503155" y="1334118"/>
            <a:ext cx="544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Loads acting on the Structure: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9A9CE-6DB6-3041-9374-94E649FAA60B}"/>
              </a:ext>
            </a:extLst>
          </p:cNvPr>
          <p:cNvSpPr txBox="1"/>
          <p:nvPr/>
        </p:nvSpPr>
        <p:spPr>
          <a:xfrm>
            <a:off x="945397" y="2172030"/>
            <a:ext cx="28055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Dead loads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Live loads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3-Wind loads (x,y)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 Earthquake (x,y)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5-Load combinations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3918E-8BB9-F74F-8A2D-5572A26A2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38" y="-119491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3F1A52-EB70-0248-B0BA-F4F6EBBE70DF}"/>
              </a:ext>
            </a:extLst>
          </p:cNvPr>
          <p:cNvSpPr/>
          <p:nvPr/>
        </p:nvSpPr>
        <p:spPr>
          <a:xfrm>
            <a:off x="3536929" y="85061"/>
            <a:ext cx="556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Loads acting on the Structure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1EEB983-4FC9-D340-AD26-57A7F383C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86" y="806161"/>
            <a:ext cx="4356060" cy="52456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D76883-A218-C64B-92A2-B027C7B7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12</a:t>
            </a:fld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39A43-DC84-404B-822A-99C796AD3ADC}"/>
              </a:ext>
            </a:extLst>
          </p:cNvPr>
          <p:cNvSpPr txBox="1"/>
          <p:nvPr/>
        </p:nvSpPr>
        <p:spPr>
          <a:xfrm>
            <a:off x="7770515" y="5747981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Load Directions [8]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F74B1C-97F1-6845-8DE3-DD17403E3C6F}"/>
              </a:ext>
            </a:extLst>
          </p:cNvPr>
          <p:cNvCxnSpPr>
            <a:cxnSpLocks/>
          </p:cNvCxnSpPr>
          <p:nvPr/>
        </p:nvCxnSpPr>
        <p:spPr>
          <a:xfrm>
            <a:off x="6181241" y="3429000"/>
            <a:ext cx="89730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5DF80-4855-794C-AF34-5A0C92BD3BAD}"/>
              </a:ext>
            </a:extLst>
          </p:cNvPr>
          <p:cNvCxnSpPr>
            <a:cxnSpLocks/>
          </p:cNvCxnSpPr>
          <p:nvPr/>
        </p:nvCxnSpPr>
        <p:spPr>
          <a:xfrm>
            <a:off x="6181241" y="4046349"/>
            <a:ext cx="89730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47E40D-F810-154B-B954-9A98A065C484}"/>
              </a:ext>
            </a:extLst>
          </p:cNvPr>
          <p:cNvCxnSpPr>
            <a:cxnSpLocks/>
          </p:cNvCxnSpPr>
          <p:nvPr/>
        </p:nvCxnSpPr>
        <p:spPr>
          <a:xfrm>
            <a:off x="6181241" y="4586207"/>
            <a:ext cx="89730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0EDA21-323B-C248-A9AF-269006AD5B5D}"/>
              </a:ext>
            </a:extLst>
          </p:cNvPr>
          <p:cNvCxnSpPr>
            <a:cxnSpLocks/>
          </p:cNvCxnSpPr>
          <p:nvPr/>
        </p:nvCxnSpPr>
        <p:spPr>
          <a:xfrm>
            <a:off x="6181241" y="5312045"/>
            <a:ext cx="89730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8D878-9EB0-AB4B-9B15-38619CA5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97" y="-82888"/>
            <a:ext cx="1062182" cy="1062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C5C6D-D1D1-EE48-A620-F8F3587E91A0}"/>
              </a:ext>
            </a:extLst>
          </p:cNvPr>
          <p:cNvSpPr txBox="1"/>
          <p:nvPr/>
        </p:nvSpPr>
        <p:spPr>
          <a:xfrm>
            <a:off x="2797679" y="144789"/>
            <a:ext cx="7758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 Loads &amp; Dead Loads acting on the structure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B76A-90C0-7242-92C4-1F839D64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13</a:t>
            </a:fld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F9BDE93-6AED-7348-96BA-BE155D7DA0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770414"/>
                  </p:ext>
                </p:extLst>
              </p:nvPr>
            </p:nvGraphicFramePr>
            <p:xfrm>
              <a:off x="1462445" y="1468823"/>
              <a:ext cx="9267110" cy="2508568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2677412">
                      <a:extLst>
                        <a:ext uri="{9D8B030D-6E8A-4147-A177-3AD203B41FA5}">
                          <a16:colId xmlns:a16="http://schemas.microsoft.com/office/drawing/2014/main" val="1331842475"/>
                        </a:ext>
                      </a:extLst>
                    </a:gridCol>
                    <a:gridCol w="3068921">
                      <a:extLst>
                        <a:ext uri="{9D8B030D-6E8A-4147-A177-3AD203B41FA5}">
                          <a16:colId xmlns:a16="http://schemas.microsoft.com/office/drawing/2014/main" val="2191540777"/>
                        </a:ext>
                      </a:extLst>
                    </a:gridCol>
                    <a:gridCol w="3520777">
                      <a:extLst>
                        <a:ext uri="{9D8B030D-6E8A-4147-A177-3AD203B41FA5}">
                          <a16:colId xmlns:a16="http://schemas.microsoft.com/office/drawing/2014/main" val="1542440632"/>
                        </a:ext>
                      </a:extLst>
                    </a:gridCol>
                  </a:tblGrid>
                  <a:tr h="809672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2683C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Dead Load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Live Load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9529290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Parking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90472811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Health club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9580569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Commercial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1466200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Residential</a:t>
                          </a:r>
                          <a:endParaRPr lang="en-US" sz="20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269926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F9BDE93-6AED-7348-96BA-BE155D7DA0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770414"/>
                  </p:ext>
                </p:extLst>
              </p:nvPr>
            </p:nvGraphicFramePr>
            <p:xfrm>
              <a:off x="1462445" y="1468823"/>
              <a:ext cx="9267110" cy="2452020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2677412">
                      <a:extLst>
                        <a:ext uri="{9D8B030D-6E8A-4147-A177-3AD203B41FA5}">
                          <a16:colId xmlns:a16="http://schemas.microsoft.com/office/drawing/2014/main" val="1331842475"/>
                        </a:ext>
                      </a:extLst>
                    </a:gridCol>
                    <a:gridCol w="3068921">
                      <a:extLst>
                        <a:ext uri="{9D8B030D-6E8A-4147-A177-3AD203B41FA5}">
                          <a16:colId xmlns:a16="http://schemas.microsoft.com/office/drawing/2014/main" val="2191540777"/>
                        </a:ext>
                      </a:extLst>
                    </a:gridCol>
                    <a:gridCol w="3520777">
                      <a:extLst>
                        <a:ext uri="{9D8B030D-6E8A-4147-A177-3AD203B41FA5}">
                          <a16:colId xmlns:a16="http://schemas.microsoft.com/office/drawing/2014/main" val="1542440632"/>
                        </a:ext>
                      </a:extLst>
                    </a:gridCol>
                  </a:tblGrid>
                  <a:tr h="809672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Structure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2683C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87603" t="-90625" r="-115289" b="-226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63899" t="-90625" r="-722" b="-226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529290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Parking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90472811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Health club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9580569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Commercial</a:t>
                          </a: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1466200"/>
                      </a:ext>
                    </a:extLst>
                  </a:tr>
                  <a:tr h="4105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Residential</a:t>
                          </a:r>
                          <a:endParaRPr lang="en-US" sz="20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269926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C9A36E0-C7BD-4A4C-841B-B3D445C3F927}"/>
              </a:ext>
            </a:extLst>
          </p:cNvPr>
          <p:cNvSpPr/>
          <p:nvPr/>
        </p:nvSpPr>
        <p:spPr>
          <a:xfrm>
            <a:off x="4487162" y="826103"/>
            <a:ext cx="321767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(2): Dead Loads &amp; Live Loads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8369B2A-9370-6B40-8442-F1B7EBF243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4809795"/>
                  </p:ext>
                </p:extLst>
              </p:nvPr>
            </p:nvGraphicFramePr>
            <p:xfrm>
              <a:off x="1462445" y="3941193"/>
              <a:ext cx="9267110" cy="2033080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4633555">
                      <a:extLst>
                        <a:ext uri="{9D8B030D-6E8A-4147-A177-3AD203B41FA5}">
                          <a16:colId xmlns:a16="http://schemas.microsoft.com/office/drawing/2014/main" val="3308562034"/>
                        </a:ext>
                      </a:extLst>
                    </a:gridCol>
                    <a:gridCol w="4633555">
                      <a:extLst>
                        <a:ext uri="{9D8B030D-6E8A-4147-A177-3AD203B41FA5}">
                          <a16:colId xmlns:a16="http://schemas.microsoft.com/office/drawing/2014/main" val="1542440632"/>
                        </a:ext>
                      </a:extLst>
                    </a:gridCol>
                  </a:tblGrid>
                  <a:tr h="41176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Finishing Dead Loads Table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Load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9529290"/>
                      </a:ext>
                    </a:extLst>
                  </a:tr>
                  <a:tr h="167201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2.00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43627092"/>
                      </a:ext>
                    </a:extLst>
                  </a:tr>
                  <a:tr h="25426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References Saudi Building Code [6]</a:t>
                          </a: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723799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8369B2A-9370-6B40-8442-F1B7EBF243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4809795"/>
                  </p:ext>
                </p:extLst>
              </p:nvPr>
            </p:nvGraphicFramePr>
            <p:xfrm>
              <a:off x="1462445" y="3941193"/>
              <a:ext cx="9267110" cy="1937513"/>
            </p:xfrm>
            <a:graphic>
              <a:graphicData uri="http://schemas.openxmlformats.org/drawingml/2006/table">
                <a:tbl>
                  <a:tblPr firstRow="1" firstCol="1" bandRow="1">
                    <a:tableStyleId>{9DCAF9ED-07DC-4A11-8D7F-57B35C25682E}</a:tableStyleId>
                  </a:tblPr>
                  <a:tblGrid>
                    <a:gridCol w="4633555">
                      <a:extLst>
                        <a:ext uri="{9D8B030D-6E8A-4147-A177-3AD203B41FA5}">
                          <a16:colId xmlns:a16="http://schemas.microsoft.com/office/drawing/2014/main" val="3308562034"/>
                        </a:ext>
                      </a:extLst>
                    </a:gridCol>
                    <a:gridCol w="4633555">
                      <a:extLst>
                        <a:ext uri="{9D8B030D-6E8A-4147-A177-3AD203B41FA5}">
                          <a16:colId xmlns:a16="http://schemas.microsoft.com/office/drawing/2014/main" val="1542440632"/>
                        </a:ext>
                      </a:extLst>
                    </a:gridCol>
                  </a:tblGrid>
                  <a:tr h="68815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Finishing Dead Loads Table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Load</a:t>
                          </a:r>
                          <a14:m xmlns:a14="http://schemas.microsoft.com/office/drawing/2010/main">
                            <m:oMath xmlns:m="http://schemas.openxmlformats.org/officeDocument/2006/math">
                              <m:r>
                                <a:rPr lang="en-US" sz="2400" b="1" smtClean="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𝒌𝑵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9529290"/>
                      </a:ext>
                    </a:extLst>
                  </a:tr>
                  <a:tr h="862457">
                    <a:tc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00274" t="-91176" r="-548" b="-92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3627092"/>
                      </a:ext>
                    </a:extLst>
                  </a:tr>
                  <a:tr h="386906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References Saudi Building Code [6]</a:t>
                          </a: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 defTabSz="914400" rtl="0" eaLnBrk="1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4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723799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589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2BDEE-FDDE-CE41-9BC1-D3462B76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71" y="-106022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4CEDF-C3C7-7947-A036-E3743E7C9007}"/>
              </a:ext>
            </a:extLst>
          </p:cNvPr>
          <p:cNvSpPr/>
          <p:nvPr/>
        </p:nvSpPr>
        <p:spPr>
          <a:xfrm>
            <a:off x="5289529" y="195947"/>
            <a:ext cx="2269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Loads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45EE0-AFD0-6F47-96AA-2D3EB497AD55}"/>
              </a:ext>
            </a:extLst>
          </p:cNvPr>
          <p:cNvSpPr txBox="1"/>
          <p:nvPr/>
        </p:nvSpPr>
        <p:spPr>
          <a:xfrm>
            <a:off x="142429" y="1194788"/>
            <a:ext cx="4154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Loads acting on the structure: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1C95F-A0AB-084A-8D5D-ED7AAE72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14</a:t>
            </a:fld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1CFDB-C121-B546-A62A-BCB50702E348}"/>
                  </a:ext>
                </a:extLst>
              </p:cNvPr>
              <p:cNvSpPr/>
              <p:nvPr/>
            </p:nvSpPr>
            <p:spPr>
              <a:xfrm>
                <a:off x="142429" y="1833526"/>
                <a:ext cx="4639636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Parameters have been taking  from SBC[6] for Eastern province region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 speed = 94.448 mph, =152 Km/h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Exposure type = 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Topographical</m:t>
                        </m:r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factor</m:t>
                        </m:r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zt</m:t>
                        </m:r>
                      </m:sub>
                    </m:sSub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Gust Factor =0.85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Directionality Factor, K</a:t>
                </a:r>
                <a:r>
                  <a:rPr lang="en-US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0.85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1CFDB-C121-B546-A62A-BCB50702E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29" y="1833526"/>
                <a:ext cx="4639636" cy="3693319"/>
              </a:xfrm>
              <a:prstGeom prst="rect">
                <a:avLst/>
              </a:prstGeom>
              <a:blipFill>
                <a:blip r:embed="rId3"/>
                <a:stretch>
                  <a:fillRect l="-1093"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621518-FDBF-8341-9DA6-6AA194830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3" y="1044397"/>
            <a:ext cx="6856126" cy="476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324E8-28A1-9645-AC59-0006F0711B56}"/>
              </a:ext>
            </a:extLst>
          </p:cNvPr>
          <p:cNvSpPr txBox="1"/>
          <p:nvPr/>
        </p:nvSpPr>
        <p:spPr>
          <a:xfrm>
            <a:off x="7559040" y="5843112"/>
            <a:ext cx="2170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ETABS</a:t>
            </a:r>
          </a:p>
        </p:txBody>
      </p:sp>
    </p:spTree>
    <p:extLst>
      <p:ext uri="{BB962C8B-B14F-4D97-AF65-F5344CB8AC3E}">
        <p14:creationId xmlns:p14="http://schemas.microsoft.com/office/powerpoint/2010/main" val="15679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9DAE8-F2B2-4344-97AE-190FFF35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37" y="-97964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9E0431-9EFA-EA45-8211-68738CD9CFD8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Loads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6A695-9F16-994B-80EA-2A61074C3759}"/>
              </a:ext>
            </a:extLst>
          </p:cNvPr>
          <p:cNvSpPr txBox="1"/>
          <p:nvPr/>
        </p:nvSpPr>
        <p:spPr>
          <a:xfrm>
            <a:off x="134488" y="993001"/>
            <a:ext cx="2996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Loads EQ (X,Y) 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E3ADD-315C-814F-A7DD-F7D2B69E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15</a:t>
            </a:fld>
            <a:endParaRPr lang="en-US" sz="2400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690CBCC-E541-464A-BC8F-A58C70F34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3" y="1033635"/>
            <a:ext cx="7397189" cy="4790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6F6BD-F2A5-4D42-8DBA-A902A4FFB9EA}"/>
              </a:ext>
            </a:extLst>
          </p:cNvPr>
          <p:cNvSpPr/>
          <p:nvPr/>
        </p:nvSpPr>
        <p:spPr>
          <a:xfrm>
            <a:off x="134488" y="170613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Parameters been taking  from SBC [6]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Eastern province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Ss=0.33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S1=0.11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Period=8 sec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type =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R=6.5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Omega=3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Cd=5.5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I=1.25</a:t>
            </a:r>
          </a:p>
          <a:p>
            <a:r>
              <a:rPr lang="en-US" dirty="0"/>
              <a:t>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B7F1B-CFDD-BC4A-B3A1-A45FF998F0A9}"/>
              </a:ext>
            </a:extLst>
          </p:cNvPr>
          <p:cNvSpPr txBox="1"/>
          <p:nvPr/>
        </p:nvSpPr>
        <p:spPr>
          <a:xfrm>
            <a:off x="7602875" y="5921374"/>
            <a:ext cx="2170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ETABS</a:t>
            </a:r>
          </a:p>
        </p:txBody>
      </p:sp>
    </p:spTree>
    <p:extLst>
      <p:ext uri="{BB962C8B-B14F-4D97-AF65-F5344CB8AC3E}">
        <p14:creationId xmlns:p14="http://schemas.microsoft.com/office/powerpoint/2010/main" val="11046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082367-6F17-5348-84EE-D06D516C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48" y="-45362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2E4B7-EE0F-D24D-B3DC-699B6CA1BC7C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Loads Combinations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5C63E-5B08-234A-A30C-48563CCF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16</a:t>
            </a:fld>
            <a:endParaRPr lang="en-US" sz="2400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E3E78B60-F150-A048-838A-BF84ED9A4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916792"/>
              </p:ext>
            </p:extLst>
          </p:nvPr>
        </p:nvGraphicFramePr>
        <p:xfrm>
          <a:off x="1124552" y="1399426"/>
          <a:ext cx="10459452" cy="4785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227450">
                  <a:extLst>
                    <a:ext uri="{9D8B030D-6E8A-4147-A177-3AD203B41FA5}">
                      <a16:colId xmlns:a16="http://schemas.microsoft.com/office/drawing/2014/main" val="3092169245"/>
                    </a:ext>
                  </a:extLst>
                </a:gridCol>
                <a:gridCol w="5232002">
                  <a:extLst>
                    <a:ext uri="{9D8B030D-6E8A-4147-A177-3AD203B41FA5}">
                      <a16:colId xmlns:a16="http://schemas.microsoft.com/office/drawing/2014/main" val="1901629155"/>
                    </a:ext>
                  </a:extLst>
                </a:gridCol>
              </a:tblGrid>
              <a:tr h="516481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Combination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36877"/>
                  </a:ext>
                </a:extLst>
              </a:tr>
              <a:tr h="73394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Dead Load and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Live Load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1.2(DL)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+ 1.6(LL) 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(Design and calculation use)</a:t>
                      </a:r>
                      <a:endParaRPr lang="en-US" sz="2400" b="1" dirty="0">
                        <a:solidFill>
                          <a:srgbClr val="2C6FAD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785484"/>
                  </a:ext>
                </a:extLst>
              </a:tr>
              <a:tr h="407748"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and Wx  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0.9(DL)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+ 1.6 (WLX)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327208"/>
                  </a:ext>
                </a:extLst>
              </a:tr>
              <a:tr h="40774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and 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0.9(DL)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+ 1.6(WLy)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841707"/>
                  </a:ext>
                </a:extLst>
              </a:tr>
              <a:tr h="73394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and Eqx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1(DL)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+ 1(Eqx)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048051"/>
                  </a:ext>
                </a:extLst>
              </a:tr>
              <a:tr h="73394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and Eqy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1(DL)</a:t>
                      </a:r>
                      <a:r>
                        <a:rPr lang="en-US" sz="2400" b="1" baseline="0" dirty="0">
                          <a:solidFill>
                            <a:srgbClr val="2C6F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+ 1(Eqy)</a:t>
                      </a:r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765801"/>
                  </a:ext>
                </a:extLst>
              </a:tr>
              <a:tr h="7339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References ASCE Code [3]</a:t>
                      </a:r>
                    </a:p>
                    <a:p>
                      <a:endParaRPr lang="en-US" sz="2400" b="1" dirty="0">
                        <a:solidFill>
                          <a:srgbClr val="2C6F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b="1" dirty="0">
                        <a:solidFill>
                          <a:srgbClr val="2C6FA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7091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BF41480-2588-DA4E-A8BD-D960773FD307}"/>
              </a:ext>
            </a:extLst>
          </p:cNvPr>
          <p:cNvSpPr/>
          <p:nvPr/>
        </p:nvSpPr>
        <p:spPr>
          <a:xfrm>
            <a:off x="4748450" y="877037"/>
            <a:ext cx="2695097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(3):Load Combinations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1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B6FC8-D425-0D41-B377-66EC7154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526" y="2762154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C995D-F923-5247-9410-2E835A44ECC9}"/>
              </a:ext>
            </a:extLst>
          </p:cNvPr>
          <p:cNvSpPr/>
          <p:nvPr/>
        </p:nvSpPr>
        <p:spPr>
          <a:xfrm>
            <a:off x="-1136493" y="2915746"/>
            <a:ext cx="8308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Structural Elements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A4CF635-C4E6-934D-A89D-E9B9A3B77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995552"/>
              </p:ext>
            </p:extLst>
          </p:nvPr>
        </p:nvGraphicFramePr>
        <p:xfrm>
          <a:off x="5109313" y="583912"/>
          <a:ext cx="6756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EA794FB-F9A5-FE46-ABE9-1C61D712B1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5" y="3638352"/>
            <a:ext cx="878551" cy="778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EF55F-E684-1143-AF52-2F2E462217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5" y="2312347"/>
            <a:ext cx="1097278" cy="822416"/>
          </a:xfrm>
          <a:prstGeom prst="rect">
            <a:avLst/>
          </a:prstGeom>
        </p:spPr>
      </p:pic>
      <p:pic>
        <p:nvPicPr>
          <p:cNvPr id="17" name="Picture 16" descr="A picture containing text, furniture, table, worktable&#10;&#10;Description automatically generated">
            <a:extLst>
              <a:ext uri="{FF2B5EF4-FFF2-40B4-BE49-F238E27FC236}">
                <a16:creationId xmlns:a16="http://schemas.microsoft.com/office/drawing/2014/main" id="{AC4E8087-7721-3149-A1D1-73A0F16EEE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69" y="1008441"/>
            <a:ext cx="824035" cy="808166"/>
          </a:xfrm>
          <a:prstGeom prst="rect">
            <a:avLst/>
          </a:prstGeom>
        </p:spPr>
      </p:pic>
      <p:pic>
        <p:nvPicPr>
          <p:cNvPr id="19" name="Picture 18" descr="A picture containing sky, several&#10;&#10;Description automatically generated">
            <a:extLst>
              <a:ext uri="{FF2B5EF4-FFF2-40B4-BE49-F238E27FC236}">
                <a16:creationId xmlns:a16="http://schemas.microsoft.com/office/drawing/2014/main" id="{C92C9995-A6DB-374B-AA22-33A9F742C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75" y="4942432"/>
            <a:ext cx="850023" cy="808166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E7912AE-BF7D-ED4B-8840-CDAF55C4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17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01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F44C5-A0BE-C843-9E9D-0903AA239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661" y="-104905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E7801B-251C-1846-A2F6-562F2F1C1807}"/>
              </a:ext>
            </a:extLst>
          </p:cNvPr>
          <p:cNvSpPr/>
          <p:nvPr/>
        </p:nvSpPr>
        <p:spPr>
          <a:xfrm>
            <a:off x="2115917" y="150544"/>
            <a:ext cx="863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Slab Design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87444-2DDD-B343-B859-A15CEB8F8BE7}"/>
              </a:ext>
            </a:extLst>
          </p:cNvPr>
          <p:cNvSpPr txBox="1"/>
          <p:nvPr/>
        </p:nvSpPr>
        <p:spPr>
          <a:xfrm>
            <a:off x="-7554" y="972457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Slab Design location :</a:t>
            </a:r>
          </a:p>
        </p:txBody>
      </p:sp>
      <p:pic>
        <p:nvPicPr>
          <p:cNvPr id="6" name="Picture 5" descr="A screenshot of a computer game&#10;&#10;Description automatically generated with medium confidence">
            <a:extLst>
              <a:ext uri="{FF2B5EF4-FFF2-40B4-BE49-F238E27FC236}">
                <a16:creationId xmlns:a16="http://schemas.microsoft.com/office/drawing/2014/main" id="{A849B47B-1AF6-3143-90AB-98139D9AC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1344429"/>
            <a:ext cx="7099300" cy="4817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2CD762-F7C6-4842-92C3-847742C057A0}"/>
              </a:ext>
            </a:extLst>
          </p:cNvPr>
          <p:cNvSpPr/>
          <p:nvPr/>
        </p:nvSpPr>
        <p:spPr>
          <a:xfrm>
            <a:off x="3221502" y="1871006"/>
            <a:ext cx="815926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9AEB7-E8A2-3544-A4CB-FFA60CDD222A}"/>
              </a:ext>
            </a:extLst>
          </p:cNvPr>
          <p:cNvSpPr/>
          <p:nvPr/>
        </p:nvSpPr>
        <p:spPr>
          <a:xfrm>
            <a:off x="5688037" y="3598988"/>
            <a:ext cx="815926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A25EE-A6AD-6548-90D3-D2902B1A0068}"/>
              </a:ext>
            </a:extLst>
          </p:cNvPr>
          <p:cNvSpPr/>
          <p:nvPr/>
        </p:nvSpPr>
        <p:spPr>
          <a:xfrm>
            <a:off x="6455937" y="5247093"/>
            <a:ext cx="815926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12930-2A5D-B34A-AF54-CFF499A46AB8}"/>
              </a:ext>
            </a:extLst>
          </p:cNvPr>
          <p:cNvSpPr txBox="1"/>
          <p:nvPr/>
        </p:nvSpPr>
        <p:spPr>
          <a:xfrm>
            <a:off x="6433754" y="547742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0629C-C0C0-3740-90FE-F9FB2541BAFB}"/>
              </a:ext>
            </a:extLst>
          </p:cNvPr>
          <p:cNvSpPr txBox="1"/>
          <p:nvPr/>
        </p:nvSpPr>
        <p:spPr>
          <a:xfrm>
            <a:off x="5688037" y="382931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94EB3-57E4-614B-B71E-F7DDF2C6974A}"/>
              </a:ext>
            </a:extLst>
          </p:cNvPr>
          <p:cNvSpPr txBox="1"/>
          <p:nvPr/>
        </p:nvSpPr>
        <p:spPr>
          <a:xfrm>
            <a:off x="3221502" y="210133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3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CA896F-0AD2-DE44-9000-83B74743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B0771F0-777F-2C4B-BF49-E0B967821DA8}"/>
              </a:ext>
            </a:extLst>
          </p:cNvPr>
          <p:cNvSpPr/>
          <p:nvPr/>
        </p:nvSpPr>
        <p:spPr>
          <a:xfrm>
            <a:off x="170889" y="1930126"/>
            <a:ext cx="1554747" cy="400110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9DE59-4747-5345-88D0-918A7D0C6459}"/>
              </a:ext>
            </a:extLst>
          </p:cNvPr>
          <p:cNvSpPr txBox="1"/>
          <p:nvPr/>
        </p:nvSpPr>
        <p:spPr>
          <a:xfrm>
            <a:off x="214445" y="1945515"/>
            <a:ext cx="136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Slab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F8D01A04-D27E-C842-85F8-3C647B497AFA}"/>
              </a:ext>
            </a:extLst>
          </p:cNvPr>
          <p:cNvCxnSpPr>
            <a:cxnSpLocks/>
          </p:cNvCxnSpPr>
          <p:nvPr/>
        </p:nvCxnSpPr>
        <p:spPr>
          <a:xfrm>
            <a:off x="1725636" y="2130181"/>
            <a:ext cx="1442679" cy="31035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C43D7-A7DA-8947-A089-0D0A533D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811" y="-154010"/>
            <a:ext cx="1062182" cy="1062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30BE7-0136-174D-9A35-7EB55DE9F492}"/>
              </a:ext>
            </a:extLst>
          </p:cNvPr>
          <p:cNvSpPr txBox="1"/>
          <p:nvPr/>
        </p:nvSpPr>
        <p:spPr>
          <a:xfrm>
            <a:off x="4225339" y="57563"/>
            <a:ext cx="3599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Slab Calculation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518D3-EE97-7D4F-8E7F-119948DE83E4}"/>
              </a:ext>
            </a:extLst>
          </p:cNvPr>
          <p:cNvSpPr/>
          <p:nvPr/>
        </p:nvSpPr>
        <p:spPr>
          <a:xfrm>
            <a:off x="8412845" y="1021248"/>
            <a:ext cx="1260282" cy="1441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6F68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6BB57C-EC83-3443-B176-A5CBA93034D3}"/>
              </a:ext>
            </a:extLst>
          </p:cNvPr>
          <p:cNvCxnSpPr>
            <a:cxnSpLocks/>
          </p:cNvCxnSpPr>
          <p:nvPr/>
        </p:nvCxnSpPr>
        <p:spPr>
          <a:xfrm flipV="1">
            <a:off x="8244015" y="895582"/>
            <a:ext cx="1560407" cy="1259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17D157-EBD9-FE42-B6F1-F92D8AFD6E48}"/>
              </a:ext>
            </a:extLst>
          </p:cNvPr>
          <p:cNvCxnSpPr>
            <a:cxnSpLocks/>
          </p:cNvCxnSpPr>
          <p:nvPr/>
        </p:nvCxnSpPr>
        <p:spPr>
          <a:xfrm flipV="1">
            <a:off x="9804721" y="990876"/>
            <a:ext cx="0" cy="149546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18BB17-02AE-5745-96B8-BEF9D74389AC}"/>
              </a:ext>
            </a:extLst>
          </p:cNvPr>
          <p:cNvSpPr txBox="1"/>
          <p:nvPr/>
        </p:nvSpPr>
        <p:spPr>
          <a:xfrm rot="5400000">
            <a:off x="9654758" y="1495113"/>
            <a:ext cx="7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4.8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5B503-4489-1D46-987D-FA0E8F3FB3B8}"/>
              </a:ext>
            </a:extLst>
          </p:cNvPr>
          <p:cNvSpPr txBox="1"/>
          <p:nvPr/>
        </p:nvSpPr>
        <p:spPr>
          <a:xfrm>
            <a:off x="8610099" y="519228"/>
            <a:ext cx="7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3.8 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63B35C-854F-2245-9297-98EE41287BDD}"/>
              </a:ext>
            </a:extLst>
          </p:cNvPr>
          <p:cNvCxnSpPr>
            <a:cxnSpLocks/>
          </p:cNvCxnSpPr>
          <p:nvPr/>
        </p:nvCxnSpPr>
        <p:spPr>
          <a:xfrm>
            <a:off x="8244016" y="2928751"/>
            <a:ext cx="1560407" cy="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C8268C-B3D9-5E48-AC4B-1E17A35D1587}"/>
              </a:ext>
            </a:extLst>
          </p:cNvPr>
          <p:cNvCxnSpPr>
            <a:cxnSpLocks/>
          </p:cNvCxnSpPr>
          <p:nvPr/>
        </p:nvCxnSpPr>
        <p:spPr>
          <a:xfrm>
            <a:off x="8244015" y="4780345"/>
            <a:ext cx="1560407" cy="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6D35A5B-56C6-FE4C-A6D2-9DF1AD658D1E}"/>
              </a:ext>
            </a:extLst>
          </p:cNvPr>
          <p:cNvSpPr/>
          <p:nvPr/>
        </p:nvSpPr>
        <p:spPr>
          <a:xfrm>
            <a:off x="8412845" y="4904756"/>
            <a:ext cx="1260282" cy="1441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6F68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469C6F-10EC-0449-8B1E-D23CE89F0717}"/>
              </a:ext>
            </a:extLst>
          </p:cNvPr>
          <p:cNvSpPr/>
          <p:nvPr/>
        </p:nvSpPr>
        <p:spPr>
          <a:xfrm>
            <a:off x="8412845" y="3054418"/>
            <a:ext cx="1260282" cy="1441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6F68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63CC45-00B6-D647-9D75-1E4BE366A2B9}"/>
              </a:ext>
            </a:extLst>
          </p:cNvPr>
          <p:cNvCxnSpPr>
            <a:cxnSpLocks/>
          </p:cNvCxnSpPr>
          <p:nvPr/>
        </p:nvCxnSpPr>
        <p:spPr>
          <a:xfrm flipV="1">
            <a:off x="9804422" y="3054418"/>
            <a:ext cx="0" cy="149546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68BE81-363F-4E4A-9779-8213109C9B12}"/>
              </a:ext>
            </a:extLst>
          </p:cNvPr>
          <p:cNvCxnSpPr>
            <a:cxnSpLocks/>
          </p:cNvCxnSpPr>
          <p:nvPr/>
        </p:nvCxnSpPr>
        <p:spPr>
          <a:xfrm flipV="1">
            <a:off x="9808297" y="4904756"/>
            <a:ext cx="0" cy="149546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C936330-472A-EA41-BCFF-FBBE7EAF44DF}"/>
              </a:ext>
            </a:extLst>
          </p:cNvPr>
          <p:cNvSpPr/>
          <p:nvPr/>
        </p:nvSpPr>
        <p:spPr>
          <a:xfrm>
            <a:off x="8525247" y="3427722"/>
            <a:ext cx="952697" cy="69546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Slab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908CC5-DF66-B641-A6D4-EC1F7B27E2DB}"/>
              </a:ext>
            </a:extLst>
          </p:cNvPr>
          <p:cNvSpPr/>
          <p:nvPr/>
        </p:nvSpPr>
        <p:spPr>
          <a:xfrm>
            <a:off x="8566637" y="1390874"/>
            <a:ext cx="952697" cy="69546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Slab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0BC1EC-3FDB-284E-9726-71E2582B494A}"/>
              </a:ext>
            </a:extLst>
          </p:cNvPr>
          <p:cNvSpPr/>
          <p:nvPr/>
        </p:nvSpPr>
        <p:spPr>
          <a:xfrm>
            <a:off x="8525246" y="5246148"/>
            <a:ext cx="952697" cy="69546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Slab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A995FF-2353-E14A-A4C9-1F19971833EB}"/>
              </a:ext>
            </a:extLst>
          </p:cNvPr>
          <p:cNvSpPr txBox="1"/>
          <p:nvPr/>
        </p:nvSpPr>
        <p:spPr>
          <a:xfrm>
            <a:off x="8610098" y="256985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 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2D0497-9E95-2446-9958-D9BC40D6F52F}"/>
              </a:ext>
            </a:extLst>
          </p:cNvPr>
          <p:cNvSpPr txBox="1"/>
          <p:nvPr/>
        </p:nvSpPr>
        <p:spPr>
          <a:xfrm>
            <a:off x="8754753" y="4439505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44ECCD-F7EC-5B49-960A-F4C15F1D38E3}"/>
              </a:ext>
            </a:extLst>
          </p:cNvPr>
          <p:cNvSpPr txBox="1"/>
          <p:nvPr/>
        </p:nvSpPr>
        <p:spPr>
          <a:xfrm rot="5400000">
            <a:off x="9700730" y="351088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261D82-99F8-DF45-909E-FC29EC33BC06}"/>
              </a:ext>
            </a:extLst>
          </p:cNvPr>
          <p:cNvSpPr txBox="1"/>
          <p:nvPr/>
        </p:nvSpPr>
        <p:spPr>
          <a:xfrm rot="5400000">
            <a:off x="9747436" y="548748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07DB713-9B5C-F640-8503-2A8647D94B0A}"/>
                  </a:ext>
                </a:extLst>
              </p:cNvPr>
              <p:cNvSpPr/>
              <p:nvPr/>
            </p:nvSpPr>
            <p:spPr>
              <a:xfrm>
                <a:off x="327111" y="1471532"/>
                <a:ext cx="7347107" cy="722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𝐿𝑜𝑛𝑔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𝑆h𝑜𝑟𝑡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4.8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3.8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                 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𝑇𝑤𝑜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𝑊𝑎𝑦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𝑆𝑙𝑎𝑏</m:t>
                      </m:r>
                    </m:oMath>
                  </m:oMathPara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07DB713-9B5C-F640-8503-2A8647D94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11" y="1471532"/>
                <a:ext cx="7347107" cy="722377"/>
              </a:xfrm>
              <a:prstGeom prst="rect">
                <a:avLst/>
              </a:prstGeom>
              <a:blipFill>
                <a:blip r:embed="rId3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FDA60E1-7514-5F46-BB05-81EA87C53A0B}"/>
                  </a:ext>
                </a:extLst>
              </p:cNvPr>
              <p:cNvSpPr/>
              <p:nvPr/>
            </p:nvSpPr>
            <p:spPr>
              <a:xfrm>
                <a:off x="327108" y="3281653"/>
                <a:ext cx="7347107" cy="72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𝐿𝑜𝑛𝑔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𝑆h𝑜𝑟𝑡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3.8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                 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𝑇𝑤𝑜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𝑊𝑎𝑦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𝑆𝑙𝑎𝑏</m:t>
                      </m:r>
                    </m:oMath>
                  </m:oMathPara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FDA60E1-7514-5F46-BB05-81EA87C53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08" y="3281653"/>
                <a:ext cx="7347107" cy="728661"/>
              </a:xfrm>
              <a:prstGeom prst="rect">
                <a:avLst/>
              </a:prstGeom>
              <a:blipFill>
                <a:blip r:embed="rId4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6B1194-14EE-9846-8E66-992FD689ED67}"/>
                  </a:ext>
                </a:extLst>
              </p:cNvPr>
              <p:cNvSpPr/>
              <p:nvPr/>
            </p:nvSpPr>
            <p:spPr>
              <a:xfrm>
                <a:off x="327108" y="5022137"/>
                <a:ext cx="7347107" cy="72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𝐿𝑜𝑛𝑔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𝑆h𝑜𝑟𝑡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𝑆𝑝𝑎𝑛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                 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𝑇𝑤𝑜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𝑊𝑎𝑦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𝑆𝑙𝑎𝑏</m:t>
                      </m:r>
                    </m:oMath>
                  </m:oMathPara>
                </a14:m>
                <a:endParaRPr lang="en-US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6B1194-14EE-9846-8E66-992FD689E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08" y="5022137"/>
                <a:ext cx="7347107" cy="728661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73387B46-CEE9-BC43-A074-858B2647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19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8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2D738BE6-CBDB-4C45-AA8E-F4766E2A18F1}"/>
              </a:ext>
            </a:extLst>
          </p:cNvPr>
          <p:cNvSpPr/>
          <p:nvPr/>
        </p:nvSpPr>
        <p:spPr>
          <a:xfrm>
            <a:off x="208846" y="1011659"/>
            <a:ext cx="2569922" cy="1099479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AD0B67-C6DF-4049-A3FB-809B43F0AA75}"/>
              </a:ext>
            </a:extLst>
          </p:cNvPr>
          <p:cNvGrpSpPr/>
          <p:nvPr/>
        </p:nvGrpSpPr>
        <p:grpSpPr>
          <a:xfrm>
            <a:off x="460109" y="1136968"/>
            <a:ext cx="4884966" cy="4470499"/>
            <a:chOff x="2207740" y="1477978"/>
            <a:chExt cx="4884966" cy="4470499"/>
          </a:xfrm>
        </p:grpSpPr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D1DBFA6C-1CFE-40EE-A7D5-9FEC9F41CCFB}"/>
                </a:ext>
              </a:extLst>
            </p:cNvPr>
            <p:cNvSpPr/>
            <p:nvPr/>
          </p:nvSpPr>
          <p:spPr>
            <a:xfrm>
              <a:off x="4526399" y="1834833"/>
              <a:ext cx="2384927" cy="1748891"/>
            </a:xfrm>
            <a:custGeom>
              <a:avLst/>
              <a:gdLst>
                <a:gd name="connsiteX0" fmla="*/ 1415891 w 2973758"/>
                <a:gd name="connsiteY0" fmla="*/ 0 h 1578289"/>
                <a:gd name="connsiteX1" fmla="*/ 1578956 w 2973758"/>
                <a:gd name="connsiteY1" fmla="*/ 0 h 1578289"/>
                <a:gd name="connsiteX2" fmla="*/ 1578956 w 2973758"/>
                <a:gd name="connsiteY2" fmla="*/ 1415224 h 1578289"/>
                <a:gd name="connsiteX3" fmla="*/ 2973758 w 2973758"/>
                <a:gd name="connsiteY3" fmla="*/ 1415224 h 1578289"/>
                <a:gd name="connsiteX4" fmla="*/ 2973758 w 2973758"/>
                <a:gd name="connsiteY4" fmla="*/ 1578289 h 1578289"/>
                <a:gd name="connsiteX5" fmla="*/ 1415891 w 2973758"/>
                <a:gd name="connsiteY5" fmla="*/ 1578289 h 1578289"/>
                <a:gd name="connsiteX6" fmla="*/ 1415891 w 2973758"/>
                <a:gd name="connsiteY6" fmla="*/ 1557867 h 1578289"/>
                <a:gd name="connsiteX7" fmla="*/ 1415891 w 2973758"/>
                <a:gd name="connsiteY7" fmla="*/ 1415224 h 1578289"/>
                <a:gd name="connsiteX8" fmla="*/ 1415891 w 2973758"/>
                <a:gd name="connsiteY8" fmla="*/ 163087 h 1578289"/>
                <a:gd name="connsiteX9" fmla="*/ 0 w 2973758"/>
                <a:gd name="connsiteY9" fmla="*/ 163087 h 1578289"/>
                <a:gd name="connsiteX10" fmla="*/ 0 w 2973758"/>
                <a:gd name="connsiteY10" fmla="*/ 22 h 1578289"/>
                <a:gd name="connsiteX11" fmla="*/ 1415891 w 2973758"/>
                <a:gd name="connsiteY11" fmla="*/ 22 h 1578289"/>
                <a:gd name="connsiteX0" fmla="*/ 1415891 w 2973758"/>
                <a:gd name="connsiteY0" fmla="*/ 22 h 1578289"/>
                <a:gd name="connsiteX1" fmla="*/ 1578956 w 2973758"/>
                <a:gd name="connsiteY1" fmla="*/ 0 h 1578289"/>
                <a:gd name="connsiteX2" fmla="*/ 1578956 w 2973758"/>
                <a:gd name="connsiteY2" fmla="*/ 1415224 h 1578289"/>
                <a:gd name="connsiteX3" fmla="*/ 2973758 w 2973758"/>
                <a:gd name="connsiteY3" fmla="*/ 1415224 h 1578289"/>
                <a:gd name="connsiteX4" fmla="*/ 2973758 w 2973758"/>
                <a:gd name="connsiteY4" fmla="*/ 1578289 h 1578289"/>
                <a:gd name="connsiteX5" fmla="*/ 1415891 w 2973758"/>
                <a:gd name="connsiteY5" fmla="*/ 1578289 h 1578289"/>
                <a:gd name="connsiteX6" fmla="*/ 1415891 w 2973758"/>
                <a:gd name="connsiteY6" fmla="*/ 1557867 h 1578289"/>
                <a:gd name="connsiteX7" fmla="*/ 1415891 w 2973758"/>
                <a:gd name="connsiteY7" fmla="*/ 1415224 h 1578289"/>
                <a:gd name="connsiteX8" fmla="*/ 1415891 w 2973758"/>
                <a:gd name="connsiteY8" fmla="*/ 163087 h 1578289"/>
                <a:gd name="connsiteX9" fmla="*/ 0 w 2973758"/>
                <a:gd name="connsiteY9" fmla="*/ 163087 h 1578289"/>
                <a:gd name="connsiteX10" fmla="*/ 0 w 2973758"/>
                <a:gd name="connsiteY10" fmla="*/ 22 h 1578289"/>
                <a:gd name="connsiteX11" fmla="*/ 1415891 w 2973758"/>
                <a:gd name="connsiteY11" fmla="*/ 22 h 1578289"/>
                <a:gd name="connsiteX0" fmla="*/ 0 w 2973758"/>
                <a:gd name="connsiteY0" fmla="*/ 22 h 1578289"/>
                <a:gd name="connsiteX1" fmla="*/ 1578956 w 2973758"/>
                <a:gd name="connsiteY1" fmla="*/ 0 h 1578289"/>
                <a:gd name="connsiteX2" fmla="*/ 1578956 w 2973758"/>
                <a:gd name="connsiteY2" fmla="*/ 1415224 h 1578289"/>
                <a:gd name="connsiteX3" fmla="*/ 2973758 w 2973758"/>
                <a:gd name="connsiteY3" fmla="*/ 1415224 h 1578289"/>
                <a:gd name="connsiteX4" fmla="*/ 2973758 w 2973758"/>
                <a:gd name="connsiteY4" fmla="*/ 1578289 h 1578289"/>
                <a:gd name="connsiteX5" fmla="*/ 1415891 w 2973758"/>
                <a:gd name="connsiteY5" fmla="*/ 1578289 h 1578289"/>
                <a:gd name="connsiteX6" fmla="*/ 1415891 w 2973758"/>
                <a:gd name="connsiteY6" fmla="*/ 1557867 h 1578289"/>
                <a:gd name="connsiteX7" fmla="*/ 1415891 w 2973758"/>
                <a:gd name="connsiteY7" fmla="*/ 1415224 h 1578289"/>
                <a:gd name="connsiteX8" fmla="*/ 1415891 w 2973758"/>
                <a:gd name="connsiteY8" fmla="*/ 163087 h 1578289"/>
                <a:gd name="connsiteX9" fmla="*/ 0 w 2973758"/>
                <a:gd name="connsiteY9" fmla="*/ 163087 h 1578289"/>
                <a:gd name="connsiteX10" fmla="*/ 0 w 2973758"/>
                <a:gd name="connsiteY10" fmla="*/ 22 h 1578289"/>
                <a:gd name="connsiteX0" fmla="*/ 0 w 2973758"/>
                <a:gd name="connsiteY0" fmla="*/ 22 h 1578289"/>
                <a:gd name="connsiteX1" fmla="*/ 1578956 w 2973758"/>
                <a:gd name="connsiteY1" fmla="*/ 0 h 1578289"/>
                <a:gd name="connsiteX2" fmla="*/ 1578956 w 2973758"/>
                <a:gd name="connsiteY2" fmla="*/ 1415224 h 1578289"/>
                <a:gd name="connsiteX3" fmla="*/ 2973758 w 2973758"/>
                <a:gd name="connsiteY3" fmla="*/ 1415224 h 1578289"/>
                <a:gd name="connsiteX4" fmla="*/ 2973758 w 2973758"/>
                <a:gd name="connsiteY4" fmla="*/ 1578289 h 1578289"/>
                <a:gd name="connsiteX5" fmla="*/ 1415891 w 2973758"/>
                <a:gd name="connsiteY5" fmla="*/ 1578289 h 1578289"/>
                <a:gd name="connsiteX6" fmla="*/ 1415891 w 2973758"/>
                <a:gd name="connsiteY6" fmla="*/ 1557867 h 1578289"/>
                <a:gd name="connsiteX7" fmla="*/ 1415891 w 2973758"/>
                <a:gd name="connsiteY7" fmla="*/ 163087 h 1578289"/>
                <a:gd name="connsiteX8" fmla="*/ 0 w 2973758"/>
                <a:gd name="connsiteY8" fmla="*/ 163087 h 1578289"/>
                <a:gd name="connsiteX9" fmla="*/ 0 w 2973758"/>
                <a:gd name="connsiteY9" fmla="*/ 22 h 157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3758" h="1578289">
                  <a:moveTo>
                    <a:pt x="0" y="22"/>
                  </a:moveTo>
                  <a:lnTo>
                    <a:pt x="1578956" y="0"/>
                  </a:lnTo>
                  <a:lnTo>
                    <a:pt x="1578956" y="1415224"/>
                  </a:lnTo>
                  <a:lnTo>
                    <a:pt x="2973758" y="1415224"/>
                  </a:lnTo>
                  <a:lnTo>
                    <a:pt x="2973758" y="1578289"/>
                  </a:lnTo>
                  <a:lnTo>
                    <a:pt x="1415891" y="1578289"/>
                  </a:lnTo>
                  <a:lnTo>
                    <a:pt x="1415891" y="1557867"/>
                  </a:lnTo>
                  <a:lnTo>
                    <a:pt x="1415891" y="163087"/>
                  </a:lnTo>
                  <a:lnTo>
                    <a:pt x="0" y="16308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 century gothic"/>
              </a:endParaRPr>
            </a:p>
          </p:txBody>
        </p:sp>
        <p:sp>
          <p:nvSpPr>
            <p:cNvPr id="31" name="Freeform 62">
              <a:extLst>
                <a:ext uri="{FF2B5EF4-FFF2-40B4-BE49-F238E27FC236}">
                  <a16:creationId xmlns:a16="http://schemas.microsoft.com/office/drawing/2014/main" id="{F6C05D9A-42AC-4806-990F-276D18A3E3F8}"/>
                </a:ext>
              </a:extLst>
            </p:cNvPr>
            <p:cNvSpPr/>
            <p:nvPr/>
          </p:nvSpPr>
          <p:spPr>
            <a:xfrm>
              <a:off x="4246749" y="3147243"/>
              <a:ext cx="2740778" cy="709550"/>
            </a:xfrm>
            <a:custGeom>
              <a:avLst/>
              <a:gdLst>
                <a:gd name="connsiteX0" fmla="*/ 1415405 w 3328748"/>
                <a:gd name="connsiteY0" fmla="*/ 0 h 640334"/>
                <a:gd name="connsiteX1" fmla="*/ 1578470 w 3328748"/>
                <a:gd name="connsiteY1" fmla="*/ 0 h 640334"/>
                <a:gd name="connsiteX2" fmla="*/ 1578470 w 3328748"/>
                <a:gd name="connsiteY2" fmla="*/ 477269 h 640334"/>
                <a:gd name="connsiteX3" fmla="*/ 3328748 w 3328748"/>
                <a:gd name="connsiteY3" fmla="*/ 477269 h 640334"/>
                <a:gd name="connsiteX4" fmla="*/ 3328748 w 3328748"/>
                <a:gd name="connsiteY4" fmla="*/ 640334 h 640334"/>
                <a:gd name="connsiteX5" fmla="*/ 1415403 w 3328748"/>
                <a:gd name="connsiteY5" fmla="*/ 640334 h 640334"/>
                <a:gd name="connsiteX6" fmla="*/ 1415403 w 3328748"/>
                <a:gd name="connsiteY6" fmla="*/ 477269 h 640334"/>
                <a:gd name="connsiteX7" fmla="*/ 1415405 w 3328748"/>
                <a:gd name="connsiteY7" fmla="*/ 477269 h 640334"/>
                <a:gd name="connsiteX8" fmla="*/ 1415405 w 3328748"/>
                <a:gd name="connsiteY8" fmla="*/ 163067 h 640334"/>
                <a:gd name="connsiteX9" fmla="*/ 0 w 3328748"/>
                <a:gd name="connsiteY9" fmla="*/ 163067 h 640334"/>
                <a:gd name="connsiteX10" fmla="*/ 0 w 3328748"/>
                <a:gd name="connsiteY10" fmla="*/ 2 h 640334"/>
                <a:gd name="connsiteX11" fmla="*/ 1415405 w 3328748"/>
                <a:gd name="connsiteY11" fmla="*/ 2 h 640334"/>
                <a:gd name="connsiteX0" fmla="*/ 1415405 w 3328748"/>
                <a:gd name="connsiteY0" fmla="*/ 0 h 640334"/>
                <a:gd name="connsiteX1" fmla="*/ 1578470 w 3328748"/>
                <a:gd name="connsiteY1" fmla="*/ 0 h 640334"/>
                <a:gd name="connsiteX2" fmla="*/ 1578470 w 3328748"/>
                <a:gd name="connsiteY2" fmla="*/ 477269 h 640334"/>
                <a:gd name="connsiteX3" fmla="*/ 3328748 w 3328748"/>
                <a:gd name="connsiteY3" fmla="*/ 477269 h 640334"/>
                <a:gd name="connsiteX4" fmla="*/ 3328748 w 3328748"/>
                <a:gd name="connsiteY4" fmla="*/ 640334 h 640334"/>
                <a:gd name="connsiteX5" fmla="*/ 1415403 w 3328748"/>
                <a:gd name="connsiteY5" fmla="*/ 640334 h 640334"/>
                <a:gd name="connsiteX6" fmla="*/ 1415403 w 3328748"/>
                <a:gd name="connsiteY6" fmla="*/ 477269 h 640334"/>
                <a:gd name="connsiteX7" fmla="*/ 1415405 w 3328748"/>
                <a:gd name="connsiteY7" fmla="*/ 163067 h 640334"/>
                <a:gd name="connsiteX8" fmla="*/ 0 w 3328748"/>
                <a:gd name="connsiteY8" fmla="*/ 163067 h 640334"/>
                <a:gd name="connsiteX9" fmla="*/ 0 w 3328748"/>
                <a:gd name="connsiteY9" fmla="*/ 2 h 640334"/>
                <a:gd name="connsiteX10" fmla="*/ 1415405 w 3328748"/>
                <a:gd name="connsiteY10" fmla="*/ 2 h 640334"/>
                <a:gd name="connsiteX11" fmla="*/ 1415405 w 3328748"/>
                <a:gd name="connsiteY11" fmla="*/ 0 h 640334"/>
                <a:gd name="connsiteX0" fmla="*/ 1415405 w 3328748"/>
                <a:gd name="connsiteY0" fmla="*/ 0 h 640334"/>
                <a:gd name="connsiteX1" fmla="*/ 1578470 w 3328748"/>
                <a:gd name="connsiteY1" fmla="*/ 0 h 640334"/>
                <a:gd name="connsiteX2" fmla="*/ 1578470 w 3328748"/>
                <a:gd name="connsiteY2" fmla="*/ 477269 h 640334"/>
                <a:gd name="connsiteX3" fmla="*/ 3328748 w 3328748"/>
                <a:gd name="connsiteY3" fmla="*/ 477269 h 640334"/>
                <a:gd name="connsiteX4" fmla="*/ 3328748 w 3328748"/>
                <a:gd name="connsiteY4" fmla="*/ 640334 h 640334"/>
                <a:gd name="connsiteX5" fmla="*/ 1415403 w 3328748"/>
                <a:gd name="connsiteY5" fmla="*/ 640334 h 640334"/>
                <a:gd name="connsiteX6" fmla="*/ 1415405 w 3328748"/>
                <a:gd name="connsiteY6" fmla="*/ 163067 h 640334"/>
                <a:gd name="connsiteX7" fmla="*/ 0 w 3328748"/>
                <a:gd name="connsiteY7" fmla="*/ 163067 h 640334"/>
                <a:gd name="connsiteX8" fmla="*/ 0 w 3328748"/>
                <a:gd name="connsiteY8" fmla="*/ 2 h 640334"/>
                <a:gd name="connsiteX9" fmla="*/ 1415405 w 3328748"/>
                <a:gd name="connsiteY9" fmla="*/ 2 h 640334"/>
                <a:gd name="connsiteX10" fmla="*/ 1415405 w 3328748"/>
                <a:gd name="connsiteY10" fmla="*/ 0 h 640334"/>
                <a:gd name="connsiteX0" fmla="*/ 1415405 w 3328748"/>
                <a:gd name="connsiteY0" fmla="*/ 2 h 640334"/>
                <a:gd name="connsiteX1" fmla="*/ 1578470 w 3328748"/>
                <a:gd name="connsiteY1" fmla="*/ 0 h 640334"/>
                <a:gd name="connsiteX2" fmla="*/ 1578470 w 3328748"/>
                <a:gd name="connsiteY2" fmla="*/ 477269 h 640334"/>
                <a:gd name="connsiteX3" fmla="*/ 3328748 w 3328748"/>
                <a:gd name="connsiteY3" fmla="*/ 477269 h 640334"/>
                <a:gd name="connsiteX4" fmla="*/ 3328748 w 3328748"/>
                <a:gd name="connsiteY4" fmla="*/ 640334 h 640334"/>
                <a:gd name="connsiteX5" fmla="*/ 1415403 w 3328748"/>
                <a:gd name="connsiteY5" fmla="*/ 640334 h 640334"/>
                <a:gd name="connsiteX6" fmla="*/ 1415405 w 3328748"/>
                <a:gd name="connsiteY6" fmla="*/ 163067 h 640334"/>
                <a:gd name="connsiteX7" fmla="*/ 0 w 3328748"/>
                <a:gd name="connsiteY7" fmla="*/ 163067 h 640334"/>
                <a:gd name="connsiteX8" fmla="*/ 0 w 3328748"/>
                <a:gd name="connsiteY8" fmla="*/ 2 h 640334"/>
                <a:gd name="connsiteX9" fmla="*/ 1415405 w 3328748"/>
                <a:gd name="connsiteY9" fmla="*/ 2 h 640334"/>
                <a:gd name="connsiteX0" fmla="*/ 0 w 3328748"/>
                <a:gd name="connsiteY0" fmla="*/ 2 h 640334"/>
                <a:gd name="connsiteX1" fmla="*/ 1578470 w 3328748"/>
                <a:gd name="connsiteY1" fmla="*/ 0 h 640334"/>
                <a:gd name="connsiteX2" fmla="*/ 1578470 w 3328748"/>
                <a:gd name="connsiteY2" fmla="*/ 477269 h 640334"/>
                <a:gd name="connsiteX3" fmla="*/ 3328748 w 3328748"/>
                <a:gd name="connsiteY3" fmla="*/ 477269 h 640334"/>
                <a:gd name="connsiteX4" fmla="*/ 3328748 w 3328748"/>
                <a:gd name="connsiteY4" fmla="*/ 640334 h 640334"/>
                <a:gd name="connsiteX5" fmla="*/ 1415403 w 3328748"/>
                <a:gd name="connsiteY5" fmla="*/ 640334 h 640334"/>
                <a:gd name="connsiteX6" fmla="*/ 1415405 w 3328748"/>
                <a:gd name="connsiteY6" fmla="*/ 163067 h 640334"/>
                <a:gd name="connsiteX7" fmla="*/ 0 w 3328748"/>
                <a:gd name="connsiteY7" fmla="*/ 163067 h 640334"/>
                <a:gd name="connsiteX8" fmla="*/ 0 w 3328748"/>
                <a:gd name="connsiteY8" fmla="*/ 2 h 6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8748" h="640334">
                  <a:moveTo>
                    <a:pt x="0" y="2"/>
                  </a:moveTo>
                  <a:lnTo>
                    <a:pt x="1578470" y="0"/>
                  </a:lnTo>
                  <a:lnTo>
                    <a:pt x="1578470" y="477269"/>
                  </a:lnTo>
                  <a:lnTo>
                    <a:pt x="3328748" y="477269"/>
                  </a:lnTo>
                  <a:lnTo>
                    <a:pt x="3328748" y="640334"/>
                  </a:lnTo>
                  <a:lnTo>
                    <a:pt x="1415403" y="640334"/>
                  </a:lnTo>
                  <a:cubicBezTo>
                    <a:pt x="1415404" y="481245"/>
                    <a:pt x="1415404" y="322156"/>
                    <a:pt x="1415405" y="163067"/>
                  </a:cubicBezTo>
                  <a:lnTo>
                    <a:pt x="0" y="16306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 century gothic"/>
              </a:endParaRPr>
            </a:p>
          </p:txBody>
        </p:sp>
        <p:sp>
          <p:nvSpPr>
            <p:cNvPr id="32" name="Freeform 63">
              <a:extLst>
                <a:ext uri="{FF2B5EF4-FFF2-40B4-BE49-F238E27FC236}">
                  <a16:creationId xmlns:a16="http://schemas.microsoft.com/office/drawing/2014/main" id="{7D45032D-8A87-4595-96B1-CF268CC0CC02}"/>
                </a:ext>
              </a:extLst>
            </p:cNvPr>
            <p:cNvSpPr/>
            <p:nvPr/>
          </p:nvSpPr>
          <p:spPr>
            <a:xfrm flipV="1">
              <a:off x="4526399" y="4199586"/>
              <a:ext cx="2566304" cy="1748891"/>
            </a:xfrm>
            <a:custGeom>
              <a:avLst/>
              <a:gdLst>
                <a:gd name="connsiteX0" fmla="*/ 1415891 w 2973758"/>
                <a:gd name="connsiteY0" fmla="*/ 1578289 h 1578289"/>
                <a:gd name="connsiteX1" fmla="*/ 2973758 w 2973758"/>
                <a:gd name="connsiteY1" fmla="*/ 1578289 h 1578289"/>
                <a:gd name="connsiteX2" fmla="*/ 2973758 w 2973758"/>
                <a:gd name="connsiteY2" fmla="*/ 1415224 h 1578289"/>
                <a:gd name="connsiteX3" fmla="*/ 1578956 w 2973758"/>
                <a:gd name="connsiteY3" fmla="*/ 1415224 h 1578289"/>
                <a:gd name="connsiteX4" fmla="*/ 1578956 w 2973758"/>
                <a:gd name="connsiteY4" fmla="*/ 0 h 1578289"/>
                <a:gd name="connsiteX5" fmla="*/ 1415891 w 2973758"/>
                <a:gd name="connsiteY5" fmla="*/ 0 h 1578289"/>
                <a:gd name="connsiteX6" fmla="*/ 1415891 w 2973758"/>
                <a:gd name="connsiteY6" fmla="*/ 22 h 1578289"/>
                <a:gd name="connsiteX7" fmla="*/ 0 w 2973758"/>
                <a:gd name="connsiteY7" fmla="*/ 22 h 1578289"/>
                <a:gd name="connsiteX8" fmla="*/ 0 w 2973758"/>
                <a:gd name="connsiteY8" fmla="*/ 163087 h 1578289"/>
                <a:gd name="connsiteX9" fmla="*/ 1415891 w 2973758"/>
                <a:gd name="connsiteY9" fmla="*/ 163087 h 1578289"/>
                <a:gd name="connsiteX10" fmla="*/ 1415891 w 2973758"/>
                <a:gd name="connsiteY10" fmla="*/ 1415224 h 1578289"/>
                <a:gd name="connsiteX11" fmla="*/ 1415891 w 2973758"/>
                <a:gd name="connsiteY11" fmla="*/ 1557867 h 1578289"/>
                <a:gd name="connsiteX0" fmla="*/ 1415891 w 2973758"/>
                <a:gd name="connsiteY0" fmla="*/ 1578289 h 1578289"/>
                <a:gd name="connsiteX1" fmla="*/ 2973758 w 2973758"/>
                <a:gd name="connsiteY1" fmla="*/ 1578289 h 1578289"/>
                <a:gd name="connsiteX2" fmla="*/ 2973758 w 2973758"/>
                <a:gd name="connsiteY2" fmla="*/ 1415224 h 1578289"/>
                <a:gd name="connsiteX3" fmla="*/ 1578956 w 2973758"/>
                <a:gd name="connsiteY3" fmla="*/ 1415224 h 1578289"/>
                <a:gd name="connsiteX4" fmla="*/ 1578956 w 2973758"/>
                <a:gd name="connsiteY4" fmla="*/ 0 h 1578289"/>
                <a:gd name="connsiteX5" fmla="*/ 1415891 w 2973758"/>
                <a:gd name="connsiteY5" fmla="*/ 0 h 1578289"/>
                <a:gd name="connsiteX6" fmla="*/ 0 w 2973758"/>
                <a:gd name="connsiteY6" fmla="*/ 22 h 1578289"/>
                <a:gd name="connsiteX7" fmla="*/ 0 w 2973758"/>
                <a:gd name="connsiteY7" fmla="*/ 163087 h 1578289"/>
                <a:gd name="connsiteX8" fmla="*/ 1415891 w 2973758"/>
                <a:gd name="connsiteY8" fmla="*/ 163087 h 1578289"/>
                <a:gd name="connsiteX9" fmla="*/ 1415891 w 2973758"/>
                <a:gd name="connsiteY9" fmla="*/ 1415224 h 1578289"/>
                <a:gd name="connsiteX10" fmla="*/ 1415891 w 2973758"/>
                <a:gd name="connsiteY10" fmla="*/ 1557867 h 1578289"/>
                <a:gd name="connsiteX11" fmla="*/ 1415891 w 2973758"/>
                <a:gd name="connsiteY11" fmla="*/ 1578289 h 1578289"/>
                <a:gd name="connsiteX0" fmla="*/ 1415891 w 2973758"/>
                <a:gd name="connsiteY0" fmla="*/ 1578289 h 1578289"/>
                <a:gd name="connsiteX1" fmla="*/ 2973758 w 2973758"/>
                <a:gd name="connsiteY1" fmla="*/ 1578289 h 1578289"/>
                <a:gd name="connsiteX2" fmla="*/ 2973758 w 2973758"/>
                <a:gd name="connsiteY2" fmla="*/ 1415224 h 1578289"/>
                <a:gd name="connsiteX3" fmla="*/ 1578956 w 2973758"/>
                <a:gd name="connsiteY3" fmla="*/ 1415224 h 1578289"/>
                <a:gd name="connsiteX4" fmla="*/ 1578956 w 2973758"/>
                <a:gd name="connsiteY4" fmla="*/ 0 h 1578289"/>
                <a:gd name="connsiteX5" fmla="*/ 0 w 2973758"/>
                <a:gd name="connsiteY5" fmla="*/ 22 h 1578289"/>
                <a:gd name="connsiteX6" fmla="*/ 0 w 2973758"/>
                <a:gd name="connsiteY6" fmla="*/ 163087 h 1578289"/>
                <a:gd name="connsiteX7" fmla="*/ 1415891 w 2973758"/>
                <a:gd name="connsiteY7" fmla="*/ 163087 h 1578289"/>
                <a:gd name="connsiteX8" fmla="*/ 1415891 w 2973758"/>
                <a:gd name="connsiteY8" fmla="*/ 1415224 h 1578289"/>
                <a:gd name="connsiteX9" fmla="*/ 1415891 w 2973758"/>
                <a:gd name="connsiteY9" fmla="*/ 1557867 h 1578289"/>
                <a:gd name="connsiteX10" fmla="*/ 1415891 w 2973758"/>
                <a:gd name="connsiteY10" fmla="*/ 1578289 h 1578289"/>
                <a:gd name="connsiteX0" fmla="*/ 1415891 w 2973758"/>
                <a:gd name="connsiteY0" fmla="*/ 1578289 h 1578289"/>
                <a:gd name="connsiteX1" fmla="*/ 2973758 w 2973758"/>
                <a:gd name="connsiteY1" fmla="*/ 1578289 h 1578289"/>
                <a:gd name="connsiteX2" fmla="*/ 2973758 w 2973758"/>
                <a:gd name="connsiteY2" fmla="*/ 1415224 h 1578289"/>
                <a:gd name="connsiteX3" fmla="*/ 1578956 w 2973758"/>
                <a:gd name="connsiteY3" fmla="*/ 1415224 h 1578289"/>
                <a:gd name="connsiteX4" fmla="*/ 1578956 w 2973758"/>
                <a:gd name="connsiteY4" fmla="*/ 0 h 1578289"/>
                <a:gd name="connsiteX5" fmla="*/ 0 w 2973758"/>
                <a:gd name="connsiteY5" fmla="*/ 22 h 1578289"/>
                <a:gd name="connsiteX6" fmla="*/ 0 w 2973758"/>
                <a:gd name="connsiteY6" fmla="*/ 163087 h 1578289"/>
                <a:gd name="connsiteX7" fmla="*/ 1415891 w 2973758"/>
                <a:gd name="connsiteY7" fmla="*/ 163087 h 1578289"/>
                <a:gd name="connsiteX8" fmla="*/ 1415891 w 2973758"/>
                <a:gd name="connsiteY8" fmla="*/ 1557867 h 1578289"/>
                <a:gd name="connsiteX9" fmla="*/ 1415891 w 2973758"/>
                <a:gd name="connsiteY9" fmla="*/ 1578289 h 157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3758" h="1578289">
                  <a:moveTo>
                    <a:pt x="1415891" y="1578289"/>
                  </a:moveTo>
                  <a:lnTo>
                    <a:pt x="2973758" y="1578289"/>
                  </a:lnTo>
                  <a:lnTo>
                    <a:pt x="2973758" y="1415224"/>
                  </a:lnTo>
                  <a:lnTo>
                    <a:pt x="1578956" y="1415224"/>
                  </a:lnTo>
                  <a:lnTo>
                    <a:pt x="1578956" y="0"/>
                  </a:lnTo>
                  <a:lnTo>
                    <a:pt x="0" y="22"/>
                  </a:lnTo>
                  <a:lnTo>
                    <a:pt x="0" y="163087"/>
                  </a:lnTo>
                  <a:lnTo>
                    <a:pt x="1415891" y="163087"/>
                  </a:lnTo>
                  <a:lnTo>
                    <a:pt x="1415891" y="1557867"/>
                  </a:lnTo>
                  <a:lnTo>
                    <a:pt x="1415891" y="157828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 century gothic"/>
              </a:endParaRPr>
            </a:p>
          </p:txBody>
        </p:sp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id="{A40B0E1B-0BF4-4166-B8C5-477DA2C611C0}"/>
                </a:ext>
              </a:extLst>
            </p:cNvPr>
            <p:cNvSpPr/>
            <p:nvPr/>
          </p:nvSpPr>
          <p:spPr>
            <a:xfrm flipV="1">
              <a:off x="4263529" y="3926516"/>
              <a:ext cx="2829174" cy="692374"/>
            </a:xfrm>
            <a:custGeom>
              <a:avLst/>
              <a:gdLst>
                <a:gd name="connsiteX0" fmla="*/ 1400259 w 3313604"/>
                <a:gd name="connsiteY0" fmla="*/ 624834 h 624834"/>
                <a:gd name="connsiteX1" fmla="*/ 3313604 w 3313604"/>
                <a:gd name="connsiteY1" fmla="*/ 624834 h 624834"/>
                <a:gd name="connsiteX2" fmla="*/ 3313604 w 3313604"/>
                <a:gd name="connsiteY2" fmla="*/ 461769 h 624834"/>
                <a:gd name="connsiteX3" fmla="*/ 1563326 w 3313604"/>
                <a:gd name="connsiteY3" fmla="*/ 461769 h 624834"/>
                <a:gd name="connsiteX4" fmla="*/ 1563326 w 3313604"/>
                <a:gd name="connsiteY4" fmla="*/ 0 h 624834"/>
                <a:gd name="connsiteX5" fmla="*/ 1400261 w 3313604"/>
                <a:gd name="connsiteY5" fmla="*/ 0 h 624834"/>
                <a:gd name="connsiteX6" fmla="*/ 1400261 w 3313604"/>
                <a:gd name="connsiteY6" fmla="*/ 2 h 624834"/>
                <a:gd name="connsiteX7" fmla="*/ 0 w 3313604"/>
                <a:gd name="connsiteY7" fmla="*/ 2 h 624834"/>
                <a:gd name="connsiteX8" fmla="*/ 0 w 3313604"/>
                <a:gd name="connsiteY8" fmla="*/ 163067 h 624834"/>
                <a:gd name="connsiteX9" fmla="*/ 1400261 w 3313604"/>
                <a:gd name="connsiteY9" fmla="*/ 163067 h 624834"/>
                <a:gd name="connsiteX10" fmla="*/ 1400261 w 3313604"/>
                <a:gd name="connsiteY10" fmla="*/ 461769 h 624834"/>
                <a:gd name="connsiteX11" fmla="*/ 1400259 w 3313604"/>
                <a:gd name="connsiteY11" fmla="*/ 461769 h 624834"/>
                <a:gd name="connsiteX0" fmla="*/ 1400259 w 3313604"/>
                <a:gd name="connsiteY0" fmla="*/ 624834 h 624834"/>
                <a:gd name="connsiteX1" fmla="*/ 3313604 w 3313604"/>
                <a:gd name="connsiteY1" fmla="*/ 624834 h 624834"/>
                <a:gd name="connsiteX2" fmla="*/ 3313604 w 3313604"/>
                <a:gd name="connsiteY2" fmla="*/ 461769 h 624834"/>
                <a:gd name="connsiteX3" fmla="*/ 1563326 w 3313604"/>
                <a:gd name="connsiteY3" fmla="*/ 461769 h 624834"/>
                <a:gd name="connsiteX4" fmla="*/ 1563326 w 3313604"/>
                <a:gd name="connsiteY4" fmla="*/ 0 h 624834"/>
                <a:gd name="connsiteX5" fmla="*/ 1400261 w 3313604"/>
                <a:gd name="connsiteY5" fmla="*/ 0 h 624834"/>
                <a:gd name="connsiteX6" fmla="*/ 1400261 w 3313604"/>
                <a:gd name="connsiteY6" fmla="*/ 2 h 624834"/>
                <a:gd name="connsiteX7" fmla="*/ 0 w 3313604"/>
                <a:gd name="connsiteY7" fmla="*/ 2 h 624834"/>
                <a:gd name="connsiteX8" fmla="*/ 0 w 3313604"/>
                <a:gd name="connsiteY8" fmla="*/ 163067 h 624834"/>
                <a:gd name="connsiteX9" fmla="*/ 1400261 w 3313604"/>
                <a:gd name="connsiteY9" fmla="*/ 163067 h 624834"/>
                <a:gd name="connsiteX10" fmla="*/ 1400261 w 3313604"/>
                <a:gd name="connsiteY10" fmla="*/ 461769 h 624834"/>
                <a:gd name="connsiteX11" fmla="*/ 1400259 w 3313604"/>
                <a:gd name="connsiteY11" fmla="*/ 624834 h 624834"/>
                <a:gd name="connsiteX0" fmla="*/ 1400259 w 3313604"/>
                <a:gd name="connsiteY0" fmla="*/ 624834 h 624834"/>
                <a:gd name="connsiteX1" fmla="*/ 3313604 w 3313604"/>
                <a:gd name="connsiteY1" fmla="*/ 624834 h 624834"/>
                <a:gd name="connsiteX2" fmla="*/ 3313604 w 3313604"/>
                <a:gd name="connsiteY2" fmla="*/ 461769 h 624834"/>
                <a:gd name="connsiteX3" fmla="*/ 1563326 w 3313604"/>
                <a:gd name="connsiteY3" fmla="*/ 461769 h 624834"/>
                <a:gd name="connsiteX4" fmla="*/ 1563326 w 3313604"/>
                <a:gd name="connsiteY4" fmla="*/ 0 h 624834"/>
                <a:gd name="connsiteX5" fmla="*/ 1400261 w 3313604"/>
                <a:gd name="connsiteY5" fmla="*/ 0 h 624834"/>
                <a:gd name="connsiteX6" fmla="*/ 1400261 w 3313604"/>
                <a:gd name="connsiteY6" fmla="*/ 2 h 624834"/>
                <a:gd name="connsiteX7" fmla="*/ 0 w 3313604"/>
                <a:gd name="connsiteY7" fmla="*/ 2 h 624834"/>
                <a:gd name="connsiteX8" fmla="*/ 0 w 3313604"/>
                <a:gd name="connsiteY8" fmla="*/ 163067 h 624834"/>
                <a:gd name="connsiteX9" fmla="*/ 1400261 w 3313604"/>
                <a:gd name="connsiteY9" fmla="*/ 163067 h 624834"/>
                <a:gd name="connsiteX10" fmla="*/ 1400259 w 3313604"/>
                <a:gd name="connsiteY10" fmla="*/ 624834 h 624834"/>
                <a:gd name="connsiteX0" fmla="*/ 1400259 w 3313604"/>
                <a:gd name="connsiteY0" fmla="*/ 624834 h 624834"/>
                <a:gd name="connsiteX1" fmla="*/ 3313604 w 3313604"/>
                <a:gd name="connsiteY1" fmla="*/ 624834 h 624834"/>
                <a:gd name="connsiteX2" fmla="*/ 3313604 w 3313604"/>
                <a:gd name="connsiteY2" fmla="*/ 461769 h 624834"/>
                <a:gd name="connsiteX3" fmla="*/ 1563326 w 3313604"/>
                <a:gd name="connsiteY3" fmla="*/ 461769 h 624834"/>
                <a:gd name="connsiteX4" fmla="*/ 1563326 w 3313604"/>
                <a:gd name="connsiteY4" fmla="*/ 0 h 624834"/>
                <a:gd name="connsiteX5" fmla="*/ 1400261 w 3313604"/>
                <a:gd name="connsiteY5" fmla="*/ 0 h 624834"/>
                <a:gd name="connsiteX6" fmla="*/ 0 w 3313604"/>
                <a:gd name="connsiteY6" fmla="*/ 2 h 624834"/>
                <a:gd name="connsiteX7" fmla="*/ 0 w 3313604"/>
                <a:gd name="connsiteY7" fmla="*/ 163067 h 624834"/>
                <a:gd name="connsiteX8" fmla="*/ 1400261 w 3313604"/>
                <a:gd name="connsiteY8" fmla="*/ 163067 h 624834"/>
                <a:gd name="connsiteX9" fmla="*/ 1400259 w 3313604"/>
                <a:gd name="connsiteY9" fmla="*/ 624834 h 624834"/>
                <a:gd name="connsiteX0" fmla="*/ 1400259 w 3313604"/>
                <a:gd name="connsiteY0" fmla="*/ 624834 h 624834"/>
                <a:gd name="connsiteX1" fmla="*/ 3313604 w 3313604"/>
                <a:gd name="connsiteY1" fmla="*/ 624834 h 624834"/>
                <a:gd name="connsiteX2" fmla="*/ 3313604 w 3313604"/>
                <a:gd name="connsiteY2" fmla="*/ 461769 h 624834"/>
                <a:gd name="connsiteX3" fmla="*/ 1563326 w 3313604"/>
                <a:gd name="connsiteY3" fmla="*/ 461769 h 624834"/>
                <a:gd name="connsiteX4" fmla="*/ 1563326 w 3313604"/>
                <a:gd name="connsiteY4" fmla="*/ 0 h 624834"/>
                <a:gd name="connsiteX5" fmla="*/ 0 w 3313604"/>
                <a:gd name="connsiteY5" fmla="*/ 2 h 624834"/>
                <a:gd name="connsiteX6" fmla="*/ 0 w 3313604"/>
                <a:gd name="connsiteY6" fmla="*/ 163067 h 624834"/>
                <a:gd name="connsiteX7" fmla="*/ 1400261 w 3313604"/>
                <a:gd name="connsiteY7" fmla="*/ 163067 h 624834"/>
                <a:gd name="connsiteX8" fmla="*/ 1400259 w 3313604"/>
                <a:gd name="connsiteY8" fmla="*/ 624834 h 624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13604" h="624834">
                  <a:moveTo>
                    <a:pt x="1400259" y="624834"/>
                  </a:moveTo>
                  <a:lnTo>
                    <a:pt x="3313604" y="624834"/>
                  </a:lnTo>
                  <a:lnTo>
                    <a:pt x="3313604" y="461769"/>
                  </a:lnTo>
                  <a:lnTo>
                    <a:pt x="1563326" y="461769"/>
                  </a:lnTo>
                  <a:lnTo>
                    <a:pt x="1563326" y="0"/>
                  </a:lnTo>
                  <a:lnTo>
                    <a:pt x="0" y="2"/>
                  </a:lnTo>
                  <a:lnTo>
                    <a:pt x="0" y="163067"/>
                  </a:lnTo>
                  <a:lnTo>
                    <a:pt x="1400261" y="163067"/>
                  </a:lnTo>
                  <a:cubicBezTo>
                    <a:pt x="1400260" y="316989"/>
                    <a:pt x="1400260" y="470912"/>
                    <a:pt x="1400259" y="624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 century gothic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360072-1052-4C14-B4D9-FA83D1355F7E}"/>
                </a:ext>
              </a:extLst>
            </p:cNvPr>
            <p:cNvGrpSpPr/>
            <p:nvPr/>
          </p:nvGrpSpPr>
          <p:grpSpPr>
            <a:xfrm>
              <a:off x="6428104" y="3401006"/>
              <a:ext cx="664602" cy="978796"/>
              <a:chOff x="2903114" y="3309870"/>
              <a:chExt cx="763507" cy="883315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" name="Freeform 89">
                <a:extLst>
                  <a:ext uri="{FF2B5EF4-FFF2-40B4-BE49-F238E27FC236}">
                    <a16:creationId xmlns:a16="http://schemas.microsoft.com/office/drawing/2014/main" id="{A345BC86-BF22-474F-A702-CBD361D481BD}"/>
                  </a:ext>
                </a:extLst>
              </p:cNvPr>
              <p:cNvSpPr/>
              <p:nvPr/>
            </p:nvSpPr>
            <p:spPr>
              <a:xfrm>
                <a:off x="2903117" y="3309870"/>
                <a:ext cx="763504" cy="164894"/>
              </a:xfrm>
              <a:custGeom>
                <a:avLst/>
                <a:gdLst>
                  <a:gd name="connsiteX0" fmla="*/ 0 w 790109"/>
                  <a:gd name="connsiteY0" fmla="*/ 0 h 163065"/>
                  <a:gd name="connsiteX1" fmla="*/ 790109 w 790109"/>
                  <a:gd name="connsiteY1" fmla="*/ 0 h 163065"/>
                  <a:gd name="connsiteX2" fmla="*/ 790109 w 790109"/>
                  <a:gd name="connsiteY2" fmla="*/ 163065 h 163065"/>
                  <a:gd name="connsiteX3" fmla="*/ 0 w 790109"/>
                  <a:gd name="connsiteY3" fmla="*/ 163065 h 16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09" h="163065">
                    <a:moveTo>
                      <a:pt x="0" y="0"/>
                    </a:moveTo>
                    <a:lnTo>
                      <a:pt x="790109" y="0"/>
                    </a:lnTo>
                    <a:lnTo>
                      <a:pt x="790109" y="163065"/>
                    </a:lnTo>
                    <a:lnTo>
                      <a:pt x="0" y="1630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 century gothic"/>
                </a:endParaRPr>
              </a:p>
            </p:txBody>
          </p:sp>
          <p:sp>
            <p:nvSpPr>
              <p:cNvPr id="14" name="Freeform 91">
                <a:extLst>
                  <a:ext uri="{FF2B5EF4-FFF2-40B4-BE49-F238E27FC236}">
                    <a16:creationId xmlns:a16="http://schemas.microsoft.com/office/drawing/2014/main" id="{2F3C87B0-A4AE-4B81-8CA4-C78206257521}"/>
                  </a:ext>
                </a:extLst>
              </p:cNvPr>
              <p:cNvSpPr/>
              <p:nvPr/>
            </p:nvSpPr>
            <p:spPr>
              <a:xfrm>
                <a:off x="2903117" y="3558669"/>
                <a:ext cx="763504" cy="164185"/>
              </a:xfrm>
              <a:custGeom>
                <a:avLst/>
                <a:gdLst>
                  <a:gd name="connsiteX0" fmla="*/ 0 w 790110"/>
                  <a:gd name="connsiteY0" fmla="*/ 0 h 163065"/>
                  <a:gd name="connsiteX1" fmla="*/ 790110 w 790110"/>
                  <a:gd name="connsiteY1" fmla="*/ 0 h 163065"/>
                  <a:gd name="connsiteX2" fmla="*/ 790110 w 790110"/>
                  <a:gd name="connsiteY2" fmla="*/ 163065 h 163065"/>
                  <a:gd name="connsiteX3" fmla="*/ 0 w 790110"/>
                  <a:gd name="connsiteY3" fmla="*/ 163065 h 16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0" h="163065">
                    <a:moveTo>
                      <a:pt x="0" y="0"/>
                    </a:moveTo>
                    <a:lnTo>
                      <a:pt x="790110" y="0"/>
                    </a:lnTo>
                    <a:lnTo>
                      <a:pt x="790110" y="163065"/>
                    </a:lnTo>
                    <a:lnTo>
                      <a:pt x="0" y="1630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 century gothic"/>
                </a:endParaRPr>
              </a:p>
            </p:txBody>
          </p:sp>
          <p:sp>
            <p:nvSpPr>
              <p:cNvPr id="15" name="Freeform 108">
                <a:extLst>
                  <a:ext uri="{FF2B5EF4-FFF2-40B4-BE49-F238E27FC236}">
                    <a16:creationId xmlns:a16="http://schemas.microsoft.com/office/drawing/2014/main" id="{A1F70DB8-DE41-4381-A42B-30EACE6A4408}"/>
                  </a:ext>
                </a:extLst>
              </p:cNvPr>
              <p:cNvSpPr/>
              <p:nvPr/>
            </p:nvSpPr>
            <p:spPr>
              <a:xfrm rot="10800000" flipV="1">
                <a:off x="2903116" y="4030659"/>
                <a:ext cx="763501" cy="162526"/>
              </a:xfrm>
              <a:custGeom>
                <a:avLst/>
                <a:gdLst>
                  <a:gd name="connsiteX0" fmla="*/ 0 w 790109"/>
                  <a:gd name="connsiteY0" fmla="*/ 163065 h 163065"/>
                  <a:gd name="connsiteX1" fmla="*/ 790109 w 790109"/>
                  <a:gd name="connsiteY1" fmla="*/ 163065 h 163065"/>
                  <a:gd name="connsiteX2" fmla="*/ 790109 w 790109"/>
                  <a:gd name="connsiteY2" fmla="*/ 0 h 163065"/>
                  <a:gd name="connsiteX3" fmla="*/ 0 w 790109"/>
                  <a:gd name="connsiteY3" fmla="*/ 0 h 16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09" h="163065">
                    <a:moveTo>
                      <a:pt x="0" y="163065"/>
                    </a:moveTo>
                    <a:lnTo>
                      <a:pt x="790109" y="163065"/>
                    </a:lnTo>
                    <a:lnTo>
                      <a:pt x="79010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 century gothic"/>
                </a:endParaRPr>
              </a:p>
            </p:txBody>
          </p:sp>
          <p:sp>
            <p:nvSpPr>
              <p:cNvPr id="16" name="Freeform 106">
                <a:extLst>
                  <a:ext uri="{FF2B5EF4-FFF2-40B4-BE49-F238E27FC236}">
                    <a16:creationId xmlns:a16="http://schemas.microsoft.com/office/drawing/2014/main" id="{C4124BF6-87BC-40C0-BAD6-9E7E6BD1584E}"/>
                  </a:ext>
                </a:extLst>
              </p:cNvPr>
              <p:cNvSpPr/>
              <p:nvPr/>
            </p:nvSpPr>
            <p:spPr>
              <a:xfrm rot="10800000" flipV="1">
                <a:off x="2903114" y="3783813"/>
                <a:ext cx="763503" cy="163369"/>
              </a:xfrm>
              <a:custGeom>
                <a:avLst/>
                <a:gdLst>
                  <a:gd name="connsiteX0" fmla="*/ 0 w 790110"/>
                  <a:gd name="connsiteY0" fmla="*/ 163065 h 163065"/>
                  <a:gd name="connsiteX1" fmla="*/ 790110 w 790110"/>
                  <a:gd name="connsiteY1" fmla="*/ 163065 h 163065"/>
                  <a:gd name="connsiteX2" fmla="*/ 790110 w 790110"/>
                  <a:gd name="connsiteY2" fmla="*/ 0 h 163065"/>
                  <a:gd name="connsiteX3" fmla="*/ 0 w 790110"/>
                  <a:gd name="connsiteY3" fmla="*/ 0 h 16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0" h="163065">
                    <a:moveTo>
                      <a:pt x="0" y="163065"/>
                    </a:moveTo>
                    <a:lnTo>
                      <a:pt x="790110" y="163065"/>
                    </a:lnTo>
                    <a:lnTo>
                      <a:pt x="790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>
                  <a:latin typeface=" century gothic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59E0D0F-C57C-4F50-91CF-E7D8A42D79ED}"/>
                </a:ext>
              </a:extLst>
            </p:cNvPr>
            <p:cNvSpPr/>
            <p:nvPr/>
          </p:nvSpPr>
          <p:spPr>
            <a:xfrm>
              <a:off x="2207740" y="1477978"/>
              <a:ext cx="22424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OBJECTIVES</a:t>
              </a:r>
              <a:endParaRPr lang="en-US" sz="3600" dirty="0"/>
            </a:p>
          </p:txBody>
        </p:sp>
      </p:grpSp>
      <p:sp>
        <p:nvSpPr>
          <p:cNvPr id="46" name="Freeform 63">
            <a:extLst>
              <a:ext uri="{FF2B5EF4-FFF2-40B4-BE49-F238E27FC236}">
                <a16:creationId xmlns:a16="http://schemas.microsoft.com/office/drawing/2014/main" id="{6E6CA0FA-C86E-2F41-A4F8-6A8C7A576478}"/>
              </a:ext>
            </a:extLst>
          </p:cNvPr>
          <p:cNvSpPr/>
          <p:nvPr/>
        </p:nvSpPr>
        <p:spPr>
          <a:xfrm flipH="1" flipV="1">
            <a:off x="7134266" y="4053704"/>
            <a:ext cx="2112320" cy="1748891"/>
          </a:xfrm>
          <a:custGeom>
            <a:avLst/>
            <a:gdLst>
              <a:gd name="connsiteX0" fmla="*/ 1415891 w 2973758"/>
              <a:gd name="connsiteY0" fmla="*/ 1578289 h 1578289"/>
              <a:gd name="connsiteX1" fmla="*/ 2973758 w 2973758"/>
              <a:gd name="connsiteY1" fmla="*/ 1578289 h 1578289"/>
              <a:gd name="connsiteX2" fmla="*/ 2973758 w 2973758"/>
              <a:gd name="connsiteY2" fmla="*/ 1415224 h 1578289"/>
              <a:gd name="connsiteX3" fmla="*/ 1578956 w 2973758"/>
              <a:gd name="connsiteY3" fmla="*/ 1415224 h 1578289"/>
              <a:gd name="connsiteX4" fmla="*/ 1578956 w 2973758"/>
              <a:gd name="connsiteY4" fmla="*/ 0 h 1578289"/>
              <a:gd name="connsiteX5" fmla="*/ 1415891 w 2973758"/>
              <a:gd name="connsiteY5" fmla="*/ 0 h 1578289"/>
              <a:gd name="connsiteX6" fmla="*/ 1415891 w 2973758"/>
              <a:gd name="connsiteY6" fmla="*/ 22 h 1578289"/>
              <a:gd name="connsiteX7" fmla="*/ 0 w 2973758"/>
              <a:gd name="connsiteY7" fmla="*/ 22 h 1578289"/>
              <a:gd name="connsiteX8" fmla="*/ 0 w 2973758"/>
              <a:gd name="connsiteY8" fmla="*/ 163087 h 1578289"/>
              <a:gd name="connsiteX9" fmla="*/ 1415891 w 2973758"/>
              <a:gd name="connsiteY9" fmla="*/ 163087 h 1578289"/>
              <a:gd name="connsiteX10" fmla="*/ 1415891 w 2973758"/>
              <a:gd name="connsiteY10" fmla="*/ 1415224 h 1578289"/>
              <a:gd name="connsiteX11" fmla="*/ 1415891 w 2973758"/>
              <a:gd name="connsiteY11" fmla="*/ 1557867 h 1578289"/>
              <a:gd name="connsiteX0" fmla="*/ 1415891 w 2973758"/>
              <a:gd name="connsiteY0" fmla="*/ 1578289 h 1578289"/>
              <a:gd name="connsiteX1" fmla="*/ 2973758 w 2973758"/>
              <a:gd name="connsiteY1" fmla="*/ 1578289 h 1578289"/>
              <a:gd name="connsiteX2" fmla="*/ 2973758 w 2973758"/>
              <a:gd name="connsiteY2" fmla="*/ 1415224 h 1578289"/>
              <a:gd name="connsiteX3" fmla="*/ 1578956 w 2973758"/>
              <a:gd name="connsiteY3" fmla="*/ 1415224 h 1578289"/>
              <a:gd name="connsiteX4" fmla="*/ 1578956 w 2973758"/>
              <a:gd name="connsiteY4" fmla="*/ 0 h 1578289"/>
              <a:gd name="connsiteX5" fmla="*/ 1415891 w 2973758"/>
              <a:gd name="connsiteY5" fmla="*/ 0 h 1578289"/>
              <a:gd name="connsiteX6" fmla="*/ 0 w 2973758"/>
              <a:gd name="connsiteY6" fmla="*/ 22 h 1578289"/>
              <a:gd name="connsiteX7" fmla="*/ 0 w 2973758"/>
              <a:gd name="connsiteY7" fmla="*/ 163087 h 1578289"/>
              <a:gd name="connsiteX8" fmla="*/ 1415891 w 2973758"/>
              <a:gd name="connsiteY8" fmla="*/ 163087 h 1578289"/>
              <a:gd name="connsiteX9" fmla="*/ 1415891 w 2973758"/>
              <a:gd name="connsiteY9" fmla="*/ 1415224 h 1578289"/>
              <a:gd name="connsiteX10" fmla="*/ 1415891 w 2973758"/>
              <a:gd name="connsiteY10" fmla="*/ 1557867 h 1578289"/>
              <a:gd name="connsiteX11" fmla="*/ 1415891 w 2973758"/>
              <a:gd name="connsiteY11" fmla="*/ 1578289 h 1578289"/>
              <a:gd name="connsiteX0" fmla="*/ 1415891 w 2973758"/>
              <a:gd name="connsiteY0" fmla="*/ 1578289 h 1578289"/>
              <a:gd name="connsiteX1" fmla="*/ 2973758 w 2973758"/>
              <a:gd name="connsiteY1" fmla="*/ 1578289 h 1578289"/>
              <a:gd name="connsiteX2" fmla="*/ 2973758 w 2973758"/>
              <a:gd name="connsiteY2" fmla="*/ 1415224 h 1578289"/>
              <a:gd name="connsiteX3" fmla="*/ 1578956 w 2973758"/>
              <a:gd name="connsiteY3" fmla="*/ 1415224 h 1578289"/>
              <a:gd name="connsiteX4" fmla="*/ 1578956 w 2973758"/>
              <a:gd name="connsiteY4" fmla="*/ 0 h 1578289"/>
              <a:gd name="connsiteX5" fmla="*/ 0 w 2973758"/>
              <a:gd name="connsiteY5" fmla="*/ 22 h 1578289"/>
              <a:gd name="connsiteX6" fmla="*/ 0 w 2973758"/>
              <a:gd name="connsiteY6" fmla="*/ 163087 h 1578289"/>
              <a:gd name="connsiteX7" fmla="*/ 1415891 w 2973758"/>
              <a:gd name="connsiteY7" fmla="*/ 163087 h 1578289"/>
              <a:gd name="connsiteX8" fmla="*/ 1415891 w 2973758"/>
              <a:gd name="connsiteY8" fmla="*/ 1415224 h 1578289"/>
              <a:gd name="connsiteX9" fmla="*/ 1415891 w 2973758"/>
              <a:gd name="connsiteY9" fmla="*/ 1557867 h 1578289"/>
              <a:gd name="connsiteX10" fmla="*/ 1415891 w 2973758"/>
              <a:gd name="connsiteY10" fmla="*/ 1578289 h 1578289"/>
              <a:gd name="connsiteX0" fmla="*/ 1415891 w 2973758"/>
              <a:gd name="connsiteY0" fmla="*/ 1578289 h 1578289"/>
              <a:gd name="connsiteX1" fmla="*/ 2973758 w 2973758"/>
              <a:gd name="connsiteY1" fmla="*/ 1578289 h 1578289"/>
              <a:gd name="connsiteX2" fmla="*/ 2973758 w 2973758"/>
              <a:gd name="connsiteY2" fmla="*/ 1415224 h 1578289"/>
              <a:gd name="connsiteX3" fmla="*/ 1578956 w 2973758"/>
              <a:gd name="connsiteY3" fmla="*/ 1415224 h 1578289"/>
              <a:gd name="connsiteX4" fmla="*/ 1578956 w 2973758"/>
              <a:gd name="connsiteY4" fmla="*/ 0 h 1578289"/>
              <a:gd name="connsiteX5" fmla="*/ 0 w 2973758"/>
              <a:gd name="connsiteY5" fmla="*/ 22 h 1578289"/>
              <a:gd name="connsiteX6" fmla="*/ 0 w 2973758"/>
              <a:gd name="connsiteY6" fmla="*/ 163087 h 1578289"/>
              <a:gd name="connsiteX7" fmla="*/ 1415891 w 2973758"/>
              <a:gd name="connsiteY7" fmla="*/ 163087 h 1578289"/>
              <a:gd name="connsiteX8" fmla="*/ 1415891 w 2973758"/>
              <a:gd name="connsiteY8" fmla="*/ 1557867 h 1578289"/>
              <a:gd name="connsiteX9" fmla="*/ 1415891 w 2973758"/>
              <a:gd name="connsiteY9" fmla="*/ 1578289 h 157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3758" h="1578289">
                <a:moveTo>
                  <a:pt x="1415891" y="1578289"/>
                </a:moveTo>
                <a:lnTo>
                  <a:pt x="2973758" y="1578289"/>
                </a:lnTo>
                <a:lnTo>
                  <a:pt x="2973758" y="1415224"/>
                </a:lnTo>
                <a:lnTo>
                  <a:pt x="1578956" y="1415224"/>
                </a:lnTo>
                <a:lnTo>
                  <a:pt x="1578956" y="0"/>
                </a:lnTo>
                <a:lnTo>
                  <a:pt x="0" y="22"/>
                </a:lnTo>
                <a:lnTo>
                  <a:pt x="0" y="163087"/>
                </a:lnTo>
                <a:lnTo>
                  <a:pt x="1415891" y="163087"/>
                </a:lnTo>
                <a:lnTo>
                  <a:pt x="1415891" y="1557867"/>
                </a:lnTo>
                <a:lnTo>
                  <a:pt x="1415891" y="157828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 century gothic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C3F0A6-1363-0F45-9E40-D14EB9262E85}"/>
              </a:ext>
            </a:extLst>
          </p:cNvPr>
          <p:cNvSpPr/>
          <p:nvPr/>
        </p:nvSpPr>
        <p:spPr>
          <a:xfrm>
            <a:off x="4817819" y="800304"/>
            <a:ext cx="2829174" cy="15840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559FE-921B-3145-B0B3-4FB90D914F3E}"/>
              </a:ext>
            </a:extLst>
          </p:cNvPr>
          <p:cNvSpPr txBox="1"/>
          <p:nvPr/>
        </p:nvSpPr>
        <p:spPr>
          <a:xfrm>
            <a:off x="4808768" y="1111669"/>
            <a:ext cx="297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</a:p>
        </p:txBody>
      </p:sp>
      <p:sp>
        <p:nvSpPr>
          <p:cNvPr id="48" name="Freeform 64">
            <a:extLst>
              <a:ext uri="{FF2B5EF4-FFF2-40B4-BE49-F238E27FC236}">
                <a16:creationId xmlns:a16="http://schemas.microsoft.com/office/drawing/2014/main" id="{01ED98DC-ABB7-774C-B887-8DFF75DE3E10}"/>
              </a:ext>
            </a:extLst>
          </p:cNvPr>
          <p:cNvSpPr/>
          <p:nvPr/>
        </p:nvSpPr>
        <p:spPr>
          <a:xfrm flipH="1" flipV="1">
            <a:off x="7143602" y="3601456"/>
            <a:ext cx="2112320" cy="692374"/>
          </a:xfrm>
          <a:custGeom>
            <a:avLst/>
            <a:gdLst>
              <a:gd name="connsiteX0" fmla="*/ 1400259 w 3313604"/>
              <a:gd name="connsiteY0" fmla="*/ 624834 h 624834"/>
              <a:gd name="connsiteX1" fmla="*/ 3313604 w 3313604"/>
              <a:gd name="connsiteY1" fmla="*/ 624834 h 624834"/>
              <a:gd name="connsiteX2" fmla="*/ 3313604 w 3313604"/>
              <a:gd name="connsiteY2" fmla="*/ 461769 h 624834"/>
              <a:gd name="connsiteX3" fmla="*/ 1563326 w 3313604"/>
              <a:gd name="connsiteY3" fmla="*/ 461769 h 624834"/>
              <a:gd name="connsiteX4" fmla="*/ 1563326 w 3313604"/>
              <a:gd name="connsiteY4" fmla="*/ 0 h 624834"/>
              <a:gd name="connsiteX5" fmla="*/ 1400261 w 3313604"/>
              <a:gd name="connsiteY5" fmla="*/ 0 h 624834"/>
              <a:gd name="connsiteX6" fmla="*/ 1400261 w 3313604"/>
              <a:gd name="connsiteY6" fmla="*/ 2 h 624834"/>
              <a:gd name="connsiteX7" fmla="*/ 0 w 3313604"/>
              <a:gd name="connsiteY7" fmla="*/ 2 h 624834"/>
              <a:gd name="connsiteX8" fmla="*/ 0 w 3313604"/>
              <a:gd name="connsiteY8" fmla="*/ 163067 h 624834"/>
              <a:gd name="connsiteX9" fmla="*/ 1400261 w 3313604"/>
              <a:gd name="connsiteY9" fmla="*/ 163067 h 624834"/>
              <a:gd name="connsiteX10" fmla="*/ 1400261 w 3313604"/>
              <a:gd name="connsiteY10" fmla="*/ 461769 h 624834"/>
              <a:gd name="connsiteX11" fmla="*/ 1400259 w 3313604"/>
              <a:gd name="connsiteY11" fmla="*/ 461769 h 624834"/>
              <a:gd name="connsiteX0" fmla="*/ 1400259 w 3313604"/>
              <a:gd name="connsiteY0" fmla="*/ 624834 h 624834"/>
              <a:gd name="connsiteX1" fmla="*/ 3313604 w 3313604"/>
              <a:gd name="connsiteY1" fmla="*/ 624834 h 624834"/>
              <a:gd name="connsiteX2" fmla="*/ 3313604 w 3313604"/>
              <a:gd name="connsiteY2" fmla="*/ 461769 h 624834"/>
              <a:gd name="connsiteX3" fmla="*/ 1563326 w 3313604"/>
              <a:gd name="connsiteY3" fmla="*/ 461769 h 624834"/>
              <a:gd name="connsiteX4" fmla="*/ 1563326 w 3313604"/>
              <a:gd name="connsiteY4" fmla="*/ 0 h 624834"/>
              <a:gd name="connsiteX5" fmla="*/ 1400261 w 3313604"/>
              <a:gd name="connsiteY5" fmla="*/ 0 h 624834"/>
              <a:gd name="connsiteX6" fmla="*/ 1400261 w 3313604"/>
              <a:gd name="connsiteY6" fmla="*/ 2 h 624834"/>
              <a:gd name="connsiteX7" fmla="*/ 0 w 3313604"/>
              <a:gd name="connsiteY7" fmla="*/ 2 h 624834"/>
              <a:gd name="connsiteX8" fmla="*/ 0 w 3313604"/>
              <a:gd name="connsiteY8" fmla="*/ 163067 h 624834"/>
              <a:gd name="connsiteX9" fmla="*/ 1400261 w 3313604"/>
              <a:gd name="connsiteY9" fmla="*/ 163067 h 624834"/>
              <a:gd name="connsiteX10" fmla="*/ 1400261 w 3313604"/>
              <a:gd name="connsiteY10" fmla="*/ 461769 h 624834"/>
              <a:gd name="connsiteX11" fmla="*/ 1400259 w 3313604"/>
              <a:gd name="connsiteY11" fmla="*/ 624834 h 624834"/>
              <a:gd name="connsiteX0" fmla="*/ 1400259 w 3313604"/>
              <a:gd name="connsiteY0" fmla="*/ 624834 h 624834"/>
              <a:gd name="connsiteX1" fmla="*/ 3313604 w 3313604"/>
              <a:gd name="connsiteY1" fmla="*/ 624834 h 624834"/>
              <a:gd name="connsiteX2" fmla="*/ 3313604 w 3313604"/>
              <a:gd name="connsiteY2" fmla="*/ 461769 h 624834"/>
              <a:gd name="connsiteX3" fmla="*/ 1563326 w 3313604"/>
              <a:gd name="connsiteY3" fmla="*/ 461769 h 624834"/>
              <a:gd name="connsiteX4" fmla="*/ 1563326 w 3313604"/>
              <a:gd name="connsiteY4" fmla="*/ 0 h 624834"/>
              <a:gd name="connsiteX5" fmla="*/ 1400261 w 3313604"/>
              <a:gd name="connsiteY5" fmla="*/ 0 h 624834"/>
              <a:gd name="connsiteX6" fmla="*/ 1400261 w 3313604"/>
              <a:gd name="connsiteY6" fmla="*/ 2 h 624834"/>
              <a:gd name="connsiteX7" fmla="*/ 0 w 3313604"/>
              <a:gd name="connsiteY7" fmla="*/ 2 h 624834"/>
              <a:gd name="connsiteX8" fmla="*/ 0 w 3313604"/>
              <a:gd name="connsiteY8" fmla="*/ 163067 h 624834"/>
              <a:gd name="connsiteX9" fmla="*/ 1400261 w 3313604"/>
              <a:gd name="connsiteY9" fmla="*/ 163067 h 624834"/>
              <a:gd name="connsiteX10" fmla="*/ 1400259 w 3313604"/>
              <a:gd name="connsiteY10" fmla="*/ 624834 h 624834"/>
              <a:gd name="connsiteX0" fmla="*/ 1400259 w 3313604"/>
              <a:gd name="connsiteY0" fmla="*/ 624834 h 624834"/>
              <a:gd name="connsiteX1" fmla="*/ 3313604 w 3313604"/>
              <a:gd name="connsiteY1" fmla="*/ 624834 h 624834"/>
              <a:gd name="connsiteX2" fmla="*/ 3313604 w 3313604"/>
              <a:gd name="connsiteY2" fmla="*/ 461769 h 624834"/>
              <a:gd name="connsiteX3" fmla="*/ 1563326 w 3313604"/>
              <a:gd name="connsiteY3" fmla="*/ 461769 h 624834"/>
              <a:gd name="connsiteX4" fmla="*/ 1563326 w 3313604"/>
              <a:gd name="connsiteY4" fmla="*/ 0 h 624834"/>
              <a:gd name="connsiteX5" fmla="*/ 1400261 w 3313604"/>
              <a:gd name="connsiteY5" fmla="*/ 0 h 624834"/>
              <a:gd name="connsiteX6" fmla="*/ 0 w 3313604"/>
              <a:gd name="connsiteY6" fmla="*/ 2 h 624834"/>
              <a:gd name="connsiteX7" fmla="*/ 0 w 3313604"/>
              <a:gd name="connsiteY7" fmla="*/ 163067 h 624834"/>
              <a:gd name="connsiteX8" fmla="*/ 1400261 w 3313604"/>
              <a:gd name="connsiteY8" fmla="*/ 163067 h 624834"/>
              <a:gd name="connsiteX9" fmla="*/ 1400259 w 3313604"/>
              <a:gd name="connsiteY9" fmla="*/ 624834 h 624834"/>
              <a:gd name="connsiteX0" fmla="*/ 1400259 w 3313604"/>
              <a:gd name="connsiteY0" fmla="*/ 624834 h 624834"/>
              <a:gd name="connsiteX1" fmla="*/ 3313604 w 3313604"/>
              <a:gd name="connsiteY1" fmla="*/ 624834 h 624834"/>
              <a:gd name="connsiteX2" fmla="*/ 3313604 w 3313604"/>
              <a:gd name="connsiteY2" fmla="*/ 461769 h 624834"/>
              <a:gd name="connsiteX3" fmla="*/ 1563326 w 3313604"/>
              <a:gd name="connsiteY3" fmla="*/ 461769 h 624834"/>
              <a:gd name="connsiteX4" fmla="*/ 1563326 w 3313604"/>
              <a:gd name="connsiteY4" fmla="*/ 0 h 624834"/>
              <a:gd name="connsiteX5" fmla="*/ 0 w 3313604"/>
              <a:gd name="connsiteY5" fmla="*/ 2 h 624834"/>
              <a:gd name="connsiteX6" fmla="*/ 0 w 3313604"/>
              <a:gd name="connsiteY6" fmla="*/ 163067 h 624834"/>
              <a:gd name="connsiteX7" fmla="*/ 1400261 w 3313604"/>
              <a:gd name="connsiteY7" fmla="*/ 163067 h 624834"/>
              <a:gd name="connsiteX8" fmla="*/ 1400259 w 3313604"/>
              <a:gd name="connsiteY8" fmla="*/ 624834 h 62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3604" h="624834">
                <a:moveTo>
                  <a:pt x="1400259" y="624834"/>
                </a:moveTo>
                <a:lnTo>
                  <a:pt x="3313604" y="624834"/>
                </a:lnTo>
                <a:lnTo>
                  <a:pt x="3313604" y="461769"/>
                </a:lnTo>
                <a:lnTo>
                  <a:pt x="1563326" y="461769"/>
                </a:lnTo>
                <a:lnTo>
                  <a:pt x="1563326" y="0"/>
                </a:lnTo>
                <a:lnTo>
                  <a:pt x="0" y="2"/>
                </a:lnTo>
                <a:lnTo>
                  <a:pt x="0" y="163067"/>
                </a:lnTo>
                <a:lnTo>
                  <a:pt x="1400261" y="163067"/>
                </a:lnTo>
                <a:cubicBezTo>
                  <a:pt x="1400260" y="316989"/>
                  <a:pt x="1400260" y="470912"/>
                  <a:pt x="1400259" y="6248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 century gothic"/>
            </a:endParaRPr>
          </a:p>
        </p:txBody>
      </p:sp>
      <p:sp>
        <p:nvSpPr>
          <p:cNvPr id="50" name="Freeform 61">
            <a:extLst>
              <a:ext uri="{FF2B5EF4-FFF2-40B4-BE49-F238E27FC236}">
                <a16:creationId xmlns:a16="http://schemas.microsoft.com/office/drawing/2014/main" id="{BA6CE219-F430-AE44-B763-BC7A3A5BF177}"/>
              </a:ext>
            </a:extLst>
          </p:cNvPr>
          <p:cNvSpPr/>
          <p:nvPr/>
        </p:nvSpPr>
        <p:spPr>
          <a:xfrm flipH="1">
            <a:off x="7137850" y="1307422"/>
            <a:ext cx="2164319" cy="1748891"/>
          </a:xfrm>
          <a:custGeom>
            <a:avLst/>
            <a:gdLst>
              <a:gd name="connsiteX0" fmla="*/ 1415891 w 2973758"/>
              <a:gd name="connsiteY0" fmla="*/ 0 h 1578289"/>
              <a:gd name="connsiteX1" fmla="*/ 1578956 w 2973758"/>
              <a:gd name="connsiteY1" fmla="*/ 0 h 1578289"/>
              <a:gd name="connsiteX2" fmla="*/ 1578956 w 2973758"/>
              <a:gd name="connsiteY2" fmla="*/ 1415224 h 1578289"/>
              <a:gd name="connsiteX3" fmla="*/ 2973758 w 2973758"/>
              <a:gd name="connsiteY3" fmla="*/ 1415224 h 1578289"/>
              <a:gd name="connsiteX4" fmla="*/ 2973758 w 2973758"/>
              <a:gd name="connsiteY4" fmla="*/ 1578289 h 1578289"/>
              <a:gd name="connsiteX5" fmla="*/ 1415891 w 2973758"/>
              <a:gd name="connsiteY5" fmla="*/ 1578289 h 1578289"/>
              <a:gd name="connsiteX6" fmla="*/ 1415891 w 2973758"/>
              <a:gd name="connsiteY6" fmla="*/ 1557867 h 1578289"/>
              <a:gd name="connsiteX7" fmla="*/ 1415891 w 2973758"/>
              <a:gd name="connsiteY7" fmla="*/ 1415224 h 1578289"/>
              <a:gd name="connsiteX8" fmla="*/ 1415891 w 2973758"/>
              <a:gd name="connsiteY8" fmla="*/ 163087 h 1578289"/>
              <a:gd name="connsiteX9" fmla="*/ 0 w 2973758"/>
              <a:gd name="connsiteY9" fmla="*/ 163087 h 1578289"/>
              <a:gd name="connsiteX10" fmla="*/ 0 w 2973758"/>
              <a:gd name="connsiteY10" fmla="*/ 22 h 1578289"/>
              <a:gd name="connsiteX11" fmla="*/ 1415891 w 2973758"/>
              <a:gd name="connsiteY11" fmla="*/ 22 h 1578289"/>
              <a:gd name="connsiteX0" fmla="*/ 1415891 w 2973758"/>
              <a:gd name="connsiteY0" fmla="*/ 22 h 1578289"/>
              <a:gd name="connsiteX1" fmla="*/ 1578956 w 2973758"/>
              <a:gd name="connsiteY1" fmla="*/ 0 h 1578289"/>
              <a:gd name="connsiteX2" fmla="*/ 1578956 w 2973758"/>
              <a:gd name="connsiteY2" fmla="*/ 1415224 h 1578289"/>
              <a:gd name="connsiteX3" fmla="*/ 2973758 w 2973758"/>
              <a:gd name="connsiteY3" fmla="*/ 1415224 h 1578289"/>
              <a:gd name="connsiteX4" fmla="*/ 2973758 w 2973758"/>
              <a:gd name="connsiteY4" fmla="*/ 1578289 h 1578289"/>
              <a:gd name="connsiteX5" fmla="*/ 1415891 w 2973758"/>
              <a:gd name="connsiteY5" fmla="*/ 1578289 h 1578289"/>
              <a:gd name="connsiteX6" fmla="*/ 1415891 w 2973758"/>
              <a:gd name="connsiteY6" fmla="*/ 1557867 h 1578289"/>
              <a:gd name="connsiteX7" fmla="*/ 1415891 w 2973758"/>
              <a:gd name="connsiteY7" fmla="*/ 1415224 h 1578289"/>
              <a:gd name="connsiteX8" fmla="*/ 1415891 w 2973758"/>
              <a:gd name="connsiteY8" fmla="*/ 163087 h 1578289"/>
              <a:gd name="connsiteX9" fmla="*/ 0 w 2973758"/>
              <a:gd name="connsiteY9" fmla="*/ 163087 h 1578289"/>
              <a:gd name="connsiteX10" fmla="*/ 0 w 2973758"/>
              <a:gd name="connsiteY10" fmla="*/ 22 h 1578289"/>
              <a:gd name="connsiteX11" fmla="*/ 1415891 w 2973758"/>
              <a:gd name="connsiteY11" fmla="*/ 22 h 1578289"/>
              <a:gd name="connsiteX0" fmla="*/ 0 w 2973758"/>
              <a:gd name="connsiteY0" fmla="*/ 22 h 1578289"/>
              <a:gd name="connsiteX1" fmla="*/ 1578956 w 2973758"/>
              <a:gd name="connsiteY1" fmla="*/ 0 h 1578289"/>
              <a:gd name="connsiteX2" fmla="*/ 1578956 w 2973758"/>
              <a:gd name="connsiteY2" fmla="*/ 1415224 h 1578289"/>
              <a:gd name="connsiteX3" fmla="*/ 2973758 w 2973758"/>
              <a:gd name="connsiteY3" fmla="*/ 1415224 h 1578289"/>
              <a:gd name="connsiteX4" fmla="*/ 2973758 w 2973758"/>
              <a:gd name="connsiteY4" fmla="*/ 1578289 h 1578289"/>
              <a:gd name="connsiteX5" fmla="*/ 1415891 w 2973758"/>
              <a:gd name="connsiteY5" fmla="*/ 1578289 h 1578289"/>
              <a:gd name="connsiteX6" fmla="*/ 1415891 w 2973758"/>
              <a:gd name="connsiteY6" fmla="*/ 1557867 h 1578289"/>
              <a:gd name="connsiteX7" fmla="*/ 1415891 w 2973758"/>
              <a:gd name="connsiteY7" fmla="*/ 1415224 h 1578289"/>
              <a:gd name="connsiteX8" fmla="*/ 1415891 w 2973758"/>
              <a:gd name="connsiteY8" fmla="*/ 163087 h 1578289"/>
              <a:gd name="connsiteX9" fmla="*/ 0 w 2973758"/>
              <a:gd name="connsiteY9" fmla="*/ 163087 h 1578289"/>
              <a:gd name="connsiteX10" fmla="*/ 0 w 2973758"/>
              <a:gd name="connsiteY10" fmla="*/ 22 h 1578289"/>
              <a:gd name="connsiteX0" fmla="*/ 0 w 2973758"/>
              <a:gd name="connsiteY0" fmla="*/ 22 h 1578289"/>
              <a:gd name="connsiteX1" fmla="*/ 1578956 w 2973758"/>
              <a:gd name="connsiteY1" fmla="*/ 0 h 1578289"/>
              <a:gd name="connsiteX2" fmla="*/ 1578956 w 2973758"/>
              <a:gd name="connsiteY2" fmla="*/ 1415224 h 1578289"/>
              <a:gd name="connsiteX3" fmla="*/ 2973758 w 2973758"/>
              <a:gd name="connsiteY3" fmla="*/ 1415224 h 1578289"/>
              <a:gd name="connsiteX4" fmla="*/ 2973758 w 2973758"/>
              <a:gd name="connsiteY4" fmla="*/ 1578289 h 1578289"/>
              <a:gd name="connsiteX5" fmla="*/ 1415891 w 2973758"/>
              <a:gd name="connsiteY5" fmla="*/ 1578289 h 1578289"/>
              <a:gd name="connsiteX6" fmla="*/ 1415891 w 2973758"/>
              <a:gd name="connsiteY6" fmla="*/ 1557867 h 1578289"/>
              <a:gd name="connsiteX7" fmla="*/ 1415891 w 2973758"/>
              <a:gd name="connsiteY7" fmla="*/ 163087 h 1578289"/>
              <a:gd name="connsiteX8" fmla="*/ 0 w 2973758"/>
              <a:gd name="connsiteY8" fmla="*/ 163087 h 1578289"/>
              <a:gd name="connsiteX9" fmla="*/ 0 w 2973758"/>
              <a:gd name="connsiteY9" fmla="*/ 22 h 157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3758" h="1578289">
                <a:moveTo>
                  <a:pt x="0" y="22"/>
                </a:moveTo>
                <a:lnTo>
                  <a:pt x="1578956" y="0"/>
                </a:lnTo>
                <a:lnTo>
                  <a:pt x="1578956" y="1415224"/>
                </a:lnTo>
                <a:lnTo>
                  <a:pt x="2973758" y="1415224"/>
                </a:lnTo>
                <a:lnTo>
                  <a:pt x="2973758" y="1578289"/>
                </a:lnTo>
                <a:lnTo>
                  <a:pt x="1415891" y="1578289"/>
                </a:lnTo>
                <a:lnTo>
                  <a:pt x="1415891" y="1557867"/>
                </a:lnTo>
                <a:lnTo>
                  <a:pt x="1415891" y="163087"/>
                </a:lnTo>
                <a:lnTo>
                  <a:pt x="0" y="163087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 century gothic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27B80AC-76C4-0646-8895-4F69AEAC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641" y="2381077"/>
            <a:ext cx="2201911" cy="3921485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DAB1249-88F7-F14A-9894-4DFFB3908F9E}"/>
              </a:ext>
            </a:extLst>
          </p:cNvPr>
          <p:cNvSpPr/>
          <p:nvPr/>
        </p:nvSpPr>
        <p:spPr>
          <a:xfrm>
            <a:off x="189295" y="2377848"/>
            <a:ext cx="2569922" cy="1045644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60320-E58F-AF4D-859B-D00473729CA8}"/>
              </a:ext>
            </a:extLst>
          </p:cNvPr>
          <p:cNvSpPr/>
          <p:nvPr/>
        </p:nvSpPr>
        <p:spPr>
          <a:xfrm>
            <a:off x="107576" y="2485171"/>
            <a:ext cx="263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DESCRIPTION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64899DDD-338D-6C4B-B292-532F966CAA16}"/>
              </a:ext>
            </a:extLst>
          </p:cNvPr>
          <p:cNvSpPr/>
          <p:nvPr/>
        </p:nvSpPr>
        <p:spPr>
          <a:xfrm>
            <a:off x="208845" y="3756400"/>
            <a:ext cx="2537120" cy="979502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994C450-423F-FB49-9187-6C89EDDC5930}"/>
              </a:ext>
            </a:extLst>
          </p:cNvPr>
          <p:cNvSpPr/>
          <p:nvPr/>
        </p:nvSpPr>
        <p:spPr>
          <a:xfrm>
            <a:off x="208846" y="5043794"/>
            <a:ext cx="2569922" cy="1045644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C465210-938F-D348-965B-8487362D8D9B}"/>
              </a:ext>
            </a:extLst>
          </p:cNvPr>
          <p:cNvSpPr/>
          <p:nvPr/>
        </p:nvSpPr>
        <p:spPr>
          <a:xfrm>
            <a:off x="131043" y="3858576"/>
            <a:ext cx="263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STRUCTRAL DESIGN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9298C2-80B3-334E-A7B1-E61F04D65567}"/>
              </a:ext>
            </a:extLst>
          </p:cNvPr>
          <p:cNvSpPr/>
          <p:nvPr/>
        </p:nvSpPr>
        <p:spPr>
          <a:xfrm>
            <a:off x="88271" y="5259062"/>
            <a:ext cx="2829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81D522F-009C-AE40-925F-2232FA21EB92}"/>
              </a:ext>
            </a:extLst>
          </p:cNvPr>
          <p:cNvSpPr/>
          <p:nvPr/>
        </p:nvSpPr>
        <p:spPr>
          <a:xfrm>
            <a:off x="9302168" y="811661"/>
            <a:ext cx="2636365" cy="1128687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EB0F178-62D5-2643-B8FF-E3AED6A6559D}"/>
              </a:ext>
            </a:extLst>
          </p:cNvPr>
          <p:cNvSpPr/>
          <p:nvPr/>
        </p:nvSpPr>
        <p:spPr>
          <a:xfrm>
            <a:off x="9465585" y="2139907"/>
            <a:ext cx="2537120" cy="1102807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1BD231B-B8DD-4B48-B6C5-7D0A1680545C}"/>
              </a:ext>
            </a:extLst>
          </p:cNvPr>
          <p:cNvSpPr/>
          <p:nvPr/>
        </p:nvSpPr>
        <p:spPr>
          <a:xfrm>
            <a:off x="9246586" y="5230900"/>
            <a:ext cx="2537120" cy="979502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4C58372-8141-C04A-B1B5-DC58133D022B}"/>
              </a:ext>
            </a:extLst>
          </p:cNvPr>
          <p:cNvSpPr/>
          <p:nvPr/>
        </p:nvSpPr>
        <p:spPr>
          <a:xfrm>
            <a:off x="9271632" y="984749"/>
            <a:ext cx="2735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GEOTECHNICAL  DESIGN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FFD37A9-E236-B94E-A17D-202BD578EEC5}"/>
              </a:ext>
            </a:extLst>
          </p:cNvPr>
          <p:cNvSpPr/>
          <p:nvPr/>
        </p:nvSpPr>
        <p:spPr>
          <a:xfrm>
            <a:off x="9336128" y="2255736"/>
            <a:ext cx="263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CONSTRAINTS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9B1D184-591D-2443-AE46-6BB82780CBC6}"/>
              </a:ext>
            </a:extLst>
          </p:cNvPr>
          <p:cNvSpPr/>
          <p:nvPr/>
        </p:nvSpPr>
        <p:spPr>
          <a:xfrm>
            <a:off x="9246586" y="5300493"/>
            <a:ext cx="263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SUMMARY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5792B-DE10-B347-ADAB-232BF7B5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2</a:t>
            </a:fld>
            <a:endParaRPr lang="en-US" dirty="0"/>
          </a:p>
        </p:txBody>
      </p:sp>
      <p:sp>
        <p:nvSpPr>
          <p:cNvPr id="35" name="Freeform 62">
            <a:extLst>
              <a:ext uri="{FF2B5EF4-FFF2-40B4-BE49-F238E27FC236}">
                <a16:creationId xmlns:a16="http://schemas.microsoft.com/office/drawing/2014/main" id="{FABC98B0-CB1B-CB40-9B54-63AC833E206B}"/>
              </a:ext>
            </a:extLst>
          </p:cNvPr>
          <p:cNvSpPr/>
          <p:nvPr/>
        </p:nvSpPr>
        <p:spPr>
          <a:xfrm flipH="1">
            <a:off x="7134266" y="2626986"/>
            <a:ext cx="2324160" cy="709550"/>
          </a:xfrm>
          <a:custGeom>
            <a:avLst/>
            <a:gdLst>
              <a:gd name="connsiteX0" fmla="*/ 1415405 w 3328748"/>
              <a:gd name="connsiteY0" fmla="*/ 0 h 640334"/>
              <a:gd name="connsiteX1" fmla="*/ 1578470 w 3328748"/>
              <a:gd name="connsiteY1" fmla="*/ 0 h 640334"/>
              <a:gd name="connsiteX2" fmla="*/ 1578470 w 3328748"/>
              <a:gd name="connsiteY2" fmla="*/ 477269 h 640334"/>
              <a:gd name="connsiteX3" fmla="*/ 3328748 w 3328748"/>
              <a:gd name="connsiteY3" fmla="*/ 477269 h 640334"/>
              <a:gd name="connsiteX4" fmla="*/ 3328748 w 3328748"/>
              <a:gd name="connsiteY4" fmla="*/ 640334 h 640334"/>
              <a:gd name="connsiteX5" fmla="*/ 1415403 w 3328748"/>
              <a:gd name="connsiteY5" fmla="*/ 640334 h 640334"/>
              <a:gd name="connsiteX6" fmla="*/ 1415403 w 3328748"/>
              <a:gd name="connsiteY6" fmla="*/ 477269 h 640334"/>
              <a:gd name="connsiteX7" fmla="*/ 1415405 w 3328748"/>
              <a:gd name="connsiteY7" fmla="*/ 477269 h 640334"/>
              <a:gd name="connsiteX8" fmla="*/ 1415405 w 3328748"/>
              <a:gd name="connsiteY8" fmla="*/ 163067 h 640334"/>
              <a:gd name="connsiteX9" fmla="*/ 0 w 3328748"/>
              <a:gd name="connsiteY9" fmla="*/ 163067 h 640334"/>
              <a:gd name="connsiteX10" fmla="*/ 0 w 3328748"/>
              <a:gd name="connsiteY10" fmla="*/ 2 h 640334"/>
              <a:gd name="connsiteX11" fmla="*/ 1415405 w 3328748"/>
              <a:gd name="connsiteY11" fmla="*/ 2 h 640334"/>
              <a:gd name="connsiteX0" fmla="*/ 1415405 w 3328748"/>
              <a:gd name="connsiteY0" fmla="*/ 0 h 640334"/>
              <a:gd name="connsiteX1" fmla="*/ 1578470 w 3328748"/>
              <a:gd name="connsiteY1" fmla="*/ 0 h 640334"/>
              <a:gd name="connsiteX2" fmla="*/ 1578470 w 3328748"/>
              <a:gd name="connsiteY2" fmla="*/ 477269 h 640334"/>
              <a:gd name="connsiteX3" fmla="*/ 3328748 w 3328748"/>
              <a:gd name="connsiteY3" fmla="*/ 477269 h 640334"/>
              <a:gd name="connsiteX4" fmla="*/ 3328748 w 3328748"/>
              <a:gd name="connsiteY4" fmla="*/ 640334 h 640334"/>
              <a:gd name="connsiteX5" fmla="*/ 1415403 w 3328748"/>
              <a:gd name="connsiteY5" fmla="*/ 640334 h 640334"/>
              <a:gd name="connsiteX6" fmla="*/ 1415403 w 3328748"/>
              <a:gd name="connsiteY6" fmla="*/ 477269 h 640334"/>
              <a:gd name="connsiteX7" fmla="*/ 1415405 w 3328748"/>
              <a:gd name="connsiteY7" fmla="*/ 163067 h 640334"/>
              <a:gd name="connsiteX8" fmla="*/ 0 w 3328748"/>
              <a:gd name="connsiteY8" fmla="*/ 163067 h 640334"/>
              <a:gd name="connsiteX9" fmla="*/ 0 w 3328748"/>
              <a:gd name="connsiteY9" fmla="*/ 2 h 640334"/>
              <a:gd name="connsiteX10" fmla="*/ 1415405 w 3328748"/>
              <a:gd name="connsiteY10" fmla="*/ 2 h 640334"/>
              <a:gd name="connsiteX11" fmla="*/ 1415405 w 3328748"/>
              <a:gd name="connsiteY11" fmla="*/ 0 h 640334"/>
              <a:gd name="connsiteX0" fmla="*/ 1415405 w 3328748"/>
              <a:gd name="connsiteY0" fmla="*/ 0 h 640334"/>
              <a:gd name="connsiteX1" fmla="*/ 1578470 w 3328748"/>
              <a:gd name="connsiteY1" fmla="*/ 0 h 640334"/>
              <a:gd name="connsiteX2" fmla="*/ 1578470 w 3328748"/>
              <a:gd name="connsiteY2" fmla="*/ 477269 h 640334"/>
              <a:gd name="connsiteX3" fmla="*/ 3328748 w 3328748"/>
              <a:gd name="connsiteY3" fmla="*/ 477269 h 640334"/>
              <a:gd name="connsiteX4" fmla="*/ 3328748 w 3328748"/>
              <a:gd name="connsiteY4" fmla="*/ 640334 h 640334"/>
              <a:gd name="connsiteX5" fmla="*/ 1415403 w 3328748"/>
              <a:gd name="connsiteY5" fmla="*/ 640334 h 640334"/>
              <a:gd name="connsiteX6" fmla="*/ 1415405 w 3328748"/>
              <a:gd name="connsiteY6" fmla="*/ 163067 h 640334"/>
              <a:gd name="connsiteX7" fmla="*/ 0 w 3328748"/>
              <a:gd name="connsiteY7" fmla="*/ 163067 h 640334"/>
              <a:gd name="connsiteX8" fmla="*/ 0 w 3328748"/>
              <a:gd name="connsiteY8" fmla="*/ 2 h 640334"/>
              <a:gd name="connsiteX9" fmla="*/ 1415405 w 3328748"/>
              <a:gd name="connsiteY9" fmla="*/ 2 h 640334"/>
              <a:gd name="connsiteX10" fmla="*/ 1415405 w 3328748"/>
              <a:gd name="connsiteY10" fmla="*/ 0 h 640334"/>
              <a:gd name="connsiteX0" fmla="*/ 1415405 w 3328748"/>
              <a:gd name="connsiteY0" fmla="*/ 2 h 640334"/>
              <a:gd name="connsiteX1" fmla="*/ 1578470 w 3328748"/>
              <a:gd name="connsiteY1" fmla="*/ 0 h 640334"/>
              <a:gd name="connsiteX2" fmla="*/ 1578470 w 3328748"/>
              <a:gd name="connsiteY2" fmla="*/ 477269 h 640334"/>
              <a:gd name="connsiteX3" fmla="*/ 3328748 w 3328748"/>
              <a:gd name="connsiteY3" fmla="*/ 477269 h 640334"/>
              <a:gd name="connsiteX4" fmla="*/ 3328748 w 3328748"/>
              <a:gd name="connsiteY4" fmla="*/ 640334 h 640334"/>
              <a:gd name="connsiteX5" fmla="*/ 1415403 w 3328748"/>
              <a:gd name="connsiteY5" fmla="*/ 640334 h 640334"/>
              <a:gd name="connsiteX6" fmla="*/ 1415405 w 3328748"/>
              <a:gd name="connsiteY6" fmla="*/ 163067 h 640334"/>
              <a:gd name="connsiteX7" fmla="*/ 0 w 3328748"/>
              <a:gd name="connsiteY7" fmla="*/ 163067 h 640334"/>
              <a:gd name="connsiteX8" fmla="*/ 0 w 3328748"/>
              <a:gd name="connsiteY8" fmla="*/ 2 h 640334"/>
              <a:gd name="connsiteX9" fmla="*/ 1415405 w 3328748"/>
              <a:gd name="connsiteY9" fmla="*/ 2 h 640334"/>
              <a:gd name="connsiteX0" fmla="*/ 0 w 3328748"/>
              <a:gd name="connsiteY0" fmla="*/ 2 h 640334"/>
              <a:gd name="connsiteX1" fmla="*/ 1578470 w 3328748"/>
              <a:gd name="connsiteY1" fmla="*/ 0 h 640334"/>
              <a:gd name="connsiteX2" fmla="*/ 1578470 w 3328748"/>
              <a:gd name="connsiteY2" fmla="*/ 477269 h 640334"/>
              <a:gd name="connsiteX3" fmla="*/ 3328748 w 3328748"/>
              <a:gd name="connsiteY3" fmla="*/ 477269 h 640334"/>
              <a:gd name="connsiteX4" fmla="*/ 3328748 w 3328748"/>
              <a:gd name="connsiteY4" fmla="*/ 640334 h 640334"/>
              <a:gd name="connsiteX5" fmla="*/ 1415403 w 3328748"/>
              <a:gd name="connsiteY5" fmla="*/ 640334 h 640334"/>
              <a:gd name="connsiteX6" fmla="*/ 1415405 w 3328748"/>
              <a:gd name="connsiteY6" fmla="*/ 163067 h 640334"/>
              <a:gd name="connsiteX7" fmla="*/ 0 w 3328748"/>
              <a:gd name="connsiteY7" fmla="*/ 163067 h 640334"/>
              <a:gd name="connsiteX8" fmla="*/ 0 w 3328748"/>
              <a:gd name="connsiteY8" fmla="*/ 2 h 6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8748" h="640334">
                <a:moveTo>
                  <a:pt x="0" y="2"/>
                </a:moveTo>
                <a:lnTo>
                  <a:pt x="1578470" y="0"/>
                </a:lnTo>
                <a:lnTo>
                  <a:pt x="1578470" y="477269"/>
                </a:lnTo>
                <a:lnTo>
                  <a:pt x="3328748" y="477269"/>
                </a:lnTo>
                <a:lnTo>
                  <a:pt x="3328748" y="640334"/>
                </a:lnTo>
                <a:lnTo>
                  <a:pt x="1415403" y="640334"/>
                </a:lnTo>
                <a:cubicBezTo>
                  <a:pt x="1415404" y="481245"/>
                  <a:pt x="1415404" y="322156"/>
                  <a:pt x="1415405" y="163067"/>
                </a:cubicBezTo>
                <a:lnTo>
                  <a:pt x="0" y="163067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 century gothic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7844CC-C56F-A24B-B290-67F21085A340}"/>
              </a:ext>
            </a:extLst>
          </p:cNvPr>
          <p:cNvSpPr/>
          <p:nvPr/>
        </p:nvSpPr>
        <p:spPr>
          <a:xfrm>
            <a:off x="9257249" y="3695911"/>
            <a:ext cx="2803708" cy="1200329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8514AA-0829-464C-A5A8-FD50D708E69A}"/>
              </a:ext>
            </a:extLst>
          </p:cNvPr>
          <p:cNvSpPr/>
          <p:nvPr/>
        </p:nvSpPr>
        <p:spPr>
          <a:xfrm>
            <a:off x="9265258" y="3766198"/>
            <a:ext cx="2795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RCC &amp;CLT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539590B-1A5B-9348-A144-9A0D09F0CFF4}"/>
              </a:ext>
            </a:extLst>
          </p:cNvPr>
          <p:cNvSpPr/>
          <p:nvPr/>
        </p:nvSpPr>
        <p:spPr>
          <a:xfrm>
            <a:off x="6872710" y="1597251"/>
            <a:ext cx="4339773" cy="4029341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32E4A-B9AC-1844-B1AA-69E3F024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11" y="-52759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06FED-99FC-2F42-88BE-17CC3769C249}"/>
              </a:ext>
            </a:extLst>
          </p:cNvPr>
          <p:cNvSpPr/>
          <p:nvPr/>
        </p:nvSpPr>
        <p:spPr>
          <a:xfrm>
            <a:off x="7448843" y="2150645"/>
            <a:ext cx="3017520" cy="33510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6F68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754623-0298-3041-8CC9-55E7763E034E}"/>
              </a:ext>
            </a:extLst>
          </p:cNvPr>
          <p:cNvCxnSpPr>
            <a:cxnSpLocks/>
          </p:cNvCxnSpPr>
          <p:nvPr/>
        </p:nvCxnSpPr>
        <p:spPr>
          <a:xfrm>
            <a:off x="7476830" y="1972690"/>
            <a:ext cx="3017520" cy="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83485A1-2879-A241-A003-7B43A19F36FF}"/>
              </a:ext>
            </a:extLst>
          </p:cNvPr>
          <p:cNvSpPr/>
          <p:nvPr/>
        </p:nvSpPr>
        <p:spPr>
          <a:xfrm>
            <a:off x="7841231" y="3407459"/>
            <a:ext cx="2288717" cy="761141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Critical Slab 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87A1A0-86A1-F641-BE2E-CB4B46827AFF}"/>
              </a:ext>
            </a:extLst>
          </p:cNvPr>
          <p:cNvCxnSpPr>
            <a:cxnSpLocks/>
          </p:cNvCxnSpPr>
          <p:nvPr/>
        </p:nvCxnSpPr>
        <p:spPr>
          <a:xfrm flipV="1">
            <a:off x="10629966" y="2112497"/>
            <a:ext cx="0" cy="3351067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9E0610-B144-034D-8B0A-48C04BA56279}"/>
              </a:ext>
            </a:extLst>
          </p:cNvPr>
          <p:cNvSpPr txBox="1"/>
          <p:nvPr/>
        </p:nvSpPr>
        <p:spPr>
          <a:xfrm>
            <a:off x="8578721" y="155899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6D970-CF56-E344-A1FB-ACABBBED2B65}"/>
              </a:ext>
            </a:extLst>
          </p:cNvPr>
          <p:cNvSpPr txBox="1"/>
          <p:nvPr/>
        </p:nvSpPr>
        <p:spPr>
          <a:xfrm rot="5400000">
            <a:off x="10563098" y="356070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B97DD-77C7-954C-9D50-2E988616BD59}"/>
              </a:ext>
            </a:extLst>
          </p:cNvPr>
          <p:cNvSpPr txBox="1"/>
          <p:nvPr/>
        </p:nvSpPr>
        <p:spPr>
          <a:xfrm>
            <a:off x="4478893" y="129990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Slab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31A05CD-18AB-2C40-9FC6-F9DFB0AF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20</a:t>
            </a:fld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CB00F2-183E-544B-BF51-AD5AF0D6DAE0}"/>
              </a:ext>
            </a:extLst>
          </p:cNvPr>
          <p:cNvSpPr txBox="1"/>
          <p:nvPr/>
        </p:nvSpPr>
        <p:spPr>
          <a:xfrm>
            <a:off x="8507548" y="5712645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Slab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DC51BD-42E7-694F-93F1-0AE883846430}"/>
              </a:ext>
            </a:extLst>
          </p:cNvPr>
          <p:cNvSpPr/>
          <p:nvPr/>
        </p:nvSpPr>
        <p:spPr>
          <a:xfrm>
            <a:off x="478725" y="1558993"/>
            <a:ext cx="5329699" cy="4029341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04700D-91C3-3D40-893F-D087635A44C8}"/>
                  </a:ext>
                </a:extLst>
              </p:cNvPr>
              <p:cNvSpPr/>
              <p:nvPr/>
            </p:nvSpPr>
            <p:spPr>
              <a:xfrm>
                <a:off x="397893" y="3677862"/>
                <a:ext cx="38011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𝐶𝑜𝑣𝑒𝑟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04700D-91C3-3D40-893F-D087635A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3" y="3677862"/>
                <a:ext cx="380119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4149D6-7843-3845-92CB-4C3A721B214E}"/>
                  </a:ext>
                </a:extLst>
              </p:cNvPr>
              <p:cNvSpPr/>
              <p:nvPr/>
            </p:nvSpPr>
            <p:spPr>
              <a:xfrm>
                <a:off x="581414" y="4621910"/>
                <a:ext cx="51627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𝑙𝑎𝑏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𝑇h𝑖𝑘𝑛𝑒𝑠𝑠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=100+50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𝒎𝒎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4149D6-7843-3845-92CB-4C3A721B21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14" y="4621910"/>
                <a:ext cx="5162710" cy="461665"/>
              </a:xfrm>
              <a:prstGeom prst="rect">
                <a:avLst/>
              </a:prstGeom>
              <a:blipFill>
                <a:blip r:embed="rId5"/>
                <a:stretch>
                  <a:fillRect l="-1716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0A3C6C-403B-8041-8BCA-1CDCC24A14B4}"/>
                  </a:ext>
                </a:extLst>
              </p:cNvPr>
              <p:cNvSpPr/>
              <p:nvPr/>
            </p:nvSpPr>
            <p:spPr>
              <a:xfrm>
                <a:off x="637879" y="1927139"/>
                <a:ext cx="7589461" cy="1540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𝑙𝑎𝑏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𝑇h𝑖𝑘𝑛𝑒𝑠𝑠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𝑃𝑒𝑟𝑖𝑚𝑒𝑡𝑒𝑟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𝐶𝑜𝑣𝑒𝑟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lvl="0"/>
                <a:endParaRPr lang="en-US" sz="2400" dirty="0">
                  <a:solidFill>
                    <a:schemeClr val="tx1"/>
                  </a:solidFill>
                </a:endParaRPr>
              </a:p>
              <a:p>
                <a:pPr lvl="0"/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0A3C6C-403B-8041-8BCA-1CDCC24A1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79" y="1927139"/>
                <a:ext cx="7589461" cy="1540743"/>
              </a:xfrm>
              <a:prstGeom prst="rect">
                <a:avLst/>
              </a:prstGeom>
              <a:blipFill>
                <a:blip r:embed="rId6"/>
                <a:stretch>
                  <a:fillRect l="-1338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9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FFE43-24D4-004C-9681-A96B1971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21EB4-A72A-E445-82E1-0B5B3C45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07" y="-185999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600DA-8A4B-7441-835F-A1519C667AFE}"/>
              </a:ext>
            </a:extLst>
          </p:cNvPr>
          <p:cNvSpPr/>
          <p:nvPr/>
        </p:nvSpPr>
        <p:spPr>
          <a:xfrm>
            <a:off x="4067979" y="52771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Slab Reinforcement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3402F9-AF04-C941-BE8D-4D704B8C4F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" y="1909923"/>
            <a:ext cx="6095365" cy="3824022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51B0BB-C3BD-D84F-BF32-65D523677C57}"/>
                  </a:ext>
                </a:extLst>
              </p:cNvPr>
              <p:cNvSpPr/>
              <p:nvPr/>
            </p:nvSpPr>
            <p:spPr>
              <a:xfrm>
                <a:off x="168570" y="1078001"/>
                <a:ext cx="53219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𝑠𝑡𝑒𝑒𝑙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𝑝𝑟𝑜𝑣𝑖𝑑𝑒𝑑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=3600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51B0BB-C3BD-D84F-BF32-65D523677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0" y="1078001"/>
                <a:ext cx="5321905" cy="461665"/>
              </a:xfrm>
              <a:prstGeom prst="rect">
                <a:avLst/>
              </a:prstGeom>
              <a:blipFill>
                <a:blip r:embed="rId4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72B7C43-24C6-E14F-B5E2-ACFD47F535AB}"/>
              </a:ext>
            </a:extLst>
          </p:cNvPr>
          <p:cNvSpPr txBox="1"/>
          <p:nvPr/>
        </p:nvSpPr>
        <p:spPr>
          <a:xfrm>
            <a:off x="8360973" y="5733945"/>
            <a:ext cx="328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Way Slab Reinforcement [3]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06AED-A483-D644-8C63-6FB6B5A8926A}"/>
              </a:ext>
            </a:extLst>
          </p:cNvPr>
          <p:cNvSpPr txBox="1"/>
          <p:nvPr/>
        </p:nvSpPr>
        <p:spPr>
          <a:xfrm>
            <a:off x="1170062" y="5733945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Cross-section of the Slab Reinforcement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0CCDAE6-2072-B149-B527-226F769BE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78" y="1441342"/>
            <a:ext cx="3048000" cy="4114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759A2BD1-F150-3E40-BDFF-C030FC868AC9}"/>
              </a:ext>
            </a:extLst>
          </p:cNvPr>
          <p:cNvSpPr/>
          <p:nvPr/>
        </p:nvSpPr>
        <p:spPr>
          <a:xfrm>
            <a:off x="168570" y="900194"/>
            <a:ext cx="5321905" cy="804621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3A88F-B266-2547-852F-27FC6224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1A25F-5EC4-1C4D-8B85-D2FCF5D3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59" y="-120372"/>
            <a:ext cx="1062182" cy="1062182"/>
          </a:xfrm>
          <a:prstGeom prst="rect">
            <a:avLst/>
          </a:prstGeom>
        </p:spPr>
      </p:pic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4EA003D7-AFB4-624A-AB0C-289B34B8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12" y="1258130"/>
            <a:ext cx="8517830" cy="5031901"/>
          </a:xfrm>
          <a:prstGeom prst="rect">
            <a:avLst/>
          </a:prstGeom>
          <a:ln>
            <a:solidFill>
              <a:srgbClr val="2683C7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69F207-8652-2D46-916B-051069658064}"/>
              </a:ext>
            </a:extLst>
          </p:cNvPr>
          <p:cNvCxnSpPr/>
          <p:nvPr/>
        </p:nvCxnSpPr>
        <p:spPr>
          <a:xfrm>
            <a:off x="8362552" y="4137501"/>
            <a:ext cx="27616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ame 9">
            <a:extLst>
              <a:ext uri="{FF2B5EF4-FFF2-40B4-BE49-F238E27FC236}">
                <a16:creationId xmlns:a16="http://schemas.microsoft.com/office/drawing/2014/main" id="{79B2A03F-0326-E548-8646-4780A008A082}"/>
              </a:ext>
            </a:extLst>
          </p:cNvPr>
          <p:cNvSpPr/>
          <p:nvPr/>
        </p:nvSpPr>
        <p:spPr>
          <a:xfrm>
            <a:off x="8090938" y="3976377"/>
            <a:ext cx="767114" cy="300709"/>
          </a:xfrm>
          <a:prstGeom prst="fram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262DA2-F700-6B48-BC6A-6F9869491CC9}"/>
              </a:ext>
            </a:extLst>
          </p:cNvPr>
          <p:cNvCxnSpPr>
            <a:cxnSpLocks/>
          </p:cNvCxnSpPr>
          <p:nvPr/>
        </p:nvCxnSpPr>
        <p:spPr>
          <a:xfrm>
            <a:off x="4879847" y="4137501"/>
            <a:ext cx="5901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ame 12">
            <a:extLst>
              <a:ext uri="{FF2B5EF4-FFF2-40B4-BE49-F238E27FC236}">
                <a16:creationId xmlns:a16="http://schemas.microsoft.com/office/drawing/2014/main" id="{F72F932A-F3AA-7E4F-A566-C252EECD4EE2}"/>
              </a:ext>
            </a:extLst>
          </p:cNvPr>
          <p:cNvSpPr/>
          <p:nvPr/>
        </p:nvSpPr>
        <p:spPr>
          <a:xfrm>
            <a:off x="4791373" y="4013706"/>
            <a:ext cx="767114" cy="300709"/>
          </a:xfrm>
          <a:prstGeom prst="fram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D366D5-0129-9644-853F-A2D13F9ADE3C}"/>
              </a:ext>
            </a:extLst>
          </p:cNvPr>
          <p:cNvCxnSpPr>
            <a:cxnSpLocks/>
          </p:cNvCxnSpPr>
          <p:nvPr/>
        </p:nvCxnSpPr>
        <p:spPr>
          <a:xfrm flipV="1">
            <a:off x="4327498" y="4663641"/>
            <a:ext cx="0" cy="5451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ame 15">
            <a:extLst>
              <a:ext uri="{FF2B5EF4-FFF2-40B4-BE49-F238E27FC236}">
                <a16:creationId xmlns:a16="http://schemas.microsoft.com/office/drawing/2014/main" id="{FCF777B9-F84E-5A46-8B47-C866B103F9AF}"/>
              </a:ext>
            </a:extLst>
          </p:cNvPr>
          <p:cNvSpPr/>
          <p:nvPr/>
        </p:nvSpPr>
        <p:spPr>
          <a:xfrm>
            <a:off x="4112706" y="4534254"/>
            <a:ext cx="429584" cy="80393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596F8-0ADD-4F4F-A8CE-1A1C6294659E}"/>
              </a:ext>
            </a:extLst>
          </p:cNvPr>
          <p:cNvSpPr txBox="1"/>
          <p:nvPr/>
        </p:nvSpPr>
        <p:spPr>
          <a:xfrm>
            <a:off x="4879847" y="369452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42B2DC-5E23-1D4D-A53C-7BD02C0156F3}"/>
              </a:ext>
            </a:extLst>
          </p:cNvPr>
          <p:cNvSpPr txBox="1"/>
          <p:nvPr/>
        </p:nvSpPr>
        <p:spPr>
          <a:xfrm>
            <a:off x="3666744" y="475155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46B6FF-8617-CD40-BAB7-C741A55BC8D9}"/>
              </a:ext>
            </a:extLst>
          </p:cNvPr>
          <p:cNvSpPr txBox="1"/>
          <p:nvPr/>
        </p:nvSpPr>
        <p:spPr>
          <a:xfrm>
            <a:off x="8281885" y="360704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2.4 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A73DD3-2EA9-104A-8A50-CAB5B09461B9}"/>
              </a:ext>
            </a:extLst>
          </p:cNvPr>
          <p:cNvSpPr/>
          <p:nvPr/>
        </p:nvSpPr>
        <p:spPr>
          <a:xfrm>
            <a:off x="177755" y="3132667"/>
            <a:ext cx="2037885" cy="1988221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E55B8-17F5-4740-85A7-54505AAA8098}"/>
              </a:ext>
            </a:extLst>
          </p:cNvPr>
          <p:cNvSpPr txBox="1"/>
          <p:nvPr/>
        </p:nvSpPr>
        <p:spPr>
          <a:xfrm>
            <a:off x="257163" y="3371489"/>
            <a:ext cx="1980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[1] : 5m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[2] : 4m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[3] : 2.4m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5C8F7F-8201-D34D-BF27-7C3488D7CCF9}"/>
              </a:ext>
            </a:extLst>
          </p:cNvPr>
          <p:cNvSpPr/>
          <p:nvPr/>
        </p:nvSpPr>
        <p:spPr>
          <a:xfrm>
            <a:off x="5612829" y="6354028"/>
            <a:ext cx="3516657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Beams Locations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DA058-4FDC-D74B-96EC-015C196F8676}"/>
              </a:ext>
            </a:extLst>
          </p:cNvPr>
          <p:cNvSpPr txBox="1"/>
          <p:nvPr/>
        </p:nvSpPr>
        <p:spPr>
          <a:xfrm>
            <a:off x="0" y="888321"/>
            <a:ext cx="325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Beam Design location: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3D987E-9E97-5447-8660-0BC6D2C118B9}"/>
              </a:ext>
            </a:extLst>
          </p:cNvPr>
          <p:cNvSpPr/>
          <p:nvPr/>
        </p:nvSpPr>
        <p:spPr>
          <a:xfrm>
            <a:off x="2215640" y="116077"/>
            <a:ext cx="863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Beam Design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9467A-98E9-6F4D-8E86-68AB43949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931" y="-104311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B68625-4D95-3B4C-B10D-05768FED1E61}"/>
              </a:ext>
            </a:extLst>
          </p:cNvPr>
          <p:cNvSpPr/>
          <p:nvPr/>
        </p:nvSpPr>
        <p:spPr>
          <a:xfrm>
            <a:off x="2927484" y="13497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Beam Calculation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BD169D-6300-7D44-9225-1DD26511D208}"/>
              </a:ext>
            </a:extLst>
          </p:cNvPr>
          <p:cNvSpPr txBox="1"/>
          <p:nvPr/>
        </p:nvSpPr>
        <p:spPr>
          <a:xfrm>
            <a:off x="307432" y="1137366"/>
            <a:ext cx="525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Beam Design (Critical Beam 5m)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116CE8F-8BA9-1245-ACA8-DEF2596A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48408" y="171564"/>
            <a:ext cx="1312025" cy="365125"/>
          </a:xfrm>
        </p:spPr>
        <p:txBody>
          <a:bodyPr/>
          <a:lstStyle/>
          <a:p>
            <a:fld id="{610D7426-FDF9-49E3-B871-E522DC752386}" type="slidenum">
              <a:rPr lang="en-US" sz="2400" smtClean="0"/>
              <a:t>23</a:t>
            </a:fld>
            <a:endParaRPr lang="en-US" sz="2400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6F4B94-989F-BC4D-9A53-08D558531B05}"/>
              </a:ext>
            </a:extLst>
          </p:cNvPr>
          <p:cNvSpPr/>
          <p:nvPr/>
        </p:nvSpPr>
        <p:spPr>
          <a:xfrm>
            <a:off x="6151055" y="2466117"/>
            <a:ext cx="1499356" cy="464482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85828-CDEC-CE4F-9BA5-6B6E6CB0D90F}"/>
              </a:ext>
            </a:extLst>
          </p:cNvPr>
          <p:cNvSpPr/>
          <p:nvPr/>
        </p:nvSpPr>
        <p:spPr>
          <a:xfrm>
            <a:off x="6149948" y="2511705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[1] : 5m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382FD3-5CF4-C647-BE34-3C3C0F3FD69F}"/>
              </a:ext>
            </a:extLst>
          </p:cNvPr>
          <p:cNvSpPr/>
          <p:nvPr/>
        </p:nvSpPr>
        <p:spPr>
          <a:xfrm>
            <a:off x="497921" y="1891352"/>
            <a:ext cx="4090454" cy="4375336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C1E6280-5CB0-884D-B16C-135300B29907}"/>
              </a:ext>
            </a:extLst>
          </p:cNvPr>
          <p:cNvSpPr/>
          <p:nvPr/>
        </p:nvSpPr>
        <p:spPr>
          <a:xfrm>
            <a:off x="6417579" y="3857703"/>
            <a:ext cx="2591099" cy="2408985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08B7F2F-58A7-DB47-9560-DB95BC8DA1DE}"/>
              </a:ext>
            </a:extLst>
          </p:cNvPr>
          <p:cNvSpPr/>
          <p:nvPr/>
        </p:nvSpPr>
        <p:spPr>
          <a:xfrm>
            <a:off x="9102980" y="3848161"/>
            <a:ext cx="2870567" cy="2408985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030DF27-453F-3D45-8950-68D859C6238A}"/>
              </a:ext>
            </a:extLst>
          </p:cNvPr>
          <p:cNvSpPr/>
          <p:nvPr/>
        </p:nvSpPr>
        <p:spPr>
          <a:xfrm>
            <a:off x="6541522" y="5067427"/>
            <a:ext cx="2374568" cy="213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461A37-90EE-154C-92A4-6DE58D97AD6B}"/>
              </a:ext>
            </a:extLst>
          </p:cNvPr>
          <p:cNvCxnSpPr>
            <a:cxnSpLocks/>
          </p:cNvCxnSpPr>
          <p:nvPr/>
        </p:nvCxnSpPr>
        <p:spPr>
          <a:xfrm>
            <a:off x="6508799" y="4878976"/>
            <a:ext cx="2407291" cy="0"/>
          </a:xfrm>
          <a:prstGeom prst="straightConnector1">
            <a:avLst/>
          </a:prstGeom>
          <a:ln w="730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iangle 12">
            <a:extLst>
              <a:ext uri="{FF2B5EF4-FFF2-40B4-BE49-F238E27FC236}">
                <a16:creationId xmlns:a16="http://schemas.microsoft.com/office/drawing/2014/main" id="{AAC0F43A-A195-E042-B311-021FAA82DF4F}"/>
              </a:ext>
            </a:extLst>
          </p:cNvPr>
          <p:cNvSpPr/>
          <p:nvPr/>
        </p:nvSpPr>
        <p:spPr>
          <a:xfrm>
            <a:off x="6508799" y="5267053"/>
            <a:ext cx="211388" cy="2823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35E5AF-F656-DD41-922D-EAA414478A25}"/>
              </a:ext>
            </a:extLst>
          </p:cNvPr>
          <p:cNvSpPr/>
          <p:nvPr/>
        </p:nvSpPr>
        <p:spPr>
          <a:xfrm>
            <a:off x="8762438" y="5293568"/>
            <a:ext cx="204478" cy="282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8B91EE-CCC5-1043-B6C5-A354D82ED655}"/>
              </a:ext>
            </a:extLst>
          </p:cNvPr>
          <p:cNvSpPr txBox="1"/>
          <p:nvPr/>
        </p:nvSpPr>
        <p:spPr>
          <a:xfrm>
            <a:off x="7382065" y="445939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A2F7B3B-7796-DF43-AAAB-0CA855C8BA7E}"/>
              </a:ext>
            </a:extLst>
          </p:cNvPr>
          <p:cNvGrpSpPr/>
          <p:nvPr/>
        </p:nvGrpSpPr>
        <p:grpSpPr>
          <a:xfrm>
            <a:off x="9834680" y="3965162"/>
            <a:ext cx="1120640" cy="1877017"/>
            <a:chOff x="8639054" y="3266593"/>
            <a:chExt cx="2380753" cy="257502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A4AB3F8-F652-274B-8AD1-313A27435FB0}"/>
                </a:ext>
              </a:extLst>
            </p:cNvPr>
            <p:cNvSpPr/>
            <p:nvPr/>
          </p:nvSpPr>
          <p:spPr>
            <a:xfrm>
              <a:off x="8639054" y="3266593"/>
              <a:ext cx="2380753" cy="257502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1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EDFC60-3DCA-224F-80A8-BAAB8AFDAF5D}"/>
                </a:ext>
              </a:extLst>
            </p:cNvPr>
            <p:cNvSpPr/>
            <p:nvPr/>
          </p:nvSpPr>
          <p:spPr>
            <a:xfrm>
              <a:off x="8881676" y="5156871"/>
              <a:ext cx="2004317" cy="304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E84B1E-E399-C84B-95E8-CEAF166400D5}"/>
                </a:ext>
              </a:extLst>
            </p:cNvPr>
            <p:cNvSpPr txBox="1"/>
            <p:nvPr/>
          </p:nvSpPr>
          <p:spPr>
            <a:xfrm>
              <a:off x="8737051" y="5024211"/>
              <a:ext cx="1655178" cy="46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    </a:t>
              </a:r>
              <a:r>
                <a:rPr lang="en-US" sz="1600" dirty="0">
                  <a:solidFill>
                    <a:schemeClr val="bg1"/>
                  </a:solidFill>
                </a:rPr>
                <a:t>A</a:t>
              </a:r>
              <a:r>
                <a:rPr lang="en-US" sz="1600" baseline="-25000" dirty="0">
                  <a:solidFill>
                    <a:schemeClr val="bg1"/>
                  </a:solidFill>
                </a:rPr>
                <a:t>st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8B8F13-D1E7-CA48-B1EC-EB56011A0164}"/>
              </a:ext>
            </a:extLst>
          </p:cNvPr>
          <p:cNvSpPr/>
          <p:nvPr/>
        </p:nvSpPr>
        <p:spPr>
          <a:xfrm>
            <a:off x="11072123" y="4875917"/>
            <a:ext cx="90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d=250mm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DA2288-6944-4849-A74D-3AB75434C881}"/>
              </a:ext>
            </a:extLst>
          </p:cNvPr>
          <p:cNvGrpSpPr/>
          <p:nvPr/>
        </p:nvGrpSpPr>
        <p:grpSpPr>
          <a:xfrm>
            <a:off x="10986761" y="3989435"/>
            <a:ext cx="107220" cy="1588756"/>
            <a:chOff x="704010" y="2101566"/>
            <a:chExt cx="198970" cy="2623679"/>
          </a:xfrm>
          <a:solidFill>
            <a:srgbClr val="2683C7"/>
          </a:solidFill>
        </p:grpSpPr>
        <p:sp>
          <p:nvSpPr>
            <p:cNvPr id="38" name="Arrow: Up 28">
              <a:extLst>
                <a:ext uri="{FF2B5EF4-FFF2-40B4-BE49-F238E27FC236}">
                  <a16:creationId xmlns:a16="http://schemas.microsoft.com/office/drawing/2014/main" id="{985BB9F4-ABFA-D84D-83F9-A8B2D305B66E}"/>
                </a:ext>
              </a:extLst>
            </p:cNvPr>
            <p:cNvSpPr/>
            <p:nvPr/>
          </p:nvSpPr>
          <p:spPr>
            <a:xfrm flipH="1">
              <a:off x="704010" y="2101566"/>
              <a:ext cx="198970" cy="1327434"/>
            </a:xfrm>
            <a:prstGeom prst="upArrow">
              <a:avLst/>
            </a:prstGeom>
            <a:solidFill>
              <a:srgbClr val="2683C7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Arrow: Down 29">
              <a:extLst>
                <a:ext uri="{FF2B5EF4-FFF2-40B4-BE49-F238E27FC236}">
                  <a16:creationId xmlns:a16="http://schemas.microsoft.com/office/drawing/2014/main" id="{1062E6B9-30D2-6744-9E6C-651242F67579}"/>
                </a:ext>
              </a:extLst>
            </p:cNvPr>
            <p:cNvSpPr/>
            <p:nvPr/>
          </p:nvSpPr>
          <p:spPr>
            <a:xfrm>
              <a:off x="704011" y="3397811"/>
              <a:ext cx="198969" cy="1327434"/>
            </a:xfrm>
            <a:prstGeom prst="downArrow">
              <a:avLst/>
            </a:prstGeom>
            <a:solidFill>
              <a:srgbClr val="2683C7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83C7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32BBB9-966F-2D4C-8552-2C49147D1FEE}"/>
              </a:ext>
            </a:extLst>
          </p:cNvPr>
          <p:cNvGrpSpPr/>
          <p:nvPr/>
        </p:nvGrpSpPr>
        <p:grpSpPr>
          <a:xfrm>
            <a:off x="9776102" y="5875417"/>
            <a:ext cx="1401653" cy="460834"/>
            <a:chOff x="8626931" y="5903515"/>
            <a:chExt cx="2876198" cy="63220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4E9CA2-795C-6D49-954D-9698FEDDEA91}"/>
                </a:ext>
              </a:extLst>
            </p:cNvPr>
            <p:cNvGrpSpPr/>
            <p:nvPr/>
          </p:nvGrpSpPr>
          <p:grpSpPr>
            <a:xfrm rot="16200000">
              <a:off x="9745263" y="4785183"/>
              <a:ext cx="247613" cy="2484278"/>
              <a:chOff x="704010" y="2101566"/>
              <a:chExt cx="198970" cy="2623679"/>
            </a:xfrm>
          </p:grpSpPr>
          <p:sp>
            <p:nvSpPr>
              <p:cNvPr id="43" name="Arrow: Up 26">
                <a:extLst>
                  <a:ext uri="{FF2B5EF4-FFF2-40B4-BE49-F238E27FC236}">
                    <a16:creationId xmlns:a16="http://schemas.microsoft.com/office/drawing/2014/main" id="{3BA05C9B-6C13-4D4D-8DAB-44A220BA7D71}"/>
                  </a:ext>
                </a:extLst>
              </p:cNvPr>
              <p:cNvSpPr/>
              <p:nvPr/>
            </p:nvSpPr>
            <p:spPr>
              <a:xfrm flipH="1">
                <a:off x="704010" y="2101566"/>
                <a:ext cx="198970" cy="132743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row: Down 27">
                <a:extLst>
                  <a:ext uri="{FF2B5EF4-FFF2-40B4-BE49-F238E27FC236}">
                    <a16:creationId xmlns:a16="http://schemas.microsoft.com/office/drawing/2014/main" id="{E9E73FB0-490E-6347-A5C1-9EDE7CFB05B4}"/>
                  </a:ext>
                </a:extLst>
              </p:cNvPr>
              <p:cNvSpPr/>
              <p:nvPr/>
            </p:nvSpPr>
            <p:spPr>
              <a:xfrm>
                <a:off x="704011" y="3397811"/>
                <a:ext cx="198969" cy="1327434"/>
              </a:xfrm>
              <a:prstGeom prst="down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961FE6-64AB-0B47-97DE-229DF1ADF770}"/>
                </a:ext>
              </a:extLst>
            </p:cNvPr>
            <p:cNvSpPr txBox="1"/>
            <p:nvPr/>
          </p:nvSpPr>
          <p:spPr>
            <a:xfrm>
              <a:off x="8981480" y="6029044"/>
              <a:ext cx="2521649" cy="506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b=170 mm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156956-C188-A343-8E29-3E984EE59DD6}"/>
              </a:ext>
            </a:extLst>
          </p:cNvPr>
          <p:cNvGrpSpPr/>
          <p:nvPr/>
        </p:nvGrpSpPr>
        <p:grpSpPr>
          <a:xfrm>
            <a:off x="9641180" y="3996941"/>
            <a:ext cx="144376" cy="1878476"/>
            <a:chOff x="1633921" y="2142924"/>
            <a:chExt cx="198970" cy="2632734"/>
          </a:xfrm>
          <a:solidFill>
            <a:schemeClr val="accent2"/>
          </a:solidFill>
        </p:grpSpPr>
        <p:sp>
          <p:nvSpPr>
            <p:cNvPr id="33" name="Arrow: Up 30">
              <a:extLst>
                <a:ext uri="{FF2B5EF4-FFF2-40B4-BE49-F238E27FC236}">
                  <a16:creationId xmlns:a16="http://schemas.microsoft.com/office/drawing/2014/main" id="{B9FF4FE7-6B42-5D4A-9FA3-F3A515F4522F}"/>
                </a:ext>
              </a:extLst>
            </p:cNvPr>
            <p:cNvSpPr/>
            <p:nvPr/>
          </p:nvSpPr>
          <p:spPr>
            <a:xfrm flipH="1">
              <a:off x="1633921" y="2142924"/>
              <a:ext cx="198970" cy="1327434"/>
            </a:xfrm>
            <a:prstGeom prst="upArrow">
              <a:avLst/>
            </a:prstGeom>
            <a:grp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Down 31">
              <a:extLst>
                <a:ext uri="{FF2B5EF4-FFF2-40B4-BE49-F238E27FC236}">
                  <a16:creationId xmlns:a16="http://schemas.microsoft.com/office/drawing/2014/main" id="{66D4E3BB-1538-9A4E-9BDD-B882A2F8FFD8}"/>
                </a:ext>
              </a:extLst>
            </p:cNvPr>
            <p:cNvSpPr/>
            <p:nvPr/>
          </p:nvSpPr>
          <p:spPr>
            <a:xfrm>
              <a:off x="1633921" y="3448225"/>
              <a:ext cx="198970" cy="1327433"/>
            </a:xfrm>
            <a:prstGeom prst="downArrow">
              <a:avLst/>
            </a:prstGeom>
            <a:grp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6304C7-1A86-9B44-844B-F743AEDA6CA4}"/>
              </a:ext>
            </a:extLst>
          </p:cNvPr>
          <p:cNvSpPr txBox="1"/>
          <p:nvPr/>
        </p:nvSpPr>
        <p:spPr>
          <a:xfrm rot="16200000">
            <a:off x="8868306" y="4845553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h=320mm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1F8529E-CD3E-4B49-A35B-90D8F5CF9C5A}"/>
                  </a:ext>
                </a:extLst>
              </p:cNvPr>
              <p:cNvSpPr/>
              <p:nvPr/>
            </p:nvSpPr>
            <p:spPr>
              <a:xfrm>
                <a:off x="561131" y="1963375"/>
                <a:ext cx="3964034" cy="895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5000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16 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=312.5=320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1F8529E-CD3E-4B49-A35B-90D8F5CF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31" y="1963375"/>
                <a:ext cx="3964034" cy="895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674509-0AF9-E243-8C38-D53BAF3600F2}"/>
                  </a:ext>
                </a:extLst>
              </p:cNvPr>
              <p:cNvSpPr/>
              <p:nvPr/>
            </p:nvSpPr>
            <p:spPr>
              <a:xfrm>
                <a:off x="662525" y="2762123"/>
                <a:ext cx="39640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𝑐𝑜𝑛𝑣𝑒𝑟𝑡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3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=76.2</m:t>
                      </m:r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674509-0AF9-E243-8C38-D53BAF360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25" y="2762123"/>
                <a:ext cx="396403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890AC90-1CC3-524F-9CDF-3B5F61CA2367}"/>
                  </a:ext>
                </a:extLst>
              </p:cNvPr>
              <p:cNvSpPr/>
              <p:nvPr/>
            </p:nvSpPr>
            <p:spPr>
              <a:xfrm>
                <a:off x="662525" y="3357214"/>
                <a:ext cx="37385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=320−76.2−243.8=250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890AC90-1CC3-524F-9CDF-3B5F61CA2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25" y="3357214"/>
                <a:ext cx="373858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912D336-7F8E-D247-A117-C20885EFACCD}"/>
                  </a:ext>
                </a:extLst>
              </p:cNvPr>
              <p:cNvSpPr/>
              <p:nvPr/>
            </p:nvSpPr>
            <p:spPr>
              <a:xfrm>
                <a:off x="725180" y="3990388"/>
                <a:ext cx="1710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Ratio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912D336-7F8E-D247-A117-C20885EF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80" y="3990388"/>
                <a:ext cx="1710468" cy="369332"/>
              </a:xfrm>
              <a:prstGeom prst="rect">
                <a:avLst/>
              </a:prstGeom>
              <a:blipFill>
                <a:blip r:embed="rId7"/>
                <a:stretch>
                  <a:fillRect l="-296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3F532D8-E902-7849-878D-57D9750AA516}"/>
                  </a:ext>
                </a:extLst>
              </p:cNvPr>
              <p:cNvSpPr/>
              <p:nvPr/>
            </p:nvSpPr>
            <p:spPr>
              <a:xfrm>
                <a:off x="543288" y="4480532"/>
                <a:ext cx="3935693" cy="895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1.5</m:t>
                          </m:r>
                        </m:den>
                      </m:f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1.5</m:t>
                          </m:r>
                        </m:den>
                      </m:f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66.6=170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3F532D8-E902-7849-878D-57D9750AA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88" y="4480532"/>
                <a:ext cx="3935693" cy="8955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A85BF0-9859-6343-94E5-50E8FD113B5B}"/>
                  </a:ext>
                </a:extLst>
              </p:cNvPr>
              <p:cNvSpPr/>
              <p:nvPr/>
            </p:nvSpPr>
            <p:spPr>
              <a:xfrm>
                <a:off x="601048" y="5293568"/>
                <a:ext cx="40958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Cross section beam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𝟑𝟐𝟎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𝟏𝟕𝟎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𝒎𝒎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A85BF0-9859-6343-94E5-50E8FD113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48" y="5293568"/>
                <a:ext cx="4095801" cy="369332"/>
              </a:xfrm>
              <a:prstGeom prst="rect">
                <a:avLst/>
              </a:prstGeom>
              <a:blipFill>
                <a:blip r:embed="rId9"/>
                <a:stretch>
                  <a:fillRect l="-123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 descr="A picture containing shoji, text&#10;&#10;Description automatically generated">
            <a:extLst>
              <a:ext uri="{FF2B5EF4-FFF2-40B4-BE49-F238E27FC236}">
                <a16:creationId xmlns:a16="http://schemas.microsoft.com/office/drawing/2014/main" id="{7A05E22C-DE53-C947-84B9-C5BED1B90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83" y="1256951"/>
            <a:ext cx="3249774" cy="2254507"/>
          </a:xfrm>
          <a:prstGeom prst="rect">
            <a:avLst/>
          </a:prstGeom>
          <a:ln>
            <a:solidFill>
              <a:srgbClr val="2683C7"/>
            </a:solidFill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E5DE41-D5DD-AF4B-B296-2B05FA6DD75A}"/>
              </a:ext>
            </a:extLst>
          </p:cNvPr>
          <p:cNvCxnSpPr>
            <a:cxnSpLocks/>
          </p:cNvCxnSpPr>
          <p:nvPr/>
        </p:nvCxnSpPr>
        <p:spPr>
          <a:xfrm flipV="1">
            <a:off x="9382492" y="2123778"/>
            <a:ext cx="0" cy="7694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ame 54">
            <a:extLst>
              <a:ext uri="{FF2B5EF4-FFF2-40B4-BE49-F238E27FC236}">
                <a16:creationId xmlns:a16="http://schemas.microsoft.com/office/drawing/2014/main" id="{F3A28814-D7B7-D043-AC74-A06397115843}"/>
              </a:ext>
            </a:extLst>
          </p:cNvPr>
          <p:cNvSpPr/>
          <p:nvPr/>
        </p:nvSpPr>
        <p:spPr>
          <a:xfrm rot="16200000">
            <a:off x="8629871" y="2287408"/>
            <a:ext cx="1505243" cy="47969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C5D80A-6B64-1A40-8378-3E90F5335DBE}"/>
              </a:ext>
            </a:extLst>
          </p:cNvPr>
          <p:cNvCxnSpPr>
            <a:cxnSpLocks/>
          </p:cNvCxnSpPr>
          <p:nvPr/>
        </p:nvCxnSpPr>
        <p:spPr>
          <a:xfrm>
            <a:off x="7650411" y="2673875"/>
            <a:ext cx="13805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8672E4-ADB8-7B4F-A8A4-C843E55A7008}"/>
              </a:ext>
            </a:extLst>
          </p:cNvPr>
          <p:cNvSpPr txBox="1"/>
          <p:nvPr/>
        </p:nvSpPr>
        <p:spPr>
          <a:xfrm>
            <a:off x="1272395" y="5867722"/>
            <a:ext cx="285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ACI [2]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1ABF6-B2D5-E146-837C-05AB49F2D7E4}"/>
              </a:ext>
            </a:extLst>
          </p:cNvPr>
          <p:cNvSpPr/>
          <p:nvPr/>
        </p:nvSpPr>
        <p:spPr>
          <a:xfrm>
            <a:off x="10892332" y="642001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7119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A710FD-35DB-5E41-89CB-4FC60FC5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24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53957-661F-684A-8DC4-059FEC29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87" y="0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1E5991-6B5A-1C46-9374-36AC8D275082}"/>
              </a:ext>
            </a:extLst>
          </p:cNvPr>
          <p:cNvSpPr/>
          <p:nvPr/>
        </p:nvSpPr>
        <p:spPr>
          <a:xfrm>
            <a:off x="3969640" y="18867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Beam Reinforcement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ED6A4D63-C1BA-8843-B476-58F6ADF17C8C}"/>
              </a:ext>
            </a:extLst>
          </p:cNvPr>
          <p:cNvSpPr/>
          <p:nvPr/>
        </p:nvSpPr>
        <p:spPr>
          <a:xfrm>
            <a:off x="212595" y="1062181"/>
            <a:ext cx="5883405" cy="2366819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Dimensions (5m)  cross-section(450mm x 260mm)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has been taking from ETABS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steel top= 338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steel bottom= 430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784552D-5FA4-AB45-A808-FA7FF8A894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31" y="815134"/>
            <a:ext cx="5334363" cy="4428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68A16-8F59-7D4A-BF1C-4E92212AF112}"/>
              </a:ext>
            </a:extLst>
          </p:cNvPr>
          <p:cNvSpPr/>
          <p:nvPr/>
        </p:nvSpPr>
        <p:spPr>
          <a:xfrm>
            <a:off x="6982894" y="5667015"/>
            <a:ext cx="508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Beam Reinforcement Detail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(retrieved from ETABS)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0799">
            <a:extLst>
              <a:ext uri="{FF2B5EF4-FFF2-40B4-BE49-F238E27FC236}">
                <a16:creationId xmlns:a16="http://schemas.microsoft.com/office/drawing/2014/main" id="{6C80ED66-4122-0842-A46F-C0045F3497E3}"/>
              </a:ext>
            </a:extLst>
          </p:cNvPr>
          <p:cNvSpPr txBox="1"/>
          <p:nvPr/>
        </p:nvSpPr>
        <p:spPr>
          <a:xfrm>
            <a:off x="4312322" y="4715635"/>
            <a:ext cx="2212509" cy="67807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Provide 10@ 100mm stirrups c/c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FD038B46-C272-0141-BD96-5C4A30F95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" y="3729258"/>
            <a:ext cx="4231500" cy="1701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409ADC-8214-6C48-A5FE-D9B9F5FA4AFD}"/>
              </a:ext>
            </a:extLst>
          </p:cNvPr>
          <p:cNvSpPr/>
          <p:nvPr/>
        </p:nvSpPr>
        <p:spPr>
          <a:xfrm>
            <a:off x="1107898" y="5637530"/>
            <a:ext cx="405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Beam Stirrup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(retrieved from ETABS)[3]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2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B4F9E-02AB-CA4E-B026-0F4A9840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184" y="-103512"/>
            <a:ext cx="1062182" cy="1062182"/>
          </a:xfrm>
          <a:prstGeom prst="rect">
            <a:avLst/>
          </a:prstGeom>
        </p:spPr>
      </p:pic>
      <p:sp>
        <p:nvSpPr>
          <p:cNvPr id="123" name="Slide Number Placeholder 122">
            <a:extLst>
              <a:ext uri="{FF2B5EF4-FFF2-40B4-BE49-F238E27FC236}">
                <a16:creationId xmlns:a16="http://schemas.microsoft.com/office/drawing/2014/main" id="{2594E7B5-72F5-824F-ACA8-8166076B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25</a:t>
            </a:fld>
            <a:endParaRPr lang="en-US" sz="2400" dirty="0"/>
          </a:p>
        </p:txBody>
      </p:sp>
      <p:pic>
        <p:nvPicPr>
          <p:cNvPr id="68" name="Picture 67" descr="Chart, line chart&#10;&#10;Description automatically generated">
            <a:extLst>
              <a:ext uri="{FF2B5EF4-FFF2-40B4-BE49-F238E27FC236}">
                <a16:creationId xmlns:a16="http://schemas.microsoft.com/office/drawing/2014/main" id="{FECAA358-B250-3D48-83EA-16CBF9DCE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91" y="828085"/>
            <a:ext cx="9193183" cy="5376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B7476309-8B19-CB42-B9F6-8B5D72832FD0}"/>
              </a:ext>
            </a:extLst>
          </p:cNvPr>
          <p:cNvSpPr txBox="1"/>
          <p:nvPr/>
        </p:nvSpPr>
        <p:spPr>
          <a:xfrm>
            <a:off x="2155609" y="5952627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A1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5C6F423-2B6B-F241-96D3-B38BF940317C}"/>
              </a:ext>
            </a:extLst>
          </p:cNvPr>
          <p:cNvSpPr/>
          <p:nvPr/>
        </p:nvSpPr>
        <p:spPr>
          <a:xfrm>
            <a:off x="2060613" y="5184047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A2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784039F-8BF8-0344-816D-DA311943BAF1}"/>
              </a:ext>
            </a:extLst>
          </p:cNvPr>
          <p:cNvSpPr/>
          <p:nvPr/>
        </p:nvSpPr>
        <p:spPr>
          <a:xfrm>
            <a:off x="2095037" y="4415926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A3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FED07C2-73B9-CA42-A928-5E4C3210CF36}"/>
              </a:ext>
            </a:extLst>
          </p:cNvPr>
          <p:cNvSpPr/>
          <p:nvPr/>
        </p:nvSpPr>
        <p:spPr>
          <a:xfrm>
            <a:off x="2014214" y="3720019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A4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BB06AD89-23B1-2144-A813-2B2665C04B37}"/>
              </a:ext>
            </a:extLst>
          </p:cNvPr>
          <p:cNvSpPr/>
          <p:nvPr/>
        </p:nvSpPr>
        <p:spPr>
          <a:xfrm>
            <a:off x="2041465" y="2971145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A5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ABABE09-A391-5043-9D41-A65FF8B40C5C}"/>
              </a:ext>
            </a:extLst>
          </p:cNvPr>
          <p:cNvSpPr/>
          <p:nvPr/>
        </p:nvSpPr>
        <p:spPr>
          <a:xfrm>
            <a:off x="2130645" y="2148436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A6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27E2D21-5D39-CF40-95C9-B8F48D14C82E}"/>
              </a:ext>
            </a:extLst>
          </p:cNvPr>
          <p:cNvSpPr/>
          <p:nvPr/>
        </p:nvSpPr>
        <p:spPr>
          <a:xfrm>
            <a:off x="2072552" y="1387864"/>
            <a:ext cx="352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A7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BB6BEAC2-7669-3546-B332-F5B76E8955DF}"/>
              </a:ext>
            </a:extLst>
          </p:cNvPr>
          <p:cNvSpPr/>
          <p:nvPr/>
        </p:nvSpPr>
        <p:spPr>
          <a:xfrm>
            <a:off x="2867735" y="1405254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B7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0445F98B-F413-B847-B3E6-279B3A792C02}"/>
              </a:ext>
            </a:extLst>
          </p:cNvPr>
          <p:cNvSpPr/>
          <p:nvPr/>
        </p:nvSpPr>
        <p:spPr>
          <a:xfrm>
            <a:off x="2862041" y="2173461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B6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700EEB4-2671-5448-B1AB-D8CF58A16602}"/>
              </a:ext>
            </a:extLst>
          </p:cNvPr>
          <p:cNvSpPr/>
          <p:nvPr/>
        </p:nvSpPr>
        <p:spPr>
          <a:xfrm>
            <a:off x="2799509" y="2987014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B5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E07B498-08D1-A749-A2D7-861CF6AB8D4D}"/>
              </a:ext>
            </a:extLst>
          </p:cNvPr>
          <p:cNvSpPr/>
          <p:nvPr/>
        </p:nvSpPr>
        <p:spPr>
          <a:xfrm>
            <a:off x="2792346" y="3720019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B4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9E50551C-C8CB-3449-99A8-6BA283B01DE1}"/>
              </a:ext>
            </a:extLst>
          </p:cNvPr>
          <p:cNvSpPr/>
          <p:nvPr/>
        </p:nvSpPr>
        <p:spPr>
          <a:xfrm>
            <a:off x="2792346" y="4413933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B3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68AE4C6F-71F7-3D4D-AA2A-D0FDBB468E8C}"/>
              </a:ext>
            </a:extLst>
          </p:cNvPr>
          <p:cNvSpPr/>
          <p:nvPr/>
        </p:nvSpPr>
        <p:spPr>
          <a:xfrm>
            <a:off x="2940657" y="5170895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B2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DDA0516-C6B7-834F-9D71-292F5DDDB607}"/>
              </a:ext>
            </a:extLst>
          </p:cNvPr>
          <p:cNvSpPr/>
          <p:nvPr/>
        </p:nvSpPr>
        <p:spPr>
          <a:xfrm>
            <a:off x="2940657" y="5976939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B1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EFDDFBE-014E-7A40-8EF5-B148C7297A49}"/>
              </a:ext>
            </a:extLst>
          </p:cNvPr>
          <p:cNvSpPr txBox="1"/>
          <p:nvPr/>
        </p:nvSpPr>
        <p:spPr>
          <a:xfrm>
            <a:off x="3749230" y="5952627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C1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C647FEC6-02C6-AF49-A2E1-C1D243258E6A}"/>
              </a:ext>
            </a:extLst>
          </p:cNvPr>
          <p:cNvSpPr/>
          <p:nvPr/>
        </p:nvSpPr>
        <p:spPr>
          <a:xfrm>
            <a:off x="3730960" y="5208320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C2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C00B945-F59B-1241-B45C-750CAC972A5B}"/>
              </a:ext>
            </a:extLst>
          </p:cNvPr>
          <p:cNvSpPr/>
          <p:nvPr/>
        </p:nvSpPr>
        <p:spPr>
          <a:xfrm>
            <a:off x="3692461" y="4419353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C3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76B4864-38A0-9D47-ACF6-65F7E9AFE6E9}"/>
              </a:ext>
            </a:extLst>
          </p:cNvPr>
          <p:cNvSpPr/>
          <p:nvPr/>
        </p:nvSpPr>
        <p:spPr>
          <a:xfrm>
            <a:off x="3607234" y="3745048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C4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8079719-A7F3-1147-A29F-4D8EC341CBCD}"/>
              </a:ext>
            </a:extLst>
          </p:cNvPr>
          <p:cNvSpPr/>
          <p:nvPr/>
        </p:nvSpPr>
        <p:spPr>
          <a:xfrm>
            <a:off x="3634485" y="2996174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C5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BDBE96FC-D163-E341-BCFF-774A0FB6A5BA}"/>
              </a:ext>
            </a:extLst>
          </p:cNvPr>
          <p:cNvSpPr/>
          <p:nvPr/>
        </p:nvSpPr>
        <p:spPr>
          <a:xfrm>
            <a:off x="3723665" y="2173465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C6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6C440577-FD68-9D44-BF5C-395E7A82E5D8}"/>
              </a:ext>
            </a:extLst>
          </p:cNvPr>
          <p:cNvSpPr/>
          <p:nvPr/>
        </p:nvSpPr>
        <p:spPr>
          <a:xfrm>
            <a:off x="3665572" y="1412893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C7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D1FF324-E062-624E-A9D9-3DE3E4AF6706}"/>
              </a:ext>
            </a:extLst>
          </p:cNvPr>
          <p:cNvSpPr/>
          <p:nvPr/>
        </p:nvSpPr>
        <p:spPr>
          <a:xfrm>
            <a:off x="4460755" y="1430283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D7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597BFD6-6852-B746-AD26-C621A247BF75}"/>
              </a:ext>
            </a:extLst>
          </p:cNvPr>
          <p:cNvSpPr/>
          <p:nvPr/>
        </p:nvSpPr>
        <p:spPr>
          <a:xfrm>
            <a:off x="4455061" y="2198490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D6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9528488-6EF0-AF42-A221-36E06FF438C4}"/>
              </a:ext>
            </a:extLst>
          </p:cNvPr>
          <p:cNvSpPr/>
          <p:nvPr/>
        </p:nvSpPr>
        <p:spPr>
          <a:xfrm>
            <a:off x="4392529" y="3012043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D5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636397D-38DF-5749-AD74-854192FF040B}"/>
              </a:ext>
            </a:extLst>
          </p:cNvPr>
          <p:cNvSpPr/>
          <p:nvPr/>
        </p:nvSpPr>
        <p:spPr>
          <a:xfrm>
            <a:off x="4447485" y="3683307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D4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52D81A8-E157-724B-AE46-4D6ECF37D679}"/>
              </a:ext>
            </a:extLst>
          </p:cNvPr>
          <p:cNvSpPr/>
          <p:nvPr/>
        </p:nvSpPr>
        <p:spPr>
          <a:xfrm>
            <a:off x="4426098" y="5198748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D2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EE148178-2781-F849-9C99-015A2ADD5D6C}"/>
              </a:ext>
            </a:extLst>
          </p:cNvPr>
          <p:cNvSpPr/>
          <p:nvPr/>
        </p:nvSpPr>
        <p:spPr>
          <a:xfrm>
            <a:off x="4434201" y="6008512"/>
            <a:ext cx="357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D1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8AB17830-8550-5E46-A1E0-2F29E8B450FD}"/>
              </a:ext>
            </a:extLst>
          </p:cNvPr>
          <p:cNvSpPr txBox="1"/>
          <p:nvPr/>
        </p:nvSpPr>
        <p:spPr>
          <a:xfrm>
            <a:off x="5149077" y="598893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E1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3EF7D7D-903E-A840-A0CD-BE7BB03C346D}"/>
              </a:ext>
            </a:extLst>
          </p:cNvPr>
          <p:cNvSpPr/>
          <p:nvPr/>
        </p:nvSpPr>
        <p:spPr>
          <a:xfrm>
            <a:off x="5148277" y="5302501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E2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DD0EA8F-5C0D-5046-BED8-B97D4ACF44B3}"/>
              </a:ext>
            </a:extLst>
          </p:cNvPr>
          <p:cNvSpPr/>
          <p:nvPr/>
        </p:nvSpPr>
        <p:spPr>
          <a:xfrm>
            <a:off x="5192238" y="3720019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E4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F430989-E2C1-F342-8B05-F255DAD4BC7F}"/>
              </a:ext>
            </a:extLst>
          </p:cNvPr>
          <p:cNvSpPr/>
          <p:nvPr/>
        </p:nvSpPr>
        <p:spPr>
          <a:xfrm>
            <a:off x="5121826" y="3014151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E5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97176C8F-9BB9-D641-B7EF-F7F4887EAF6A}"/>
              </a:ext>
            </a:extLst>
          </p:cNvPr>
          <p:cNvSpPr/>
          <p:nvPr/>
        </p:nvSpPr>
        <p:spPr>
          <a:xfrm>
            <a:off x="5211006" y="219144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E6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41285A6-2E64-9B48-B97D-ACEFBF198C4C}"/>
              </a:ext>
            </a:extLst>
          </p:cNvPr>
          <p:cNvSpPr/>
          <p:nvPr/>
        </p:nvSpPr>
        <p:spPr>
          <a:xfrm>
            <a:off x="5152913" y="143087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E7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5E74970C-D6F6-9F46-9544-03EA26B79513}"/>
              </a:ext>
            </a:extLst>
          </p:cNvPr>
          <p:cNvSpPr/>
          <p:nvPr/>
        </p:nvSpPr>
        <p:spPr>
          <a:xfrm>
            <a:off x="5948096" y="1448260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F7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8E294A3-0EF7-5847-B4B3-0E86258FC1E8}"/>
              </a:ext>
            </a:extLst>
          </p:cNvPr>
          <p:cNvSpPr/>
          <p:nvPr/>
        </p:nvSpPr>
        <p:spPr>
          <a:xfrm>
            <a:off x="5942402" y="2216467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F6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53B4835-9E6A-6341-99C5-EB6D3BD83233}"/>
              </a:ext>
            </a:extLst>
          </p:cNvPr>
          <p:cNvSpPr/>
          <p:nvPr/>
        </p:nvSpPr>
        <p:spPr>
          <a:xfrm>
            <a:off x="5933705" y="2950294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F5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A3AFEA9-40AB-0D4A-95D8-FFDC5CA507D7}"/>
              </a:ext>
            </a:extLst>
          </p:cNvPr>
          <p:cNvSpPr/>
          <p:nvPr/>
        </p:nvSpPr>
        <p:spPr>
          <a:xfrm>
            <a:off x="5922612" y="4352314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F3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FABE7227-E104-A940-8DCF-CBC38AAE6D38}"/>
              </a:ext>
            </a:extLst>
          </p:cNvPr>
          <p:cNvSpPr/>
          <p:nvPr/>
        </p:nvSpPr>
        <p:spPr>
          <a:xfrm>
            <a:off x="5913439" y="5216725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F2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ECFF1FF9-54D9-114F-B0B0-A60D4DDA036F}"/>
              </a:ext>
            </a:extLst>
          </p:cNvPr>
          <p:cNvSpPr/>
          <p:nvPr/>
        </p:nvSpPr>
        <p:spPr>
          <a:xfrm>
            <a:off x="5919697" y="5918630"/>
            <a:ext cx="33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F1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8B00BC32-87BF-F544-8AFF-BB077D3912AD}"/>
              </a:ext>
            </a:extLst>
          </p:cNvPr>
          <p:cNvSpPr txBox="1"/>
          <p:nvPr/>
        </p:nvSpPr>
        <p:spPr>
          <a:xfrm>
            <a:off x="6676660" y="5970956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G1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6D36DC1-3546-E04A-836E-9536F632E5BA}"/>
              </a:ext>
            </a:extLst>
          </p:cNvPr>
          <p:cNvSpPr/>
          <p:nvPr/>
        </p:nvSpPr>
        <p:spPr>
          <a:xfrm>
            <a:off x="6668557" y="5209076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G2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D3F5A7AB-D88F-124F-9A1A-A18C6ED4CF18}"/>
              </a:ext>
            </a:extLst>
          </p:cNvPr>
          <p:cNvSpPr/>
          <p:nvPr/>
        </p:nvSpPr>
        <p:spPr>
          <a:xfrm>
            <a:off x="6649409" y="2996174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G5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DCC4651-4915-884D-B3C5-FF9D73B0E26D}"/>
              </a:ext>
            </a:extLst>
          </p:cNvPr>
          <p:cNvSpPr/>
          <p:nvPr/>
        </p:nvSpPr>
        <p:spPr>
          <a:xfrm>
            <a:off x="6738589" y="2173465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G6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2167D6A5-260F-5F4A-9F64-22A678F1D09D}"/>
              </a:ext>
            </a:extLst>
          </p:cNvPr>
          <p:cNvSpPr/>
          <p:nvPr/>
        </p:nvSpPr>
        <p:spPr>
          <a:xfrm>
            <a:off x="6680496" y="1412893"/>
            <a:ext cx="360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G7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F2283A34-A305-FA47-BDE7-372804A05AD2}"/>
              </a:ext>
            </a:extLst>
          </p:cNvPr>
          <p:cNvSpPr/>
          <p:nvPr/>
        </p:nvSpPr>
        <p:spPr>
          <a:xfrm>
            <a:off x="7475679" y="1430283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H7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C9F7D29E-B4B3-9F4D-A3C8-B9F185F9E7F2}"/>
              </a:ext>
            </a:extLst>
          </p:cNvPr>
          <p:cNvSpPr/>
          <p:nvPr/>
        </p:nvSpPr>
        <p:spPr>
          <a:xfrm>
            <a:off x="7469985" y="2198490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H6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E6C3A155-C1EF-9A4E-974A-382EF34EAA6C}"/>
              </a:ext>
            </a:extLst>
          </p:cNvPr>
          <p:cNvSpPr/>
          <p:nvPr/>
        </p:nvSpPr>
        <p:spPr>
          <a:xfrm>
            <a:off x="7523563" y="2987014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H5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7BA5D367-E5B1-1049-AE4E-2B3148CBD687}"/>
              </a:ext>
            </a:extLst>
          </p:cNvPr>
          <p:cNvSpPr/>
          <p:nvPr/>
        </p:nvSpPr>
        <p:spPr>
          <a:xfrm>
            <a:off x="7473887" y="3687722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H4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BE7B6C10-89D0-8448-BA89-824C757B3D65}"/>
              </a:ext>
            </a:extLst>
          </p:cNvPr>
          <p:cNvSpPr/>
          <p:nvPr/>
        </p:nvSpPr>
        <p:spPr>
          <a:xfrm>
            <a:off x="7441022" y="5198748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H2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5C864C68-BF02-8E4A-B810-A588C747085E}"/>
              </a:ext>
            </a:extLst>
          </p:cNvPr>
          <p:cNvSpPr/>
          <p:nvPr/>
        </p:nvSpPr>
        <p:spPr>
          <a:xfrm>
            <a:off x="7449125" y="5943659"/>
            <a:ext cx="35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H1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1FFFF675-0F77-384C-9B37-ABA19F4AC6EB}"/>
              </a:ext>
            </a:extLst>
          </p:cNvPr>
          <p:cNvSpPr txBox="1"/>
          <p:nvPr/>
        </p:nvSpPr>
        <p:spPr>
          <a:xfrm>
            <a:off x="8178650" y="5956255"/>
            <a:ext cx="30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I1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ACF95051-C17A-824F-A238-898D6730F336}"/>
              </a:ext>
            </a:extLst>
          </p:cNvPr>
          <p:cNvSpPr/>
          <p:nvPr/>
        </p:nvSpPr>
        <p:spPr>
          <a:xfrm>
            <a:off x="8288852" y="5208320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I2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2A7CCCB-7AEB-4F47-89B3-578700464153}"/>
              </a:ext>
            </a:extLst>
          </p:cNvPr>
          <p:cNvSpPr/>
          <p:nvPr/>
        </p:nvSpPr>
        <p:spPr>
          <a:xfrm>
            <a:off x="8310435" y="4478498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I3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9109A34-1687-0B43-B6E4-D72D42BC1111}"/>
              </a:ext>
            </a:extLst>
          </p:cNvPr>
          <p:cNvSpPr/>
          <p:nvPr/>
        </p:nvSpPr>
        <p:spPr>
          <a:xfrm>
            <a:off x="8269527" y="3711825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I4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A4A5DE4-DDC0-F449-B5B7-0D01C460D245}"/>
              </a:ext>
            </a:extLst>
          </p:cNvPr>
          <p:cNvSpPr/>
          <p:nvPr/>
        </p:nvSpPr>
        <p:spPr>
          <a:xfrm>
            <a:off x="8240579" y="2912432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I5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B6B117A1-9BC6-164F-A263-2AD764C3A82D}"/>
              </a:ext>
            </a:extLst>
          </p:cNvPr>
          <p:cNvSpPr/>
          <p:nvPr/>
        </p:nvSpPr>
        <p:spPr>
          <a:xfrm>
            <a:off x="8240579" y="2158764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I6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446C6F28-6E32-844D-830A-9ACEA89D5B18}"/>
              </a:ext>
            </a:extLst>
          </p:cNvPr>
          <p:cNvSpPr/>
          <p:nvPr/>
        </p:nvSpPr>
        <p:spPr>
          <a:xfrm>
            <a:off x="8182486" y="1398192"/>
            <a:ext cx="301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I7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7C957599-02E0-3947-AC28-826EE970B2BD}"/>
              </a:ext>
            </a:extLst>
          </p:cNvPr>
          <p:cNvSpPr/>
          <p:nvPr/>
        </p:nvSpPr>
        <p:spPr>
          <a:xfrm>
            <a:off x="9222449" y="1426601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J7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85B91B45-72C2-0A4D-8A2F-98C5B2F0E3C9}"/>
              </a:ext>
            </a:extLst>
          </p:cNvPr>
          <p:cNvSpPr/>
          <p:nvPr/>
        </p:nvSpPr>
        <p:spPr>
          <a:xfrm>
            <a:off x="9199299" y="2185443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J6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6DDB9A83-CC68-BD4E-AF00-87A2F0B1B337}"/>
              </a:ext>
            </a:extLst>
          </p:cNvPr>
          <p:cNvSpPr/>
          <p:nvPr/>
        </p:nvSpPr>
        <p:spPr>
          <a:xfrm>
            <a:off x="9161609" y="3010417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J5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C79B8B0-DDB8-6A45-B9CC-67FC5DD50B9F}"/>
              </a:ext>
            </a:extLst>
          </p:cNvPr>
          <p:cNvSpPr/>
          <p:nvPr/>
        </p:nvSpPr>
        <p:spPr>
          <a:xfrm>
            <a:off x="9154446" y="3743422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J4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61843AE5-1D4A-3240-AB38-38C69DA20FAD}"/>
              </a:ext>
            </a:extLst>
          </p:cNvPr>
          <p:cNvSpPr/>
          <p:nvPr/>
        </p:nvSpPr>
        <p:spPr>
          <a:xfrm>
            <a:off x="9154446" y="4437336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J3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D724FE1F-E059-764D-BFD6-1E773D2C66D3}"/>
              </a:ext>
            </a:extLst>
          </p:cNvPr>
          <p:cNvSpPr/>
          <p:nvPr/>
        </p:nvSpPr>
        <p:spPr>
          <a:xfrm>
            <a:off x="9128748" y="5194375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J2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C1B91A3E-FAD3-A94D-BA6C-83B07123E441}"/>
              </a:ext>
            </a:extLst>
          </p:cNvPr>
          <p:cNvSpPr/>
          <p:nvPr/>
        </p:nvSpPr>
        <p:spPr>
          <a:xfrm>
            <a:off x="8951115" y="5928958"/>
            <a:ext cx="312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J1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1C941FD9-4732-514E-BCF0-B2034EE9617E}"/>
              </a:ext>
            </a:extLst>
          </p:cNvPr>
          <p:cNvSpPr txBox="1"/>
          <p:nvPr/>
        </p:nvSpPr>
        <p:spPr>
          <a:xfrm>
            <a:off x="10031697" y="5793542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K1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57B6A5FE-22BE-9340-A860-7223C18355FF}"/>
              </a:ext>
            </a:extLst>
          </p:cNvPr>
          <p:cNvSpPr/>
          <p:nvPr/>
        </p:nvSpPr>
        <p:spPr>
          <a:xfrm>
            <a:off x="10015190" y="5279102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K2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1C770E89-A7F8-CD43-8AE1-91C5EF1A945B}"/>
              </a:ext>
            </a:extLst>
          </p:cNvPr>
          <p:cNvSpPr/>
          <p:nvPr/>
        </p:nvSpPr>
        <p:spPr>
          <a:xfrm>
            <a:off x="9989025" y="4478498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K3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37535253-D63F-2847-8256-25CBAEC3C7A3}"/>
              </a:ext>
            </a:extLst>
          </p:cNvPr>
          <p:cNvSpPr/>
          <p:nvPr/>
        </p:nvSpPr>
        <p:spPr>
          <a:xfrm>
            <a:off x="9977195" y="3623938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K4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2C7C23DA-206F-AB41-AC02-CA690CBAAD4C}"/>
              </a:ext>
            </a:extLst>
          </p:cNvPr>
          <p:cNvSpPr/>
          <p:nvPr/>
        </p:nvSpPr>
        <p:spPr>
          <a:xfrm>
            <a:off x="10011400" y="2980699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K5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B0E7F047-3010-F440-92BF-3EE9A24D2F52}"/>
              </a:ext>
            </a:extLst>
          </p:cNvPr>
          <p:cNvSpPr/>
          <p:nvPr/>
        </p:nvSpPr>
        <p:spPr>
          <a:xfrm>
            <a:off x="10027039" y="2228984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K6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848D95A3-A601-894D-8E8D-20BEFC919993}"/>
              </a:ext>
            </a:extLst>
          </p:cNvPr>
          <p:cNvSpPr/>
          <p:nvPr/>
        </p:nvSpPr>
        <p:spPr>
          <a:xfrm>
            <a:off x="10011400" y="1398030"/>
            <a:ext cx="343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K7</a:t>
            </a:r>
          </a:p>
        </p:txBody>
      </p:sp>
      <p:sp>
        <p:nvSpPr>
          <p:cNvPr id="269" name="Frame 268">
            <a:extLst>
              <a:ext uri="{FF2B5EF4-FFF2-40B4-BE49-F238E27FC236}">
                <a16:creationId xmlns:a16="http://schemas.microsoft.com/office/drawing/2014/main" id="{59423609-A5BA-AF4C-AD06-C63B43833CA3}"/>
              </a:ext>
            </a:extLst>
          </p:cNvPr>
          <p:cNvSpPr/>
          <p:nvPr/>
        </p:nvSpPr>
        <p:spPr>
          <a:xfrm>
            <a:off x="2817959" y="1259864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0" name="Frame 269">
            <a:extLst>
              <a:ext uri="{FF2B5EF4-FFF2-40B4-BE49-F238E27FC236}">
                <a16:creationId xmlns:a16="http://schemas.microsoft.com/office/drawing/2014/main" id="{D5A91628-AACA-4240-84CC-EB7F2F981EDE}"/>
              </a:ext>
            </a:extLst>
          </p:cNvPr>
          <p:cNvSpPr/>
          <p:nvPr/>
        </p:nvSpPr>
        <p:spPr>
          <a:xfrm>
            <a:off x="5865237" y="5818837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809B320-24F0-6542-BF6B-FC48A13C8E64}"/>
              </a:ext>
            </a:extLst>
          </p:cNvPr>
          <p:cNvSpPr/>
          <p:nvPr/>
        </p:nvSpPr>
        <p:spPr>
          <a:xfrm>
            <a:off x="2071042" y="1259864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Frame 81">
            <a:extLst>
              <a:ext uri="{FF2B5EF4-FFF2-40B4-BE49-F238E27FC236}">
                <a16:creationId xmlns:a16="http://schemas.microsoft.com/office/drawing/2014/main" id="{7E34D900-5B9B-0F4B-AD83-E893B48973B1}"/>
              </a:ext>
            </a:extLst>
          </p:cNvPr>
          <p:cNvSpPr/>
          <p:nvPr/>
        </p:nvSpPr>
        <p:spPr>
          <a:xfrm>
            <a:off x="2053306" y="4300203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Frame 82">
            <a:extLst>
              <a:ext uri="{FF2B5EF4-FFF2-40B4-BE49-F238E27FC236}">
                <a16:creationId xmlns:a16="http://schemas.microsoft.com/office/drawing/2014/main" id="{C1530C7F-0DC1-614C-B92E-B9B4D57A24BC}"/>
              </a:ext>
            </a:extLst>
          </p:cNvPr>
          <p:cNvSpPr/>
          <p:nvPr/>
        </p:nvSpPr>
        <p:spPr>
          <a:xfrm>
            <a:off x="5921004" y="2818579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Frame 83">
            <a:extLst>
              <a:ext uri="{FF2B5EF4-FFF2-40B4-BE49-F238E27FC236}">
                <a16:creationId xmlns:a16="http://schemas.microsoft.com/office/drawing/2014/main" id="{47094E9F-4DA0-6F41-8EC6-58C12CB68FBF}"/>
              </a:ext>
            </a:extLst>
          </p:cNvPr>
          <p:cNvSpPr/>
          <p:nvPr/>
        </p:nvSpPr>
        <p:spPr>
          <a:xfrm>
            <a:off x="4414117" y="3555026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Frame 84">
            <a:extLst>
              <a:ext uri="{FF2B5EF4-FFF2-40B4-BE49-F238E27FC236}">
                <a16:creationId xmlns:a16="http://schemas.microsoft.com/office/drawing/2014/main" id="{78C6DC63-72E7-094F-A8CC-D657E53F2D37}"/>
              </a:ext>
            </a:extLst>
          </p:cNvPr>
          <p:cNvSpPr/>
          <p:nvPr/>
        </p:nvSpPr>
        <p:spPr>
          <a:xfrm>
            <a:off x="5929314" y="4228465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Frame 85">
            <a:extLst>
              <a:ext uri="{FF2B5EF4-FFF2-40B4-BE49-F238E27FC236}">
                <a16:creationId xmlns:a16="http://schemas.microsoft.com/office/drawing/2014/main" id="{28A56FE3-FAA0-7046-AEE1-5B5347A9D267}"/>
              </a:ext>
            </a:extLst>
          </p:cNvPr>
          <p:cNvSpPr/>
          <p:nvPr/>
        </p:nvSpPr>
        <p:spPr>
          <a:xfrm>
            <a:off x="2880164" y="5071103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rame 86">
            <a:extLst>
              <a:ext uri="{FF2B5EF4-FFF2-40B4-BE49-F238E27FC236}">
                <a16:creationId xmlns:a16="http://schemas.microsoft.com/office/drawing/2014/main" id="{FEE2BA1D-2B10-6B42-9A24-5B2522D9C97E}"/>
              </a:ext>
            </a:extLst>
          </p:cNvPr>
          <p:cNvSpPr/>
          <p:nvPr/>
        </p:nvSpPr>
        <p:spPr>
          <a:xfrm>
            <a:off x="3647577" y="4311661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Frame 88">
            <a:extLst>
              <a:ext uri="{FF2B5EF4-FFF2-40B4-BE49-F238E27FC236}">
                <a16:creationId xmlns:a16="http://schemas.microsoft.com/office/drawing/2014/main" id="{25F8E870-E593-A04F-A75B-5EEA98AB8FF4}"/>
              </a:ext>
            </a:extLst>
          </p:cNvPr>
          <p:cNvSpPr/>
          <p:nvPr/>
        </p:nvSpPr>
        <p:spPr>
          <a:xfrm>
            <a:off x="8174055" y="2826984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Frame 89">
            <a:extLst>
              <a:ext uri="{FF2B5EF4-FFF2-40B4-BE49-F238E27FC236}">
                <a16:creationId xmlns:a16="http://schemas.microsoft.com/office/drawing/2014/main" id="{A2A9EEB3-3CBB-FE4B-BB2A-4BDB74E8210E}"/>
              </a:ext>
            </a:extLst>
          </p:cNvPr>
          <p:cNvSpPr/>
          <p:nvPr/>
        </p:nvSpPr>
        <p:spPr>
          <a:xfrm>
            <a:off x="9022878" y="4300203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Frame 90">
            <a:extLst>
              <a:ext uri="{FF2B5EF4-FFF2-40B4-BE49-F238E27FC236}">
                <a16:creationId xmlns:a16="http://schemas.microsoft.com/office/drawing/2014/main" id="{04A46C30-5C4E-254F-98D0-E03B51A19A67}"/>
              </a:ext>
            </a:extLst>
          </p:cNvPr>
          <p:cNvSpPr/>
          <p:nvPr/>
        </p:nvSpPr>
        <p:spPr>
          <a:xfrm>
            <a:off x="9931708" y="5719021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ame 91">
            <a:extLst>
              <a:ext uri="{FF2B5EF4-FFF2-40B4-BE49-F238E27FC236}">
                <a16:creationId xmlns:a16="http://schemas.microsoft.com/office/drawing/2014/main" id="{1EF15E09-FA26-DF45-934D-D3D8E4A0D794}"/>
              </a:ext>
            </a:extLst>
          </p:cNvPr>
          <p:cNvSpPr/>
          <p:nvPr/>
        </p:nvSpPr>
        <p:spPr>
          <a:xfrm>
            <a:off x="7424184" y="2069508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Frame 92">
            <a:extLst>
              <a:ext uri="{FF2B5EF4-FFF2-40B4-BE49-F238E27FC236}">
                <a16:creationId xmlns:a16="http://schemas.microsoft.com/office/drawing/2014/main" id="{1193D59B-75A4-2A4C-8DD9-844462185E38}"/>
              </a:ext>
            </a:extLst>
          </p:cNvPr>
          <p:cNvSpPr/>
          <p:nvPr/>
        </p:nvSpPr>
        <p:spPr>
          <a:xfrm>
            <a:off x="7418657" y="3569119"/>
            <a:ext cx="434734" cy="376791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65D644-8DE7-D043-A1DB-5267FF802A2C}"/>
              </a:ext>
            </a:extLst>
          </p:cNvPr>
          <p:cNvSpPr/>
          <p:nvPr/>
        </p:nvSpPr>
        <p:spPr>
          <a:xfrm>
            <a:off x="4450181" y="6381011"/>
            <a:ext cx="3860254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RCC Columns Location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086DC21-DFA5-9E40-B0B5-CA60CAED0BDB}"/>
              </a:ext>
            </a:extLst>
          </p:cNvPr>
          <p:cNvSpPr/>
          <p:nvPr/>
        </p:nvSpPr>
        <p:spPr>
          <a:xfrm>
            <a:off x="2367196" y="119541"/>
            <a:ext cx="863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Column Design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41884-1D9B-4C44-89CD-D9F07E73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191" y="-103789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A4A5B0-5B25-C749-9412-98AFCFEB2908}"/>
              </a:ext>
            </a:extLst>
          </p:cNvPr>
          <p:cNvSpPr/>
          <p:nvPr/>
        </p:nvSpPr>
        <p:spPr>
          <a:xfrm>
            <a:off x="2922712" y="168775"/>
            <a:ext cx="78895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Column Design Calculation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18857-3F10-BA4D-A4AC-A57B4528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26</a:t>
            </a:fld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6">
                <a:extLst>
                  <a:ext uri="{FF2B5EF4-FFF2-40B4-BE49-F238E27FC236}">
                    <a16:creationId xmlns:a16="http://schemas.microsoft.com/office/drawing/2014/main" id="{4357904D-B9B0-9746-8B1B-77D318BC69AD}"/>
                  </a:ext>
                </a:extLst>
              </p:cNvPr>
              <p:cNvSpPr/>
              <p:nvPr/>
            </p:nvSpPr>
            <p:spPr>
              <a:xfrm>
                <a:off x="272767" y="1594690"/>
                <a:ext cx="6720346" cy="845248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∅ 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[ 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𝟖𝟓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p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sub>
                              </m:sSub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𝐬𝐭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en-US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𝐬𝐭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6">
                <a:extLst>
                  <a:ext uri="{FF2B5EF4-FFF2-40B4-BE49-F238E27FC236}">
                    <a16:creationId xmlns:a16="http://schemas.microsoft.com/office/drawing/2014/main" id="{4357904D-B9B0-9746-8B1B-77D318BC6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67" y="1594690"/>
                <a:ext cx="6720346" cy="845248"/>
              </a:xfrm>
              <a:prstGeom prst="roundRect">
                <a:avLst/>
              </a:prstGeom>
              <a:blipFill>
                <a:blip r:embed="rId3"/>
                <a:stretch>
                  <a:fillRect t="-76471" r="-188" b="-125000"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6">
                <a:extLst>
                  <a:ext uri="{FF2B5EF4-FFF2-40B4-BE49-F238E27FC236}">
                    <a16:creationId xmlns:a16="http://schemas.microsoft.com/office/drawing/2014/main" id="{74DDFEB8-87BD-F64A-A83B-F603B47F3762}"/>
                  </a:ext>
                </a:extLst>
              </p:cNvPr>
              <p:cNvSpPr/>
              <p:nvPr/>
            </p:nvSpPr>
            <p:spPr>
              <a:xfrm>
                <a:off x="216901" y="2655090"/>
                <a:ext cx="8276017" cy="3200850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𝐏𝐧</m:t>
                    </m:r>
                  </m:oMath>
                </a14:m>
                <a:r>
                  <a:rPr lang="en-US" sz="2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=Axial load acting on the element (in kN or kips).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∅=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Safety factor for a rectangular element ≈ 0.65 (unitless)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𝐫</m:t>
                    </m:r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 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Safety factor for a rectangular column ≈ 0.80 (unitless)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e>
                          <m:sup>
                            <m:r>
                              <a:rPr lang="en-US" sz="20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</m:sSub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Compressive strength of the concrete (using 4000 psi)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𝐟</m:t>
                        </m:r>
                      </m:e>
                      <m:sub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𝐲</m:t>
                        </m:r>
                      </m:sub>
                    </m:sSub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𝐲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ield strength of the concrete (using 60000 psi)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b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𝐠</m:t>
                        </m:r>
                      </m:sub>
                    </m:sSub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Gross area of the concrete element.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b>
                        <m:r>
                          <a:rPr lang="en-US" sz="2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𝐬𝐭</m:t>
                        </m:r>
                      </m:sub>
                    </m:sSub>
                    <m:r>
                      <a:rPr lang="en-US" sz="20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𝐚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 of steel required </a:t>
                </a:r>
              </a:p>
            </p:txBody>
          </p:sp>
        </mc:Choice>
        <mc:Fallback xmlns="">
          <p:sp>
            <p:nvSpPr>
              <p:cNvPr id="10" name="Rectangle: Rounded Corners 6">
                <a:extLst>
                  <a:ext uri="{FF2B5EF4-FFF2-40B4-BE49-F238E27FC236}">
                    <a16:creationId xmlns:a16="http://schemas.microsoft.com/office/drawing/2014/main" id="{74DDFEB8-87BD-F64A-A83B-F603B47F3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01" y="2655090"/>
                <a:ext cx="8276017" cy="32008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4DA24A9-D29A-4A4C-A6D9-FA00D3065134}"/>
              </a:ext>
            </a:extLst>
          </p:cNvPr>
          <p:cNvSpPr txBox="1"/>
          <p:nvPr/>
        </p:nvSpPr>
        <p:spPr>
          <a:xfrm>
            <a:off x="2922712" y="5870154"/>
            <a:ext cx="285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ACI [2]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E4B956-D26B-B24E-9935-735329C3E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4" y="1191240"/>
            <a:ext cx="2859322" cy="4475519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1F73A-ADC1-3841-BCC5-33066943B615}"/>
              </a:ext>
            </a:extLst>
          </p:cNvPr>
          <p:cNvSpPr txBox="1"/>
          <p:nvPr/>
        </p:nvSpPr>
        <p:spPr>
          <a:xfrm>
            <a:off x="9928734" y="577189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 [8]</a:t>
            </a:r>
          </a:p>
        </p:txBody>
      </p:sp>
    </p:spTree>
    <p:extLst>
      <p:ext uri="{BB962C8B-B14F-4D97-AF65-F5344CB8AC3E}">
        <p14:creationId xmlns:p14="http://schemas.microsoft.com/office/powerpoint/2010/main" val="7149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7758-1E98-C145-9050-B7D19249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92" y="-225898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3429CA-A801-E646-8358-6D89504A0276}"/>
              </a:ext>
            </a:extLst>
          </p:cNvPr>
          <p:cNvSpPr/>
          <p:nvPr/>
        </p:nvSpPr>
        <p:spPr>
          <a:xfrm>
            <a:off x="3025423" y="-22803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Types of Column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2F9DA-4A34-E246-9E66-9E0FA99FA7C1}"/>
              </a:ext>
            </a:extLst>
          </p:cNvPr>
          <p:cNvGrpSpPr/>
          <p:nvPr/>
        </p:nvGrpSpPr>
        <p:grpSpPr>
          <a:xfrm>
            <a:off x="9277784" y="943406"/>
            <a:ext cx="2108397" cy="1764792"/>
            <a:chOff x="3197401" y="1234954"/>
            <a:chExt cx="2108397" cy="13532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345887-13C0-EC45-AFDA-C1A32582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401" y="1240866"/>
              <a:ext cx="2108397" cy="13473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82CC94-9549-414B-99D2-EB569D3FE678}"/>
                </a:ext>
              </a:extLst>
            </p:cNvPr>
            <p:cNvSpPr txBox="1"/>
            <p:nvPr/>
          </p:nvSpPr>
          <p:spPr>
            <a:xfrm>
              <a:off x="3644562" y="1234954"/>
              <a:ext cx="1315830" cy="63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2E75B6"/>
                  </a:solidFill>
                </a:rPr>
                <a:t>   </a:t>
              </a:r>
              <a:r>
                <a:rPr lang="en-US" sz="2400" b="1" i="1" dirty="0"/>
                <a:t>Exterior</a:t>
              </a:r>
              <a:r>
                <a:rPr lang="en-US" sz="2400" b="1" i="1" dirty="0">
                  <a:solidFill>
                    <a:srgbClr val="2E75B6"/>
                  </a:solidFill>
                </a:rPr>
                <a:t> 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4B96F-99FB-5145-AB9C-2C3CF0C35C5F}"/>
              </a:ext>
            </a:extLst>
          </p:cNvPr>
          <p:cNvCxnSpPr/>
          <p:nvPr/>
        </p:nvCxnSpPr>
        <p:spPr>
          <a:xfrm>
            <a:off x="5819335" y="1467289"/>
            <a:ext cx="0" cy="5006462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DAAB4C1-F7D1-D545-810F-A0CBE9FAC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36968"/>
              </p:ext>
            </p:extLst>
          </p:nvPr>
        </p:nvGraphicFramePr>
        <p:xfrm>
          <a:off x="634809" y="2811907"/>
          <a:ext cx="4781228" cy="34622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90614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390614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6680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71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200x200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220x220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9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280x280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51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F1969D-0299-1245-A9FF-4459888E2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487996"/>
              </p:ext>
            </p:extLst>
          </p:nvPr>
        </p:nvGraphicFramePr>
        <p:xfrm>
          <a:off x="6696224" y="2779085"/>
          <a:ext cx="4860966" cy="3495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0483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430483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71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679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220x220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230x230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6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320x320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493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380x380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sp>
        <p:nvSpPr>
          <p:cNvPr id="22" name="Slide Number Placeholder 24">
            <a:extLst>
              <a:ext uri="{FF2B5EF4-FFF2-40B4-BE49-F238E27FC236}">
                <a16:creationId xmlns:a16="http://schemas.microsoft.com/office/drawing/2014/main" id="{BADE9DC6-23E1-0B47-ACA0-E306C06233AE}"/>
              </a:ext>
            </a:extLst>
          </p:cNvPr>
          <p:cNvSpPr txBox="1">
            <a:spLocks/>
          </p:cNvSpPr>
          <p:nvPr/>
        </p:nvSpPr>
        <p:spPr>
          <a:xfrm>
            <a:off x="9747595" y="647375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0D7426-FDF9-49E3-B871-E522DC752386}" type="slidenum">
              <a:rPr lang="en-US" sz="2400" smtClean="0"/>
              <a:pPr/>
              <a:t>27</a:t>
            </a:fld>
            <a:endParaRPr lang="en-US" sz="2400" dirty="0"/>
          </a:p>
        </p:txBody>
      </p:sp>
      <p:pic>
        <p:nvPicPr>
          <p:cNvPr id="9" name="Picture 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B2DBC51-57BE-C544-9C42-D3E314D34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8" y="833035"/>
            <a:ext cx="1635273" cy="1424594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B87C10D7-74B4-F944-A4F7-1AC8B6CA0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36" y="704402"/>
            <a:ext cx="2015111" cy="160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0DA067-AD64-FC40-8424-67491E342609}"/>
              </a:ext>
            </a:extLst>
          </p:cNvPr>
          <p:cNvSpPr txBox="1"/>
          <p:nvPr/>
        </p:nvSpPr>
        <p:spPr>
          <a:xfrm>
            <a:off x="3946823" y="1981448"/>
            <a:ext cx="1117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Corner</a:t>
            </a: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D392BF-4201-1249-9576-42C46503B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52" y="991032"/>
            <a:ext cx="2056826" cy="1311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7035822-BFF7-E845-81A4-D32CBDBDD169}"/>
              </a:ext>
            </a:extLst>
          </p:cNvPr>
          <p:cNvSpPr/>
          <p:nvPr/>
        </p:nvSpPr>
        <p:spPr>
          <a:xfrm>
            <a:off x="7901083" y="2250124"/>
            <a:ext cx="2451248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(5):Cross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66E82-5E75-A140-862A-C63F325DB656}"/>
              </a:ext>
            </a:extLst>
          </p:cNvPr>
          <p:cNvSpPr/>
          <p:nvPr/>
        </p:nvSpPr>
        <p:spPr>
          <a:xfrm>
            <a:off x="1857592" y="2353896"/>
            <a:ext cx="2451248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(4):Cross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85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7758-1E98-C145-9050-B7D19249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78" y="-213768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3429CA-A801-E646-8358-6D89504A0276}"/>
              </a:ext>
            </a:extLst>
          </p:cNvPr>
          <p:cNvSpPr/>
          <p:nvPr/>
        </p:nvSpPr>
        <p:spPr>
          <a:xfrm>
            <a:off x="2751447" y="38173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Types of Column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4B96F-99FB-5145-AB9C-2C3CF0C35C5F}"/>
              </a:ext>
            </a:extLst>
          </p:cNvPr>
          <p:cNvCxnSpPr/>
          <p:nvPr/>
        </p:nvCxnSpPr>
        <p:spPr>
          <a:xfrm>
            <a:off x="5819335" y="1467289"/>
            <a:ext cx="0" cy="5006462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DAAB4C1-F7D1-D545-810F-A0CBE9FAC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96593"/>
              </p:ext>
            </p:extLst>
          </p:nvPr>
        </p:nvGraphicFramePr>
        <p:xfrm>
          <a:off x="634809" y="2811907"/>
          <a:ext cx="4781228" cy="34622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90614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390614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6680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71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380x380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9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420x420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51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480x480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F1969D-0299-1245-A9FF-4459888E2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38299"/>
              </p:ext>
            </p:extLst>
          </p:nvPr>
        </p:nvGraphicFramePr>
        <p:xfrm>
          <a:off x="6696224" y="2779085"/>
          <a:ext cx="4860966" cy="3495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0483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430483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71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679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350x350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400x400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6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430x430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493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500x500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sp>
        <p:nvSpPr>
          <p:cNvPr id="22" name="Slide Number Placeholder 24">
            <a:extLst>
              <a:ext uri="{FF2B5EF4-FFF2-40B4-BE49-F238E27FC236}">
                <a16:creationId xmlns:a16="http://schemas.microsoft.com/office/drawing/2014/main" id="{BADE9DC6-23E1-0B47-ACA0-E306C06233AE}"/>
              </a:ext>
            </a:extLst>
          </p:cNvPr>
          <p:cNvSpPr txBox="1">
            <a:spLocks/>
          </p:cNvSpPr>
          <p:nvPr/>
        </p:nvSpPr>
        <p:spPr>
          <a:xfrm>
            <a:off x="9747595" y="647375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0D7426-FDF9-49E3-B871-E522DC752386}" type="slidenum">
              <a:rPr lang="en-US" sz="2400" smtClean="0"/>
              <a:pPr/>
              <a:t>28</a:t>
            </a:fld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AAA01A-8D2A-E34F-8F2B-0724F257FAD8}"/>
              </a:ext>
            </a:extLst>
          </p:cNvPr>
          <p:cNvGrpSpPr/>
          <p:nvPr/>
        </p:nvGrpSpPr>
        <p:grpSpPr>
          <a:xfrm>
            <a:off x="3000076" y="1060624"/>
            <a:ext cx="1986684" cy="1203362"/>
            <a:chOff x="8642790" y="1072694"/>
            <a:chExt cx="2044684" cy="13891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49D478-D3F3-124C-8DCB-9E96A15D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1240" y="1072694"/>
              <a:ext cx="1876234" cy="13891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1AC66D-3638-1A40-8710-3B1124150EE7}"/>
                </a:ext>
              </a:extLst>
            </p:cNvPr>
            <p:cNvSpPr txBox="1"/>
            <p:nvPr/>
          </p:nvSpPr>
          <p:spPr>
            <a:xfrm>
              <a:off x="8642790" y="1276168"/>
              <a:ext cx="1436478" cy="46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   Interior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1035F9-1773-C442-939C-E0903E130D07}"/>
              </a:ext>
            </a:extLst>
          </p:cNvPr>
          <p:cNvGrpSpPr/>
          <p:nvPr/>
        </p:nvGrpSpPr>
        <p:grpSpPr>
          <a:xfrm>
            <a:off x="9166579" y="1060624"/>
            <a:ext cx="1962206" cy="1203362"/>
            <a:chOff x="8642790" y="632458"/>
            <a:chExt cx="2019491" cy="13891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C32569-F1B0-CE46-A26A-46B8D0C4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6047" y="632458"/>
              <a:ext cx="1876234" cy="13891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578E59-3736-684C-B400-F1D47750EBFF}"/>
                </a:ext>
              </a:extLst>
            </p:cNvPr>
            <p:cNvSpPr txBox="1"/>
            <p:nvPr/>
          </p:nvSpPr>
          <p:spPr>
            <a:xfrm>
              <a:off x="8642790" y="1276168"/>
              <a:ext cx="1436478" cy="46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   Center </a:t>
              </a:r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5DBC9C9-88AE-2446-A80A-88F39028D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18" y="1000913"/>
            <a:ext cx="1411023" cy="123464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1D4E489-54C8-0E4E-9406-81CF239E5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67" y="1000913"/>
            <a:ext cx="1539231" cy="1206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6ED81C-A446-AF40-80BC-28D00160A854}"/>
              </a:ext>
            </a:extLst>
          </p:cNvPr>
          <p:cNvSpPr/>
          <p:nvPr/>
        </p:nvSpPr>
        <p:spPr>
          <a:xfrm>
            <a:off x="1857592" y="2353896"/>
            <a:ext cx="2451248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(6):Cross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E793A9-CB76-A046-B2F7-43273E69490D}"/>
              </a:ext>
            </a:extLst>
          </p:cNvPr>
          <p:cNvSpPr/>
          <p:nvPr/>
        </p:nvSpPr>
        <p:spPr>
          <a:xfrm>
            <a:off x="7883161" y="2292498"/>
            <a:ext cx="2451248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(7):Cross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6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97CAA-44C6-8144-9F6D-9E530746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29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C29E1-86AE-1A42-97AF-1F5818EA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87" y="0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F39C8-8A54-534F-BBBB-8EEB2DEDD8B2}"/>
              </a:ext>
            </a:extLst>
          </p:cNvPr>
          <p:cNvSpPr/>
          <p:nvPr/>
        </p:nvSpPr>
        <p:spPr>
          <a:xfrm>
            <a:off x="4062169" y="30025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Column Reinforcement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5AB97-2A0B-9647-BBE5-A2143367EB1A}"/>
              </a:ext>
            </a:extLst>
          </p:cNvPr>
          <p:cNvSpPr/>
          <p:nvPr/>
        </p:nvSpPr>
        <p:spPr>
          <a:xfrm>
            <a:off x="321128" y="1013146"/>
            <a:ext cx="11223171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Column 480mm x 480mm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(All data has been taking from ETABS) ,( Area of steel 4236 mm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),(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Using #22 dimeter), (Provide 12#22 )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5596059-A936-D146-BBF6-62EED7C537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2" y="2038123"/>
            <a:ext cx="5257800" cy="4089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6A1AC9-D9AD-734B-98E9-910276B3E400}"/>
              </a:ext>
            </a:extLst>
          </p:cNvPr>
          <p:cNvSpPr/>
          <p:nvPr/>
        </p:nvSpPr>
        <p:spPr>
          <a:xfrm>
            <a:off x="1183367" y="6090269"/>
            <a:ext cx="4192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Column Reinforcement Detail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(retrieved from ETABS)</a:t>
            </a:r>
            <a:r>
              <a:rPr lang="en-US" sz="1400" dirty="0"/>
              <a:t> 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65A3CB-DADC-2D4D-A188-7A668E3DEB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6" y="2282026"/>
            <a:ext cx="2482916" cy="3732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1EE22C4F-A8CD-4249-A8F7-5D1124E2CB35}"/>
              </a:ext>
            </a:extLst>
          </p:cNvPr>
          <p:cNvSpPr/>
          <p:nvPr/>
        </p:nvSpPr>
        <p:spPr>
          <a:xfrm>
            <a:off x="264902" y="953915"/>
            <a:ext cx="11223171" cy="1013147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140130-200F-E140-BD85-44BD111B5D39}"/>
              </a:ext>
            </a:extLst>
          </p:cNvPr>
          <p:cNvSpPr/>
          <p:nvPr/>
        </p:nvSpPr>
        <p:spPr>
          <a:xfrm>
            <a:off x="7143066" y="5936790"/>
            <a:ext cx="330577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Column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Stirrup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(retrieved from ETABS)[3]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0786">
            <a:extLst>
              <a:ext uri="{FF2B5EF4-FFF2-40B4-BE49-F238E27FC236}">
                <a16:creationId xmlns:a16="http://schemas.microsoft.com/office/drawing/2014/main" id="{CB97ADAB-748A-194E-B6EC-0A6B4EB9C955}"/>
              </a:ext>
            </a:extLst>
          </p:cNvPr>
          <p:cNvSpPr txBox="1"/>
          <p:nvPr/>
        </p:nvSpPr>
        <p:spPr>
          <a:xfrm>
            <a:off x="9720692" y="4105170"/>
            <a:ext cx="2346617" cy="63361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ties @ 300 mm c/c</a:t>
            </a:r>
            <a:endParaRPr lang="en-US" sz="1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42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0959F27-EFE9-BF4C-977B-93B2A42FD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D43066-5AFA-354B-BB78-29FE3EABC49E}"/>
              </a:ext>
            </a:extLst>
          </p:cNvPr>
          <p:cNvSpPr txBox="1">
            <a:spLocks/>
          </p:cNvSpPr>
          <p:nvPr/>
        </p:nvSpPr>
        <p:spPr>
          <a:xfrm>
            <a:off x="10052859" y="64928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0D7426-FDF9-49E3-B871-E522DC752386}" type="slidenum">
              <a:rPr lang="en-US" sz="2000" smtClean="0"/>
              <a:pPr/>
              <a:t>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81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C773F-E6F4-6D4D-B5EC-3D2FD55AC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99" y="-104311"/>
            <a:ext cx="1062182" cy="1062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68583-B1F8-C94C-9AEF-32D3CFC12830}"/>
              </a:ext>
            </a:extLst>
          </p:cNvPr>
          <p:cNvSpPr txBox="1"/>
          <p:nvPr/>
        </p:nvSpPr>
        <p:spPr>
          <a:xfrm>
            <a:off x="485490" y="957871"/>
            <a:ext cx="260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Shear Wall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22434-E44E-B44F-A8DD-AE9DA32E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6">
                <a:extLst>
                  <a:ext uri="{FF2B5EF4-FFF2-40B4-BE49-F238E27FC236}">
                    <a16:creationId xmlns:a16="http://schemas.microsoft.com/office/drawing/2014/main" id="{7EB45595-E9F2-634A-BC18-3B5012478B7D}"/>
                  </a:ext>
                </a:extLst>
              </p:cNvPr>
              <p:cNvSpPr/>
              <p:nvPr/>
            </p:nvSpPr>
            <p:spPr>
              <a:xfrm>
                <a:off x="265493" y="2059094"/>
                <a:ext cx="6720346" cy="845248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∅ 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[ 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𝟖𝟓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p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sub>
                              </m:s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𝐬𝐭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𝐬𝐭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6">
                <a:extLst>
                  <a:ext uri="{FF2B5EF4-FFF2-40B4-BE49-F238E27FC236}">
                    <a16:creationId xmlns:a16="http://schemas.microsoft.com/office/drawing/2014/main" id="{7EB45595-E9F2-634A-BC18-3B5012478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3" y="2059094"/>
                <a:ext cx="6720346" cy="845248"/>
              </a:xfrm>
              <a:prstGeom prst="roundRect">
                <a:avLst/>
              </a:prstGeom>
              <a:blipFill>
                <a:blip r:embed="rId4"/>
                <a:stretch>
                  <a:fillRect t="-97101" r="-8459" b="-150725"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6">
                <a:extLst>
                  <a:ext uri="{FF2B5EF4-FFF2-40B4-BE49-F238E27FC236}">
                    <a16:creationId xmlns:a16="http://schemas.microsoft.com/office/drawing/2014/main" id="{3C43449E-7CCF-0C48-A58A-173E741596C0}"/>
                  </a:ext>
                </a:extLst>
              </p:cNvPr>
              <p:cNvSpPr/>
              <p:nvPr/>
            </p:nvSpPr>
            <p:spPr>
              <a:xfrm>
                <a:off x="265493" y="3621168"/>
                <a:ext cx="3200400" cy="548640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6">
                <a:extLst>
                  <a:ext uri="{FF2B5EF4-FFF2-40B4-BE49-F238E27FC236}">
                    <a16:creationId xmlns:a16="http://schemas.microsoft.com/office/drawing/2014/main" id="{3C43449E-7CCF-0C48-A58A-173E74159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3" y="3621168"/>
                <a:ext cx="3200400" cy="548640"/>
              </a:xfrm>
              <a:prstGeom prst="round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85FCE392-BCE0-7643-A1FF-F8FBA14734F5}"/>
                  </a:ext>
                </a:extLst>
              </p:cNvPr>
              <p:cNvSpPr/>
              <p:nvPr/>
            </p:nvSpPr>
            <p:spPr>
              <a:xfrm>
                <a:off x="265493" y="4581416"/>
                <a:ext cx="4174569" cy="628185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85FCE392-BCE0-7643-A1FF-F8FBA1473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3" y="4581416"/>
                <a:ext cx="4174569" cy="628185"/>
              </a:xfrm>
              <a:prstGeom prst="roundRect">
                <a:avLst/>
              </a:prstGeom>
              <a:blipFill>
                <a:blip r:embed="rId6"/>
                <a:stretch>
                  <a:fillRect b="-9615"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9C16C4D-C8D1-6340-82EF-05A9B58971EE}"/>
              </a:ext>
            </a:extLst>
          </p:cNvPr>
          <p:cNvSpPr/>
          <p:nvPr/>
        </p:nvSpPr>
        <p:spPr>
          <a:xfrm>
            <a:off x="7935272" y="851217"/>
            <a:ext cx="3930372" cy="5468279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F5BFAC-D78D-FC42-8EEA-4F41257D8784}"/>
              </a:ext>
            </a:extLst>
          </p:cNvPr>
          <p:cNvGrpSpPr/>
          <p:nvPr/>
        </p:nvGrpSpPr>
        <p:grpSpPr>
          <a:xfrm>
            <a:off x="8461745" y="1002629"/>
            <a:ext cx="2807548" cy="4730151"/>
            <a:chOff x="8095656" y="1312202"/>
            <a:chExt cx="2807548" cy="4730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6D7880E-CF59-4645-AF6B-82BFC25ECC2A}"/>
                </a:ext>
              </a:extLst>
            </p:cNvPr>
            <p:cNvGrpSpPr/>
            <p:nvPr/>
          </p:nvGrpSpPr>
          <p:grpSpPr>
            <a:xfrm>
              <a:off x="8105510" y="1925862"/>
              <a:ext cx="2797694" cy="4015081"/>
              <a:chOff x="6423334" y="1756027"/>
              <a:chExt cx="3417760" cy="47345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BF12C54-C53C-6946-9C58-18083F7C7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668826" y="1756027"/>
                <a:ext cx="3172268" cy="47345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6BC86A9-25D6-EA42-81C2-64DD7DF7E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3334" y="1756027"/>
                <a:ext cx="3172268" cy="473458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41AA61-B6CB-184B-9FB5-ABFA514E34A6}"/>
                </a:ext>
              </a:extLst>
            </p:cNvPr>
            <p:cNvGrpSpPr/>
            <p:nvPr/>
          </p:nvGrpSpPr>
          <p:grpSpPr>
            <a:xfrm rot="2220000" flipV="1">
              <a:off x="8095656" y="5417973"/>
              <a:ext cx="1766605" cy="404727"/>
              <a:chOff x="3842591" y="5616328"/>
              <a:chExt cx="3153210" cy="522516"/>
            </a:xfrm>
          </p:grpSpPr>
          <p:sp>
            <p:nvSpPr>
              <p:cNvPr id="23" name="Arrow: Right 37">
                <a:extLst>
                  <a:ext uri="{FF2B5EF4-FFF2-40B4-BE49-F238E27FC236}">
                    <a16:creationId xmlns:a16="http://schemas.microsoft.com/office/drawing/2014/main" id="{C1561142-2491-4548-BCAB-809662F33A4C}"/>
                  </a:ext>
                </a:extLst>
              </p:cNvPr>
              <p:cNvSpPr/>
              <p:nvPr/>
            </p:nvSpPr>
            <p:spPr>
              <a:xfrm>
                <a:off x="5434422" y="5616328"/>
                <a:ext cx="1561379" cy="522516"/>
              </a:xfrm>
              <a:prstGeom prst="rightArrow">
                <a:avLst/>
              </a:prstGeom>
              <a:solidFill>
                <a:srgbClr val="2683C7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Arrow: Left 38">
                <a:extLst>
                  <a:ext uri="{FF2B5EF4-FFF2-40B4-BE49-F238E27FC236}">
                    <a16:creationId xmlns:a16="http://schemas.microsoft.com/office/drawing/2014/main" id="{67CC1545-CABC-3E48-8EA0-188820236279}"/>
                  </a:ext>
                </a:extLst>
              </p:cNvPr>
              <p:cNvSpPr/>
              <p:nvPr/>
            </p:nvSpPr>
            <p:spPr>
              <a:xfrm>
                <a:off x="3842591" y="5616328"/>
                <a:ext cx="1593791" cy="522515"/>
              </a:xfrm>
              <a:prstGeom prst="leftArrow">
                <a:avLst/>
              </a:prstGeom>
              <a:solidFill>
                <a:srgbClr val="2683C7"/>
              </a:solidFill>
              <a:ln>
                <a:solidFill>
                  <a:srgbClr val="2683C7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732B75-3AF4-C547-AE23-54A77D63E3DA}"/>
                </a:ext>
              </a:extLst>
            </p:cNvPr>
            <p:cNvGrpSpPr/>
            <p:nvPr/>
          </p:nvGrpSpPr>
          <p:grpSpPr>
            <a:xfrm rot="6060000" flipV="1">
              <a:off x="8899236" y="4095599"/>
              <a:ext cx="3557924" cy="335584"/>
              <a:chOff x="3882372" y="5492894"/>
              <a:chExt cx="3126322" cy="532327"/>
            </a:xfrm>
          </p:grpSpPr>
          <p:sp>
            <p:nvSpPr>
              <p:cNvPr id="21" name="Arrow: Right 35">
                <a:extLst>
                  <a:ext uri="{FF2B5EF4-FFF2-40B4-BE49-F238E27FC236}">
                    <a16:creationId xmlns:a16="http://schemas.microsoft.com/office/drawing/2014/main" id="{1440A242-9F75-E14C-AB22-622323109AE3}"/>
                  </a:ext>
                </a:extLst>
              </p:cNvPr>
              <p:cNvSpPr/>
              <p:nvPr/>
            </p:nvSpPr>
            <p:spPr>
              <a:xfrm>
                <a:off x="5447315" y="5492894"/>
                <a:ext cx="1561379" cy="522516"/>
              </a:xfrm>
              <a:prstGeom prst="rightArrow">
                <a:avLst/>
              </a:prstGeom>
              <a:solidFill>
                <a:srgbClr val="2683C7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rrow: Left 36">
                <a:extLst>
                  <a:ext uri="{FF2B5EF4-FFF2-40B4-BE49-F238E27FC236}">
                    <a16:creationId xmlns:a16="http://schemas.microsoft.com/office/drawing/2014/main" id="{5DEFDD4C-E62F-DA49-998E-2CA9C11F0ECC}"/>
                  </a:ext>
                </a:extLst>
              </p:cNvPr>
              <p:cNvSpPr/>
              <p:nvPr/>
            </p:nvSpPr>
            <p:spPr>
              <a:xfrm>
                <a:off x="3882372" y="5502706"/>
                <a:ext cx="1593791" cy="522515"/>
              </a:xfrm>
              <a:prstGeom prst="leftArrow">
                <a:avLst/>
              </a:prstGeom>
              <a:solidFill>
                <a:srgbClr val="2683C7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Arrow: Down 32">
              <a:extLst>
                <a:ext uri="{FF2B5EF4-FFF2-40B4-BE49-F238E27FC236}">
                  <a16:creationId xmlns:a16="http://schemas.microsoft.com/office/drawing/2014/main" id="{29BD426B-D6B5-F84B-AA63-1B9CFA8C90C8}"/>
                </a:ext>
              </a:extLst>
            </p:cNvPr>
            <p:cNvSpPr/>
            <p:nvPr/>
          </p:nvSpPr>
          <p:spPr>
            <a:xfrm>
              <a:off x="9246790" y="1312202"/>
              <a:ext cx="797157" cy="856077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C2E0C8-773A-B541-9C97-1BE39A0E9562}"/>
              </a:ext>
            </a:extLst>
          </p:cNvPr>
          <p:cNvSpPr txBox="1"/>
          <p:nvPr/>
        </p:nvSpPr>
        <p:spPr>
          <a:xfrm rot="875261">
            <a:off x="8885709" y="3150013"/>
            <a:ext cx="169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Shear wall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F35B4C-B5EE-184B-899D-2BBAAB9259EE}"/>
              </a:ext>
            </a:extLst>
          </p:cNvPr>
          <p:cNvSpPr txBox="1"/>
          <p:nvPr/>
        </p:nvSpPr>
        <p:spPr>
          <a:xfrm rot="2220000">
            <a:off x="8375745" y="5193351"/>
            <a:ext cx="105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 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2C872D-E45F-E84D-93B3-1A04B9BC4F9D}"/>
              </a:ext>
            </a:extLst>
          </p:cNvPr>
          <p:cNvSpPr txBox="1"/>
          <p:nvPr/>
        </p:nvSpPr>
        <p:spPr>
          <a:xfrm rot="660000">
            <a:off x="11052675" y="4055534"/>
            <a:ext cx="948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 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4F9A57-CAB8-5343-A506-2B6140B54206}"/>
              </a:ext>
            </a:extLst>
          </p:cNvPr>
          <p:cNvGrpSpPr/>
          <p:nvPr/>
        </p:nvGrpSpPr>
        <p:grpSpPr>
          <a:xfrm>
            <a:off x="10067301" y="5681441"/>
            <a:ext cx="1050762" cy="720332"/>
            <a:chOff x="9716101" y="5914345"/>
            <a:chExt cx="1050762" cy="720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B1C16D3-3EE3-D840-95B3-D5BE5545EE8E}"/>
                </a:ext>
              </a:extLst>
            </p:cNvPr>
            <p:cNvGrpSpPr/>
            <p:nvPr/>
          </p:nvGrpSpPr>
          <p:grpSpPr>
            <a:xfrm rot="21540000" flipV="1">
              <a:off x="9794516" y="5914345"/>
              <a:ext cx="499865" cy="345414"/>
              <a:chOff x="3842591" y="5616328"/>
              <a:chExt cx="3153210" cy="522516"/>
            </a:xfrm>
          </p:grpSpPr>
          <p:sp>
            <p:nvSpPr>
              <p:cNvPr id="39" name="Arrow: Right 33">
                <a:extLst>
                  <a:ext uri="{FF2B5EF4-FFF2-40B4-BE49-F238E27FC236}">
                    <a16:creationId xmlns:a16="http://schemas.microsoft.com/office/drawing/2014/main" id="{8F3BBFE3-C617-834D-A2D1-13FEB43C0AF1}"/>
                  </a:ext>
                </a:extLst>
              </p:cNvPr>
              <p:cNvSpPr/>
              <p:nvPr/>
            </p:nvSpPr>
            <p:spPr>
              <a:xfrm>
                <a:off x="5434422" y="5616328"/>
                <a:ext cx="1561379" cy="522516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Arrow: Left 34">
                <a:extLst>
                  <a:ext uri="{FF2B5EF4-FFF2-40B4-BE49-F238E27FC236}">
                    <a16:creationId xmlns:a16="http://schemas.microsoft.com/office/drawing/2014/main" id="{C8B235BC-9D1A-9D4C-83A2-1EA8BCAC63B5}"/>
                  </a:ext>
                </a:extLst>
              </p:cNvPr>
              <p:cNvSpPr/>
              <p:nvPr/>
            </p:nvSpPr>
            <p:spPr>
              <a:xfrm>
                <a:off x="3842591" y="5616328"/>
                <a:ext cx="1593791" cy="522515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45E479-D694-014F-8A41-5E1ABAF75CB3}"/>
                </a:ext>
              </a:extLst>
            </p:cNvPr>
            <p:cNvSpPr txBox="1"/>
            <p:nvPr/>
          </p:nvSpPr>
          <p:spPr>
            <a:xfrm rot="21360000">
              <a:off x="9716101" y="6173012"/>
              <a:ext cx="1050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in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66FD86-EED1-0C4C-9FB0-FD9ED0071D46}"/>
              </a:ext>
            </a:extLst>
          </p:cNvPr>
          <p:cNvSpPr txBox="1"/>
          <p:nvPr/>
        </p:nvSpPr>
        <p:spPr>
          <a:xfrm>
            <a:off x="356377" y="5677105"/>
            <a:ext cx="285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ACI [2]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E547A-1C93-2A46-91BC-022083466C0A}"/>
              </a:ext>
            </a:extLst>
          </p:cNvPr>
          <p:cNvSpPr/>
          <p:nvPr/>
        </p:nvSpPr>
        <p:spPr>
          <a:xfrm>
            <a:off x="1759373" y="182551"/>
            <a:ext cx="863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Shear wall Design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724DB8-0134-2C4D-BDC9-395579B68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31</a:t>
            </a:fld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910198-8DD4-FC48-884C-DFE9E15596BB}"/>
              </a:ext>
            </a:extLst>
          </p:cNvPr>
          <p:cNvSpPr/>
          <p:nvPr/>
        </p:nvSpPr>
        <p:spPr>
          <a:xfrm>
            <a:off x="249382" y="1098924"/>
            <a:ext cx="6096000" cy="21253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Length 6300 mm Thickness 160mm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 data has been taking from ETABS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Area of steel 7346 mm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Using #29 dimeter: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Provide 12#29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A23AC-D126-A146-8565-D364E2AF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87" y="0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D68DCB-2332-C246-897C-6880439D539C}"/>
              </a:ext>
            </a:extLst>
          </p:cNvPr>
          <p:cNvSpPr/>
          <p:nvPr/>
        </p:nvSpPr>
        <p:spPr>
          <a:xfrm>
            <a:off x="4062169" y="30025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Critical Shear wall Reinforcement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C31BB0-7066-144B-ACE4-DCD346EC8F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20" y="1045139"/>
            <a:ext cx="6505575" cy="4975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1779B6-1DEF-6044-848D-5181555615C6}"/>
              </a:ext>
            </a:extLst>
          </p:cNvPr>
          <p:cNvSpPr/>
          <p:nvPr/>
        </p:nvSpPr>
        <p:spPr>
          <a:xfrm>
            <a:off x="212595" y="1062181"/>
            <a:ext cx="4553369" cy="2366819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C76FF645-1755-8341-85E3-C6BA1301CF83}"/>
              </a:ext>
            </a:extLst>
          </p:cNvPr>
          <p:cNvSpPr/>
          <p:nvPr/>
        </p:nvSpPr>
        <p:spPr>
          <a:xfrm>
            <a:off x="5156921" y="3998563"/>
            <a:ext cx="6505575" cy="1221137"/>
          </a:xfrm>
          <a:prstGeom prst="frame">
            <a:avLst>
              <a:gd name="adj1" fmla="val 18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65B1B8E-5333-794A-AFF2-8FD08C58487D}"/>
              </a:ext>
            </a:extLst>
          </p:cNvPr>
          <p:cNvCxnSpPr/>
          <p:nvPr/>
        </p:nvCxnSpPr>
        <p:spPr>
          <a:xfrm rot="10800000">
            <a:off x="4310476" y="4534569"/>
            <a:ext cx="862012" cy="200891"/>
          </a:xfrm>
          <a:prstGeom prst="bentConnector3">
            <a:avLst>
              <a:gd name="adj1" fmla="val 43571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DFED8A0-7533-424B-84DD-77B18B02C0FC}"/>
              </a:ext>
            </a:extLst>
          </p:cNvPr>
          <p:cNvSpPr/>
          <p:nvPr/>
        </p:nvSpPr>
        <p:spPr>
          <a:xfrm>
            <a:off x="2489279" y="4115469"/>
            <a:ext cx="1805629" cy="8382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82B33-CCB1-9F46-9C8E-2A3F81339DEE}"/>
              </a:ext>
            </a:extLst>
          </p:cNvPr>
          <p:cNvSpPr txBox="1"/>
          <p:nvPr/>
        </p:nvSpPr>
        <p:spPr>
          <a:xfrm>
            <a:off x="2419484" y="436612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Shear wall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BDFAC3-5B73-6141-A53A-C49A8270424E}"/>
              </a:ext>
            </a:extLst>
          </p:cNvPr>
          <p:cNvSpPr/>
          <p:nvPr/>
        </p:nvSpPr>
        <p:spPr>
          <a:xfrm>
            <a:off x="5361708" y="607214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Shear wall Reinforcement Detail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(retrieved from ETABS)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A4CF635-C4E6-934D-A89D-E9B9A3B77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397066"/>
              </p:ext>
            </p:extLst>
          </p:nvPr>
        </p:nvGraphicFramePr>
        <p:xfrm>
          <a:off x="4978400" y="849365"/>
          <a:ext cx="6756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E7912AE-BF7D-ED4B-8840-CDAF55C4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32</a:t>
            </a:fld>
            <a:endParaRPr lang="en-US" sz="2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B591FEF-D59F-3E4C-A70C-24E9EA5F0A9C}"/>
              </a:ext>
            </a:extLst>
          </p:cNvPr>
          <p:cNvSpPr/>
          <p:nvPr/>
        </p:nvSpPr>
        <p:spPr>
          <a:xfrm>
            <a:off x="165761" y="2644170"/>
            <a:ext cx="4721590" cy="1569660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36418-3AA9-004D-A5AE-A21EEC9BC031}"/>
              </a:ext>
            </a:extLst>
          </p:cNvPr>
          <p:cNvSpPr txBox="1"/>
          <p:nvPr/>
        </p:nvSpPr>
        <p:spPr>
          <a:xfrm>
            <a:off x="-470984" y="2777153"/>
            <a:ext cx="5686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Structural Elements</a:t>
            </a:r>
          </a:p>
        </p:txBody>
      </p:sp>
      <p:pic>
        <p:nvPicPr>
          <p:cNvPr id="9" name="Picture 8" descr="A stack of wood&#10;&#10;Description automatically generated with low confidence">
            <a:extLst>
              <a:ext uri="{FF2B5EF4-FFF2-40B4-BE49-F238E27FC236}">
                <a16:creationId xmlns:a16="http://schemas.microsoft.com/office/drawing/2014/main" id="{83AD8316-E99B-444E-BB8B-C1F8A67E9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97" y="1742391"/>
            <a:ext cx="1867805" cy="1311183"/>
          </a:xfrm>
          <a:prstGeom prst="rect">
            <a:avLst/>
          </a:prstGeom>
        </p:spPr>
      </p:pic>
      <p:pic>
        <p:nvPicPr>
          <p:cNvPr id="12" name="Picture 11" descr="A picture containing text, table, console table, stand&#10;&#10;Description automatically generated">
            <a:extLst>
              <a:ext uri="{FF2B5EF4-FFF2-40B4-BE49-F238E27FC236}">
                <a16:creationId xmlns:a16="http://schemas.microsoft.com/office/drawing/2014/main" id="{7872BE43-30F1-5D47-9272-83F8130D15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35" y="4024737"/>
            <a:ext cx="1284929" cy="1651974"/>
          </a:xfrm>
          <a:prstGeom prst="rect">
            <a:avLst/>
          </a:prstGeom>
          <a:ln>
            <a:solidFill>
              <a:srgbClr val="2683C7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39C28-92C0-9048-B03E-85FB6A528F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1006" y="-176536"/>
            <a:ext cx="1062182" cy="1062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FD983-DBD9-0847-8464-AB54E7375466}"/>
              </a:ext>
            </a:extLst>
          </p:cNvPr>
          <p:cNvSpPr txBox="1"/>
          <p:nvPr/>
        </p:nvSpPr>
        <p:spPr>
          <a:xfrm>
            <a:off x="3361588" y="-60944"/>
            <a:ext cx="5686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</a:t>
            </a:r>
          </a:p>
        </p:txBody>
      </p:sp>
    </p:spTree>
    <p:extLst>
      <p:ext uri="{BB962C8B-B14F-4D97-AF65-F5344CB8AC3E}">
        <p14:creationId xmlns:p14="http://schemas.microsoft.com/office/powerpoint/2010/main" val="22815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C167A-76D4-4A4F-B609-539D8372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30" y="-93635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22212C-F64D-6D4D-8562-971886C5CD9C}"/>
              </a:ext>
            </a:extLst>
          </p:cNvPr>
          <p:cNvSpPr/>
          <p:nvPr/>
        </p:nvSpPr>
        <p:spPr>
          <a:xfrm>
            <a:off x="2790169" y="130471"/>
            <a:ext cx="7889554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 of CLT slab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4056-B4D9-B846-A1F3-CFD41CEC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33</a:t>
            </a:fld>
            <a:endParaRPr lang="en-US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730A0F-F971-DA44-9BD8-C0E7AB2A6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5703"/>
              </p:ext>
            </p:extLst>
          </p:nvPr>
        </p:nvGraphicFramePr>
        <p:xfrm>
          <a:off x="1096409" y="1425770"/>
          <a:ext cx="9999182" cy="483839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658958">
                  <a:extLst>
                    <a:ext uri="{9D8B030D-6E8A-4147-A177-3AD203B41FA5}">
                      <a16:colId xmlns:a16="http://schemas.microsoft.com/office/drawing/2014/main" val="1331842475"/>
                    </a:ext>
                  </a:extLst>
                </a:gridCol>
                <a:gridCol w="5340224">
                  <a:extLst>
                    <a:ext uri="{9D8B030D-6E8A-4147-A177-3AD203B41FA5}">
                      <a16:colId xmlns:a16="http://schemas.microsoft.com/office/drawing/2014/main" val="2191540777"/>
                    </a:ext>
                  </a:extLst>
                </a:gridCol>
              </a:tblGrid>
              <a:tr h="85875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properties of CLT slab</a:t>
                      </a:r>
                    </a:p>
                  </a:txBody>
                  <a:tcPr marL="68580" marR="68580" marT="0" marB="0" anchor="ctr">
                    <a:solidFill>
                      <a:srgbClr val="2683C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Orthotropic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9529290"/>
                  </a:ext>
                </a:extLst>
              </a:tr>
              <a:tr h="8587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Directional Property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Orthotropic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0356173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Density(kg/m</a:t>
                      </a:r>
                      <a:r>
                        <a:rPr lang="en-US" sz="2000" b="1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472811"/>
                  </a:ext>
                </a:extLst>
              </a:tr>
              <a:tr h="580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Elastic Modulus (GPa)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E1=9,E2=4.5,G12=0.5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9580569"/>
                  </a:ext>
                </a:extLst>
              </a:tr>
              <a:tr h="580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Poisson’s Ratio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V1=0.3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466200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 (MPa)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t-1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=20,f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t-2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=15,f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c-1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=30,f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c-2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=25,f</a:t>
                      </a:r>
                      <a:r>
                        <a:rPr lang="en-US" sz="20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shear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992618"/>
                  </a:ext>
                </a:extLst>
              </a:tr>
              <a:tr h="653415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Times" pitchFamily="2" charset="0"/>
                        </a:rPr>
                        <a:t>Notation: E = modulus of elasticity; G = modulus of rigidity; 1 = CLT major direction; 2 = CLT minor direction; t = tension; c = compression </a:t>
                      </a:r>
                    </a:p>
                  </a:txBody>
                  <a:tcPr marL="47625" marR="47625" marT="0" marB="0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  <a:latin typeface="Times" pitchFamily="2" charset="0"/>
                      </a:endParaRP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267361165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C7587C5-5910-5942-A38F-E988DDE1266B}"/>
              </a:ext>
            </a:extLst>
          </p:cNvPr>
          <p:cNvSpPr/>
          <p:nvPr/>
        </p:nvSpPr>
        <p:spPr>
          <a:xfrm>
            <a:off x="4147592" y="907182"/>
            <a:ext cx="3528466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(8):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 [9] </a:t>
            </a:r>
            <a:endParaRPr lang="en-US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4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31DF72-8C7C-4F49-9A3B-044F7079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34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82B30-E1AB-4842-BCED-2E9AB50B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61" y="-116804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C9FB64-A6DD-D04C-BE14-FB998B0FBBE7}"/>
              </a:ext>
            </a:extLst>
          </p:cNvPr>
          <p:cNvSpPr/>
          <p:nvPr/>
        </p:nvSpPr>
        <p:spPr>
          <a:xfrm>
            <a:off x="4618969" y="132515"/>
            <a:ext cx="8635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Slab Design 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5E149D0A-4A55-7E4A-A11D-1C24A316A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" y="945378"/>
            <a:ext cx="5353291" cy="4862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065623D0-42E8-E74D-AD10-696F8B5CE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02" y="945379"/>
            <a:ext cx="5313898" cy="4862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6C6C3B2E-72F2-0D4C-8FF2-93F57CEA2620}"/>
              </a:ext>
            </a:extLst>
          </p:cNvPr>
          <p:cNvSpPr/>
          <p:nvPr/>
        </p:nvSpPr>
        <p:spPr>
          <a:xfrm rot="5400000">
            <a:off x="5729383" y="2323528"/>
            <a:ext cx="781665" cy="141584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245879C-0897-E04F-A9B7-587C1EF3AE59}"/>
              </a:ext>
            </a:extLst>
          </p:cNvPr>
          <p:cNvSpPr/>
          <p:nvPr/>
        </p:nvSpPr>
        <p:spPr>
          <a:xfrm rot="16200000">
            <a:off x="5770193" y="3907298"/>
            <a:ext cx="781665" cy="141584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3916D-2534-B44D-A830-43D260CE446C}"/>
              </a:ext>
            </a:extLst>
          </p:cNvPr>
          <p:cNvSpPr txBox="1"/>
          <p:nvPr/>
        </p:nvSpPr>
        <p:spPr>
          <a:xfrm>
            <a:off x="5593204" y="284678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8EEE6-0E1F-E74E-8990-1A3C6411F121}"/>
              </a:ext>
            </a:extLst>
          </p:cNvPr>
          <p:cNvSpPr txBox="1"/>
          <p:nvPr/>
        </p:nvSpPr>
        <p:spPr>
          <a:xfrm>
            <a:off x="5654424" y="440241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mm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5A6E60-63ED-DE41-9125-A103109E7D67}"/>
              </a:ext>
            </a:extLst>
          </p:cNvPr>
          <p:cNvSpPr/>
          <p:nvPr/>
        </p:nvSpPr>
        <p:spPr>
          <a:xfrm>
            <a:off x="979517" y="5912622"/>
            <a:ext cx="3084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Slab Deflection with 150 mm 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3D07D-3A26-3A4C-91E9-515A8231EEE4}"/>
              </a:ext>
            </a:extLst>
          </p:cNvPr>
          <p:cNvSpPr/>
          <p:nvPr/>
        </p:nvSpPr>
        <p:spPr>
          <a:xfrm>
            <a:off x="8128112" y="5977434"/>
            <a:ext cx="3084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Slab Deflection with 300 mm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56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29AC3-D680-384B-8E6D-ADE663E4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35</a:t>
            </a:fld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3D006-B96B-B840-AF89-05F5A92A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79" y="-23113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A510C6-D691-8948-906E-EAEAC6A239A9}"/>
              </a:ext>
            </a:extLst>
          </p:cNvPr>
          <p:cNvSpPr/>
          <p:nvPr/>
        </p:nvSpPr>
        <p:spPr>
          <a:xfrm>
            <a:off x="3629861" y="205769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Columns Design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6">
                <a:extLst>
                  <a:ext uri="{FF2B5EF4-FFF2-40B4-BE49-F238E27FC236}">
                    <a16:creationId xmlns:a16="http://schemas.microsoft.com/office/drawing/2014/main" id="{AE174545-062B-754A-BBFC-5786462FD77F}"/>
                  </a:ext>
                </a:extLst>
              </p:cNvPr>
              <p:cNvSpPr/>
              <p:nvPr/>
            </p:nvSpPr>
            <p:spPr>
              <a:xfrm>
                <a:off x="269688" y="1339327"/>
                <a:ext cx="6720346" cy="845248"/>
              </a:xfrm>
              <a:prstGeom prst="roundRect">
                <a:avLst/>
              </a:prstGeom>
              <a:noFill/>
              <a:ln>
                <a:solidFill>
                  <a:srgbClr val="949494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∅ 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[ 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𝟖𝟓</m:t>
                          </m:r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p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sub>
                              </m:s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en-US" sz="2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𝐬𝐭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a:rPr lang="en-US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𝐬𝐭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6">
                <a:extLst>
                  <a:ext uri="{FF2B5EF4-FFF2-40B4-BE49-F238E27FC236}">
                    <a16:creationId xmlns:a16="http://schemas.microsoft.com/office/drawing/2014/main" id="{AE174545-062B-754A-BBFC-5786462FD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88" y="1339327"/>
                <a:ext cx="6720346" cy="845248"/>
              </a:xfrm>
              <a:prstGeom prst="roundRect">
                <a:avLst/>
              </a:prstGeom>
              <a:blipFill>
                <a:blip r:embed="rId3"/>
                <a:stretch>
                  <a:fillRect t="-100000" r="-8647" b="-152941"/>
                </a:stretch>
              </a:blipFill>
              <a:ln>
                <a:solidFill>
                  <a:srgbClr val="94949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21E9923F-EF72-A241-882A-AB12FE22DD58}"/>
              </a:ext>
            </a:extLst>
          </p:cNvPr>
          <p:cNvSpPr/>
          <p:nvPr/>
        </p:nvSpPr>
        <p:spPr>
          <a:xfrm>
            <a:off x="3653" y="2589705"/>
            <a:ext cx="8785654" cy="3469448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F91F77-F5B7-6449-8EA4-54FC732878CE}"/>
                  </a:ext>
                </a:extLst>
              </p:cNvPr>
              <p:cNvSpPr/>
              <p:nvPr/>
            </p:nvSpPr>
            <p:spPr>
              <a:xfrm>
                <a:off x="341095" y="2715871"/>
                <a:ext cx="8110770" cy="2746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𝐏𝐧</m:t>
                    </m:r>
                  </m:oMath>
                </a14:m>
                <a:r>
                  <a:rPr lang="en-US" sz="24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=Axial load acting on the element (in kN or kips).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∅=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Safety factor for a rectangular element ≈ 0.65 (unitless)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𝐫</m:t>
                    </m:r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Safety factor for a rectangular column ≈ 0.80 (unitless)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𝐟</m:t>
                            </m:r>
                          </m:e>
                          <m:sup>
                            <m:r>
                              <a:rPr lang="en-US" sz="2400" b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</m:sSub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Compressive strength of the concrete (using 4000 psi)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𝐟</m:t>
                        </m:r>
                      </m:e>
                      <m:sub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𝐲</m:t>
                        </m:r>
                      </m:sub>
                    </m:sSub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𝐲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ield strength of the concrete (using 60000 psi)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b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𝐠</m:t>
                        </m:r>
                      </m:sub>
                    </m:sSub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Gross area of the concrete element.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  <m:sub>
                        <m:r>
                          <a:rPr lang="en-US" sz="24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𝐬𝐭</m:t>
                        </m:r>
                      </m:sub>
                    </m:sSub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𝐚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 of steel required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F91F77-F5B7-6449-8EA4-54FC73287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95" y="2715871"/>
                <a:ext cx="8110770" cy="2746649"/>
              </a:xfrm>
              <a:prstGeom prst="rect">
                <a:avLst/>
              </a:prstGeom>
              <a:blipFill>
                <a:blip r:embed="rId4"/>
                <a:stretch>
                  <a:fillRect l="-313" t="-2304" b="-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F2E2686-FB15-1246-B69F-386E739AADA2}"/>
              </a:ext>
            </a:extLst>
          </p:cNvPr>
          <p:cNvSpPr txBox="1"/>
          <p:nvPr/>
        </p:nvSpPr>
        <p:spPr>
          <a:xfrm>
            <a:off x="9596005" y="5762377"/>
            <a:ext cx="2219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column with CLT Slab</a:t>
            </a:r>
          </a:p>
        </p:txBody>
      </p:sp>
      <p:pic>
        <p:nvPicPr>
          <p:cNvPr id="6" name="Picture 5" descr="A picture containing text, table, console table, stand&#10;&#10;Description automatically generated">
            <a:extLst>
              <a:ext uri="{FF2B5EF4-FFF2-40B4-BE49-F238E27FC236}">
                <a16:creationId xmlns:a16="http://schemas.microsoft.com/office/drawing/2014/main" id="{C18729B5-FE93-484B-BCCF-5B1C96DB2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05" y="1270766"/>
            <a:ext cx="2319599" cy="4316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578EB2-03C9-7849-AA61-11130F599DF2}"/>
              </a:ext>
            </a:extLst>
          </p:cNvPr>
          <p:cNvSpPr txBox="1"/>
          <p:nvPr/>
        </p:nvSpPr>
        <p:spPr>
          <a:xfrm>
            <a:off x="497653" y="5631708"/>
            <a:ext cx="285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ACI [2]</a:t>
            </a:r>
          </a:p>
        </p:txBody>
      </p:sp>
    </p:spTree>
    <p:extLst>
      <p:ext uri="{BB962C8B-B14F-4D97-AF65-F5344CB8AC3E}">
        <p14:creationId xmlns:p14="http://schemas.microsoft.com/office/powerpoint/2010/main" val="26188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7758-1E98-C145-9050-B7D19249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92" y="-250348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3429CA-A801-E646-8358-6D89504A0276}"/>
              </a:ext>
            </a:extLst>
          </p:cNvPr>
          <p:cNvSpPr/>
          <p:nvPr/>
        </p:nvSpPr>
        <p:spPr>
          <a:xfrm>
            <a:off x="2810275" y="37485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Types of Column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2F9DA-4A34-E246-9E66-9E0FA99FA7C1}"/>
              </a:ext>
            </a:extLst>
          </p:cNvPr>
          <p:cNvGrpSpPr/>
          <p:nvPr/>
        </p:nvGrpSpPr>
        <p:grpSpPr>
          <a:xfrm>
            <a:off x="9277784" y="943406"/>
            <a:ext cx="2108397" cy="1764792"/>
            <a:chOff x="3197401" y="1234954"/>
            <a:chExt cx="2108397" cy="13532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345887-13C0-EC45-AFDA-C1A325826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401" y="1240866"/>
              <a:ext cx="2108397" cy="13473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82CC94-9549-414B-99D2-EB569D3FE678}"/>
                </a:ext>
              </a:extLst>
            </p:cNvPr>
            <p:cNvSpPr txBox="1"/>
            <p:nvPr/>
          </p:nvSpPr>
          <p:spPr>
            <a:xfrm>
              <a:off x="3644562" y="1234954"/>
              <a:ext cx="1315830" cy="63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2E75B6"/>
                  </a:solidFill>
                </a:rPr>
                <a:t>   </a:t>
              </a:r>
              <a:r>
                <a:rPr lang="en-US" sz="2400" b="1" i="1" dirty="0"/>
                <a:t>Exterior</a:t>
              </a:r>
              <a:r>
                <a:rPr lang="en-US" sz="2400" b="1" i="1" dirty="0">
                  <a:solidFill>
                    <a:srgbClr val="2E75B6"/>
                  </a:solidFill>
                </a:rPr>
                <a:t> 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4B96F-99FB-5145-AB9C-2C3CF0C35C5F}"/>
              </a:ext>
            </a:extLst>
          </p:cNvPr>
          <p:cNvCxnSpPr/>
          <p:nvPr/>
        </p:nvCxnSpPr>
        <p:spPr>
          <a:xfrm>
            <a:off x="5819335" y="1467289"/>
            <a:ext cx="0" cy="5006462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DAAB4C1-F7D1-D545-810F-A0CBE9FAC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640919"/>
              </p:ext>
            </p:extLst>
          </p:nvPr>
        </p:nvGraphicFramePr>
        <p:xfrm>
          <a:off x="634809" y="2811907"/>
          <a:ext cx="4781228" cy="34622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90614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390614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6680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71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200x200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210x210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220x220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9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230x230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51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F1969D-0299-1245-A9FF-4459888E2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530123"/>
              </p:ext>
            </p:extLst>
          </p:nvPr>
        </p:nvGraphicFramePr>
        <p:xfrm>
          <a:off x="6696224" y="2779085"/>
          <a:ext cx="4860966" cy="3495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0483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430483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71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679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200x200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220x220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6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260x260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493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sp>
        <p:nvSpPr>
          <p:cNvPr id="22" name="Slide Number Placeholder 24">
            <a:extLst>
              <a:ext uri="{FF2B5EF4-FFF2-40B4-BE49-F238E27FC236}">
                <a16:creationId xmlns:a16="http://schemas.microsoft.com/office/drawing/2014/main" id="{BADE9DC6-23E1-0B47-ACA0-E306C06233AE}"/>
              </a:ext>
            </a:extLst>
          </p:cNvPr>
          <p:cNvSpPr txBox="1">
            <a:spLocks/>
          </p:cNvSpPr>
          <p:nvPr/>
        </p:nvSpPr>
        <p:spPr>
          <a:xfrm>
            <a:off x="9747595" y="647375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0D7426-FDF9-49E3-B871-E522DC752386}" type="slidenum">
              <a:rPr lang="en-US" sz="2400" smtClean="0"/>
              <a:pPr/>
              <a:t>36</a:t>
            </a:fld>
            <a:endParaRPr lang="en-US" sz="2400" dirty="0"/>
          </a:p>
        </p:txBody>
      </p:sp>
      <p:pic>
        <p:nvPicPr>
          <p:cNvPr id="9" name="Picture 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B2DBC51-57BE-C544-9C42-D3E314D34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8" y="833035"/>
            <a:ext cx="1635273" cy="1424594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B87C10D7-74B4-F944-A4F7-1AC8B6CA0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36" y="704402"/>
            <a:ext cx="2015111" cy="160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0DA067-AD64-FC40-8424-67491E342609}"/>
              </a:ext>
            </a:extLst>
          </p:cNvPr>
          <p:cNvSpPr txBox="1"/>
          <p:nvPr/>
        </p:nvSpPr>
        <p:spPr>
          <a:xfrm>
            <a:off x="3946823" y="1981448"/>
            <a:ext cx="1117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Corner</a:t>
            </a: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D392BF-4201-1249-9576-42C46503B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52" y="991032"/>
            <a:ext cx="2056826" cy="1311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7035822-BFF7-E845-81A4-D32CBDBDD169}"/>
              </a:ext>
            </a:extLst>
          </p:cNvPr>
          <p:cNvSpPr/>
          <p:nvPr/>
        </p:nvSpPr>
        <p:spPr>
          <a:xfrm>
            <a:off x="7843375" y="2250124"/>
            <a:ext cx="2566665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(10):Cross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66E82-5E75-A140-862A-C63F325DB656}"/>
              </a:ext>
            </a:extLst>
          </p:cNvPr>
          <p:cNvSpPr/>
          <p:nvPr/>
        </p:nvSpPr>
        <p:spPr>
          <a:xfrm>
            <a:off x="1857592" y="2353896"/>
            <a:ext cx="2451248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(9):Cross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1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7758-1E98-C145-9050-B7D19249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9" y="-213768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3429CA-A801-E646-8358-6D89504A0276}"/>
              </a:ext>
            </a:extLst>
          </p:cNvPr>
          <p:cNvSpPr/>
          <p:nvPr/>
        </p:nvSpPr>
        <p:spPr>
          <a:xfrm>
            <a:off x="2751447" y="52726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Types of Column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4B96F-99FB-5145-AB9C-2C3CF0C35C5F}"/>
              </a:ext>
            </a:extLst>
          </p:cNvPr>
          <p:cNvCxnSpPr/>
          <p:nvPr/>
        </p:nvCxnSpPr>
        <p:spPr>
          <a:xfrm>
            <a:off x="5819335" y="1467289"/>
            <a:ext cx="0" cy="5006462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DAAB4C1-F7D1-D545-810F-A0CBE9FAC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54990"/>
              </p:ext>
            </p:extLst>
          </p:nvPr>
        </p:nvGraphicFramePr>
        <p:xfrm>
          <a:off x="634809" y="2811907"/>
          <a:ext cx="4781228" cy="34622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90614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390614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6680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711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200x200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907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9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350x350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51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400x400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F1969D-0299-1245-A9FF-4459888E2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62567"/>
              </p:ext>
            </p:extLst>
          </p:nvPr>
        </p:nvGraphicFramePr>
        <p:xfrm>
          <a:off x="6696224" y="2779085"/>
          <a:ext cx="4860966" cy="3495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0483">
                  <a:extLst>
                    <a:ext uri="{9D8B030D-6E8A-4147-A177-3AD203B41FA5}">
                      <a16:colId xmlns:a16="http://schemas.microsoft.com/office/drawing/2014/main" val="2819389744"/>
                    </a:ext>
                  </a:extLst>
                </a:gridCol>
                <a:gridCol w="2430483">
                  <a:extLst>
                    <a:ext uri="{9D8B030D-6E8A-4147-A177-3AD203B41FA5}">
                      <a16:colId xmlns:a16="http://schemas.microsoft.com/office/drawing/2014/main" val="999292614"/>
                    </a:ext>
                  </a:extLst>
                </a:gridCol>
              </a:tblGrid>
              <a:tr h="71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 (mm)</a:t>
                      </a:r>
                      <a:endParaRPr lang="en-US" sz="20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14075"/>
                  </a:ext>
                </a:extLst>
              </a:tr>
              <a:tr h="5679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200x200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713573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 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250x250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997"/>
                  </a:ext>
                </a:extLst>
              </a:tr>
              <a:tr h="587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i="0" u="none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300x300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33082"/>
                  </a:ext>
                </a:extLst>
              </a:tr>
              <a:tr h="586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350x350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08635"/>
                  </a:ext>
                </a:extLst>
              </a:tr>
              <a:tr h="4493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 Story</a:t>
                      </a:r>
                      <a:endParaRPr lang="en-US" sz="2400" b="1" i="0" u="non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400x400 mm</a:t>
                      </a:r>
                    </a:p>
                  </a:txBody>
                  <a:tcPr marL="68580" marR="68580" marT="0" marB="0">
                    <a:solidFill>
                      <a:srgbClr val="268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72917"/>
                  </a:ext>
                </a:extLst>
              </a:tr>
            </a:tbl>
          </a:graphicData>
        </a:graphic>
      </p:graphicFrame>
      <p:sp>
        <p:nvSpPr>
          <p:cNvPr id="22" name="Slide Number Placeholder 24">
            <a:extLst>
              <a:ext uri="{FF2B5EF4-FFF2-40B4-BE49-F238E27FC236}">
                <a16:creationId xmlns:a16="http://schemas.microsoft.com/office/drawing/2014/main" id="{BADE9DC6-23E1-0B47-ACA0-E306C06233AE}"/>
              </a:ext>
            </a:extLst>
          </p:cNvPr>
          <p:cNvSpPr txBox="1">
            <a:spLocks/>
          </p:cNvSpPr>
          <p:nvPr/>
        </p:nvSpPr>
        <p:spPr>
          <a:xfrm>
            <a:off x="9747595" y="647375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0D7426-FDF9-49E3-B871-E522DC752386}" type="slidenum">
              <a:rPr lang="en-US" sz="2400" smtClean="0"/>
              <a:pPr/>
              <a:t>37</a:t>
            </a:fld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AAA01A-8D2A-E34F-8F2B-0724F257FAD8}"/>
              </a:ext>
            </a:extLst>
          </p:cNvPr>
          <p:cNvGrpSpPr/>
          <p:nvPr/>
        </p:nvGrpSpPr>
        <p:grpSpPr>
          <a:xfrm>
            <a:off x="3000076" y="1060624"/>
            <a:ext cx="1986684" cy="1203362"/>
            <a:chOff x="8642790" y="1072694"/>
            <a:chExt cx="2044684" cy="13891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49D478-D3F3-124C-8DCB-9E96A15D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1240" y="1072694"/>
              <a:ext cx="1876234" cy="13891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1AC66D-3638-1A40-8710-3B1124150EE7}"/>
                </a:ext>
              </a:extLst>
            </p:cNvPr>
            <p:cNvSpPr txBox="1"/>
            <p:nvPr/>
          </p:nvSpPr>
          <p:spPr>
            <a:xfrm>
              <a:off x="8642790" y="1276168"/>
              <a:ext cx="1436478" cy="46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   Interior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1035F9-1773-C442-939C-E0903E130D07}"/>
              </a:ext>
            </a:extLst>
          </p:cNvPr>
          <p:cNvGrpSpPr/>
          <p:nvPr/>
        </p:nvGrpSpPr>
        <p:grpSpPr>
          <a:xfrm>
            <a:off x="9230776" y="1060624"/>
            <a:ext cx="1898008" cy="1203362"/>
            <a:chOff x="8708862" y="632458"/>
            <a:chExt cx="1953419" cy="13891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C32569-F1B0-CE46-A26A-46B8D0C41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6047" y="632458"/>
              <a:ext cx="1876234" cy="13891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578E59-3736-684C-B400-F1D47750EBFF}"/>
                </a:ext>
              </a:extLst>
            </p:cNvPr>
            <p:cNvSpPr txBox="1"/>
            <p:nvPr/>
          </p:nvSpPr>
          <p:spPr>
            <a:xfrm>
              <a:off x="8708862" y="879116"/>
              <a:ext cx="1436478" cy="46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   Center </a:t>
              </a:r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5DBC9C9-88AE-2446-A80A-88F39028D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18" y="1000913"/>
            <a:ext cx="1411023" cy="123464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1D4E489-54C8-0E4E-9406-81CF239E5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67" y="1000913"/>
            <a:ext cx="1539231" cy="1206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6ED81C-A446-AF40-80BC-28D00160A854}"/>
              </a:ext>
            </a:extLst>
          </p:cNvPr>
          <p:cNvSpPr/>
          <p:nvPr/>
        </p:nvSpPr>
        <p:spPr>
          <a:xfrm>
            <a:off x="1804180" y="2353896"/>
            <a:ext cx="2558073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(11):Cross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E793A9-CB76-A046-B2F7-43273E69490D}"/>
              </a:ext>
            </a:extLst>
          </p:cNvPr>
          <p:cNvSpPr/>
          <p:nvPr/>
        </p:nvSpPr>
        <p:spPr>
          <a:xfrm>
            <a:off x="7825453" y="2292498"/>
            <a:ext cx="2566665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(12):Cross Sections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8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97CAA-44C6-8144-9F6D-9E530746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38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C29E1-86AE-1A42-97AF-1F5818EA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87" y="0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F39C8-8A54-534F-BBBB-8EEB2DEDD8B2}"/>
              </a:ext>
            </a:extLst>
          </p:cNvPr>
          <p:cNvSpPr/>
          <p:nvPr/>
        </p:nvSpPr>
        <p:spPr>
          <a:xfrm>
            <a:off x="4062169" y="30025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Critical Column Reinforcement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5AB97-2A0B-9647-BBE5-A2143367EB1A}"/>
              </a:ext>
            </a:extLst>
          </p:cNvPr>
          <p:cNvSpPr/>
          <p:nvPr/>
        </p:nvSpPr>
        <p:spPr>
          <a:xfrm>
            <a:off x="321128" y="1013146"/>
            <a:ext cx="11223171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Column 400mm x 400mm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(All data has been taking from ETABS) ,( Area of steel 1600 mm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),(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Using #13 dimeter), (Provide 12#13 )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A1AC9-D9AD-734B-98E9-910276B3E400}"/>
              </a:ext>
            </a:extLst>
          </p:cNvPr>
          <p:cNvSpPr/>
          <p:nvPr/>
        </p:nvSpPr>
        <p:spPr>
          <a:xfrm>
            <a:off x="954162" y="6038391"/>
            <a:ext cx="4192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Column Reinforcement Detail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(retrieved from ETABS)</a:t>
            </a:r>
            <a:r>
              <a:rPr lang="en-US" sz="1400" dirty="0"/>
              <a:t> 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65A3CB-DADC-2D4D-A188-7A668E3DEB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6" y="2282026"/>
            <a:ext cx="2482916" cy="3732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1EE22C4F-A8CD-4249-A8F7-5D1124E2CB35}"/>
              </a:ext>
            </a:extLst>
          </p:cNvPr>
          <p:cNvSpPr/>
          <p:nvPr/>
        </p:nvSpPr>
        <p:spPr>
          <a:xfrm>
            <a:off x="212595" y="1062181"/>
            <a:ext cx="11223171" cy="1013147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140130-200F-E140-BD85-44BD111B5D39}"/>
              </a:ext>
            </a:extLst>
          </p:cNvPr>
          <p:cNvSpPr/>
          <p:nvPr/>
        </p:nvSpPr>
        <p:spPr>
          <a:xfrm>
            <a:off x="7075742" y="5936790"/>
            <a:ext cx="3440429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Column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Stirrup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(retrieved from ETABS) [3]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0786">
            <a:extLst>
              <a:ext uri="{FF2B5EF4-FFF2-40B4-BE49-F238E27FC236}">
                <a16:creationId xmlns:a16="http://schemas.microsoft.com/office/drawing/2014/main" id="{CB97ADAB-748A-194E-B6EC-0A6B4EB9C955}"/>
              </a:ext>
            </a:extLst>
          </p:cNvPr>
          <p:cNvSpPr txBox="1"/>
          <p:nvPr/>
        </p:nvSpPr>
        <p:spPr>
          <a:xfrm>
            <a:off x="9720692" y="4057834"/>
            <a:ext cx="2346617" cy="63361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ties @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200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mm c/c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AFCCAC7-35B2-6947-A6CB-6A1123CB40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1" y="2239198"/>
            <a:ext cx="4788425" cy="38181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196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A710FD-35DB-5E41-89CB-4FC60FC5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39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53957-661F-684A-8DC4-059FEC29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87" y="0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1E5991-6B5A-1C46-9374-36AC8D275082}"/>
              </a:ext>
            </a:extLst>
          </p:cNvPr>
          <p:cNvSpPr/>
          <p:nvPr/>
        </p:nvSpPr>
        <p:spPr>
          <a:xfrm>
            <a:off x="4062169" y="30025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Critical Beam Reinforcement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ED6A4D63-C1BA-8843-B476-58F6ADF17C8C}"/>
              </a:ext>
            </a:extLst>
          </p:cNvPr>
          <p:cNvSpPr/>
          <p:nvPr/>
        </p:nvSpPr>
        <p:spPr>
          <a:xfrm>
            <a:off x="212595" y="1062181"/>
            <a:ext cx="5883405" cy="2366819"/>
          </a:xfrm>
          <a:prstGeom prst="roundRect">
            <a:avLst/>
          </a:prstGeom>
          <a:noFill/>
          <a:ln>
            <a:solidFill>
              <a:srgbClr val="9494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Dimensions (5m)  cross-section(450mm x 260mm)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has been taking from ETABS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steel top= 338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steel bottom= 338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68A16-8F59-7D4A-BF1C-4E92212AF112}"/>
              </a:ext>
            </a:extLst>
          </p:cNvPr>
          <p:cNvSpPr/>
          <p:nvPr/>
        </p:nvSpPr>
        <p:spPr>
          <a:xfrm>
            <a:off x="6982894" y="5667015"/>
            <a:ext cx="508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Beam Reinforcement Detail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(retrieved from ETABS)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0799">
            <a:extLst>
              <a:ext uri="{FF2B5EF4-FFF2-40B4-BE49-F238E27FC236}">
                <a16:creationId xmlns:a16="http://schemas.microsoft.com/office/drawing/2014/main" id="{6C80ED66-4122-0842-A46F-C0045F3497E3}"/>
              </a:ext>
            </a:extLst>
          </p:cNvPr>
          <p:cNvSpPr txBox="1"/>
          <p:nvPr/>
        </p:nvSpPr>
        <p:spPr>
          <a:xfrm>
            <a:off x="4312322" y="4881767"/>
            <a:ext cx="2670572" cy="4616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Provide 10@ 100mm stirrups c/c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FD038B46-C272-0141-BD96-5C4A30F9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" y="3729258"/>
            <a:ext cx="4231500" cy="170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409ADC-8214-6C48-A5FE-D9B9F5FA4AFD}"/>
              </a:ext>
            </a:extLst>
          </p:cNvPr>
          <p:cNvSpPr/>
          <p:nvPr/>
        </p:nvSpPr>
        <p:spPr>
          <a:xfrm>
            <a:off x="1107898" y="5637530"/>
            <a:ext cx="405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Beam Stirrup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(retrieved from ETABS)[3]</a:t>
            </a:r>
            <a:r>
              <a:rPr lang="en-US" dirty="0"/>
              <a:t> 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77C0969-E2FC-BE49-AB82-AF1AAC041E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72" y="1085505"/>
            <a:ext cx="4862256" cy="42579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39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67066-E176-9044-929A-351E5E95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7082" y="6492875"/>
            <a:ext cx="1312025" cy="365125"/>
          </a:xfrm>
        </p:spPr>
        <p:txBody>
          <a:bodyPr/>
          <a:lstStyle/>
          <a:p>
            <a:fld id="{610D7426-FDF9-49E3-B871-E522DC752386}" type="slidenum">
              <a:rPr lang="en-US" sz="2000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A54E9-B7A9-6740-B404-F839D5891BA1}"/>
              </a:ext>
            </a:extLst>
          </p:cNvPr>
          <p:cNvSpPr/>
          <p:nvPr/>
        </p:nvSpPr>
        <p:spPr>
          <a:xfrm>
            <a:off x="338295" y="885957"/>
            <a:ext cx="1046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location of the building is on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Aziziyah, Khobar, Saudi Arabia  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9ADA4-5909-0143-BACC-EBAC468DF602}"/>
              </a:ext>
            </a:extLst>
          </p:cNvPr>
          <p:cNvSpPr txBox="1"/>
          <p:nvPr/>
        </p:nvSpPr>
        <p:spPr>
          <a:xfrm>
            <a:off x="4917173" y="6007305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(Google Map 2021) [1]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8A57B-E8F1-D94E-92ED-1B9A9D43C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15" y="-112294"/>
            <a:ext cx="1062182" cy="10621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06B05-BCE2-8942-BCCD-177C9E06732C}"/>
              </a:ext>
            </a:extLst>
          </p:cNvPr>
          <p:cNvSpPr/>
          <p:nvPr/>
        </p:nvSpPr>
        <p:spPr>
          <a:xfrm>
            <a:off x="5117412" y="139265"/>
            <a:ext cx="3096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Location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sApp Video 2021-05-24 at 5.42.00 PM.mp4" descr="WhatsApp Video 2021-05-24 at 5.42.00 PM.mp4">
            <a:hlinkClick r:id="" action="ppaction://media"/>
            <a:extLst>
              <a:ext uri="{FF2B5EF4-FFF2-40B4-BE49-F238E27FC236}">
                <a16:creationId xmlns:a16="http://schemas.microsoft.com/office/drawing/2014/main" id="{0A3B4DE8-B85A-BC45-8D23-F58814933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890" t="8767" r="26098" b="28167"/>
          <a:stretch/>
        </p:blipFill>
        <p:spPr>
          <a:xfrm>
            <a:off x="965355" y="1574271"/>
            <a:ext cx="10011904" cy="514446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82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30D1B-116A-A24D-AAD5-944A3675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02" y="-69343"/>
            <a:ext cx="1062182" cy="1062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EEAE85-5D05-F743-A328-FB8138B90F07}"/>
              </a:ext>
            </a:extLst>
          </p:cNvPr>
          <p:cNvSpPr/>
          <p:nvPr/>
        </p:nvSpPr>
        <p:spPr>
          <a:xfrm>
            <a:off x="4671684" y="256617"/>
            <a:ext cx="3314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ETABS Modeling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CF7F4-ADCC-BE47-B297-DC0E4A64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40</a:t>
            </a:fld>
            <a:endParaRPr lang="en-US" sz="2400" dirty="0"/>
          </a:p>
        </p:txBody>
      </p:sp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C809F6CE-6447-B648-B515-496E2FC5E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41" y="992839"/>
            <a:ext cx="8439150" cy="5131719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424D9D-10D7-3E40-8462-4E6B4AFA4005}"/>
              </a:ext>
            </a:extLst>
          </p:cNvPr>
          <p:cNvSpPr/>
          <p:nvPr/>
        </p:nvSpPr>
        <p:spPr>
          <a:xfrm>
            <a:off x="4165873" y="6364425"/>
            <a:ext cx="3860254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ETABS Modeling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7B32A0A9-2F43-734F-A5D8-9BD3DEF0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55" y="1088999"/>
            <a:ext cx="3500675" cy="4667389"/>
          </a:xfrm>
          <a:prstGeom prst="rect">
            <a:avLst/>
          </a:prstGeom>
          <a:ln>
            <a:solidFill>
              <a:srgbClr val="2683C7"/>
            </a:solidFill>
          </a:ln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160CF11D-0C43-7648-8692-30F2AE9AD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1088999"/>
            <a:ext cx="3485077" cy="4680002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93D1F-DFB3-8241-A139-9B56B8F1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10D7426-FDF9-49E3-B871-E522DC752386}" type="slidenum">
              <a:rPr lang="en-US" sz="2000" smtClean="0"/>
              <a:pPr>
                <a:spcAft>
                  <a:spcPts val="600"/>
                </a:spcAft>
              </a:pPr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F57CB-D77F-5F47-B5CF-96E32A4AA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775" y="-157078"/>
            <a:ext cx="1062182" cy="1062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FFA824-BEBE-5741-87CC-975344721ABC}"/>
              </a:ext>
            </a:extLst>
          </p:cNvPr>
          <p:cNvSpPr/>
          <p:nvPr/>
        </p:nvSpPr>
        <p:spPr>
          <a:xfrm>
            <a:off x="4918957" y="126206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ETABS Modeling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C951-E4FF-1142-9BC0-7E957FF7AA0D}"/>
              </a:ext>
            </a:extLst>
          </p:cNvPr>
          <p:cNvSpPr txBox="1"/>
          <p:nvPr/>
        </p:nvSpPr>
        <p:spPr>
          <a:xfrm>
            <a:off x="4933456" y="5806563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0393D-CCF7-764E-B580-D97FCE9ABE25}"/>
              </a:ext>
            </a:extLst>
          </p:cNvPr>
          <p:cNvSpPr txBox="1"/>
          <p:nvPr/>
        </p:nvSpPr>
        <p:spPr>
          <a:xfrm>
            <a:off x="988810" y="5806563"/>
            <a:ext cx="1669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Plane Floor 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2038AA-DD06-0946-97A3-8CA70647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12" y="1088998"/>
            <a:ext cx="4163291" cy="4667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A41340-42D2-034B-90E6-79E4DE0AEB9D}"/>
              </a:ext>
            </a:extLst>
          </p:cNvPr>
          <p:cNvSpPr txBox="1"/>
          <p:nvPr/>
        </p:nvSpPr>
        <p:spPr>
          <a:xfrm>
            <a:off x="9258843" y="5806563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View</a:t>
            </a:r>
          </a:p>
        </p:txBody>
      </p:sp>
    </p:spTree>
    <p:extLst>
      <p:ext uri="{BB962C8B-B14F-4D97-AF65-F5344CB8AC3E}">
        <p14:creationId xmlns:p14="http://schemas.microsoft.com/office/powerpoint/2010/main" val="17634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4ED40-3CAB-2643-BC3B-57BC852A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42</a:t>
            </a:fld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38985-F982-A647-8860-DF68A60A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77" y="-117422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EF20CD-AF83-A24C-864B-1E0E10D17289}"/>
              </a:ext>
            </a:extLst>
          </p:cNvPr>
          <p:cNvSpPr/>
          <p:nvPr/>
        </p:nvSpPr>
        <p:spPr>
          <a:xfrm>
            <a:off x="4740889" y="182837"/>
            <a:ext cx="3686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Slabs Deflection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F01F5-D2CE-A948-B409-6D9EAAD12906}"/>
              </a:ext>
            </a:extLst>
          </p:cNvPr>
          <p:cNvSpPr txBox="1"/>
          <p:nvPr/>
        </p:nvSpPr>
        <p:spPr>
          <a:xfrm>
            <a:off x="5522600" y="5846675"/>
            <a:ext cx="4144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Slab Deflection (Dead Load + Live Load)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6C9C-E301-8C42-9029-A04E538F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006316"/>
            <a:ext cx="4064000" cy="4840359"/>
          </a:xfrm>
          <a:prstGeom prst="rect">
            <a:avLst/>
          </a:prstGeom>
          <a:ln>
            <a:solidFill>
              <a:srgbClr val="2683C7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45DEA-1FFF-5447-A496-6ACBF4CC8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6" y="1006316"/>
            <a:ext cx="4744084" cy="4840359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5CEDCB-79C6-EF4B-AE2B-CF7FAE82BD02}"/>
              </a:ext>
            </a:extLst>
          </p:cNvPr>
          <p:cNvSpPr/>
          <p:nvPr/>
        </p:nvSpPr>
        <p:spPr>
          <a:xfrm>
            <a:off x="276435" y="2723214"/>
            <a:ext cx="3002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Deflection after applying the highest load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3.6mm &lt; 25mm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(Passed)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832AF4-1209-A847-983D-3DECF9B6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43</a:t>
            </a:fld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2CF6D-B30B-3C4C-99AA-12148E84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978" y="-104311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9E4BC-5D78-FE42-9992-B3068A76B15D}"/>
              </a:ext>
            </a:extLst>
          </p:cNvPr>
          <p:cNvSpPr/>
          <p:nvPr/>
        </p:nvSpPr>
        <p:spPr>
          <a:xfrm>
            <a:off x="4070329" y="1077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Structure Modeling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A4F30-2051-754B-A7B0-20439D560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57" y="1109083"/>
            <a:ext cx="3954236" cy="4717002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442E29-2ECE-E240-AA3B-2A14EF68224B}"/>
              </a:ext>
            </a:extLst>
          </p:cNvPr>
          <p:cNvSpPr txBox="1"/>
          <p:nvPr/>
        </p:nvSpPr>
        <p:spPr>
          <a:xfrm>
            <a:off x="5539286" y="5950033"/>
            <a:ext cx="4099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Slab Deflection (Dead Load + Live Load)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51A4E4-3752-E34A-94AE-EFCC70EAD177}"/>
              </a:ext>
            </a:extLst>
          </p:cNvPr>
          <p:cNvSpPr/>
          <p:nvPr/>
        </p:nvSpPr>
        <p:spPr>
          <a:xfrm>
            <a:off x="14869" y="2562793"/>
            <a:ext cx="3002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 Deflection after applying the highest load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2.28mm &lt; 25mm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(Passed)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Excel&#10;&#10;Description automatically generated">
            <a:extLst>
              <a:ext uri="{FF2B5EF4-FFF2-40B4-BE49-F238E27FC236}">
                <a16:creationId xmlns:a16="http://schemas.microsoft.com/office/drawing/2014/main" id="{6D8091C6-43AD-0047-8F23-6177A259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77" y="1109083"/>
            <a:ext cx="4823279" cy="47170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431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818DCE-02E8-004E-B5D7-1CC7FF7E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65532-FDD7-9A4A-A1FF-AFCA3334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499" y="-60797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4604F8-6611-A046-BC84-01906AF4BAFF}"/>
              </a:ext>
            </a:extLst>
          </p:cNvPr>
          <p:cNvSpPr/>
          <p:nvPr/>
        </p:nvSpPr>
        <p:spPr>
          <a:xfrm>
            <a:off x="4198778" y="207381"/>
            <a:ext cx="3961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Frame Check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45272-243C-C54A-BF9D-D7845405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8" y="1115341"/>
            <a:ext cx="4792435" cy="4719402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03035-4DDE-9340-99D5-DF34334CA341}"/>
              </a:ext>
            </a:extLst>
          </p:cNvPr>
          <p:cNvSpPr txBox="1"/>
          <p:nvPr/>
        </p:nvSpPr>
        <p:spPr>
          <a:xfrm>
            <a:off x="2256728" y="5933519"/>
            <a:ext cx="2215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All Frames Passed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54394-4D4F-7944-A95E-08B5C692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9" y="1094033"/>
            <a:ext cx="5470769" cy="4740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70711-8FA7-B048-A35C-6C24A8A0A210}"/>
              </a:ext>
            </a:extLst>
          </p:cNvPr>
          <p:cNvSpPr txBox="1"/>
          <p:nvPr/>
        </p:nvSpPr>
        <p:spPr>
          <a:xfrm>
            <a:off x="8053976" y="5932609"/>
            <a:ext cx="2170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All Frames Passed </a:t>
            </a:r>
          </a:p>
        </p:txBody>
      </p:sp>
    </p:spTree>
    <p:extLst>
      <p:ext uri="{BB962C8B-B14F-4D97-AF65-F5344CB8AC3E}">
        <p14:creationId xmlns:p14="http://schemas.microsoft.com/office/powerpoint/2010/main" val="16555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4695F-3F60-664C-ADF8-AD21CFDB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45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46569-559E-4E4C-992A-7743B76B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38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0CF65-38DD-A946-9979-D182F5EBFF57}"/>
              </a:ext>
            </a:extLst>
          </p:cNvPr>
          <p:cNvSpPr/>
          <p:nvPr/>
        </p:nvSpPr>
        <p:spPr>
          <a:xfrm>
            <a:off x="2835889" y="165170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for RCC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5BD95-6D01-064C-94F1-F239CA8B8BEA}"/>
              </a:ext>
            </a:extLst>
          </p:cNvPr>
          <p:cNvSpPr txBox="1"/>
          <p:nvPr/>
        </p:nvSpPr>
        <p:spPr>
          <a:xfrm>
            <a:off x="969232" y="5902964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story displacement for (Seismic load)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1AE5D-E0AC-424C-87B1-60C0B2BCC782}"/>
              </a:ext>
            </a:extLst>
          </p:cNvPr>
          <p:cNvSpPr txBox="1"/>
          <p:nvPr/>
        </p:nvSpPr>
        <p:spPr>
          <a:xfrm>
            <a:off x="7014181" y="5979286"/>
            <a:ext cx="443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story displacement for (Wind load)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62E8606-A26B-3F43-926C-0ED8EBA5B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66" y="878714"/>
            <a:ext cx="5433586" cy="5126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F7DCB39-20B8-C045-BA7E-E86586845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6" y="878714"/>
            <a:ext cx="5207668" cy="50214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32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4695F-3F60-664C-ADF8-AD21CFDB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46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46569-559E-4E4C-992A-7743B76B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38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0CF65-38DD-A946-9979-D182F5EBFF57}"/>
              </a:ext>
            </a:extLst>
          </p:cNvPr>
          <p:cNvSpPr/>
          <p:nvPr/>
        </p:nvSpPr>
        <p:spPr>
          <a:xfrm>
            <a:off x="2820649" y="162115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for CLT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5BD95-6D01-064C-94F1-F239CA8B8BEA}"/>
              </a:ext>
            </a:extLst>
          </p:cNvPr>
          <p:cNvSpPr txBox="1"/>
          <p:nvPr/>
        </p:nvSpPr>
        <p:spPr>
          <a:xfrm>
            <a:off x="969232" y="5902964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story displacement for (Seismic load)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1AE5D-E0AC-424C-87B1-60C0B2BCC782}"/>
              </a:ext>
            </a:extLst>
          </p:cNvPr>
          <p:cNvSpPr txBox="1"/>
          <p:nvPr/>
        </p:nvSpPr>
        <p:spPr>
          <a:xfrm>
            <a:off x="7029680" y="5900129"/>
            <a:ext cx="443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story displacement for (Wind load)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5F58410-03D2-0F4B-ABED-F1EB5D845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4" y="836653"/>
            <a:ext cx="5769551" cy="51602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156909C-0521-D246-80A4-EBA15B2E9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71" y="836653"/>
            <a:ext cx="6030829" cy="51602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38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7C3C6-ED75-474E-84D0-E1182C01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47</a:t>
            </a:fld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E5B04-A46A-A746-8A14-18F6F5FB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489" y="-149917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F49EBB-71F9-0F4A-B0A3-73CCF213CCF3}"/>
              </a:ext>
            </a:extLst>
          </p:cNvPr>
          <p:cNvSpPr/>
          <p:nvPr/>
        </p:nvSpPr>
        <p:spPr>
          <a:xfrm>
            <a:off x="2555746" y="119564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Geotechnical Design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35ECBD-8444-924C-B12B-B1B0FAE5A8AB}"/>
              </a:ext>
            </a:extLst>
          </p:cNvPr>
          <p:cNvSpPr/>
          <p:nvPr/>
        </p:nvSpPr>
        <p:spPr>
          <a:xfrm>
            <a:off x="503897" y="1788547"/>
            <a:ext cx="2727654" cy="1284928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D7371D6-21BE-AD49-885D-B4C67FB534D4}"/>
              </a:ext>
            </a:extLst>
          </p:cNvPr>
          <p:cNvSpPr/>
          <p:nvPr/>
        </p:nvSpPr>
        <p:spPr>
          <a:xfrm>
            <a:off x="488289" y="3203173"/>
            <a:ext cx="4134914" cy="2373917"/>
          </a:xfrm>
          <a:prstGeom prst="roundRect">
            <a:avLst/>
          </a:prstGeom>
          <a:ln>
            <a:solidFill>
              <a:srgbClr val="2683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333B1-B42D-E94B-BD2B-60C945075FA7}"/>
              </a:ext>
            </a:extLst>
          </p:cNvPr>
          <p:cNvSpPr txBox="1"/>
          <p:nvPr/>
        </p:nvSpPr>
        <p:spPr>
          <a:xfrm>
            <a:off x="560992" y="3398337"/>
            <a:ext cx="402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Different Foundation Design: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678A6-E6D1-8A40-AC2C-55CDAAC13AAE}"/>
              </a:ext>
            </a:extLst>
          </p:cNvPr>
          <p:cNvSpPr txBox="1"/>
          <p:nvPr/>
        </p:nvSpPr>
        <p:spPr>
          <a:xfrm>
            <a:off x="542716" y="1862136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Geotechnical design: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EFBD1-628D-294F-B07F-9C567A7950EA}"/>
              </a:ext>
            </a:extLst>
          </p:cNvPr>
          <p:cNvSpPr txBox="1"/>
          <p:nvPr/>
        </p:nvSpPr>
        <p:spPr>
          <a:xfrm>
            <a:off x="668029" y="3767669"/>
            <a:ext cx="2563522" cy="1704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(Mat Foundation)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Pile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with Pile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9A1AF-FBE2-C542-B39F-02FA846212EE}"/>
              </a:ext>
            </a:extLst>
          </p:cNvPr>
          <p:cNvSpPr txBox="1"/>
          <p:nvPr/>
        </p:nvSpPr>
        <p:spPr>
          <a:xfrm>
            <a:off x="560992" y="2118299"/>
            <a:ext cx="1697965" cy="873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Profile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Analysis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9CE67F-4FA8-764D-860A-D27FF1D35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5" y="1089060"/>
            <a:ext cx="5903127" cy="4800600"/>
          </a:xfrm>
          <a:prstGeom prst="rect">
            <a:avLst/>
          </a:prstGeom>
          <a:ln>
            <a:solidFill>
              <a:srgbClr val="2683C7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100E16-C112-EE4C-B1B2-ECF750E6B111}"/>
              </a:ext>
            </a:extLst>
          </p:cNvPr>
          <p:cNvSpPr/>
          <p:nvPr/>
        </p:nvSpPr>
        <p:spPr>
          <a:xfrm>
            <a:off x="7107304" y="5871716"/>
            <a:ext cx="2566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Layers (MDCEO, 2021) [4]</a:t>
            </a:r>
          </a:p>
        </p:txBody>
      </p:sp>
    </p:spTree>
    <p:extLst>
      <p:ext uri="{BB962C8B-B14F-4D97-AF65-F5344CB8AC3E}">
        <p14:creationId xmlns:p14="http://schemas.microsoft.com/office/powerpoint/2010/main" val="20249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4446F-2ED7-8649-BD04-609AB53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48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3C3B0-50AC-6E47-BDB4-B5A30B0B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042" y="-115126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BEEE9A-1239-BF45-A677-A81A46E723D8}"/>
              </a:ext>
            </a:extLst>
          </p:cNvPr>
          <p:cNvSpPr/>
          <p:nvPr/>
        </p:nvSpPr>
        <p:spPr>
          <a:xfrm>
            <a:off x="2678621" y="114026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Profile &amp; Analysis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24316B4-6F20-694B-895E-99D53D8F9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4" y="876278"/>
            <a:ext cx="6726382" cy="5036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F5191A-78C1-7D4B-835B-1A85348CF7A7}"/>
              </a:ext>
            </a:extLst>
          </p:cNvPr>
          <p:cNvSpPr/>
          <p:nvPr/>
        </p:nvSpPr>
        <p:spPr>
          <a:xfrm>
            <a:off x="6430721" y="5958106"/>
            <a:ext cx="4587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Modified Soil Layers After excavating</a:t>
            </a:r>
            <a:r>
              <a:rPr lang="en-US" sz="1400" dirty="0"/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(MDCEO, 2021) [4]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169BC-E5F1-B846-8857-0FD29D8B5568}"/>
              </a:ext>
            </a:extLst>
          </p:cNvPr>
          <p:cNvSpPr txBox="1"/>
          <p:nvPr/>
        </p:nvSpPr>
        <p:spPr>
          <a:xfrm>
            <a:off x="471781" y="415965"/>
            <a:ext cx="2564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 Dewatering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15B102-546B-EE48-9BA5-1F74CC5C4DD8}"/>
              </a:ext>
            </a:extLst>
          </p:cNvPr>
          <p:cNvSpPr txBox="1"/>
          <p:nvPr/>
        </p:nvSpPr>
        <p:spPr>
          <a:xfrm>
            <a:off x="494159" y="3651757"/>
            <a:ext cx="2539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 Dewatering</a:t>
            </a:r>
          </a:p>
        </p:txBody>
      </p:sp>
      <p:pic>
        <p:nvPicPr>
          <p:cNvPr id="15" name="image62.jpeg">
            <a:extLst>
              <a:ext uri="{FF2B5EF4-FFF2-40B4-BE49-F238E27FC236}">
                <a16:creationId xmlns:a16="http://schemas.microsoft.com/office/drawing/2014/main" id="{139F208B-ECFC-3C48-B3BE-38FC98E41EC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964" y="3995721"/>
            <a:ext cx="2671387" cy="2021000"/>
          </a:xfrm>
          <a:prstGeom prst="rect">
            <a:avLst/>
          </a:prstGeom>
        </p:spPr>
      </p:pic>
      <p:pic>
        <p:nvPicPr>
          <p:cNvPr id="16" name="image61.jpeg">
            <a:extLst>
              <a:ext uri="{FF2B5EF4-FFF2-40B4-BE49-F238E27FC236}">
                <a16:creationId xmlns:a16="http://schemas.microsoft.com/office/drawing/2014/main" id="{BB0C8766-0BF0-3F49-AF00-55C929953F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050" y="849859"/>
            <a:ext cx="3505201" cy="2363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332858-9427-D046-823D-56C6207EEE6F}"/>
              </a:ext>
            </a:extLst>
          </p:cNvPr>
          <p:cNvSpPr txBox="1"/>
          <p:nvPr/>
        </p:nvSpPr>
        <p:spPr>
          <a:xfrm>
            <a:off x="1348898" y="3228994"/>
            <a:ext cx="1329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Point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A5960-9A15-1449-8AA3-CAA06B99A0BC}"/>
              </a:ext>
            </a:extLst>
          </p:cNvPr>
          <p:cNvSpPr txBox="1"/>
          <p:nvPr/>
        </p:nvSpPr>
        <p:spPr>
          <a:xfrm>
            <a:off x="1371926" y="6016721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French Drainage System</a:t>
            </a:r>
          </a:p>
        </p:txBody>
      </p:sp>
    </p:spTree>
    <p:extLst>
      <p:ext uri="{BB962C8B-B14F-4D97-AF65-F5344CB8AC3E}">
        <p14:creationId xmlns:p14="http://schemas.microsoft.com/office/powerpoint/2010/main" val="3981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CF031-1183-EF44-BA2F-83CF7B5E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49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3F357-CC16-FD4D-B2AA-871324E4A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FA76C1-D711-5444-BE24-7926A46EC5FB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Foundation Design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77704-C7E0-4B48-98DC-309AC480DD6A}"/>
              </a:ext>
            </a:extLst>
          </p:cNvPr>
          <p:cNvSpPr/>
          <p:nvPr/>
        </p:nvSpPr>
        <p:spPr>
          <a:xfrm>
            <a:off x="97936" y="568846"/>
            <a:ext cx="272061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Foundation: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D454E6-92F3-8441-8B40-51E6769963C9}"/>
                  </a:ext>
                </a:extLst>
              </p:cNvPr>
              <p:cNvSpPr/>
              <p:nvPr/>
            </p:nvSpPr>
            <p:spPr>
              <a:xfrm>
                <a:off x="119534" y="1370984"/>
                <a:ext cx="6096000" cy="2777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600" dirty="0"/>
                  <a:t>Q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5049.12</m:t>
                    </m:r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𝑄𝑎𝑙𝑙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𝑞𝑢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𝑞𝑠</m:t>
                          </m:r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5049.12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=1683</m:t>
                      </m:r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IN" sz="16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𝑄𝑚𝑎𝑥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5952.2814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2(2)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6(270.556)</m:t>
                        </m:r>
                      </m:num>
                      <m:den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(2)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</a:rPr>
                      <m:t>=1690.98</m:t>
                    </m:r>
                    <m:f>
                      <m:fPr>
                        <m:type m:val="li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𝐾𝑛</m:t>
                        </m:r>
                      </m:num>
                      <m:den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𝑄𝑚𝑖𝑛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5952.2814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2(2)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270.556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=12851.15</m:t>
                      </m:r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𝐾𝑛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D454E6-92F3-8441-8B40-51E6769963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4" y="1370984"/>
                <a:ext cx="6096000" cy="2777107"/>
              </a:xfrm>
              <a:prstGeom prst="rect">
                <a:avLst/>
              </a:prstGeom>
              <a:blipFill>
                <a:blip r:embed="rId3"/>
                <a:stretch>
                  <a:fillRect l="-624" t="-913" b="-7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3029F41-34E8-6548-8AC4-71D183D62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934" y="1716140"/>
            <a:ext cx="4453008" cy="3610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Arrow: Left-Right 27">
            <a:extLst>
              <a:ext uri="{FF2B5EF4-FFF2-40B4-BE49-F238E27FC236}">
                <a16:creationId xmlns:a16="http://schemas.microsoft.com/office/drawing/2014/main" id="{69BCE44A-ED70-4347-9C6E-E3E0393CB26A}"/>
              </a:ext>
            </a:extLst>
          </p:cNvPr>
          <p:cNvSpPr/>
          <p:nvPr/>
        </p:nvSpPr>
        <p:spPr>
          <a:xfrm rot="16200000">
            <a:off x="10766897" y="2321859"/>
            <a:ext cx="1097280" cy="13119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-Right 27">
            <a:extLst>
              <a:ext uri="{FF2B5EF4-FFF2-40B4-BE49-F238E27FC236}">
                <a16:creationId xmlns:a16="http://schemas.microsoft.com/office/drawing/2014/main" id="{A2A95DEA-B60E-194F-A692-726B4FEA1153}"/>
              </a:ext>
            </a:extLst>
          </p:cNvPr>
          <p:cNvSpPr/>
          <p:nvPr/>
        </p:nvSpPr>
        <p:spPr>
          <a:xfrm rot="16200000">
            <a:off x="10169177" y="4115017"/>
            <a:ext cx="2292719" cy="13119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D9F01-A935-E64E-BA58-AF3AA877D518}"/>
              </a:ext>
            </a:extLst>
          </p:cNvPr>
          <p:cNvSpPr txBox="1"/>
          <p:nvPr/>
        </p:nvSpPr>
        <p:spPr>
          <a:xfrm>
            <a:off x="11381132" y="220278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336B1-22F9-B74B-AEC6-682C8CD84E14}"/>
              </a:ext>
            </a:extLst>
          </p:cNvPr>
          <p:cNvSpPr txBox="1"/>
          <p:nvPr/>
        </p:nvSpPr>
        <p:spPr>
          <a:xfrm>
            <a:off x="11381132" y="389485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16m</a:t>
            </a:r>
          </a:p>
        </p:txBody>
      </p:sp>
      <p:sp>
        <p:nvSpPr>
          <p:cNvPr id="12" name="Arrow: Left-Right 27">
            <a:extLst>
              <a:ext uri="{FF2B5EF4-FFF2-40B4-BE49-F238E27FC236}">
                <a16:creationId xmlns:a16="http://schemas.microsoft.com/office/drawing/2014/main" id="{1D5AE04A-6D39-CB4F-BD3F-B1BF066448F7}"/>
              </a:ext>
            </a:extLst>
          </p:cNvPr>
          <p:cNvSpPr/>
          <p:nvPr/>
        </p:nvSpPr>
        <p:spPr>
          <a:xfrm rot="16200000">
            <a:off x="6528692" y="2003258"/>
            <a:ext cx="369333" cy="206487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2ECFD-DF10-6E40-AA10-C1F762EB14B2}"/>
              </a:ext>
            </a:extLst>
          </p:cNvPr>
          <p:cNvSpPr txBox="1"/>
          <p:nvPr/>
        </p:nvSpPr>
        <p:spPr>
          <a:xfrm>
            <a:off x="6100423" y="193613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736F22-C0BB-4247-93F6-9E7CCED2AA9E}"/>
              </a:ext>
            </a:extLst>
          </p:cNvPr>
          <p:cNvSpPr/>
          <p:nvPr/>
        </p:nvSpPr>
        <p:spPr>
          <a:xfrm>
            <a:off x="7396292" y="5524046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Isolated foundation Design [4]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04A8F4D-9AB8-3249-A068-B3CB41B42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2796053"/>
                  </p:ext>
                </p:extLst>
              </p:nvPr>
            </p:nvGraphicFramePr>
            <p:xfrm>
              <a:off x="119534" y="4620219"/>
              <a:ext cx="5910734" cy="1642154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2067929">
                      <a:extLst>
                        <a:ext uri="{9D8B030D-6E8A-4147-A177-3AD203B41FA5}">
                          <a16:colId xmlns:a16="http://schemas.microsoft.com/office/drawing/2014/main" val="3739523799"/>
                        </a:ext>
                      </a:extLst>
                    </a:gridCol>
                    <a:gridCol w="1627468">
                      <a:extLst>
                        <a:ext uri="{9D8B030D-6E8A-4147-A177-3AD203B41FA5}">
                          <a16:colId xmlns:a16="http://schemas.microsoft.com/office/drawing/2014/main" val="3764809687"/>
                        </a:ext>
                      </a:extLst>
                    </a:gridCol>
                    <a:gridCol w="2215337">
                      <a:extLst>
                        <a:ext uri="{9D8B030D-6E8A-4147-A177-3AD203B41FA5}">
                          <a16:colId xmlns:a16="http://schemas.microsoft.com/office/drawing/2014/main" val="2985209793"/>
                        </a:ext>
                      </a:extLst>
                    </a:gridCol>
                  </a:tblGrid>
                  <a:tr h="7982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net allowable soil bearing capacity 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(kN/</a:t>
                          </a:r>
                          <a:r>
                            <a:rPr lang="en-US" alt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Bearing Capacity of the Soil (kN/</a:t>
                          </a:r>
                          <a:r>
                            <a:rPr lang="en-US" alt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0636984"/>
                      </a:ext>
                    </a:extLst>
                  </a:tr>
                  <a:tr h="727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1683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  <m:t>690.98</m:t>
                                </m:r>
                              </m:oMath>
                            </m:oMathPara>
                          </a14:m>
                          <a:endParaRPr lang="en-US" sz="20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(Not ok)</a:t>
                          </a:r>
                          <a:endParaRPr 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91814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04A8F4D-9AB8-3249-A068-B3CB41B42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2796053"/>
                  </p:ext>
                </p:extLst>
              </p:nvPr>
            </p:nvGraphicFramePr>
            <p:xfrm>
              <a:off x="119534" y="4620219"/>
              <a:ext cx="5910734" cy="1642154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2067929">
                      <a:extLst>
                        <a:ext uri="{9D8B030D-6E8A-4147-A177-3AD203B41FA5}">
                          <a16:colId xmlns:a16="http://schemas.microsoft.com/office/drawing/2014/main" val="3739523799"/>
                        </a:ext>
                      </a:extLst>
                    </a:gridCol>
                    <a:gridCol w="1627468">
                      <a:extLst>
                        <a:ext uri="{9D8B030D-6E8A-4147-A177-3AD203B41FA5}">
                          <a16:colId xmlns:a16="http://schemas.microsoft.com/office/drawing/2014/main" val="3764809687"/>
                        </a:ext>
                      </a:extLst>
                    </a:gridCol>
                    <a:gridCol w="2215337">
                      <a:extLst>
                        <a:ext uri="{9D8B030D-6E8A-4147-A177-3AD203B41FA5}">
                          <a16:colId xmlns:a16="http://schemas.microsoft.com/office/drawing/2014/main" val="29852097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net allowable soil bearing capacity 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(kN/</a:t>
                          </a:r>
                          <a:r>
                            <a:rPr lang="en-US" alt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Bearing Capacity of the Soil (kN/</a:t>
                          </a:r>
                          <a:r>
                            <a:rPr lang="en-US" alt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10636984"/>
                      </a:ext>
                    </a:extLst>
                  </a:tr>
                  <a:tr h="7277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13" t="-129310" r="-187117" b="-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6857" t="-129310" r="-1143" b="-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91814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1241F309-340C-3F4A-97E3-9C66DC79A81F}"/>
              </a:ext>
            </a:extLst>
          </p:cNvPr>
          <p:cNvSpPr/>
          <p:nvPr/>
        </p:nvSpPr>
        <p:spPr>
          <a:xfrm>
            <a:off x="1560582" y="4079521"/>
            <a:ext cx="2515945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(13):Bearing Capacity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8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C19784-8E66-B94C-B657-B588E77A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</a:t>
            </a:fld>
            <a:endParaRPr lang="en-US" sz="2400" dirty="0"/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B3711344-0EB8-FF4A-A1EB-581EC02E58CF}"/>
              </a:ext>
            </a:extLst>
          </p:cNvPr>
          <p:cNvSpPr txBox="1"/>
          <p:nvPr/>
        </p:nvSpPr>
        <p:spPr>
          <a:xfrm>
            <a:off x="679447" y="1050320"/>
            <a:ext cx="422904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Residential &amp; Commercial building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Storeys: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13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the Building: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1330 m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of Building: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48 m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of floor: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Parking 3.5 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Ground floor 4.25 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Each floor 3.60 m</a:t>
            </a:r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81C87D45-047F-C74E-9FC1-20456C8F5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20" y="-141561"/>
            <a:ext cx="1062182" cy="1062182"/>
          </a:xfrm>
          <a:prstGeom prst="rect">
            <a:avLst/>
          </a:prstGeom>
        </p:spPr>
      </p:pic>
      <p:sp>
        <p:nvSpPr>
          <p:cNvPr id="331" name="Rectangle 330">
            <a:extLst>
              <a:ext uri="{FF2B5EF4-FFF2-40B4-BE49-F238E27FC236}">
                <a16:creationId xmlns:a16="http://schemas.microsoft.com/office/drawing/2014/main" id="{E4C2102F-F9FA-A949-A865-0E795221B21B}"/>
              </a:ext>
            </a:extLst>
          </p:cNvPr>
          <p:cNvSpPr/>
          <p:nvPr/>
        </p:nvSpPr>
        <p:spPr>
          <a:xfrm>
            <a:off x="4634782" y="93489"/>
            <a:ext cx="3472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Description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2" name="Picture 331">
            <a:extLst>
              <a:ext uri="{FF2B5EF4-FFF2-40B4-BE49-F238E27FC236}">
                <a16:creationId xmlns:a16="http://schemas.microsoft.com/office/drawing/2014/main" id="{A49F9023-20C0-F643-A889-6C799918FC0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58428" y="920620"/>
            <a:ext cx="4992915" cy="47120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427227-90D4-2D4E-8ED2-CA5CA99DCA71}"/>
              </a:ext>
            </a:extLst>
          </p:cNvPr>
          <p:cNvSpPr/>
          <p:nvPr/>
        </p:nvSpPr>
        <p:spPr>
          <a:xfrm>
            <a:off x="7380376" y="5703906"/>
            <a:ext cx="3406702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Elevation View of the project [4]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1E67FE-5114-6048-9B50-492DF10E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50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A16D8-2C49-904D-A1B9-56C5E480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B55AD-DFBD-3A4D-8044-CFA388D6A537}"/>
              </a:ext>
            </a:extLst>
          </p:cNvPr>
          <p:cNvSpPr/>
          <p:nvPr/>
        </p:nvSpPr>
        <p:spPr>
          <a:xfrm>
            <a:off x="107863" y="668947"/>
            <a:ext cx="296908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Raft Foundation: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7741-9D81-1446-A27F-D593C7B0D635}"/>
                  </a:ext>
                </a:extLst>
              </p:cNvPr>
              <p:cNvSpPr txBox="1"/>
              <p:nvPr/>
            </p:nvSpPr>
            <p:spPr>
              <a:xfrm>
                <a:off x="39764" y="1588595"/>
                <a:ext cx="3203334" cy="390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𝐛𝐨𝐝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𝛟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)√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] 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7741-9D81-1446-A27F-D593C7B0D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4" y="1588595"/>
                <a:ext cx="3203334" cy="390300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689DD21-A373-734D-820C-972F4507D984}"/>
              </a:ext>
            </a:extLst>
          </p:cNvPr>
          <p:cNvSpPr txBox="1"/>
          <p:nvPr/>
        </p:nvSpPr>
        <p:spPr>
          <a:xfrm>
            <a:off x="47959" y="3982570"/>
            <a:ext cx="449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pressure under each column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325E1A-5999-1647-AE0D-B1FB595CD0D8}"/>
                  </a:ext>
                </a:extLst>
              </p:cNvPr>
              <p:cNvSpPr txBox="1"/>
              <p:nvPr/>
            </p:nvSpPr>
            <p:spPr>
              <a:xfrm>
                <a:off x="-196606" y="4290828"/>
                <a:ext cx="4004732" cy="771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𝐪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den>
                      </m:f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</m:den>
                      </m:f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325E1A-5999-1647-AE0D-B1FB595CD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606" y="4290828"/>
                <a:ext cx="4004732" cy="771173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3EE4B4-B06D-DF4C-B5BE-E9D6EA0B8C80}"/>
              </a:ext>
            </a:extLst>
          </p:cNvPr>
          <p:cNvSpPr txBox="1"/>
          <p:nvPr/>
        </p:nvSpPr>
        <p:spPr>
          <a:xfrm>
            <a:off x="93702" y="5220363"/>
            <a:ext cx="49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bearing capacity of the soil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4785A3-FA57-0F43-AE6C-6E470B64B3B4}"/>
              </a:ext>
            </a:extLst>
          </p:cNvPr>
          <p:cNvSpPr/>
          <p:nvPr/>
        </p:nvSpPr>
        <p:spPr>
          <a:xfrm>
            <a:off x="39764" y="4022948"/>
            <a:ext cx="4547571" cy="10390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CF1B5A-D0EE-824E-8E22-A7BC04424773}"/>
              </a:ext>
            </a:extLst>
          </p:cNvPr>
          <p:cNvSpPr/>
          <p:nvPr/>
        </p:nvSpPr>
        <p:spPr>
          <a:xfrm>
            <a:off x="73291" y="5220364"/>
            <a:ext cx="6002298" cy="992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9D6C45-0953-8B48-B820-3EC52BD63A66}"/>
                  </a:ext>
                </a:extLst>
              </p:cNvPr>
              <p:cNvSpPr/>
              <p:nvPr/>
            </p:nvSpPr>
            <p:spPr>
              <a:xfrm>
                <a:off x="93702" y="1946984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𝑐𝑟𝑖𝑡𝑖𝑐𝑎𝑙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𝑐𝑜𝑙𝑢𝑚𝑛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𝑐𝑟𝑜𝑠𝑠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𝑠𝑒𝑐𝑡𝑖𝑜𝑛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0.5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×0.5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𝑏𝑜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0.5+0.5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9D6C45-0953-8B48-B820-3EC52BD63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2" y="1946984"/>
                <a:ext cx="609600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EAE650B-91A7-8147-BC17-63CBFEAAABEB}"/>
              </a:ext>
            </a:extLst>
          </p:cNvPr>
          <p:cNvSpPr/>
          <p:nvPr/>
        </p:nvSpPr>
        <p:spPr>
          <a:xfrm>
            <a:off x="93702" y="1442776"/>
            <a:ext cx="4018847" cy="1359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150D26-1B18-1D4C-9A9E-9125CA25A085}"/>
                  </a:ext>
                </a:extLst>
              </p:cNvPr>
              <p:cNvSpPr/>
              <p:nvPr/>
            </p:nvSpPr>
            <p:spPr>
              <a:xfrm>
                <a:off x="-20411" y="2640464"/>
                <a:ext cx="6096000" cy="13898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𝑈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∅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0.34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𝑓𝑐</m:t>
                                  </m:r>
                                </m:e>
                              </m:rad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4.459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0.85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0.34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28</m:t>
                                  </m:r>
                                </m:e>
                              </m:rad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=1.458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𝑡h𝑖𝑐𝑘𝑛𝑒𝑠𝑠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𝑡h𝑒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𝑅𝑎𝑓𝑡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𝑖𝑠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≈1.5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</m:t>
                      </m:r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150D26-1B18-1D4C-9A9E-9125CA25A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11" y="2640464"/>
                <a:ext cx="6096000" cy="1389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272B7C0-27DE-F54C-AC04-B1F2B482DD40}"/>
              </a:ext>
            </a:extLst>
          </p:cNvPr>
          <p:cNvSpPr/>
          <p:nvPr/>
        </p:nvSpPr>
        <p:spPr>
          <a:xfrm>
            <a:off x="47959" y="2898066"/>
            <a:ext cx="4586343" cy="1035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220BD-5612-004F-9071-0EBD47EEAC2D}"/>
                  </a:ext>
                </a:extLst>
              </p:cNvPr>
              <p:cNvSpPr/>
              <p:nvPr/>
            </p:nvSpPr>
            <p:spPr>
              <a:xfrm>
                <a:off x="93702" y="5597078"/>
                <a:ext cx="6005427" cy="491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𝐜𝐬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𝐜𝐢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𝐪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𝐪𝐬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𝐪𝐢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𝛄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𝐥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220BD-5612-004F-9071-0EBD47EEA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2" y="5597078"/>
                <a:ext cx="6005427" cy="491096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150F9B16-DF35-A746-9438-68D900A06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9681739"/>
                  </p:ext>
                </p:extLst>
              </p:nvPr>
            </p:nvGraphicFramePr>
            <p:xfrm>
              <a:off x="6521586" y="5021007"/>
              <a:ext cx="5555676" cy="132053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851892">
                      <a:extLst>
                        <a:ext uri="{9D8B030D-6E8A-4147-A177-3AD203B41FA5}">
                          <a16:colId xmlns:a16="http://schemas.microsoft.com/office/drawing/2014/main" val="2001994912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2633192486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1963166582"/>
                        </a:ext>
                      </a:extLst>
                    </a:gridCol>
                  </a:tblGrid>
                  <a:tr h="585952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Critical Soil Point Pressure (kPa)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bearing capacity of the soil(kPa)</a:t>
                          </a:r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58184"/>
                      </a:ext>
                    </a:extLst>
                  </a:tr>
                  <a:tr h="40613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23.36 </m:t>
                                </m:r>
                                <m:sSup>
                                  <m:sSupPr>
                                    <m:ctrlPr>
                                      <a:rPr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&lt;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8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550.2 </m:t>
                                </m:r>
                                <m:r>
                                  <a:rPr lang="en-US" sz="1800" b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𝑘𝑁</m:t>
                                </m:r>
                                <m:r>
                                  <a:rPr lang="en-US" sz="18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64886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150F9B16-DF35-A746-9438-68D900A06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9681739"/>
                  </p:ext>
                </p:extLst>
              </p:nvPr>
            </p:nvGraphicFramePr>
            <p:xfrm>
              <a:off x="6521586" y="5021007"/>
              <a:ext cx="5555676" cy="132053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851892">
                      <a:extLst>
                        <a:ext uri="{9D8B030D-6E8A-4147-A177-3AD203B41FA5}">
                          <a16:colId xmlns:a16="http://schemas.microsoft.com/office/drawing/2014/main" val="2001994912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2633192486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1963166582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Critical Soil Point Pressure (kPa)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bearing capacity of the soil(kPa)</a:t>
                          </a:r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58184"/>
                      </a:ext>
                    </a:extLst>
                  </a:tr>
                  <a:tr h="4061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685" t="-234375" r="-202055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&lt;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0685" t="-234375" r="-2055" b="-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4886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4696130C-4F09-2542-AFB7-C8EEB0131899}"/>
              </a:ext>
            </a:extLst>
          </p:cNvPr>
          <p:cNvSpPr/>
          <p:nvPr/>
        </p:nvSpPr>
        <p:spPr>
          <a:xfrm>
            <a:off x="7729716" y="4131881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Raft foundation Design [4]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D45E30-3909-5845-A2AB-7B70309B25E3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Foundation Design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54592F-559A-8C41-A730-6003BDF55570}"/>
              </a:ext>
            </a:extLst>
          </p:cNvPr>
          <p:cNvSpPr/>
          <p:nvPr/>
        </p:nvSpPr>
        <p:spPr>
          <a:xfrm>
            <a:off x="7645609" y="4622461"/>
            <a:ext cx="368575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(14):Reinforcement Detail Selection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CF44315A-CDA4-CA46-BABC-5251735F55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76" y="872548"/>
            <a:ext cx="5233761" cy="32792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157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75D3D-87C1-F949-923A-B14175F3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51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12272-72C1-774B-AB62-202EA853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8080CE-1BE9-EF49-9D11-6E1C1A3615F0}"/>
              </a:ext>
            </a:extLst>
          </p:cNvPr>
          <p:cNvSpPr/>
          <p:nvPr/>
        </p:nvSpPr>
        <p:spPr>
          <a:xfrm>
            <a:off x="0" y="841199"/>
            <a:ext cx="446625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Pile with Raft Foundation: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B2EA47-E374-8E49-8C45-2797A2778D65}"/>
              </a:ext>
            </a:extLst>
          </p:cNvPr>
          <p:cNvSpPr/>
          <p:nvPr/>
        </p:nvSpPr>
        <p:spPr>
          <a:xfrm>
            <a:off x="6224181" y="5837669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Pile foundation with raft Design 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F26E8-A314-9846-98ED-FBDDB642C859}"/>
              </a:ext>
            </a:extLst>
          </p:cNvPr>
          <p:cNvSpPr txBox="1"/>
          <p:nvPr/>
        </p:nvSpPr>
        <p:spPr>
          <a:xfrm>
            <a:off x="404321" y="2228671"/>
            <a:ext cx="2127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D= 30 cm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 23m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of Piles=77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D81C30-E4C1-A04C-8F55-A77B5039D703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Foundation Design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95F82B-BDCA-7B4E-8DFD-D9C1B8DA9544}"/>
              </a:ext>
            </a:extLst>
          </p:cNvPr>
          <p:cNvSpPr/>
          <p:nvPr/>
        </p:nvSpPr>
        <p:spPr>
          <a:xfrm>
            <a:off x="223703" y="2149323"/>
            <a:ext cx="2473778" cy="1359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8371531-6C49-5740-A5DD-4F40881CC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76" y="1431806"/>
            <a:ext cx="7889554" cy="41530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48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F1A87-E817-6A4F-A40A-B6B6B30E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52</a:t>
            </a:fld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A452F-59E4-2849-A582-22FC436E1EC5}"/>
              </a:ext>
            </a:extLst>
          </p:cNvPr>
          <p:cNvSpPr/>
          <p:nvPr/>
        </p:nvSpPr>
        <p:spPr>
          <a:xfrm>
            <a:off x="4134676" y="195947"/>
            <a:ext cx="7889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Raft Foundation Reinforcement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41EAC-25CA-F049-990F-6EFA082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3D6DCC-0D4E-7D47-AD6C-2D9B7EB81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07" y="723338"/>
            <a:ext cx="7070733" cy="4828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BDA44-AC80-9A47-8EF2-6C387161E1A0}"/>
                  </a:ext>
                </a:extLst>
              </p:cNvPr>
              <p:cNvSpPr txBox="1"/>
              <p:nvPr/>
            </p:nvSpPr>
            <p:spPr>
              <a:xfrm>
                <a:off x="458241" y="1316523"/>
                <a:ext cx="1866471" cy="517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𝐟𝐢𝐫𝐬𝐭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𝐥𝐚𝐬𝐭</m:t>
                            </m:r>
                          </m:sub>
                        </m:sSub>
                      </m:num>
                      <m:den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endParaRPr lang="en-US" sz="2000" b="1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BDA44-AC80-9A47-8EF2-6C387161E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41" y="1316523"/>
                <a:ext cx="1866471" cy="517834"/>
              </a:xfrm>
              <a:prstGeom prst="rect">
                <a:avLst/>
              </a:prstGeom>
              <a:blipFill>
                <a:blip r:embed="rId4"/>
                <a:stretch>
                  <a:fillRect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07164D-A5F2-3042-962D-58A440370270}"/>
                  </a:ext>
                </a:extLst>
              </p:cNvPr>
              <p:cNvSpPr txBox="1"/>
              <p:nvPr/>
            </p:nvSpPr>
            <p:spPr>
              <a:xfrm>
                <a:off x="370137" y="2011428"/>
                <a:ext cx="2794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Reaction </a:t>
                </a:r>
                <a:r>
                  <a:rPr lang="en-US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𝑳𝑩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07164D-A5F2-3042-962D-58A440370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7" y="2011428"/>
                <a:ext cx="2794123" cy="369332"/>
              </a:xfrm>
              <a:prstGeom prst="rect">
                <a:avLst/>
              </a:prstGeom>
              <a:blipFill>
                <a:blip r:embed="rId5"/>
                <a:stretch>
                  <a:fillRect l="-226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EF54A-F8D3-FF4A-B292-36C13BC75685}"/>
                  </a:ext>
                </a:extLst>
              </p:cNvPr>
              <p:cNvSpPr txBox="1"/>
              <p:nvPr/>
            </p:nvSpPr>
            <p:spPr>
              <a:xfrm>
                <a:off x="49999" y="2765389"/>
                <a:ext cx="3714720" cy="626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𝐋𝐨𝐚𝐝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𝐚𝐯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𝐒𝐨𝐢𝐥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𝐫𝐞𝐚𝐜𝐭𝐢𝐨𝐧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</m:nary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EF54A-F8D3-FF4A-B292-36C13BC75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9" y="2765389"/>
                <a:ext cx="3714720" cy="626005"/>
              </a:xfrm>
              <a:prstGeom prst="rect">
                <a:avLst/>
              </a:prstGeom>
              <a:blipFill>
                <a:blip r:embed="rId6"/>
                <a:stretch>
                  <a:fillRect t="-68000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EFF0-8891-2544-A09A-CCCC7D7816E3}"/>
                  </a:ext>
                </a:extLst>
              </p:cNvPr>
              <p:cNvSpPr txBox="1"/>
              <p:nvPr/>
            </p:nvSpPr>
            <p:spPr>
              <a:xfrm>
                <a:off x="-167620" y="3486787"/>
                <a:ext cx="3869635" cy="61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𝒂𝒗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𝒎𝒐𝒅𝒊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𝒂𝒗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𝑳𝒐𝒂𝒅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𝒂𝒗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𝑺𝒐𝒊𝒍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𝒓𝒆𝒂𝒄𝒕𝒊𝒐𝒏</m:t>
                          </m:r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EFF0-8891-2544-A09A-CCCC7D781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7620" y="3486787"/>
                <a:ext cx="3869635" cy="618439"/>
              </a:xfrm>
              <a:prstGeom prst="rect">
                <a:avLst/>
              </a:prstGeom>
              <a:blipFill>
                <a:blip r:embed="rId7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5849AD-D78B-7046-AE90-EF27F7939676}"/>
                  </a:ext>
                </a:extLst>
              </p:cNvPr>
              <p:cNvSpPr txBox="1"/>
              <p:nvPr/>
            </p:nvSpPr>
            <p:spPr>
              <a:xfrm>
                <a:off x="-12166" y="4320750"/>
                <a:ext cx="2130121" cy="663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𝐋𝐨𝐚𝐝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𝐚𝐯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5849AD-D78B-7046-AE90-EF27F7939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66" y="4320750"/>
                <a:ext cx="2130121" cy="663836"/>
              </a:xfrm>
              <a:prstGeom prst="rect">
                <a:avLst/>
              </a:prstGeom>
              <a:blipFill>
                <a:blip r:embed="rId8"/>
                <a:stretch>
                  <a:fillRect t="-18868" b="-96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7BD3A-E8C3-C443-A2C2-4F1A81DEC425}"/>
                  </a:ext>
                </a:extLst>
              </p:cNvPr>
              <p:cNvSpPr txBox="1"/>
              <p:nvPr/>
            </p:nvSpPr>
            <p:spPr>
              <a:xfrm>
                <a:off x="-366402" y="5357569"/>
                <a:ext cx="3176409" cy="38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𝐚𝐯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𝐦𝐨𝐝𝐢</m:t>
                              </m:r>
                            </m:e>
                          </m:d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7BD3A-E8C3-C443-A2C2-4F1A81DEC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402" y="5357569"/>
                <a:ext cx="3176409" cy="388889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855C4C2-E04B-E74B-9698-8D867F12C9AA}"/>
              </a:ext>
            </a:extLst>
          </p:cNvPr>
          <p:cNvSpPr/>
          <p:nvPr/>
        </p:nvSpPr>
        <p:spPr>
          <a:xfrm>
            <a:off x="370136" y="1185344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F2939-2E02-E649-8C13-B1143FDA0739}"/>
              </a:ext>
            </a:extLst>
          </p:cNvPr>
          <p:cNvSpPr/>
          <p:nvPr/>
        </p:nvSpPr>
        <p:spPr>
          <a:xfrm>
            <a:off x="370137" y="1921103"/>
            <a:ext cx="2277288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5DE856-1F19-2249-9F48-99C740E85424}"/>
              </a:ext>
            </a:extLst>
          </p:cNvPr>
          <p:cNvSpPr/>
          <p:nvPr/>
        </p:nvSpPr>
        <p:spPr>
          <a:xfrm>
            <a:off x="306186" y="2753047"/>
            <a:ext cx="3191690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24AA8-08F7-8542-99AC-5910074F9E71}"/>
              </a:ext>
            </a:extLst>
          </p:cNvPr>
          <p:cNvSpPr/>
          <p:nvPr/>
        </p:nvSpPr>
        <p:spPr>
          <a:xfrm>
            <a:off x="307493" y="3538944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8A9AC4-921A-914D-89C7-BC59E9E05E75}"/>
              </a:ext>
            </a:extLst>
          </p:cNvPr>
          <p:cNvSpPr/>
          <p:nvPr/>
        </p:nvSpPr>
        <p:spPr>
          <a:xfrm>
            <a:off x="306186" y="4351895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6F212-9B85-8D4F-8210-E170416F6426}"/>
              </a:ext>
            </a:extLst>
          </p:cNvPr>
          <p:cNvSpPr/>
          <p:nvPr/>
        </p:nvSpPr>
        <p:spPr>
          <a:xfrm>
            <a:off x="306186" y="5249361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8F313-B24A-834C-B959-21768780E363}"/>
              </a:ext>
            </a:extLst>
          </p:cNvPr>
          <p:cNvSpPr/>
          <p:nvPr/>
        </p:nvSpPr>
        <p:spPr>
          <a:xfrm>
            <a:off x="6597160" y="5813454"/>
            <a:ext cx="3782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Strips (retrieved from ETABS)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D17E8-3E55-6B49-B371-BED8D8234F55}"/>
              </a:ext>
            </a:extLst>
          </p:cNvPr>
          <p:cNvSpPr/>
          <p:nvPr/>
        </p:nvSpPr>
        <p:spPr>
          <a:xfrm>
            <a:off x="4977261" y="2429875"/>
            <a:ext cx="6519757" cy="386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EE9F87-B660-9B44-8594-7A034D2C056F}"/>
              </a:ext>
            </a:extLst>
          </p:cNvPr>
          <p:cNvSpPr/>
          <p:nvPr/>
        </p:nvSpPr>
        <p:spPr>
          <a:xfrm rot="16200000">
            <a:off x="5792596" y="3050607"/>
            <a:ext cx="5004726" cy="386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4B7EA-C7EB-8D4A-B077-C255DABE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53</a:t>
            </a:fld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EFCEF-7B44-0449-881F-58637D2C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A2D083-7A8F-B14A-9C58-A3C30B4B1824}"/>
              </a:ext>
            </a:extLst>
          </p:cNvPr>
          <p:cNvSpPr/>
          <p:nvPr/>
        </p:nvSpPr>
        <p:spPr>
          <a:xfrm>
            <a:off x="4134676" y="195947"/>
            <a:ext cx="5237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RCC Foundation Reinforcement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3464CF-3D65-C542-8452-E40E23B9CE6C}"/>
                  </a:ext>
                </a:extLst>
              </p:cNvPr>
              <p:cNvSpPr txBox="1"/>
              <p:nvPr/>
            </p:nvSpPr>
            <p:spPr>
              <a:xfrm>
                <a:off x="-31698" y="1204556"/>
                <a:ext cx="3136336" cy="5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𝐌𝐨𝐦𝐞𝐧𝐭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3464CF-3D65-C542-8452-E40E23B9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698" y="1204556"/>
                <a:ext cx="3136336" cy="572208"/>
              </a:xfrm>
              <a:prstGeom prst="rect">
                <a:avLst/>
              </a:prstGeom>
              <a:blipFill>
                <a:blip r:embed="rId3"/>
                <a:stretch>
                  <a:fillRect l="-1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48058-4ADC-E941-87AB-2AF2382F9865}"/>
                  </a:ext>
                </a:extLst>
              </p:cNvPr>
              <p:cNvSpPr txBox="1"/>
              <p:nvPr/>
            </p:nvSpPr>
            <p:spPr>
              <a:xfrm>
                <a:off x="92168" y="2281213"/>
                <a:ext cx="1856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48058-4ADC-E941-87AB-2AF2382F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" y="2281213"/>
                <a:ext cx="1856380" cy="400110"/>
              </a:xfrm>
              <a:prstGeom prst="rect">
                <a:avLst/>
              </a:prstGeom>
              <a:blipFill>
                <a:blip r:embed="rId4"/>
                <a:stretch>
                  <a:fillRect l="-2041" r="-680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AE347C-6764-6E44-B842-713BC8C080CC}"/>
                  </a:ext>
                </a:extLst>
              </p:cNvPr>
              <p:cNvSpPr txBox="1"/>
              <p:nvPr/>
            </p:nvSpPr>
            <p:spPr>
              <a:xfrm>
                <a:off x="116251" y="3207280"/>
                <a:ext cx="2504661" cy="568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ø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AE347C-6764-6E44-B842-713BC8C08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1" y="3207280"/>
                <a:ext cx="2504661" cy="568874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5A81CF-3345-364B-A8AB-5670ECBEEA2B}"/>
                  </a:ext>
                </a:extLst>
              </p:cNvPr>
              <p:cNvSpPr txBox="1"/>
              <p:nvPr/>
            </p:nvSpPr>
            <p:spPr>
              <a:xfrm>
                <a:off x="474207" y="4088461"/>
                <a:ext cx="1990756" cy="70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𝐟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sub>
                        </m:sSub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5A81CF-3345-364B-A8AB-5670ECBE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7" y="4088461"/>
                <a:ext cx="1990756" cy="7000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EF550C2-B1D8-CC49-B071-CB56B1E27F7E}"/>
              </a:ext>
            </a:extLst>
          </p:cNvPr>
          <p:cNvSpPr/>
          <p:nvPr/>
        </p:nvSpPr>
        <p:spPr>
          <a:xfrm>
            <a:off x="236119" y="1105246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2CD325-399F-F648-B9DE-CEF2346B2F6B}"/>
              </a:ext>
            </a:extLst>
          </p:cNvPr>
          <p:cNvSpPr/>
          <p:nvPr/>
        </p:nvSpPr>
        <p:spPr>
          <a:xfrm>
            <a:off x="229937" y="2156263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80623-61D1-2945-B3B6-9F2E5170FB27}"/>
              </a:ext>
            </a:extLst>
          </p:cNvPr>
          <p:cNvSpPr/>
          <p:nvPr/>
        </p:nvSpPr>
        <p:spPr>
          <a:xfrm>
            <a:off x="229939" y="3077870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991F1-0777-1341-A48B-4B030F8E68EA}"/>
              </a:ext>
            </a:extLst>
          </p:cNvPr>
          <p:cNvSpPr/>
          <p:nvPr/>
        </p:nvSpPr>
        <p:spPr>
          <a:xfrm>
            <a:off x="229939" y="4095537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AC6C34-BCC7-1344-96EC-F238038E804D}"/>
              </a:ext>
            </a:extLst>
          </p:cNvPr>
          <p:cNvSpPr/>
          <p:nvPr/>
        </p:nvSpPr>
        <p:spPr>
          <a:xfrm>
            <a:off x="6387643" y="530473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Strip 39 m </a:t>
            </a:r>
            <a:endParaRPr lang="en-US" dirty="0"/>
          </a:p>
        </p:txBody>
      </p:sp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A87D3BE-B4D6-8549-86B6-384FE73374F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17" y="1105246"/>
            <a:ext cx="8459876" cy="4236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08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4B7EA-C7EB-8D4A-B077-C255DABE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54</a:t>
            </a:fld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EFCEF-7B44-0449-881F-58637D2C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A2D083-7A8F-B14A-9C58-A3C30B4B1824}"/>
              </a:ext>
            </a:extLst>
          </p:cNvPr>
          <p:cNvSpPr/>
          <p:nvPr/>
        </p:nvSpPr>
        <p:spPr>
          <a:xfrm>
            <a:off x="4134676" y="195947"/>
            <a:ext cx="5237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RCC Foundation Reinforcement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27">
                <a:extLst>
                  <a:ext uri="{FF2B5EF4-FFF2-40B4-BE49-F238E27FC236}">
                    <a16:creationId xmlns:a16="http://schemas.microsoft.com/office/drawing/2014/main" id="{41D6D6D0-B26C-6F42-A4A0-7A9F4A45FD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0473603"/>
                  </p:ext>
                </p:extLst>
              </p:nvPr>
            </p:nvGraphicFramePr>
            <p:xfrm>
              <a:off x="190321" y="1464649"/>
              <a:ext cx="4798776" cy="434259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99694">
                      <a:extLst>
                        <a:ext uri="{9D8B030D-6E8A-4147-A177-3AD203B41FA5}">
                          <a16:colId xmlns:a16="http://schemas.microsoft.com/office/drawing/2014/main" val="1668366758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1363772622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2672453216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3924539140"/>
                        </a:ext>
                      </a:extLst>
                    </a:gridCol>
                  </a:tblGrid>
                  <a:tr h="150617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Diameter(mm)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 (mm) c/c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provided (m</a:t>
                          </a:r>
                          <a:r>
                            <a:rPr lang="en-US" alt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20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391592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pPr rtl="0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12350</m:t>
                              </m:r>
                            </m:oMath>
                          </a14:m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r>
                            <a:rPr lang="en-US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000" b="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3128545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Bottom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12350</m:t>
                              </m:r>
                            </m:oMath>
                          </a14:m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r>
                            <a:rPr lang="en-US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000" b="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8151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27">
                <a:extLst>
                  <a:ext uri="{FF2B5EF4-FFF2-40B4-BE49-F238E27FC236}">
                    <a16:creationId xmlns:a16="http://schemas.microsoft.com/office/drawing/2014/main" id="{41D6D6D0-B26C-6F42-A4A0-7A9F4A45FD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0473603"/>
                  </p:ext>
                </p:extLst>
              </p:nvPr>
            </p:nvGraphicFramePr>
            <p:xfrm>
              <a:off x="190321" y="1464649"/>
              <a:ext cx="4798776" cy="434259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99694">
                      <a:extLst>
                        <a:ext uri="{9D8B030D-6E8A-4147-A177-3AD203B41FA5}">
                          <a16:colId xmlns:a16="http://schemas.microsoft.com/office/drawing/2014/main" val="1668366758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1363772622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2672453216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3924539140"/>
                        </a:ext>
                      </a:extLst>
                    </a:gridCol>
                  </a:tblGrid>
                  <a:tr h="150617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Diameter(mm)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 (mm) c/c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provided (m</a:t>
                          </a:r>
                          <a:r>
                            <a:rPr lang="en-US" alt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20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391592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pPr rtl="0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8947" t="-108929" r="-3158" b="-1008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3128545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Bottom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8947" t="-208929" r="-3158" b="-8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8151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18287A2D-1991-2842-8528-1991110774A7}"/>
              </a:ext>
            </a:extLst>
          </p:cNvPr>
          <p:cNvSpPr/>
          <p:nvPr/>
        </p:nvSpPr>
        <p:spPr>
          <a:xfrm>
            <a:off x="746832" y="903378"/>
            <a:ext cx="368575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(15):Reinforcement Detail Selection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" name="image72.jpeg">
            <a:extLst>
              <a:ext uri="{FF2B5EF4-FFF2-40B4-BE49-F238E27FC236}">
                <a16:creationId xmlns:a16="http://schemas.microsoft.com/office/drawing/2014/main" id="{D7D24E75-F134-1446-8750-35FC9BC392C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0281" y="1361388"/>
            <a:ext cx="6341398" cy="4445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3E9699-E928-E94F-8D58-3C26E83CBF6A}"/>
              </a:ext>
            </a:extLst>
          </p:cNvPr>
          <p:cNvSpPr/>
          <p:nvPr/>
        </p:nvSpPr>
        <p:spPr>
          <a:xfrm>
            <a:off x="7293236" y="5840693"/>
            <a:ext cx="2526653" cy="422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4902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Foundation Reinforcements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0788">
            <a:extLst>
              <a:ext uri="{FF2B5EF4-FFF2-40B4-BE49-F238E27FC236}">
                <a16:creationId xmlns:a16="http://schemas.microsoft.com/office/drawing/2014/main" id="{66760B6C-F359-5C41-99D3-0283A3E37871}"/>
              </a:ext>
            </a:extLst>
          </p:cNvPr>
          <p:cNvSpPr txBox="1"/>
          <p:nvPr/>
        </p:nvSpPr>
        <p:spPr>
          <a:xfrm>
            <a:off x="6561578" y="2864375"/>
            <a:ext cx="2039989" cy="46166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20#29@80mm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0788">
            <a:extLst>
              <a:ext uri="{FF2B5EF4-FFF2-40B4-BE49-F238E27FC236}">
                <a16:creationId xmlns:a16="http://schemas.microsoft.com/office/drawing/2014/main" id="{D5668931-D286-394E-9BC2-841523ADDE23}"/>
              </a:ext>
            </a:extLst>
          </p:cNvPr>
          <p:cNvSpPr txBox="1"/>
          <p:nvPr/>
        </p:nvSpPr>
        <p:spPr>
          <a:xfrm>
            <a:off x="7581573" y="1987718"/>
            <a:ext cx="2238316" cy="562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20#29@80mm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0788">
            <a:extLst>
              <a:ext uri="{FF2B5EF4-FFF2-40B4-BE49-F238E27FC236}">
                <a16:creationId xmlns:a16="http://schemas.microsoft.com/office/drawing/2014/main" id="{F3360A47-8A11-AB48-9D85-CE4BAB5C9E00}"/>
              </a:ext>
            </a:extLst>
          </p:cNvPr>
          <p:cNvSpPr txBox="1"/>
          <p:nvPr/>
        </p:nvSpPr>
        <p:spPr>
          <a:xfrm>
            <a:off x="6087022" y="5160936"/>
            <a:ext cx="2039989" cy="59141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20#29@80mm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0788">
            <a:extLst>
              <a:ext uri="{FF2B5EF4-FFF2-40B4-BE49-F238E27FC236}">
                <a16:creationId xmlns:a16="http://schemas.microsoft.com/office/drawing/2014/main" id="{349AC83D-F4A3-9149-B11C-943DEBDBAFD9}"/>
              </a:ext>
            </a:extLst>
          </p:cNvPr>
          <p:cNvSpPr txBox="1"/>
          <p:nvPr/>
        </p:nvSpPr>
        <p:spPr>
          <a:xfrm>
            <a:off x="9961690" y="3881646"/>
            <a:ext cx="2039989" cy="56273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20#29@80mm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1E67FE-5114-6048-9B50-492DF10E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55</a:t>
            </a:fld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A16D8-2C49-904D-A1B9-56C5E480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B55AD-DFBD-3A4D-8044-CFA388D6A537}"/>
              </a:ext>
            </a:extLst>
          </p:cNvPr>
          <p:cNvSpPr/>
          <p:nvPr/>
        </p:nvSpPr>
        <p:spPr>
          <a:xfrm>
            <a:off x="107863" y="668947"/>
            <a:ext cx="314522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Raft Foundation: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7741-9D81-1446-A27F-D593C7B0D635}"/>
                  </a:ext>
                </a:extLst>
              </p:cNvPr>
              <p:cNvSpPr txBox="1"/>
              <p:nvPr/>
            </p:nvSpPr>
            <p:spPr>
              <a:xfrm>
                <a:off x="39764" y="1588595"/>
                <a:ext cx="3203334" cy="390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𝐛𝐨𝐝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𝛟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)√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] 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27741-9D81-1446-A27F-D593C7B0D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4" y="1588595"/>
                <a:ext cx="3203334" cy="390300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689DD21-A373-734D-820C-972F4507D984}"/>
              </a:ext>
            </a:extLst>
          </p:cNvPr>
          <p:cNvSpPr txBox="1"/>
          <p:nvPr/>
        </p:nvSpPr>
        <p:spPr>
          <a:xfrm>
            <a:off x="47959" y="3982570"/>
            <a:ext cx="449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pressure under each column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325E1A-5999-1647-AE0D-B1FB595CD0D8}"/>
                  </a:ext>
                </a:extLst>
              </p:cNvPr>
              <p:cNvSpPr txBox="1"/>
              <p:nvPr/>
            </p:nvSpPr>
            <p:spPr>
              <a:xfrm>
                <a:off x="-196606" y="4290828"/>
                <a:ext cx="4004732" cy="771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𝐪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den>
                      </m:f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</m:den>
                      </m:f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325E1A-5999-1647-AE0D-B1FB595CD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606" y="4290828"/>
                <a:ext cx="4004732" cy="771173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3EE4B4-B06D-DF4C-B5BE-E9D6EA0B8C80}"/>
              </a:ext>
            </a:extLst>
          </p:cNvPr>
          <p:cNvSpPr txBox="1"/>
          <p:nvPr/>
        </p:nvSpPr>
        <p:spPr>
          <a:xfrm>
            <a:off x="93702" y="5220363"/>
            <a:ext cx="49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bearing capacity of the soil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4785A3-FA57-0F43-AE6C-6E470B64B3B4}"/>
              </a:ext>
            </a:extLst>
          </p:cNvPr>
          <p:cNvSpPr/>
          <p:nvPr/>
        </p:nvSpPr>
        <p:spPr>
          <a:xfrm>
            <a:off x="39764" y="4022948"/>
            <a:ext cx="4547571" cy="10390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CF1B5A-D0EE-824E-8E22-A7BC04424773}"/>
              </a:ext>
            </a:extLst>
          </p:cNvPr>
          <p:cNvSpPr/>
          <p:nvPr/>
        </p:nvSpPr>
        <p:spPr>
          <a:xfrm>
            <a:off x="73291" y="5220364"/>
            <a:ext cx="6002298" cy="992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9D6C45-0953-8B48-B820-3EC52BD63A66}"/>
                  </a:ext>
                </a:extLst>
              </p:cNvPr>
              <p:cNvSpPr/>
              <p:nvPr/>
            </p:nvSpPr>
            <p:spPr>
              <a:xfrm>
                <a:off x="93702" y="1946984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𝑐𝑟𝑖𝑡𝑖𝑐𝑎𝑙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𝑐𝑜𝑙𝑢𝑚𝑛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𝑐𝑟𝑜𝑠𝑠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𝑠𝑒𝑐𝑡𝑖𝑜𝑛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0.5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×0.5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𝑏𝑜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+0.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1.6 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9D6C45-0953-8B48-B820-3EC52BD63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2" y="1946984"/>
                <a:ext cx="609600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EAE650B-91A7-8147-BC17-63CBFEAAABEB}"/>
              </a:ext>
            </a:extLst>
          </p:cNvPr>
          <p:cNvSpPr/>
          <p:nvPr/>
        </p:nvSpPr>
        <p:spPr>
          <a:xfrm>
            <a:off x="93702" y="1442776"/>
            <a:ext cx="4018847" cy="1359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150D26-1B18-1D4C-9A9E-9125CA25A085}"/>
                  </a:ext>
                </a:extLst>
              </p:cNvPr>
              <p:cNvSpPr/>
              <p:nvPr/>
            </p:nvSpPr>
            <p:spPr>
              <a:xfrm>
                <a:off x="-20411" y="2640464"/>
                <a:ext cx="6096000" cy="13898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𝑈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∅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0.34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𝑓𝑐</m:t>
                                  </m:r>
                                </m:e>
                              </m:rad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1.0835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0.85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0.34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28</m:t>
                                  </m:r>
                                </m:e>
                              </m:rad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0.5 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49022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𝑡h𝑖𝑐𝑘𝑛𝑒𝑠𝑠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𝑡h𝑒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𝑅𝑎𝑓𝑡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𝑖𝑠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=0.5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150D26-1B18-1D4C-9A9E-9125CA25A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11" y="2640464"/>
                <a:ext cx="6096000" cy="1389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272B7C0-27DE-F54C-AC04-B1F2B482DD40}"/>
              </a:ext>
            </a:extLst>
          </p:cNvPr>
          <p:cNvSpPr/>
          <p:nvPr/>
        </p:nvSpPr>
        <p:spPr>
          <a:xfrm>
            <a:off x="47959" y="2898066"/>
            <a:ext cx="4586343" cy="1035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220BD-5612-004F-9071-0EBD47EEAC2D}"/>
                  </a:ext>
                </a:extLst>
              </p:cNvPr>
              <p:cNvSpPr/>
              <p:nvPr/>
            </p:nvSpPr>
            <p:spPr>
              <a:xfrm>
                <a:off x="93702" y="5597078"/>
                <a:ext cx="6005427" cy="491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𝐜𝐬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𝐜𝐢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𝐪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𝐪𝐬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𝐪𝐢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𝛄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𝐥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220BD-5612-004F-9071-0EBD47EEA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2" y="5597078"/>
                <a:ext cx="6005427" cy="491096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2B87B22A-87F3-5C46-8A98-BC2D0D3D2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71" y="830081"/>
            <a:ext cx="5758495" cy="3552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150F9B16-DF35-A746-9438-68D900A06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0380659"/>
                  </p:ext>
                </p:extLst>
              </p:nvPr>
            </p:nvGraphicFramePr>
            <p:xfrm>
              <a:off x="6563033" y="5056139"/>
              <a:ext cx="5555676" cy="132053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851892">
                      <a:extLst>
                        <a:ext uri="{9D8B030D-6E8A-4147-A177-3AD203B41FA5}">
                          <a16:colId xmlns:a16="http://schemas.microsoft.com/office/drawing/2014/main" val="2001994912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2633192486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1963166582"/>
                        </a:ext>
                      </a:extLst>
                    </a:gridCol>
                  </a:tblGrid>
                  <a:tr h="585952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Critical Soil Point Pressure (kPa)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bearing capacity of the soil(kPa)</a:t>
                          </a:r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58184"/>
                      </a:ext>
                    </a:extLst>
                  </a:tr>
                  <a:tr h="40613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49.69 </m:t>
                                </m:r>
                                <m:sSup>
                                  <m:sSupPr>
                                    <m:ctrlPr>
                                      <a:rPr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&lt;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8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550.2 </m:t>
                                </m:r>
                                <m:r>
                                  <a:rPr lang="en-US" sz="1800" b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𝑘𝑁</m:t>
                                </m:r>
                                <m:r>
                                  <a:rPr lang="en-US" sz="180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64886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150F9B16-DF35-A746-9438-68D900A06D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0380659"/>
                  </p:ext>
                </p:extLst>
              </p:nvPr>
            </p:nvGraphicFramePr>
            <p:xfrm>
              <a:off x="6563033" y="5056139"/>
              <a:ext cx="5555676" cy="132053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851892">
                      <a:extLst>
                        <a:ext uri="{9D8B030D-6E8A-4147-A177-3AD203B41FA5}">
                          <a16:colId xmlns:a16="http://schemas.microsoft.com/office/drawing/2014/main" val="2001994912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2633192486"/>
                        </a:ext>
                      </a:extLst>
                    </a:gridCol>
                    <a:gridCol w="1851892">
                      <a:extLst>
                        <a:ext uri="{9D8B030D-6E8A-4147-A177-3AD203B41FA5}">
                          <a16:colId xmlns:a16="http://schemas.microsoft.com/office/drawing/2014/main" val="1963166582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Critical Soil Point Pressure (kPa)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bearing capacity of the soil(kPa)</a:t>
                          </a:r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58184"/>
                      </a:ext>
                    </a:extLst>
                  </a:tr>
                  <a:tr h="4061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34375" r="-202055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  &lt;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685" t="-234375" r="-1370" b="-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4886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4696130C-4F09-2542-AFB7-C8EEB0131899}"/>
              </a:ext>
            </a:extLst>
          </p:cNvPr>
          <p:cNvSpPr/>
          <p:nvPr/>
        </p:nvSpPr>
        <p:spPr>
          <a:xfrm>
            <a:off x="7729716" y="4350077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Raft foundation Design [4]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25BF1B-C281-F14C-81F2-3E2937AA6A2E}"/>
              </a:ext>
            </a:extLst>
          </p:cNvPr>
          <p:cNvSpPr/>
          <p:nvPr/>
        </p:nvSpPr>
        <p:spPr>
          <a:xfrm>
            <a:off x="2576809" y="195948"/>
            <a:ext cx="788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Foundation Design</a:t>
            </a:r>
            <a:endParaRPr lang="en-US" sz="2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A3906-B002-8B49-BD7B-7B642631ABAF}"/>
              </a:ext>
            </a:extLst>
          </p:cNvPr>
          <p:cNvSpPr/>
          <p:nvPr/>
        </p:nvSpPr>
        <p:spPr>
          <a:xfrm>
            <a:off x="7497994" y="4597163"/>
            <a:ext cx="368575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(16):Reinforcement Detail Selection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4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F1A87-E817-6A4F-A40A-B6B6B30E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56</a:t>
            </a:fld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A452F-59E4-2849-A582-22FC436E1EC5}"/>
              </a:ext>
            </a:extLst>
          </p:cNvPr>
          <p:cNvSpPr/>
          <p:nvPr/>
        </p:nvSpPr>
        <p:spPr>
          <a:xfrm>
            <a:off x="4134676" y="195947"/>
            <a:ext cx="7889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Raft Foundation Reinforcement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41EAC-25CA-F049-990F-6EFA082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3D6DCC-0D4E-7D47-AD6C-2D9B7EB81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07" y="723338"/>
            <a:ext cx="7070733" cy="4828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BDA44-AC80-9A47-8EF2-6C387161E1A0}"/>
                  </a:ext>
                </a:extLst>
              </p:cNvPr>
              <p:cNvSpPr txBox="1"/>
              <p:nvPr/>
            </p:nvSpPr>
            <p:spPr>
              <a:xfrm>
                <a:off x="458241" y="1316523"/>
                <a:ext cx="1866471" cy="517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𝐟𝐢𝐫𝐬𝐭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𝐥𝐚𝐬𝐭</m:t>
                            </m:r>
                          </m:sub>
                        </m:sSub>
                      </m:num>
                      <m:den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endParaRPr lang="en-US" sz="2000" b="1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1BDA44-AC80-9A47-8EF2-6C387161E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41" y="1316523"/>
                <a:ext cx="1866471" cy="517834"/>
              </a:xfrm>
              <a:prstGeom prst="rect">
                <a:avLst/>
              </a:prstGeom>
              <a:blipFill>
                <a:blip r:embed="rId4"/>
                <a:stretch>
                  <a:fillRect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07164D-A5F2-3042-962D-58A440370270}"/>
                  </a:ext>
                </a:extLst>
              </p:cNvPr>
              <p:cNvSpPr txBox="1"/>
              <p:nvPr/>
            </p:nvSpPr>
            <p:spPr>
              <a:xfrm>
                <a:off x="370137" y="2011428"/>
                <a:ext cx="2794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Reaction </a:t>
                </a:r>
                <a:r>
                  <a:rPr lang="en-US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𝑳𝑩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07164D-A5F2-3042-962D-58A440370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37" y="2011428"/>
                <a:ext cx="2794123" cy="369332"/>
              </a:xfrm>
              <a:prstGeom prst="rect">
                <a:avLst/>
              </a:prstGeom>
              <a:blipFill>
                <a:blip r:embed="rId5"/>
                <a:stretch>
                  <a:fillRect l="-226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EF54A-F8D3-FF4A-B292-36C13BC75685}"/>
                  </a:ext>
                </a:extLst>
              </p:cNvPr>
              <p:cNvSpPr txBox="1"/>
              <p:nvPr/>
            </p:nvSpPr>
            <p:spPr>
              <a:xfrm>
                <a:off x="49999" y="2765389"/>
                <a:ext cx="3714720" cy="626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𝐋𝐨𝐚𝐝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𝐚𝐯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𝐒𝐨𝐢𝐥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𝐫𝐞𝐚𝐜𝐭𝐢𝐨𝐧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</m:nary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EF54A-F8D3-FF4A-B292-36C13BC75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9" y="2765389"/>
                <a:ext cx="3714720" cy="626005"/>
              </a:xfrm>
              <a:prstGeom prst="rect">
                <a:avLst/>
              </a:prstGeom>
              <a:blipFill>
                <a:blip r:embed="rId6"/>
                <a:stretch>
                  <a:fillRect t="-68000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EFF0-8891-2544-A09A-CCCC7D7816E3}"/>
                  </a:ext>
                </a:extLst>
              </p:cNvPr>
              <p:cNvSpPr txBox="1"/>
              <p:nvPr/>
            </p:nvSpPr>
            <p:spPr>
              <a:xfrm>
                <a:off x="-167620" y="3486787"/>
                <a:ext cx="3869635" cy="61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𝒂𝒗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𝒎𝒐𝒅𝒊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𝒂𝒗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𝑳𝒐𝒂𝒅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𝒂𝒗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𝑺𝒐𝒊𝒍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𝒓𝒆𝒂𝒄𝒕𝒊𝒐𝒏</m:t>
                          </m:r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43EFF0-8891-2544-A09A-CCCC7D781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7620" y="3486787"/>
                <a:ext cx="3869635" cy="618439"/>
              </a:xfrm>
              <a:prstGeom prst="rect">
                <a:avLst/>
              </a:prstGeom>
              <a:blipFill>
                <a:blip r:embed="rId7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5849AD-D78B-7046-AE90-EF27F7939676}"/>
                  </a:ext>
                </a:extLst>
              </p:cNvPr>
              <p:cNvSpPr txBox="1"/>
              <p:nvPr/>
            </p:nvSpPr>
            <p:spPr>
              <a:xfrm>
                <a:off x="-12166" y="4320750"/>
                <a:ext cx="2130121" cy="663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𝐋𝐨𝐚𝐝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𝐚𝐯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𝐐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5849AD-D78B-7046-AE90-EF27F7939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66" y="4320750"/>
                <a:ext cx="2130121" cy="663836"/>
              </a:xfrm>
              <a:prstGeom prst="rect">
                <a:avLst/>
              </a:prstGeom>
              <a:blipFill>
                <a:blip r:embed="rId8"/>
                <a:stretch>
                  <a:fillRect t="-18868" b="-96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7BD3A-E8C3-C443-A2C2-4F1A81DEC425}"/>
                  </a:ext>
                </a:extLst>
              </p:cNvPr>
              <p:cNvSpPr txBox="1"/>
              <p:nvPr/>
            </p:nvSpPr>
            <p:spPr>
              <a:xfrm>
                <a:off x="-366402" y="5357569"/>
                <a:ext cx="3176409" cy="38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𝐚𝐯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𝐦𝐨𝐝𝐢</m:t>
                              </m:r>
                            </m:e>
                          </m:d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7BD3A-E8C3-C443-A2C2-4F1A81DEC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402" y="5357569"/>
                <a:ext cx="3176409" cy="388889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855C4C2-E04B-E74B-9698-8D867F12C9AA}"/>
              </a:ext>
            </a:extLst>
          </p:cNvPr>
          <p:cNvSpPr/>
          <p:nvPr/>
        </p:nvSpPr>
        <p:spPr>
          <a:xfrm>
            <a:off x="370136" y="1185344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F2939-2E02-E649-8C13-B1143FDA0739}"/>
              </a:ext>
            </a:extLst>
          </p:cNvPr>
          <p:cNvSpPr/>
          <p:nvPr/>
        </p:nvSpPr>
        <p:spPr>
          <a:xfrm>
            <a:off x="370137" y="1921103"/>
            <a:ext cx="2277288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5DE856-1F19-2249-9F48-99C740E85424}"/>
              </a:ext>
            </a:extLst>
          </p:cNvPr>
          <p:cNvSpPr/>
          <p:nvPr/>
        </p:nvSpPr>
        <p:spPr>
          <a:xfrm>
            <a:off x="306186" y="2753047"/>
            <a:ext cx="3191690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24AA8-08F7-8542-99AC-5910074F9E71}"/>
              </a:ext>
            </a:extLst>
          </p:cNvPr>
          <p:cNvSpPr/>
          <p:nvPr/>
        </p:nvSpPr>
        <p:spPr>
          <a:xfrm>
            <a:off x="307493" y="3538944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8A9AC4-921A-914D-89C7-BC59E9E05E75}"/>
              </a:ext>
            </a:extLst>
          </p:cNvPr>
          <p:cNvSpPr/>
          <p:nvPr/>
        </p:nvSpPr>
        <p:spPr>
          <a:xfrm>
            <a:off x="306186" y="4351895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06F212-9B85-8D4F-8210-E170416F6426}"/>
              </a:ext>
            </a:extLst>
          </p:cNvPr>
          <p:cNvSpPr/>
          <p:nvPr/>
        </p:nvSpPr>
        <p:spPr>
          <a:xfrm>
            <a:off x="306186" y="5249361"/>
            <a:ext cx="3394521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D17E8-3E55-6B49-B371-BED8D8234F55}"/>
              </a:ext>
            </a:extLst>
          </p:cNvPr>
          <p:cNvSpPr/>
          <p:nvPr/>
        </p:nvSpPr>
        <p:spPr>
          <a:xfrm>
            <a:off x="5018824" y="2429875"/>
            <a:ext cx="6519757" cy="386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EE9F87-B660-9B44-8594-7A034D2C056F}"/>
              </a:ext>
            </a:extLst>
          </p:cNvPr>
          <p:cNvSpPr/>
          <p:nvPr/>
        </p:nvSpPr>
        <p:spPr>
          <a:xfrm rot="16200000">
            <a:off x="4123027" y="2935600"/>
            <a:ext cx="5004726" cy="386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947D0-1C3F-E043-A49D-3ABEE44CACF0}"/>
              </a:ext>
            </a:extLst>
          </p:cNvPr>
          <p:cNvSpPr/>
          <p:nvPr/>
        </p:nvSpPr>
        <p:spPr>
          <a:xfrm>
            <a:off x="6387415" y="5813454"/>
            <a:ext cx="3782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Strips (retrieved from ETABS)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4B7EA-C7EB-8D4A-B077-C255DABE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57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EFCEF-7B44-0449-881F-58637D2C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A2D083-7A8F-B14A-9C58-A3C30B4B1824}"/>
              </a:ext>
            </a:extLst>
          </p:cNvPr>
          <p:cNvSpPr/>
          <p:nvPr/>
        </p:nvSpPr>
        <p:spPr>
          <a:xfrm>
            <a:off x="4134676" y="195947"/>
            <a:ext cx="5237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CLT Foundation Reinforcement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3464CF-3D65-C542-8452-E40E23B9CE6C}"/>
                  </a:ext>
                </a:extLst>
              </p:cNvPr>
              <p:cNvSpPr txBox="1"/>
              <p:nvPr/>
            </p:nvSpPr>
            <p:spPr>
              <a:xfrm>
                <a:off x="-31698" y="1204556"/>
                <a:ext cx="3136336" cy="5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𝐌𝐨𝐦𝐞𝐧𝐭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3464CF-3D65-C542-8452-E40E23B9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698" y="1204556"/>
                <a:ext cx="3136336" cy="572208"/>
              </a:xfrm>
              <a:prstGeom prst="rect">
                <a:avLst/>
              </a:prstGeom>
              <a:blipFill>
                <a:blip r:embed="rId3"/>
                <a:stretch>
                  <a:fillRect l="-1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48058-4ADC-E941-87AB-2AF2382F9865}"/>
                  </a:ext>
                </a:extLst>
              </p:cNvPr>
              <p:cNvSpPr txBox="1"/>
              <p:nvPr/>
            </p:nvSpPr>
            <p:spPr>
              <a:xfrm>
                <a:off x="92168" y="2281213"/>
                <a:ext cx="1856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48058-4ADC-E941-87AB-2AF2382F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8" y="2281213"/>
                <a:ext cx="1856380" cy="400110"/>
              </a:xfrm>
              <a:prstGeom prst="rect">
                <a:avLst/>
              </a:prstGeom>
              <a:blipFill>
                <a:blip r:embed="rId4"/>
                <a:stretch>
                  <a:fillRect l="-2041" r="-680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AE347C-6764-6E44-B842-713BC8C080CC}"/>
                  </a:ext>
                </a:extLst>
              </p:cNvPr>
              <p:cNvSpPr txBox="1"/>
              <p:nvPr/>
            </p:nvSpPr>
            <p:spPr>
              <a:xfrm>
                <a:off x="116251" y="3207280"/>
                <a:ext cx="2504661" cy="568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ø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sSub>
                        <m:sSub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num>
                        <m:den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AE347C-6764-6E44-B842-713BC8C08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1" y="3207280"/>
                <a:ext cx="2504661" cy="568874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5A81CF-3345-364B-A8AB-5670ECBEEA2B}"/>
                  </a:ext>
                </a:extLst>
              </p:cNvPr>
              <p:cNvSpPr txBox="1"/>
              <p:nvPr/>
            </p:nvSpPr>
            <p:spPr>
              <a:xfrm>
                <a:off x="474207" y="4088461"/>
                <a:ext cx="1990756" cy="70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𝐟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sub>
                        </m:sSub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5A81CF-3345-364B-A8AB-5670ECBE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7" y="4088461"/>
                <a:ext cx="1990756" cy="7000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EF550C2-B1D8-CC49-B071-CB56B1E27F7E}"/>
              </a:ext>
            </a:extLst>
          </p:cNvPr>
          <p:cNvSpPr/>
          <p:nvPr/>
        </p:nvSpPr>
        <p:spPr>
          <a:xfrm>
            <a:off x="236119" y="1105246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2CD325-399F-F648-B9DE-CEF2346B2F6B}"/>
              </a:ext>
            </a:extLst>
          </p:cNvPr>
          <p:cNvSpPr/>
          <p:nvPr/>
        </p:nvSpPr>
        <p:spPr>
          <a:xfrm>
            <a:off x="229937" y="2156263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80623-61D1-2945-B3B6-9F2E5170FB27}"/>
              </a:ext>
            </a:extLst>
          </p:cNvPr>
          <p:cNvSpPr/>
          <p:nvPr/>
        </p:nvSpPr>
        <p:spPr>
          <a:xfrm>
            <a:off x="229939" y="3077870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991F1-0777-1341-A48B-4B030F8E68EA}"/>
              </a:ext>
            </a:extLst>
          </p:cNvPr>
          <p:cNvSpPr/>
          <p:nvPr/>
        </p:nvSpPr>
        <p:spPr>
          <a:xfrm>
            <a:off x="229939" y="4095537"/>
            <a:ext cx="2277287" cy="7022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AC6C34-BCC7-1344-96EC-F238038E804D}"/>
              </a:ext>
            </a:extLst>
          </p:cNvPr>
          <p:cNvSpPr/>
          <p:nvPr/>
        </p:nvSpPr>
        <p:spPr>
          <a:xfrm>
            <a:off x="6576715" y="525087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Strip 39 m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AA8EA4-A769-A442-9321-F66EEF8752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3" y="1204555"/>
            <a:ext cx="8314950" cy="40463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91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D4B7EA-C7EB-8D4A-B077-C255DABE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58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EFCEF-7B44-0449-881F-58637D2C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367" y="-104311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A2D083-7A8F-B14A-9C58-A3C30B4B1824}"/>
              </a:ext>
            </a:extLst>
          </p:cNvPr>
          <p:cNvSpPr/>
          <p:nvPr/>
        </p:nvSpPr>
        <p:spPr>
          <a:xfrm>
            <a:off x="4134676" y="195947"/>
            <a:ext cx="5237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CLT Foundation Reinforcement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287A2D-1991-2842-8528-1991110774A7}"/>
              </a:ext>
            </a:extLst>
          </p:cNvPr>
          <p:cNvSpPr/>
          <p:nvPr/>
        </p:nvSpPr>
        <p:spPr>
          <a:xfrm>
            <a:off x="649145" y="1091342"/>
            <a:ext cx="3685753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(17):Reinforcement Detail Selection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27">
                <a:extLst>
                  <a:ext uri="{FF2B5EF4-FFF2-40B4-BE49-F238E27FC236}">
                    <a16:creationId xmlns:a16="http://schemas.microsoft.com/office/drawing/2014/main" id="{C2CDB473-8752-5441-B37E-AB332A2FA3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7858753"/>
                  </p:ext>
                </p:extLst>
              </p:nvPr>
            </p:nvGraphicFramePr>
            <p:xfrm>
              <a:off x="271790" y="1600312"/>
              <a:ext cx="4798776" cy="434259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99694">
                      <a:extLst>
                        <a:ext uri="{9D8B030D-6E8A-4147-A177-3AD203B41FA5}">
                          <a16:colId xmlns:a16="http://schemas.microsoft.com/office/drawing/2014/main" val="1668366758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1363772622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2672453216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3924539140"/>
                        </a:ext>
                      </a:extLst>
                    </a:gridCol>
                  </a:tblGrid>
                  <a:tr h="150617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Diameter(mm)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 (mm) c/c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provided (m</a:t>
                          </a:r>
                          <a:r>
                            <a:rPr lang="en-US" alt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20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391592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pPr rtl="0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7574</m:t>
                              </m:r>
                            </m:oMath>
                          </a14:m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r>
                            <a:rPr lang="en-US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000" b="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3128545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Bottom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7574</m:t>
                              </m:r>
                            </m:oMath>
                          </a14:m>
                          <a:r>
                            <a:rPr lang="en-US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r>
                            <a:rPr lang="en-US" sz="20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000" b="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0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8151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27">
                <a:extLst>
                  <a:ext uri="{FF2B5EF4-FFF2-40B4-BE49-F238E27FC236}">
                    <a16:creationId xmlns:a16="http://schemas.microsoft.com/office/drawing/2014/main" id="{C2CDB473-8752-5441-B37E-AB332A2FA3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7858753"/>
                  </p:ext>
                </p:extLst>
              </p:nvPr>
            </p:nvGraphicFramePr>
            <p:xfrm>
              <a:off x="271790" y="1600312"/>
              <a:ext cx="4798776" cy="4342593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199694">
                      <a:extLst>
                        <a:ext uri="{9D8B030D-6E8A-4147-A177-3AD203B41FA5}">
                          <a16:colId xmlns:a16="http://schemas.microsoft.com/office/drawing/2014/main" val="1668366758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1363772622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2672453216"/>
                        </a:ext>
                      </a:extLst>
                    </a:gridCol>
                    <a:gridCol w="1199694">
                      <a:extLst>
                        <a:ext uri="{9D8B030D-6E8A-4147-A177-3AD203B41FA5}">
                          <a16:colId xmlns:a16="http://schemas.microsoft.com/office/drawing/2014/main" val="3924539140"/>
                        </a:ext>
                      </a:extLst>
                    </a:gridCol>
                  </a:tblGrid>
                  <a:tr h="150617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Diameter(mm)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 (mm) c/c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provided (m</a:t>
                          </a:r>
                          <a:r>
                            <a:rPr lang="en-US" alt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en-US" sz="20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altLang="en-US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391592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pPr rtl="0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109910" r="-2105" b="-1018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3128545"/>
                      </a:ext>
                    </a:extLst>
                  </a:tr>
                  <a:tr h="141821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Bottom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208036" r="-2105" b="-8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8151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image72.jpeg">
            <a:extLst>
              <a:ext uri="{FF2B5EF4-FFF2-40B4-BE49-F238E27FC236}">
                <a16:creationId xmlns:a16="http://schemas.microsoft.com/office/drawing/2014/main" id="{2E776921-6F9A-044A-A7C5-3DCEABEC7A4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0280" y="1361388"/>
            <a:ext cx="6259929" cy="4445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0D42B7-A2E7-5A43-951E-248C5690D9AF}"/>
              </a:ext>
            </a:extLst>
          </p:cNvPr>
          <p:cNvSpPr/>
          <p:nvPr/>
        </p:nvSpPr>
        <p:spPr>
          <a:xfrm>
            <a:off x="6975843" y="5840693"/>
            <a:ext cx="3161442" cy="422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4902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Foundation Reinforcements Details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0788">
            <a:extLst>
              <a:ext uri="{FF2B5EF4-FFF2-40B4-BE49-F238E27FC236}">
                <a16:creationId xmlns:a16="http://schemas.microsoft.com/office/drawing/2014/main" id="{1751EFAA-44D4-9B40-81AD-4C510A4C657C}"/>
              </a:ext>
            </a:extLst>
          </p:cNvPr>
          <p:cNvSpPr txBox="1"/>
          <p:nvPr/>
        </p:nvSpPr>
        <p:spPr>
          <a:xfrm>
            <a:off x="6561578" y="2864375"/>
            <a:ext cx="2039989" cy="46166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#25@90mm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0788">
            <a:extLst>
              <a:ext uri="{FF2B5EF4-FFF2-40B4-BE49-F238E27FC236}">
                <a16:creationId xmlns:a16="http://schemas.microsoft.com/office/drawing/2014/main" id="{22AE14D7-8ED5-5B4D-B437-9648EEA6527D}"/>
              </a:ext>
            </a:extLst>
          </p:cNvPr>
          <p:cNvSpPr txBox="1"/>
          <p:nvPr/>
        </p:nvSpPr>
        <p:spPr>
          <a:xfrm>
            <a:off x="7581573" y="1987718"/>
            <a:ext cx="2238316" cy="562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#25@90mm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0788">
            <a:extLst>
              <a:ext uri="{FF2B5EF4-FFF2-40B4-BE49-F238E27FC236}">
                <a16:creationId xmlns:a16="http://schemas.microsoft.com/office/drawing/2014/main" id="{671B1628-CB10-8E43-B940-17AB639A35B7}"/>
              </a:ext>
            </a:extLst>
          </p:cNvPr>
          <p:cNvSpPr txBox="1"/>
          <p:nvPr/>
        </p:nvSpPr>
        <p:spPr>
          <a:xfrm>
            <a:off x="6096000" y="5191932"/>
            <a:ext cx="2039989" cy="57126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#25@90mm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20788">
            <a:extLst>
              <a:ext uri="{FF2B5EF4-FFF2-40B4-BE49-F238E27FC236}">
                <a16:creationId xmlns:a16="http://schemas.microsoft.com/office/drawing/2014/main" id="{5A94FF1A-E6B9-904C-A7E5-2F7782C642CC}"/>
              </a:ext>
            </a:extLst>
          </p:cNvPr>
          <p:cNvSpPr txBox="1"/>
          <p:nvPr/>
        </p:nvSpPr>
        <p:spPr>
          <a:xfrm>
            <a:off x="9900458" y="3880096"/>
            <a:ext cx="2039989" cy="56273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#25@90mm c/c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62183-F6F9-284D-8CCC-F6C6D066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59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AD2EF-8A65-C940-B76D-F3218ECE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09" y="-104312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C7CDC6-85FE-334E-8003-60BE4A601A05}"/>
              </a:ext>
            </a:extLst>
          </p:cNvPr>
          <p:cNvSpPr/>
          <p:nvPr/>
        </p:nvSpPr>
        <p:spPr>
          <a:xfrm>
            <a:off x="4712191" y="195947"/>
            <a:ext cx="303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RCC Cost Estimation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41C754-648F-3A47-9667-D7D0E6896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533714"/>
              </p:ext>
            </p:extLst>
          </p:nvPr>
        </p:nvGraphicFramePr>
        <p:xfrm>
          <a:off x="840544" y="1499600"/>
          <a:ext cx="10286046" cy="403573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788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4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319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9208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3419475" algn="l"/>
                        </a:tabLs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Estimation of RCC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Structure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3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Volume (m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Price (SR/m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Price(SR)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(SR)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Concrete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4635.4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973,434</a:t>
                      </a:r>
                      <a:endParaRPr lang="en-US" sz="2000" u="none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0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Reinforcement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(4635.4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*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160)/1000 Kg/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-----------------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 ton* 2600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1,929,200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60%of the Total cost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</a:t>
                      </a:r>
                      <a:endParaRPr lang="en-US" sz="20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1,741,580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5F26AAD-FE2E-BF42-9609-B69024231457}"/>
              </a:ext>
            </a:extLst>
          </p:cNvPr>
          <p:cNvGrpSpPr/>
          <p:nvPr/>
        </p:nvGrpSpPr>
        <p:grpSpPr>
          <a:xfrm>
            <a:off x="2162194" y="6333708"/>
            <a:ext cx="8475326" cy="821260"/>
            <a:chOff x="1897379" y="6274489"/>
            <a:chExt cx="7738264" cy="821260"/>
          </a:xfrm>
        </p:grpSpPr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id="{F4BA8E0C-7A01-1447-9F34-15AF6E42D330}"/>
                </a:ext>
              </a:extLst>
            </p:cNvPr>
            <p:cNvSpPr/>
            <p:nvPr/>
          </p:nvSpPr>
          <p:spPr>
            <a:xfrm>
              <a:off x="1897379" y="6274489"/>
              <a:ext cx="7642746" cy="524292"/>
            </a:xfrm>
            <a:prstGeom prst="roundRect">
              <a:avLst/>
            </a:prstGeom>
            <a:noFill/>
            <a:ln w="60325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282306-95FE-484F-B2E6-654E7022048F}"/>
                </a:ext>
              </a:extLst>
            </p:cNvPr>
            <p:cNvSpPr txBox="1"/>
            <p:nvPr/>
          </p:nvSpPr>
          <p:spPr>
            <a:xfrm>
              <a:off x="1897379" y="6387863"/>
              <a:ext cx="7738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Prices of the material was provided by MADCO for contracting company, 2021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ABD0EE4-5FA3-7F49-AA4D-F8476E536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87455"/>
              </p:ext>
            </p:extLst>
          </p:nvPr>
        </p:nvGraphicFramePr>
        <p:xfrm>
          <a:off x="840545" y="5688878"/>
          <a:ext cx="10298510" cy="46382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298510">
                  <a:extLst>
                    <a:ext uri="{9D8B030D-6E8A-4147-A177-3AD203B41FA5}">
                      <a16:colId xmlns:a16="http://schemas.microsoft.com/office/drawing/2014/main" val="3803038416"/>
                    </a:ext>
                  </a:extLst>
                </a:gridCol>
              </a:tblGrid>
              <a:tr h="46382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EAEFF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 Cost = SAR4,644,214</a:t>
                      </a:r>
                    </a:p>
                  </a:txBody>
                  <a:tcPr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725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A2CAD1F-D516-A547-A179-C05115ABAE46}"/>
              </a:ext>
            </a:extLst>
          </p:cNvPr>
          <p:cNvSpPr/>
          <p:nvPr/>
        </p:nvSpPr>
        <p:spPr>
          <a:xfrm>
            <a:off x="4547853" y="1018196"/>
            <a:ext cx="2871427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(18):RCC Cost Estimation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73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B3929A-5FD2-AC46-A2C3-10027232C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6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F110B9-315C-B942-8A70-626E85B59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691657"/>
              </p:ext>
            </p:extLst>
          </p:nvPr>
        </p:nvGraphicFramePr>
        <p:xfrm>
          <a:off x="1461873" y="1506745"/>
          <a:ext cx="9094597" cy="4393384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237482">
                  <a:extLst>
                    <a:ext uri="{9D8B030D-6E8A-4147-A177-3AD203B41FA5}">
                      <a16:colId xmlns:a16="http://schemas.microsoft.com/office/drawing/2014/main" val="1331842475"/>
                    </a:ext>
                  </a:extLst>
                </a:gridCol>
                <a:gridCol w="4857115">
                  <a:extLst>
                    <a:ext uri="{9D8B030D-6E8A-4147-A177-3AD203B41FA5}">
                      <a16:colId xmlns:a16="http://schemas.microsoft.com/office/drawing/2014/main" val="2191540777"/>
                    </a:ext>
                  </a:extLst>
                </a:gridCol>
              </a:tblGrid>
              <a:tr h="11864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683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9529290"/>
                  </a:ext>
                </a:extLst>
              </a:tr>
              <a:tr h="8017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Basement Floor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Parking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472811"/>
                  </a:ext>
                </a:extLst>
              </a:tr>
              <a:tr h="801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Club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9580569"/>
                  </a:ext>
                </a:extLst>
              </a:tr>
              <a:tr h="801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Commercial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466200"/>
                  </a:ext>
                </a:extLst>
              </a:tr>
              <a:tr h="801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Story to the Roof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Residential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99261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6705427-0C25-9F4B-947A-C0546E0E1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974" y="-149742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C9969F-875F-0647-894D-E6B338EC5038}"/>
              </a:ext>
            </a:extLst>
          </p:cNvPr>
          <p:cNvSpPr/>
          <p:nvPr/>
        </p:nvSpPr>
        <p:spPr>
          <a:xfrm>
            <a:off x="4556760" y="150516"/>
            <a:ext cx="4709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 Planning &amp; Utilization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D5A5A-0840-9C4C-B09C-A9CA548FC347}"/>
              </a:ext>
            </a:extLst>
          </p:cNvPr>
          <p:cNvSpPr/>
          <p:nvPr/>
        </p:nvSpPr>
        <p:spPr>
          <a:xfrm>
            <a:off x="4694156" y="957871"/>
            <a:ext cx="2053704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Table (1):Floor Plan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6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62183-F6F9-284D-8CCC-F6C6D066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60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AD2EF-8A65-C940-B76D-F3218ECE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09" y="-104312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C7CDC6-85FE-334E-8003-60BE4A601A05}"/>
              </a:ext>
            </a:extLst>
          </p:cNvPr>
          <p:cNvSpPr/>
          <p:nvPr/>
        </p:nvSpPr>
        <p:spPr>
          <a:xfrm>
            <a:off x="4712191" y="195947"/>
            <a:ext cx="303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CLT Cost Estimation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41C754-648F-3A47-9667-D7D0E6896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720"/>
              </p:ext>
            </p:extLst>
          </p:nvPr>
        </p:nvGraphicFramePr>
        <p:xfrm>
          <a:off x="926437" y="1493663"/>
          <a:ext cx="10543668" cy="416030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80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2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71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1789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3419475" algn="l"/>
                        </a:tabLs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Estimation of CLT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Structure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Volume (m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Price (SR/m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Price(SR)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(SR)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8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CLT Slab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4352.4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5,222,880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5870196"/>
                  </a:ext>
                </a:extLst>
              </a:tr>
              <a:tr h="4698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Concrete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224,910</a:t>
                      </a:r>
                      <a:endParaRPr lang="en-US" sz="2000" u="none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Reinforcement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(1071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*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160)/1000 Kg/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-----------------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ton* 2600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444,600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60% of the Total cost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</a:t>
                      </a:r>
                      <a:endParaRPr lang="en-US" sz="20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3,535,434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5F26AAD-FE2E-BF42-9609-B69024231457}"/>
              </a:ext>
            </a:extLst>
          </p:cNvPr>
          <p:cNvGrpSpPr/>
          <p:nvPr/>
        </p:nvGrpSpPr>
        <p:grpSpPr>
          <a:xfrm>
            <a:off x="2162193" y="6333708"/>
            <a:ext cx="8152881" cy="575039"/>
            <a:chOff x="1897379" y="6274489"/>
            <a:chExt cx="8152880" cy="575039"/>
          </a:xfrm>
        </p:grpSpPr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id="{F4BA8E0C-7A01-1447-9F34-15AF6E42D330}"/>
                </a:ext>
              </a:extLst>
            </p:cNvPr>
            <p:cNvSpPr/>
            <p:nvPr/>
          </p:nvSpPr>
          <p:spPr>
            <a:xfrm>
              <a:off x="1897379" y="6274489"/>
              <a:ext cx="7642746" cy="524292"/>
            </a:xfrm>
            <a:prstGeom prst="roundRect">
              <a:avLst/>
            </a:prstGeom>
            <a:noFill/>
            <a:ln w="60325">
              <a:solidFill>
                <a:srgbClr val="2C72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282306-95FE-484F-B2E6-654E7022048F}"/>
                </a:ext>
              </a:extLst>
            </p:cNvPr>
            <p:cNvSpPr txBox="1"/>
            <p:nvPr/>
          </p:nvSpPr>
          <p:spPr>
            <a:xfrm>
              <a:off x="1897379" y="6387863"/>
              <a:ext cx="8152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Prices were taking from PMU library (senior project, 2018)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ABD0EE4-5FA3-7F49-AA4D-F8476E536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502507"/>
              </p:ext>
            </p:extLst>
          </p:nvPr>
        </p:nvGraphicFramePr>
        <p:xfrm>
          <a:off x="926437" y="5834969"/>
          <a:ext cx="10543668" cy="46382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543668">
                  <a:extLst>
                    <a:ext uri="{9D8B030D-6E8A-4147-A177-3AD203B41FA5}">
                      <a16:colId xmlns:a16="http://schemas.microsoft.com/office/drawing/2014/main" val="3803038416"/>
                    </a:ext>
                  </a:extLst>
                </a:gridCol>
              </a:tblGrid>
              <a:tr h="46382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EAEFF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 Cost = SAR 9,427,824</a:t>
                      </a:r>
                    </a:p>
                  </a:txBody>
                  <a:tcPr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7252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8A2B6E7-C85F-AA4A-81DB-CB59BCEE716D}"/>
              </a:ext>
            </a:extLst>
          </p:cNvPr>
          <p:cNvSpPr/>
          <p:nvPr/>
        </p:nvSpPr>
        <p:spPr>
          <a:xfrm>
            <a:off x="4570359" y="1018196"/>
            <a:ext cx="2826415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(19):CLT Cost Estimation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6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C05BB-9954-A641-8D54-069F8C24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E341F-1F19-C945-84E7-BF1DE80C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64" y="-112523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EF082A-8DF8-FC4F-BF89-BF8B7E35FC3B}"/>
              </a:ext>
            </a:extLst>
          </p:cNvPr>
          <p:cNvSpPr/>
          <p:nvPr/>
        </p:nvSpPr>
        <p:spPr>
          <a:xfrm>
            <a:off x="4456046" y="195947"/>
            <a:ext cx="2957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Constraints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5E569E-0539-5A40-B368-9AEA790E7C04}"/>
              </a:ext>
            </a:extLst>
          </p:cNvPr>
          <p:cNvSpPr/>
          <p:nvPr/>
        </p:nvSpPr>
        <p:spPr>
          <a:xfrm>
            <a:off x="4218376" y="840707"/>
            <a:ext cx="2663038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(20):Project Constraints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0CDD6A60-6C36-7C49-90C9-6B1BAD2BB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770373"/>
              </p:ext>
            </p:extLst>
          </p:nvPr>
        </p:nvGraphicFramePr>
        <p:xfrm>
          <a:off x="979517" y="1390126"/>
          <a:ext cx="9781149" cy="468612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178267">
                  <a:extLst>
                    <a:ext uri="{9D8B030D-6E8A-4147-A177-3AD203B41FA5}">
                      <a16:colId xmlns:a16="http://schemas.microsoft.com/office/drawing/2014/main" val="3092169245"/>
                    </a:ext>
                  </a:extLst>
                </a:gridCol>
                <a:gridCol w="244503">
                  <a:extLst>
                    <a:ext uri="{9D8B030D-6E8A-4147-A177-3AD203B41FA5}">
                      <a16:colId xmlns:a16="http://schemas.microsoft.com/office/drawing/2014/main" val="3099745629"/>
                    </a:ext>
                  </a:extLst>
                </a:gridCol>
                <a:gridCol w="6358379">
                  <a:extLst>
                    <a:ext uri="{9D8B030D-6E8A-4147-A177-3AD203B41FA5}">
                      <a16:colId xmlns:a16="http://schemas.microsoft.com/office/drawing/2014/main" val="3714922098"/>
                    </a:ext>
                  </a:extLst>
                </a:gridCol>
              </a:tblGrid>
              <a:tr h="58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Constraints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7625"/>
                  </a:ext>
                </a:extLst>
              </a:tr>
              <a:tr h="92757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Structural (sizes of the beams &amp; columns)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 Cross-Sections of Beam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 Cross-Sections of columns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36877"/>
                  </a:ext>
                </a:extLst>
              </a:tr>
              <a:tr h="64207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Geotechnical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Applying Temporary Dewatering &amp;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Permanent Dewatering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785484"/>
                  </a:ext>
                </a:extLst>
              </a:tr>
              <a:tr h="82553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(CLT)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research and used computer software such us ETABS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327208"/>
                  </a:ext>
                </a:extLst>
              </a:tr>
              <a:tr h="82553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Using PMU Library for previous senior design project for CLT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27593"/>
                  </a:ext>
                </a:extLst>
              </a:tr>
              <a:tr h="82553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Follow the PME's environmental plan to protect Saudi's health and natural resources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7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2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2E7FA-6FEC-D748-97E2-D84538DA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62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95F33-CEEE-B149-BB1D-57CC3B82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863" y="-100760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F15DD-96E7-AB49-B63C-7DC7439D322A}"/>
              </a:ext>
            </a:extLst>
          </p:cNvPr>
          <p:cNvSpPr/>
          <p:nvPr/>
        </p:nvSpPr>
        <p:spPr>
          <a:xfrm>
            <a:off x="4829182" y="68258"/>
            <a:ext cx="5085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Complexity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A473111-5197-A14D-B79F-0C050A487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613229"/>
              </p:ext>
            </p:extLst>
          </p:nvPr>
        </p:nvGraphicFramePr>
        <p:xfrm>
          <a:off x="1695144" y="1360158"/>
          <a:ext cx="8413328" cy="497372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06664">
                  <a:extLst>
                    <a:ext uri="{9D8B030D-6E8A-4147-A177-3AD203B41FA5}">
                      <a16:colId xmlns:a16="http://schemas.microsoft.com/office/drawing/2014/main" val="1463634646"/>
                    </a:ext>
                  </a:extLst>
                </a:gridCol>
                <a:gridCol w="4206664">
                  <a:extLst>
                    <a:ext uri="{9D8B030D-6E8A-4147-A177-3AD203B41FA5}">
                      <a16:colId xmlns:a16="http://schemas.microsoft.com/office/drawing/2014/main" val="888044688"/>
                    </a:ext>
                  </a:extLst>
                </a:gridCol>
              </a:tblGrid>
              <a:tr h="6331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Complexity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Uniqueness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321257"/>
                  </a:ext>
                </a:extLst>
              </a:tr>
              <a:tr h="9108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Treatment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Distinguish location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111492"/>
                  </a:ext>
                </a:extLst>
              </a:tr>
              <a:tr h="633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Spectacular scenery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12808"/>
                  </a:ext>
                </a:extLst>
              </a:tr>
              <a:tr h="11348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CLT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of its own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952033"/>
                  </a:ext>
                </a:extLst>
              </a:tr>
              <a:tr h="99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Special arrangement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CLT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334042"/>
                  </a:ext>
                </a:extLst>
              </a:tr>
              <a:tr h="6331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PMUs Graduating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29886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29DAD7B-7645-1140-A9A1-3FC21543F7FF}"/>
              </a:ext>
            </a:extLst>
          </p:cNvPr>
          <p:cNvSpPr/>
          <p:nvPr/>
        </p:nvSpPr>
        <p:spPr>
          <a:xfrm>
            <a:off x="4444954" y="903118"/>
            <a:ext cx="265181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(21):Project complexity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7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14916-CD62-7642-8C00-1C7104DB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/>
              <a:t>63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9EA16-2099-5743-8FE4-831298EC5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5" y="-104312"/>
            <a:ext cx="1062182" cy="1062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975932-E7E2-5B44-B434-CBD319EB190F}"/>
              </a:ext>
            </a:extLst>
          </p:cNvPr>
          <p:cNvSpPr/>
          <p:nvPr/>
        </p:nvSpPr>
        <p:spPr>
          <a:xfrm>
            <a:off x="3712617" y="195946"/>
            <a:ext cx="5085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Between RCC &amp; CLT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6EA782-AAAD-6345-A41C-18D67B55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71065"/>
              </p:ext>
            </p:extLst>
          </p:nvPr>
        </p:nvGraphicFramePr>
        <p:xfrm>
          <a:off x="820402" y="1077249"/>
          <a:ext cx="10869948" cy="512092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623316">
                  <a:extLst>
                    <a:ext uri="{9D8B030D-6E8A-4147-A177-3AD203B41FA5}">
                      <a16:colId xmlns:a16="http://schemas.microsoft.com/office/drawing/2014/main" val="3585983985"/>
                    </a:ext>
                  </a:extLst>
                </a:gridCol>
                <a:gridCol w="3623316">
                  <a:extLst>
                    <a:ext uri="{9D8B030D-6E8A-4147-A177-3AD203B41FA5}">
                      <a16:colId xmlns:a16="http://schemas.microsoft.com/office/drawing/2014/main" val="938624780"/>
                    </a:ext>
                  </a:extLst>
                </a:gridCol>
                <a:gridCol w="3623316">
                  <a:extLst>
                    <a:ext uri="{9D8B030D-6E8A-4147-A177-3AD203B41FA5}">
                      <a16:colId xmlns:a16="http://schemas.microsoft.com/office/drawing/2014/main" val="1690303131"/>
                    </a:ext>
                  </a:extLst>
                </a:gridCol>
              </a:tblGrid>
              <a:tr h="57206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927556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Economically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156192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Durable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 Durable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209901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Longer Period of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Shorter Period of time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976292"/>
                  </a:ext>
                </a:extLst>
              </a:tr>
              <a:tr h="898709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Environmentally Harmful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Environmentally Friendly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28491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17605"/>
                  </a:ext>
                </a:extLst>
              </a:tr>
              <a:tr h="90858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Fulfilled all Safety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Fulfilled all Safety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96205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5D684F9-47C9-7D46-8D72-B5AEFEE71007}"/>
              </a:ext>
            </a:extLst>
          </p:cNvPr>
          <p:cNvSpPr/>
          <p:nvPr/>
        </p:nvSpPr>
        <p:spPr>
          <a:xfrm>
            <a:off x="5048214" y="659827"/>
            <a:ext cx="2095575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tabLst>
                <a:tab pos="129537" algn="l"/>
              </a:tabLst>
            </a:pPr>
            <a:r>
              <a:rPr 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Table (22):Comparison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&#10;&#10;Description automatically generated">
            <a:extLst>
              <a:ext uri="{FF2B5EF4-FFF2-40B4-BE49-F238E27FC236}">
                <a16:creationId xmlns:a16="http://schemas.microsoft.com/office/drawing/2014/main" id="{6D4F3A05-4DA4-EE48-8883-E16C4FDC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6ECF6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8B735-F368-AD40-8D53-872D28F8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400" smtClean="0">
                <a:solidFill>
                  <a:schemeClr val="tx1"/>
                </a:solidFill>
              </a:rPr>
              <a:t>64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587E820-DEFA-1841-8182-4107E6A59E34}"/>
              </a:ext>
            </a:extLst>
          </p:cNvPr>
          <p:cNvSpPr/>
          <p:nvPr/>
        </p:nvSpPr>
        <p:spPr>
          <a:xfrm>
            <a:off x="3787012" y="288879"/>
            <a:ext cx="5085518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18797-32C3-FC48-A19E-B237F23E3F17}"/>
              </a:ext>
            </a:extLst>
          </p:cNvPr>
          <p:cNvSpPr/>
          <p:nvPr/>
        </p:nvSpPr>
        <p:spPr>
          <a:xfrm>
            <a:off x="3787012" y="447828"/>
            <a:ext cx="508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Summary &amp; Conclusion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3BF922-03D1-B640-9231-2F5656B39257}"/>
              </a:ext>
            </a:extLst>
          </p:cNvPr>
          <p:cNvSpPr/>
          <p:nvPr/>
        </p:nvSpPr>
        <p:spPr>
          <a:xfrm>
            <a:off x="2230458" y="122121"/>
            <a:ext cx="1425915" cy="14904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DF1B42-F52B-9D41-B1FA-6F37CC38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58" y="93391"/>
            <a:ext cx="1490472" cy="1490472"/>
          </a:xfrm>
          <a:prstGeom prst="rect">
            <a:avLst/>
          </a:prstGeom>
          <a:ln>
            <a:noFill/>
          </a:ln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CF9BC55-02BA-CB45-AD3C-65806A4AAA75}"/>
              </a:ext>
            </a:extLst>
          </p:cNvPr>
          <p:cNvSpPr/>
          <p:nvPr/>
        </p:nvSpPr>
        <p:spPr>
          <a:xfrm>
            <a:off x="6300061" y="2041789"/>
            <a:ext cx="4884549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Aim of This Project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035E6B-4D98-1744-BC14-070F86956E0E}"/>
              </a:ext>
            </a:extLst>
          </p:cNvPr>
          <p:cNvSpPr/>
          <p:nvPr/>
        </p:nvSpPr>
        <p:spPr>
          <a:xfrm>
            <a:off x="364676" y="2062071"/>
            <a:ext cx="5222022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          Design of a </a:t>
            </a:r>
            <a:r>
              <a:rPr lang="en-US" sz="2400" dirty="0">
                <a:latin typeface="Times" pitchFamily="2" charset="0"/>
                <a:cs typeface="Times New Roman" panose="02020603050405020304" pitchFamily="18" charset="0"/>
              </a:rPr>
              <a:t>Multistory Building</a:t>
            </a:r>
            <a:r>
              <a:rPr lang="en-US" sz="2400" dirty="0">
                <a:latin typeface="Times" pitchFamily="2" charset="0"/>
              </a:rPr>
              <a:t> 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A280C2C-FC92-5145-9890-7E957B0AED47}"/>
              </a:ext>
            </a:extLst>
          </p:cNvPr>
          <p:cNvSpPr/>
          <p:nvPr/>
        </p:nvSpPr>
        <p:spPr>
          <a:xfrm>
            <a:off x="364677" y="3594997"/>
            <a:ext cx="5222021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       Software Program Analysis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49FFC42-C715-7F44-89AF-BFA128C7E412}"/>
              </a:ext>
            </a:extLst>
          </p:cNvPr>
          <p:cNvSpPr/>
          <p:nvPr/>
        </p:nvSpPr>
        <p:spPr>
          <a:xfrm>
            <a:off x="6327935" y="3453934"/>
            <a:ext cx="4855384" cy="124129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       Comprehensive Study of The Foundation System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BA7F614-BC16-F14F-AB0F-332207201DEF}"/>
              </a:ext>
            </a:extLst>
          </p:cNvPr>
          <p:cNvSpPr/>
          <p:nvPr/>
        </p:nvSpPr>
        <p:spPr>
          <a:xfrm>
            <a:off x="364677" y="5149923"/>
            <a:ext cx="5222022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            Comprehensive Cost Estimation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C9250D8-23F9-2343-9E1A-CA1309E5E1F4}"/>
              </a:ext>
            </a:extLst>
          </p:cNvPr>
          <p:cNvSpPr/>
          <p:nvPr/>
        </p:nvSpPr>
        <p:spPr>
          <a:xfrm>
            <a:off x="6298769" y="5112763"/>
            <a:ext cx="4884549" cy="92949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" pitchFamily="2" charset="0"/>
              </a:rPr>
              <a:t>Final Thoughts</a:t>
            </a:r>
          </a:p>
        </p:txBody>
      </p:sp>
      <p:pic>
        <p:nvPicPr>
          <p:cNvPr id="12" name="Graphic 11" descr="Bullseye with solid fill">
            <a:extLst>
              <a:ext uri="{FF2B5EF4-FFF2-40B4-BE49-F238E27FC236}">
                <a16:creationId xmlns:a16="http://schemas.microsoft.com/office/drawing/2014/main" id="{F6DDF151-2952-C84D-9A6E-255A0CE65D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84157" y="2055163"/>
            <a:ext cx="914400" cy="914400"/>
          </a:xfrm>
          <a:prstGeom prst="rect">
            <a:avLst/>
          </a:prstGeom>
        </p:spPr>
      </p:pic>
      <p:pic>
        <p:nvPicPr>
          <p:cNvPr id="15" name="Graphic 14" descr="Internet outline">
            <a:extLst>
              <a:ext uri="{FF2B5EF4-FFF2-40B4-BE49-F238E27FC236}">
                <a16:creationId xmlns:a16="http://schemas.microsoft.com/office/drawing/2014/main" id="{C08E2518-82FB-8644-9B06-8F929010A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2093" y="3610088"/>
            <a:ext cx="914400" cy="914400"/>
          </a:xfrm>
          <a:prstGeom prst="rect">
            <a:avLst/>
          </a:prstGeom>
        </p:spPr>
      </p:pic>
      <p:pic>
        <p:nvPicPr>
          <p:cNvPr id="37" name="Graphic 36" descr="Money outline">
            <a:extLst>
              <a:ext uri="{FF2B5EF4-FFF2-40B4-BE49-F238E27FC236}">
                <a16:creationId xmlns:a16="http://schemas.microsoft.com/office/drawing/2014/main" id="{28C8F742-51C8-0746-A306-22E86EA7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2093" y="5124331"/>
            <a:ext cx="914400" cy="914400"/>
          </a:xfrm>
          <a:prstGeom prst="rect">
            <a:avLst/>
          </a:prstGeom>
        </p:spPr>
      </p:pic>
      <p:pic>
        <p:nvPicPr>
          <p:cNvPr id="39" name="Graphic 38" descr="Thought outline">
            <a:extLst>
              <a:ext uri="{FF2B5EF4-FFF2-40B4-BE49-F238E27FC236}">
                <a16:creationId xmlns:a16="http://schemas.microsoft.com/office/drawing/2014/main" id="{DAA249C3-7D3F-6C4A-9FA1-4B23B59953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27934" y="5124331"/>
            <a:ext cx="914400" cy="914400"/>
          </a:xfrm>
          <a:prstGeom prst="rect">
            <a:avLst/>
          </a:prstGeom>
        </p:spPr>
      </p:pic>
      <p:pic>
        <p:nvPicPr>
          <p:cNvPr id="41" name="Graphic 40" descr="Home with solid fill">
            <a:extLst>
              <a:ext uri="{FF2B5EF4-FFF2-40B4-BE49-F238E27FC236}">
                <a16:creationId xmlns:a16="http://schemas.microsoft.com/office/drawing/2014/main" id="{446BE8AE-7899-DD41-AB43-B045434556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327934" y="3472028"/>
            <a:ext cx="914400" cy="914400"/>
          </a:xfrm>
          <a:prstGeom prst="rect">
            <a:avLst/>
          </a:prstGeom>
        </p:spPr>
      </p:pic>
      <p:pic>
        <p:nvPicPr>
          <p:cNvPr id="43" name="Graphic 42" descr="Architecture with solid fill">
            <a:extLst>
              <a:ext uri="{FF2B5EF4-FFF2-40B4-BE49-F238E27FC236}">
                <a16:creationId xmlns:a16="http://schemas.microsoft.com/office/drawing/2014/main" id="{7822CFC7-2089-B344-9947-A2E456AE92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79979" y="20378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0888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8889 L 0 0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44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73A162-B8FD-A942-8664-A81F2554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65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8860B-384B-4346-873D-D1FCE5B38097}"/>
              </a:ext>
            </a:extLst>
          </p:cNvPr>
          <p:cNvSpPr/>
          <p:nvPr/>
        </p:nvSpPr>
        <p:spPr>
          <a:xfrm>
            <a:off x="0" y="1343941"/>
            <a:ext cx="11832554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Google map, Saudi Arabia,2021.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American Concrete Institute. ACI. (2014). Building code requirements for structural concrete (ACI 318-14). Farmington Hills, Michigan. 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PMU library senior design project, design of 60 story RCC&amp;CLT connected twin towers in Al-Khobar, 2018 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Designing Consulting Engineering Office (MDCEO),Saudi Arabia,2021</a:t>
            </a: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Cross-laminated Timber: Design and Performance, Exova BM TRADA, 2017 - Engineered wood construction - 153 pages. </a:t>
            </a: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Saudi Building Code National Committee (SBCNC), 2007. </a:t>
            </a: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CSI ETABS Program. (n.d.). Retrieved from Computer and Structures. (2016).</a:t>
            </a: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Bhatt and MacGinley, T. (n.d.). (2017) Reinforced concrete design to Eurocodes.</a:t>
            </a: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r>
              <a:rPr lang="en-US" i="1" dirty="0" err="1">
                <a:latin typeface="Times" pitchFamily="2" charset="0"/>
              </a:rPr>
              <a:t>Asiz</a:t>
            </a:r>
            <a:r>
              <a:rPr lang="en-US" i="1" dirty="0">
                <a:latin typeface="Times" pitchFamily="2" charset="0"/>
              </a:rPr>
              <a:t>, A., Smith, I. (2009), Demands Placed on Steel Frameworks of Tall Buildings Having Reinforced Concrete or Massive Wood Horizontal Slabs, Structural Engineering International, Vol. 19, No. 4, 395-403 (9). </a:t>
            </a:r>
          </a:p>
          <a:p>
            <a:pPr>
              <a:lnSpc>
                <a:spcPct val="150000"/>
              </a:lnSpc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 startAt="4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 startAt="4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4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4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34E77-2CBD-364C-8A58-AE57487B3DCC}"/>
              </a:ext>
            </a:extLst>
          </p:cNvPr>
          <p:cNvSpPr/>
          <p:nvPr/>
        </p:nvSpPr>
        <p:spPr>
          <a:xfrm>
            <a:off x="0" y="682734"/>
            <a:ext cx="259878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ts val="1200"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AF44A-DB72-FE41-A945-A522CEB9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37" y="-104311"/>
            <a:ext cx="1062182" cy="1062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CD051C-5E0D-CA4B-A138-A2AA90C2EF02}"/>
              </a:ext>
            </a:extLst>
          </p:cNvPr>
          <p:cNvSpPr/>
          <p:nvPr/>
        </p:nvSpPr>
        <p:spPr>
          <a:xfrm>
            <a:off x="2576809" y="195948"/>
            <a:ext cx="7889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 Structural Design of a Multistory Building using RCC &amp; CLT</a:t>
            </a:r>
            <a:endParaRPr lang="en-US" sz="2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AD05CC-FD62-B545-9055-A7EC067C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D7426-FDF9-49E3-B871-E522DC752386}" type="slidenum">
              <a:rPr lang="en-US" sz="2000" smtClean="0"/>
              <a:t>66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796E7E-6D73-C843-A481-58EFE38D4D61}"/>
              </a:ext>
            </a:extLst>
          </p:cNvPr>
          <p:cNvSpPr/>
          <p:nvPr/>
        </p:nvSpPr>
        <p:spPr>
          <a:xfrm>
            <a:off x="5228897" y="294554"/>
            <a:ext cx="1734207" cy="17400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C7260-EE9B-794B-9672-C96A07656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178" y="60566"/>
            <a:ext cx="2180356" cy="221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60EA2-516F-E142-8B60-0FC809FF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76" y="2268630"/>
            <a:ext cx="8599094" cy="1096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F88999-15C1-EE47-B710-F40266691F9A}"/>
              </a:ext>
            </a:extLst>
          </p:cNvPr>
          <p:cNvSpPr/>
          <p:nvPr/>
        </p:nvSpPr>
        <p:spPr>
          <a:xfrm>
            <a:off x="3942613" y="3900211"/>
            <a:ext cx="439784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724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A512EB4-3858-674C-BD88-8770D6085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310627"/>
            <a:ext cx="10591800" cy="49671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73AD9-0D87-864C-B4A5-70726D4C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10D7426-FDF9-49E3-B871-E522DC752386}" type="slidenum">
              <a:rPr lang="en-US" sz="2000" smtClean="0"/>
              <a:pPr>
                <a:spcAft>
                  <a:spcPts val="600"/>
                </a:spcAft>
              </a:pPr>
              <a:t>7</a:t>
            </a:fld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CEA7C5-AD68-9447-97D5-D4F668A47140}"/>
              </a:ext>
            </a:extLst>
          </p:cNvPr>
          <p:cNvSpPr/>
          <p:nvPr/>
        </p:nvSpPr>
        <p:spPr>
          <a:xfrm>
            <a:off x="3060018" y="6336792"/>
            <a:ext cx="6071963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Original layout  (MDCEO, 2021) [4]</a:t>
            </a:r>
          </a:p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E72BD7-4066-6C4F-9788-90C7ED7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" y="81244"/>
            <a:ext cx="1062182" cy="10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731FDF-E4DD-5247-9802-26D9FE11D882}"/>
              </a:ext>
            </a:extLst>
          </p:cNvPr>
          <p:cNvSpPr/>
          <p:nvPr/>
        </p:nvSpPr>
        <p:spPr>
          <a:xfrm>
            <a:off x="4940073" y="669315"/>
            <a:ext cx="2667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Layout</a:t>
            </a:r>
          </a:p>
        </p:txBody>
      </p:sp>
    </p:spTree>
    <p:extLst>
      <p:ext uri="{BB962C8B-B14F-4D97-AF65-F5344CB8AC3E}">
        <p14:creationId xmlns:p14="http://schemas.microsoft.com/office/powerpoint/2010/main" val="17220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BC05A4FC-9976-2846-A9B7-1FABE9F1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308221"/>
            <a:ext cx="10424160" cy="485133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D4C8BC-CB3E-8D44-8909-F1D06C54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610D7426-FDF9-49E3-B871-E522DC752386}" type="slidenum">
              <a:rPr lang="en-US" sz="2000" smtClean="0"/>
              <a:pPr>
                <a:spcAft>
                  <a:spcPts val="600"/>
                </a:spcAft>
              </a:pPr>
              <a:t>8</a:t>
            </a:fld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60018" y="6336792"/>
            <a:ext cx="6601172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Basement layout of the project [4]</a:t>
            </a:r>
          </a:p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5C6F1-22B8-144E-A173-57FBADFB0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59" y="17439"/>
            <a:ext cx="1062182" cy="10621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31CA1F-04F4-8245-853D-F42FE8020659}"/>
              </a:ext>
            </a:extLst>
          </p:cNvPr>
          <p:cNvSpPr/>
          <p:nvPr/>
        </p:nvSpPr>
        <p:spPr>
          <a:xfrm>
            <a:off x="4635273" y="732256"/>
            <a:ext cx="2768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Layout</a:t>
            </a:r>
          </a:p>
        </p:txBody>
      </p:sp>
    </p:spTree>
    <p:extLst>
      <p:ext uri="{BB962C8B-B14F-4D97-AF65-F5344CB8AC3E}">
        <p14:creationId xmlns:p14="http://schemas.microsoft.com/office/powerpoint/2010/main" val="40277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schematic&#10;&#10;Description automatically generated">
            <a:extLst>
              <a:ext uri="{FF2B5EF4-FFF2-40B4-BE49-F238E27FC236}">
                <a16:creationId xmlns:a16="http://schemas.microsoft.com/office/drawing/2014/main" id="{62FBAED5-56F0-3948-9709-6120383E1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41" y="1458884"/>
            <a:ext cx="10405918" cy="488284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D4C8BC-CB3E-8D44-8909-F1D06C54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610D7426-FDF9-49E3-B871-E522DC752386}" type="slidenum">
              <a:rPr lang="en-US" sz="2200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27078" y="6371218"/>
            <a:ext cx="8161628" cy="5039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Layout of the replicated floors of the project 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</a:p>
          <a:p>
            <a:pPr indent="457189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A3AB5-C526-CB47-BA30-A02346EB1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" y="64008"/>
            <a:ext cx="1062182" cy="10621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57DC8D-AE07-5246-8403-7BE1E4EA4B93}"/>
              </a:ext>
            </a:extLst>
          </p:cNvPr>
          <p:cNvSpPr/>
          <p:nvPr/>
        </p:nvSpPr>
        <p:spPr>
          <a:xfrm>
            <a:off x="3971644" y="719591"/>
            <a:ext cx="3927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Replicated Floor Layout</a:t>
            </a:r>
          </a:p>
        </p:txBody>
      </p:sp>
    </p:spTree>
    <p:extLst>
      <p:ext uri="{BB962C8B-B14F-4D97-AF65-F5344CB8AC3E}">
        <p14:creationId xmlns:p14="http://schemas.microsoft.com/office/powerpoint/2010/main" val="4468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32821</TotalTime>
  <Words>2679</Words>
  <Application>Microsoft Office PowerPoint</Application>
  <PresentationFormat>Widescreen</PresentationFormat>
  <Paragraphs>918</Paragraphs>
  <Slides>66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SimSun</vt:lpstr>
      <vt:lpstr> century gothic</vt:lpstr>
      <vt:lpstr>Angsana New</vt:lpstr>
      <vt:lpstr>Arial</vt:lpstr>
      <vt:lpstr>Avant_G-Bold</vt:lpstr>
      <vt:lpstr>Baskerville Old Face</vt:lpstr>
      <vt:lpstr>Calibri</vt:lpstr>
      <vt:lpstr>Calibri Light</vt:lpstr>
      <vt:lpstr>Cambria</vt:lpstr>
      <vt:lpstr>Cambria Math</vt:lpstr>
      <vt:lpstr>Constantia</vt:lpstr>
      <vt:lpstr>Economica</vt:lpstr>
      <vt:lpstr>Times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AIMS INTERNATIONAL</dc:creator>
  <cp:lastModifiedBy>Ahmed Yasser Ahmed Farag Elghoneimy</cp:lastModifiedBy>
  <cp:revision>393</cp:revision>
  <dcterms:created xsi:type="dcterms:W3CDTF">2021-01-31T13:45:00Z</dcterms:created>
  <dcterms:modified xsi:type="dcterms:W3CDTF">2021-05-27T07:12:28Z</dcterms:modified>
</cp:coreProperties>
</file>