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5.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32" r:id="rId1"/>
    <p:sldMasterId id="2147483745" r:id="rId2"/>
  </p:sldMasterIdLst>
  <p:notesMasterIdLst>
    <p:notesMasterId r:id="rId78"/>
  </p:notesMasterIdLst>
  <p:sldIdLst>
    <p:sldId id="256" r:id="rId3"/>
    <p:sldId id="257" r:id="rId4"/>
    <p:sldId id="258" r:id="rId5"/>
    <p:sldId id="319" r:id="rId6"/>
    <p:sldId id="261" r:id="rId7"/>
    <p:sldId id="260" r:id="rId8"/>
    <p:sldId id="263" r:id="rId9"/>
    <p:sldId id="437" r:id="rId10"/>
    <p:sldId id="262" r:id="rId11"/>
    <p:sldId id="320" r:id="rId12"/>
    <p:sldId id="337" r:id="rId13"/>
    <p:sldId id="336" r:id="rId14"/>
    <p:sldId id="266" r:id="rId15"/>
    <p:sldId id="335" r:id="rId16"/>
    <p:sldId id="267" r:id="rId17"/>
    <p:sldId id="326" r:id="rId18"/>
    <p:sldId id="328" r:id="rId19"/>
    <p:sldId id="318" r:id="rId20"/>
    <p:sldId id="302" r:id="rId21"/>
    <p:sldId id="295" r:id="rId22"/>
    <p:sldId id="334" r:id="rId23"/>
    <p:sldId id="322" r:id="rId24"/>
    <p:sldId id="323" r:id="rId25"/>
    <p:sldId id="392" r:id="rId26"/>
    <p:sldId id="393" r:id="rId27"/>
    <p:sldId id="360" r:id="rId28"/>
    <p:sldId id="394" r:id="rId29"/>
    <p:sldId id="395" r:id="rId30"/>
    <p:sldId id="396" r:id="rId31"/>
    <p:sldId id="397" r:id="rId32"/>
    <p:sldId id="398" r:id="rId33"/>
    <p:sldId id="399" r:id="rId34"/>
    <p:sldId id="363" r:id="rId35"/>
    <p:sldId id="429" r:id="rId36"/>
    <p:sldId id="430" r:id="rId37"/>
    <p:sldId id="330" r:id="rId38"/>
    <p:sldId id="431" r:id="rId39"/>
    <p:sldId id="358" r:id="rId40"/>
    <p:sldId id="432" r:id="rId41"/>
    <p:sldId id="433" r:id="rId42"/>
    <p:sldId id="434" r:id="rId43"/>
    <p:sldId id="435" r:id="rId44"/>
    <p:sldId id="436" r:id="rId45"/>
    <p:sldId id="439" r:id="rId46"/>
    <p:sldId id="390" r:id="rId47"/>
    <p:sldId id="440" r:id="rId48"/>
    <p:sldId id="441" r:id="rId49"/>
    <p:sldId id="362" r:id="rId50"/>
    <p:sldId id="443" r:id="rId51"/>
    <p:sldId id="444" r:id="rId52"/>
    <p:sldId id="445" r:id="rId53"/>
    <p:sldId id="446" r:id="rId54"/>
    <p:sldId id="447" r:id="rId55"/>
    <p:sldId id="448" r:id="rId56"/>
    <p:sldId id="410" r:id="rId57"/>
    <p:sldId id="411" r:id="rId58"/>
    <p:sldId id="412" r:id="rId59"/>
    <p:sldId id="413" r:id="rId60"/>
    <p:sldId id="452" r:id="rId61"/>
    <p:sldId id="380" r:id="rId62"/>
    <p:sldId id="381" r:id="rId63"/>
    <p:sldId id="449" r:id="rId64"/>
    <p:sldId id="383" r:id="rId65"/>
    <p:sldId id="384" r:id="rId66"/>
    <p:sldId id="385" r:id="rId67"/>
    <p:sldId id="420" r:id="rId68"/>
    <p:sldId id="421" r:id="rId69"/>
    <p:sldId id="422" r:id="rId70"/>
    <p:sldId id="423" r:id="rId71"/>
    <p:sldId id="450" r:id="rId72"/>
    <p:sldId id="451" r:id="rId73"/>
    <p:sldId id="278" r:id="rId74"/>
    <p:sldId id="438" r:id="rId75"/>
    <p:sldId id="454" r:id="rId76"/>
    <p:sldId id="455"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mran Alajmi" initials="NA" lastIdx="2" clrIdx="0">
    <p:extLst>
      <p:ext uri="{19B8F6BF-5375-455C-9EA6-DF929625EA0E}">
        <p15:presenceInfo xmlns:p15="http://schemas.microsoft.com/office/powerpoint/2012/main" userId="fa58782d63867a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47836" autoAdjust="0"/>
  </p:normalViewPr>
  <p:slideViewPr>
    <p:cSldViewPr snapToGrid="0" snapToObjects="1">
      <p:cViewPr varScale="1">
        <p:scale>
          <a:sx n="54" d="100"/>
          <a:sy n="54" d="100"/>
        </p:scale>
        <p:origin x="2502" y="78"/>
      </p:cViewPr>
      <p:guideLst/>
    </p:cSldViewPr>
  </p:slideViewPr>
  <p:notesTextViewPr>
    <p:cViewPr>
      <p:scale>
        <a:sx n="133" d="100"/>
        <a:sy n="133" d="100"/>
      </p:scale>
      <p:origin x="0" y="0"/>
    </p:cViewPr>
  </p:notesTextViewPr>
  <p:sorterViewPr>
    <p:cViewPr>
      <p:scale>
        <a:sx n="100" d="100"/>
        <a:sy n="100" d="100"/>
      </p:scale>
      <p:origin x="0" y="-622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mranMA\Desktop\PMU\Fall%2020-21\SDF\Refurbish\Blows%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imranMA\Desktop\PMU\Fall%2020-21\SDF\Refurbish\Blows%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imranMA\Desktop\PMU\Fall%2020-21\SDF\Refurbish\Blows%20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imranMA\Desktop\PMU\Fall%2020-21\SDF\Refurbish\Blows%20grap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1607;&#1610;&#1579;&#1605;%20&#1575;&#1604;&#1605;&#1589;&#1585;&#1610;\Desktop\1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CA"/>
              <a:t>Riyadh Rd to Airport </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Sheet1!$K$108</c:f>
              <c:strCache>
                <c:ptCount val="1"/>
                <c:pt idx="0">
                  <c:v>PC</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Sheet1!$K$109:$K$115</c:f>
              <c:numCache>
                <c:formatCode>General</c:formatCode>
                <c:ptCount val="7"/>
                <c:pt idx="0">
                  <c:v>529</c:v>
                </c:pt>
                <c:pt idx="1">
                  <c:v>665</c:v>
                </c:pt>
                <c:pt idx="2">
                  <c:v>618</c:v>
                </c:pt>
                <c:pt idx="3">
                  <c:v>677</c:v>
                </c:pt>
                <c:pt idx="4">
                  <c:v>722</c:v>
                </c:pt>
                <c:pt idx="5">
                  <c:v>499</c:v>
                </c:pt>
                <c:pt idx="6">
                  <c:v>724</c:v>
                </c:pt>
              </c:numCache>
            </c:numRef>
          </c:val>
          <c:extLst>
            <c:ext xmlns:c16="http://schemas.microsoft.com/office/drawing/2014/chart" uri="{C3380CC4-5D6E-409C-BE32-E72D297353CC}">
              <c16:uniqueId val="{00000000-A3B7-4CFC-95BD-C4606BFC7D5F}"/>
            </c:ext>
          </c:extLst>
        </c:ser>
        <c:ser>
          <c:idx val="1"/>
          <c:order val="1"/>
          <c:tx>
            <c:strRef>
              <c:f>Sheet1!$L$108</c:f>
              <c:strCache>
                <c:ptCount val="1"/>
                <c:pt idx="0">
                  <c:v>Taxi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Sheet1!$L$109:$L$115</c:f>
              <c:numCache>
                <c:formatCode>General</c:formatCode>
                <c:ptCount val="7"/>
                <c:pt idx="0">
                  <c:v>166</c:v>
                </c:pt>
                <c:pt idx="1">
                  <c:v>98</c:v>
                </c:pt>
                <c:pt idx="2">
                  <c:v>67</c:v>
                </c:pt>
                <c:pt idx="3">
                  <c:v>97</c:v>
                </c:pt>
                <c:pt idx="4">
                  <c:v>189</c:v>
                </c:pt>
                <c:pt idx="5">
                  <c:v>170</c:v>
                </c:pt>
                <c:pt idx="6">
                  <c:v>250</c:v>
                </c:pt>
              </c:numCache>
            </c:numRef>
          </c:val>
          <c:extLst>
            <c:ext xmlns:c16="http://schemas.microsoft.com/office/drawing/2014/chart" uri="{C3380CC4-5D6E-409C-BE32-E72D297353CC}">
              <c16:uniqueId val="{00000001-A3B7-4CFC-95BD-C4606BFC7D5F}"/>
            </c:ext>
          </c:extLst>
        </c:ser>
        <c:ser>
          <c:idx val="2"/>
          <c:order val="2"/>
          <c:tx>
            <c:strRef>
              <c:f>Sheet1!$M$108</c:f>
              <c:strCache>
                <c:ptCount val="1"/>
                <c:pt idx="0">
                  <c:v>PICK UP</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Sheet1!$M$109:$M$115</c:f>
              <c:numCache>
                <c:formatCode>General</c:formatCode>
                <c:ptCount val="7"/>
                <c:pt idx="0">
                  <c:v>49</c:v>
                </c:pt>
                <c:pt idx="1">
                  <c:v>71</c:v>
                </c:pt>
                <c:pt idx="2">
                  <c:v>74</c:v>
                </c:pt>
                <c:pt idx="3">
                  <c:v>87</c:v>
                </c:pt>
                <c:pt idx="4">
                  <c:v>24</c:v>
                </c:pt>
                <c:pt idx="5">
                  <c:v>66</c:v>
                </c:pt>
                <c:pt idx="6">
                  <c:v>43</c:v>
                </c:pt>
              </c:numCache>
            </c:numRef>
          </c:val>
          <c:extLst>
            <c:ext xmlns:c16="http://schemas.microsoft.com/office/drawing/2014/chart" uri="{C3380CC4-5D6E-409C-BE32-E72D297353CC}">
              <c16:uniqueId val="{00000002-A3B7-4CFC-95BD-C4606BFC7D5F}"/>
            </c:ext>
          </c:extLst>
        </c:ser>
        <c:ser>
          <c:idx val="3"/>
          <c:order val="3"/>
          <c:tx>
            <c:strRef>
              <c:f>Sheet1!$N$108</c:f>
              <c:strCache>
                <c:ptCount val="1"/>
                <c:pt idx="0">
                  <c:v>JEEP MODEL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Sheet1!$N$109:$N$115</c:f>
              <c:numCache>
                <c:formatCode>General</c:formatCode>
                <c:ptCount val="7"/>
                <c:pt idx="0">
                  <c:v>217</c:v>
                </c:pt>
                <c:pt idx="1">
                  <c:v>164</c:v>
                </c:pt>
                <c:pt idx="2">
                  <c:v>268</c:v>
                </c:pt>
                <c:pt idx="3">
                  <c:v>305</c:v>
                </c:pt>
                <c:pt idx="4">
                  <c:v>422</c:v>
                </c:pt>
                <c:pt idx="5">
                  <c:v>406</c:v>
                </c:pt>
                <c:pt idx="6">
                  <c:v>409</c:v>
                </c:pt>
              </c:numCache>
            </c:numRef>
          </c:val>
          <c:extLst>
            <c:ext xmlns:c16="http://schemas.microsoft.com/office/drawing/2014/chart" uri="{C3380CC4-5D6E-409C-BE32-E72D297353CC}">
              <c16:uniqueId val="{00000003-A3B7-4CFC-95BD-C4606BFC7D5F}"/>
            </c:ext>
          </c:extLst>
        </c:ser>
        <c:ser>
          <c:idx val="4"/>
          <c:order val="4"/>
          <c:tx>
            <c:strRef>
              <c:f>Sheet1!$O$108</c:f>
              <c:strCache>
                <c:ptCount val="1"/>
                <c:pt idx="0">
                  <c:v>SMALL BUS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Sheet1!$O$109:$O$115</c:f>
              <c:numCache>
                <c:formatCode>General</c:formatCode>
                <c:ptCount val="7"/>
                <c:pt idx="0">
                  <c:v>12</c:v>
                </c:pt>
                <c:pt idx="1">
                  <c:v>7</c:v>
                </c:pt>
                <c:pt idx="2">
                  <c:v>14</c:v>
                </c:pt>
                <c:pt idx="3">
                  <c:v>13</c:v>
                </c:pt>
                <c:pt idx="4">
                  <c:v>31</c:v>
                </c:pt>
                <c:pt idx="5">
                  <c:v>27</c:v>
                </c:pt>
                <c:pt idx="6">
                  <c:v>36</c:v>
                </c:pt>
              </c:numCache>
            </c:numRef>
          </c:val>
          <c:extLst>
            <c:ext xmlns:c16="http://schemas.microsoft.com/office/drawing/2014/chart" uri="{C3380CC4-5D6E-409C-BE32-E72D297353CC}">
              <c16:uniqueId val="{00000004-A3B7-4CFC-95BD-C4606BFC7D5F}"/>
            </c:ext>
          </c:extLst>
        </c:ser>
        <c:ser>
          <c:idx val="5"/>
          <c:order val="5"/>
          <c:tx>
            <c:strRef>
              <c:f>Sheet1!$P$108</c:f>
              <c:strCache>
                <c:ptCount val="1"/>
                <c:pt idx="0">
                  <c:v>BIG BUS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Sheet1!$P$109:$P$115</c:f>
              <c:numCache>
                <c:formatCode>General</c:formatCode>
                <c:ptCount val="7"/>
                <c:pt idx="0">
                  <c:v>6</c:v>
                </c:pt>
                <c:pt idx="1">
                  <c:v>14</c:v>
                </c:pt>
                <c:pt idx="2">
                  <c:v>12</c:v>
                </c:pt>
                <c:pt idx="3">
                  <c:v>19</c:v>
                </c:pt>
                <c:pt idx="4">
                  <c:v>18</c:v>
                </c:pt>
                <c:pt idx="5">
                  <c:v>22</c:v>
                </c:pt>
                <c:pt idx="6">
                  <c:v>15</c:v>
                </c:pt>
              </c:numCache>
            </c:numRef>
          </c:val>
          <c:extLst>
            <c:ext xmlns:c16="http://schemas.microsoft.com/office/drawing/2014/chart" uri="{C3380CC4-5D6E-409C-BE32-E72D297353CC}">
              <c16:uniqueId val="{00000005-A3B7-4CFC-95BD-C4606BFC7D5F}"/>
            </c:ext>
          </c:extLst>
        </c:ser>
        <c:ser>
          <c:idx val="6"/>
          <c:order val="6"/>
          <c:tx>
            <c:strRef>
              <c:f>Sheet1!$Q$108</c:f>
              <c:strCache>
                <c:ptCount val="1"/>
                <c:pt idx="0">
                  <c:v>TOTAL</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Sheet1!$J$109:$J$115</c:f>
              <c:strCache>
                <c:ptCount val="7"/>
                <c:pt idx="0">
                  <c:v>18/10/2019.</c:v>
                </c:pt>
                <c:pt idx="1">
                  <c:v>19/10/2019.</c:v>
                </c:pt>
                <c:pt idx="2">
                  <c:v>20/10/2019.</c:v>
                </c:pt>
                <c:pt idx="3">
                  <c:v>21/10/2019.</c:v>
                </c:pt>
                <c:pt idx="4">
                  <c:v>22/10/2019.</c:v>
                </c:pt>
                <c:pt idx="5">
                  <c:v>23/10/2019.</c:v>
                </c:pt>
                <c:pt idx="6">
                  <c:v>24/10/2019.</c:v>
                </c:pt>
              </c:strCache>
            </c:strRef>
          </c:cat>
          <c:val>
            <c:numRef>
              <c:f>Sheet1!$Q$109:$Q$115</c:f>
              <c:numCache>
                <c:formatCode>General</c:formatCode>
                <c:ptCount val="7"/>
                <c:pt idx="0">
                  <c:v>979</c:v>
                </c:pt>
                <c:pt idx="1">
                  <c:v>1019</c:v>
                </c:pt>
                <c:pt idx="2">
                  <c:v>1053</c:v>
                </c:pt>
                <c:pt idx="3">
                  <c:v>1198</c:v>
                </c:pt>
                <c:pt idx="4">
                  <c:v>1406</c:v>
                </c:pt>
                <c:pt idx="5">
                  <c:v>1190</c:v>
                </c:pt>
                <c:pt idx="6">
                  <c:v>1477</c:v>
                </c:pt>
              </c:numCache>
            </c:numRef>
          </c:val>
          <c:extLst>
            <c:ext xmlns:c16="http://schemas.microsoft.com/office/drawing/2014/chart" uri="{C3380CC4-5D6E-409C-BE32-E72D297353CC}">
              <c16:uniqueId val="{00000006-A3B7-4CFC-95BD-C4606BFC7D5F}"/>
            </c:ext>
          </c:extLst>
        </c:ser>
        <c:dLbls>
          <c:showLegendKey val="0"/>
          <c:showVal val="0"/>
          <c:showCatName val="0"/>
          <c:showSerName val="0"/>
          <c:showPercent val="0"/>
          <c:showBubbleSize val="0"/>
        </c:dLbls>
        <c:gapWidth val="150"/>
        <c:axId val="713214904"/>
        <c:axId val="713213944"/>
      </c:barChart>
      <c:catAx>
        <c:axId val="7132149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13213944"/>
        <c:crosses val="autoZero"/>
        <c:auto val="1"/>
        <c:lblAlgn val="ctr"/>
        <c:lblOffset val="100"/>
        <c:noMultiLvlLbl val="0"/>
      </c:catAx>
      <c:valAx>
        <c:axId val="713213944"/>
        <c:scaling>
          <c:orientation val="minMax"/>
        </c:scaling>
        <c:delete val="0"/>
        <c:axPos val="l"/>
        <c:majorGridlines>
          <c:spPr>
            <a:ln w="9525" cap="flat" cmpd="sng" algn="ctr">
              <a:solidFill>
                <a:schemeClr val="lt1">
                  <a:lumMod val="95000"/>
                  <a:alpha val="10000"/>
                </a:schemeClr>
              </a:solidFill>
              <a:round/>
            </a:ln>
            <a:effectLst/>
          </c:spPr>
        </c:majorGridlines>
        <c:title>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1321490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CA"/>
              <a:t>Airport to Riyadh Rd </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Sheet1!$K$118</c:f>
              <c:strCache>
                <c:ptCount val="1"/>
                <c:pt idx="0">
                  <c:v>PC</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Sheet1!$K$119:$K$126</c:f>
              <c:numCache>
                <c:formatCode>General</c:formatCode>
                <c:ptCount val="8"/>
                <c:pt idx="0">
                  <c:v>482</c:v>
                </c:pt>
                <c:pt idx="1">
                  <c:v>916</c:v>
                </c:pt>
                <c:pt idx="2">
                  <c:v>389</c:v>
                </c:pt>
                <c:pt idx="3">
                  <c:v>601</c:v>
                </c:pt>
                <c:pt idx="4">
                  <c:v>614</c:v>
                </c:pt>
                <c:pt idx="5">
                  <c:v>666</c:v>
                </c:pt>
                <c:pt idx="6">
                  <c:v>706</c:v>
                </c:pt>
              </c:numCache>
            </c:numRef>
          </c:val>
          <c:extLst>
            <c:ext xmlns:c16="http://schemas.microsoft.com/office/drawing/2014/chart" uri="{C3380CC4-5D6E-409C-BE32-E72D297353CC}">
              <c16:uniqueId val="{00000000-439A-452B-AEDF-FDD7BF523540}"/>
            </c:ext>
          </c:extLst>
        </c:ser>
        <c:ser>
          <c:idx val="1"/>
          <c:order val="1"/>
          <c:tx>
            <c:strRef>
              <c:f>Sheet1!$L$118</c:f>
              <c:strCache>
                <c:ptCount val="1"/>
                <c:pt idx="0">
                  <c:v>Taxi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Sheet1!$L$119:$L$126</c:f>
              <c:numCache>
                <c:formatCode>General</c:formatCode>
                <c:ptCount val="8"/>
                <c:pt idx="0">
                  <c:v>212</c:v>
                </c:pt>
                <c:pt idx="1">
                  <c:v>310</c:v>
                </c:pt>
                <c:pt idx="2">
                  <c:v>114</c:v>
                </c:pt>
                <c:pt idx="3">
                  <c:v>103</c:v>
                </c:pt>
                <c:pt idx="4">
                  <c:v>194</c:v>
                </c:pt>
                <c:pt idx="5">
                  <c:v>215</c:v>
                </c:pt>
                <c:pt idx="6">
                  <c:v>167</c:v>
                </c:pt>
              </c:numCache>
            </c:numRef>
          </c:val>
          <c:extLst>
            <c:ext xmlns:c16="http://schemas.microsoft.com/office/drawing/2014/chart" uri="{C3380CC4-5D6E-409C-BE32-E72D297353CC}">
              <c16:uniqueId val="{00000001-439A-452B-AEDF-FDD7BF523540}"/>
            </c:ext>
          </c:extLst>
        </c:ser>
        <c:ser>
          <c:idx val="2"/>
          <c:order val="2"/>
          <c:tx>
            <c:strRef>
              <c:f>Sheet1!$M$118</c:f>
              <c:strCache>
                <c:ptCount val="1"/>
                <c:pt idx="0">
                  <c:v>PICK UP</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Sheet1!$M$119:$M$126</c:f>
              <c:numCache>
                <c:formatCode>General</c:formatCode>
                <c:ptCount val="8"/>
                <c:pt idx="0">
                  <c:v>66</c:v>
                </c:pt>
                <c:pt idx="1">
                  <c:v>88</c:v>
                </c:pt>
                <c:pt idx="2">
                  <c:v>38</c:v>
                </c:pt>
                <c:pt idx="3">
                  <c:v>48</c:v>
                </c:pt>
                <c:pt idx="4">
                  <c:v>95</c:v>
                </c:pt>
                <c:pt idx="5">
                  <c:v>36</c:v>
                </c:pt>
                <c:pt idx="6">
                  <c:v>58</c:v>
                </c:pt>
              </c:numCache>
            </c:numRef>
          </c:val>
          <c:extLst>
            <c:ext xmlns:c16="http://schemas.microsoft.com/office/drawing/2014/chart" uri="{C3380CC4-5D6E-409C-BE32-E72D297353CC}">
              <c16:uniqueId val="{00000002-439A-452B-AEDF-FDD7BF523540}"/>
            </c:ext>
          </c:extLst>
        </c:ser>
        <c:ser>
          <c:idx val="3"/>
          <c:order val="3"/>
          <c:tx>
            <c:strRef>
              <c:f>Sheet1!$N$118</c:f>
              <c:strCache>
                <c:ptCount val="1"/>
                <c:pt idx="0">
                  <c:v>JEEP MODEL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Sheet1!$N$119:$N$126</c:f>
              <c:numCache>
                <c:formatCode>General</c:formatCode>
                <c:ptCount val="8"/>
                <c:pt idx="0">
                  <c:v>201</c:v>
                </c:pt>
                <c:pt idx="1">
                  <c:v>170</c:v>
                </c:pt>
                <c:pt idx="2">
                  <c:v>187</c:v>
                </c:pt>
                <c:pt idx="3">
                  <c:v>346</c:v>
                </c:pt>
                <c:pt idx="4">
                  <c:v>329</c:v>
                </c:pt>
                <c:pt idx="5">
                  <c:v>499</c:v>
                </c:pt>
                <c:pt idx="6">
                  <c:v>439</c:v>
                </c:pt>
              </c:numCache>
            </c:numRef>
          </c:val>
          <c:extLst>
            <c:ext xmlns:c16="http://schemas.microsoft.com/office/drawing/2014/chart" uri="{C3380CC4-5D6E-409C-BE32-E72D297353CC}">
              <c16:uniqueId val="{00000003-439A-452B-AEDF-FDD7BF523540}"/>
            </c:ext>
          </c:extLst>
        </c:ser>
        <c:ser>
          <c:idx val="4"/>
          <c:order val="4"/>
          <c:tx>
            <c:strRef>
              <c:f>Sheet1!$O$118</c:f>
              <c:strCache>
                <c:ptCount val="1"/>
                <c:pt idx="0">
                  <c:v>SMALL BUS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Sheet1!$O$119:$O$126</c:f>
              <c:numCache>
                <c:formatCode>General</c:formatCode>
                <c:ptCount val="8"/>
                <c:pt idx="0">
                  <c:v>22</c:v>
                </c:pt>
                <c:pt idx="1">
                  <c:v>32</c:v>
                </c:pt>
                <c:pt idx="2">
                  <c:v>17</c:v>
                </c:pt>
                <c:pt idx="3">
                  <c:v>29</c:v>
                </c:pt>
                <c:pt idx="4">
                  <c:v>16</c:v>
                </c:pt>
                <c:pt idx="5">
                  <c:v>39</c:v>
                </c:pt>
                <c:pt idx="6">
                  <c:v>31</c:v>
                </c:pt>
              </c:numCache>
            </c:numRef>
          </c:val>
          <c:extLst>
            <c:ext xmlns:c16="http://schemas.microsoft.com/office/drawing/2014/chart" uri="{C3380CC4-5D6E-409C-BE32-E72D297353CC}">
              <c16:uniqueId val="{00000004-439A-452B-AEDF-FDD7BF523540}"/>
            </c:ext>
          </c:extLst>
        </c:ser>
        <c:ser>
          <c:idx val="5"/>
          <c:order val="5"/>
          <c:tx>
            <c:strRef>
              <c:f>Sheet1!$P$118</c:f>
              <c:strCache>
                <c:ptCount val="1"/>
                <c:pt idx="0">
                  <c:v>BIG BUS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Sheet1!$P$119:$P$126</c:f>
              <c:numCache>
                <c:formatCode>General</c:formatCode>
                <c:ptCount val="8"/>
                <c:pt idx="0">
                  <c:v>19</c:v>
                </c:pt>
                <c:pt idx="1">
                  <c:v>7</c:v>
                </c:pt>
                <c:pt idx="2">
                  <c:v>11</c:v>
                </c:pt>
                <c:pt idx="3">
                  <c:v>20</c:v>
                </c:pt>
                <c:pt idx="4">
                  <c:v>3</c:v>
                </c:pt>
                <c:pt idx="5">
                  <c:v>27</c:v>
                </c:pt>
                <c:pt idx="6">
                  <c:v>7</c:v>
                </c:pt>
              </c:numCache>
            </c:numRef>
          </c:val>
          <c:extLst>
            <c:ext xmlns:c16="http://schemas.microsoft.com/office/drawing/2014/chart" uri="{C3380CC4-5D6E-409C-BE32-E72D297353CC}">
              <c16:uniqueId val="{00000005-439A-452B-AEDF-FDD7BF523540}"/>
            </c:ext>
          </c:extLst>
        </c:ser>
        <c:ser>
          <c:idx val="6"/>
          <c:order val="6"/>
          <c:tx>
            <c:strRef>
              <c:f>Sheet1!$Q$118</c:f>
              <c:strCache>
                <c:ptCount val="1"/>
                <c:pt idx="0">
                  <c:v>TOTAL</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cat>
            <c:strRef>
              <c:f>Sheet1!$J$119:$J$126</c:f>
              <c:strCache>
                <c:ptCount val="7"/>
                <c:pt idx="0">
                  <c:v>18/10/2019.</c:v>
                </c:pt>
                <c:pt idx="1">
                  <c:v>19/10/2019.</c:v>
                </c:pt>
                <c:pt idx="2">
                  <c:v>20/10/2019.</c:v>
                </c:pt>
                <c:pt idx="3">
                  <c:v>21/10/2019.</c:v>
                </c:pt>
                <c:pt idx="4">
                  <c:v>22/10/2019.</c:v>
                </c:pt>
                <c:pt idx="5">
                  <c:v>23/10/2019.</c:v>
                </c:pt>
                <c:pt idx="6">
                  <c:v>24/10/2019.</c:v>
                </c:pt>
              </c:strCache>
            </c:strRef>
          </c:cat>
          <c:val>
            <c:numRef>
              <c:f>Sheet1!$Q$119:$Q$126</c:f>
              <c:numCache>
                <c:formatCode>General</c:formatCode>
                <c:ptCount val="8"/>
                <c:pt idx="0">
                  <c:v>1002</c:v>
                </c:pt>
                <c:pt idx="1">
                  <c:v>1523</c:v>
                </c:pt>
                <c:pt idx="2">
                  <c:v>756</c:v>
                </c:pt>
                <c:pt idx="3">
                  <c:v>1147</c:v>
                </c:pt>
                <c:pt idx="4">
                  <c:v>1251</c:v>
                </c:pt>
                <c:pt idx="5">
                  <c:v>1482</c:v>
                </c:pt>
                <c:pt idx="6">
                  <c:v>1408</c:v>
                </c:pt>
              </c:numCache>
            </c:numRef>
          </c:val>
          <c:extLst>
            <c:ext xmlns:c16="http://schemas.microsoft.com/office/drawing/2014/chart" uri="{C3380CC4-5D6E-409C-BE32-E72D297353CC}">
              <c16:uniqueId val="{00000006-439A-452B-AEDF-FDD7BF523540}"/>
            </c:ext>
          </c:extLst>
        </c:ser>
        <c:dLbls>
          <c:showLegendKey val="0"/>
          <c:showVal val="0"/>
          <c:showCatName val="0"/>
          <c:showSerName val="0"/>
          <c:showPercent val="0"/>
          <c:showBubbleSize val="0"/>
        </c:dLbls>
        <c:gapWidth val="150"/>
        <c:axId val="357495800"/>
        <c:axId val="357496760"/>
      </c:barChart>
      <c:catAx>
        <c:axId val="3574958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57496760"/>
        <c:crosses val="autoZero"/>
        <c:auto val="1"/>
        <c:lblAlgn val="ctr"/>
        <c:lblOffset val="100"/>
        <c:noMultiLvlLbl val="0"/>
      </c:catAx>
      <c:valAx>
        <c:axId val="357496760"/>
        <c:scaling>
          <c:orientation val="minMax"/>
        </c:scaling>
        <c:delete val="0"/>
        <c:axPos val="l"/>
        <c:majorGridlines>
          <c:spPr>
            <a:ln w="9525" cap="flat" cmpd="sng" algn="ctr">
              <a:solidFill>
                <a:schemeClr val="lt1">
                  <a:lumMod val="95000"/>
                  <a:alpha val="10000"/>
                </a:schemeClr>
              </a:solidFill>
              <a:round/>
            </a:ln>
            <a:effectLst/>
          </c:spPr>
        </c:majorGridlines>
        <c:title>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5749580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3090295282829E-2"/>
          <c:y val="3.9433409184858645E-2"/>
          <c:w val="0.80409268789401966"/>
          <c:h val="0.85474905551292513"/>
        </c:manualLayout>
      </c:layout>
      <c:scatterChart>
        <c:scatterStyle val="smoothMarker"/>
        <c:varyColors val="0"/>
        <c:ser>
          <c:idx val="5"/>
          <c:order val="1"/>
          <c:tx>
            <c:v>10 Blows</c:v>
          </c:tx>
          <c:spPr>
            <a:ln w="38100" cap="rnd">
              <a:solidFill>
                <a:schemeClr val="accent6"/>
              </a:solidFill>
            </a:ln>
            <a:effectLst>
              <a:glow rad="139700">
                <a:schemeClr val="accent6">
                  <a:satMod val="175000"/>
                  <a:alpha val="14000"/>
                </a:schemeClr>
              </a:glow>
            </a:effectLst>
          </c:spPr>
          <c:marker>
            <c:symbol val="none"/>
          </c:marker>
          <c:xVal>
            <c:numRef>
              <c:f>Sheet1!$F$22:$F$32</c:f>
              <c:numCache>
                <c:formatCode>General</c:formatCode>
                <c:ptCount val="11"/>
                <c:pt idx="0">
                  <c:v>0</c:v>
                </c:pt>
                <c:pt idx="1">
                  <c:v>0.64</c:v>
                </c:pt>
                <c:pt idx="2">
                  <c:v>1.27</c:v>
                </c:pt>
                <c:pt idx="3">
                  <c:v>1.91</c:v>
                </c:pt>
                <c:pt idx="4">
                  <c:v>2.54</c:v>
                </c:pt>
                <c:pt idx="5">
                  <c:v>3.18</c:v>
                </c:pt>
                <c:pt idx="6">
                  <c:v>3.81</c:v>
                </c:pt>
                <c:pt idx="7">
                  <c:v>4.45</c:v>
                </c:pt>
                <c:pt idx="8">
                  <c:v>5.08</c:v>
                </c:pt>
                <c:pt idx="9">
                  <c:v>7.62</c:v>
                </c:pt>
                <c:pt idx="10">
                  <c:v>10.16</c:v>
                </c:pt>
              </c:numCache>
            </c:numRef>
          </c:xVal>
          <c:yVal>
            <c:numRef>
              <c:f>Sheet1!$H$22:$H$32</c:f>
              <c:numCache>
                <c:formatCode>General</c:formatCode>
                <c:ptCount val="11"/>
                <c:pt idx="0">
                  <c:v>0</c:v>
                </c:pt>
                <c:pt idx="1">
                  <c:v>3.5</c:v>
                </c:pt>
                <c:pt idx="2">
                  <c:v>6.4</c:v>
                </c:pt>
                <c:pt idx="3">
                  <c:v>9</c:v>
                </c:pt>
                <c:pt idx="4">
                  <c:v>11.2</c:v>
                </c:pt>
                <c:pt idx="5">
                  <c:v>13.6</c:v>
                </c:pt>
                <c:pt idx="6">
                  <c:v>15</c:v>
                </c:pt>
                <c:pt idx="7">
                  <c:v>17</c:v>
                </c:pt>
                <c:pt idx="8">
                  <c:v>18.7</c:v>
                </c:pt>
                <c:pt idx="9">
                  <c:v>26.4</c:v>
                </c:pt>
                <c:pt idx="10">
                  <c:v>33</c:v>
                </c:pt>
              </c:numCache>
            </c:numRef>
          </c:yVal>
          <c:smooth val="1"/>
          <c:extLst>
            <c:ext xmlns:c16="http://schemas.microsoft.com/office/drawing/2014/chart" uri="{C3380CC4-5D6E-409C-BE32-E72D297353CC}">
              <c16:uniqueId val="{00000000-8B08-45CC-BC45-9CFA12300D2B}"/>
            </c:ext>
          </c:extLst>
        </c:ser>
        <c:ser>
          <c:idx val="3"/>
          <c:order val="2"/>
          <c:tx>
            <c:v>30 Blows</c:v>
          </c:tx>
          <c:spPr>
            <a:ln w="38100" cap="rnd">
              <a:solidFill>
                <a:schemeClr val="accent4"/>
              </a:solidFill>
            </a:ln>
            <a:effectLst>
              <a:glow rad="139700">
                <a:schemeClr val="accent4">
                  <a:satMod val="175000"/>
                  <a:alpha val="14000"/>
                </a:schemeClr>
              </a:glow>
            </a:effectLst>
          </c:spPr>
          <c:marker>
            <c:symbol val="none"/>
          </c:marker>
          <c:xVal>
            <c:numRef>
              <c:f>Sheet1!$F$8:$F$18</c:f>
              <c:numCache>
                <c:formatCode>General</c:formatCode>
                <c:ptCount val="11"/>
                <c:pt idx="0">
                  <c:v>0</c:v>
                </c:pt>
                <c:pt idx="1">
                  <c:v>0.64</c:v>
                </c:pt>
                <c:pt idx="2">
                  <c:v>1.27</c:v>
                </c:pt>
                <c:pt idx="3">
                  <c:v>1.91</c:v>
                </c:pt>
                <c:pt idx="4">
                  <c:v>2.54</c:v>
                </c:pt>
                <c:pt idx="5">
                  <c:v>3.18</c:v>
                </c:pt>
                <c:pt idx="6">
                  <c:v>3.81</c:v>
                </c:pt>
                <c:pt idx="7">
                  <c:v>4.45</c:v>
                </c:pt>
                <c:pt idx="8">
                  <c:v>5.08</c:v>
                </c:pt>
                <c:pt idx="9">
                  <c:v>7.62</c:v>
                </c:pt>
                <c:pt idx="10">
                  <c:v>10.16</c:v>
                </c:pt>
              </c:numCache>
            </c:numRef>
          </c:xVal>
          <c:yVal>
            <c:numRef>
              <c:f>Sheet1!$H$8:$H$18</c:f>
              <c:numCache>
                <c:formatCode>General</c:formatCode>
                <c:ptCount val="11"/>
                <c:pt idx="0">
                  <c:v>0</c:v>
                </c:pt>
                <c:pt idx="1">
                  <c:v>7.5</c:v>
                </c:pt>
                <c:pt idx="2">
                  <c:v>13.6</c:v>
                </c:pt>
                <c:pt idx="3">
                  <c:v>18.5</c:v>
                </c:pt>
                <c:pt idx="4">
                  <c:v>23.2</c:v>
                </c:pt>
                <c:pt idx="5">
                  <c:v>27.1</c:v>
                </c:pt>
                <c:pt idx="6">
                  <c:v>30.8</c:v>
                </c:pt>
                <c:pt idx="7">
                  <c:v>35</c:v>
                </c:pt>
                <c:pt idx="8">
                  <c:v>37.9</c:v>
                </c:pt>
                <c:pt idx="9">
                  <c:v>49.5</c:v>
                </c:pt>
                <c:pt idx="10">
                  <c:v>59.4</c:v>
                </c:pt>
              </c:numCache>
            </c:numRef>
          </c:yVal>
          <c:smooth val="1"/>
          <c:extLst>
            <c:ext xmlns:c16="http://schemas.microsoft.com/office/drawing/2014/chart" uri="{C3380CC4-5D6E-409C-BE32-E72D297353CC}">
              <c16:uniqueId val="{00000001-8B08-45CC-BC45-9CFA12300D2B}"/>
            </c:ext>
          </c:extLst>
        </c:ser>
        <c:ser>
          <c:idx val="1"/>
          <c:order val="3"/>
          <c:tx>
            <c:v>65 Blows</c:v>
          </c:tx>
          <c:spPr>
            <a:ln w="38100" cap="rnd">
              <a:solidFill>
                <a:schemeClr val="accent2"/>
              </a:solidFill>
            </a:ln>
            <a:effectLst>
              <a:glow rad="139700">
                <a:schemeClr val="accent2">
                  <a:satMod val="175000"/>
                  <a:alpha val="14000"/>
                </a:schemeClr>
              </a:glow>
            </a:effectLst>
          </c:spPr>
          <c:marker>
            <c:symbol val="none"/>
          </c:marker>
          <c:xVal>
            <c:numRef>
              <c:f>Sheet1!$F$46:$F$56</c:f>
              <c:numCache>
                <c:formatCode>General</c:formatCode>
                <c:ptCount val="11"/>
                <c:pt idx="0">
                  <c:v>0</c:v>
                </c:pt>
                <c:pt idx="1">
                  <c:v>0.64</c:v>
                </c:pt>
                <c:pt idx="2">
                  <c:v>1.27</c:v>
                </c:pt>
                <c:pt idx="3">
                  <c:v>1.91</c:v>
                </c:pt>
                <c:pt idx="4">
                  <c:v>2.54</c:v>
                </c:pt>
                <c:pt idx="5">
                  <c:v>3.18</c:v>
                </c:pt>
                <c:pt idx="6">
                  <c:v>3.81</c:v>
                </c:pt>
                <c:pt idx="7">
                  <c:v>4.45</c:v>
                </c:pt>
                <c:pt idx="8">
                  <c:v>5.08</c:v>
                </c:pt>
                <c:pt idx="9">
                  <c:v>7.62</c:v>
                </c:pt>
                <c:pt idx="10">
                  <c:v>10.16</c:v>
                </c:pt>
              </c:numCache>
            </c:numRef>
          </c:xVal>
          <c:yVal>
            <c:numRef>
              <c:f>Sheet1!$H$46:$H$56</c:f>
              <c:numCache>
                <c:formatCode>General</c:formatCode>
                <c:ptCount val="11"/>
                <c:pt idx="0">
                  <c:v>0</c:v>
                </c:pt>
                <c:pt idx="1">
                  <c:v>11</c:v>
                </c:pt>
                <c:pt idx="2">
                  <c:v>20.3</c:v>
                </c:pt>
                <c:pt idx="3">
                  <c:v>28.2</c:v>
                </c:pt>
                <c:pt idx="4">
                  <c:v>34.299999999999997</c:v>
                </c:pt>
                <c:pt idx="5">
                  <c:v>40.700000000000003</c:v>
                </c:pt>
                <c:pt idx="6">
                  <c:v>47.1</c:v>
                </c:pt>
                <c:pt idx="7">
                  <c:v>52.6</c:v>
                </c:pt>
                <c:pt idx="8">
                  <c:v>58.3</c:v>
                </c:pt>
                <c:pt idx="9">
                  <c:v>80.599999999999994</c:v>
                </c:pt>
                <c:pt idx="10">
                  <c:v>96.9</c:v>
                </c:pt>
              </c:numCache>
            </c:numRef>
          </c:yVal>
          <c:smooth val="1"/>
          <c:extLst>
            <c:ext xmlns:c16="http://schemas.microsoft.com/office/drawing/2014/chart" uri="{C3380CC4-5D6E-409C-BE32-E72D297353CC}">
              <c16:uniqueId val="{00000002-8B08-45CC-BC45-9CFA12300D2B}"/>
            </c:ext>
          </c:extLst>
        </c:ser>
        <c:dLbls>
          <c:showLegendKey val="0"/>
          <c:showVal val="0"/>
          <c:showCatName val="0"/>
          <c:showSerName val="0"/>
          <c:showPercent val="0"/>
          <c:showBubbleSize val="0"/>
        </c:dLbls>
        <c:axId val="609775568"/>
        <c:axId val="609777488"/>
        <c:extLst>
          <c:ext xmlns:c15="http://schemas.microsoft.com/office/drawing/2012/chart" uri="{02D57815-91ED-43cb-92C2-25804820EDAC}">
            <c15:filteredScatterSeries>
              <c15:ser>
                <c:idx val="2"/>
                <c:order val="0"/>
                <c:tx>
                  <c:strRef>
                    <c:extLst>
                      <c:ext uri="{02D57815-91ED-43cb-92C2-25804820EDAC}">
                        <c15:formulaRef>
                          <c15:sqref>Sheet1!$G$7</c15:sqref>
                        </c15:formulaRef>
                      </c:ext>
                    </c:extLst>
                    <c:strCache>
                      <c:ptCount val="1"/>
                    </c:strCache>
                  </c:strRef>
                </c:tx>
                <c:spPr>
                  <a:ln w="22225" cap="rnd">
                    <a:solidFill>
                      <a:schemeClr val="accent3"/>
                    </a:solidFill>
                  </a:ln>
                  <a:effectLst>
                    <a:glow rad="139700">
                      <a:schemeClr val="accent3">
                        <a:satMod val="175000"/>
                        <a:alpha val="14000"/>
                      </a:schemeClr>
                    </a:glow>
                  </a:effectLst>
                </c:spPr>
                <c:marker>
                  <c:symbol val="none"/>
                </c:marker>
                <c:xVal>
                  <c:numRef>
                    <c:extLst>
                      <c:ext uri="{02D57815-91ED-43cb-92C2-25804820EDAC}">
                        <c15:formulaRef>
                          <c15:sqref>Sheet1!$F$8:$F$18</c15:sqref>
                        </c15:formulaRef>
                      </c:ext>
                    </c:extLst>
                    <c:numCache>
                      <c:formatCode>General</c:formatCode>
                      <c:ptCount val="11"/>
                      <c:pt idx="0">
                        <c:v>0</c:v>
                      </c:pt>
                      <c:pt idx="1">
                        <c:v>0.64</c:v>
                      </c:pt>
                      <c:pt idx="2">
                        <c:v>1.27</c:v>
                      </c:pt>
                      <c:pt idx="3">
                        <c:v>1.91</c:v>
                      </c:pt>
                      <c:pt idx="4">
                        <c:v>2.54</c:v>
                      </c:pt>
                      <c:pt idx="5">
                        <c:v>3.18</c:v>
                      </c:pt>
                      <c:pt idx="6">
                        <c:v>3.81</c:v>
                      </c:pt>
                      <c:pt idx="7">
                        <c:v>4.45</c:v>
                      </c:pt>
                      <c:pt idx="8">
                        <c:v>5.08</c:v>
                      </c:pt>
                      <c:pt idx="9">
                        <c:v>7.62</c:v>
                      </c:pt>
                      <c:pt idx="10">
                        <c:v>10.16</c:v>
                      </c:pt>
                    </c:numCache>
                  </c:numRef>
                </c:xVal>
                <c:yVal>
                  <c:numRef>
                    <c:extLst>
                      <c:ext uri="{02D57815-91ED-43cb-92C2-25804820EDAC}">
                        <c15:formulaRef>
                          <c15:sqref>Sheet1!$G$8:$G$18</c15:sqref>
                        </c15:formulaRef>
                      </c:ext>
                    </c:extLst>
                    <c:numCache>
                      <c:formatCode>General</c:formatCode>
                      <c:ptCount val="11"/>
                    </c:numCache>
                  </c:numRef>
                </c:yVal>
                <c:smooth val="1"/>
                <c:extLst>
                  <c:ext xmlns:c16="http://schemas.microsoft.com/office/drawing/2014/chart" uri="{C3380CC4-5D6E-409C-BE32-E72D297353CC}">
                    <c16:uniqueId val="{00000003-8B08-45CC-BC45-9CFA12300D2B}"/>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Sheet1!$G$21</c15:sqref>
                        </c15:formulaRef>
                      </c:ext>
                    </c:extLst>
                    <c:strCache>
                      <c:ptCount val="1"/>
                    </c:strCache>
                  </c:strRef>
                </c:tx>
                <c:spPr>
                  <a:ln w="22225" cap="rnd">
                    <a:solidFill>
                      <a:schemeClr val="accent5"/>
                    </a:solidFill>
                  </a:ln>
                  <a:effectLst>
                    <a:glow rad="139700">
                      <a:schemeClr val="accent5">
                        <a:satMod val="175000"/>
                        <a:alpha val="14000"/>
                      </a:schemeClr>
                    </a:glow>
                  </a:effectLst>
                </c:spPr>
                <c:marker>
                  <c:symbol val="none"/>
                </c:marker>
                <c:xVal>
                  <c:numRef>
                    <c:extLst xmlns:c15="http://schemas.microsoft.com/office/drawing/2012/chart">
                      <c:ext xmlns:c15="http://schemas.microsoft.com/office/drawing/2012/chart" uri="{02D57815-91ED-43cb-92C2-25804820EDAC}">
                        <c15:formulaRef>
                          <c15:sqref>Sheet1!$F$22:$F$32</c15:sqref>
                        </c15:formulaRef>
                      </c:ext>
                    </c:extLst>
                    <c:numCache>
                      <c:formatCode>General</c:formatCode>
                      <c:ptCount val="11"/>
                      <c:pt idx="0">
                        <c:v>0</c:v>
                      </c:pt>
                      <c:pt idx="1">
                        <c:v>0.64</c:v>
                      </c:pt>
                      <c:pt idx="2">
                        <c:v>1.27</c:v>
                      </c:pt>
                      <c:pt idx="3">
                        <c:v>1.91</c:v>
                      </c:pt>
                      <c:pt idx="4">
                        <c:v>2.54</c:v>
                      </c:pt>
                      <c:pt idx="5">
                        <c:v>3.18</c:v>
                      </c:pt>
                      <c:pt idx="6">
                        <c:v>3.81</c:v>
                      </c:pt>
                      <c:pt idx="7">
                        <c:v>4.45</c:v>
                      </c:pt>
                      <c:pt idx="8">
                        <c:v>5.08</c:v>
                      </c:pt>
                      <c:pt idx="9">
                        <c:v>7.62</c:v>
                      </c:pt>
                      <c:pt idx="10">
                        <c:v>10.16</c:v>
                      </c:pt>
                    </c:numCache>
                  </c:numRef>
                </c:xVal>
                <c:yVal>
                  <c:numRef>
                    <c:extLst xmlns:c15="http://schemas.microsoft.com/office/drawing/2012/chart">
                      <c:ext xmlns:c15="http://schemas.microsoft.com/office/drawing/2012/chart" uri="{02D57815-91ED-43cb-92C2-25804820EDAC}">
                        <c15:formulaRef>
                          <c15:sqref>Sheet1!$G$22:$G$32</c15:sqref>
                        </c15:formulaRef>
                      </c:ext>
                    </c:extLst>
                    <c:numCache>
                      <c:formatCode>General</c:formatCode>
                      <c:ptCount val="11"/>
                    </c:numCache>
                  </c:numRef>
                </c:yVal>
                <c:smooth val="1"/>
                <c:extLst xmlns:c15="http://schemas.microsoft.com/office/drawing/2012/chart">
                  <c:ext xmlns:c16="http://schemas.microsoft.com/office/drawing/2014/chart" uri="{C3380CC4-5D6E-409C-BE32-E72D297353CC}">
                    <c16:uniqueId val="{00000004-8B08-45CC-BC45-9CFA12300D2B}"/>
                  </c:ext>
                </c:extLst>
              </c15:ser>
            </c15:filteredScatterSeries>
            <c15:filteredScatterSeries>
              <c15:ser>
                <c:idx val="0"/>
                <c:order val="5"/>
                <c:tx>
                  <c:strRef>
                    <c:extLst xmlns:c15="http://schemas.microsoft.com/office/drawing/2012/chart">
                      <c:ext xmlns:c15="http://schemas.microsoft.com/office/drawing/2012/chart" uri="{02D57815-91ED-43cb-92C2-25804820EDAC}">
                        <c15:formulaRef>
                          <c15:sqref>Sheet1!$G$45</c15:sqref>
                        </c15:formulaRef>
                      </c:ext>
                    </c:extLst>
                    <c:strCache>
                      <c:ptCount val="1"/>
                    </c:strCache>
                  </c:strRef>
                </c:tx>
                <c:spPr>
                  <a:ln w="22225" cap="rnd">
                    <a:solidFill>
                      <a:schemeClr val="accent1"/>
                    </a:solidFill>
                  </a:ln>
                  <a:effectLst>
                    <a:glow rad="139700">
                      <a:schemeClr val="accent1">
                        <a:satMod val="175000"/>
                        <a:alpha val="14000"/>
                      </a:schemeClr>
                    </a:glow>
                  </a:effectLst>
                </c:spPr>
                <c:marker>
                  <c:symbol val="none"/>
                </c:marker>
                <c:xVal>
                  <c:numRef>
                    <c:extLst xmlns:c15="http://schemas.microsoft.com/office/drawing/2012/chart">
                      <c:ext xmlns:c15="http://schemas.microsoft.com/office/drawing/2012/chart" uri="{02D57815-91ED-43cb-92C2-25804820EDAC}">
                        <c15:formulaRef>
                          <c15:sqref>Sheet1!$F$46:$F$56</c15:sqref>
                        </c15:formulaRef>
                      </c:ext>
                    </c:extLst>
                    <c:numCache>
                      <c:formatCode>General</c:formatCode>
                      <c:ptCount val="11"/>
                      <c:pt idx="0">
                        <c:v>0</c:v>
                      </c:pt>
                      <c:pt idx="1">
                        <c:v>0.64</c:v>
                      </c:pt>
                      <c:pt idx="2">
                        <c:v>1.27</c:v>
                      </c:pt>
                      <c:pt idx="3">
                        <c:v>1.91</c:v>
                      </c:pt>
                      <c:pt idx="4">
                        <c:v>2.54</c:v>
                      </c:pt>
                      <c:pt idx="5">
                        <c:v>3.18</c:v>
                      </c:pt>
                      <c:pt idx="6">
                        <c:v>3.81</c:v>
                      </c:pt>
                      <c:pt idx="7">
                        <c:v>4.45</c:v>
                      </c:pt>
                      <c:pt idx="8">
                        <c:v>5.08</c:v>
                      </c:pt>
                      <c:pt idx="9">
                        <c:v>7.62</c:v>
                      </c:pt>
                      <c:pt idx="10">
                        <c:v>10.16</c:v>
                      </c:pt>
                    </c:numCache>
                  </c:numRef>
                </c:xVal>
                <c:yVal>
                  <c:numRef>
                    <c:extLst xmlns:c15="http://schemas.microsoft.com/office/drawing/2012/chart">
                      <c:ext xmlns:c15="http://schemas.microsoft.com/office/drawing/2012/chart" uri="{02D57815-91ED-43cb-92C2-25804820EDAC}">
                        <c15:formulaRef>
                          <c15:sqref>Sheet1!$G$46:$G$56</c15:sqref>
                        </c15:formulaRef>
                      </c:ext>
                    </c:extLst>
                    <c:numCache>
                      <c:formatCode>General</c:formatCode>
                      <c:ptCount val="11"/>
                    </c:numCache>
                  </c:numRef>
                </c:yVal>
                <c:smooth val="1"/>
                <c:extLst xmlns:c15="http://schemas.microsoft.com/office/drawing/2012/chart">
                  <c:ext xmlns:c16="http://schemas.microsoft.com/office/drawing/2014/chart" uri="{C3380CC4-5D6E-409C-BE32-E72D297353CC}">
                    <c16:uniqueId val="{00000005-8B08-45CC-BC45-9CFA12300D2B}"/>
                  </c:ext>
                </c:extLst>
              </c15:ser>
            </c15:filteredScatterSeries>
          </c:ext>
        </c:extLst>
      </c:scatterChart>
      <c:valAx>
        <c:axId val="609775568"/>
        <c:scaling>
          <c:orientation val="maxMin"/>
          <c:max val="10.5"/>
          <c:min val="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Penetration (mm)</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609777488"/>
        <c:crosses val="autoZero"/>
        <c:crossBetween val="midCat"/>
        <c:majorUnit val="1"/>
      </c:valAx>
      <c:valAx>
        <c:axId val="609777488"/>
        <c:scaling>
          <c:orientation val="minMax"/>
        </c:scaling>
        <c:delete val="0"/>
        <c:axPos val="r"/>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Unit Load (Kg/cm^2)</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60977556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a:t>CBR @ 5 mm</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Sheet1!$G$72</c:f>
              <c:strCache>
                <c:ptCount val="1"/>
                <c:pt idx="0">
                  <c:v>CBR @ 5 mm (%)</c:v>
                </c:pt>
              </c:strCache>
            </c:strRef>
          </c:tx>
          <c:spPr>
            <a:ln w="22225" cap="rnd">
              <a:solidFill>
                <a:srgbClr val="FFFF00"/>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Sheet1!$F$73:$F$76</c:f>
              <c:numCache>
                <c:formatCode>General</c:formatCode>
                <c:ptCount val="4"/>
                <c:pt idx="1">
                  <c:v>2.181</c:v>
                </c:pt>
                <c:pt idx="2">
                  <c:v>2.238</c:v>
                </c:pt>
                <c:pt idx="3">
                  <c:v>2.33</c:v>
                </c:pt>
              </c:numCache>
            </c:numRef>
          </c:xVal>
          <c:yVal>
            <c:numRef>
              <c:f>Sheet1!$G$73:$G$76</c:f>
              <c:numCache>
                <c:formatCode>General</c:formatCode>
                <c:ptCount val="4"/>
                <c:pt idx="1">
                  <c:v>17.8</c:v>
                </c:pt>
                <c:pt idx="2">
                  <c:v>36.1</c:v>
                </c:pt>
                <c:pt idx="3">
                  <c:v>55.6</c:v>
                </c:pt>
              </c:numCache>
            </c:numRef>
          </c:yVal>
          <c:smooth val="1"/>
          <c:extLst>
            <c:ext xmlns:c16="http://schemas.microsoft.com/office/drawing/2014/chart" uri="{C3380CC4-5D6E-409C-BE32-E72D297353CC}">
              <c16:uniqueId val="{00000000-FB0E-48EC-85BC-D998DE1AC44A}"/>
            </c:ext>
          </c:extLst>
        </c:ser>
        <c:ser>
          <c:idx val="1"/>
          <c:order val="1"/>
          <c:tx>
            <c:v>95%</c:v>
          </c:tx>
          <c:spPr>
            <a:ln w="22225" cap="rnd">
              <a:solidFill>
                <a:srgbClr val="FF0000"/>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Sheet1!$F$82:$F$83</c:f>
              <c:numCache>
                <c:formatCode>General</c:formatCode>
                <c:ptCount val="2"/>
                <c:pt idx="0">
                  <c:v>2.1949999999999998</c:v>
                </c:pt>
                <c:pt idx="1">
                  <c:v>2.1949999999999998</c:v>
                </c:pt>
              </c:numCache>
            </c:numRef>
          </c:xVal>
          <c:yVal>
            <c:numRef>
              <c:f>Sheet1!$G$82:$G$83</c:f>
              <c:numCache>
                <c:formatCode>General</c:formatCode>
                <c:ptCount val="2"/>
                <c:pt idx="0">
                  <c:v>0</c:v>
                </c:pt>
                <c:pt idx="1">
                  <c:v>22.8</c:v>
                </c:pt>
              </c:numCache>
            </c:numRef>
          </c:yVal>
          <c:smooth val="1"/>
          <c:extLst>
            <c:ext xmlns:c16="http://schemas.microsoft.com/office/drawing/2014/chart" uri="{C3380CC4-5D6E-409C-BE32-E72D297353CC}">
              <c16:uniqueId val="{00000001-FB0E-48EC-85BC-D998DE1AC44A}"/>
            </c:ext>
          </c:extLst>
        </c:ser>
        <c:ser>
          <c:idx val="3"/>
          <c:order val="2"/>
          <c:tx>
            <c:v>Cross 95%</c:v>
          </c:tx>
          <c:spPr>
            <a:ln w="22225" cap="rnd">
              <a:solidFill>
                <a:srgbClr val="FF0000"/>
              </a:solidFill>
            </a:ln>
            <a:effectLst>
              <a:glow rad="139700">
                <a:schemeClr val="accent4">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Sheet1!$F$88:$F$89</c:f>
              <c:numCache>
                <c:formatCode>General</c:formatCode>
                <c:ptCount val="2"/>
                <c:pt idx="0">
                  <c:v>0</c:v>
                </c:pt>
                <c:pt idx="1">
                  <c:v>2.1949999999999998</c:v>
                </c:pt>
              </c:numCache>
            </c:numRef>
          </c:xVal>
          <c:yVal>
            <c:numRef>
              <c:f>Sheet1!$G$88:$G$89</c:f>
              <c:numCache>
                <c:formatCode>General</c:formatCode>
                <c:ptCount val="2"/>
                <c:pt idx="0">
                  <c:v>22.8</c:v>
                </c:pt>
                <c:pt idx="1">
                  <c:v>22.8</c:v>
                </c:pt>
              </c:numCache>
            </c:numRef>
          </c:yVal>
          <c:smooth val="1"/>
          <c:extLst>
            <c:ext xmlns:c16="http://schemas.microsoft.com/office/drawing/2014/chart" uri="{C3380CC4-5D6E-409C-BE32-E72D297353CC}">
              <c16:uniqueId val="{00000002-FB0E-48EC-85BC-D998DE1AC44A}"/>
            </c:ext>
          </c:extLst>
        </c:ser>
        <c:ser>
          <c:idx val="2"/>
          <c:order val="3"/>
          <c:tx>
            <c:v>100%</c:v>
          </c:tx>
          <c:spPr>
            <a:ln w="22225" cap="rnd">
              <a:solidFill>
                <a:srgbClr val="00B050"/>
              </a:solidFill>
            </a:ln>
            <a:effectLst>
              <a:glow rad="139700">
                <a:schemeClr val="accent3">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Sheet1!$F$85:$F$86</c:f>
              <c:numCache>
                <c:formatCode>General</c:formatCode>
                <c:ptCount val="2"/>
                <c:pt idx="0">
                  <c:v>2.3109999999999999</c:v>
                </c:pt>
                <c:pt idx="1">
                  <c:v>2.3109999999999999</c:v>
                </c:pt>
              </c:numCache>
            </c:numRef>
          </c:xVal>
          <c:yVal>
            <c:numRef>
              <c:f>Sheet1!$G$85:$G$86</c:f>
              <c:numCache>
                <c:formatCode>General</c:formatCode>
                <c:ptCount val="2"/>
                <c:pt idx="0">
                  <c:v>0</c:v>
                </c:pt>
                <c:pt idx="1">
                  <c:v>52.2</c:v>
                </c:pt>
              </c:numCache>
            </c:numRef>
          </c:yVal>
          <c:smooth val="1"/>
          <c:extLst>
            <c:ext xmlns:c16="http://schemas.microsoft.com/office/drawing/2014/chart" uri="{C3380CC4-5D6E-409C-BE32-E72D297353CC}">
              <c16:uniqueId val="{00000003-FB0E-48EC-85BC-D998DE1AC44A}"/>
            </c:ext>
          </c:extLst>
        </c:ser>
        <c:ser>
          <c:idx val="4"/>
          <c:order val="4"/>
          <c:tx>
            <c:v>Cross 100%</c:v>
          </c:tx>
          <c:spPr>
            <a:ln w="22225" cap="rnd">
              <a:solidFill>
                <a:schemeClr val="accent5"/>
              </a:solidFill>
            </a:ln>
            <a:effectLst>
              <a:glow rad="139700">
                <a:schemeClr val="accent5">
                  <a:satMod val="175000"/>
                  <a:alpha val="14000"/>
                </a:schemeClr>
              </a:glow>
            </a:effectLst>
          </c:spPr>
          <c:marker>
            <c:symbol val="none"/>
          </c:marker>
          <c:dPt>
            <c:idx val="1"/>
            <c:marker>
              <c:symbol val="none"/>
            </c:marker>
            <c:bubble3D val="0"/>
            <c:spPr>
              <a:ln w="22225" cap="rnd">
                <a:solidFill>
                  <a:srgbClr val="00B050"/>
                </a:solidFill>
              </a:ln>
              <a:effectLst>
                <a:glow rad="139700">
                  <a:schemeClr val="accent5">
                    <a:satMod val="175000"/>
                    <a:alpha val="14000"/>
                  </a:schemeClr>
                </a:glow>
              </a:effectLst>
            </c:spPr>
            <c:extLst>
              <c:ext xmlns:c16="http://schemas.microsoft.com/office/drawing/2014/chart" uri="{C3380CC4-5D6E-409C-BE32-E72D297353CC}">
                <c16:uniqueId val="{00000006-FB0E-48EC-85BC-D998DE1AC44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Sheet1!$F$91:$F$92</c:f>
              <c:numCache>
                <c:formatCode>General</c:formatCode>
                <c:ptCount val="2"/>
                <c:pt idx="0">
                  <c:v>0</c:v>
                </c:pt>
                <c:pt idx="1">
                  <c:v>2.3109999999999999</c:v>
                </c:pt>
              </c:numCache>
            </c:numRef>
          </c:xVal>
          <c:yVal>
            <c:numRef>
              <c:f>Sheet1!$G$91:$G$92</c:f>
              <c:numCache>
                <c:formatCode>General</c:formatCode>
                <c:ptCount val="2"/>
                <c:pt idx="0">
                  <c:v>52.2</c:v>
                </c:pt>
                <c:pt idx="1">
                  <c:v>52.2</c:v>
                </c:pt>
              </c:numCache>
            </c:numRef>
          </c:yVal>
          <c:smooth val="1"/>
          <c:extLst>
            <c:ext xmlns:c16="http://schemas.microsoft.com/office/drawing/2014/chart" uri="{C3380CC4-5D6E-409C-BE32-E72D297353CC}">
              <c16:uniqueId val="{00000004-FB0E-48EC-85BC-D998DE1AC44A}"/>
            </c:ext>
          </c:extLst>
        </c:ser>
        <c:dLbls>
          <c:dLblPos val="r"/>
          <c:showLegendKey val="0"/>
          <c:showVal val="1"/>
          <c:showCatName val="1"/>
          <c:showSerName val="0"/>
          <c:showPercent val="0"/>
          <c:showBubbleSize val="0"/>
        </c:dLbls>
        <c:axId val="554869688"/>
        <c:axId val="554866808"/>
      </c:scatterChart>
      <c:valAx>
        <c:axId val="554869688"/>
        <c:scaling>
          <c:orientation val="minMax"/>
          <c:max val="2.5"/>
          <c:min val="2"/>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54866808"/>
        <c:crosses val="autoZero"/>
        <c:crossBetween val="midCat"/>
        <c:majorUnit val="0.2"/>
      </c:valAx>
      <c:valAx>
        <c:axId val="554866808"/>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54869688"/>
        <c:crosses val="autoZero"/>
        <c:crossBetween val="midCat"/>
      </c:valAx>
      <c:spPr>
        <a:noFill/>
        <a:ln>
          <a:noFill/>
        </a:ln>
        <a:effectLst/>
      </c:spPr>
    </c:plotArea>
    <c:legend>
      <c:legendPos val="t"/>
      <c:legendEntry>
        <c:idx val="2"/>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5260411879702"/>
          <c:y val="0.11317023354581963"/>
          <c:w val="0.83455314960629934"/>
          <c:h val="0.73444808982210552"/>
        </c:manualLayout>
      </c:layout>
      <c:lineChart>
        <c:grouping val="standard"/>
        <c:varyColors val="0"/>
        <c:ser>
          <c:idx val="0"/>
          <c:order val="0"/>
          <c:tx>
            <c:v>2year</c:v>
          </c:tx>
          <c:spPr>
            <a:ln>
              <a:solidFill>
                <a:schemeClr val="tx1">
                  <a:lumMod val="95000"/>
                  <a:lumOff val="5000"/>
                </a:schemeClr>
              </a:solidFill>
            </a:ln>
          </c:spPr>
          <c:marker>
            <c:symbol val="none"/>
          </c:marker>
          <c:cat>
            <c:strRef>
              <c:f>Sheet1!$CE$936:$CE$940</c:f>
              <c:strCache>
                <c:ptCount val="5"/>
                <c:pt idx="0">
                  <c:v>1H</c:v>
                </c:pt>
                <c:pt idx="1">
                  <c:v>2H</c:v>
                </c:pt>
                <c:pt idx="2">
                  <c:v>6H</c:v>
                </c:pt>
                <c:pt idx="3">
                  <c:v>12H</c:v>
                </c:pt>
                <c:pt idx="4">
                  <c:v>24H</c:v>
                </c:pt>
              </c:strCache>
            </c:strRef>
          </c:cat>
          <c:val>
            <c:numRef>
              <c:f>Sheet1!$CF$936:$CF$940</c:f>
              <c:numCache>
                <c:formatCode>General</c:formatCode>
                <c:ptCount val="5"/>
                <c:pt idx="0">
                  <c:v>45.17</c:v>
                </c:pt>
                <c:pt idx="1">
                  <c:v>30.55</c:v>
                </c:pt>
                <c:pt idx="2">
                  <c:v>12.89</c:v>
                </c:pt>
                <c:pt idx="3">
                  <c:v>7.14</c:v>
                </c:pt>
                <c:pt idx="4">
                  <c:v>3.91</c:v>
                </c:pt>
              </c:numCache>
            </c:numRef>
          </c:val>
          <c:smooth val="0"/>
          <c:extLst>
            <c:ext xmlns:c16="http://schemas.microsoft.com/office/drawing/2014/chart" uri="{C3380CC4-5D6E-409C-BE32-E72D297353CC}">
              <c16:uniqueId val="{00000000-2F7A-469E-8065-4425B0172F4C}"/>
            </c:ext>
          </c:extLst>
        </c:ser>
        <c:ser>
          <c:idx val="1"/>
          <c:order val="1"/>
          <c:tx>
            <c:v>5year</c:v>
          </c:tx>
          <c:spPr>
            <a:ln>
              <a:solidFill>
                <a:srgbClr val="0070C0"/>
              </a:solidFill>
            </a:ln>
          </c:spPr>
          <c:marker>
            <c:symbol val="none"/>
          </c:marker>
          <c:cat>
            <c:strRef>
              <c:f>Sheet1!$CE$936:$CE$940</c:f>
              <c:strCache>
                <c:ptCount val="5"/>
                <c:pt idx="0">
                  <c:v>1H</c:v>
                </c:pt>
                <c:pt idx="1">
                  <c:v>2H</c:v>
                </c:pt>
                <c:pt idx="2">
                  <c:v>6H</c:v>
                </c:pt>
                <c:pt idx="3">
                  <c:v>12H</c:v>
                </c:pt>
                <c:pt idx="4">
                  <c:v>24H</c:v>
                </c:pt>
              </c:strCache>
            </c:strRef>
          </c:cat>
          <c:val>
            <c:numRef>
              <c:f>Sheet1!$CG$936:$CG$940</c:f>
              <c:numCache>
                <c:formatCode>General</c:formatCode>
                <c:ptCount val="5"/>
                <c:pt idx="0">
                  <c:v>64.19</c:v>
                </c:pt>
                <c:pt idx="1">
                  <c:v>44.6</c:v>
                </c:pt>
                <c:pt idx="2">
                  <c:v>21.36</c:v>
                </c:pt>
                <c:pt idx="3">
                  <c:v>12.02</c:v>
                </c:pt>
                <c:pt idx="4">
                  <c:v>0.44</c:v>
                </c:pt>
              </c:numCache>
            </c:numRef>
          </c:val>
          <c:smooth val="0"/>
          <c:extLst>
            <c:ext xmlns:c16="http://schemas.microsoft.com/office/drawing/2014/chart" uri="{C3380CC4-5D6E-409C-BE32-E72D297353CC}">
              <c16:uniqueId val="{00000001-2F7A-469E-8065-4425B0172F4C}"/>
            </c:ext>
          </c:extLst>
        </c:ser>
        <c:ser>
          <c:idx val="2"/>
          <c:order val="2"/>
          <c:tx>
            <c:v>10year</c:v>
          </c:tx>
          <c:spPr>
            <a:ln>
              <a:solidFill>
                <a:srgbClr val="00B050"/>
              </a:solidFill>
            </a:ln>
          </c:spPr>
          <c:marker>
            <c:symbol val="none"/>
          </c:marker>
          <c:cat>
            <c:strRef>
              <c:f>Sheet1!$CE$936:$CE$940</c:f>
              <c:strCache>
                <c:ptCount val="5"/>
                <c:pt idx="0">
                  <c:v>1H</c:v>
                </c:pt>
                <c:pt idx="1">
                  <c:v>2H</c:v>
                </c:pt>
                <c:pt idx="2">
                  <c:v>6H</c:v>
                </c:pt>
                <c:pt idx="3">
                  <c:v>12H</c:v>
                </c:pt>
                <c:pt idx="4">
                  <c:v>24H</c:v>
                </c:pt>
              </c:strCache>
            </c:strRef>
          </c:cat>
          <c:val>
            <c:numRef>
              <c:f>Sheet1!$CH$936:$CH$940</c:f>
              <c:numCache>
                <c:formatCode>General</c:formatCode>
                <c:ptCount val="5"/>
                <c:pt idx="0">
                  <c:v>76.790000000000006</c:v>
                </c:pt>
                <c:pt idx="1">
                  <c:v>53.9</c:v>
                </c:pt>
                <c:pt idx="2">
                  <c:v>26.97</c:v>
                </c:pt>
                <c:pt idx="3">
                  <c:v>15.25</c:v>
                </c:pt>
                <c:pt idx="4">
                  <c:v>0.11</c:v>
                </c:pt>
              </c:numCache>
            </c:numRef>
          </c:val>
          <c:smooth val="0"/>
          <c:extLst>
            <c:ext xmlns:c16="http://schemas.microsoft.com/office/drawing/2014/chart" uri="{C3380CC4-5D6E-409C-BE32-E72D297353CC}">
              <c16:uniqueId val="{00000002-2F7A-469E-8065-4425B0172F4C}"/>
            </c:ext>
          </c:extLst>
        </c:ser>
        <c:ser>
          <c:idx val="3"/>
          <c:order val="3"/>
          <c:tx>
            <c:v>50year</c:v>
          </c:tx>
          <c:spPr>
            <a:ln>
              <a:solidFill>
                <a:srgbClr val="FFC000"/>
              </a:solidFill>
            </a:ln>
          </c:spPr>
          <c:marker>
            <c:symbol val="none"/>
          </c:marker>
          <c:cat>
            <c:strRef>
              <c:f>Sheet1!$CE$936:$CE$940</c:f>
              <c:strCache>
                <c:ptCount val="5"/>
                <c:pt idx="0">
                  <c:v>1H</c:v>
                </c:pt>
                <c:pt idx="1">
                  <c:v>2H</c:v>
                </c:pt>
                <c:pt idx="2">
                  <c:v>6H</c:v>
                </c:pt>
                <c:pt idx="3">
                  <c:v>12H</c:v>
                </c:pt>
                <c:pt idx="4">
                  <c:v>24H</c:v>
                </c:pt>
              </c:strCache>
            </c:strRef>
          </c:cat>
          <c:val>
            <c:numRef>
              <c:f>Sheet1!$CI$936:$CI$940</c:f>
              <c:numCache>
                <c:formatCode>General</c:formatCode>
                <c:ptCount val="5"/>
                <c:pt idx="0">
                  <c:v>104.51</c:v>
                </c:pt>
                <c:pt idx="1">
                  <c:v>74.36</c:v>
                </c:pt>
                <c:pt idx="2">
                  <c:v>39.31</c:v>
                </c:pt>
                <c:pt idx="3">
                  <c:v>22.36</c:v>
                </c:pt>
                <c:pt idx="4">
                  <c:v>11.79</c:v>
                </c:pt>
              </c:numCache>
            </c:numRef>
          </c:val>
          <c:smooth val="0"/>
          <c:extLst>
            <c:ext xmlns:c16="http://schemas.microsoft.com/office/drawing/2014/chart" uri="{C3380CC4-5D6E-409C-BE32-E72D297353CC}">
              <c16:uniqueId val="{00000003-2F7A-469E-8065-4425B0172F4C}"/>
            </c:ext>
          </c:extLst>
        </c:ser>
        <c:ser>
          <c:idx val="4"/>
          <c:order val="4"/>
          <c:tx>
            <c:v>100year</c:v>
          </c:tx>
          <c:spPr>
            <a:ln>
              <a:solidFill>
                <a:srgbClr val="FF0000"/>
              </a:solidFill>
            </a:ln>
          </c:spPr>
          <c:marker>
            <c:symbol val="none"/>
          </c:marker>
          <c:cat>
            <c:strRef>
              <c:f>Sheet1!$CE$936:$CE$940</c:f>
              <c:strCache>
                <c:ptCount val="5"/>
                <c:pt idx="0">
                  <c:v>1H</c:v>
                </c:pt>
                <c:pt idx="1">
                  <c:v>2H</c:v>
                </c:pt>
                <c:pt idx="2">
                  <c:v>6H</c:v>
                </c:pt>
                <c:pt idx="3">
                  <c:v>12H</c:v>
                </c:pt>
                <c:pt idx="4">
                  <c:v>24H</c:v>
                </c:pt>
              </c:strCache>
            </c:strRef>
          </c:cat>
          <c:val>
            <c:numRef>
              <c:f>Sheet1!$CJ$936:$CJ$940</c:f>
              <c:numCache>
                <c:formatCode>General</c:formatCode>
                <c:ptCount val="5"/>
                <c:pt idx="0">
                  <c:v>116.23</c:v>
                </c:pt>
                <c:pt idx="1">
                  <c:v>83.02</c:v>
                </c:pt>
                <c:pt idx="2">
                  <c:v>44.53</c:v>
                </c:pt>
                <c:pt idx="3">
                  <c:v>25.37</c:v>
                </c:pt>
                <c:pt idx="4">
                  <c:v>13.35</c:v>
                </c:pt>
              </c:numCache>
            </c:numRef>
          </c:val>
          <c:smooth val="0"/>
          <c:extLst>
            <c:ext xmlns:c16="http://schemas.microsoft.com/office/drawing/2014/chart" uri="{C3380CC4-5D6E-409C-BE32-E72D297353CC}">
              <c16:uniqueId val="{00000004-2F7A-469E-8065-4425B0172F4C}"/>
            </c:ext>
          </c:extLst>
        </c:ser>
        <c:dLbls>
          <c:showLegendKey val="0"/>
          <c:showVal val="0"/>
          <c:showCatName val="0"/>
          <c:showSerName val="0"/>
          <c:showPercent val="0"/>
          <c:showBubbleSize val="0"/>
        </c:dLbls>
        <c:smooth val="0"/>
        <c:axId val="216827008"/>
        <c:axId val="216828928"/>
      </c:lineChart>
      <c:catAx>
        <c:axId val="216827008"/>
        <c:scaling>
          <c:orientation val="minMax"/>
        </c:scaling>
        <c:delete val="0"/>
        <c:axPos val="b"/>
        <c:title>
          <c:tx>
            <c:rich>
              <a:bodyPr/>
              <a:lstStyle/>
              <a:p>
                <a:pPr>
                  <a:defRPr/>
                </a:pPr>
                <a:r>
                  <a:rPr lang="en-US"/>
                  <a:t>Duration (Mean)</a:t>
                </a:r>
              </a:p>
            </c:rich>
          </c:tx>
          <c:overlay val="0"/>
        </c:title>
        <c:numFmt formatCode="General" sourceLinked="0"/>
        <c:majorTickMark val="out"/>
        <c:minorTickMark val="none"/>
        <c:tickLblPos val="nextTo"/>
        <c:crossAx val="216828928"/>
        <c:crosses val="autoZero"/>
        <c:auto val="1"/>
        <c:lblAlgn val="ctr"/>
        <c:lblOffset val="100"/>
        <c:noMultiLvlLbl val="0"/>
      </c:catAx>
      <c:valAx>
        <c:axId val="216828928"/>
        <c:scaling>
          <c:orientation val="minMax"/>
        </c:scaling>
        <c:delete val="0"/>
        <c:axPos val="l"/>
        <c:majorGridlines/>
        <c:title>
          <c:tx>
            <c:rich>
              <a:bodyPr rot="-5400000" vert="horz"/>
              <a:lstStyle/>
              <a:p>
                <a:pPr>
                  <a:defRPr/>
                </a:pPr>
                <a:r>
                  <a:rPr lang="en-US"/>
                  <a:t>Intensity (mm/hr)</a:t>
                </a:r>
              </a:p>
            </c:rich>
          </c:tx>
          <c:layout>
            <c:manualLayout>
              <c:xMode val="edge"/>
              <c:yMode val="edge"/>
              <c:x val="3.5081079793056955E-2"/>
              <c:y val="0.27322064669862739"/>
            </c:manualLayout>
          </c:layout>
          <c:overlay val="0"/>
        </c:title>
        <c:numFmt formatCode="General" sourceLinked="1"/>
        <c:majorTickMark val="out"/>
        <c:minorTickMark val="none"/>
        <c:tickLblPos val="nextTo"/>
        <c:crossAx val="216827008"/>
        <c:crosses val="autoZero"/>
        <c:crossBetween val="between"/>
      </c:valAx>
    </c:plotArea>
    <c:legend>
      <c:legendPos val="t"/>
      <c:layout>
        <c:manualLayout>
          <c:xMode val="edge"/>
          <c:yMode val="edge"/>
          <c:x val="0.12692812679777118"/>
          <c:y val="1.5440041173443129E-2"/>
          <c:w val="0.79532992946194236"/>
          <c:h val="9.3066975737657084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DE97E-926A-4130-99E9-FBA8676857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92B011D-FCE7-4237-81CB-E909EA5E761D}">
      <dgm:prSet phldrT="[Text]" custT="1"/>
      <dgm:spPr/>
      <dgm:t>
        <a:bodyPr/>
        <a:lstStyle/>
        <a:p>
          <a:r>
            <a:rPr lang="en-US" sz="3200" b="1" i="1" dirty="0"/>
            <a:t>Methodology</a:t>
          </a:r>
        </a:p>
      </dgm:t>
    </dgm:pt>
    <dgm:pt modelId="{F79DE734-F84F-4463-BB81-2D554F9EFA5C}" type="parTrans" cxnId="{EF0B5F4C-E292-44B7-8B38-6D39A99CBA22}">
      <dgm:prSet/>
      <dgm:spPr/>
      <dgm:t>
        <a:bodyPr/>
        <a:lstStyle/>
        <a:p>
          <a:endParaRPr lang="en-US"/>
        </a:p>
      </dgm:t>
    </dgm:pt>
    <dgm:pt modelId="{D560AC11-6DD9-4AC3-9983-82AFBB720F58}" type="sibTrans" cxnId="{EF0B5F4C-E292-44B7-8B38-6D39A99CBA22}">
      <dgm:prSet/>
      <dgm:spPr/>
      <dgm:t>
        <a:bodyPr/>
        <a:lstStyle/>
        <a:p>
          <a:endParaRPr lang="en-US"/>
        </a:p>
      </dgm:t>
    </dgm:pt>
    <dgm:pt modelId="{10D9C88E-F350-4C69-A066-2704F3B93ADA}" type="asst">
      <dgm:prSet phldrT="[Text]"/>
      <dgm:spPr>
        <a:solidFill>
          <a:schemeClr val="accent2">
            <a:lumMod val="50000"/>
          </a:schemeClr>
        </a:solidFill>
      </dgm:spPr>
      <dgm:t>
        <a:bodyPr/>
        <a:lstStyle/>
        <a:p>
          <a:r>
            <a:rPr lang="en-US" u="sng" dirty="0"/>
            <a:t>Geometric Design</a:t>
          </a:r>
        </a:p>
      </dgm:t>
    </dgm:pt>
    <dgm:pt modelId="{3D4C9949-5048-4CD3-869E-07F1D28B1E17}" type="parTrans" cxnId="{45370026-49B5-4184-AAE9-7B9B9A9A302B}">
      <dgm:prSet/>
      <dgm:spPr/>
      <dgm:t>
        <a:bodyPr/>
        <a:lstStyle/>
        <a:p>
          <a:endParaRPr lang="en-US"/>
        </a:p>
      </dgm:t>
    </dgm:pt>
    <dgm:pt modelId="{E09D528C-F4F7-489C-B1D0-97882D4B1B08}" type="sibTrans" cxnId="{45370026-49B5-4184-AAE9-7B9B9A9A302B}">
      <dgm:prSet/>
      <dgm:spPr/>
      <dgm:t>
        <a:bodyPr/>
        <a:lstStyle/>
        <a:p>
          <a:endParaRPr lang="en-US"/>
        </a:p>
      </dgm:t>
    </dgm:pt>
    <dgm:pt modelId="{DE6D383D-95E5-4F96-A080-67744FDBAC46}">
      <dgm:prSet phldrT="[Text]"/>
      <dgm:spPr>
        <a:solidFill>
          <a:schemeClr val="accent2">
            <a:lumMod val="75000"/>
          </a:schemeClr>
        </a:solidFill>
      </dgm:spPr>
      <dgm:t>
        <a:bodyPr/>
        <a:lstStyle/>
        <a:p>
          <a:r>
            <a:rPr lang="en-US" dirty="0"/>
            <a:t>Horizontal Alignment</a:t>
          </a:r>
        </a:p>
      </dgm:t>
    </dgm:pt>
    <dgm:pt modelId="{9D55BE40-78FE-440B-BC05-D80B7AEBBE18}" type="parTrans" cxnId="{00FD2C51-F413-48A5-8941-4BF66A34D70E}">
      <dgm:prSet/>
      <dgm:spPr/>
      <dgm:t>
        <a:bodyPr/>
        <a:lstStyle/>
        <a:p>
          <a:endParaRPr lang="en-US"/>
        </a:p>
      </dgm:t>
    </dgm:pt>
    <dgm:pt modelId="{968CB6CF-A6C2-4DA5-8C77-FCED11F87C57}" type="sibTrans" cxnId="{00FD2C51-F413-48A5-8941-4BF66A34D70E}">
      <dgm:prSet/>
      <dgm:spPr/>
      <dgm:t>
        <a:bodyPr/>
        <a:lstStyle/>
        <a:p>
          <a:endParaRPr lang="en-US"/>
        </a:p>
      </dgm:t>
    </dgm:pt>
    <dgm:pt modelId="{E113005F-C5C4-4516-975A-84EC87FF4E0C}" type="asst">
      <dgm:prSet phldrT="[Text]"/>
      <dgm:spPr>
        <a:solidFill>
          <a:schemeClr val="accent2">
            <a:lumMod val="75000"/>
          </a:schemeClr>
        </a:solidFill>
        <a:ln>
          <a:solidFill>
            <a:srgbClr val="00B0F0"/>
          </a:solidFill>
        </a:ln>
      </dgm:spPr>
      <dgm:t>
        <a:bodyPr/>
        <a:lstStyle/>
        <a:p>
          <a:r>
            <a:rPr lang="en-US" u="none" dirty="0"/>
            <a:t>Traffic Analysis</a:t>
          </a:r>
        </a:p>
      </dgm:t>
    </dgm:pt>
    <dgm:pt modelId="{21A784AD-5511-4C0F-BBD4-3E51A35462E5}" type="parTrans" cxnId="{6BD9392C-DF0D-4319-A235-B6AE3D8EE93A}">
      <dgm:prSet/>
      <dgm:spPr/>
      <dgm:t>
        <a:bodyPr/>
        <a:lstStyle/>
        <a:p>
          <a:endParaRPr lang="en-US"/>
        </a:p>
      </dgm:t>
    </dgm:pt>
    <dgm:pt modelId="{2FA6687B-C6B5-4008-B156-F57D7B6BCA69}" type="sibTrans" cxnId="{6BD9392C-DF0D-4319-A235-B6AE3D8EE93A}">
      <dgm:prSet/>
      <dgm:spPr/>
      <dgm:t>
        <a:bodyPr/>
        <a:lstStyle/>
        <a:p>
          <a:endParaRPr lang="en-US"/>
        </a:p>
      </dgm:t>
    </dgm:pt>
    <dgm:pt modelId="{1DC741C0-B5E4-4D29-8FFC-BAF88FF193E3}">
      <dgm:prSet/>
      <dgm:spPr>
        <a:solidFill>
          <a:schemeClr val="accent2">
            <a:lumMod val="75000"/>
          </a:schemeClr>
        </a:solidFill>
      </dgm:spPr>
      <dgm:t>
        <a:bodyPr/>
        <a:lstStyle/>
        <a:p>
          <a:r>
            <a:rPr lang="en-US" dirty="0"/>
            <a:t>Vertical Alignment</a:t>
          </a:r>
        </a:p>
      </dgm:t>
    </dgm:pt>
    <dgm:pt modelId="{6D9ACCF9-69EF-45CB-9CA2-000342001980}" type="parTrans" cxnId="{753DEDD3-2FDF-4BCD-94C4-C0E1DF68EAE5}">
      <dgm:prSet/>
      <dgm:spPr/>
      <dgm:t>
        <a:bodyPr/>
        <a:lstStyle/>
        <a:p>
          <a:endParaRPr lang="en-US"/>
        </a:p>
      </dgm:t>
    </dgm:pt>
    <dgm:pt modelId="{0C1C0B32-EC3F-48E5-99E1-EA9231FBC562}" type="sibTrans" cxnId="{753DEDD3-2FDF-4BCD-94C4-C0E1DF68EAE5}">
      <dgm:prSet/>
      <dgm:spPr/>
      <dgm:t>
        <a:bodyPr/>
        <a:lstStyle/>
        <a:p>
          <a:endParaRPr lang="en-US"/>
        </a:p>
      </dgm:t>
    </dgm:pt>
    <dgm:pt modelId="{40364185-61F2-4421-ABFD-F93AE68C2701}">
      <dgm:prSet custT="1"/>
      <dgm:spPr/>
      <dgm:t>
        <a:bodyPr/>
        <a:lstStyle/>
        <a:p>
          <a:pPr rtl="0"/>
          <a:r>
            <a:rPr lang="en-US" sz="2800" b="1" i="1" u="sng" dirty="0"/>
            <a:t>Cost Estimation</a:t>
          </a:r>
        </a:p>
      </dgm:t>
    </dgm:pt>
    <dgm:pt modelId="{B2DE94A9-C26F-46E0-915E-8444AA4A42C0}" type="parTrans" cxnId="{CEECD6C3-160D-4387-85A0-AA69FBABC6E1}">
      <dgm:prSet/>
      <dgm:spPr/>
      <dgm:t>
        <a:bodyPr/>
        <a:lstStyle/>
        <a:p>
          <a:endParaRPr lang="en-US"/>
        </a:p>
      </dgm:t>
    </dgm:pt>
    <dgm:pt modelId="{EBFE187D-E2C7-4B8E-9D6F-44F9ADCB194F}" type="sibTrans" cxnId="{CEECD6C3-160D-4387-85A0-AA69FBABC6E1}">
      <dgm:prSet/>
      <dgm:spPr/>
      <dgm:t>
        <a:bodyPr/>
        <a:lstStyle/>
        <a:p>
          <a:endParaRPr lang="en-US"/>
        </a:p>
      </dgm:t>
    </dgm:pt>
    <dgm:pt modelId="{E4142643-7BE5-4385-8710-754B2998B451}">
      <dgm:prSet phldrT="[Text]"/>
      <dgm:spPr>
        <a:solidFill>
          <a:schemeClr val="accent2">
            <a:lumMod val="50000"/>
          </a:schemeClr>
        </a:solidFill>
      </dgm:spPr>
      <dgm:t>
        <a:bodyPr/>
        <a:lstStyle/>
        <a:p>
          <a:r>
            <a:rPr lang="en-US" u="sng" dirty="0"/>
            <a:t>Environmental</a:t>
          </a:r>
        </a:p>
      </dgm:t>
    </dgm:pt>
    <dgm:pt modelId="{D059156B-196C-4870-B1DF-E50AE6CDB08C}" type="parTrans" cxnId="{B4D04350-241D-41D3-A3CA-EB44A4D21260}">
      <dgm:prSet/>
      <dgm:spPr/>
      <dgm:t>
        <a:bodyPr/>
        <a:lstStyle/>
        <a:p>
          <a:endParaRPr lang="en-US"/>
        </a:p>
      </dgm:t>
    </dgm:pt>
    <dgm:pt modelId="{D35FF6B4-3456-407D-8C3A-4148AEC8CCBF}" type="sibTrans" cxnId="{B4D04350-241D-41D3-A3CA-EB44A4D21260}">
      <dgm:prSet/>
      <dgm:spPr/>
      <dgm:t>
        <a:bodyPr/>
        <a:lstStyle/>
        <a:p>
          <a:endParaRPr lang="en-US"/>
        </a:p>
      </dgm:t>
    </dgm:pt>
    <dgm:pt modelId="{C7142B5F-6BD9-42C9-9B12-D36A0B78CBCF}">
      <dgm:prSet phldrT="[Text]"/>
      <dgm:spPr>
        <a:solidFill>
          <a:schemeClr val="accent2">
            <a:lumMod val="50000"/>
          </a:schemeClr>
        </a:solidFill>
      </dgm:spPr>
      <dgm:t>
        <a:bodyPr/>
        <a:lstStyle/>
        <a:p>
          <a:r>
            <a:rPr lang="en-US" u="sng" dirty="0"/>
            <a:t>Pavement Structural Design</a:t>
          </a:r>
        </a:p>
      </dgm:t>
    </dgm:pt>
    <dgm:pt modelId="{8B058C24-97B9-4BF0-8A6D-08CFD9E9E54D}" type="parTrans" cxnId="{497F1BAD-3C24-4E82-A590-85E04ED5D9AA}">
      <dgm:prSet/>
      <dgm:spPr/>
      <dgm:t>
        <a:bodyPr/>
        <a:lstStyle/>
        <a:p>
          <a:endParaRPr lang="en-US"/>
        </a:p>
      </dgm:t>
    </dgm:pt>
    <dgm:pt modelId="{0E8C8721-F1A3-4986-9050-F7AD3841D004}" type="sibTrans" cxnId="{497F1BAD-3C24-4E82-A590-85E04ED5D9AA}">
      <dgm:prSet/>
      <dgm:spPr/>
      <dgm:t>
        <a:bodyPr/>
        <a:lstStyle/>
        <a:p>
          <a:endParaRPr lang="en-US"/>
        </a:p>
      </dgm:t>
    </dgm:pt>
    <dgm:pt modelId="{402114D9-49D1-4F6B-9318-16BD4E13D8AB}">
      <dgm:prSet/>
      <dgm:spPr>
        <a:solidFill>
          <a:schemeClr val="accent2">
            <a:lumMod val="75000"/>
          </a:schemeClr>
        </a:solidFill>
      </dgm:spPr>
      <dgm:t>
        <a:bodyPr/>
        <a:lstStyle/>
        <a:p>
          <a:r>
            <a:rPr lang="en-US" dirty="0"/>
            <a:t>Soil Specification</a:t>
          </a:r>
        </a:p>
      </dgm:t>
    </dgm:pt>
    <dgm:pt modelId="{7E9CFDCC-AB8A-49FD-AC17-0CDB9F858DC0}" type="parTrans" cxnId="{EC8EDB62-45FE-4E35-8DA6-2D7914B213BD}">
      <dgm:prSet/>
      <dgm:spPr/>
      <dgm:t>
        <a:bodyPr/>
        <a:lstStyle/>
        <a:p>
          <a:endParaRPr lang="en-US"/>
        </a:p>
      </dgm:t>
    </dgm:pt>
    <dgm:pt modelId="{4FEE036F-DC2A-4FCD-8B9E-6F02FE1A0946}" type="sibTrans" cxnId="{EC8EDB62-45FE-4E35-8DA6-2D7914B213BD}">
      <dgm:prSet/>
      <dgm:spPr/>
      <dgm:t>
        <a:bodyPr/>
        <a:lstStyle/>
        <a:p>
          <a:endParaRPr lang="en-US"/>
        </a:p>
      </dgm:t>
    </dgm:pt>
    <dgm:pt modelId="{20F7CE2E-B313-4A67-B8F8-6316E66DE264}">
      <dgm:prSet/>
      <dgm:spPr>
        <a:solidFill>
          <a:schemeClr val="accent2">
            <a:lumMod val="75000"/>
          </a:schemeClr>
        </a:solidFill>
      </dgm:spPr>
      <dgm:t>
        <a:bodyPr/>
        <a:lstStyle/>
        <a:p>
          <a:r>
            <a:rPr lang="en-US" dirty="0"/>
            <a:t>Flexible Pavement</a:t>
          </a:r>
        </a:p>
      </dgm:t>
    </dgm:pt>
    <dgm:pt modelId="{0845B164-D228-406D-9A7B-ED85DCC13493}" type="parTrans" cxnId="{816AD5C7-74BB-43AB-98B9-AB9D60308332}">
      <dgm:prSet/>
      <dgm:spPr/>
      <dgm:t>
        <a:bodyPr/>
        <a:lstStyle/>
        <a:p>
          <a:endParaRPr lang="en-US"/>
        </a:p>
      </dgm:t>
    </dgm:pt>
    <dgm:pt modelId="{4C094EA3-6B7F-4A55-BEC6-CDF9E5EA840F}" type="sibTrans" cxnId="{816AD5C7-74BB-43AB-98B9-AB9D60308332}">
      <dgm:prSet/>
      <dgm:spPr/>
      <dgm:t>
        <a:bodyPr/>
        <a:lstStyle/>
        <a:p>
          <a:endParaRPr lang="en-US"/>
        </a:p>
      </dgm:t>
    </dgm:pt>
    <dgm:pt modelId="{048F1D02-60AD-4607-A5E3-F81F76E536DB}">
      <dgm:prSet/>
      <dgm:spPr>
        <a:solidFill>
          <a:schemeClr val="accent2">
            <a:lumMod val="75000"/>
          </a:schemeClr>
        </a:solidFill>
      </dgm:spPr>
      <dgm:t>
        <a:bodyPr/>
        <a:lstStyle/>
        <a:p>
          <a:r>
            <a:rPr lang="en-US" dirty="0"/>
            <a:t>Drainage System</a:t>
          </a:r>
        </a:p>
      </dgm:t>
    </dgm:pt>
    <dgm:pt modelId="{68D785E5-4FEE-4DED-9A55-B5EF5C0FB372}" type="parTrans" cxnId="{8E246A86-F357-4CC2-8B56-CF0A1962B71B}">
      <dgm:prSet/>
      <dgm:spPr/>
      <dgm:t>
        <a:bodyPr/>
        <a:lstStyle/>
        <a:p>
          <a:endParaRPr lang="en-US"/>
        </a:p>
      </dgm:t>
    </dgm:pt>
    <dgm:pt modelId="{7DE54030-07BB-417C-A8C2-6FB5B1EAB013}" type="sibTrans" cxnId="{8E246A86-F357-4CC2-8B56-CF0A1962B71B}">
      <dgm:prSet/>
      <dgm:spPr/>
      <dgm:t>
        <a:bodyPr/>
        <a:lstStyle/>
        <a:p>
          <a:endParaRPr lang="en-US"/>
        </a:p>
      </dgm:t>
    </dgm:pt>
    <dgm:pt modelId="{DCFF2B6B-280D-4545-AB74-4EC6693D4773}">
      <dgm:prSet custT="1"/>
      <dgm:spPr>
        <a:solidFill>
          <a:srgbClr val="92A9B9">
            <a:lumMod val="75000"/>
          </a:srgbClr>
        </a:solidFill>
        <a:ln w="13970"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800" kern="1200" dirty="0">
              <a:solidFill>
                <a:srgbClr val="FFFFFF"/>
              </a:solidFill>
              <a:latin typeface="Century Schoolbook" panose="02040604050505020304"/>
              <a:ea typeface="+mn-ea"/>
              <a:cs typeface="+mn-cs"/>
            </a:rPr>
            <a:t>Environmental Assessment</a:t>
          </a:r>
        </a:p>
      </dgm:t>
    </dgm:pt>
    <dgm:pt modelId="{E507F9B6-718A-45AE-B03E-243BBC90ABA5}" type="parTrans" cxnId="{358F36BB-8D15-4DF3-A860-0099791A69C4}">
      <dgm:prSet/>
      <dgm:spPr/>
      <dgm:t>
        <a:bodyPr/>
        <a:lstStyle/>
        <a:p>
          <a:endParaRPr lang="en-US"/>
        </a:p>
      </dgm:t>
    </dgm:pt>
    <dgm:pt modelId="{986FC4ED-BDE7-42B4-BDAD-CBE1C679CACE}" type="sibTrans" cxnId="{358F36BB-8D15-4DF3-A860-0099791A69C4}">
      <dgm:prSet/>
      <dgm:spPr/>
      <dgm:t>
        <a:bodyPr/>
        <a:lstStyle/>
        <a:p>
          <a:endParaRPr lang="en-US"/>
        </a:p>
      </dgm:t>
    </dgm:pt>
    <dgm:pt modelId="{5C4B731F-4E8B-4230-9EA2-A2166CB308F4}">
      <dgm:prSet/>
      <dgm:spPr>
        <a:solidFill>
          <a:schemeClr val="accent2">
            <a:lumMod val="75000"/>
          </a:schemeClr>
        </a:solidFill>
      </dgm:spPr>
      <dgm:t>
        <a:bodyPr/>
        <a:lstStyle/>
        <a:p>
          <a:r>
            <a:rPr lang="en-US" dirty="0"/>
            <a:t>Intersections</a:t>
          </a:r>
        </a:p>
      </dgm:t>
    </dgm:pt>
    <dgm:pt modelId="{F01E9292-9186-4A8E-943E-4894A410CC09}" type="parTrans" cxnId="{A87F86E0-CB2A-4CD2-8673-A825CC8BD991}">
      <dgm:prSet/>
      <dgm:spPr/>
      <dgm:t>
        <a:bodyPr/>
        <a:lstStyle/>
        <a:p>
          <a:endParaRPr lang="en-US"/>
        </a:p>
      </dgm:t>
    </dgm:pt>
    <dgm:pt modelId="{863FA2D4-DD03-4EC2-893E-45DF6CBDC5FE}" type="sibTrans" cxnId="{A87F86E0-CB2A-4CD2-8673-A825CC8BD991}">
      <dgm:prSet/>
      <dgm:spPr/>
      <dgm:t>
        <a:bodyPr/>
        <a:lstStyle/>
        <a:p>
          <a:endParaRPr lang="en-US"/>
        </a:p>
      </dgm:t>
    </dgm:pt>
    <dgm:pt modelId="{7A301C3C-370E-4749-A3D3-3FB274AA6AC0}" type="pres">
      <dgm:prSet presAssocID="{3F4DE97E-926A-4130-99E9-FBA867685733}" presName="hierChild1" presStyleCnt="0">
        <dgm:presLayoutVars>
          <dgm:orgChart val="1"/>
          <dgm:chPref val="1"/>
          <dgm:dir val="rev"/>
          <dgm:animOne val="branch"/>
          <dgm:animLvl val="lvl"/>
          <dgm:resizeHandles/>
        </dgm:presLayoutVars>
      </dgm:prSet>
      <dgm:spPr/>
    </dgm:pt>
    <dgm:pt modelId="{3C75BDD4-100A-4526-89FF-E2C8CF43DDB5}" type="pres">
      <dgm:prSet presAssocID="{992B011D-FCE7-4237-81CB-E909EA5E761D}" presName="hierRoot1" presStyleCnt="0">
        <dgm:presLayoutVars>
          <dgm:hierBranch val="init"/>
        </dgm:presLayoutVars>
      </dgm:prSet>
      <dgm:spPr/>
    </dgm:pt>
    <dgm:pt modelId="{3E237417-1901-4867-887E-5302830D6AFC}" type="pres">
      <dgm:prSet presAssocID="{992B011D-FCE7-4237-81CB-E909EA5E761D}" presName="rootComposite1" presStyleCnt="0"/>
      <dgm:spPr/>
    </dgm:pt>
    <dgm:pt modelId="{A7EC4D23-6629-4176-92A3-B0D32CBD1A44}" type="pres">
      <dgm:prSet presAssocID="{992B011D-FCE7-4237-81CB-E909EA5E761D}" presName="rootText1" presStyleLbl="node0" presStyleIdx="0" presStyleCnt="2" custScaleX="202170" custLinFactNeighborX="-65263" custLinFactNeighborY="-48">
        <dgm:presLayoutVars>
          <dgm:chPref val="3"/>
        </dgm:presLayoutVars>
      </dgm:prSet>
      <dgm:spPr/>
    </dgm:pt>
    <dgm:pt modelId="{C898FBF3-C5F1-42BA-9250-04F3E7B09A9E}" type="pres">
      <dgm:prSet presAssocID="{992B011D-FCE7-4237-81CB-E909EA5E761D}" presName="rootConnector1" presStyleLbl="node1" presStyleIdx="0" presStyleCnt="0"/>
      <dgm:spPr/>
    </dgm:pt>
    <dgm:pt modelId="{31B69231-7698-4282-975F-3714D5B97382}" type="pres">
      <dgm:prSet presAssocID="{992B011D-FCE7-4237-81CB-E909EA5E761D}" presName="hierChild2" presStyleCnt="0"/>
      <dgm:spPr/>
    </dgm:pt>
    <dgm:pt modelId="{4D9C59E3-EECE-47BD-A5C3-598D9D41676E}" type="pres">
      <dgm:prSet presAssocID="{D059156B-196C-4870-B1DF-E50AE6CDB08C}" presName="Name37" presStyleLbl="parChTrans1D2" presStyleIdx="0" presStyleCnt="3"/>
      <dgm:spPr/>
    </dgm:pt>
    <dgm:pt modelId="{64011ECC-859A-4228-9F57-82D99AD28CED}" type="pres">
      <dgm:prSet presAssocID="{E4142643-7BE5-4385-8710-754B2998B451}" presName="hierRoot2" presStyleCnt="0">
        <dgm:presLayoutVars>
          <dgm:hierBranch val="init"/>
        </dgm:presLayoutVars>
      </dgm:prSet>
      <dgm:spPr/>
    </dgm:pt>
    <dgm:pt modelId="{96A50A6D-B755-411C-A724-D3FBE33C181E}" type="pres">
      <dgm:prSet presAssocID="{E4142643-7BE5-4385-8710-754B2998B451}" presName="rootComposite" presStyleCnt="0"/>
      <dgm:spPr/>
    </dgm:pt>
    <dgm:pt modelId="{7CD94916-EAFC-455E-AE64-B5A7419C2AEB}" type="pres">
      <dgm:prSet presAssocID="{E4142643-7BE5-4385-8710-754B2998B451}" presName="rootText" presStyleLbl="node2" presStyleIdx="0" presStyleCnt="2" custScaleX="85724" custScaleY="73247" custLinFactX="7824" custLinFactY="-241637" custLinFactNeighborX="100000" custLinFactNeighborY="-300000">
        <dgm:presLayoutVars>
          <dgm:chPref val="3"/>
        </dgm:presLayoutVars>
      </dgm:prSet>
      <dgm:spPr/>
    </dgm:pt>
    <dgm:pt modelId="{1DA64867-FF44-4A59-9745-8142786E7A35}" type="pres">
      <dgm:prSet presAssocID="{E4142643-7BE5-4385-8710-754B2998B451}" presName="rootConnector" presStyleLbl="node2" presStyleIdx="0" presStyleCnt="2"/>
      <dgm:spPr/>
    </dgm:pt>
    <dgm:pt modelId="{7EC22083-44EA-4A64-A408-E5CA04B0F76F}" type="pres">
      <dgm:prSet presAssocID="{E4142643-7BE5-4385-8710-754B2998B451}" presName="hierChild4" presStyleCnt="0"/>
      <dgm:spPr/>
    </dgm:pt>
    <dgm:pt modelId="{385E9A2D-6446-43E6-A50C-93A274D90D41}" type="pres">
      <dgm:prSet presAssocID="{68D785E5-4FEE-4DED-9A55-B5EF5C0FB372}" presName="Name37" presStyleLbl="parChTrans1D3" presStyleIdx="0" presStyleCnt="8"/>
      <dgm:spPr/>
    </dgm:pt>
    <dgm:pt modelId="{E52DCD80-A79D-4760-B7F5-1DC4196B9CA7}" type="pres">
      <dgm:prSet presAssocID="{048F1D02-60AD-4607-A5E3-F81F76E536DB}" presName="hierRoot2" presStyleCnt="0">
        <dgm:presLayoutVars>
          <dgm:hierBranch val="init"/>
        </dgm:presLayoutVars>
      </dgm:prSet>
      <dgm:spPr/>
    </dgm:pt>
    <dgm:pt modelId="{114F75A2-51B8-4AA2-8FFA-BCD4E2F75823}" type="pres">
      <dgm:prSet presAssocID="{048F1D02-60AD-4607-A5E3-F81F76E536DB}" presName="rootComposite" presStyleCnt="0"/>
      <dgm:spPr/>
    </dgm:pt>
    <dgm:pt modelId="{5A4A9E99-2B8A-4D94-8A84-0B0E94AAC594}" type="pres">
      <dgm:prSet presAssocID="{048F1D02-60AD-4607-A5E3-F81F76E536DB}" presName="rootText" presStyleLbl="node3" presStyleIdx="0" presStyleCnt="7" custScaleX="84075" custScaleY="61124" custLinFactX="39174" custLinFactY="-220998" custLinFactNeighborX="100000" custLinFactNeighborY="-300000">
        <dgm:presLayoutVars>
          <dgm:chPref val="3"/>
        </dgm:presLayoutVars>
      </dgm:prSet>
      <dgm:spPr/>
    </dgm:pt>
    <dgm:pt modelId="{42EB12C0-C335-4099-A30A-1FE90E3AAC2C}" type="pres">
      <dgm:prSet presAssocID="{048F1D02-60AD-4607-A5E3-F81F76E536DB}" presName="rootConnector" presStyleLbl="node3" presStyleIdx="0" presStyleCnt="7"/>
      <dgm:spPr/>
    </dgm:pt>
    <dgm:pt modelId="{AC4FF200-7081-460B-88A2-0E9F0A879459}" type="pres">
      <dgm:prSet presAssocID="{048F1D02-60AD-4607-A5E3-F81F76E536DB}" presName="hierChild4" presStyleCnt="0"/>
      <dgm:spPr/>
    </dgm:pt>
    <dgm:pt modelId="{036BAC80-43A9-40AC-A235-0A666C1E77F1}" type="pres">
      <dgm:prSet presAssocID="{048F1D02-60AD-4607-A5E3-F81F76E536DB}" presName="hierChild5" presStyleCnt="0"/>
      <dgm:spPr/>
    </dgm:pt>
    <dgm:pt modelId="{E4DF1E02-0C87-4FD7-9531-1234098ADB62}" type="pres">
      <dgm:prSet presAssocID="{E507F9B6-718A-45AE-B03E-243BBC90ABA5}" presName="Name37" presStyleLbl="parChTrans1D3" presStyleIdx="1" presStyleCnt="8"/>
      <dgm:spPr/>
    </dgm:pt>
    <dgm:pt modelId="{A8B40B6D-6D6B-46F1-AE7C-3C4052B22ED9}" type="pres">
      <dgm:prSet presAssocID="{DCFF2B6B-280D-4545-AB74-4EC6693D4773}" presName="hierRoot2" presStyleCnt="0">
        <dgm:presLayoutVars>
          <dgm:hierBranch val="init"/>
        </dgm:presLayoutVars>
      </dgm:prSet>
      <dgm:spPr/>
    </dgm:pt>
    <dgm:pt modelId="{A1C9D856-A583-43E6-93F0-1AF77B4B9B4D}" type="pres">
      <dgm:prSet presAssocID="{DCFF2B6B-280D-4545-AB74-4EC6693D4773}" presName="rootComposite" presStyleCnt="0"/>
      <dgm:spPr/>
    </dgm:pt>
    <dgm:pt modelId="{91370552-06C6-4932-AE7A-EFA956CB840F}" type="pres">
      <dgm:prSet presAssocID="{DCFF2B6B-280D-4545-AB74-4EC6693D4773}" presName="rootText" presStyleLbl="node3" presStyleIdx="1" presStyleCnt="7" custScaleX="107760" custScaleY="67903" custLinFactX="39786" custLinFactY="-249184" custLinFactNeighborX="100000" custLinFactNeighborY="-300000">
        <dgm:presLayoutVars>
          <dgm:chPref val="3"/>
        </dgm:presLayoutVars>
      </dgm:prSet>
      <dgm:spPr>
        <a:xfrm>
          <a:off x="8695431" y="5147148"/>
          <a:ext cx="1909942" cy="954971"/>
        </a:xfrm>
        <a:prstGeom prst="rect">
          <a:avLst/>
        </a:prstGeom>
      </dgm:spPr>
    </dgm:pt>
    <dgm:pt modelId="{91CD3217-03DB-4384-8AAB-13B1A2852504}" type="pres">
      <dgm:prSet presAssocID="{DCFF2B6B-280D-4545-AB74-4EC6693D4773}" presName="rootConnector" presStyleLbl="node3" presStyleIdx="1" presStyleCnt="7"/>
      <dgm:spPr/>
    </dgm:pt>
    <dgm:pt modelId="{FFA5ED3F-9266-42E3-A8C2-E6814488B004}" type="pres">
      <dgm:prSet presAssocID="{DCFF2B6B-280D-4545-AB74-4EC6693D4773}" presName="hierChild4" presStyleCnt="0"/>
      <dgm:spPr/>
    </dgm:pt>
    <dgm:pt modelId="{A8298B78-413B-4C16-8049-E36821176554}" type="pres">
      <dgm:prSet presAssocID="{DCFF2B6B-280D-4545-AB74-4EC6693D4773}" presName="hierChild5" presStyleCnt="0"/>
      <dgm:spPr/>
    </dgm:pt>
    <dgm:pt modelId="{10883C7D-1F86-4906-948F-25BA2C0308FB}" type="pres">
      <dgm:prSet presAssocID="{E4142643-7BE5-4385-8710-754B2998B451}" presName="hierChild5" presStyleCnt="0"/>
      <dgm:spPr/>
    </dgm:pt>
    <dgm:pt modelId="{D0A61ED9-31B6-40C6-896B-9B502A7C86DD}" type="pres">
      <dgm:prSet presAssocID="{8B058C24-97B9-4BF0-8A6D-08CFD9E9E54D}" presName="Name37" presStyleLbl="parChTrans1D2" presStyleIdx="1" presStyleCnt="3"/>
      <dgm:spPr/>
    </dgm:pt>
    <dgm:pt modelId="{DA7E92F6-75E1-4035-B4DF-11CE7D8B24B5}" type="pres">
      <dgm:prSet presAssocID="{C7142B5F-6BD9-42C9-9B12-D36A0B78CBCF}" presName="hierRoot2" presStyleCnt="0">
        <dgm:presLayoutVars>
          <dgm:hierBranch val="init"/>
        </dgm:presLayoutVars>
      </dgm:prSet>
      <dgm:spPr/>
    </dgm:pt>
    <dgm:pt modelId="{365DC4F6-9153-4211-BE7A-BB16E85BAFE2}" type="pres">
      <dgm:prSet presAssocID="{C7142B5F-6BD9-42C9-9B12-D36A0B78CBCF}" presName="rootComposite" presStyleCnt="0"/>
      <dgm:spPr/>
    </dgm:pt>
    <dgm:pt modelId="{15ED46B4-F4A3-419F-9BE5-15FDCFE3CB85}" type="pres">
      <dgm:prSet presAssocID="{C7142B5F-6BD9-42C9-9B12-D36A0B78CBCF}" presName="rootText" presStyleLbl="node2" presStyleIdx="1" presStyleCnt="2" custScaleX="85724" custScaleY="73247" custLinFactY="-200000" custLinFactNeighborX="-11917" custLinFactNeighborY="-282943">
        <dgm:presLayoutVars>
          <dgm:chPref val="3"/>
        </dgm:presLayoutVars>
      </dgm:prSet>
      <dgm:spPr/>
    </dgm:pt>
    <dgm:pt modelId="{0A0B705F-947B-4DB7-9973-322A66AC0B7A}" type="pres">
      <dgm:prSet presAssocID="{C7142B5F-6BD9-42C9-9B12-D36A0B78CBCF}" presName="rootConnector" presStyleLbl="node2" presStyleIdx="1" presStyleCnt="2"/>
      <dgm:spPr/>
    </dgm:pt>
    <dgm:pt modelId="{892450B2-AC92-4600-831F-558E9BF10AD0}" type="pres">
      <dgm:prSet presAssocID="{C7142B5F-6BD9-42C9-9B12-D36A0B78CBCF}" presName="hierChild4" presStyleCnt="0"/>
      <dgm:spPr/>
    </dgm:pt>
    <dgm:pt modelId="{E07A9F36-2D33-488B-9EA1-6309DB20A400}" type="pres">
      <dgm:prSet presAssocID="{7E9CFDCC-AB8A-49FD-AC17-0CDB9F858DC0}" presName="Name37" presStyleLbl="parChTrans1D3" presStyleIdx="2" presStyleCnt="8"/>
      <dgm:spPr/>
    </dgm:pt>
    <dgm:pt modelId="{6AB3E3F5-0454-4257-8496-A7FFBD7FDB37}" type="pres">
      <dgm:prSet presAssocID="{402114D9-49D1-4F6B-9318-16BD4E13D8AB}" presName="hierRoot2" presStyleCnt="0">
        <dgm:presLayoutVars>
          <dgm:hierBranch val="init"/>
        </dgm:presLayoutVars>
      </dgm:prSet>
      <dgm:spPr/>
    </dgm:pt>
    <dgm:pt modelId="{99E7F0C9-507D-435F-9234-7CD9C34BCB33}" type="pres">
      <dgm:prSet presAssocID="{402114D9-49D1-4F6B-9318-16BD4E13D8AB}" presName="rootComposite" presStyleCnt="0"/>
      <dgm:spPr/>
    </dgm:pt>
    <dgm:pt modelId="{6F65D6FD-2EF1-4D8C-8E74-BEA98FB971F4}" type="pres">
      <dgm:prSet presAssocID="{402114D9-49D1-4F6B-9318-16BD4E13D8AB}" presName="rootText" presStyleLbl="node3" presStyleIdx="2" presStyleCnt="7" custScaleX="84075" custScaleY="61124" custLinFactY="-210399" custLinFactNeighborX="18075" custLinFactNeighborY="-300000">
        <dgm:presLayoutVars>
          <dgm:chPref val="3"/>
        </dgm:presLayoutVars>
      </dgm:prSet>
      <dgm:spPr/>
    </dgm:pt>
    <dgm:pt modelId="{6B191499-F873-4C95-BC82-CF89217EE022}" type="pres">
      <dgm:prSet presAssocID="{402114D9-49D1-4F6B-9318-16BD4E13D8AB}" presName="rootConnector" presStyleLbl="node3" presStyleIdx="2" presStyleCnt="7"/>
      <dgm:spPr/>
    </dgm:pt>
    <dgm:pt modelId="{5A7CD662-88F1-46D8-A008-AC5F09CA415F}" type="pres">
      <dgm:prSet presAssocID="{402114D9-49D1-4F6B-9318-16BD4E13D8AB}" presName="hierChild4" presStyleCnt="0"/>
      <dgm:spPr/>
    </dgm:pt>
    <dgm:pt modelId="{86384A5A-52CC-4DDA-B81F-F3421B15EB46}" type="pres">
      <dgm:prSet presAssocID="{402114D9-49D1-4F6B-9318-16BD4E13D8AB}" presName="hierChild5" presStyleCnt="0"/>
      <dgm:spPr/>
    </dgm:pt>
    <dgm:pt modelId="{F894938A-3338-4273-876D-C44DA3AB38F0}" type="pres">
      <dgm:prSet presAssocID="{0845B164-D228-406D-9A7B-ED85DCC13493}" presName="Name37" presStyleLbl="parChTrans1D3" presStyleIdx="3" presStyleCnt="8"/>
      <dgm:spPr/>
    </dgm:pt>
    <dgm:pt modelId="{2C31E6A9-EC2C-4121-8863-CB5F4692E8EB}" type="pres">
      <dgm:prSet presAssocID="{20F7CE2E-B313-4A67-B8F8-6316E66DE264}" presName="hierRoot2" presStyleCnt="0">
        <dgm:presLayoutVars>
          <dgm:hierBranch val="init"/>
        </dgm:presLayoutVars>
      </dgm:prSet>
      <dgm:spPr/>
    </dgm:pt>
    <dgm:pt modelId="{0591DBC3-1978-4DE7-A537-9102EB637B3F}" type="pres">
      <dgm:prSet presAssocID="{20F7CE2E-B313-4A67-B8F8-6316E66DE264}" presName="rootComposite" presStyleCnt="0"/>
      <dgm:spPr/>
    </dgm:pt>
    <dgm:pt modelId="{8F88AE3C-BFA4-428F-AE73-EF3D34103382}" type="pres">
      <dgm:prSet presAssocID="{20F7CE2E-B313-4A67-B8F8-6316E66DE264}" presName="rootText" presStyleLbl="node3" presStyleIdx="3" presStyleCnt="7" custScaleX="84075" custScaleY="61124" custLinFactY="-241180" custLinFactNeighborX="18075" custLinFactNeighborY="-300000">
        <dgm:presLayoutVars>
          <dgm:chPref val="3"/>
        </dgm:presLayoutVars>
      </dgm:prSet>
      <dgm:spPr/>
    </dgm:pt>
    <dgm:pt modelId="{B6D74E95-9CB8-43A8-BB37-A7F1DA701BE0}" type="pres">
      <dgm:prSet presAssocID="{20F7CE2E-B313-4A67-B8F8-6316E66DE264}" presName="rootConnector" presStyleLbl="node3" presStyleIdx="3" presStyleCnt="7"/>
      <dgm:spPr/>
    </dgm:pt>
    <dgm:pt modelId="{E5386A96-90EA-4135-85FA-C0F49225322A}" type="pres">
      <dgm:prSet presAssocID="{20F7CE2E-B313-4A67-B8F8-6316E66DE264}" presName="hierChild4" presStyleCnt="0"/>
      <dgm:spPr/>
    </dgm:pt>
    <dgm:pt modelId="{C376AF1A-8AE5-4980-956B-FA2B683134B0}" type="pres">
      <dgm:prSet presAssocID="{20F7CE2E-B313-4A67-B8F8-6316E66DE264}" presName="hierChild5" presStyleCnt="0"/>
      <dgm:spPr/>
    </dgm:pt>
    <dgm:pt modelId="{3FA96EED-36A1-4CBC-BBB8-42477F871E7D}" type="pres">
      <dgm:prSet presAssocID="{C7142B5F-6BD9-42C9-9B12-D36A0B78CBCF}" presName="hierChild5" presStyleCnt="0"/>
      <dgm:spPr/>
    </dgm:pt>
    <dgm:pt modelId="{9B138675-9B63-4B12-85E3-BAEA65311037}" type="pres">
      <dgm:prSet presAssocID="{992B011D-FCE7-4237-81CB-E909EA5E761D}" presName="hierChild3" presStyleCnt="0"/>
      <dgm:spPr/>
    </dgm:pt>
    <dgm:pt modelId="{6BB10FB5-3990-48C7-B44A-9D474253BC91}" type="pres">
      <dgm:prSet presAssocID="{3D4C9949-5048-4CD3-869E-07F1D28B1E17}" presName="Name111" presStyleLbl="parChTrans1D2" presStyleIdx="2" presStyleCnt="3"/>
      <dgm:spPr/>
    </dgm:pt>
    <dgm:pt modelId="{515E1796-AC2F-4DD1-AF04-647C14D5EB53}" type="pres">
      <dgm:prSet presAssocID="{10D9C88E-F350-4C69-A066-2704F3B93ADA}" presName="hierRoot3" presStyleCnt="0">
        <dgm:presLayoutVars>
          <dgm:hierBranch val="init"/>
        </dgm:presLayoutVars>
      </dgm:prSet>
      <dgm:spPr/>
    </dgm:pt>
    <dgm:pt modelId="{6341CBBF-8473-425B-A8E7-28FD3D283F1D}" type="pres">
      <dgm:prSet presAssocID="{10D9C88E-F350-4C69-A066-2704F3B93ADA}" presName="rootComposite3" presStyleCnt="0"/>
      <dgm:spPr/>
    </dgm:pt>
    <dgm:pt modelId="{2750D141-9E99-4FE6-83B0-88775507483C}" type="pres">
      <dgm:prSet presAssocID="{10D9C88E-F350-4C69-A066-2704F3B93ADA}" presName="rootText3" presStyleLbl="asst1" presStyleIdx="0" presStyleCnt="2" custScaleX="85724" custScaleY="73247" custLinFactX="-169103" custLinFactNeighborX="-200000" custLinFactNeighborY="-31287">
        <dgm:presLayoutVars>
          <dgm:chPref val="3"/>
        </dgm:presLayoutVars>
      </dgm:prSet>
      <dgm:spPr/>
    </dgm:pt>
    <dgm:pt modelId="{F716273D-0DA1-4944-91D9-63E1FEB33D4B}" type="pres">
      <dgm:prSet presAssocID="{10D9C88E-F350-4C69-A066-2704F3B93ADA}" presName="rootConnector3" presStyleLbl="asst1" presStyleIdx="0" presStyleCnt="2"/>
      <dgm:spPr/>
    </dgm:pt>
    <dgm:pt modelId="{52B5B810-1BF4-4DCB-B764-B6D6438D5264}" type="pres">
      <dgm:prSet presAssocID="{10D9C88E-F350-4C69-A066-2704F3B93ADA}" presName="hierChild6" presStyleCnt="0"/>
      <dgm:spPr/>
    </dgm:pt>
    <dgm:pt modelId="{E92DADE1-D932-466D-A971-A158AE1D9BB9}" type="pres">
      <dgm:prSet presAssocID="{9D55BE40-78FE-440B-BC05-D80B7AEBBE18}" presName="Name37" presStyleLbl="parChTrans1D3" presStyleIdx="4" presStyleCnt="8"/>
      <dgm:spPr/>
    </dgm:pt>
    <dgm:pt modelId="{39859FAC-1D5D-4086-B7B0-B7972259B389}" type="pres">
      <dgm:prSet presAssocID="{DE6D383D-95E5-4F96-A080-67744FDBAC46}" presName="hierRoot2" presStyleCnt="0">
        <dgm:presLayoutVars>
          <dgm:hierBranch val="init"/>
        </dgm:presLayoutVars>
      </dgm:prSet>
      <dgm:spPr/>
    </dgm:pt>
    <dgm:pt modelId="{C7650400-EBEA-4EFA-9B43-20BEDA2DDE36}" type="pres">
      <dgm:prSet presAssocID="{DE6D383D-95E5-4F96-A080-67744FDBAC46}" presName="rootComposite" presStyleCnt="0"/>
      <dgm:spPr/>
    </dgm:pt>
    <dgm:pt modelId="{C2E0211D-436C-4DF0-99A4-03D06B743475}" type="pres">
      <dgm:prSet presAssocID="{DE6D383D-95E5-4F96-A080-67744FDBAC46}" presName="rootText" presStyleLbl="node3" presStyleIdx="4" presStyleCnt="7" custScaleX="75520" custScaleY="58772" custLinFactX="-172901" custLinFactNeighborX="-200000" custLinFactNeighborY="-84866">
        <dgm:presLayoutVars>
          <dgm:chPref val="3"/>
        </dgm:presLayoutVars>
      </dgm:prSet>
      <dgm:spPr/>
    </dgm:pt>
    <dgm:pt modelId="{3502705F-59E9-4DAF-B582-FE663D6456DD}" type="pres">
      <dgm:prSet presAssocID="{DE6D383D-95E5-4F96-A080-67744FDBAC46}" presName="rootConnector" presStyleLbl="node3" presStyleIdx="4" presStyleCnt="7"/>
      <dgm:spPr/>
    </dgm:pt>
    <dgm:pt modelId="{E9DEEE11-1254-4576-B872-BE2F7692AAB2}" type="pres">
      <dgm:prSet presAssocID="{DE6D383D-95E5-4F96-A080-67744FDBAC46}" presName="hierChild4" presStyleCnt="0"/>
      <dgm:spPr/>
    </dgm:pt>
    <dgm:pt modelId="{51A70FD7-A984-4373-9813-29A72E356568}" type="pres">
      <dgm:prSet presAssocID="{DE6D383D-95E5-4F96-A080-67744FDBAC46}" presName="hierChild5" presStyleCnt="0"/>
      <dgm:spPr/>
    </dgm:pt>
    <dgm:pt modelId="{8DDB05BA-48AD-4479-A031-535EF26BD374}" type="pres">
      <dgm:prSet presAssocID="{6D9ACCF9-69EF-45CB-9CA2-000342001980}" presName="Name37" presStyleLbl="parChTrans1D3" presStyleIdx="5" presStyleCnt="8"/>
      <dgm:spPr/>
    </dgm:pt>
    <dgm:pt modelId="{58BB0BCE-9E72-45D8-8F73-CA4B93AC3E7C}" type="pres">
      <dgm:prSet presAssocID="{1DC741C0-B5E4-4D29-8FFC-BAF88FF193E3}" presName="hierRoot2" presStyleCnt="0">
        <dgm:presLayoutVars>
          <dgm:hierBranch val="init"/>
        </dgm:presLayoutVars>
      </dgm:prSet>
      <dgm:spPr/>
    </dgm:pt>
    <dgm:pt modelId="{2B9EA947-5FA7-457D-AAB9-2D7E6A2CA050}" type="pres">
      <dgm:prSet presAssocID="{1DC741C0-B5E4-4D29-8FFC-BAF88FF193E3}" presName="rootComposite" presStyleCnt="0"/>
      <dgm:spPr/>
    </dgm:pt>
    <dgm:pt modelId="{46844A44-C10A-4AB5-AEAF-62F5E885A05D}" type="pres">
      <dgm:prSet presAssocID="{1DC741C0-B5E4-4D29-8FFC-BAF88FF193E3}" presName="rootText" presStyleLbl="node3" presStyleIdx="5" presStyleCnt="7" custScaleX="75520" custScaleY="58772" custLinFactX="-172901" custLinFactY="-17031" custLinFactNeighborX="-200000" custLinFactNeighborY="-100000">
        <dgm:presLayoutVars>
          <dgm:chPref val="3"/>
        </dgm:presLayoutVars>
      </dgm:prSet>
      <dgm:spPr/>
    </dgm:pt>
    <dgm:pt modelId="{506862AB-FDBE-4002-9223-3765D5F5EAE5}" type="pres">
      <dgm:prSet presAssocID="{1DC741C0-B5E4-4D29-8FFC-BAF88FF193E3}" presName="rootConnector" presStyleLbl="node3" presStyleIdx="5" presStyleCnt="7"/>
      <dgm:spPr/>
    </dgm:pt>
    <dgm:pt modelId="{ECB1CBED-DF8E-4079-8B1F-88EAE13D1150}" type="pres">
      <dgm:prSet presAssocID="{1DC741C0-B5E4-4D29-8FFC-BAF88FF193E3}" presName="hierChild4" presStyleCnt="0"/>
      <dgm:spPr/>
    </dgm:pt>
    <dgm:pt modelId="{C13F4A9A-03D7-4D2F-9013-C012B9460CF7}" type="pres">
      <dgm:prSet presAssocID="{1DC741C0-B5E4-4D29-8FFC-BAF88FF193E3}" presName="hierChild5" presStyleCnt="0"/>
      <dgm:spPr/>
    </dgm:pt>
    <dgm:pt modelId="{78724613-A85D-43B3-A6E2-B60BA59AF769}" type="pres">
      <dgm:prSet presAssocID="{F01E9292-9186-4A8E-943E-4894A410CC09}" presName="Name37" presStyleLbl="parChTrans1D3" presStyleIdx="6" presStyleCnt="8"/>
      <dgm:spPr/>
    </dgm:pt>
    <dgm:pt modelId="{8ECB4CEB-45A3-4DDE-8151-8410E41308CD}" type="pres">
      <dgm:prSet presAssocID="{5C4B731F-4E8B-4230-9EA2-A2166CB308F4}" presName="hierRoot2" presStyleCnt="0">
        <dgm:presLayoutVars>
          <dgm:hierBranch val="init"/>
        </dgm:presLayoutVars>
      </dgm:prSet>
      <dgm:spPr/>
    </dgm:pt>
    <dgm:pt modelId="{46273801-1A51-4EE3-AE20-FF46920AB47E}" type="pres">
      <dgm:prSet presAssocID="{5C4B731F-4E8B-4230-9EA2-A2166CB308F4}" presName="rootComposite" presStyleCnt="0"/>
      <dgm:spPr/>
    </dgm:pt>
    <dgm:pt modelId="{C3D72F0A-3AB3-4235-A351-06A32102BB0A}" type="pres">
      <dgm:prSet presAssocID="{5C4B731F-4E8B-4230-9EA2-A2166CB308F4}" presName="rootText" presStyleLbl="node3" presStyleIdx="6" presStyleCnt="7" custScaleX="75584" custScaleY="54245" custLinFactX="-172684" custLinFactY="-54147" custLinFactNeighborX="-200000" custLinFactNeighborY="-100000">
        <dgm:presLayoutVars>
          <dgm:chPref val="3"/>
        </dgm:presLayoutVars>
      </dgm:prSet>
      <dgm:spPr/>
    </dgm:pt>
    <dgm:pt modelId="{FA8B14D3-6B52-4125-97C4-3CD274F81657}" type="pres">
      <dgm:prSet presAssocID="{5C4B731F-4E8B-4230-9EA2-A2166CB308F4}" presName="rootConnector" presStyleLbl="node3" presStyleIdx="6" presStyleCnt="7"/>
      <dgm:spPr/>
    </dgm:pt>
    <dgm:pt modelId="{2041BAA6-31EA-428C-954D-11D734F09853}" type="pres">
      <dgm:prSet presAssocID="{5C4B731F-4E8B-4230-9EA2-A2166CB308F4}" presName="hierChild4" presStyleCnt="0"/>
      <dgm:spPr/>
    </dgm:pt>
    <dgm:pt modelId="{FAB9FF8F-F044-4046-BDCA-9193666EE204}" type="pres">
      <dgm:prSet presAssocID="{5C4B731F-4E8B-4230-9EA2-A2166CB308F4}" presName="hierChild5" presStyleCnt="0"/>
      <dgm:spPr/>
    </dgm:pt>
    <dgm:pt modelId="{B2DE124C-4570-4A0C-8FE5-8746A1363E7B}" type="pres">
      <dgm:prSet presAssocID="{10D9C88E-F350-4C69-A066-2704F3B93ADA}" presName="hierChild7" presStyleCnt="0"/>
      <dgm:spPr/>
    </dgm:pt>
    <dgm:pt modelId="{8FE08C83-9031-4581-BE4F-0454BAE54B01}" type="pres">
      <dgm:prSet presAssocID="{21A784AD-5511-4C0F-BBD4-3E51A35462E5}" presName="Name111" presStyleLbl="parChTrans1D3" presStyleIdx="7" presStyleCnt="8"/>
      <dgm:spPr/>
    </dgm:pt>
    <dgm:pt modelId="{0847E3AF-1B6D-4BCE-94D2-C4DAEF8A288E}" type="pres">
      <dgm:prSet presAssocID="{E113005F-C5C4-4516-975A-84EC87FF4E0C}" presName="hierRoot3" presStyleCnt="0">
        <dgm:presLayoutVars>
          <dgm:hierBranch val="init"/>
        </dgm:presLayoutVars>
      </dgm:prSet>
      <dgm:spPr/>
    </dgm:pt>
    <dgm:pt modelId="{07B5BF57-191A-454C-AFC0-6BE563D7B111}" type="pres">
      <dgm:prSet presAssocID="{E113005F-C5C4-4516-975A-84EC87FF4E0C}" presName="rootComposite3" presStyleCnt="0"/>
      <dgm:spPr/>
    </dgm:pt>
    <dgm:pt modelId="{0D2CD4BC-2D7E-4066-8D1D-B5C207AB0B8E}" type="pres">
      <dgm:prSet presAssocID="{E113005F-C5C4-4516-975A-84EC87FF4E0C}" presName="rootText3" presStyleLbl="asst1" presStyleIdx="1" presStyleCnt="2" custScaleX="85724" custScaleY="73247" custLinFactX="-172924" custLinFactNeighborX="-200000" custLinFactNeighborY="-46810">
        <dgm:presLayoutVars>
          <dgm:chPref val="3"/>
        </dgm:presLayoutVars>
      </dgm:prSet>
      <dgm:spPr/>
    </dgm:pt>
    <dgm:pt modelId="{39E48EDC-6532-4C21-9D03-BAE9C1142C44}" type="pres">
      <dgm:prSet presAssocID="{E113005F-C5C4-4516-975A-84EC87FF4E0C}" presName="rootConnector3" presStyleLbl="asst1" presStyleIdx="1" presStyleCnt="2"/>
      <dgm:spPr/>
    </dgm:pt>
    <dgm:pt modelId="{C853D89E-9155-45D9-97CC-A2DD34A05F89}" type="pres">
      <dgm:prSet presAssocID="{E113005F-C5C4-4516-975A-84EC87FF4E0C}" presName="hierChild6" presStyleCnt="0"/>
      <dgm:spPr/>
    </dgm:pt>
    <dgm:pt modelId="{B653CF9F-51BC-4A79-B232-780B2DC56D5F}" type="pres">
      <dgm:prSet presAssocID="{E113005F-C5C4-4516-975A-84EC87FF4E0C}" presName="hierChild7" presStyleCnt="0"/>
      <dgm:spPr/>
    </dgm:pt>
    <dgm:pt modelId="{BC6887BB-F278-4CA2-9D9C-48FD7D80B8F3}" type="pres">
      <dgm:prSet presAssocID="{40364185-61F2-4421-ABFD-F93AE68C2701}" presName="hierRoot1" presStyleCnt="0">
        <dgm:presLayoutVars>
          <dgm:hierBranch val="init"/>
        </dgm:presLayoutVars>
      </dgm:prSet>
      <dgm:spPr/>
    </dgm:pt>
    <dgm:pt modelId="{0B32CC61-2AA0-4DFC-AF9A-CEBBA28F75EF}" type="pres">
      <dgm:prSet presAssocID="{40364185-61F2-4421-ABFD-F93AE68C2701}" presName="rootComposite1" presStyleCnt="0"/>
      <dgm:spPr/>
    </dgm:pt>
    <dgm:pt modelId="{A45108EF-8937-43A2-8490-0F442A058F92}" type="pres">
      <dgm:prSet presAssocID="{40364185-61F2-4421-ABFD-F93AE68C2701}" presName="rootText1" presStyleLbl="node0" presStyleIdx="1" presStyleCnt="2" custScaleX="166641" custScaleY="149427" custLinFactX="43461" custLinFactY="292461" custLinFactNeighborX="100000" custLinFactNeighborY="300000">
        <dgm:presLayoutVars>
          <dgm:chPref val="3"/>
        </dgm:presLayoutVars>
      </dgm:prSet>
      <dgm:spPr/>
    </dgm:pt>
    <dgm:pt modelId="{B5A9F2FA-F321-4C2B-9782-25F60534F8CC}" type="pres">
      <dgm:prSet presAssocID="{40364185-61F2-4421-ABFD-F93AE68C2701}" presName="rootConnector1" presStyleLbl="node1" presStyleIdx="0" presStyleCnt="0"/>
      <dgm:spPr/>
    </dgm:pt>
    <dgm:pt modelId="{4FFD2803-0CBF-42CC-92C8-3FAD289C4434}" type="pres">
      <dgm:prSet presAssocID="{40364185-61F2-4421-ABFD-F93AE68C2701}" presName="hierChild2" presStyleCnt="0"/>
      <dgm:spPr/>
    </dgm:pt>
    <dgm:pt modelId="{8100B024-B188-46F1-A83A-16FEC89D96DD}" type="pres">
      <dgm:prSet presAssocID="{40364185-61F2-4421-ABFD-F93AE68C2701}" presName="hierChild3" presStyleCnt="0"/>
      <dgm:spPr/>
    </dgm:pt>
  </dgm:ptLst>
  <dgm:cxnLst>
    <dgm:cxn modelId="{1EA8F205-0CC1-45CB-BD5B-CD5A0ED8361F}" type="presOf" srcId="{048F1D02-60AD-4607-A5E3-F81F76E536DB}" destId="{5A4A9E99-2B8A-4D94-8A84-0B0E94AAC594}" srcOrd="0" destOrd="0" presId="urn:microsoft.com/office/officeart/2005/8/layout/orgChart1"/>
    <dgm:cxn modelId="{EE18F806-8D5F-44DC-9F80-E27408804232}" type="presOf" srcId="{E113005F-C5C4-4516-975A-84EC87FF4E0C}" destId="{39E48EDC-6532-4C21-9D03-BAE9C1142C44}" srcOrd="1" destOrd="0" presId="urn:microsoft.com/office/officeart/2005/8/layout/orgChart1"/>
    <dgm:cxn modelId="{FEA12C0A-7756-47B2-8EA7-0E0CBEE11EBE}" type="presOf" srcId="{E4142643-7BE5-4385-8710-754B2998B451}" destId="{1DA64867-FF44-4A59-9745-8142786E7A35}" srcOrd="1" destOrd="0" presId="urn:microsoft.com/office/officeart/2005/8/layout/orgChart1"/>
    <dgm:cxn modelId="{18883C10-A732-4DBD-ACE1-1C53A15CF7DC}" type="presOf" srcId="{1DC741C0-B5E4-4D29-8FFC-BAF88FF193E3}" destId="{506862AB-FDBE-4002-9223-3765D5F5EAE5}" srcOrd="1" destOrd="0" presId="urn:microsoft.com/office/officeart/2005/8/layout/orgChart1"/>
    <dgm:cxn modelId="{5C0D5C11-EAB0-483D-ACAB-DECAD698BFD0}" type="presOf" srcId="{8B058C24-97B9-4BF0-8A6D-08CFD9E9E54D}" destId="{D0A61ED9-31B6-40C6-896B-9B502A7C86DD}" srcOrd="0" destOrd="0" presId="urn:microsoft.com/office/officeart/2005/8/layout/orgChart1"/>
    <dgm:cxn modelId="{45370026-49B5-4184-AAE9-7B9B9A9A302B}" srcId="{992B011D-FCE7-4237-81CB-E909EA5E761D}" destId="{10D9C88E-F350-4C69-A066-2704F3B93ADA}" srcOrd="2" destOrd="0" parTransId="{3D4C9949-5048-4CD3-869E-07F1D28B1E17}" sibTransId="{E09D528C-F4F7-489C-B1D0-97882D4B1B08}"/>
    <dgm:cxn modelId="{43CD0928-E851-4BE0-81C8-733092F59673}" type="presOf" srcId="{DE6D383D-95E5-4F96-A080-67744FDBAC46}" destId="{3502705F-59E9-4DAF-B582-FE663D6456DD}" srcOrd="1" destOrd="0" presId="urn:microsoft.com/office/officeart/2005/8/layout/orgChart1"/>
    <dgm:cxn modelId="{6BD9392C-DF0D-4319-A235-B6AE3D8EE93A}" srcId="{10D9C88E-F350-4C69-A066-2704F3B93ADA}" destId="{E113005F-C5C4-4516-975A-84EC87FF4E0C}" srcOrd="3" destOrd="0" parTransId="{21A784AD-5511-4C0F-BBD4-3E51A35462E5}" sibTransId="{2FA6687B-C6B5-4008-B156-F57D7B6BCA69}"/>
    <dgm:cxn modelId="{1E01372F-5C6F-4E7E-8360-76434837C41F}" type="presOf" srcId="{21A784AD-5511-4C0F-BBD4-3E51A35462E5}" destId="{8FE08C83-9031-4581-BE4F-0454BAE54B01}" srcOrd="0" destOrd="0" presId="urn:microsoft.com/office/officeart/2005/8/layout/orgChart1"/>
    <dgm:cxn modelId="{D6366838-5D75-4A6C-AC61-552CFDDE733C}" type="presOf" srcId="{5C4B731F-4E8B-4230-9EA2-A2166CB308F4}" destId="{FA8B14D3-6B52-4125-97C4-3CD274F81657}" srcOrd="1" destOrd="0" presId="urn:microsoft.com/office/officeart/2005/8/layout/orgChart1"/>
    <dgm:cxn modelId="{06FBBE38-F27E-4F2A-9FC4-781F36FC1760}" type="presOf" srcId="{E113005F-C5C4-4516-975A-84EC87FF4E0C}" destId="{0D2CD4BC-2D7E-4066-8D1D-B5C207AB0B8E}" srcOrd="0" destOrd="0" presId="urn:microsoft.com/office/officeart/2005/8/layout/orgChart1"/>
    <dgm:cxn modelId="{425FA639-BA0F-4309-9C2D-CC21794DD172}" type="presOf" srcId="{DCFF2B6B-280D-4545-AB74-4EC6693D4773}" destId="{91370552-06C6-4932-AE7A-EFA956CB840F}" srcOrd="0" destOrd="0" presId="urn:microsoft.com/office/officeart/2005/8/layout/orgChart1"/>
    <dgm:cxn modelId="{DA070B40-025B-4D0A-8AFE-8E257E7ADAD4}" type="presOf" srcId="{3D4C9949-5048-4CD3-869E-07F1D28B1E17}" destId="{6BB10FB5-3990-48C7-B44A-9D474253BC91}" srcOrd="0" destOrd="0" presId="urn:microsoft.com/office/officeart/2005/8/layout/orgChart1"/>
    <dgm:cxn modelId="{25C87442-2FF3-4AE3-980C-89B0D02261B2}" type="presOf" srcId="{3F4DE97E-926A-4130-99E9-FBA867685733}" destId="{7A301C3C-370E-4749-A3D3-3FB274AA6AC0}" srcOrd="0" destOrd="0" presId="urn:microsoft.com/office/officeart/2005/8/layout/orgChart1"/>
    <dgm:cxn modelId="{EC8EDB62-45FE-4E35-8DA6-2D7914B213BD}" srcId="{C7142B5F-6BD9-42C9-9B12-D36A0B78CBCF}" destId="{402114D9-49D1-4F6B-9318-16BD4E13D8AB}" srcOrd="0" destOrd="0" parTransId="{7E9CFDCC-AB8A-49FD-AC17-0CDB9F858DC0}" sibTransId="{4FEE036F-DC2A-4FCD-8B9E-6F02FE1A0946}"/>
    <dgm:cxn modelId="{C1160844-F154-4D54-863A-5B2E6DC1B3A6}" type="presOf" srcId="{0845B164-D228-406D-9A7B-ED85DCC13493}" destId="{F894938A-3338-4273-876D-C44DA3AB38F0}" srcOrd="0" destOrd="0" presId="urn:microsoft.com/office/officeart/2005/8/layout/orgChart1"/>
    <dgm:cxn modelId="{369F274A-FD02-4B15-B73B-A912DA9BBAF6}" type="presOf" srcId="{C7142B5F-6BD9-42C9-9B12-D36A0B78CBCF}" destId="{15ED46B4-F4A3-419F-9BE5-15FDCFE3CB85}" srcOrd="0" destOrd="0" presId="urn:microsoft.com/office/officeart/2005/8/layout/orgChart1"/>
    <dgm:cxn modelId="{EF0B5F4C-E292-44B7-8B38-6D39A99CBA22}" srcId="{3F4DE97E-926A-4130-99E9-FBA867685733}" destId="{992B011D-FCE7-4237-81CB-E909EA5E761D}" srcOrd="0" destOrd="0" parTransId="{F79DE734-F84F-4463-BB81-2D554F9EFA5C}" sibTransId="{D560AC11-6DD9-4AC3-9983-82AFBB720F58}"/>
    <dgm:cxn modelId="{C5BA824C-BAEE-49DA-A737-6A02E84D58D7}" type="presOf" srcId="{DE6D383D-95E5-4F96-A080-67744FDBAC46}" destId="{C2E0211D-436C-4DF0-99A4-03D06B743475}" srcOrd="0" destOrd="0" presId="urn:microsoft.com/office/officeart/2005/8/layout/orgChart1"/>
    <dgm:cxn modelId="{610FAA4C-07B4-495A-AC2E-8FC398A9B278}" type="presOf" srcId="{992B011D-FCE7-4237-81CB-E909EA5E761D}" destId="{A7EC4D23-6629-4176-92A3-B0D32CBD1A44}" srcOrd="0" destOrd="0" presId="urn:microsoft.com/office/officeart/2005/8/layout/orgChart1"/>
    <dgm:cxn modelId="{B4D04350-241D-41D3-A3CA-EB44A4D21260}" srcId="{992B011D-FCE7-4237-81CB-E909EA5E761D}" destId="{E4142643-7BE5-4385-8710-754B2998B451}" srcOrd="0" destOrd="0" parTransId="{D059156B-196C-4870-B1DF-E50AE6CDB08C}" sibTransId="{D35FF6B4-3456-407D-8C3A-4148AEC8CCBF}"/>
    <dgm:cxn modelId="{00FD2C51-F413-48A5-8941-4BF66A34D70E}" srcId="{10D9C88E-F350-4C69-A066-2704F3B93ADA}" destId="{DE6D383D-95E5-4F96-A080-67744FDBAC46}" srcOrd="0" destOrd="0" parTransId="{9D55BE40-78FE-440B-BC05-D80B7AEBBE18}" sibTransId="{968CB6CF-A6C2-4DA5-8C77-FCED11F87C57}"/>
    <dgm:cxn modelId="{52C69771-3613-43EA-83AA-1DABF1834BE6}" type="presOf" srcId="{68D785E5-4FEE-4DED-9A55-B5EF5C0FB372}" destId="{385E9A2D-6446-43E6-A50C-93A274D90D41}" srcOrd="0" destOrd="0" presId="urn:microsoft.com/office/officeart/2005/8/layout/orgChart1"/>
    <dgm:cxn modelId="{DEEB6A75-2661-444F-B505-6D6B3CFFA4A7}" type="presOf" srcId="{E507F9B6-718A-45AE-B03E-243BBC90ABA5}" destId="{E4DF1E02-0C87-4FD7-9531-1234098ADB62}" srcOrd="0" destOrd="0" presId="urn:microsoft.com/office/officeart/2005/8/layout/orgChart1"/>
    <dgm:cxn modelId="{80CD3657-A933-475B-99BB-84276964105E}" type="presOf" srcId="{20F7CE2E-B313-4A67-B8F8-6316E66DE264}" destId="{8F88AE3C-BFA4-428F-AE73-EF3D34103382}" srcOrd="0" destOrd="0" presId="urn:microsoft.com/office/officeart/2005/8/layout/orgChart1"/>
    <dgm:cxn modelId="{B4D22C80-3C18-4DFD-A6FF-A8C477761D89}" type="presOf" srcId="{992B011D-FCE7-4237-81CB-E909EA5E761D}" destId="{C898FBF3-C5F1-42BA-9250-04F3E7B09A9E}" srcOrd="1" destOrd="0" presId="urn:microsoft.com/office/officeart/2005/8/layout/orgChart1"/>
    <dgm:cxn modelId="{46377280-CA8B-41CC-B424-73D929174612}" type="presOf" srcId="{40364185-61F2-4421-ABFD-F93AE68C2701}" destId="{B5A9F2FA-F321-4C2B-9782-25F60534F8CC}" srcOrd="1" destOrd="0" presId="urn:microsoft.com/office/officeart/2005/8/layout/orgChart1"/>
    <dgm:cxn modelId="{2F852182-BBA0-4D04-9756-ED6F5F057193}" type="presOf" srcId="{402114D9-49D1-4F6B-9318-16BD4E13D8AB}" destId="{6B191499-F873-4C95-BC82-CF89217EE022}" srcOrd="1" destOrd="0" presId="urn:microsoft.com/office/officeart/2005/8/layout/orgChart1"/>
    <dgm:cxn modelId="{E00E9C85-69F3-40FF-AF11-B8D6B8DA398A}" type="presOf" srcId="{6D9ACCF9-69EF-45CB-9CA2-000342001980}" destId="{8DDB05BA-48AD-4479-A031-535EF26BD374}" srcOrd="0" destOrd="0" presId="urn:microsoft.com/office/officeart/2005/8/layout/orgChart1"/>
    <dgm:cxn modelId="{8E246A86-F357-4CC2-8B56-CF0A1962B71B}" srcId="{E4142643-7BE5-4385-8710-754B2998B451}" destId="{048F1D02-60AD-4607-A5E3-F81F76E536DB}" srcOrd="0" destOrd="0" parTransId="{68D785E5-4FEE-4DED-9A55-B5EF5C0FB372}" sibTransId="{7DE54030-07BB-417C-A8C2-6FB5B1EAB013}"/>
    <dgm:cxn modelId="{88977C8C-27C5-4F1A-A5B5-19F08D5775AF}" type="presOf" srcId="{20F7CE2E-B313-4A67-B8F8-6316E66DE264}" destId="{B6D74E95-9CB8-43A8-BB37-A7F1DA701BE0}" srcOrd="1" destOrd="0" presId="urn:microsoft.com/office/officeart/2005/8/layout/orgChart1"/>
    <dgm:cxn modelId="{92755E95-CE2E-419E-915E-C9D20CE1BC7E}" type="presOf" srcId="{402114D9-49D1-4F6B-9318-16BD4E13D8AB}" destId="{6F65D6FD-2EF1-4D8C-8E74-BEA98FB971F4}" srcOrd="0" destOrd="0" presId="urn:microsoft.com/office/officeart/2005/8/layout/orgChart1"/>
    <dgm:cxn modelId="{20CC939C-0235-4CC8-84C6-AAE2DA911E19}" type="presOf" srcId="{D059156B-196C-4870-B1DF-E50AE6CDB08C}" destId="{4D9C59E3-EECE-47BD-A5C3-598D9D41676E}" srcOrd="0" destOrd="0" presId="urn:microsoft.com/office/officeart/2005/8/layout/orgChart1"/>
    <dgm:cxn modelId="{77036EA0-04DC-4EE8-B367-82C5AB6F5978}" type="presOf" srcId="{DCFF2B6B-280D-4545-AB74-4EC6693D4773}" destId="{91CD3217-03DB-4384-8AAB-13B1A2852504}" srcOrd="1" destOrd="0" presId="urn:microsoft.com/office/officeart/2005/8/layout/orgChart1"/>
    <dgm:cxn modelId="{497F1BAD-3C24-4E82-A590-85E04ED5D9AA}" srcId="{992B011D-FCE7-4237-81CB-E909EA5E761D}" destId="{C7142B5F-6BD9-42C9-9B12-D36A0B78CBCF}" srcOrd="1" destOrd="0" parTransId="{8B058C24-97B9-4BF0-8A6D-08CFD9E9E54D}" sibTransId="{0E8C8721-F1A3-4986-9050-F7AD3841D004}"/>
    <dgm:cxn modelId="{CF1F0EB6-168C-4884-AE7F-41A6991FFDF3}" type="presOf" srcId="{F01E9292-9186-4A8E-943E-4894A410CC09}" destId="{78724613-A85D-43B3-A6E2-B60BA59AF769}" srcOrd="0" destOrd="0" presId="urn:microsoft.com/office/officeart/2005/8/layout/orgChart1"/>
    <dgm:cxn modelId="{358F36BB-8D15-4DF3-A860-0099791A69C4}" srcId="{E4142643-7BE5-4385-8710-754B2998B451}" destId="{DCFF2B6B-280D-4545-AB74-4EC6693D4773}" srcOrd="1" destOrd="0" parTransId="{E507F9B6-718A-45AE-B03E-243BBC90ABA5}" sibTransId="{986FC4ED-BDE7-42B4-BDAD-CBE1C679CACE}"/>
    <dgm:cxn modelId="{55F940BD-CA0A-4BA7-B261-BEA43D53555D}" type="presOf" srcId="{5C4B731F-4E8B-4230-9EA2-A2166CB308F4}" destId="{C3D72F0A-3AB3-4235-A351-06A32102BB0A}" srcOrd="0" destOrd="0" presId="urn:microsoft.com/office/officeart/2005/8/layout/orgChart1"/>
    <dgm:cxn modelId="{D187A2C0-502D-401E-B941-FC41A3D9AB48}" type="presOf" srcId="{C7142B5F-6BD9-42C9-9B12-D36A0B78CBCF}" destId="{0A0B705F-947B-4DB7-9973-322A66AC0B7A}" srcOrd="1" destOrd="0" presId="urn:microsoft.com/office/officeart/2005/8/layout/orgChart1"/>
    <dgm:cxn modelId="{CEECD6C3-160D-4387-85A0-AA69FBABC6E1}" srcId="{3F4DE97E-926A-4130-99E9-FBA867685733}" destId="{40364185-61F2-4421-ABFD-F93AE68C2701}" srcOrd="1" destOrd="0" parTransId="{B2DE94A9-C26F-46E0-915E-8444AA4A42C0}" sibTransId="{EBFE187D-E2C7-4B8E-9D6F-44F9ADCB194F}"/>
    <dgm:cxn modelId="{F88D2CC5-98E8-46E3-A238-DA6220CA4B2C}" type="presOf" srcId="{1DC741C0-B5E4-4D29-8FFC-BAF88FF193E3}" destId="{46844A44-C10A-4AB5-AEAF-62F5E885A05D}" srcOrd="0" destOrd="0" presId="urn:microsoft.com/office/officeart/2005/8/layout/orgChart1"/>
    <dgm:cxn modelId="{816AD5C7-74BB-43AB-98B9-AB9D60308332}" srcId="{C7142B5F-6BD9-42C9-9B12-D36A0B78CBCF}" destId="{20F7CE2E-B313-4A67-B8F8-6316E66DE264}" srcOrd="1" destOrd="0" parTransId="{0845B164-D228-406D-9A7B-ED85DCC13493}" sibTransId="{4C094EA3-6B7F-4A55-BEC6-CDF9E5EA840F}"/>
    <dgm:cxn modelId="{F66359C8-8A95-4B8F-9C6F-112BC9E53F16}" type="presOf" srcId="{9D55BE40-78FE-440B-BC05-D80B7AEBBE18}" destId="{E92DADE1-D932-466D-A971-A158AE1D9BB9}" srcOrd="0" destOrd="0" presId="urn:microsoft.com/office/officeart/2005/8/layout/orgChart1"/>
    <dgm:cxn modelId="{753DEDD3-2FDF-4BCD-94C4-C0E1DF68EAE5}" srcId="{10D9C88E-F350-4C69-A066-2704F3B93ADA}" destId="{1DC741C0-B5E4-4D29-8FFC-BAF88FF193E3}" srcOrd="1" destOrd="0" parTransId="{6D9ACCF9-69EF-45CB-9CA2-000342001980}" sibTransId="{0C1C0B32-EC3F-48E5-99E1-EA9231FBC562}"/>
    <dgm:cxn modelId="{265AABD4-A23F-404F-8F9D-6BB9ACFE33FB}" type="presOf" srcId="{10D9C88E-F350-4C69-A066-2704F3B93ADA}" destId="{2750D141-9E99-4FE6-83B0-88775507483C}" srcOrd="0" destOrd="0" presId="urn:microsoft.com/office/officeart/2005/8/layout/orgChart1"/>
    <dgm:cxn modelId="{8F867CD9-B06E-4649-A8CB-19F78AA71E04}" type="presOf" srcId="{E4142643-7BE5-4385-8710-754B2998B451}" destId="{7CD94916-EAFC-455E-AE64-B5A7419C2AEB}" srcOrd="0" destOrd="0" presId="urn:microsoft.com/office/officeart/2005/8/layout/orgChart1"/>
    <dgm:cxn modelId="{A87F86E0-CB2A-4CD2-8673-A825CC8BD991}" srcId="{10D9C88E-F350-4C69-A066-2704F3B93ADA}" destId="{5C4B731F-4E8B-4230-9EA2-A2166CB308F4}" srcOrd="2" destOrd="0" parTransId="{F01E9292-9186-4A8E-943E-4894A410CC09}" sibTransId="{863FA2D4-DD03-4EC2-893E-45DF6CBDC5FE}"/>
    <dgm:cxn modelId="{444FEDE0-A3B7-4E08-BC22-CADEC49706DE}" type="presOf" srcId="{40364185-61F2-4421-ABFD-F93AE68C2701}" destId="{A45108EF-8937-43A2-8490-0F442A058F92}" srcOrd="0" destOrd="0" presId="urn:microsoft.com/office/officeart/2005/8/layout/orgChart1"/>
    <dgm:cxn modelId="{B7DE3FE3-512F-421F-85AB-31E72023FB25}" type="presOf" srcId="{7E9CFDCC-AB8A-49FD-AC17-0CDB9F858DC0}" destId="{E07A9F36-2D33-488B-9EA1-6309DB20A400}" srcOrd="0" destOrd="0" presId="urn:microsoft.com/office/officeart/2005/8/layout/orgChart1"/>
    <dgm:cxn modelId="{257DB5E5-6EEC-4308-9701-D70F6103C251}" type="presOf" srcId="{048F1D02-60AD-4607-A5E3-F81F76E536DB}" destId="{42EB12C0-C335-4099-A30A-1FE90E3AAC2C}" srcOrd="1" destOrd="0" presId="urn:microsoft.com/office/officeart/2005/8/layout/orgChart1"/>
    <dgm:cxn modelId="{5E94FBF6-C513-465C-BD06-CEE4FAB1C2AA}" type="presOf" srcId="{10D9C88E-F350-4C69-A066-2704F3B93ADA}" destId="{F716273D-0DA1-4944-91D9-63E1FEB33D4B}" srcOrd="1" destOrd="0" presId="urn:microsoft.com/office/officeart/2005/8/layout/orgChart1"/>
    <dgm:cxn modelId="{D8132071-D223-4F58-B1CC-D0F69E7B1CB5}" type="presParOf" srcId="{7A301C3C-370E-4749-A3D3-3FB274AA6AC0}" destId="{3C75BDD4-100A-4526-89FF-E2C8CF43DDB5}" srcOrd="0" destOrd="0" presId="urn:microsoft.com/office/officeart/2005/8/layout/orgChart1"/>
    <dgm:cxn modelId="{2FA6287A-297F-44CE-B44D-229E4A5F14B2}" type="presParOf" srcId="{3C75BDD4-100A-4526-89FF-E2C8CF43DDB5}" destId="{3E237417-1901-4867-887E-5302830D6AFC}" srcOrd="0" destOrd="0" presId="urn:microsoft.com/office/officeart/2005/8/layout/orgChart1"/>
    <dgm:cxn modelId="{823D1958-B042-4FC2-811B-D25409883965}" type="presParOf" srcId="{3E237417-1901-4867-887E-5302830D6AFC}" destId="{A7EC4D23-6629-4176-92A3-B0D32CBD1A44}" srcOrd="0" destOrd="0" presId="urn:microsoft.com/office/officeart/2005/8/layout/orgChart1"/>
    <dgm:cxn modelId="{462B15D5-0F03-4E78-8CDD-E3AD5F901710}" type="presParOf" srcId="{3E237417-1901-4867-887E-5302830D6AFC}" destId="{C898FBF3-C5F1-42BA-9250-04F3E7B09A9E}" srcOrd="1" destOrd="0" presId="urn:microsoft.com/office/officeart/2005/8/layout/orgChart1"/>
    <dgm:cxn modelId="{31425174-15B5-44FF-9390-E80B73DA4C00}" type="presParOf" srcId="{3C75BDD4-100A-4526-89FF-E2C8CF43DDB5}" destId="{31B69231-7698-4282-975F-3714D5B97382}" srcOrd="1" destOrd="0" presId="urn:microsoft.com/office/officeart/2005/8/layout/orgChart1"/>
    <dgm:cxn modelId="{C7970B80-CAFD-4B8A-961F-A1159F4C020E}" type="presParOf" srcId="{31B69231-7698-4282-975F-3714D5B97382}" destId="{4D9C59E3-EECE-47BD-A5C3-598D9D41676E}" srcOrd="0" destOrd="0" presId="urn:microsoft.com/office/officeart/2005/8/layout/orgChart1"/>
    <dgm:cxn modelId="{253F34C0-70D7-4803-B610-34B672ABE06C}" type="presParOf" srcId="{31B69231-7698-4282-975F-3714D5B97382}" destId="{64011ECC-859A-4228-9F57-82D99AD28CED}" srcOrd="1" destOrd="0" presId="urn:microsoft.com/office/officeart/2005/8/layout/orgChart1"/>
    <dgm:cxn modelId="{4B57821F-09A8-43F5-9428-B7FE365B1DE7}" type="presParOf" srcId="{64011ECC-859A-4228-9F57-82D99AD28CED}" destId="{96A50A6D-B755-411C-A724-D3FBE33C181E}" srcOrd="0" destOrd="0" presId="urn:microsoft.com/office/officeart/2005/8/layout/orgChart1"/>
    <dgm:cxn modelId="{BD520DDD-0EB7-4F54-8064-5E909A4A2789}" type="presParOf" srcId="{96A50A6D-B755-411C-A724-D3FBE33C181E}" destId="{7CD94916-EAFC-455E-AE64-B5A7419C2AEB}" srcOrd="0" destOrd="0" presId="urn:microsoft.com/office/officeart/2005/8/layout/orgChart1"/>
    <dgm:cxn modelId="{F4C083CB-75CF-4C57-89CB-8A58A86FAD4B}" type="presParOf" srcId="{96A50A6D-B755-411C-A724-D3FBE33C181E}" destId="{1DA64867-FF44-4A59-9745-8142786E7A35}" srcOrd="1" destOrd="0" presId="urn:microsoft.com/office/officeart/2005/8/layout/orgChart1"/>
    <dgm:cxn modelId="{8F296763-65E1-452C-B9BB-AA5211F0EB7F}" type="presParOf" srcId="{64011ECC-859A-4228-9F57-82D99AD28CED}" destId="{7EC22083-44EA-4A64-A408-E5CA04B0F76F}" srcOrd="1" destOrd="0" presId="urn:microsoft.com/office/officeart/2005/8/layout/orgChart1"/>
    <dgm:cxn modelId="{3A2E8E21-922C-46DC-871A-3948E1CFFE30}" type="presParOf" srcId="{7EC22083-44EA-4A64-A408-E5CA04B0F76F}" destId="{385E9A2D-6446-43E6-A50C-93A274D90D41}" srcOrd="0" destOrd="0" presId="urn:microsoft.com/office/officeart/2005/8/layout/orgChart1"/>
    <dgm:cxn modelId="{01E8CE2C-9AEF-4B42-B5FF-00C147E28104}" type="presParOf" srcId="{7EC22083-44EA-4A64-A408-E5CA04B0F76F}" destId="{E52DCD80-A79D-4760-B7F5-1DC4196B9CA7}" srcOrd="1" destOrd="0" presId="urn:microsoft.com/office/officeart/2005/8/layout/orgChart1"/>
    <dgm:cxn modelId="{F6945CF1-8464-4DD7-89F6-60F8C4235BE2}" type="presParOf" srcId="{E52DCD80-A79D-4760-B7F5-1DC4196B9CA7}" destId="{114F75A2-51B8-4AA2-8FFA-BCD4E2F75823}" srcOrd="0" destOrd="0" presId="urn:microsoft.com/office/officeart/2005/8/layout/orgChart1"/>
    <dgm:cxn modelId="{28D46C51-CA0F-49D9-A8E2-A308B9F9FF0D}" type="presParOf" srcId="{114F75A2-51B8-4AA2-8FFA-BCD4E2F75823}" destId="{5A4A9E99-2B8A-4D94-8A84-0B0E94AAC594}" srcOrd="0" destOrd="0" presId="urn:microsoft.com/office/officeart/2005/8/layout/orgChart1"/>
    <dgm:cxn modelId="{30677063-6088-4CE7-A985-C8AD12DCAF38}" type="presParOf" srcId="{114F75A2-51B8-4AA2-8FFA-BCD4E2F75823}" destId="{42EB12C0-C335-4099-A30A-1FE90E3AAC2C}" srcOrd="1" destOrd="0" presId="urn:microsoft.com/office/officeart/2005/8/layout/orgChart1"/>
    <dgm:cxn modelId="{E566D190-E65B-4E04-8F47-2A916A97DA2B}" type="presParOf" srcId="{E52DCD80-A79D-4760-B7F5-1DC4196B9CA7}" destId="{AC4FF200-7081-460B-88A2-0E9F0A879459}" srcOrd="1" destOrd="0" presId="urn:microsoft.com/office/officeart/2005/8/layout/orgChart1"/>
    <dgm:cxn modelId="{C38E7601-9A49-4339-BC33-C2B5DA2122B1}" type="presParOf" srcId="{E52DCD80-A79D-4760-B7F5-1DC4196B9CA7}" destId="{036BAC80-43A9-40AC-A235-0A666C1E77F1}" srcOrd="2" destOrd="0" presId="urn:microsoft.com/office/officeart/2005/8/layout/orgChart1"/>
    <dgm:cxn modelId="{B6EEA369-C181-43CF-B483-B6CB3323C7A6}" type="presParOf" srcId="{7EC22083-44EA-4A64-A408-E5CA04B0F76F}" destId="{E4DF1E02-0C87-4FD7-9531-1234098ADB62}" srcOrd="2" destOrd="0" presId="urn:microsoft.com/office/officeart/2005/8/layout/orgChart1"/>
    <dgm:cxn modelId="{A8CBBEED-2069-4C3F-99C8-07BA778531FD}" type="presParOf" srcId="{7EC22083-44EA-4A64-A408-E5CA04B0F76F}" destId="{A8B40B6D-6D6B-46F1-AE7C-3C4052B22ED9}" srcOrd="3" destOrd="0" presId="urn:microsoft.com/office/officeart/2005/8/layout/orgChart1"/>
    <dgm:cxn modelId="{3DA88DA2-AB48-4827-962A-88EF791D4013}" type="presParOf" srcId="{A8B40B6D-6D6B-46F1-AE7C-3C4052B22ED9}" destId="{A1C9D856-A583-43E6-93F0-1AF77B4B9B4D}" srcOrd="0" destOrd="0" presId="urn:microsoft.com/office/officeart/2005/8/layout/orgChart1"/>
    <dgm:cxn modelId="{E42B8397-7937-4F2E-8352-582B9772F4D7}" type="presParOf" srcId="{A1C9D856-A583-43E6-93F0-1AF77B4B9B4D}" destId="{91370552-06C6-4932-AE7A-EFA956CB840F}" srcOrd="0" destOrd="0" presId="urn:microsoft.com/office/officeart/2005/8/layout/orgChart1"/>
    <dgm:cxn modelId="{AEFA50C4-B90A-47E7-BAC2-CEE4A6CD40EC}" type="presParOf" srcId="{A1C9D856-A583-43E6-93F0-1AF77B4B9B4D}" destId="{91CD3217-03DB-4384-8AAB-13B1A2852504}" srcOrd="1" destOrd="0" presId="urn:microsoft.com/office/officeart/2005/8/layout/orgChart1"/>
    <dgm:cxn modelId="{A24F6F38-A1F4-42A1-8B06-DC7765D9DAE4}" type="presParOf" srcId="{A8B40B6D-6D6B-46F1-AE7C-3C4052B22ED9}" destId="{FFA5ED3F-9266-42E3-A8C2-E6814488B004}" srcOrd="1" destOrd="0" presId="urn:microsoft.com/office/officeart/2005/8/layout/orgChart1"/>
    <dgm:cxn modelId="{E470608A-41CA-4CC9-8091-5D13D3149554}" type="presParOf" srcId="{A8B40B6D-6D6B-46F1-AE7C-3C4052B22ED9}" destId="{A8298B78-413B-4C16-8049-E36821176554}" srcOrd="2" destOrd="0" presId="urn:microsoft.com/office/officeart/2005/8/layout/orgChart1"/>
    <dgm:cxn modelId="{1FCF911D-CC93-4914-B15E-1E430BA723FF}" type="presParOf" srcId="{64011ECC-859A-4228-9F57-82D99AD28CED}" destId="{10883C7D-1F86-4906-948F-25BA2C0308FB}" srcOrd="2" destOrd="0" presId="urn:microsoft.com/office/officeart/2005/8/layout/orgChart1"/>
    <dgm:cxn modelId="{2C717161-350D-4ADA-B4AA-D7500C85A14C}" type="presParOf" srcId="{31B69231-7698-4282-975F-3714D5B97382}" destId="{D0A61ED9-31B6-40C6-896B-9B502A7C86DD}" srcOrd="2" destOrd="0" presId="urn:microsoft.com/office/officeart/2005/8/layout/orgChart1"/>
    <dgm:cxn modelId="{ADE5AD9E-FE03-4BD7-B5BD-D916253CEEC8}" type="presParOf" srcId="{31B69231-7698-4282-975F-3714D5B97382}" destId="{DA7E92F6-75E1-4035-B4DF-11CE7D8B24B5}" srcOrd="3" destOrd="0" presId="urn:microsoft.com/office/officeart/2005/8/layout/orgChart1"/>
    <dgm:cxn modelId="{C02076D4-F92B-4ACC-9BAA-D1989D7E2AE4}" type="presParOf" srcId="{DA7E92F6-75E1-4035-B4DF-11CE7D8B24B5}" destId="{365DC4F6-9153-4211-BE7A-BB16E85BAFE2}" srcOrd="0" destOrd="0" presId="urn:microsoft.com/office/officeart/2005/8/layout/orgChart1"/>
    <dgm:cxn modelId="{B151B8E2-3AA2-4B76-BF53-788C7F6F2348}" type="presParOf" srcId="{365DC4F6-9153-4211-BE7A-BB16E85BAFE2}" destId="{15ED46B4-F4A3-419F-9BE5-15FDCFE3CB85}" srcOrd="0" destOrd="0" presId="urn:microsoft.com/office/officeart/2005/8/layout/orgChart1"/>
    <dgm:cxn modelId="{E7312A44-3ADB-43CE-AC24-A403E0B596CC}" type="presParOf" srcId="{365DC4F6-9153-4211-BE7A-BB16E85BAFE2}" destId="{0A0B705F-947B-4DB7-9973-322A66AC0B7A}" srcOrd="1" destOrd="0" presId="urn:microsoft.com/office/officeart/2005/8/layout/orgChart1"/>
    <dgm:cxn modelId="{922C177A-CA6F-437D-9D8A-E81554DB9306}" type="presParOf" srcId="{DA7E92F6-75E1-4035-B4DF-11CE7D8B24B5}" destId="{892450B2-AC92-4600-831F-558E9BF10AD0}" srcOrd="1" destOrd="0" presId="urn:microsoft.com/office/officeart/2005/8/layout/orgChart1"/>
    <dgm:cxn modelId="{4CFF90F1-BEE3-400C-ABD1-22D9EE587B77}" type="presParOf" srcId="{892450B2-AC92-4600-831F-558E9BF10AD0}" destId="{E07A9F36-2D33-488B-9EA1-6309DB20A400}" srcOrd="0" destOrd="0" presId="urn:microsoft.com/office/officeart/2005/8/layout/orgChart1"/>
    <dgm:cxn modelId="{774EE266-FF3B-4A20-8D13-F6F6FDB1C02D}" type="presParOf" srcId="{892450B2-AC92-4600-831F-558E9BF10AD0}" destId="{6AB3E3F5-0454-4257-8496-A7FFBD7FDB37}" srcOrd="1" destOrd="0" presId="urn:microsoft.com/office/officeart/2005/8/layout/orgChart1"/>
    <dgm:cxn modelId="{8C604230-D969-4368-8361-CC7178420D0B}" type="presParOf" srcId="{6AB3E3F5-0454-4257-8496-A7FFBD7FDB37}" destId="{99E7F0C9-507D-435F-9234-7CD9C34BCB33}" srcOrd="0" destOrd="0" presId="urn:microsoft.com/office/officeart/2005/8/layout/orgChart1"/>
    <dgm:cxn modelId="{5DECBA31-043E-4197-921E-D4CC9F1F8BC5}" type="presParOf" srcId="{99E7F0C9-507D-435F-9234-7CD9C34BCB33}" destId="{6F65D6FD-2EF1-4D8C-8E74-BEA98FB971F4}" srcOrd="0" destOrd="0" presId="urn:microsoft.com/office/officeart/2005/8/layout/orgChart1"/>
    <dgm:cxn modelId="{1658200C-F357-425C-923A-72B8754EBA1A}" type="presParOf" srcId="{99E7F0C9-507D-435F-9234-7CD9C34BCB33}" destId="{6B191499-F873-4C95-BC82-CF89217EE022}" srcOrd="1" destOrd="0" presId="urn:microsoft.com/office/officeart/2005/8/layout/orgChart1"/>
    <dgm:cxn modelId="{A7C1665F-EB2C-4A25-A538-D9FBE72CCD00}" type="presParOf" srcId="{6AB3E3F5-0454-4257-8496-A7FFBD7FDB37}" destId="{5A7CD662-88F1-46D8-A008-AC5F09CA415F}" srcOrd="1" destOrd="0" presId="urn:microsoft.com/office/officeart/2005/8/layout/orgChart1"/>
    <dgm:cxn modelId="{CD94A593-D57C-48B2-A9A1-E805032CB6C8}" type="presParOf" srcId="{6AB3E3F5-0454-4257-8496-A7FFBD7FDB37}" destId="{86384A5A-52CC-4DDA-B81F-F3421B15EB46}" srcOrd="2" destOrd="0" presId="urn:microsoft.com/office/officeart/2005/8/layout/orgChart1"/>
    <dgm:cxn modelId="{7E15C218-1C83-47F3-ACA2-272CE16D70A1}" type="presParOf" srcId="{892450B2-AC92-4600-831F-558E9BF10AD0}" destId="{F894938A-3338-4273-876D-C44DA3AB38F0}" srcOrd="2" destOrd="0" presId="urn:microsoft.com/office/officeart/2005/8/layout/orgChart1"/>
    <dgm:cxn modelId="{66A8E34A-3A4B-4924-84EC-CE738C718DD0}" type="presParOf" srcId="{892450B2-AC92-4600-831F-558E9BF10AD0}" destId="{2C31E6A9-EC2C-4121-8863-CB5F4692E8EB}" srcOrd="3" destOrd="0" presId="urn:microsoft.com/office/officeart/2005/8/layout/orgChart1"/>
    <dgm:cxn modelId="{2CE10FD3-1DC2-4BEC-8D68-53B90F32A015}" type="presParOf" srcId="{2C31E6A9-EC2C-4121-8863-CB5F4692E8EB}" destId="{0591DBC3-1978-4DE7-A537-9102EB637B3F}" srcOrd="0" destOrd="0" presId="urn:microsoft.com/office/officeart/2005/8/layout/orgChart1"/>
    <dgm:cxn modelId="{39778474-D5FD-43EC-A51E-0ADBB103ABB1}" type="presParOf" srcId="{0591DBC3-1978-4DE7-A537-9102EB637B3F}" destId="{8F88AE3C-BFA4-428F-AE73-EF3D34103382}" srcOrd="0" destOrd="0" presId="urn:microsoft.com/office/officeart/2005/8/layout/orgChart1"/>
    <dgm:cxn modelId="{05382E0A-9E07-4D6A-9DCC-A458F30BFBD0}" type="presParOf" srcId="{0591DBC3-1978-4DE7-A537-9102EB637B3F}" destId="{B6D74E95-9CB8-43A8-BB37-A7F1DA701BE0}" srcOrd="1" destOrd="0" presId="urn:microsoft.com/office/officeart/2005/8/layout/orgChart1"/>
    <dgm:cxn modelId="{33F5868A-AA89-4F2D-976E-A80966A620FD}" type="presParOf" srcId="{2C31E6A9-EC2C-4121-8863-CB5F4692E8EB}" destId="{E5386A96-90EA-4135-85FA-C0F49225322A}" srcOrd="1" destOrd="0" presId="urn:microsoft.com/office/officeart/2005/8/layout/orgChart1"/>
    <dgm:cxn modelId="{FEDFED7F-8390-4CD2-AC92-E27B394C1027}" type="presParOf" srcId="{2C31E6A9-EC2C-4121-8863-CB5F4692E8EB}" destId="{C376AF1A-8AE5-4980-956B-FA2B683134B0}" srcOrd="2" destOrd="0" presId="urn:microsoft.com/office/officeart/2005/8/layout/orgChart1"/>
    <dgm:cxn modelId="{096E4170-4894-4195-A773-446A44B21EDB}" type="presParOf" srcId="{DA7E92F6-75E1-4035-B4DF-11CE7D8B24B5}" destId="{3FA96EED-36A1-4CBC-BBB8-42477F871E7D}" srcOrd="2" destOrd="0" presId="urn:microsoft.com/office/officeart/2005/8/layout/orgChart1"/>
    <dgm:cxn modelId="{3DB8CEA5-A716-4568-A605-31088DB0A2D0}" type="presParOf" srcId="{3C75BDD4-100A-4526-89FF-E2C8CF43DDB5}" destId="{9B138675-9B63-4B12-85E3-BAEA65311037}" srcOrd="2" destOrd="0" presId="urn:microsoft.com/office/officeart/2005/8/layout/orgChart1"/>
    <dgm:cxn modelId="{8E8DEA68-519D-49F0-86F4-78A2773A9951}" type="presParOf" srcId="{9B138675-9B63-4B12-85E3-BAEA65311037}" destId="{6BB10FB5-3990-48C7-B44A-9D474253BC91}" srcOrd="0" destOrd="0" presId="urn:microsoft.com/office/officeart/2005/8/layout/orgChart1"/>
    <dgm:cxn modelId="{651275FB-1161-48CC-933F-5CCFB8F12073}" type="presParOf" srcId="{9B138675-9B63-4B12-85E3-BAEA65311037}" destId="{515E1796-AC2F-4DD1-AF04-647C14D5EB53}" srcOrd="1" destOrd="0" presId="urn:microsoft.com/office/officeart/2005/8/layout/orgChart1"/>
    <dgm:cxn modelId="{70535075-9838-4BD2-B2CB-F7283A024B9E}" type="presParOf" srcId="{515E1796-AC2F-4DD1-AF04-647C14D5EB53}" destId="{6341CBBF-8473-425B-A8E7-28FD3D283F1D}" srcOrd="0" destOrd="0" presId="urn:microsoft.com/office/officeart/2005/8/layout/orgChart1"/>
    <dgm:cxn modelId="{C709FF84-3684-4991-84FC-377634F56EEB}" type="presParOf" srcId="{6341CBBF-8473-425B-A8E7-28FD3D283F1D}" destId="{2750D141-9E99-4FE6-83B0-88775507483C}" srcOrd="0" destOrd="0" presId="urn:microsoft.com/office/officeart/2005/8/layout/orgChart1"/>
    <dgm:cxn modelId="{04B7ADBA-638F-45E2-92F8-7E932EFECAF6}" type="presParOf" srcId="{6341CBBF-8473-425B-A8E7-28FD3D283F1D}" destId="{F716273D-0DA1-4944-91D9-63E1FEB33D4B}" srcOrd="1" destOrd="0" presId="urn:microsoft.com/office/officeart/2005/8/layout/orgChart1"/>
    <dgm:cxn modelId="{F4DF58B5-4A80-4E3F-A0F4-E1A66B5B5305}" type="presParOf" srcId="{515E1796-AC2F-4DD1-AF04-647C14D5EB53}" destId="{52B5B810-1BF4-4DCB-B764-B6D6438D5264}" srcOrd="1" destOrd="0" presId="urn:microsoft.com/office/officeart/2005/8/layout/orgChart1"/>
    <dgm:cxn modelId="{1BA1F66C-9FCA-4B45-916F-899CD1EC8169}" type="presParOf" srcId="{52B5B810-1BF4-4DCB-B764-B6D6438D5264}" destId="{E92DADE1-D932-466D-A971-A158AE1D9BB9}" srcOrd="0" destOrd="0" presId="urn:microsoft.com/office/officeart/2005/8/layout/orgChart1"/>
    <dgm:cxn modelId="{1CD81EA8-62F8-4A7E-8BB0-CB0CF4588388}" type="presParOf" srcId="{52B5B810-1BF4-4DCB-B764-B6D6438D5264}" destId="{39859FAC-1D5D-4086-B7B0-B7972259B389}" srcOrd="1" destOrd="0" presId="urn:microsoft.com/office/officeart/2005/8/layout/orgChart1"/>
    <dgm:cxn modelId="{4DB7B7AD-DF66-48ED-8FB0-493D6EE9517B}" type="presParOf" srcId="{39859FAC-1D5D-4086-B7B0-B7972259B389}" destId="{C7650400-EBEA-4EFA-9B43-20BEDA2DDE36}" srcOrd="0" destOrd="0" presId="urn:microsoft.com/office/officeart/2005/8/layout/orgChart1"/>
    <dgm:cxn modelId="{FE5D5B43-3ECF-4B75-82DD-1D0C692B129B}" type="presParOf" srcId="{C7650400-EBEA-4EFA-9B43-20BEDA2DDE36}" destId="{C2E0211D-436C-4DF0-99A4-03D06B743475}" srcOrd="0" destOrd="0" presId="urn:microsoft.com/office/officeart/2005/8/layout/orgChart1"/>
    <dgm:cxn modelId="{5433C5FF-6382-40F8-B25E-A1461C9C1F60}" type="presParOf" srcId="{C7650400-EBEA-4EFA-9B43-20BEDA2DDE36}" destId="{3502705F-59E9-4DAF-B582-FE663D6456DD}" srcOrd="1" destOrd="0" presId="urn:microsoft.com/office/officeart/2005/8/layout/orgChart1"/>
    <dgm:cxn modelId="{16EC639A-3D1C-4567-9CA6-DBC7068E4297}" type="presParOf" srcId="{39859FAC-1D5D-4086-B7B0-B7972259B389}" destId="{E9DEEE11-1254-4576-B872-BE2F7692AAB2}" srcOrd="1" destOrd="0" presId="urn:microsoft.com/office/officeart/2005/8/layout/orgChart1"/>
    <dgm:cxn modelId="{2E955F1B-3357-451C-AC02-DEB500F3D8DC}" type="presParOf" srcId="{39859FAC-1D5D-4086-B7B0-B7972259B389}" destId="{51A70FD7-A984-4373-9813-29A72E356568}" srcOrd="2" destOrd="0" presId="urn:microsoft.com/office/officeart/2005/8/layout/orgChart1"/>
    <dgm:cxn modelId="{8DDB5AA8-4DAA-4D15-A932-BABE7F450A2E}" type="presParOf" srcId="{52B5B810-1BF4-4DCB-B764-B6D6438D5264}" destId="{8DDB05BA-48AD-4479-A031-535EF26BD374}" srcOrd="2" destOrd="0" presId="urn:microsoft.com/office/officeart/2005/8/layout/orgChart1"/>
    <dgm:cxn modelId="{D8F77DEF-B866-4DB4-8440-3AF3F3651DFD}" type="presParOf" srcId="{52B5B810-1BF4-4DCB-B764-B6D6438D5264}" destId="{58BB0BCE-9E72-45D8-8F73-CA4B93AC3E7C}" srcOrd="3" destOrd="0" presId="urn:microsoft.com/office/officeart/2005/8/layout/orgChart1"/>
    <dgm:cxn modelId="{A43257A3-D820-4929-9930-C9878BA8D303}" type="presParOf" srcId="{58BB0BCE-9E72-45D8-8F73-CA4B93AC3E7C}" destId="{2B9EA947-5FA7-457D-AAB9-2D7E6A2CA050}" srcOrd="0" destOrd="0" presId="urn:microsoft.com/office/officeart/2005/8/layout/orgChart1"/>
    <dgm:cxn modelId="{0C62FB40-C707-4485-A445-CA5521C362FD}" type="presParOf" srcId="{2B9EA947-5FA7-457D-AAB9-2D7E6A2CA050}" destId="{46844A44-C10A-4AB5-AEAF-62F5E885A05D}" srcOrd="0" destOrd="0" presId="urn:microsoft.com/office/officeart/2005/8/layout/orgChart1"/>
    <dgm:cxn modelId="{40040F31-1059-4D2E-9CA1-BADA64D36D7A}" type="presParOf" srcId="{2B9EA947-5FA7-457D-AAB9-2D7E6A2CA050}" destId="{506862AB-FDBE-4002-9223-3765D5F5EAE5}" srcOrd="1" destOrd="0" presId="urn:microsoft.com/office/officeart/2005/8/layout/orgChart1"/>
    <dgm:cxn modelId="{B3BCB052-9876-4C8C-AF7A-39E5019E4719}" type="presParOf" srcId="{58BB0BCE-9E72-45D8-8F73-CA4B93AC3E7C}" destId="{ECB1CBED-DF8E-4079-8B1F-88EAE13D1150}" srcOrd="1" destOrd="0" presId="urn:microsoft.com/office/officeart/2005/8/layout/orgChart1"/>
    <dgm:cxn modelId="{67F781EF-F6B1-47FE-BA8B-40C5BC8BDB3E}" type="presParOf" srcId="{58BB0BCE-9E72-45D8-8F73-CA4B93AC3E7C}" destId="{C13F4A9A-03D7-4D2F-9013-C012B9460CF7}" srcOrd="2" destOrd="0" presId="urn:microsoft.com/office/officeart/2005/8/layout/orgChart1"/>
    <dgm:cxn modelId="{EFCFCBB3-35CE-46A7-8799-E2EFFDAD8E2F}" type="presParOf" srcId="{52B5B810-1BF4-4DCB-B764-B6D6438D5264}" destId="{78724613-A85D-43B3-A6E2-B60BA59AF769}" srcOrd="4" destOrd="0" presId="urn:microsoft.com/office/officeart/2005/8/layout/orgChart1"/>
    <dgm:cxn modelId="{56C6A9B8-60DE-42E9-8369-4A12356945EE}" type="presParOf" srcId="{52B5B810-1BF4-4DCB-B764-B6D6438D5264}" destId="{8ECB4CEB-45A3-4DDE-8151-8410E41308CD}" srcOrd="5" destOrd="0" presId="urn:microsoft.com/office/officeart/2005/8/layout/orgChart1"/>
    <dgm:cxn modelId="{A3A7FE0F-E857-4CE5-8975-30266A30D10A}" type="presParOf" srcId="{8ECB4CEB-45A3-4DDE-8151-8410E41308CD}" destId="{46273801-1A51-4EE3-AE20-FF46920AB47E}" srcOrd="0" destOrd="0" presId="urn:microsoft.com/office/officeart/2005/8/layout/orgChart1"/>
    <dgm:cxn modelId="{CCA28D21-C72E-4550-AB64-11773DB568A7}" type="presParOf" srcId="{46273801-1A51-4EE3-AE20-FF46920AB47E}" destId="{C3D72F0A-3AB3-4235-A351-06A32102BB0A}" srcOrd="0" destOrd="0" presId="urn:microsoft.com/office/officeart/2005/8/layout/orgChart1"/>
    <dgm:cxn modelId="{103B6B79-931A-4E89-B977-6A06CC3882C9}" type="presParOf" srcId="{46273801-1A51-4EE3-AE20-FF46920AB47E}" destId="{FA8B14D3-6B52-4125-97C4-3CD274F81657}" srcOrd="1" destOrd="0" presId="urn:microsoft.com/office/officeart/2005/8/layout/orgChart1"/>
    <dgm:cxn modelId="{2449CE8B-9F4B-4052-91BC-462009A37253}" type="presParOf" srcId="{8ECB4CEB-45A3-4DDE-8151-8410E41308CD}" destId="{2041BAA6-31EA-428C-954D-11D734F09853}" srcOrd="1" destOrd="0" presId="urn:microsoft.com/office/officeart/2005/8/layout/orgChart1"/>
    <dgm:cxn modelId="{D48A0645-5376-42D2-8AE8-E068F69F0B61}" type="presParOf" srcId="{8ECB4CEB-45A3-4DDE-8151-8410E41308CD}" destId="{FAB9FF8F-F044-4046-BDCA-9193666EE204}" srcOrd="2" destOrd="0" presId="urn:microsoft.com/office/officeart/2005/8/layout/orgChart1"/>
    <dgm:cxn modelId="{03CDA86C-1BF1-4B9E-9611-0328FA5533A2}" type="presParOf" srcId="{515E1796-AC2F-4DD1-AF04-647C14D5EB53}" destId="{B2DE124C-4570-4A0C-8FE5-8746A1363E7B}" srcOrd="2" destOrd="0" presId="urn:microsoft.com/office/officeart/2005/8/layout/orgChart1"/>
    <dgm:cxn modelId="{AF30BA9C-C218-497B-A071-6BF16B122093}" type="presParOf" srcId="{B2DE124C-4570-4A0C-8FE5-8746A1363E7B}" destId="{8FE08C83-9031-4581-BE4F-0454BAE54B01}" srcOrd="0" destOrd="0" presId="urn:microsoft.com/office/officeart/2005/8/layout/orgChart1"/>
    <dgm:cxn modelId="{2A78BF66-800A-4C21-B865-248ED9F47F38}" type="presParOf" srcId="{B2DE124C-4570-4A0C-8FE5-8746A1363E7B}" destId="{0847E3AF-1B6D-4BCE-94D2-C4DAEF8A288E}" srcOrd="1" destOrd="0" presId="urn:microsoft.com/office/officeart/2005/8/layout/orgChart1"/>
    <dgm:cxn modelId="{E3AC6E34-DC77-4E6C-8DAF-0B1899B6F682}" type="presParOf" srcId="{0847E3AF-1B6D-4BCE-94D2-C4DAEF8A288E}" destId="{07B5BF57-191A-454C-AFC0-6BE563D7B111}" srcOrd="0" destOrd="0" presId="urn:microsoft.com/office/officeart/2005/8/layout/orgChart1"/>
    <dgm:cxn modelId="{72BCF374-6BAE-4379-B811-56DF16F17F02}" type="presParOf" srcId="{07B5BF57-191A-454C-AFC0-6BE563D7B111}" destId="{0D2CD4BC-2D7E-4066-8D1D-B5C207AB0B8E}" srcOrd="0" destOrd="0" presId="urn:microsoft.com/office/officeart/2005/8/layout/orgChart1"/>
    <dgm:cxn modelId="{FA0640A3-BE63-418E-B2AB-42D782A0BDA3}" type="presParOf" srcId="{07B5BF57-191A-454C-AFC0-6BE563D7B111}" destId="{39E48EDC-6532-4C21-9D03-BAE9C1142C44}" srcOrd="1" destOrd="0" presId="urn:microsoft.com/office/officeart/2005/8/layout/orgChart1"/>
    <dgm:cxn modelId="{82B72034-6F2E-4DA8-92AE-B795143CAB93}" type="presParOf" srcId="{0847E3AF-1B6D-4BCE-94D2-C4DAEF8A288E}" destId="{C853D89E-9155-45D9-97CC-A2DD34A05F89}" srcOrd="1" destOrd="0" presId="urn:microsoft.com/office/officeart/2005/8/layout/orgChart1"/>
    <dgm:cxn modelId="{447575E8-144A-4C6B-93BA-596766111E69}" type="presParOf" srcId="{0847E3AF-1B6D-4BCE-94D2-C4DAEF8A288E}" destId="{B653CF9F-51BC-4A79-B232-780B2DC56D5F}" srcOrd="2" destOrd="0" presId="urn:microsoft.com/office/officeart/2005/8/layout/orgChart1"/>
    <dgm:cxn modelId="{6A9291EA-67D4-49BB-AAA3-3F8623A7BCEE}" type="presParOf" srcId="{7A301C3C-370E-4749-A3D3-3FB274AA6AC0}" destId="{BC6887BB-F278-4CA2-9D9C-48FD7D80B8F3}" srcOrd="1" destOrd="0" presId="urn:microsoft.com/office/officeart/2005/8/layout/orgChart1"/>
    <dgm:cxn modelId="{B6105395-3E07-4856-9DDD-A07D555318B7}" type="presParOf" srcId="{BC6887BB-F278-4CA2-9D9C-48FD7D80B8F3}" destId="{0B32CC61-2AA0-4DFC-AF9A-CEBBA28F75EF}" srcOrd="0" destOrd="0" presId="urn:microsoft.com/office/officeart/2005/8/layout/orgChart1"/>
    <dgm:cxn modelId="{C4546EE5-6B9A-4069-9FB0-69B14F29CA2B}" type="presParOf" srcId="{0B32CC61-2AA0-4DFC-AF9A-CEBBA28F75EF}" destId="{A45108EF-8937-43A2-8490-0F442A058F92}" srcOrd="0" destOrd="0" presId="urn:microsoft.com/office/officeart/2005/8/layout/orgChart1"/>
    <dgm:cxn modelId="{6D3AF111-0F72-4549-A560-DD9587AD548E}" type="presParOf" srcId="{0B32CC61-2AA0-4DFC-AF9A-CEBBA28F75EF}" destId="{B5A9F2FA-F321-4C2B-9782-25F60534F8CC}" srcOrd="1" destOrd="0" presId="urn:microsoft.com/office/officeart/2005/8/layout/orgChart1"/>
    <dgm:cxn modelId="{C8D4F71B-5F84-452C-9478-ACA2D6ED8ACF}" type="presParOf" srcId="{BC6887BB-F278-4CA2-9D9C-48FD7D80B8F3}" destId="{4FFD2803-0CBF-42CC-92C8-3FAD289C4434}" srcOrd="1" destOrd="0" presId="urn:microsoft.com/office/officeart/2005/8/layout/orgChart1"/>
    <dgm:cxn modelId="{224E5B29-BC12-4083-83BB-6B2662461CFD}" type="presParOf" srcId="{BC6887BB-F278-4CA2-9D9C-48FD7D80B8F3}" destId="{8100B024-B188-46F1-A83A-16FEC89D96D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C0460-BB21-43AA-98A2-16A15E38CB38}"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F9ABD37-0613-4797-99C7-E275AEFF91FE}">
      <dgm:prSet/>
      <dgm:spPr/>
      <dgm:t>
        <a:bodyPr/>
        <a:lstStyle/>
        <a:p>
          <a:r>
            <a:rPr lang="en-US" baseline="0" dirty="0"/>
            <a:t>Determining the road path.</a:t>
          </a:r>
          <a:endParaRPr lang="en-US" dirty="0"/>
        </a:p>
      </dgm:t>
    </dgm:pt>
    <dgm:pt modelId="{4C2AA42E-9B1C-401B-8D31-1A4A24DB63FF}" type="parTrans" cxnId="{03D024A5-0E56-4869-AF91-EBE688FCAA30}">
      <dgm:prSet/>
      <dgm:spPr/>
      <dgm:t>
        <a:bodyPr/>
        <a:lstStyle/>
        <a:p>
          <a:endParaRPr lang="en-US"/>
        </a:p>
      </dgm:t>
    </dgm:pt>
    <dgm:pt modelId="{81D6570A-251F-44D7-AB55-4EE7858F63E1}" type="sibTrans" cxnId="{03D024A5-0E56-4869-AF91-EBE688FCAA30}">
      <dgm:prSet/>
      <dgm:spPr/>
      <dgm:t>
        <a:bodyPr/>
        <a:lstStyle/>
        <a:p>
          <a:endParaRPr lang="en-US"/>
        </a:p>
      </dgm:t>
    </dgm:pt>
    <dgm:pt modelId="{28323234-2053-4E73-9B2D-2143EBA3D7A6}">
      <dgm:prSet/>
      <dgm:spPr/>
      <dgm:t>
        <a:bodyPr/>
        <a:lstStyle/>
        <a:p>
          <a:r>
            <a:rPr lang="en-US" baseline="0" dirty="0"/>
            <a:t>Determine the number of lanes. </a:t>
          </a:r>
          <a:endParaRPr lang="en-US" dirty="0"/>
        </a:p>
      </dgm:t>
    </dgm:pt>
    <dgm:pt modelId="{55FF76F9-F74F-4E82-9E2B-013E9646CBF5}" type="parTrans" cxnId="{8C6B1783-CF4A-41D3-B91C-6D3A7B4A0E25}">
      <dgm:prSet/>
      <dgm:spPr/>
      <dgm:t>
        <a:bodyPr/>
        <a:lstStyle/>
        <a:p>
          <a:endParaRPr lang="en-US"/>
        </a:p>
      </dgm:t>
    </dgm:pt>
    <dgm:pt modelId="{03B7EC93-7B7B-4015-AE29-C33A78E39A6F}" type="sibTrans" cxnId="{8C6B1783-CF4A-41D3-B91C-6D3A7B4A0E25}">
      <dgm:prSet/>
      <dgm:spPr/>
      <dgm:t>
        <a:bodyPr/>
        <a:lstStyle/>
        <a:p>
          <a:endParaRPr lang="en-US"/>
        </a:p>
      </dgm:t>
    </dgm:pt>
    <dgm:pt modelId="{20F14D79-1BE9-45D7-95E6-003FA4DE0AF0}">
      <dgm:prSet/>
      <dgm:spPr/>
      <dgm:t>
        <a:bodyPr/>
        <a:lstStyle/>
        <a:p>
          <a:r>
            <a:rPr lang="en-US" baseline="0" dirty="0"/>
            <a:t>Investigating the soil.</a:t>
          </a:r>
          <a:endParaRPr lang="en-US" dirty="0"/>
        </a:p>
      </dgm:t>
    </dgm:pt>
    <dgm:pt modelId="{52B67ED1-4177-41C9-8398-8AEC27E3F6AB}" type="parTrans" cxnId="{02A542C4-7394-41AD-A67D-1389891E5F64}">
      <dgm:prSet/>
      <dgm:spPr/>
      <dgm:t>
        <a:bodyPr/>
        <a:lstStyle/>
        <a:p>
          <a:endParaRPr lang="en-US"/>
        </a:p>
      </dgm:t>
    </dgm:pt>
    <dgm:pt modelId="{17EEC42C-1766-49E0-95B3-4FBF5C0232EA}" type="sibTrans" cxnId="{02A542C4-7394-41AD-A67D-1389891E5F64}">
      <dgm:prSet/>
      <dgm:spPr/>
      <dgm:t>
        <a:bodyPr/>
        <a:lstStyle/>
        <a:p>
          <a:endParaRPr lang="en-US"/>
        </a:p>
      </dgm:t>
    </dgm:pt>
    <dgm:pt modelId="{3E02495F-E27C-44E1-9219-101816ED6C9B}">
      <dgm:prSet/>
      <dgm:spPr/>
      <dgm:t>
        <a:bodyPr/>
        <a:lstStyle/>
        <a:p>
          <a:r>
            <a:rPr lang="en-US" baseline="0"/>
            <a:t>Designing the geometric alignments.</a:t>
          </a:r>
          <a:endParaRPr lang="en-US"/>
        </a:p>
      </dgm:t>
    </dgm:pt>
    <dgm:pt modelId="{4EDC6483-673E-4BC6-827D-A400871FC5D4}" type="parTrans" cxnId="{584D0371-6BBF-46E3-81E9-9F976908D09A}">
      <dgm:prSet/>
      <dgm:spPr/>
      <dgm:t>
        <a:bodyPr/>
        <a:lstStyle/>
        <a:p>
          <a:endParaRPr lang="en-US"/>
        </a:p>
      </dgm:t>
    </dgm:pt>
    <dgm:pt modelId="{3783A3CD-FAE8-4C77-A805-C9B16CBA916D}" type="sibTrans" cxnId="{584D0371-6BBF-46E3-81E9-9F976908D09A}">
      <dgm:prSet/>
      <dgm:spPr/>
      <dgm:t>
        <a:bodyPr/>
        <a:lstStyle/>
        <a:p>
          <a:endParaRPr lang="en-US"/>
        </a:p>
      </dgm:t>
    </dgm:pt>
    <dgm:pt modelId="{2A35A158-AE04-46C0-9F6D-71BD059F4803}">
      <dgm:prSet/>
      <dgm:spPr/>
      <dgm:t>
        <a:bodyPr/>
        <a:lstStyle/>
        <a:p>
          <a:r>
            <a:rPr lang="en-US" baseline="0"/>
            <a:t>Determining the thicknesses of the road pavement.</a:t>
          </a:r>
          <a:endParaRPr lang="en-US"/>
        </a:p>
      </dgm:t>
    </dgm:pt>
    <dgm:pt modelId="{98EAAA55-01DF-4F5C-A5B8-EED62CD99B5C}" type="parTrans" cxnId="{DBC52DA3-9C6C-406B-8345-6AEDB61B5A98}">
      <dgm:prSet/>
      <dgm:spPr/>
      <dgm:t>
        <a:bodyPr/>
        <a:lstStyle/>
        <a:p>
          <a:endParaRPr lang="en-US"/>
        </a:p>
      </dgm:t>
    </dgm:pt>
    <dgm:pt modelId="{0E495500-6664-42B1-88FA-9C017CA15849}" type="sibTrans" cxnId="{DBC52DA3-9C6C-406B-8345-6AEDB61B5A98}">
      <dgm:prSet/>
      <dgm:spPr/>
      <dgm:t>
        <a:bodyPr/>
        <a:lstStyle/>
        <a:p>
          <a:endParaRPr lang="en-US"/>
        </a:p>
      </dgm:t>
    </dgm:pt>
    <dgm:pt modelId="{6CE06DD7-F024-479D-BADE-7FF5D75C520D}">
      <dgm:prSet/>
      <dgm:spPr/>
      <dgm:t>
        <a:bodyPr/>
        <a:lstStyle/>
        <a:p>
          <a:r>
            <a:rPr lang="en-US" baseline="0"/>
            <a:t>Designing the drainage of the road.</a:t>
          </a:r>
          <a:endParaRPr lang="en-US"/>
        </a:p>
      </dgm:t>
    </dgm:pt>
    <dgm:pt modelId="{6C81E6EB-2642-405B-8C1A-7381CAC15454}" type="parTrans" cxnId="{DCE21E27-AC63-4512-A7B7-984AE9DBDB32}">
      <dgm:prSet/>
      <dgm:spPr/>
      <dgm:t>
        <a:bodyPr/>
        <a:lstStyle/>
        <a:p>
          <a:endParaRPr lang="en-US"/>
        </a:p>
      </dgm:t>
    </dgm:pt>
    <dgm:pt modelId="{BAB6D452-9E4C-4D45-B161-C98CC26144A3}" type="sibTrans" cxnId="{DCE21E27-AC63-4512-A7B7-984AE9DBDB32}">
      <dgm:prSet/>
      <dgm:spPr/>
      <dgm:t>
        <a:bodyPr/>
        <a:lstStyle/>
        <a:p>
          <a:endParaRPr lang="en-US"/>
        </a:p>
      </dgm:t>
    </dgm:pt>
    <dgm:pt modelId="{F4CA2B33-DFF2-49D0-92FC-63AEFA36DE5C}">
      <dgm:prSet/>
      <dgm:spPr/>
      <dgm:t>
        <a:bodyPr/>
        <a:lstStyle/>
        <a:p>
          <a:r>
            <a:rPr lang="en-US" baseline="0"/>
            <a:t>Introduce and designing an intersection.</a:t>
          </a:r>
          <a:endParaRPr lang="en-US"/>
        </a:p>
      </dgm:t>
    </dgm:pt>
    <dgm:pt modelId="{EC2E538C-552D-4A56-8633-1B7840A3F6C0}" type="parTrans" cxnId="{2AD8245F-6B16-42B2-A729-48B88DEC813C}">
      <dgm:prSet/>
      <dgm:spPr/>
      <dgm:t>
        <a:bodyPr/>
        <a:lstStyle/>
        <a:p>
          <a:endParaRPr lang="en-US"/>
        </a:p>
      </dgm:t>
    </dgm:pt>
    <dgm:pt modelId="{EBD69CD4-61C3-4DB6-A5CE-0B0A15D0408D}" type="sibTrans" cxnId="{2AD8245F-6B16-42B2-A729-48B88DEC813C}">
      <dgm:prSet/>
      <dgm:spPr/>
      <dgm:t>
        <a:bodyPr/>
        <a:lstStyle/>
        <a:p>
          <a:endParaRPr lang="en-US"/>
        </a:p>
      </dgm:t>
    </dgm:pt>
    <dgm:pt modelId="{DD577D34-C828-4E16-B8D1-2BAE5B64FF09}">
      <dgm:prSet/>
      <dgm:spPr/>
      <dgm:t>
        <a:bodyPr/>
        <a:lstStyle/>
        <a:p>
          <a:r>
            <a:rPr lang="en-US" baseline="0"/>
            <a:t>Estimated the cost.</a:t>
          </a:r>
          <a:endParaRPr lang="en-US"/>
        </a:p>
      </dgm:t>
    </dgm:pt>
    <dgm:pt modelId="{C6FE9DA6-A51F-459B-AA37-4DBEFE0DAEF5}" type="parTrans" cxnId="{DA5FE57A-441B-4CC4-A3A2-EF40F78A1EB8}">
      <dgm:prSet/>
      <dgm:spPr/>
      <dgm:t>
        <a:bodyPr/>
        <a:lstStyle/>
        <a:p>
          <a:endParaRPr lang="en-US"/>
        </a:p>
      </dgm:t>
    </dgm:pt>
    <dgm:pt modelId="{C55C879D-783F-47DC-AF7B-11C7BCAB25CB}" type="sibTrans" cxnId="{DA5FE57A-441B-4CC4-A3A2-EF40F78A1EB8}">
      <dgm:prSet/>
      <dgm:spPr/>
      <dgm:t>
        <a:bodyPr/>
        <a:lstStyle/>
        <a:p>
          <a:endParaRPr lang="en-US"/>
        </a:p>
      </dgm:t>
    </dgm:pt>
    <dgm:pt modelId="{3A7A914F-B166-B748-B057-BDF3089E9129}" type="pres">
      <dgm:prSet presAssocID="{BCCC0460-BB21-43AA-98A2-16A15E38CB38}" presName="diagram" presStyleCnt="0">
        <dgm:presLayoutVars>
          <dgm:dir/>
          <dgm:resizeHandles val="exact"/>
        </dgm:presLayoutVars>
      </dgm:prSet>
      <dgm:spPr/>
    </dgm:pt>
    <dgm:pt modelId="{88607054-3E93-1A42-9EE6-1A122CC85AB5}" type="pres">
      <dgm:prSet presAssocID="{EF9ABD37-0613-4797-99C7-E275AEFF91FE}" presName="node" presStyleLbl="node1" presStyleIdx="0" presStyleCnt="8">
        <dgm:presLayoutVars>
          <dgm:bulletEnabled val="1"/>
        </dgm:presLayoutVars>
      </dgm:prSet>
      <dgm:spPr/>
    </dgm:pt>
    <dgm:pt modelId="{F6B61C29-183E-2945-9B10-78A1135D3B2A}" type="pres">
      <dgm:prSet presAssocID="{81D6570A-251F-44D7-AB55-4EE7858F63E1}" presName="sibTrans" presStyleCnt="0"/>
      <dgm:spPr/>
    </dgm:pt>
    <dgm:pt modelId="{94120DEC-92E0-BF42-B1F8-B5D76CC1E879}" type="pres">
      <dgm:prSet presAssocID="{28323234-2053-4E73-9B2D-2143EBA3D7A6}" presName="node" presStyleLbl="node1" presStyleIdx="1" presStyleCnt="8">
        <dgm:presLayoutVars>
          <dgm:bulletEnabled val="1"/>
        </dgm:presLayoutVars>
      </dgm:prSet>
      <dgm:spPr/>
    </dgm:pt>
    <dgm:pt modelId="{3E20489D-C416-D14C-8F78-DB68EB058B19}" type="pres">
      <dgm:prSet presAssocID="{03B7EC93-7B7B-4015-AE29-C33A78E39A6F}" presName="sibTrans" presStyleCnt="0"/>
      <dgm:spPr/>
    </dgm:pt>
    <dgm:pt modelId="{BBB82959-301A-854E-A8BA-F01B322EEA36}" type="pres">
      <dgm:prSet presAssocID="{20F14D79-1BE9-45D7-95E6-003FA4DE0AF0}" presName="node" presStyleLbl="node1" presStyleIdx="2" presStyleCnt="8">
        <dgm:presLayoutVars>
          <dgm:bulletEnabled val="1"/>
        </dgm:presLayoutVars>
      </dgm:prSet>
      <dgm:spPr/>
    </dgm:pt>
    <dgm:pt modelId="{F1526BF0-886F-2945-959D-E079323ECB9C}" type="pres">
      <dgm:prSet presAssocID="{17EEC42C-1766-49E0-95B3-4FBF5C0232EA}" presName="sibTrans" presStyleCnt="0"/>
      <dgm:spPr/>
    </dgm:pt>
    <dgm:pt modelId="{B6248472-D004-8248-9C0B-521F43A8B683}" type="pres">
      <dgm:prSet presAssocID="{3E02495F-E27C-44E1-9219-101816ED6C9B}" presName="node" presStyleLbl="node1" presStyleIdx="3" presStyleCnt="8">
        <dgm:presLayoutVars>
          <dgm:bulletEnabled val="1"/>
        </dgm:presLayoutVars>
      </dgm:prSet>
      <dgm:spPr/>
    </dgm:pt>
    <dgm:pt modelId="{FC29E71B-23E7-E94F-A065-F1317ABDC34C}" type="pres">
      <dgm:prSet presAssocID="{3783A3CD-FAE8-4C77-A805-C9B16CBA916D}" presName="sibTrans" presStyleCnt="0"/>
      <dgm:spPr/>
    </dgm:pt>
    <dgm:pt modelId="{C36DFB44-EC7C-034B-8523-DF3B2762423F}" type="pres">
      <dgm:prSet presAssocID="{2A35A158-AE04-46C0-9F6D-71BD059F4803}" presName="node" presStyleLbl="node1" presStyleIdx="4" presStyleCnt="8">
        <dgm:presLayoutVars>
          <dgm:bulletEnabled val="1"/>
        </dgm:presLayoutVars>
      </dgm:prSet>
      <dgm:spPr/>
    </dgm:pt>
    <dgm:pt modelId="{32247EFD-3EFA-7744-B8A6-EB055DCF3AA2}" type="pres">
      <dgm:prSet presAssocID="{0E495500-6664-42B1-88FA-9C017CA15849}" presName="sibTrans" presStyleCnt="0"/>
      <dgm:spPr/>
    </dgm:pt>
    <dgm:pt modelId="{2E5DC8E4-ADA8-EB4F-A003-D1BEF51BE59E}" type="pres">
      <dgm:prSet presAssocID="{6CE06DD7-F024-479D-BADE-7FF5D75C520D}" presName="node" presStyleLbl="node1" presStyleIdx="5" presStyleCnt="8">
        <dgm:presLayoutVars>
          <dgm:bulletEnabled val="1"/>
        </dgm:presLayoutVars>
      </dgm:prSet>
      <dgm:spPr/>
    </dgm:pt>
    <dgm:pt modelId="{6AB53840-1F5D-8B48-9E76-3CDA2B6982D0}" type="pres">
      <dgm:prSet presAssocID="{BAB6D452-9E4C-4D45-B161-C98CC26144A3}" presName="sibTrans" presStyleCnt="0"/>
      <dgm:spPr/>
    </dgm:pt>
    <dgm:pt modelId="{7AA15985-11BB-394E-8411-7F18B108BA4C}" type="pres">
      <dgm:prSet presAssocID="{F4CA2B33-DFF2-49D0-92FC-63AEFA36DE5C}" presName="node" presStyleLbl="node1" presStyleIdx="6" presStyleCnt="8">
        <dgm:presLayoutVars>
          <dgm:bulletEnabled val="1"/>
        </dgm:presLayoutVars>
      </dgm:prSet>
      <dgm:spPr/>
    </dgm:pt>
    <dgm:pt modelId="{A01F93A2-5A45-C249-B22F-49B8F0579B90}" type="pres">
      <dgm:prSet presAssocID="{EBD69CD4-61C3-4DB6-A5CE-0B0A15D0408D}" presName="sibTrans" presStyleCnt="0"/>
      <dgm:spPr/>
    </dgm:pt>
    <dgm:pt modelId="{2A01B9C7-915E-5640-9F06-DBCD5F045985}" type="pres">
      <dgm:prSet presAssocID="{DD577D34-C828-4E16-B8D1-2BAE5B64FF09}" presName="node" presStyleLbl="node1" presStyleIdx="7" presStyleCnt="8">
        <dgm:presLayoutVars>
          <dgm:bulletEnabled val="1"/>
        </dgm:presLayoutVars>
      </dgm:prSet>
      <dgm:spPr/>
    </dgm:pt>
  </dgm:ptLst>
  <dgm:cxnLst>
    <dgm:cxn modelId="{DCE21E27-AC63-4512-A7B7-984AE9DBDB32}" srcId="{BCCC0460-BB21-43AA-98A2-16A15E38CB38}" destId="{6CE06DD7-F024-479D-BADE-7FF5D75C520D}" srcOrd="5" destOrd="0" parTransId="{6C81E6EB-2642-405B-8C1A-7381CAC15454}" sibTransId="{BAB6D452-9E4C-4D45-B161-C98CC26144A3}"/>
    <dgm:cxn modelId="{AE92B52F-3861-214A-8AD1-14B7A27E1CFD}" type="presOf" srcId="{28323234-2053-4E73-9B2D-2143EBA3D7A6}" destId="{94120DEC-92E0-BF42-B1F8-B5D76CC1E879}" srcOrd="0" destOrd="0" presId="urn:microsoft.com/office/officeart/2005/8/layout/default"/>
    <dgm:cxn modelId="{0F7EC636-E2EB-5240-A109-689639B34242}" type="presOf" srcId="{BCCC0460-BB21-43AA-98A2-16A15E38CB38}" destId="{3A7A914F-B166-B748-B057-BDF3089E9129}" srcOrd="0" destOrd="0" presId="urn:microsoft.com/office/officeart/2005/8/layout/default"/>
    <dgm:cxn modelId="{2AD8245F-6B16-42B2-A729-48B88DEC813C}" srcId="{BCCC0460-BB21-43AA-98A2-16A15E38CB38}" destId="{F4CA2B33-DFF2-49D0-92FC-63AEFA36DE5C}" srcOrd="6" destOrd="0" parTransId="{EC2E538C-552D-4A56-8633-1B7840A3F6C0}" sibTransId="{EBD69CD4-61C3-4DB6-A5CE-0B0A15D0408D}"/>
    <dgm:cxn modelId="{4D3E036D-28CE-7043-B1D4-E8595EB0FA34}" type="presOf" srcId="{20F14D79-1BE9-45D7-95E6-003FA4DE0AF0}" destId="{BBB82959-301A-854E-A8BA-F01B322EEA36}" srcOrd="0" destOrd="0" presId="urn:microsoft.com/office/officeart/2005/8/layout/default"/>
    <dgm:cxn modelId="{584D0371-6BBF-46E3-81E9-9F976908D09A}" srcId="{BCCC0460-BB21-43AA-98A2-16A15E38CB38}" destId="{3E02495F-E27C-44E1-9219-101816ED6C9B}" srcOrd="3" destOrd="0" parTransId="{4EDC6483-673E-4BC6-827D-A400871FC5D4}" sibTransId="{3783A3CD-FAE8-4C77-A805-C9B16CBA916D}"/>
    <dgm:cxn modelId="{33A56575-39E3-FB44-A094-B33DD768DAD3}" type="presOf" srcId="{F4CA2B33-DFF2-49D0-92FC-63AEFA36DE5C}" destId="{7AA15985-11BB-394E-8411-7F18B108BA4C}" srcOrd="0" destOrd="0" presId="urn:microsoft.com/office/officeart/2005/8/layout/default"/>
    <dgm:cxn modelId="{DA5FE57A-441B-4CC4-A3A2-EF40F78A1EB8}" srcId="{BCCC0460-BB21-43AA-98A2-16A15E38CB38}" destId="{DD577D34-C828-4E16-B8D1-2BAE5B64FF09}" srcOrd="7" destOrd="0" parTransId="{C6FE9DA6-A51F-459B-AA37-4DBEFE0DAEF5}" sibTransId="{C55C879D-783F-47DC-AF7B-11C7BCAB25CB}"/>
    <dgm:cxn modelId="{8C6B1783-CF4A-41D3-B91C-6D3A7B4A0E25}" srcId="{BCCC0460-BB21-43AA-98A2-16A15E38CB38}" destId="{28323234-2053-4E73-9B2D-2143EBA3D7A6}" srcOrd="1" destOrd="0" parTransId="{55FF76F9-F74F-4E82-9E2B-013E9646CBF5}" sibTransId="{03B7EC93-7B7B-4015-AE29-C33A78E39A6F}"/>
    <dgm:cxn modelId="{939F7588-A052-5149-B73B-F9E62CC40FFC}" type="presOf" srcId="{2A35A158-AE04-46C0-9F6D-71BD059F4803}" destId="{C36DFB44-EC7C-034B-8523-DF3B2762423F}" srcOrd="0" destOrd="0" presId="urn:microsoft.com/office/officeart/2005/8/layout/default"/>
    <dgm:cxn modelId="{DBC52DA3-9C6C-406B-8345-6AEDB61B5A98}" srcId="{BCCC0460-BB21-43AA-98A2-16A15E38CB38}" destId="{2A35A158-AE04-46C0-9F6D-71BD059F4803}" srcOrd="4" destOrd="0" parTransId="{98EAAA55-01DF-4F5C-A5B8-EED62CD99B5C}" sibTransId="{0E495500-6664-42B1-88FA-9C017CA15849}"/>
    <dgm:cxn modelId="{03D024A5-0E56-4869-AF91-EBE688FCAA30}" srcId="{BCCC0460-BB21-43AA-98A2-16A15E38CB38}" destId="{EF9ABD37-0613-4797-99C7-E275AEFF91FE}" srcOrd="0" destOrd="0" parTransId="{4C2AA42E-9B1C-401B-8D31-1A4A24DB63FF}" sibTransId="{81D6570A-251F-44D7-AB55-4EE7858F63E1}"/>
    <dgm:cxn modelId="{02A542C4-7394-41AD-A67D-1389891E5F64}" srcId="{BCCC0460-BB21-43AA-98A2-16A15E38CB38}" destId="{20F14D79-1BE9-45D7-95E6-003FA4DE0AF0}" srcOrd="2" destOrd="0" parTransId="{52B67ED1-4177-41C9-8398-8AEC27E3F6AB}" sibTransId="{17EEC42C-1766-49E0-95B3-4FBF5C0232EA}"/>
    <dgm:cxn modelId="{1C0AD0CA-C787-7849-B08F-19C2F1E630A3}" type="presOf" srcId="{6CE06DD7-F024-479D-BADE-7FF5D75C520D}" destId="{2E5DC8E4-ADA8-EB4F-A003-D1BEF51BE59E}" srcOrd="0" destOrd="0" presId="urn:microsoft.com/office/officeart/2005/8/layout/default"/>
    <dgm:cxn modelId="{E914DFEB-4C72-9B4E-9C98-02258779304E}" type="presOf" srcId="{DD577D34-C828-4E16-B8D1-2BAE5B64FF09}" destId="{2A01B9C7-915E-5640-9F06-DBCD5F045985}" srcOrd="0" destOrd="0" presId="urn:microsoft.com/office/officeart/2005/8/layout/default"/>
    <dgm:cxn modelId="{D618E2EF-61B0-4A41-A6B6-9401D4801DAA}" type="presOf" srcId="{EF9ABD37-0613-4797-99C7-E275AEFF91FE}" destId="{88607054-3E93-1A42-9EE6-1A122CC85AB5}" srcOrd="0" destOrd="0" presId="urn:microsoft.com/office/officeart/2005/8/layout/default"/>
    <dgm:cxn modelId="{D5875AF8-AAC1-7148-B399-60F2E6F7D9AA}" type="presOf" srcId="{3E02495F-E27C-44E1-9219-101816ED6C9B}" destId="{B6248472-D004-8248-9C0B-521F43A8B683}" srcOrd="0" destOrd="0" presId="urn:microsoft.com/office/officeart/2005/8/layout/default"/>
    <dgm:cxn modelId="{86B0AA03-5F4E-774F-891F-BB2F72449EA3}" type="presParOf" srcId="{3A7A914F-B166-B748-B057-BDF3089E9129}" destId="{88607054-3E93-1A42-9EE6-1A122CC85AB5}" srcOrd="0" destOrd="0" presId="urn:microsoft.com/office/officeart/2005/8/layout/default"/>
    <dgm:cxn modelId="{A3919C12-82C3-BD4B-AB8C-893CC52DC88C}" type="presParOf" srcId="{3A7A914F-B166-B748-B057-BDF3089E9129}" destId="{F6B61C29-183E-2945-9B10-78A1135D3B2A}" srcOrd="1" destOrd="0" presId="urn:microsoft.com/office/officeart/2005/8/layout/default"/>
    <dgm:cxn modelId="{8E095720-B581-7648-9807-8FC8E0369B92}" type="presParOf" srcId="{3A7A914F-B166-B748-B057-BDF3089E9129}" destId="{94120DEC-92E0-BF42-B1F8-B5D76CC1E879}" srcOrd="2" destOrd="0" presId="urn:microsoft.com/office/officeart/2005/8/layout/default"/>
    <dgm:cxn modelId="{9CDB0166-EAB6-1149-949B-969079100B7E}" type="presParOf" srcId="{3A7A914F-B166-B748-B057-BDF3089E9129}" destId="{3E20489D-C416-D14C-8F78-DB68EB058B19}" srcOrd="3" destOrd="0" presId="urn:microsoft.com/office/officeart/2005/8/layout/default"/>
    <dgm:cxn modelId="{0DAF0CBB-9855-E446-ACBE-76401258CAFB}" type="presParOf" srcId="{3A7A914F-B166-B748-B057-BDF3089E9129}" destId="{BBB82959-301A-854E-A8BA-F01B322EEA36}" srcOrd="4" destOrd="0" presId="urn:microsoft.com/office/officeart/2005/8/layout/default"/>
    <dgm:cxn modelId="{BCA0B3FF-A5C8-114D-AC1F-CC0F8DCEBC0F}" type="presParOf" srcId="{3A7A914F-B166-B748-B057-BDF3089E9129}" destId="{F1526BF0-886F-2945-959D-E079323ECB9C}" srcOrd="5" destOrd="0" presId="urn:microsoft.com/office/officeart/2005/8/layout/default"/>
    <dgm:cxn modelId="{9E73915E-4831-3D45-B5F6-150D0F8F5142}" type="presParOf" srcId="{3A7A914F-B166-B748-B057-BDF3089E9129}" destId="{B6248472-D004-8248-9C0B-521F43A8B683}" srcOrd="6" destOrd="0" presId="urn:microsoft.com/office/officeart/2005/8/layout/default"/>
    <dgm:cxn modelId="{9E968F44-29A4-F145-A291-F83F5FF030AA}" type="presParOf" srcId="{3A7A914F-B166-B748-B057-BDF3089E9129}" destId="{FC29E71B-23E7-E94F-A065-F1317ABDC34C}" srcOrd="7" destOrd="0" presId="urn:microsoft.com/office/officeart/2005/8/layout/default"/>
    <dgm:cxn modelId="{D7E209D9-34BB-4648-97E8-C51853AA2E30}" type="presParOf" srcId="{3A7A914F-B166-B748-B057-BDF3089E9129}" destId="{C36DFB44-EC7C-034B-8523-DF3B2762423F}" srcOrd="8" destOrd="0" presId="urn:microsoft.com/office/officeart/2005/8/layout/default"/>
    <dgm:cxn modelId="{7BFBA262-AC3E-5545-9C5E-46EF4847BF23}" type="presParOf" srcId="{3A7A914F-B166-B748-B057-BDF3089E9129}" destId="{32247EFD-3EFA-7744-B8A6-EB055DCF3AA2}" srcOrd="9" destOrd="0" presId="urn:microsoft.com/office/officeart/2005/8/layout/default"/>
    <dgm:cxn modelId="{F2CE433A-5B06-CE47-8D1B-81F35E7819BD}" type="presParOf" srcId="{3A7A914F-B166-B748-B057-BDF3089E9129}" destId="{2E5DC8E4-ADA8-EB4F-A003-D1BEF51BE59E}" srcOrd="10" destOrd="0" presId="urn:microsoft.com/office/officeart/2005/8/layout/default"/>
    <dgm:cxn modelId="{FF1A22A6-D1A0-9C45-A4B6-36654F0FEFB0}" type="presParOf" srcId="{3A7A914F-B166-B748-B057-BDF3089E9129}" destId="{6AB53840-1F5D-8B48-9E76-3CDA2B6982D0}" srcOrd="11" destOrd="0" presId="urn:microsoft.com/office/officeart/2005/8/layout/default"/>
    <dgm:cxn modelId="{CAA68493-05F1-A444-92A4-5D8538D61A6A}" type="presParOf" srcId="{3A7A914F-B166-B748-B057-BDF3089E9129}" destId="{7AA15985-11BB-394E-8411-7F18B108BA4C}" srcOrd="12" destOrd="0" presId="urn:microsoft.com/office/officeart/2005/8/layout/default"/>
    <dgm:cxn modelId="{226E375C-7BE2-C64F-89A7-30504CB5E280}" type="presParOf" srcId="{3A7A914F-B166-B748-B057-BDF3089E9129}" destId="{A01F93A2-5A45-C249-B22F-49B8F0579B90}" srcOrd="13" destOrd="0" presId="urn:microsoft.com/office/officeart/2005/8/layout/default"/>
    <dgm:cxn modelId="{25030B48-AE75-414B-B339-3CC956D16E64}" type="presParOf" srcId="{3A7A914F-B166-B748-B057-BDF3089E9129}" destId="{2A01B9C7-915E-5640-9F06-DBCD5F04598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08C83-9031-4581-BE4F-0454BAE54B01}">
      <dsp:nvSpPr>
        <dsp:cNvPr id="0" name=""/>
        <dsp:cNvSpPr/>
      </dsp:nvSpPr>
      <dsp:spPr>
        <a:xfrm>
          <a:off x="2114679" y="1622489"/>
          <a:ext cx="168221" cy="737476"/>
        </a:xfrm>
        <a:custGeom>
          <a:avLst/>
          <a:gdLst/>
          <a:ahLst/>
          <a:cxnLst/>
          <a:rect l="0" t="0" r="0" b="0"/>
          <a:pathLst>
            <a:path>
              <a:moveTo>
                <a:pt x="0" y="0"/>
              </a:moveTo>
              <a:lnTo>
                <a:pt x="0" y="737476"/>
              </a:lnTo>
              <a:lnTo>
                <a:pt x="168221" y="737476"/>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724613-A85D-43B3-A6E2-B60BA59AF769}">
      <dsp:nvSpPr>
        <dsp:cNvPr id="0" name=""/>
        <dsp:cNvSpPr/>
      </dsp:nvSpPr>
      <dsp:spPr>
        <a:xfrm>
          <a:off x="2114679" y="1622489"/>
          <a:ext cx="111282" cy="2488387"/>
        </a:xfrm>
        <a:custGeom>
          <a:avLst/>
          <a:gdLst/>
          <a:ahLst/>
          <a:cxnLst/>
          <a:rect l="0" t="0" r="0" b="0"/>
          <a:pathLst>
            <a:path>
              <a:moveTo>
                <a:pt x="0" y="0"/>
              </a:moveTo>
              <a:lnTo>
                <a:pt x="0" y="2488387"/>
              </a:lnTo>
              <a:lnTo>
                <a:pt x="111282" y="2488387"/>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DB05BA-48AD-4479-A031-535EF26BD374}">
      <dsp:nvSpPr>
        <dsp:cNvPr id="0" name=""/>
        <dsp:cNvSpPr/>
      </dsp:nvSpPr>
      <dsp:spPr>
        <a:xfrm>
          <a:off x="2114679" y="1622489"/>
          <a:ext cx="107720" cy="1984506"/>
        </a:xfrm>
        <a:custGeom>
          <a:avLst/>
          <a:gdLst/>
          <a:ahLst/>
          <a:cxnLst/>
          <a:rect l="0" t="0" r="0" b="0"/>
          <a:pathLst>
            <a:path>
              <a:moveTo>
                <a:pt x="0" y="0"/>
              </a:moveTo>
              <a:lnTo>
                <a:pt x="0" y="1984506"/>
              </a:lnTo>
              <a:lnTo>
                <a:pt x="107720" y="1984506"/>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2DADE1-D932-466D-A971-A158AE1D9BB9}">
      <dsp:nvSpPr>
        <dsp:cNvPr id="0" name=""/>
        <dsp:cNvSpPr/>
      </dsp:nvSpPr>
      <dsp:spPr>
        <a:xfrm>
          <a:off x="2114679" y="1622489"/>
          <a:ext cx="107720" cy="1421411"/>
        </a:xfrm>
        <a:custGeom>
          <a:avLst/>
          <a:gdLst/>
          <a:ahLst/>
          <a:cxnLst/>
          <a:rect l="0" t="0" r="0" b="0"/>
          <a:pathLst>
            <a:path>
              <a:moveTo>
                <a:pt x="0" y="0"/>
              </a:moveTo>
              <a:lnTo>
                <a:pt x="0" y="1421411"/>
              </a:lnTo>
              <a:lnTo>
                <a:pt x="107720" y="1421411"/>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B10FB5-3990-48C7-B44A-9D474253BC91}">
      <dsp:nvSpPr>
        <dsp:cNvPr id="0" name=""/>
        <dsp:cNvSpPr/>
      </dsp:nvSpPr>
      <dsp:spPr>
        <a:xfrm>
          <a:off x="2818262" y="823201"/>
          <a:ext cx="3290864" cy="498698"/>
        </a:xfrm>
        <a:custGeom>
          <a:avLst/>
          <a:gdLst/>
          <a:ahLst/>
          <a:cxnLst/>
          <a:rect l="0" t="0" r="0" b="0"/>
          <a:pathLst>
            <a:path>
              <a:moveTo>
                <a:pt x="3290864" y="0"/>
              </a:moveTo>
              <a:lnTo>
                <a:pt x="3290864" y="498698"/>
              </a:lnTo>
              <a:lnTo>
                <a:pt x="0" y="498698"/>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4938A-3338-4273-876D-C44DA3AB38F0}">
      <dsp:nvSpPr>
        <dsp:cNvPr id="0" name=""/>
        <dsp:cNvSpPr/>
      </dsp:nvSpPr>
      <dsp:spPr>
        <a:xfrm>
          <a:off x="5545997" y="2580773"/>
          <a:ext cx="703396" cy="963967"/>
        </a:xfrm>
        <a:custGeom>
          <a:avLst/>
          <a:gdLst/>
          <a:ahLst/>
          <a:cxnLst/>
          <a:rect l="0" t="0" r="0" b="0"/>
          <a:pathLst>
            <a:path>
              <a:moveTo>
                <a:pt x="0" y="0"/>
              </a:moveTo>
              <a:lnTo>
                <a:pt x="0" y="963967"/>
              </a:lnTo>
              <a:lnTo>
                <a:pt x="703396" y="963967"/>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7A9F36-2D33-488B-9EA1-6309DB20A400}">
      <dsp:nvSpPr>
        <dsp:cNvPr id="0" name=""/>
        <dsp:cNvSpPr/>
      </dsp:nvSpPr>
      <dsp:spPr>
        <a:xfrm>
          <a:off x="5545997" y="2580773"/>
          <a:ext cx="703396" cy="370209"/>
        </a:xfrm>
        <a:custGeom>
          <a:avLst/>
          <a:gdLst/>
          <a:ahLst/>
          <a:cxnLst/>
          <a:rect l="0" t="0" r="0" b="0"/>
          <a:pathLst>
            <a:path>
              <a:moveTo>
                <a:pt x="0" y="0"/>
              </a:moveTo>
              <a:lnTo>
                <a:pt x="0" y="370209"/>
              </a:lnTo>
              <a:lnTo>
                <a:pt x="703396" y="370209"/>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61ED9-31B6-40C6-896B-9B502A7C86DD}">
      <dsp:nvSpPr>
        <dsp:cNvPr id="0" name=""/>
        <dsp:cNvSpPr/>
      </dsp:nvSpPr>
      <dsp:spPr>
        <a:xfrm>
          <a:off x="6063144" y="823201"/>
          <a:ext cx="91440" cy="1156393"/>
        </a:xfrm>
        <a:custGeom>
          <a:avLst/>
          <a:gdLst/>
          <a:ahLst/>
          <a:cxnLst/>
          <a:rect l="0" t="0" r="0" b="0"/>
          <a:pathLst>
            <a:path>
              <a:moveTo>
                <a:pt x="45982" y="0"/>
              </a:moveTo>
              <a:lnTo>
                <a:pt x="45982" y="984035"/>
              </a:lnTo>
              <a:lnTo>
                <a:pt x="45720" y="984035"/>
              </a:lnTo>
              <a:lnTo>
                <a:pt x="45720" y="1156393"/>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1E02-0C87-4FD7-9531-1234098ADB62}">
      <dsp:nvSpPr>
        <dsp:cNvPr id="0" name=""/>
        <dsp:cNvSpPr/>
      </dsp:nvSpPr>
      <dsp:spPr>
        <a:xfrm>
          <a:off x="9263440" y="2099039"/>
          <a:ext cx="735734" cy="1407827"/>
        </a:xfrm>
        <a:custGeom>
          <a:avLst/>
          <a:gdLst/>
          <a:ahLst/>
          <a:cxnLst/>
          <a:rect l="0" t="0" r="0" b="0"/>
          <a:pathLst>
            <a:path>
              <a:moveTo>
                <a:pt x="0" y="0"/>
              </a:moveTo>
              <a:lnTo>
                <a:pt x="0" y="1407827"/>
              </a:lnTo>
              <a:lnTo>
                <a:pt x="735734" y="1407827"/>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E9A2D-6446-43E6-A50C-93A274D90D41}">
      <dsp:nvSpPr>
        <dsp:cNvPr id="0" name=""/>
        <dsp:cNvSpPr/>
      </dsp:nvSpPr>
      <dsp:spPr>
        <a:xfrm>
          <a:off x="9263440" y="2099039"/>
          <a:ext cx="725688" cy="764951"/>
        </a:xfrm>
        <a:custGeom>
          <a:avLst/>
          <a:gdLst/>
          <a:ahLst/>
          <a:cxnLst/>
          <a:rect l="0" t="0" r="0" b="0"/>
          <a:pathLst>
            <a:path>
              <a:moveTo>
                <a:pt x="0" y="0"/>
              </a:moveTo>
              <a:lnTo>
                <a:pt x="0" y="764951"/>
              </a:lnTo>
              <a:lnTo>
                <a:pt x="725688" y="764951"/>
              </a:lnTo>
            </a:path>
          </a:pathLst>
        </a:custGeom>
        <a:noFill/>
        <a:ln w="1397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9C59E3-EECE-47BD-A5C3-598D9D41676E}">
      <dsp:nvSpPr>
        <dsp:cNvPr id="0" name=""/>
        <dsp:cNvSpPr/>
      </dsp:nvSpPr>
      <dsp:spPr>
        <a:xfrm>
          <a:off x="6109127" y="823201"/>
          <a:ext cx="3717180" cy="674660"/>
        </a:xfrm>
        <a:custGeom>
          <a:avLst/>
          <a:gdLst/>
          <a:ahLst/>
          <a:cxnLst/>
          <a:rect l="0" t="0" r="0" b="0"/>
          <a:pathLst>
            <a:path>
              <a:moveTo>
                <a:pt x="0" y="0"/>
              </a:moveTo>
              <a:lnTo>
                <a:pt x="0" y="502301"/>
              </a:lnTo>
              <a:lnTo>
                <a:pt x="3717180" y="502301"/>
              </a:lnTo>
              <a:lnTo>
                <a:pt x="3717180" y="674660"/>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C4D23-6629-4176-92A3-B0D32CBD1A44}">
      <dsp:nvSpPr>
        <dsp:cNvPr id="0" name=""/>
        <dsp:cNvSpPr/>
      </dsp:nvSpPr>
      <dsp:spPr>
        <a:xfrm>
          <a:off x="4449807" y="2447"/>
          <a:ext cx="3318638" cy="820754"/>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i="1" kern="1200" dirty="0"/>
            <a:t>Methodology</a:t>
          </a:r>
        </a:p>
      </dsp:txBody>
      <dsp:txXfrm>
        <a:off x="4449807" y="2447"/>
        <a:ext cx="3318638" cy="820754"/>
      </dsp:txXfrm>
    </dsp:sp>
    <dsp:sp modelId="{7CD94916-EAFC-455E-AE64-B5A7419C2AEB}">
      <dsp:nvSpPr>
        <dsp:cNvPr id="0" name=""/>
        <dsp:cNvSpPr/>
      </dsp:nvSpPr>
      <dsp:spPr>
        <a:xfrm>
          <a:off x="9122723" y="1497861"/>
          <a:ext cx="1407167" cy="601177"/>
        </a:xfrm>
        <a:prstGeom prst="rect">
          <a:avLst/>
        </a:prstGeom>
        <a:solidFill>
          <a:schemeClr val="accent2">
            <a:lumMod val="5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u="sng" kern="1200" dirty="0"/>
            <a:t>Environmental</a:t>
          </a:r>
        </a:p>
      </dsp:txBody>
      <dsp:txXfrm>
        <a:off x="9122723" y="1497861"/>
        <a:ext cx="1407167" cy="601177"/>
      </dsp:txXfrm>
    </dsp:sp>
    <dsp:sp modelId="{5A4A9E99-2B8A-4D94-8A84-0B0E94AAC594}">
      <dsp:nvSpPr>
        <dsp:cNvPr id="0" name=""/>
        <dsp:cNvSpPr/>
      </dsp:nvSpPr>
      <dsp:spPr>
        <a:xfrm>
          <a:off x="9989128" y="2613152"/>
          <a:ext cx="1380098" cy="501677"/>
        </a:xfrm>
        <a:prstGeom prst="rect">
          <a:avLst/>
        </a:prstGeom>
        <a:solidFill>
          <a:schemeClr val="accent2">
            <a:lumMod val="75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Drainage System</a:t>
          </a:r>
        </a:p>
      </dsp:txBody>
      <dsp:txXfrm>
        <a:off x="9989128" y="2613152"/>
        <a:ext cx="1380098" cy="501677"/>
      </dsp:txXfrm>
    </dsp:sp>
    <dsp:sp modelId="{91370552-06C6-4932-AE7A-EFA956CB840F}">
      <dsp:nvSpPr>
        <dsp:cNvPr id="0" name=""/>
        <dsp:cNvSpPr/>
      </dsp:nvSpPr>
      <dsp:spPr>
        <a:xfrm>
          <a:off x="9999174" y="3228209"/>
          <a:ext cx="1768889" cy="557316"/>
        </a:xfrm>
        <a:prstGeom prst="rect">
          <a:avLst/>
        </a:prstGeom>
        <a:solidFill>
          <a:srgbClr val="92A9B9">
            <a:lumMod val="75000"/>
          </a:srgbClr>
        </a:solidFill>
        <a:ln w="1397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Century Schoolbook" panose="02040604050505020304"/>
              <a:ea typeface="+mn-ea"/>
              <a:cs typeface="+mn-cs"/>
            </a:rPr>
            <a:t>Environmental Assessment</a:t>
          </a:r>
        </a:p>
      </dsp:txBody>
      <dsp:txXfrm>
        <a:off x="9999174" y="3228209"/>
        <a:ext cx="1768889" cy="557316"/>
      </dsp:txXfrm>
    </dsp:sp>
    <dsp:sp modelId="{15ED46B4-F4A3-419F-9BE5-15FDCFE3CB85}">
      <dsp:nvSpPr>
        <dsp:cNvPr id="0" name=""/>
        <dsp:cNvSpPr/>
      </dsp:nvSpPr>
      <dsp:spPr>
        <a:xfrm>
          <a:off x="5405280" y="1979595"/>
          <a:ext cx="1407167" cy="601177"/>
        </a:xfrm>
        <a:prstGeom prst="rect">
          <a:avLst/>
        </a:prstGeom>
        <a:solidFill>
          <a:schemeClr val="accent2">
            <a:lumMod val="5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u="sng" kern="1200" dirty="0"/>
            <a:t>Pavement Structural Design</a:t>
          </a:r>
        </a:p>
      </dsp:txBody>
      <dsp:txXfrm>
        <a:off x="5405280" y="1979595"/>
        <a:ext cx="1407167" cy="601177"/>
      </dsp:txXfrm>
    </dsp:sp>
    <dsp:sp modelId="{6F65D6FD-2EF1-4D8C-8E74-BEA98FB971F4}">
      <dsp:nvSpPr>
        <dsp:cNvPr id="0" name=""/>
        <dsp:cNvSpPr/>
      </dsp:nvSpPr>
      <dsp:spPr>
        <a:xfrm>
          <a:off x="6249394" y="2700143"/>
          <a:ext cx="1380098" cy="501677"/>
        </a:xfrm>
        <a:prstGeom prst="rect">
          <a:avLst/>
        </a:prstGeom>
        <a:solidFill>
          <a:schemeClr val="accent2">
            <a:lumMod val="75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Soil Specification</a:t>
          </a:r>
        </a:p>
      </dsp:txBody>
      <dsp:txXfrm>
        <a:off x="6249394" y="2700143"/>
        <a:ext cx="1380098" cy="501677"/>
      </dsp:txXfrm>
    </dsp:sp>
    <dsp:sp modelId="{8F88AE3C-BFA4-428F-AE73-EF3D34103382}">
      <dsp:nvSpPr>
        <dsp:cNvPr id="0" name=""/>
        <dsp:cNvSpPr/>
      </dsp:nvSpPr>
      <dsp:spPr>
        <a:xfrm>
          <a:off x="6249394" y="3293902"/>
          <a:ext cx="1380098" cy="501677"/>
        </a:xfrm>
        <a:prstGeom prst="rect">
          <a:avLst/>
        </a:prstGeom>
        <a:solidFill>
          <a:schemeClr val="accent2">
            <a:lumMod val="75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Flexible Pavement</a:t>
          </a:r>
        </a:p>
      </dsp:txBody>
      <dsp:txXfrm>
        <a:off x="6249394" y="3293902"/>
        <a:ext cx="1380098" cy="501677"/>
      </dsp:txXfrm>
    </dsp:sp>
    <dsp:sp modelId="{2750D141-9E99-4FE6-83B0-88775507483C}">
      <dsp:nvSpPr>
        <dsp:cNvPr id="0" name=""/>
        <dsp:cNvSpPr/>
      </dsp:nvSpPr>
      <dsp:spPr>
        <a:xfrm>
          <a:off x="1411095" y="1021311"/>
          <a:ext cx="1407167" cy="601177"/>
        </a:xfrm>
        <a:prstGeom prst="rect">
          <a:avLst/>
        </a:prstGeom>
        <a:solidFill>
          <a:schemeClr val="accent2">
            <a:lumMod val="5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u="sng" kern="1200" dirty="0"/>
            <a:t>Geometric Design</a:t>
          </a:r>
        </a:p>
      </dsp:txBody>
      <dsp:txXfrm>
        <a:off x="1411095" y="1021311"/>
        <a:ext cx="1407167" cy="601177"/>
      </dsp:txXfrm>
    </dsp:sp>
    <dsp:sp modelId="{C2E0211D-436C-4DF0-99A4-03D06B743475}">
      <dsp:nvSpPr>
        <dsp:cNvPr id="0" name=""/>
        <dsp:cNvSpPr/>
      </dsp:nvSpPr>
      <dsp:spPr>
        <a:xfrm>
          <a:off x="2222400" y="2802713"/>
          <a:ext cx="1239667" cy="482373"/>
        </a:xfrm>
        <a:prstGeom prst="rect">
          <a:avLst/>
        </a:prstGeom>
        <a:solidFill>
          <a:schemeClr val="accent2">
            <a:lumMod val="75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Horizontal Alignment</a:t>
          </a:r>
        </a:p>
      </dsp:txBody>
      <dsp:txXfrm>
        <a:off x="2222400" y="2802713"/>
        <a:ext cx="1239667" cy="482373"/>
      </dsp:txXfrm>
    </dsp:sp>
    <dsp:sp modelId="{46844A44-C10A-4AB5-AEAF-62F5E885A05D}">
      <dsp:nvSpPr>
        <dsp:cNvPr id="0" name=""/>
        <dsp:cNvSpPr/>
      </dsp:nvSpPr>
      <dsp:spPr>
        <a:xfrm>
          <a:off x="2222400" y="3365808"/>
          <a:ext cx="1239667" cy="482373"/>
        </a:xfrm>
        <a:prstGeom prst="rect">
          <a:avLst/>
        </a:prstGeom>
        <a:solidFill>
          <a:schemeClr val="accent2">
            <a:lumMod val="75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Vertical Alignment</a:t>
          </a:r>
        </a:p>
      </dsp:txBody>
      <dsp:txXfrm>
        <a:off x="2222400" y="3365808"/>
        <a:ext cx="1239667" cy="482373"/>
      </dsp:txXfrm>
    </dsp:sp>
    <dsp:sp modelId="{C3D72F0A-3AB3-4235-A351-06A32102BB0A}">
      <dsp:nvSpPr>
        <dsp:cNvPr id="0" name=""/>
        <dsp:cNvSpPr/>
      </dsp:nvSpPr>
      <dsp:spPr>
        <a:xfrm>
          <a:off x="2225962" y="3888267"/>
          <a:ext cx="1240718" cy="445218"/>
        </a:xfrm>
        <a:prstGeom prst="rect">
          <a:avLst/>
        </a:prstGeom>
        <a:solidFill>
          <a:schemeClr val="accent2">
            <a:lumMod val="75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Intersections</a:t>
          </a:r>
        </a:p>
      </dsp:txBody>
      <dsp:txXfrm>
        <a:off x="2225962" y="3888267"/>
        <a:ext cx="1240718" cy="445218"/>
      </dsp:txXfrm>
    </dsp:sp>
    <dsp:sp modelId="{0D2CD4BC-2D7E-4066-8D1D-B5C207AB0B8E}">
      <dsp:nvSpPr>
        <dsp:cNvPr id="0" name=""/>
        <dsp:cNvSpPr/>
      </dsp:nvSpPr>
      <dsp:spPr>
        <a:xfrm>
          <a:off x="2282901" y="2059376"/>
          <a:ext cx="1407167" cy="601177"/>
        </a:xfrm>
        <a:prstGeom prst="rect">
          <a:avLst/>
        </a:prstGeom>
        <a:solidFill>
          <a:schemeClr val="accent2">
            <a:lumMod val="75000"/>
          </a:schemeClr>
        </a:solidFill>
        <a:ln w="1397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u="none" kern="1200" dirty="0"/>
            <a:t>Traffic Analysis</a:t>
          </a:r>
        </a:p>
      </dsp:txBody>
      <dsp:txXfrm>
        <a:off x="2282901" y="2059376"/>
        <a:ext cx="1407167" cy="601177"/>
      </dsp:txXfrm>
    </dsp:sp>
    <dsp:sp modelId="{A45108EF-8937-43A2-8490-0F442A058F92}">
      <dsp:nvSpPr>
        <dsp:cNvPr id="0" name=""/>
        <dsp:cNvSpPr/>
      </dsp:nvSpPr>
      <dsp:spPr>
        <a:xfrm>
          <a:off x="4795887" y="4865490"/>
          <a:ext cx="2735426" cy="1226428"/>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i="1" u="sng" kern="1200" dirty="0"/>
            <a:t>Cost Estimation</a:t>
          </a:r>
        </a:p>
      </dsp:txBody>
      <dsp:txXfrm>
        <a:off x="4795887" y="4865490"/>
        <a:ext cx="2735426" cy="1226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07054-3E93-1A42-9EE6-1A122CC85AB5}">
      <dsp:nvSpPr>
        <dsp:cNvPr id="0" name=""/>
        <dsp:cNvSpPr/>
      </dsp:nvSpPr>
      <dsp:spPr>
        <a:xfrm>
          <a:off x="819245" y="1646"/>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Determining the road path.</a:t>
          </a:r>
          <a:endParaRPr lang="en-US" sz="2000" kern="1200" dirty="0"/>
        </a:p>
      </dsp:txBody>
      <dsp:txXfrm>
        <a:off x="819245" y="1646"/>
        <a:ext cx="2174021" cy="1304413"/>
      </dsp:txXfrm>
    </dsp:sp>
    <dsp:sp modelId="{94120DEC-92E0-BF42-B1F8-B5D76CC1E879}">
      <dsp:nvSpPr>
        <dsp:cNvPr id="0" name=""/>
        <dsp:cNvSpPr/>
      </dsp:nvSpPr>
      <dsp:spPr>
        <a:xfrm>
          <a:off x="3210669" y="1646"/>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Determine the number of lanes. </a:t>
          </a:r>
          <a:endParaRPr lang="en-US" sz="2000" kern="1200" dirty="0"/>
        </a:p>
      </dsp:txBody>
      <dsp:txXfrm>
        <a:off x="3210669" y="1646"/>
        <a:ext cx="2174021" cy="1304413"/>
      </dsp:txXfrm>
    </dsp:sp>
    <dsp:sp modelId="{BBB82959-301A-854E-A8BA-F01B322EEA36}">
      <dsp:nvSpPr>
        <dsp:cNvPr id="0" name=""/>
        <dsp:cNvSpPr/>
      </dsp:nvSpPr>
      <dsp:spPr>
        <a:xfrm>
          <a:off x="5602093" y="1646"/>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Investigating the soil.</a:t>
          </a:r>
          <a:endParaRPr lang="en-US" sz="2000" kern="1200" dirty="0"/>
        </a:p>
      </dsp:txBody>
      <dsp:txXfrm>
        <a:off x="5602093" y="1646"/>
        <a:ext cx="2174021" cy="1304413"/>
      </dsp:txXfrm>
    </dsp:sp>
    <dsp:sp modelId="{B6248472-D004-8248-9C0B-521F43A8B683}">
      <dsp:nvSpPr>
        <dsp:cNvPr id="0" name=""/>
        <dsp:cNvSpPr/>
      </dsp:nvSpPr>
      <dsp:spPr>
        <a:xfrm>
          <a:off x="819245" y="1523461"/>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t>Designing the geometric alignments.</a:t>
          </a:r>
          <a:endParaRPr lang="en-US" sz="2000" kern="1200"/>
        </a:p>
      </dsp:txBody>
      <dsp:txXfrm>
        <a:off x="819245" y="1523461"/>
        <a:ext cx="2174021" cy="1304413"/>
      </dsp:txXfrm>
    </dsp:sp>
    <dsp:sp modelId="{C36DFB44-EC7C-034B-8523-DF3B2762423F}">
      <dsp:nvSpPr>
        <dsp:cNvPr id="0" name=""/>
        <dsp:cNvSpPr/>
      </dsp:nvSpPr>
      <dsp:spPr>
        <a:xfrm>
          <a:off x="3210669" y="1523461"/>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t>Determining the thicknesses of the road pavement.</a:t>
          </a:r>
          <a:endParaRPr lang="en-US" sz="2000" kern="1200"/>
        </a:p>
      </dsp:txBody>
      <dsp:txXfrm>
        <a:off x="3210669" y="1523461"/>
        <a:ext cx="2174021" cy="1304413"/>
      </dsp:txXfrm>
    </dsp:sp>
    <dsp:sp modelId="{2E5DC8E4-ADA8-EB4F-A003-D1BEF51BE59E}">
      <dsp:nvSpPr>
        <dsp:cNvPr id="0" name=""/>
        <dsp:cNvSpPr/>
      </dsp:nvSpPr>
      <dsp:spPr>
        <a:xfrm>
          <a:off x="5602093" y="1523461"/>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t>Designing the drainage of the road.</a:t>
          </a:r>
          <a:endParaRPr lang="en-US" sz="2000" kern="1200"/>
        </a:p>
      </dsp:txBody>
      <dsp:txXfrm>
        <a:off x="5602093" y="1523461"/>
        <a:ext cx="2174021" cy="1304413"/>
      </dsp:txXfrm>
    </dsp:sp>
    <dsp:sp modelId="{7AA15985-11BB-394E-8411-7F18B108BA4C}">
      <dsp:nvSpPr>
        <dsp:cNvPr id="0" name=""/>
        <dsp:cNvSpPr/>
      </dsp:nvSpPr>
      <dsp:spPr>
        <a:xfrm>
          <a:off x="2014957" y="3045277"/>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t>Introduce and designing an intersection.</a:t>
          </a:r>
          <a:endParaRPr lang="en-US" sz="2000" kern="1200"/>
        </a:p>
      </dsp:txBody>
      <dsp:txXfrm>
        <a:off x="2014957" y="3045277"/>
        <a:ext cx="2174021" cy="1304413"/>
      </dsp:txXfrm>
    </dsp:sp>
    <dsp:sp modelId="{2A01B9C7-915E-5640-9F06-DBCD5F045985}">
      <dsp:nvSpPr>
        <dsp:cNvPr id="0" name=""/>
        <dsp:cNvSpPr/>
      </dsp:nvSpPr>
      <dsp:spPr>
        <a:xfrm>
          <a:off x="4406381" y="3045277"/>
          <a:ext cx="2174021" cy="13044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t>Estimated the cost.</a:t>
          </a:r>
          <a:endParaRPr lang="en-US" sz="2000" kern="1200"/>
        </a:p>
      </dsp:txBody>
      <dsp:txXfrm>
        <a:off x="4406381" y="3045277"/>
        <a:ext cx="2174021" cy="13044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402B5-7FE7-F44F-8BCC-6992A534CE45}" type="datetimeFigureOut">
              <a:rPr lang="en-SA" smtClean="0"/>
              <a:t>12/31/2020</a:t>
            </a:fld>
            <a:endParaRPr lang="en-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B9895-F1FC-F249-946E-0B94D071966A}" type="slidenum">
              <a:rPr lang="en-SA" smtClean="0"/>
              <a:t>‹#›</a:t>
            </a:fld>
            <a:endParaRPr lang="en-SA"/>
          </a:p>
        </p:txBody>
      </p:sp>
    </p:spTree>
    <p:extLst>
      <p:ext uri="{BB962C8B-B14F-4D97-AF65-F5344CB8AC3E}">
        <p14:creationId xmlns:p14="http://schemas.microsoft.com/office/powerpoint/2010/main" val="72480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47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20</a:t>
            </a:fld>
            <a:endParaRPr lang="en-SA"/>
          </a:p>
        </p:txBody>
      </p:sp>
    </p:spTree>
    <p:extLst>
      <p:ext uri="{BB962C8B-B14F-4D97-AF65-F5344CB8AC3E}">
        <p14:creationId xmlns:p14="http://schemas.microsoft.com/office/powerpoint/2010/main" val="137838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21</a:t>
            </a:fld>
            <a:endParaRPr lang="en-SA"/>
          </a:p>
        </p:txBody>
      </p:sp>
    </p:spTree>
    <p:extLst>
      <p:ext uri="{BB962C8B-B14F-4D97-AF65-F5344CB8AC3E}">
        <p14:creationId xmlns:p14="http://schemas.microsoft.com/office/powerpoint/2010/main" val="223226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22</a:t>
            </a:fld>
            <a:endParaRPr lang="en-SA"/>
          </a:p>
        </p:txBody>
      </p:sp>
    </p:spTree>
    <p:extLst>
      <p:ext uri="{BB962C8B-B14F-4D97-AF65-F5344CB8AC3E}">
        <p14:creationId xmlns:p14="http://schemas.microsoft.com/office/powerpoint/2010/main" val="40691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23</a:t>
            </a:fld>
            <a:endParaRPr lang="en-SA"/>
          </a:p>
        </p:txBody>
      </p:sp>
    </p:spTree>
    <p:extLst>
      <p:ext uri="{BB962C8B-B14F-4D97-AF65-F5344CB8AC3E}">
        <p14:creationId xmlns:p14="http://schemas.microsoft.com/office/powerpoint/2010/main" val="58712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C69B9895-F1FC-F249-946E-0B94D071966A}" type="slidenum">
              <a:rPr lang="en-SA" smtClean="0"/>
              <a:t>24</a:t>
            </a:fld>
            <a:endParaRPr lang="en-SA"/>
          </a:p>
        </p:txBody>
      </p:sp>
    </p:spTree>
    <p:extLst>
      <p:ext uri="{BB962C8B-B14F-4D97-AF65-F5344CB8AC3E}">
        <p14:creationId xmlns:p14="http://schemas.microsoft.com/office/powerpoint/2010/main" val="395161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25</a:t>
            </a:fld>
            <a:endParaRPr lang="en-SA"/>
          </a:p>
        </p:txBody>
      </p:sp>
    </p:spTree>
    <p:extLst>
      <p:ext uri="{BB962C8B-B14F-4D97-AF65-F5344CB8AC3E}">
        <p14:creationId xmlns:p14="http://schemas.microsoft.com/office/powerpoint/2010/main" val="3890883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C69B9895-F1FC-F249-946E-0B94D071966A}" type="slidenum">
              <a:rPr lang="en-SA" smtClean="0"/>
              <a:t>26</a:t>
            </a:fld>
            <a:endParaRPr lang="en-SA"/>
          </a:p>
        </p:txBody>
      </p:sp>
    </p:spTree>
    <p:extLst>
      <p:ext uri="{BB962C8B-B14F-4D97-AF65-F5344CB8AC3E}">
        <p14:creationId xmlns:p14="http://schemas.microsoft.com/office/powerpoint/2010/main" val="363625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9B9895-F1FC-F249-946E-0B94D071966A}" type="slidenum">
              <a:rPr lang="en-SA" smtClean="0"/>
              <a:t>27</a:t>
            </a:fld>
            <a:endParaRPr lang="en-SA"/>
          </a:p>
        </p:txBody>
      </p:sp>
    </p:spTree>
    <p:extLst>
      <p:ext uri="{BB962C8B-B14F-4D97-AF65-F5344CB8AC3E}">
        <p14:creationId xmlns:p14="http://schemas.microsoft.com/office/powerpoint/2010/main" val="2020531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C69B9895-F1FC-F249-946E-0B94D071966A}" type="slidenum">
              <a:rPr lang="en-SA" smtClean="0"/>
              <a:t>28</a:t>
            </a:fld>
            <a:endParaRPr lang="en-SA"/>
          </a:p>
        </p:txBody>
      </p:sp>
    </p:spTree>
    <p:extLst>
      <p:ext uri="{BB962C8B-B14F-4D97-AF65-F5344CB8AC3E}">
        <p14:creationId xmlns:p14="http://schemas.microsoft.com/office/powerpoint/2010/main" val="3714154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29</a:t>
            </a:fld>
            <a:endParaRPr lang="en-SA"/>
          </a:p>
        </p:txBody>
      </p:sp>
    </p:spTree>
    <p:extLst>
      <p:ext uri="{BB962C8B-B14F-4D97-AF65-F5344CB8AC3E}">
        <p14:creationId xmlns:p14="http://schemas.microsoft.com/office/powerpoint/2010/main" val="171301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45c0a315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45c0a315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30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C69B9895-F1FC-F249-946E-0B94D071966A}" type="slidenum">
              <a:rPr lang="en-SA" smtClean="0"/>
              <a:t>30</a:t>
            </a:fld>
            <a:endParaRPr lang="en-SA"/>
          </a:p>
        </p:txBody>
      </p:sp>
    </p:spTree>
    <p:extLst>
      <p:ext uri="{BB962C8B-B14F-4D97-AF65-F5344CB8AC3E}">
        <p14:creationId xmlns:p14="http://schemas.microsoft.com/office/powerpoint/2010/main" val="2472675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31</a:t>
            </a:fld>
            <a:endParaRPr lang="en-SA"/>
          </a:p>
        </p:txBody>
      </p:sp>
    </p:spTree>
    <p:extLst>
      <p:ext uri="{BB962C8B-B14F-4D97-AF65-F5344CB8AC3E}">
        <p14:creationId xmlns:p14="http://schemas.microsoft.com/office/powerpoint/2010/main" val="2239813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C69B9895-F1FC-F249-946E-0B94D071966A}" type="slidenum">
              <a:rPr lang="en-SA" smtClean="0"/>
              <a:t>32</a:t>
            </a:fld>
            <a:endParaRPr lang="en-SA"/>
          </a:p>
        </p:txBody>
      </p:sp>
    </p:spTree>
    <p:extLst>
      <p:ext uri="{BB962C8B-B14F-4D97-AF65-F5344CB8AC3E}">
        <p14:creationId xmlns:p14="http://schemas.microsoft.com/office/powerpoint/2010/main" val="1151908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35</a:t>
            </a:fld>
            <a:endParaRPr lang="en-SA"/>
          </a:p>
        </p:txBody>
      </p:sp>
    </p:spTree>
    <p:extLst>
      <p:ext uri="{BB962C8B-B14F-4D97-AF65-F5344CB8AC3E}">
        <p14:creationId xmlns:p14="http://schemas.microsoft.com/office/powerpoint/2010/main" val="336984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36</a:t>
            </a:fld>
            <a:endParaRPr lang="en-SA"/>
          </a:p>
        </p:txBody>
      </p:sp>
    </p:spTree>
    <p:extLst>
      <p:ext uri="{BB962C8B-B14F-4D97-AF65-F5344CB8AC3E}">
        <p14:creationId xmlns:p14="http://schemas.microsoft.com/office/powerpoint/2010/main" val="4198714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37</a:t>
            </a:fld>
            <a:endParaRPr lang="en-SA"/>
          </a:p>
        </p:txBody>
      </p:sp>
    </p:spTree>
    <p:extLst>
      <p:ext uri="{BB962C8B-B14F-4D97-AF65-F5344CB8AC3E}">
        <p14:creationId xmlns:p14="http://schemas.microsoft.com/office/powerpoint/2010/main" val="3932266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38</a:t>
            </a:fld>
            <a:endParaRPr lang="en-SA"/>
          </a:p>
        </p:txBody>
      </p:sp>
    </p:spTree>
    <p:extLst>
      <p:ext uri="{BB962C8B-B14F-4D97-AF65-F5344CB8AC3E}">
        <p14:creationId xmlns:p14="http://schemas.microsoft.com/office/powerpoint/2010/main" val="1402837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C69B9895-F1FC-F249-946E-0B94D071966A}" type="slidenum">
              <a:rPr lang="en-SA" smtClean="0"/>
              <a:t>39</a:t>
            </a:fld>
            <a:endParaRPr lang="en-SA"/>
          </a:p>
        </p:txBody>
      </p:sp>
    </p:spTree>
    <p:extLst>
      <p:ext uri="{BB962C8B-B14F-4D97-AF65-F5344CB8AC3E}">
        <p14:creationId xmlns:p14="http://schemas.microsoft.com/office/powerpoint/2010/main" val="3989203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40</a:t>
            </a:fld>
            <a:endParaRPr lang="en-SA"/>
          </a:p>
        </p:txBody>
      </p:sp>
    </p:spTree>
    <p:extLst>
      <p:ext uri="{BB962C8B-B14F-4D97-AF65-F5344CB8AC3E}">
        <p14:creationId xmlns:p14="http://schemas.microsoft.com/office/powerpoint/2010/main" val="1920769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41</a:t>
            </a:fld>
            <a:endParaRPr lang="en-SA"/>
          </a:p>
        </p:txBody>
      </p:sp>
    </p:spTree>
    <p:extLst>
      <p:ext uri="{BB962C8B-B14F-4D97-AF65-F5344CB8AC3E}">
        <p14:creationId xmlns:p14="http://schemas.microsoft.com/office/powerpoint/2010/main" val="122466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you can see in this figure, our project area is located in west of </a:t>
            </a:r>
            <a:r>
              <a:rPr lang="en-US" dirty="0" err="1"/>
              <a:t>Alhofuf</a:t>
            </a:r>
            <a:r>
              <a:rPr lang="en-US" dirty="0"/>
              <a:t> city. </a:t>
            </a:r>
          </a:p>
          <a:p>
            <a:pPr marL="171450" indent="-171450">
              <a:buFontTx/>
              <a:buChar char="-"/>
            </a:pPr>
            <a:r>
              <a:rPr lang="en-US" dirty="0"/>
              <a:t>It has boundary that closes from the pipeline and the railway</a:t>
            </a:r>
          </a:p>
          <a:p>
            <a:pPr marL="171450" indent="-171450">
              <a:buFontTx/>
              <a:buChar char="-"/>
            </a:pPr>
            <a:r>
              <a:rPr lang="en-US" dirty="0"/>
              <a:t>It starts from the north route 6614 and ends in the south route 6446</a:t>
            </a:r>
          </a:p>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5</a:t>
            </a:fld>
            <a:endParaRPr lang="en-SA"/>
          </a:p>
        </p:txBody>
      </p:sp>
    </p:spTree>
    <p:extLst>
      <p:ext uri="{BB962C8B-B14F-4D97-AF65-F5344CB8AC3E}">
        <p14:creationId xmlns:p14="http://schemas.microsoft.com/office/powerpoint/2010/main" val="3070655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42</a:t>
            </a:fld>
            <a:endParaRPr lang="en-SA"/>
          </a:p>
        </p:txBody>
      </p:sp>
    </p:spTree>
    <p:extLst>
      <p:ext uri="{BB962C8B-B14F-4D97-AF65-F5344CB8AC3E}">
        <p14:creationId xmlns:p14="http://schemas.microsoft.com/office/powerpoint/2010/main" val="2999447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C69B9895-F1FC-F249-946E-0B94D071966A}" type="slidenum">
              <a:rPr lang="en-SA" smtClean="0"/>
              <a:t>43</a:t>
            </a:fld>
            <a:endParaRPr lang="en-SA"/>
          </a:p>
        </p:txBody>
      </p:sp>
    </p:spTree>
    <p:extLst>
      <p:ext uri="{BB962C8B-B14F-4D97-AF65-F5344CB8AC3E}">
        <p14:creationId xmlns:p14="http://schemas.microsoft.com/office/powerpoint/2010/main" val="3402024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44</a:t>
            </a:fld>
            <a:endParaRPr lang="en-SA"/>
          </a:p>
        </p:txBody>
      </p:sp>
    </p:spTree>
    <p:extLst>
      <p:ext uri="{BB962C8B-B14F-4D97-AF65-F5344CB8AC3E}">
        <p14:creationId xmlns:p14="http://schemas.microsoft.com/office/powerpoint/2010/main" val="314989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D33ADA-DF15-4A9B-A492-48862DB99EEC}"/>
              </a:ext>
            </a:extLst>
          </p:cNvPr>
          <p:cNvSpPr>
            <a:spLocks noGrp="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453F0FD-4507-4435-A5F0-20E5363A571C}"/>
              </a:ext>
            </a:extLst>
          </p:cNvPr>
          <p:cNvSpPr>
            <a:spLocks noGrp="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48</a:t>
            </a:fld>
            <a:endParaRPr lang="en-SA"/>
          </a:p>
        </p:txBody>
      </p:sp>
    </p:spTree>
    <p:extLst>
      <p:ext uri="{BB962C8B-B14F-4D97-AF65-F5344CB8AC3E}">
        <p14:creationId xmlns:p14="http://schemas.microsoft.com/office/powerpoint/2010/main" val="401785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4802CE-CA2A-4D7D-BE97-56F2DF267AFF}"/>
              </a:ext>
            </a:extLst>
          </p:cNvPr>
          <p:cNvSpPr>
            <a:spLocks noGrp="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otes Placeholder 1">
                <a:extLst>
                  <a:ext uri="{FF2B5EF4-FFF2-40B4-BE49-F238E27FC236}">
                    <a16:creationId xmlns:a16="http://schemas.microsoft.com/office/drawing/2014/main" id="{7B433FED-7994-41CE-8443-FDF47B725BD0}"/>
                  </a:ext>
                </a:extLst>
              </p:cNvPr>
              <p:cNvSpPr>
                <a:spLocks noGrp="1"/>
              </p:cNvSpPr>
              <p:nvPr>
                <p:ph type="body" idx="1"/>
              </p:nvPr>
            </p:nvSpPr>
            <p:spPr/>
            <p:txBody>
              <a:bodyPr/>
              <a:lstStyle/>
              <a:p>
                <a:endParaRPr lang="en-US" dirty="0"/>
              </a:p>
            </p:txBody>
          </p:sp>
        </mc:Choice>
        <mc:Fallback xmlns="">
          <p:sp>
            <p:nvSpPr>
              <p:cNvPr id="2" name="Notes Placeholder 1">
                <a:extLst>
                  <a:ext uri="{FF2B5EF4-FFF2-40B4-BE49-F238E27FC236}">
                    <a16:creationId xmlns:a16="http://schemas.microsoft.com/office/drawing/2014/main" id="{7B433FED-7994-41CE-8443-FDF47B725BD0}"/>
                  </a:ext>
                </a:extLst>
              </p:cNvPr>
              <p:cNvSpPr>
                <a:spLocks noGrp="1"/>
              </p:cNvSpPr>
              <p:nvPr>
                <p:ph type="body" idx="1"/>
              </p:nvPr>
            </p:nvSpPr>
            <p:spPr/>
            <p:txBody>
              <a:bodyPr/>
              <a:lstStyle/>
              <a:p>
                <a:pPr marL="228600" marR="0">
                  <a:lnSpc>
                    <a:spcPct val="200000"/>
                  </a:lnSpc>
                  <a:spcBef>
                    <a:spcPts val="0"/>
                  </a:spcBef>
                  <a:spcAft>
                    <a:spcPts val="1000"/>
                  </a:spcAft>
                  <a:tabLst>
                    <a:tab pos="920115" algn="l"/>
                  </a:tabLst>
                </a:pPr>
                <a:r>
                  <a:rPr lang="en-US" sz="1200" i="0">
                    <a:effectLst/>
                    <a:latin typeface="Cambria Math" panose="02040503050406030204" pitchFamily="18" charset="0"/>
                    <a:ea typeface="Times New Roman" panose="02020603050405020304" pitchFamily="18" charset="0"/>
                    <a:cs typeface="Times New Roman" panose="02020603050405020304" pitchFamily="18" charset="0"/>
                  </a:rPr>
                  <a:t>a_1</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 It is the coefficient of the surface layer (asphalt layer) so it will depend on the properties of the asphalt mixture and from the table we find that:</a:t>
                </a:r>
                <a:endParaRPr lang="en-US" sz="1200" dirty="0">
                  <a:effectLst/>
                  <a:latin typeface="Times New Roman" panose="02020603050405020304" pitchFamily="18" charset="0"/>
                  <a:ea typeface="Times New Roman" panose="02020603050405020304" pitchFamily="18" charset="0"/>
                </a:endParaRPr>
              </a:p>
              <a:p>
                <a:pPr marL="228600" marR="0" algn="ctr">
                  <a:lnSpc>
                    <a:spcPct val="200000"/>
                  </a:lnSpc>
                  <a:spcBef>
                    <a:spcPts val="0"/>
                  </a:spcBef>
                  <a:spcAft>
                    <a:spcPts val="1000"/>
                  </a:spcAft>
                  <a:tabLst>
                    <a:tab pos="920115" algn="l"/>
                  </a:tabLst>
                </a:pPr>
                <a:r>
                  <a:rPr lang="en-US" sz="1200" i="0">
                    <a:effectLst/>
                    <a:latin typeface="Cambria Math" panose="02040503050406030204" pitchFamily="18" charset="0"/>
                    <a:ea typeface="Times New Roman" panose="02020603050405020304" pitchFamily="18" charset="0"/>
                    <a:cs typeface="Times New Roman" panose="02020603050405020304" pitchFamily="18" charset="0"/>
                  </a:rPr>
                  <a:t>a_1</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=0.42</a:t>
                </a:r>
                <a:endParaRPr lang="en-US" sz="1200" dirty="0">
                  <a:effectLst/>
                  <a:latin typeface="Times New Roman" panose="02020603050405020304" pitchFamily="18" charset="0"/>
                  <a:ea typeface="Times New Roman" panose="02020603050405020304" pitchFamily="18" charset="0"/>
                </a:endParaRPr>
              </a:p>
              <a:p>
                <a:pPr marL="0" marR="0" algn="ctr">
                  <a:lnSpc>
                    <a:spcPct val="200000"/>
                  </a:lnSpc>
                  <a:spcBef>
                    <a:spcPts val="0"/>
                  </a:spcBef>
                  <a:spcAft>
                    <a:spcPts val="1000"/>
                  </a:spcAft>
                  <a:tabLst>
                    <a:tab pos="920115" algn="l"/>
                  </a:tabLst>
                </a:pPr>
                <a:r>
                  <a:rPr lang="en-US" sz="1200" i="0">
                    <a:effectLst/>
                    <a:latin typeface="Cambria Math" panose="02040503050406030204" pitchFamily="18" charset="0"/>
                    <a:ea typeface="Times New Roman" panose="02020603050405020304" pitchFamily="18" charset="0"/>
                    <a:cs typeface="Times New Roman" panose="02020603050405020304" pitchFamily="18" charset="0"/>
                  </a:rPr>
                  <a:t>M_r</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 42,000 psi</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As for the base layer and the auxiliary foundation, finding the coefficients of the layer and the regression coefficient will depend on the value of the CBR, and here it is imposed by the engineer designed to suit the specifications of each layer, and the following table shows the imposed CBR values, the class coefficient values, </a:t>
                </a:r>
                <a:endParaRPr lang="en-US" dirty="0"/>
              </a:p>
              <a:p>
                <a:endParaRPr lang="en-US" dirty="0"/>
              </a:p>
            </p:txBody>
          </p:sp>
        </mc:Fallback>
      </mc:AlternateContent>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51</a:t>
            </a:fld>
            <a:endParaRPr lang="en-SA"/>
          </a:p>
        </p:txBody>
      </p:sp>
    </p:spTree>
    <p:extLst>
      <p:ext uri="{BB962C8B-B14F-4D97-AF65-F5344CB8AC3E}">
        <p14:creationId xmlns:p14="http://schemas.microsoft.com/office/powerpoint/2010/main" val="3256839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52</a:t>
            </a:fld>
            <a:endParaRPr lang="en-SA"/>
          </a:p>
        </p:txBody>
      </p:sp>
    </p:spTree>
    <p:extLst>
      <p:ext uri="{BB962C8B-B14F-4D97-AF65-F5344CB8AC3E}">
        <p14:creationId xmlns:p14="http://schemas.microsoft.com/office/powerpoint/2010/main" val="1910336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6</a:t>
            </a:fld>
            <a:endParaRPr lang="en-SA"/>
          </a:p>
        </p:txBody>
      </p:sp>
    </p:spTree>
    <p:extLst>
      <p:ext uri="{BB962C8B-B14F-4D97-AF65-F5344CB8AC3E}">
        <p14:creationId xmlns:p14="http://schemas.microsoft.com/office/powerpoint/2010/main" val="945525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8942434-6093-4400-A0CB-97A12E339433}"/>
              </a:ext>
            </a:extLst>
          </p:cNvPr>
          <p:cNvSpPr>
            <a:spLocks noGrp="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design</a:t>
            </a:r>
          </a:p>
        </p:txBody>
      </p:sp>
      <p:sp>
        <p:nvSpPr>
          <p:cNvPr id="4" name="Slide Number Placeholder 3"/>
          <p:cNvSpPr>
            <a:spLocks noGrp="1"/>
          </p:cNvSpPr>
          <p:nvPr>
            <p:ph type="sldNum" sz="quarter" idx="5"/>
          </p:nvPr>
        </p:nvSpPr>
        <p:spPr/>
        <p:txBody>
          <a:bodyPr/>
          <a:lstStyle/>
          <a:p>
            <a:fld id="{C69B9895-F1FC-F249-946E-0B94D071966A}" type="slidenum">
              <a:rPr lang="en-SA" smtClean="0"/>
              <a:t>55</a:t>
            </a:fld>
            <a:endParaRPr lang="en-SA"/>
          </a:p>
        </p:txBody>
      </p:sp>
    </p:spTree>
    <p:extLst>
      <p:ext uri="{BB962C8B-B14F-4D97-AF65-F5344CB8AC3E}">
        <p14:creationId xmlns:p14="http://schemas.microsoft.com/office/powerpoint/2010/main" val="216124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56</a:t>
            </a:fld>
            <a:endParaRPr lang="en-SA"/>
          </a:p>
        </p:txBody>
      </p:sp>
    </p:spTree>
    <p:extLst>
      <p:ext uri="{BB962C8B-B14F-4D97-AF65-F5344CB8AC3E}">
        <p14:creationId xmlns:p14="http://schemas.microsoft.com/office/powerpoint/2010/main" val="4238664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57</a:t>
            </a:fld>
            <a:endParaRPr lang="en-SA"/>
          </a:p>
        </p:txBody>
      </p:sp>
    </p:spTree>
    <p:extLst>
      <p:ext uri="{BB962C8B-B14F-4D97-AF65-F5344CB8AC3E}">
        <p14:creationId xmlns:p14="http://schemas.microsoft.com/office/powerpoint/2010/main" val="2586767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58</a:t>
            </a:fld>
            <a:endParaRPr lang="en-SA"/>
          </a:p>
        </p:txBody>
      </p:sp>
    </p:spTree>
    <p:extLst>
      <p:ext uri="{BB962C8B-B14F-4D97-AF65-F5344CB8AC3E}">
        <p14:creationId xmlns:p14="http://schemas.microsoft.com/office/powerpoint/2010/main" val="1012664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60</a:t>
            </a:fld>
            <a:endParaRPr lang="en-SA"/>
          </a:p>
        </p:txBody>
      </p:sp>
    </p:spTree>
    <p:extLst>
      <p:ext uri="{BB962C8B-B14F-4D97-AF65-F5344CB8AC3E}">
        <p14:creationId xmlns:p14="http://schemas.microsoft.com/office/powerpoint/2010/main" val="3956589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7E877CD-1201-4DBA-8591-480C2AD322DF}"/>
              </a:ext>
            </a:extLst>
          </p:cNvPr>
          <p:cNvSpPr>
            <a:spLocks noGrp="1"/>
          </p:cNvSpPr>
          <p:nvPr>
            <p:ph type="body" idx="1"/>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CA56F2A-2338-4285-8AEC-67554DE4533E}"/>
              </a:ext>
            </a:extLst>
          </p:cNvPr>
          <p:cNvSpPr>
            <a:spLocks noGrp="1"/>
          </p:cNvSpPr>
          <p:nvPr>
            <p:ph type="body" idx="1"/>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73CCC7-CEAA-43CD-A5C9-3EEBA8B955C0}"/>
              </a:ext>
            </a:extLst>
          </p:cNvPr>
          <p:cNvSpPr>
            <a:spLocks noGrp="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5E936F-40EF-41D1-8340-DDEE7BA8C751}"/>
              </a:ext>
            </a:extLst>
          </p:cNvPr>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9</a:t>
            </a:fld>
            <a:endParaRPr lang="en-SA"/>
          </a:p>
        </p:txBody>
      </p:sp>
    </p:spTree>
    <p:extLst>
      <p:ext uri="{BB962C8B-B14F-4D97-AF65-F5344CB8AC3E}">
        <p14:creationId xmlns:p14="http://schemas.microsoft.com/office/powerpoint/2010/main" val="1590934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6E2D34A-D730-4472-9C72-18AF424E00C2}"/>
              </a:ext>
            </a:extLst>
          </p:cNvPr>
          <p:cNvSpPr>
            <a:spLocks noGrp="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C69B9895-F1FC-F249-946E-0B94D071966A}" type="slidenum">
              <a:rPr lang="en-SA" smtClean="0"/>
              <a:t>66</a:t>
            </a:fld>
            <a:endParaRPr lang="en-SA"/>
          </a:p>
        </p:txBody>
      </p:sp>
    </p:spTree>
    <p:extLst>
      <p:ext uri="{BB962C8B-B14F-4D97-AF65-F5344CB8AC3E}">
        <p14:creationId xmlns:p14="http://schemas.microsoft.com/office/powerpoint/2010/main" val="2189590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67</a:t>
            </a:fld>
            <a:endParaRPr lang="en-SA"/>
          </a:p>
        </p:txBody>
      </p:sp>
    </p:spTree>
    <p:extLst>
      <p:ext uri="{BB962C8B-B14F-4D97-AF65-F5344CB8AC3E}">
        <p14:creationId xmlns:p14="http://schemas.microsoft.com/office/powerpoint/2010/main" val="573578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68</a:t>
            </a:fld>
            <a:endParaRPr lang="en-SA"/>
          </a:p>
        </p:txBody>
      </p:sp>
    </p:spTree>
    <p:extLst>
      <p:ext uri="{BB962C8B-B14F-4D97-AF65-F5344CB8AC3E}">
        <p14:creationId xmlns:p14="http://schemas.microsoft.com/office/powerpoint/2010/main" val="1127381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69</a:t>
            </a:fld>
            <a:endParaRPr lang="en-SA"/>
          </a:p>
        </p:txBody>
      </p:sp>
    </p:spTree>
    <p:extLst>
      <p:ext uri="{BB962C8B-B14F-4D97-AF65-F5344CB8AC3E}">
        <p14:creationId xmlns:p14="http://schemas.microsoft.com/office/powerpoint/2010/main" val="3968501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SA" dirty="0"/>
          </a:p>
        </p:txBody>
      </p:sp>
      <p:sp>
        <p:nvSpPr>
          <p:cNvPr id="4" name="Slide Number Placeholder 3"/>
          <p:cNvSpPr>
            <a:spLocks noGrp="1"/>
          </p:cNvSpPr>
          <p:nvPr>
            <p:ph type="sldNum" sz="quarter" idx="5"/>
          </p:nvPr>
        </p:nvSpPr>
        <p:spPr/>
        <p:txBody>
          <a:bodyPr/>
          <a:lstStyle/>
          <a:p>
            <a:fld id="{C69B9895-F1FC-F249-946E-0B94D071966A}" type="slidenum">
              <a:rPr lang="en-SA" smtClean="0"/>
              <a:t>70</a:t>
            </a:fld>
            <a:endParaRPr lang="en-SA"/>
          </a:p>
        </p:txBody>
      </p:sp>
    </p:spTree>
    <p:extLst>
      <p:ext uri="{BB962C8B-B14F-4D97-AF65-F5344CB8AC3E}">
        <p14:creationId xmlns:p14="http://schemas.microsoft.com/office/powerpoint/2010/main" val="42926860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C69B9895-F1FC-F249-946E-0B94D071966A}" type="slidenum">
              <a:rPr lang="en-SA" smtClean="0"/>
              <a:t>71</a:t>
            </a:fld>
            <a:endParaRPr lang="en-SA"/>
          </a:p>
        </p:txBody>
      </p:sp>
    </p:spTree>
    <p:extLst>
      <p:ext uri="{BB962C8B-B14F-4D97-AF65-F5344CB8AC3E}">
        <p14:creationId xmlns:p14="http://schemas.microsoft.com/office/powerpoint/2010/main" val="1968128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9:notes"/>
          <p:cNvSpPr txBox="1">
            <a:spLocks noGrp="1"/>
          </p:cNvSpPr>
          <p:nvPr>
            <p:ph type="body" idx="1"/>
          </p:nvPr>
        </p:nvSpPr>
        <p:spPr>
          <a:xfrm>
            <a:off x="731520" y="4560570"/>
            <a:ext cx="585216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478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11</a:t>
            </a:fld>
            <a:endParaRPr lang="en-SA"/>
          </a:p>
        </p:txBody>
      </p:sp>
    </p:spTree>
    <p:extLst>
      <p:ext uri="{BB962C8B-B14F-4D97-AF65-F5344CB8AC3E}">
        <p14:creationId xmlns:p14="http://schemas.microsoft.com/office/powerpoint/2010/main" val="427884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15</a:t>
            </a:fld>
            <a:endParaRPr lang="en-SA"/>
          </a:p>
        </p:txBody>
      </p:sp>
    </p:spTree>
    <p:extLst>
      <p:ext uri="{BB962C8B-B14F-4D97-AF65-F5344CB8AC3E}">
        <p14:creationId xmlns:p14="http://schemas.microsoft.com/office/powerpoint/2010/main" val="1966082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Tx/>
              <a:buNone/>
            </a:pPr>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18</a:t>
            </a:fld>
            <a:endParaRPr lang="en-SA"/>
          </a:p>
        </p:txBody>
      </p:sp>
    </p:spTree>
    <p:extLst>
      <p:ext uri="{BB962C8B-B14F-4D97-AF65-F5344CB8AC3E}">
        <p14:creationId xmlns:p14="http://schemas.microsoft.com/office/powerpoint/2010/main" val="284256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B9895-F1FC-F249-946E-0B94D071966A}" type="slidenum">
              <a:rPr lang="en-SA" smtClean="0"/>
              <a:t>19</a:t>
            </a:fld>
            <a:endParaRPr lang="en-SA"/>
          </a:p>
        </p:txBody>
      </p:sp>
    </p:spTree>
    <p:extLst>
      <p:ext uri="{BB962C8B-B14F-4D97-AF65-F5344CB8AC3E}">
        <p14:creationId xmlns:p14="http://schemas.microsoft.com/office/powerpoint/2010/main" val="116752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741C2362-AF9D-4ABB-9E43-A2E880B3A1A2}" type="datetime1">
              <a:rPr lang="LID4096" smtClean="0"/>
              <a:t>12/31/2020</a:t>
            </a:fld>
            <a:endParaRPr lang="en-SA"/>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SA"/>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733103D-BF4D-154C-AAA9-127D4A025979}" type="slidenum">
              <a:rPr lang="en-SA" smtClean="0"/>
              <a:t>‹#›</a:t>
            </a:fld>
            <a:endParaRPr lang="en-SA"/>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48831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315FEAF-1780-455E-B96E-B76731E7FA08}" type="datetime1">
              <a:rPr lang="LID4096" smtClean="0"/>
              <a:t>12/31/2020</a:t>
            </a:fld>
            <a:endParaRPr lang="en-SA"/>
          </a:p>
        </p:txBody>
      </p:sp>
      <p:sp>
        <p:nvSpPr>
          <p:cNvPr id="5" name="Footer Placeholder 4"/>
          <p:cNvSpPr>
            <a:spLocks noGrp="1"/>
          </p:cNvSpPr>
          <p:nvPr>
            <p:ph type="ftr" sz="quarter" idx="11"/>
          </p:nvPr>
        </p:nvSpPr>
        <p:spPr/>
        <p:txBody>
          <a:bodyPr/>
          <a:lstStyle/>
          <a:p>
            <a:endParaRPr lang="en-SA"/>
          </a:p>
        </p:txBody>
      </p:sp>
      <p:sp>
        <p:nvSpPr>
          <p:cNvPr id="6" name="Slide Number Placeholder 5"/>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413257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001DA05D-09BB-4C7E-9239-6578E743E7CE}" type="datetime1">
              <a:rPr lang="LID4096" smtClean="0"/>
              <a:t>12/31/2020</a:t>
            </a:fld>
            <a:endParaRPr lang="en-SA"/>
          </a:p>
        </p:txBody>
      </p:sp>
      <p:sp>
        <p:nvSpPr>
          <p:cNvPr id="5" name="Footer Placeholder 4"/>
          <p:cNvSpPr>
            <a:spLocks noGrp="1"/>
          </p:cNvSpPr>
          <p:nvPr>
            <p:ph type="ftr" sz="quarter" idx="11"/>
          </p:nvPr>
        </p:nvSpPr>
        <p:spPr/>
        <p:txBody>
          <a:bodyPr/>
          <a:lstStyle/>
          <a:p>
            <a:endParaRPr lang="en-SA"/>
          </a:p>
        </p:txBody>
      </p:sp>
      <p:sp>
        <p:nvSpPr>
          <p:cNvPr id="6" name="Slide Number Placeholder 5"/>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137550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770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2B11F91A-B181-4F1E-94E8-DF93C7699096}" type="datetime1">
              <a:rPr lang="en-US" smtClean="0"/>
              <a:t>12/31/2020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97088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EDFEB-FBD4-47F1-A311-942A7E2BD00A}"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600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1C54B07-7F29-495E-B652-71A24D32FE77}" type="datetime1">
              <a:rPr lang="en-US" smtClean="0"/>
              <a:t>12/31/2020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7361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070FBE-E916-4CED-9DFD-88099EB5E194}" type="datetime1">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08136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078B02C-BE2C-46A5-87A3-21A14F5B04C1}" type="datetime1">
              <a:rPr lang="en-US" smtClean="0"/>
              <a:t>12/31/2020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816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1DCF16-D974-40AA-8543-877E6B5CF261}" type="datetime1">
              <a:rPr lang="en-US" smtClean="0"/>
              <a:t>12/31/2020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8987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CBC02-4264-4D43-BDD7-7E63744C8544}" type="datetime1">
              <a:rPr lang="en-US" smtClean="0"/>
              <a:t>12/31/2020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6431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428F94-5C28-4FB1-8C51-26AC0C992892}" type="datetime1">
              <a:rPr lang="LID4096" smtClean="0"/>
              <a:t>12/31/2020</a:t>
            </a:fld>
            <a:endParaRPr lang="en-SA"/>
          </a:p>
        </p:txBody>
      </p:sp>
      <p:sp>
        <p:nvSpPr>
          <p:cNvPr id="5" name="Footer Placeholder 4"/>
          <p:cNvSpPr>
            <a:spLocks noGrp="1"/>
          </p:cNvSpPr>
          <p:nvPr>
            <p:ph type="ftr" sz="quarter" idx="11"/>
          </p:nvPr>
        </p:nvSpPr>
        <p:spPr/>
        <p:txBody>
          <a:bodyPr/>
          <a:lstStyle/>
          <a:p>
            <a:endParaRPr lang="en-SA"/>
          </a:p>
        </p:txBody>
      </p:sp>
      <p:sp>
        <p:nvSpPr>
          <p:cNvPr id="6" name="Slide Number Placeholder 5"/>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520254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D9EC22F8-B2A7-45E2-A922-087A797F7F90}" type="datetime1">
              <a:rPr lang="en-US" smtClean="0"/>
              <a:t>12/31/2020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97139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DBF60EEF-0A47-417D-B5F0-24E099BC04A5}" type="datetime1">
              <a:rPr lang="en-US" smtClean="0"/>
              <a:t>12/31/2020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6953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7030C-D8BE-48F8-B241-D9C499534466}"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79869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26849-6AFB-4CBF-AFA2-AC46CDD35CA1}" type="datetime1">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2783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591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521C811B-00B7-48F3-A176-6718DE671889}" type="datetime1">
              <a:rPr lang="LID4096" smtClean="0"/>
              <a:t>12/31/2020</a:t>
            </a:fld>
            <a:endParaRPr lang="en-SA"/>
          </a:p>
        </p:txBody>
      </p:sp>
      <p:sp>
        <p:nvSpPr>
          <p:cNvPr id="5" name="Footer Placeholder 4"/>
          <p:cNvSpPr>
            <a:spLocks noGrp="1"/>
          </p:cNvSpPr>
          <p:nvPr>
            <p:ph type="ftr" sz="quarter" idx="11"/>
          </p:nvPr>
        </p:nvSpPr>
        <p:spPr/>
        <p:txBody>
          <a:bodyPr/>
          <a:lstStyle/>
          <a:p>
            <a:endParaRPr lang="en-SA"/>
          </a:p>
        </p:txBody>
      </p:sp>
      <p:sp>
        <p:nvSpPr>
          <p:cNvPr id="6" name="Slide Number Placeholder 5"/>
          <p:cNvSpPr>
            <a:spLocks noGrp="1"/>
          </p:cNvSpPr>
          <p:nvPr>
            <p:ph type="sldNum" sz="quarter" idx="12"/>
          </p:nvPr>
        </p:nvSpPr>
        <p:spPr/>
        <p:txBody>
          <a:bodyPr/>
          <a:lstStyle/>
          <a:p>
            <a:fld id="{D733103D-BF4D-154C-AAA9-127D4A025979}" type="slidenum">
              <a:rPr lang="en-SA" smtClean="0"/>
              <a:t>‹#›</a:t>
            </a:fld>
            <a:endParaRPr lang="en-SA"/>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699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D76187E6-78FB-49A9-B280-D3CFCB892A73}" type="datetime1">
              <a:rPr lang="LID4096" smtClean="0"/>
              <a:t>12/31/2020</a:t>
            </a:fld>
            <a:endParaRPr lang="en-SA"/>
          </a:p>
        </p:txBody>
      </p:sp>
      <p:sp>
        <p:nvSpPr>
          <p:cNvPr id="6" name="Footer Placeholder 5"/>
          <p:cNvSpPr>
            <a:spLocks noGrp="1"/>
          </p:cNvSpPr>
          <p:nvPr>
            <p:ph type="ftr" sz="quarter" idx="11"/>
          </p:nvPr>
        </p:nvSpPr>
        <p:spPr/>
        <p:txBody>
          <a:bodyPr/>
          <a:lstStyle/>
          <a:p>
            <a:endParaRPr lang="en-SA"/>
          </a:p>
        </p:txBody>
      </p:sp>
      <p:sp>
        <p:nvSpPr>
          <p:cNvPr id="7" name="Slide Number Placeholder 6"/>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344217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ar-SA"/>
              <a:t>حرر أنماط نص الشكل الرئيسي</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D1F7668-B3DD-43FF-955E-EA00127447BC}" type="datetime1">
              <a:rPr lang="LID4096" smtClean="0"/>
              <a:t>12/31/2020</a:t>
            </a:fld>
            <a:endParaRPr lang="en-SA"/>
          </a:p>
        </p:txBody>
      </p:sp>
      <p:sp>
        <p:nvSpPr>
          <p:cNvPr id="8" name="Footer Placeholder 7"/>
          <p:cNvSpPr>
            <a:spLocks noGrp="1"/>
          </p:cNvSpPr>
          <p:nvPr>
            <p:ph type="ftr" sz="quarter" idx="11"/>
          </p:nvPr>
        </p:nvSpPr>
        <p:spPr/>
        <p:txBody>
          <a:bodyPr/>
          <a:lstStyle/>
          <a:p>
            <a:endParaRPr lang="en-SA"/>
          </a:p>
        </p:txBody>
      </p:sp>
      <p:sp>
        <p:nvSpPr>
          <p:cNvPr id="9" name="Slide Number Placeholder 8"/>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396563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CACED48E-F388-4AAA-87E9-2E34035DF136}" type="datetime1">
              <a:rPr lang="LID4096" smtClean="0"/>
              <a:t>12/31/2020</a:t>
            </a:fld>
            <a:endParaRPr lang="en-SA"/>
          </a:p>
        </p:txBody>
      </p:sp>
      <p:sp>
        <p:nvSpPr>
          <p:cNvPr id="4" name="Footer Placeholder 3"/>
          <p:cNvSpPr>
            <a:spLocks noGrp="1"/>
          </p:cNvSpPr>
          <p:nvPr>
            <p:ph type="ftr" sz="quarter" idx="11"/>
          </p:nvPr>
        </p:nvSpPr>
        <p:spPr/>
        <p:txBody>
          <a:bodyPr/>
          <a:lstStyle/>
          <a:p>
            <a:endParaRPr lang="en-SA"/>
          </a:p>
        </p:txBody>
      </p:sp>
      <p:sp>
        <p:nvSpPr>
          <p:cNvPr id="5" name="Slide Number Placeholder 4"/>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371959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6FE4A-F8D7-419D-B146-6C3C833E28FA}" type="datetime1">
              <a:rPr lang="LID4096" smtClean="0"/>
              <a:t>12/31/2020</a:t>
            </a:fld>
            <a:endParaRPr lang="en-SA"/>
          </a:p>
        </p:txBody>
      </p:sp>
      <p:sp>
        <p:nvSpPr>
          <p:cNvPr id="3" name="Footer Placeholder 2"/>
          <p:cNvSpPr>
            <a:spLocks noGrp="1"/>
          </p:cNvSpPr>
          <p:nvPr>
            <p:ph type="ftr" sz="quarter" idx="11"/>
          </p:nvPr>
        </p:nvSpPr>
        <p:spPr/>
        <p:txBody>
          <a:bodyPr/>
          <a:lstStyle/>
          <a:p>
            <a:endParaRPr lang="en-SA"/>
          </a:p>
        </p:txBody>
      </p:sp>
      <p:sp>
        <p:nvSpPr>
          <p:cNvPr id="4" name="Slide Number Placeholder 3"/>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408775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AE18FCE9-1A99-4A31-A131-F1F74E34A37E}" type="datetime1">
              <a:rPr lang="LID4096" smtClean="0"/>
              <a:t>12/31/2020</a:t>
            </a:fld>
            <a:endParaRPr lang="en-SA"/>
          </a:p>
        </p:txBody>
      </p:sp>
      <p:sp>
        <p:nvSpPr>
          <p:cNvPr id="6" name="Footer Placeholder 5"/>
          <p:cNvSpPr>
            <a:spLocks noGrp="1"/>
          </p:cNvSpPr>
          <p:nvPr>
            <p:ph type="ftr" sz="quarter" idx="11"/>
          </p:nvPr>
        </p:nvSpPr>
        <p:spPr/>
        <p:txBody>
          <a:bodyPr/>
          <a:lstStyle/>
          <a:p>
            <a:endParaRPr lang="en-SA"/>
          </a:p>
        </p:txBody>
      </p:sp>
      <p:sp>
        <p:nvSpPr>
          <p:cNvPr id="7" name="Slide Number Placeholder 6"/>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60209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6C154A52-3D39-4AD7-87D1-5E021E461035}" type="datetime1">
              <a:rPr lang="LID4096" smtClean="0"/>
              <a:t>12/31/2020</a:t>
            </a:fld>
            <a:endParaRPr lang="en-SA"/>
          </a:p>
        </p:txBody>
      </p:sp>
      <p:sp>
        <p:nvSpPr>
          <p:cNvPr id="6" name="Footer Placeholder 5"/>
          <p:cNvSpPr>
            <a:spLocks noGrp="1"/>
          </p:cNvSpPr>
          <p:nvPr>
            <p:ph type="ftr" sz="quarter" idx="11"/>
          </p:nvPr>
        </p:nvSpPr>
        <p:spPr/>
        <p:txBody>
          <a:bodyPr/>
          <a:lstStyle/>
          <a:p>
            <a:endParaRPr lang="en-SA"/>
          </a:p>
        </p:txBody>
      </p:sp>
      <p:sp>
        <p:nvSpPr>
          <p:cNvPr id="7" name="Slide Number Placeholder 6"/>
          <p:cNvSpPr>
            <a:spLocks noGrp="1"/>
          </p:cNvSpPr>
          <p:nvPr>
            <p:ph type="sldNum" sz="quarter" idx="12"/>
          </p:nvPr>
        </p:nvSpPr>
        <p:spPr/>
        <p:txBody>
          <a:bodyPr/>
          <a:lstStyle/>
          <a:p>
            <a:fld id="{D733103D-BF4D-154C-AAA9-127D4A025979}" type="slidenum">
              <a:rPr lang="en-SA" smtClean="0"/>
              <a:t>‹#›</a:t>
            </a:fld>
            <a:endParaRPr lang="en-SA"/>
          </a:p>
        </p:txBody>
      </p:sp>
    </p:spTree>
    <p:extLst>
      <p:ext uri="{BB962C8B-B14F-4D97-AF65-F5344CB8AC3E}">
        <p14:creationId xmlns:p14="http://schemas.microsoft.com/office/powerpoint/2010/main" val="195541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02A77EC-6438-48D2-B88B-2F892F50F38F}" type="datetime1">
              <a:rPr lang="LID4096" smtClean="0"/>
              <a:t>12/31/2020</a:t>
            </a:fld>
            <a:endParaRPr lang="en-SA"/>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SA"/>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733103D-BF4D-154C-AAA9-127D4A025979}" type="slidenum">
              <a:rPr lang="en-SA" smtClean="0"/>
              <a:t>‹#›</a:t>
            </a:fld>
            <a:endParaRPr lang="en-SA"/>
          </a:p>
        </p:txBody>
      </p:sp>
    </p:spTree>
    <p:extLst>
      <p:ext uri="{BB962C8B-B14F-4D97-AF65-F5344CB8AC3E}">
        <p14:creationId xmlns:p14="http://schemas.microsoft.com/office/powerpoint/2010/main" val="25672093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D2F9DC2B-82EF-4889-AA1B-01BB5F539DCD}" type="datetime1">
              <a:rPr lang="en-US" smtClean="0"/>
              <a:t>12/31/2020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64720805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00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0.png"/></Relationships>
</file>

<file path=ppt/slides/_rels/slide51.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839453" y="0"/>
            <a:ext cx="8245074" cy="1337040"/>
          </a:xfrm>
          <a:prstGeom prst="rect">
            <a:avLst/>
          </a:prstGeom>
        </p:spPr>
        <p:txBody>
          <a:bodyPr spcFirstLastPara="1" vert="horz" wrap="square" lIns="121900" tIns="121900" rIns="121900" bIns="121900" rtlCol="0" anchor="b" anchorCtr="0">
            <a:noAutofit/>
          </a:bodyPr>
          <a:lstStyle/>
          <a:p>
            <a:pPr>
              <a:spcBef>
                <a:spcPts val="0"/>
              </a:spcBef>
            </a:pPr>
            <a:r>
              <a:rPr lang="en" sz="2800" b="1" dirty="0">
                <a:solidFill>
                  <a:schemeClr val="bg1"/>
                </a:solidFill>
                <a:latin typeface="Times New Roman" panose="02020603050405020304" pitchFamily="18" charset="0"/>
                <a:cs typeface="Times New Roman" panose="02020603050405020304" pitchFamily="18" charset="0"/>
              </a:rPr>
              <a:t>College of Engineering </a:t>
            </a:r>
            <a:endParaRPr sz="2800" b="1" dirty="0">
              <a:solidFill>
                <a:schemeClr val="bg1"/>
              </a:solidFill>
              <a:latin typeface="Times New Roman" panose="02020603050405020304" pitchFamily="18" charset="0"/>
              <a:cs typeface="Times New Roman" panose="02020603050405020304" pitchFamily="18" charset="0"/>
            </a:endParaRPr>
          </a:p>
          <a:p>
            <a:pPr>
              <a:spcBef>
                <a:spcPts val="0"/>
              </a:spcBef>
            </a:pPr>
            <a:r>
              <a:rPr lang="en" sz="2800" b="1" dirty="0">
                <a:solidFill>
                  <a:schemeClr val="bg1"/>
                </a:solidFill>
                <a:latin typeface="Times New Roman" panose="02020603050405020304" pitchFamily="18" charset="0"/>
                <a:cs typeface="Times New Roman" panose="02020603050405020304" pitchFamily="18" charset="0"/>
              </a:rPr>
              <a:t>Department of Civil Engineering</a:t>
            </a:r>
            <a:endParaRPr sz="2800" b="1" dirty="0">
              <a:solidFill>
                <a:schemeClr val="bg1"/>
              </a:solidFill>
              <a:latin typeface="Times New Roman" panose="02020603050405020304" pitchFamily="18" charset="0"/>
              <a:cs typeface="Times New Roman" panose="02020603050405020304" pitchFamily="18" charset="0"/>
            </a:endParaRPr>
          </a:p>
        </p:txBody>
      </p:sp>
      <p:sp>
        <p:nvSpPr>
          <p:cNvPr id="55" name="Google Shape;55;p13"/>
          <p:cNvSpPr txBox="1">
            <a:spLocks noGrp="1"/>
          </p:cNvSpPr>
          <p:nvPr>
            <p:ph type="subTitle" idx="1"/>
          </p:nvPr>
        </p:nvSpPr>
        <p:spPr>
          <a:xfrm>
            <a:off x="465908" y="4075411"/>
            <a:ext cx="11741332" cy="980324"/>
          </a:xfrm>
          <a:prstGeom prst="rect">
            <a:avLst/>
          </a:prstGeom>
        </p:spPr>
        <p:txBody>
          <a:bodyPr spcFirstLastPara="1" vert="horz" wrap="square" lIns="121900" tIns="121900" rIns="121900" bIns="121900" rtlCol="0" anchor="t" anchorCtr="0">
            <a:noAutofit/>
          </a:bodyPr>
          <a:lstStyle/>
          <a:p>
            <a:pPr algn="ctr">
              <a:lnSpc>
                <a:spcPct val="150000"/>
              </a:lnSpc>
              <a:spcBef>
                <a:spcPts val="0"/>
              </a:spcBef>
            </a:pPr>
            <a:r>
              <a:rPr lang="en-GB" sz="2800" u="sng" dirty="0">
                <a:solidFill>
                  <a:schemeClr val="bg1"/>
                </a:solidFill>
                <a:latin typeface="Times New Roman" panose="02020603050405020304" pitchFamily="18" charset="0"/>
                <a:cs typeface="Times New Roman" panose="02020603050405020304" pitchFamily="18" charset="0"/>
              </a:rPr>
              <a:t>The Design of a Highway Section of </a:t>
            </a:r>
            <a:r>
              <a:rPr lang="en-GB" sz="2800" u="sng" dirty="0" err="1">
                <a:solidFill>
                  <a:schemeClr val="bg1"/>
                </a:solidFill>
                <a:latin typeface="Times New Roman" panose="02020603050405020304" pitchFamily="18" charset="0"/>
                <a:cs typeface="Times New Roman" panose="02020603050405020304" pitchFamily="18" charset="0"/>
              </a:rPr>
              <a:t>Alhofuf</a:t>
            </a:r>
            <a:r>
              <a:rPr lang="en-GB" sz="2800" u="sng" dirty="0">
                <a:solidFill>
                  <a:schemeClr val="bg1"/>
                </a:solidFill>
                <a:latin typeface="Times New Roman" panose="02020603050405020304" pitchFamily="18" charset="0"/>
                <a:cs typeface="Times New Roman" panose="02020603050405020304" pitchFamily="18" charset="0"/>
              </a:rPr>
              <a:t> Western Ring Road in </a:t>
            </a:r>
            <a:r>
              <a:rPr lang="en-GB" sz="2800" u="sng" dirty="0" err="1">
                <a:solidFill>
                  <a:schemeClr val="bg1"/>
                </a:solidFill>
                <a:latin typeface="Times New Roman" panose="02020603050405020304" pitchFamily="18" charset="0"/>
                <a:cs typeface="Times New Roman" panose="02020603050405020304" pitchFamily="18" charset="0"/>
              </a:rPr>
              <a:t>Alahsa</a:t>
            </a:r>
            <a:endParaRPr sz="2800" u="sng" dirty="0">
              <a:solidFill>
                <a:schemeClr val="bg1"/>
              </a:solidFill>
              <a:latin typeface="Times New Roman" panose="02020603050405020304" pitchFamily="18" charset="0"/>
              <a:cs typeface="Times New Roman" panose="02020603050405020304" pitchFamily="18" charset="0"/>
            </a:endParaRPr>
          </a:p>
        </p:txBody>
      </p:sp>
      <p:sp>
        <p:nvSpPr>
          <p:cNvPr id="56" name="Google Shape;56;p13"/>
          <p:cNvSpPr txBox="1"/>
          <p:nvPr/>
        </p:nvSpPr>
        <p:spPr>
          <a:xfrm>
            <a:off x="281590" y="1815538"/>
            <a:ext cx="11360800" cy="1463240"/>
          </a:xfrm>
          <a:prstGeom prst="rect">
            <a:avLst/>
          </a:prstGeom>
          <a:noFill/>
          <a:ln>
            <a:noFill/>
          </a:ln>
        </p:spPr>
        <p:txBody>
          <a:bodyPr spcFirstLastPara="1" wrap="square" lIns="121900" tIns="121900" rIns="121900" bIns="121900" anchor="t" anchorCtr="0">
            <a:noAutofit/>
          </a:bodyPr>
          <a:lstStyle/>
          <a:p>
            <a:pPr algn="ctr"/>
            <a:r>
              <a:rPr lang="en" sz="2800" dirty="0">
                <a:solidFill>
                  <a:schemeClr val="bg1"/>
                </a:solidFill>
                <a:latin typeface="Times New Roman" panose="02020603050405020304" pitchFamily="18" charset="0"/>
                <a:cs typeface="Times New Roman" panose="02020603050405020304" pitchFamily="18" charset="0"/>
              </a:rPr>
              <a:t>Fall 2020-2021 – Learning Outcome Assessment III </a:t>
            </a:r>
          </a:p>
          <a:p>
            <a:pPr algn="ctr"/>
            <a:endParaRPr lang="en-US" sz="2800" dirty="0">
              <a:solidFill>
                <a:schemeClr val="bg1"/>
              </a:solidFill>
              <a:latin typeface="Times New Roman" panose="02020603050405020304" pitchFamily="18" charset="0"/>
              <a:cs typeface="Times New Roman" panose="02020603050405020304" pitchFamily="18" charset="0"/>
            </a:endParaRPr>
          </a:p>
          <a:p>
            <a:pPr algn="ctr"/>
            <a:r>
              <a:rPr lang="en-US" sz="2800" i="1" dirty="0">
                <a:solidFill>
                  <a:schemeClr val="bg1"/>
                </a:solidFill>
                <a:latin typeface="Times New Roman" panose="02020603050405020304" pitchFamily="18" charset="0"/>
                <a:cs typeface="Times New Roman" panose="02020603050405020304" pitchFamily="18" charset="0"/>
              </a:rPr>
              <a:t>Final Presentation</a:t>
            </a:r>
          </a:p>
        </p:txBody>
      </p:sp>
      <p:pic>
        <p:nvPicPr>
          <p:cNvPr id="57" name="Google Shape;57;p13"/>
          <p:cNvPicPr preferRelativeResize="0"/>
          <p:nvPr/>
        </p:nvPicPr>
        <p:blipFill>
          <a:blip r:embed="rId4">
            <a:alphaModFix/>
          </a:blip>
          <a:stretch>
            <a:fillRect/>
          </a:stretch>
        </p:blipFill>
        <p:spPr>
          <a:xfrm>
            <a:off x="248195" y="208833"/>
            <a:ext cx="1489166" cy="1318703"/>
          </a:xfrm>
          <a:prstGeom prst="rect">
            <a:avLst/>
          </a:prstGeom>
          <a:noFill/>
          <a:ln>
            <a:noFill/>
          </a:ln>
        </p:spPr>
      </p:pic>
      <p:sp>
        <p:nvSpPr>
          <p:cNvPr id="2" name="Slide Number Placeholder 1">
            <a:extLst>
              <a:ext uri="{FF2B5EF4-FFF2-40B4-BE49-F238E27FC236}">
                <a16:creationId xmlns:a16="http://schemas.microsoft.com/office/drawing/2014/main" id="{678F44B6-77E3-4C42-B4FB-427F3B2475D0}"/>
              </a:ext>
            </a:extLst>
          </p:cNvPr>
          <p:cNvSpPr>
            <a:spLocks noGrp="1"/>
          </p:cNvSpPr>
          <p:nvPr>
            <p:ph type="sldNum" sz="quarter" idx="12"/>
          </p:nvPr>
        </p:nvSpPr>
        <p:spPr/>
        <p:txBody>
          <a:bodyPr>
            <a:normAutofit lnSpcReduction="10000"/>
          </a:bodyPr>
          <a:lstStyle/>
          <a:p>
            <a:fld id="{D733103D-BF4D-154C-AAA9-127D4A025979}" type="slidenum">
              <a:rPr lang="en-SA" smtClean="0"/>
              <a:t>1</a:t>
            </a:fld>
            <a:endParaRPr lang="en-SA"/>
          </a:p>
        </p:txBody>
      </p:sp>
    </p:spTree>
    <p:extLst>
      <p:ext uri="{BB962C8B-B14F-4D97-AF65-F5344CB8AC3E}">
        <p14:creationId xmlns:p14="http://schemas.microsoft.com/office/powerpoint/2010/main" val="170768375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75092-D26F-4B73-8EA5-502EBDE800AD}"/>
              </a:ext>
            </a:extLst>
          </p:cNvPr>
          <p:cNvSpPr>
            <a:spLocks noGrp="1"/>
          </p:cNvSpPr>
          <p:nvPr>
            <p:ph type="ctrTitle"/>
          </p:nvPr>
        </p:nvSpPr>
        <p:spPr>
          <a:xfrm>
            <a:off x="1261872" y="758951"/>
            <a:ext cx="9418320" cy="3777189"/>
          </a:xfrm>
        </p:spPr>
        <p:txBody>
          <a:bodyPr/>
          <a:lstStyle/>
          <a:p>
            <a:r>
              <a:rPr lang="en-US" dirty="0"/>
              <a:t>Traffic Analysis</a:t>
            </a:r>
          </a:p>
        </p:txBody>
      </p:sp>
      <p:sp>
        <p:nvSpPr>
          <p:cNvPr id="5" name="Subtitle 4">
            <a:extLst>
              <a:ext uri="{FF2B5EF4-FFF2-40B4-BE49-F238E27FC236}">
                <a16:creationId xmlns:a16="http://schemas.microsoft.com/office/drawing/2014/main" id="{63A8ECC9-5FC7-472D-A0F9-DB50CBA0E490}"/>
              </a:ext>
            </a:extLst>
          </p:cNvPr>
          <p:cNvSpPr>
            <a:spLocks noGrp="1"/>
          </p:cNvSpPr>
          <p:nvPr>
            <p:ph type="subTitle" idx="1"/>
          </p:nvPr>
        </p:nvSpPr>
        <p:spPr>
          <a:xfrm>
            <a:off x="1261872" y="4429364"/>
            <a:ext cx="9418320" cy="2062876"/>
          </a:xfrm>
        </p:spPr>
        <p:txBody>
          <a:bodyPr>
            <a:normAutofit fontScale="92500" lnSpcReduction="20000"/>
          </a:bodyPr>
          <a:lstStyle/>
          <a:p>
            <a:pPr marL="342900" indent="-342900">
              <a:buFont typeface="Arial" panose="020B0604020202020204" pitchFamily="34" charset="0"/>
              <a:buChar char="•"/>
            </a:pPr>
            <a:r>
              <a:rPr lang="en-US" dirty="0"/>
              <a:t>Data Collection</a:t>
            </a:r>
          </a:p>
          <a:p>
            <a:pPr marL="342900" indent="-342900">
              <a:buFont typeface="Arial" panose="020B0604020202020204" pitchFamily="34" charset="0"/>
              <a:buChar char="•"/>
            </a:pPr>
            <a:r>
              <a:rPr lang="en-US" dirty="0"/>
              <a:t>Future Traffic Daily Volume</a:t>
            </a:r>
          </a:p>
          <a:p>
            <a:pPr marL="342900" indent="-342900">
              <a:buFont typeface="Arial" panose="020B0604020202020204" pitchFamily="34" charset="0"/>
              <a:buChar char="•"/>
            </a:pPr>
            <a:r>
              <a:rPr lang="en-US" dirty="0"/>
              <a:t>Design Speed</a:t>
            </a:r>
          </a:p>
          <a:p>
            <a:pPr marL="342900" indent="-342900">
              <a:buFont typeface="Arial" panose="020B0604020202020204" pitchFamily="34" charset="0"/>
              <a:buChar char="•"/>
            </a:pPr>
            <a:r>
              <a:rPr lang="en-US" dirty="0"/>
              <a:t>Road Capacity </a:t>
            </a:r>
          </a:p>
          <a:p>
            <a:pPr marL="342900" indent="-342900">
              <a:buFont typeface="Arial" panose="020B0604020202020204" pitchFamily="34" charset="0"/>
              <a:buChar char="•"/>
            </a:pPr>
            <a:r>
              <a:rPr lang="en-US" dirty="0"/>
              <a:t># of Lanes</a:t>
            </a:r>
          </a:p>
        </p:txBody>
      </p:sp>
      <p:pic>
        <p:nvPicPr>
          <p:cNvPr id="2" name="Google Shape;57;p13">
            <a:extLst>
              <a:ext uri="{FF2B5EF4-FFF2-40B4-BE49-F238E27FC236}">
                <a16:creationId xmlns:a16="http://schemas.microsoft.com/office/drawing/2014/main" id="{EBA44AB0-509A-4B41-9015-5E769EB0A91D}"/>
              </a:ext>
            </a:extLst>
          </p:cNvPr>
          <p:cNvPicPr preferRelativeResize="0"/>
          <p:nvPr/>
        </p:nvPicPr>
        <p:blipFill>
          <a:blip r:embed="rId2">
            <a:alphaModFix/>
          </a:blip>
          <a:stretch>
            <a:fillRect/>
          </a:stretch>
        </p:blipFill>
        <p:spPr>
          <a:xfrm>
            <a:off x="517289" y="99600"/>
            <a:ext cx="1489166" cy="1318703"/>
          </a:xfrm>
          <a:prstGeom prst="rect">
            <a:avLst/>
          </a:prstGeom>
          <a:noFill/>
          <a:ln>
            <a:noFill/>
          </a:ln>
        </p:spPr>
      </p:pic>
      <p:sp>
        <p:nvSpPr>
          <p:cNvPr id="3" name="Slide Number Placeholder 2">
            <a:extLst>
              <a:ext uri="{FF2B5EF4-FFF2-40B4-BE49-F238E27FC236}">
                <a16:creationId xmlns:a16="http://schemas.microsoft.com/office/drawing/2014/main" id="{285C2E2B-F9C2-45D0-94FF-49CFFA0B61D9}"/>
              </a:ext>
            </a:extLst>
          </p:cNvPr>
          <p:cNvSpPr>
            <a:spLocks noGrp="1"/>
          </p:cNvSpPr>
          <p:nvPr>
            <p:ph type="sldNum" sz="quarter" idx="12"/>
          </p:nvPr>
        </p:nvSpPr>
        <p:spPr/>
        <p:txBody>
          <a:bodyPr>
            <a:normAutofit lnSpcReduction="10000"/>
          </a:bodyPr>
          <a:lstStyle/>
          <a:p>
            <a:fld id="{D733103D-BF4D-154C-AAA9-127D4A025979}" type="slidenum">
              <a:rPr lang="en-SA" smtClean="0"/>
              <a:t>10</a:t>
            </a:fld>
            <a:endParaRPr lang="en-SA"/>
          </a:p>
        </p:txBody>
      </p:sp>
    </p:spTree>
    <p:extLst>
      <p:ext uri="{BB962C8B-B14F-4D97-AF65-F5344CB8AC3E}">
        <p14:creationId xmlns:p14="http://schemas.microsoft.com/office/powerpoint/2010/main" val="275840648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B8D7-CB09-4E09-81FD-E1A24BD740EF}"/>
              </a:ext>
            </a:extLst>
          </p:cNvPr>
          <p:cNvSpPr>
            <a:spLocks noGrp="1"/>
          </p:cNvSpPr>
          <p:nvPr>
            <p:ph type="title"/>
          </p:nvPr>
        </p:nvSpPr>
        <p:spPr>
          <a:xfrm>
            <a:off x="1261872" y="365760"/>
            <a:ext cx="9692640" cy="910590"/>
          </a:xfrm>
        </p:spPr>
        <p:txBody>
          <a:bodyPr>
            <a:normAutofit fontScale="90000"/>
          </a:bodyPr>
          <a:lstStyle/>
          <a:p>
            <a:r>
              <a:rPr lang="en-US" dirty="0"/>
              <a:t>Average Weekly Traffic Volume from Riyadh Rd to Airport</a:t>
            </a:r>
          </a:p>
        </p:txBody>
      </p:sp>
      <p:sp>
        <p:nvSpPr>
          <p:cNvPr id="3" name="Content Placeholder 2">
            <a:extLst>
              <a:ext uri="{FF2B5EF4-FFF2-40B4-BE49-F238E27FC236}">
                <a16:creationId xmlns:a16="http://schemas.microsoft.com/office/drawing/2014/main" id="{E702B87B-43CA-401F-8E05-34C7AC57A53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AD80340-C9DB-4E2C-BF40-322F6C44FD01}"/>
              </a:ext>
            </a:extLst>
          </p:cNvPr>
          <p:cNvSpPr>
            <a:spLocks noGrp="1"/>
          </p:cNvSpPr>
          <p:nvPr>
            <p:ph type="sldNum" sz="quarter" idx="12"/>
          </p:nvPr>
        </p:nvSpPr>
        <p:spPr/>
        <p:txBody>
          <a:bodyPr>
            <a:normAutofit lnSpcReduction="10000"/>
          </a:bodyPr>
          <a:lstStyle/>
          <a:p>
            <a:fld id="{D733103D-BF4D-154C-AAA9-127D4A025979}" type="slidenum">
              <a:rPr lang="en-SA" smtClean="0"/>
              <a:t>11</a:t>
            </a:fld>
            <a:endParaRPr lang="en-SA"/>
          </a:p>
        </p:txBody>
      </p:sp>
      <p:graphicFrame>
        <p:nvGraphicFramePr>
          <p:cNvPr id="7" name="Chart 6">
            <a:extLst>
              <a:ext uri="{FF2B5EF4-FFF2-40B4-BE49-F238E27FC236}">
                <a16:creationId xmlns:a16="http://schemas.microsoft.com/office/drawing/2014/main" id="{0BB37BAB-75FC-4947-83E2-9C3D1190AFF7}"/>
              </a:ext>
            </a:extLst>
          </p:cNvPr>
          <p:cNvGraphicFramePr>
            <a:graphicFrameLocks/>
          </p:cNvGraphicFramePr>
          <p:nvPr>
            <p:extLst>
              <p:ext uri="{D42A27DB-BD31-4B8C-83A1-F6EECF244321}">
                <p14:modId xmlns:p14="http://schemas.microsoft.com/office/powerpoint/2010/main" val="2445144867"/>
              </p:ext>
            </p:extLst>
          </p:nvPr>
        </p:nvGraphicFramePr>
        <p:xfrm>
          <a:off x="1261872" y="1428750"/>
          <a:ext cx="9163812"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D8829995-4C1C-4F59-967B-D7EE6146D2F7}"/>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pic>
        <p:nvPicPr>
          <p:cNvPr id="10" name="Google Shape;57;p13">
            <a:extLst>
              <a:ext uri="{FF2B5EF4-FFF2-40B4-BE49-F238E27FC236}">
                <a16:creationId xmlns:a16="http://schemas.microsoft.com/office/drawing/2014/main" id="{CD2AF9AE-9C78-4B01-81C8-D9DED32936C7}"/>
              </a:ext>
            </a:extLst>
          </p:cNvPr>
          <p:cNvPicPr preferRelativeResize="0"/>
          <p:nvPr/>
        </p:nvPicPr>
        <p:blipFill>
          <a:blip r:embed="rId4">
            <a:alphaModFix/>
          </a:blip>
          <a:stretch>
            <a:fillRect/>
          </a:stretch>
        </p:blipFill>
        <p:spPr>
          <a:xfrm>
            <a:off x="0" y="-66421"/>
            <a:ext cx="1261872" cy="1185863"/>
          </a:xfrm>
          <a:prstGeom prst="rect">
            <a:avLst/>
          </a:prstGeom>
          <a:noFill/>
          <a:ln>
            <a:noFill/>
          </a:ln>
        </p:spPr>
      </p:pic>
      <p:pic>
        <p:nvPicPr>
          <p:cNvPr id="8" name="Content Placeholder 10">
            <a:extLst>
              <a:ext uri="{FF2B5EF4-FFF2-40B4-BE49-F238E27FC236}">
                <a16:creationId xmlns:a16="http://schemas.microsoft.com/office/drawing/2014/main" id="{7CF92A29-3E18-4AF3-B558-5B1E3190DE77}"/>
              </a:ext>
            </a:extLst>
          </p:cNvPr>
          <p:cNvPicPr>
            <a:picLocks noChangeAspect="1"/>
          </p:cNvPicPr>
          <p:nvPr/>
        </p:nvPicPr>
        <p:blipFill>
          <a:blip r:embed="rId5"/>
          <a:stretch>
            <a:fillRect/>
          </a:stretch>
        </p:blipFill>
        <p:spPr>
          <a:xfrm>
            <a:off x="10965815" y="0"/>
            <a:ext cx="1241425" cy="1241425"/>
          </a:xfrm>
          <a:prstGeom prst="rect">
            <a:avLst/>
          </a:prstGeom>
        </p:spPr>
      </p:pic>
      <p:sp>
        <p:nvSpPr>
          <p:cNvPr id="9" name="Rectangle 8">
            <a:extLst>
              <a:ext uri="{FF2B5EF4-FFF2-40B4-BE49-F238E27FC236}">
                <a16:creationId xmlns:a16="http://schemas.microsoft.com/office/drawing/2014/main" id="{DFE3BF00-F3D4-4AB3-AACC-1F0CDAC24778}"/>
              </a:ext>
            </a:extLst>
          </p:cNvPr>
          <p:cNvSpPr/>
          <p:nvPr/>
        </p:nvSpPr>
        <p:spPr>
          <a:xfrm>
            <a:off x="10535540" y="526510"/>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[1]</a:t>
            </a:r>
          </a:p>
        </p:txBody>
      </p:sp>
    </p:spTree>
    <p:extLst>
      <p:ext uri="{BB962C8B-B14F-4D97-AF65-F5344CB8AC3E}">
        <p14:creationId xmlns:p14="http://schemas.microsoft.com/office/powerpoint/2010/main" val="599131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D18A-56F3-42BD-BD7B-117496A838E3}"/>
              </a:ext>
            </a:extLst>
          </p:cNvPr>
          <p:cNvSpPr>
            <a:spLocks noGrp="1"/>
          </p:cNvSpPr>
          <p:nvPr>
            <p:ph type="title"/>
          </p:nvPr>
        </p:nvSpPr>
        <p:spPr>
          <a:xfrm>
            <a:off x="1261872" y="365760"/>
            <a:ext cx="9692640" cy="967740"/>
          </a:xfrm>
        </p:spPr>
        <p:txBody>
          <a:bodyPr>
            <a:normAutofit fontScale="90000"/>
          </a:bodyPr>
          <a:lstStyle/>
          <a:p>
            <a:r>
              <a:rPr lang="en-US" dirty="0"/>
              <a:t>Average Weekly Traffic Volume from Airport to Riyadh Rd</a:t>
            </a:r>
          </a:p>
        </p:txBody>
      </p:sp>
      <p:pic>
        <p:nvPicPr>
          <p:cNvPr id="11" name="Content Placeholder 10">
            <a:extLst>
              <a:ext uri="{FF2B5EF4-FFF2-40B4-BE49-F238E27FC236}">
                <a16:creationId xmlns:a16="http://schemas.microsoft.com/office/drawing/2014/main" id="{7EBAFFE0-06B5-4DD7-A964-1F8BB9AF1C36}"/>
              </a:ext>
            </a:extLst>
          </p:cNvPr>
          <p:cNvPicPr>
            <a:picLocks noGrp="1" noChangeAspect="1"/>
          </p:cNvPicPr>
          <p:nvPr>
            <p:ph idx="1"/>
          </p:nvPr>
        </p:nvPicPr>
        <p:blipFill>
          <a:blip r:embed="rId2"/>
          <a:stretch>
            <a:fillRect/>
          </a:stretch>
        </p:blipFill>
        <p:spPr>
          <a:xfrm>
            <a:off x="10965815" y="0"/>
            <a:ext cx="1241425" cy="1241425"/>
          </a:xfrm>
        </p:spPr>
      </p:pic>
      <p:sp>
        <p:nvSpPr>
          <p:cNvPr id="4" name="Slide Number Placeholder 3">
            <a:extLst>
              <a:ext uri="{FF2B5EF4-FFF2-40B4-BE49-F238E27FC236}">
                <a16:creationId xmlns:a16="http://schemas.microsoft.com/office/drawing/2014/main" id="{5DB3E50C-0B60-455B-9D45-5D04DE597702}"/>
              </a:ext>
            </a:extLst>
          </p:cNvPr>
          <p:cNvSpPr>
            <a:spLocks noGrp="1"/>
          </p:cNvSpPr>
          <p:nvPr>
            <p:ph type="sldNum" sz="quarter" idx="12"/>
          </p:nvPr>
        </p:nvSpPr>
        <p:spPr/>
        <p:txBody>
          <a:bodyPr>
            <a:normAutofit lnSpcReduction="10000"/>
          </a:bodyPr>
          <a:lstStyle/>
          <a:p>
            <a:fld id="{D733103D-BF4D-154C-AAA9-127D4A025979}" type="slidenum">
              <a:rPr lang="en-SA" smtClean="0"/>
              <a:t>12</a:t>
            </a:fld>
            <a:endParaRPr lang="en-SA"/>
          </a:p>
        </p:txBody>
      </p:sp>
      <p:graphicFrame>
        <p:nvGraphicFramePr>
          <p:cNvPr id="6" name="Chart 5">
            <a:extLst>
              <a:ext uri="{FF2B5EF4-FFF2-40B4-BE49-F238E27FC236}">
                <a16:creationId xmlns:a16="http://schemas.microsoft.com/office/drawing/2014/main" id="{8D8F82C5-6C82-4E1D-A5CC-2657F9BAAAAC}"/>
              </a:ext>
            </a:extLst>
          </p:cNvPr>
          <p:cNvGraphicFramePr>
            <a:graphicFrameLocks/>
          </p:cNvGraphicFramePr>
          <p:nvPr>
            <p:extLst>
              <p:ext uri="{D42A27DB-BD31-4B8C-83A1-F6EECF244321}">
                <p14:modId xmlns:p14="http://schemas.microsoft.com/office/powerpoint/2010/main" val="1832763344"/>
              </p:ext>
            </p:extLst>
          </p:nvPr>
        </p:nvGraphicFramePr>
        <p:xfrm>
          <a:off x="1261872" y="1508760"/>
          <a:ext cx="9526102"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FF3D57B-F282-4842-9DA8-AF9D8BF9B555}"/>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pic>
        <p:nvPicPr>
          <p:cNvPr id="9" name="Google Shape;57;p13">
            <a:extLst>
              <a:ext uri="{FF2B5EF4-FFF2-40B4-BE49-F238E27FC236}">
                <a16:creationId xmlns:a16="http://schemas.microsoft.com/office/drawing/2014/main" id="{2BFBD54E-55C2-4DB3-B90D-18D86934345E}"/>
              </a:ext>
            </a:extLst>
          </p:cNvPr>
          <p:cNvPicPr preferRelativeResize="0"/>
          <p:nvPr/>
        </p:nvPicPr>
        <p:blipFill>
          <a:blip r:embed="rId4">
            <a:alphaModFix/>
          </a:blip>
          <a:stretch>
            <a:fillRect/>
          </a:stretch>
        </p:blipFill>
        <p:spPr>
          <a:xfrm>
            <a:off x="0" y="-66421"/>
            <a:ext cx="1261872" cy="1185863"/>
          </a:xfrm>
          <a:prstGeom prst="rect">
            <a:avLst/>
          </a:prstGeom>
          <a:noFill/>
          <a:ln>
            <a:noFill/>
          </a:ln>
        </p:spPr>
      </p:pic>
      <p:sp>
        <p:nvSpPr>
          <p:cNvPr id="12" name="Rectangle 11">
            <a:extLst>
              <a:ext uri="{FF2B5EF4-FFF2-40B4-BE49-F238E27FC236}">
                <a16:creationId xmlns:a16="http://schemas.microsoft.com/office/drawing/2014/main" id="{C6A3571B-2FDF-4649-8317-CB7946D0542E}"/>
              </a:ext>
            </a:extLst>
          </p:cNvPr>
          <p:cNvSpPr/>
          <p:nvPr/>
        </p:nvSpPr>
        <p:spPr>
          <a:xfrm>
            <a:off x="10535540" y="526510"/>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[1]</a:t>
            </a:r>
          </a:p>
        </p:txBody>
      </p:sp>
    </p:spTree>
    <p:extLst>
      <p:ext uri="{BB962C8B-B14F-4D97-AF65-F5344CB8AC3E}">
        <p14:creationId xmlns:p14="http://schemas.microsoft.com/office/powerpoint/2010/main" val="428169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319CCE-F627-467B-9B16-6D9FA356FBE7}"/>
              </a:ext>
            </a:extLst>
          </p:cNvPr>
          <p:cNvSpPr>
            <a:spLocks noGrp="1"/>
          </p:cNvSpPr>
          <p:nvPr>
            <p:ph type="title"/>
          </p:nvPr>
        </p:nvSpPr>
        <p:spPr>
          <a:xfrm>
            <a:off x="1261872" y="365760"/>
            <a:ext cx="9692640" cy="1463040"/>
          </a:xfrm>
        </p:spPr>
        <p:txBody>
          <a:bodyPr>
            <a:normAutofit fontScale="90000"/>
          </a:bodyPr>
          <a:lstStyle/>
          <a:p>
            <a:r>
              <a:rPr lang="en-CA" dirty="0"/>
              <a:t>Future traffic daily volume after 20yr (ADT)</a:t>
            </a:r>
            <a:r>
              <a:rPr lang="en-CA" dirty="0" err="1"/>
              <a:t>b.y</a:t>
            </a:r>
            <a:br>
              <a:rPr lang="en-US" dirty="0"/>
            </a:br>
            <a:endParaRPr lang="en-US" dirty="0"/>
          </a:p>
        </p:txBody>
      </p:sp>
      <p:graphicFrame>
        <p:nvGraphicFramePr>
          <p:cNvPr id="4" name="عنصر نائب للمحتوى 3">
            <a:extLst>
              <a:ext uri="{FF2B5EF4-FFF2-40B4-BE49-F238E27FC236}">
                <a16:creationId xmlns:a16="http://schemas.microsoft.com/office/drawing/2014/main" id="{EDF69510-9793-4B29-876E-A72118409700}"/>
              </a:ext>
            </a:extLst>
          </p:cNvPr>
          <p:cNvGraphicFramePr>
            <a:graphicFrameLocks noGrp="1"/>
          </p:cNvGraphicFramePr>
          <p:nvPr>
            <p:ph idx="1"/>
            <p:extLst>
              <p:ext uri="{D42A27DB-BD31-4B8C-83A1-F6EECF244321}">
                <p14:modId xmlns:p14="http://schemas.microsoft.com/office/powerpoint/2010/main" val="3783641392"/>
              </p:ext>
            </p:extLst>
          </p:nvPr>
        </p:nvGraphicFramePr>
        <p:xfrm>
          <a:off x="1237488" y="1257298"/>
          <a:ext cx="9278112" cy="4680233"/>
        </p:xfrm>
        <a:graphic>
          <a:graphicData uri="http://schemas.openxmlformats.org/drawingml/2006/table">
            <a:tbl>
              <a:tblPr firstRow="1" firstCol="1" bandRow="1">
                <a:tableStyleId>{5C22544A-7EE6-4342-B048-85BDC9FD1C3A}</a:tableStyleId>
              </a:tblPr>
              <a:tblGrid>
                <a:gridCol w="1551432">
                  <a:extLst>
                    <a:ext uri="{9D8B030D-6E8A-4147-A177-3AD203B41FA5}">
                      <a16:colId xmlns:a16="http://schemas.microsoft.com/office/drawing/2014/main" val="321581033"/>
                    </a:ext>
                  </a:extLst>
                </a:gridCol>
                <a:gridCol w="2651760">
                  <a:extLst>
                    <a:ext uri="{9D8B030D-6E8A-4147-A177-3AD203B41FA5}">
                      <a16:colId xmlns:a16="http://schemas.microsoft.com/office/drawing/2014/main" val="3843941908"/>
                    </a:ext>
                  </a:extLst>
                </a:gridCol>
                <a:gridCol w="1097280">
                  <a:extLst>
                    <a:ext uri="{9D8B030D-6E8A-4147-A177-3AD203B41FA5}">
                      <a16:colId xmlns:a16="http://schemas.microsoft.com/office/drawing/2014/main" val="3638425575"/>
                    </a:ext>
                  </a:extLst>
                </a:gridCol>
                <a:gridCol w="3977640">
                  <a:extLst>
                    <a:ext uri="{9D8B030D-6E8A-4147-A177-3AD203B41FA5}">
                      <a16:colId xmlns:a16="http://schemas.microsoft.com/office/drawing/2014/main" val="63184212"/>
                    </a:ext>
                  </a:extLst>
                </a:gridCol>
              </a:tblGrid>
              <a:tr h="930682">
                <a:tc>
                  <a:txBody>
                    <a:bodyPr/>
                    <a:lstStyle/>
                    <a:p>
                      <a:pPr algn="ctr">
                        <a:lnSpc>
                          <a:spcPct val="150000"/>
                        </a:lnSpc>
                        <a:spcAft>
                          <a:spcPts val="0"/>
                        </a:spcAft>
                      </a:pPr>
                      <a:r>
                        <a:rPr lang="en-CA" sz="1800" dirty="0">
                          <a:effectLst/>
                        </a:rPr>
                        <a:t>Type of Vehicle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(ADT)d.y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effectLst/>
                        </a:rPr>
                        <a:t>G</a:t>
                      </a:r>
                      <a:r>
                        <a:rPr lang="en-CA" sz="1800" baseline="-25000" dirty="0">
                          <a:effectLst/>
                        </a:rPr>
                        <a:t>f</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(ADT)b.y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69833420"/>
                  </a:ext>
                </a:extLst>
              </a:tr>
              <a:tr h="438633">
                <a:tc>
                  <a:txBody>
                    <a:bodyPr/>
                    <a:lstStyle/>
                    <a:p>
                      <a:pPr algn="ctr">
                        <a:lnSpc>
                          <a:spcPct val="150000"/>
                        </a:lnSpc>
                        <a:spcAft>
                          <a:spcPts val="0"/>
                        </a:spcAft>
                      </a:pPr>
                      <a:r>
                        <a:rPr lang="en-CA" sz="1800">
                          <a:effectLst/>
                        </a:rPr>
                        <a:t>PC</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1262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solidFill>
                            <a:schemeClr val="bg1"/>
                          </a:solidFill>
                          <a:effectLst/>
                        </a:rPr>
                        <a:t>4%</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2765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90610494"/>
                  </a:ext>
                </a:extLst>
              </a:tr>
              <a:tr h="438633">
                <a:tc>
                  <a:txBody>
                    <a:bodyPr/>
                    <a:lstStyle/>
                    <a:p>
                      <a:pPr algn="ctr">
                        <a:lnSpc>
                          <a:spcPct val="150000"/>
                        </a:lnSpc>
                        <a:spcAft>
                          <a:spcPts val="0"/>
                        </a:spcAft>
                      </a:pPr>
                      <a:r>
                        <a:rPr lang="en-CA" sz="1800" dirty="0">
                          <a:effectLst/>
                        </a:rPr>
                        <a:t>TAXI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337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solidFill>
                            <a:schemeClr val="bg1"/>
                          </a:solidFill>
                          <a:effectLst/>
                        </a:rPr>
                        <a:t>4%</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738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8701585"/>
                  </a:ext>
                </a:extLst>
              </a:tr>
              <a:tr h="438633">
                <a:tc>
                  <a:txBody>
                    <a:bodyPr/>
                    <a:lstStyle/>
                    <a:p>
                      <a:pPr algn="ctr">
                        <a:lnSpc>
                          <a:spcPct val="150000"/>
                        </a:lnSpc>
                        <a:spcAft>
                          <a:spcPts val="0"/>
                        </a:spcAft>
                      </a:pPr>
                      <a:r>
                        <a:rPr lang="en-CA" sz="1800">
                          <a:effectLst/>
                        </a:rPr>
                        <a:t>PUCK UP</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122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solidFill>
                            <a:schemeClr val="bg1"/>
                          </a:solidFill>
                          <a:effectLst/>
                        </a:rPr>
                        <a:t>4%</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267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53470363"/>
                  </a:ext>
                </a:extLst>
              </a:tr>
              <a:tr h="733499">
                <a:tc>
                  <a:txBody>
                    <a:bodyPr/>
                    <a:lstStyle/>
                    <a:p>
                      <a:pPr algn="ctr">
                        <a:lnSpc>
                          <a:spcPct val="150000"/>
                        </a:lnSpc>
                        <a:spcAft>
                          <a:spcPts val="0"/>
                        </a:spcAft>
                      </a:pPr>
                      <a:r>
                        <a:rPr lang="en-CA" sz="1800">
                          <a:effectLst/>
                        </a:rPr>
                        <a:t>JEEP MODEL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effectLst/>
                        </a:rPr>
                        <a:t>624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solidFill>
                            <a:schemeClr val="bg1"/>
                          </a:solidFill>
                          <a:effectLst/>
                        </a:rPr>
                        <a:t>4%</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1368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4500932"/>
                  </a:ext>
                </a:extLst>
              </a:tr>
              <a:tr h="733499">
                <a:tc>
                  <a:txBody>
                    <a:bodyPr/>
                    <a:lstStyle/>
                    <a:p>
                      <a:pPr algn="ctr">
                        <a:lnSpc>
                          <a:spcPct val="150000"/>
                        </a:lnSpc>
                        <a:spcAft>
                          <a:spcPts val="0"/>
                        </a:spcAft>
                      </a:pPr>
                      <a:r>
                        <a:rPr lang="en-CA" sz="1800">
                          <a:effectLst/>
                        </a:rPr>
                        <a:t>SMALL BUS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47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solidFill>
                            <a:schemeClr val="bg1"/>
                          </a:solidFill>
                          <a:effectLst/>
                        </a:rPr>
                        <a:t>4%</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85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9091616"/>
                  </a:ext>
                </a:extLst>
              </a:tr>
              <a:tr h="438633">
                <a:tc>
                  <a:txBody>
                    <a:bodyPr/>
                    <a:lstStyle/>
                    <a:p>
                      <a:pPr algn="ctr">
                        <a:lnSpc>
                          <a:spcPct val="150000"/>
                        </a:lnSpc>
                        <a:spcAft>
                          <a:spcPts val="0"/>
                        </a:spcAft>
                      </a:pPr>
                      <a:r>
                        <a:rPr lang="en-CA" sz="1800">
                          <a:effectLst/>
                        </a:rPr>
                        <a:t>BIG BUS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dirty="0">
                          <a:solidFill>
                            <a:schemeClr val="bg1"/>
                          </a:solidFill>
                          <a:effectLst/>
                        </a:rPr>
                        <a:t>3%</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algn="ctr">
                        <a:lnSpc>
                          <a:spcPct val="150000"/>
                        </a:lnSpc>
                        <a:spcAft>
                          <a:spcPts val="0"/>
                        </a:spcAft>
                      </a:pPr>
                      <a:r>
                        <a:rPr lang="en-CA" sz="1800">
                          <a:effectLst/>
                        </a:rPr>
                        <a:t>55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74104890"/>
                  </a:ext>
                </a:extLst>
              </a:tr>
              <a:tr h="438633">
                <a:tc>
                  <a:txBody>
                    <a:bodyPr/>
                    <a:lstStyle/>
                    <a:p>
                      <a:pPr algn="ctr">
                        <a:lnSpc>
                          <a:spcPct val="150000"/>
                        </a:lnSpc>
                        <a:spcAft>
                          <a:spcPts val="0"/>
                        </a:spcAft>
                      </a:pPr>
                      <a:r>
                        <a:rPr lang="en-CA" sz="1800">
                          <a:effectLst/>
                        </a:rPr>
                        <a:t>TOTAL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1800">
                          <a:effectLst/>
                        </a:rPr>
                        <a:t>2422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2">
                        <a:lumMod val="10000"/>
                      </a:schemeClr>
                    </a:solidFill>
                  </a:tcPr>
                </a:tc>
                <a:tc>
                  <a:txBody>
                    <a:bodyPr/>
                    <a:lstStyle/>
                    <a:p>
                      <a:pPr algn="ctr">
                        <a:lnSpc>
                          <a:spcPct val="150000"/>
                        </a:lnSpc>
                        <a:spcAft>
                          <a:spcPts val="0"/>
                        </a:spcAft>
                      </a:pPr>
                      <a:r>
                        <a:rPr lang="en-CA" sz="1800" dirty="0">
                          <a:effectLst/>
                        </a:rPr>
                        <a:t>5278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60000"/>
                        <a:lumOff val="40000"/>
                      </a:schemeClr>
                    </a:solidFill>
                  </a:tcPr>
                </a:tc>
                <a:extLst>
                  <a:ext uri="{0D108BD9-81ED-4DB2-BD59-A6C34878D82A}">
                    <a16:rowId xmlns:a16="http://schemas.microsoft.com/office/drawing/2014/main" val="1964370767"/>
                  </a:ext>
                </a:extLst>
              </a:tr>
            </a:tbl>
          </a:graphicData>
        </a:graphic>
      </p:graphicFrame>
      <p:pic>
        <p:nvPicPr>
          <p:cNvPr id="3" name="Google Shape;57;p13">
            <a:extLst>
              <a:ext uri="{FF2B5EF4-FFF2-40B4-BE49-F238E27FC236}">
                <a16:creationId xmlns:a16="http://schemas.microsoft.com/office/drawing/2014/main" id="{D4B20A35-E287-4E85-9AC6-CE2207D1B6B9}"/>
              </a:ext>
            </a:extLst>
          </p:cNvPr>
          <p:cNvPicPr preferRelativeResize="0"/>
          <p:nvPr/>
        </p:nvPicPr>
        <p:blipFill>
          <a:blip r:embed="rId2">
            <a:alphaModFix/>
          </a:blip>
          <a:stretch>
            <a:fillRect/>
          </a:stretch>
        </p:blipFill>
        <p:spPr>
          <a:xfrm>
            <a:off x="0" y="-66421"/>
            <a:ext cx="1261872" cy="1185863"/>
          </a:xfrm>
          <a:prstGeom prst="rect">
            <a:avLst/>
          </a:prstGeom>
          <a:noFill/>
          <a:ln>
            <a:noFill/>
          </a:ln>
        </p:spPr>
      </p:pic>
      <p:sp>
        <p:nvSpPr>
          <p:cNvPr id="7" name="Slide Number Placeholder 6">
            <a:extLst>
              <a:ext uri="{FF2B5EF4-FFF2-40B4-BE49-F238E27FC236}">
                <a16:creationId xmlns:a16="http://schemas.microsoft.com/office/drawing/2014/main" id="{CEE63B09-5E01-4517-9826-3D584FC6D896}"/>
              </a:ext>
            </a:extLst>
          </p:cNvPr>
          <p:cNvSpPr>
            <a:spLocks noGrp="1"/>
          </p:cNvSpPr>
          <p:nvPr>
            <p:ph type="sldNum" sz="quarter" idx="12"/>
          </p:nvPr>
        </p:nvSpPr>
        <p:spPr/>
        <p:txBody>
          <a:bodyPr>
            <a:normAutofit lnSpcReduction="10000"/>
          </a:bodyPr>
          <a:lstStyle/>
          <a:p>
            <a:fld id="{D733103D-BF4D-154C-AAA9-127D4A025979}" type="slidenum">
              <a:rPr lang="en-SA" smtClean="0"/>
              <a:t>13</a:t>
            </a:fld>
            <a:endParaRPr lang="en-SA"/>
          </a:p>
        </p:txBody>
      </p:sp>
      <p:sp>
        <p:nvSpPr>
          <p:cNvPr id="9" name="Rectangle 8">
            <a:extLst>
              <a:ext uri="{FF2B5EF4-FFF2-40B4-BE49-F238E27FC236}">
                <a16:creationId xmlns:a16="http://schemas.microsoft.com/office/drawing/2014/main" id="{B3C5D440-72CD-4AE2-AA84-AEAE51C08C01}"/>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pic>
        <p:nvPicPr>
          <p:cNvPr id="11" name="Picture 10">
            <a:extLst>
              <a:ext uri="{FF2B5EF4-FFF2-40B4-BE49-F238E27FC236}">
                <a16:creationId xmlns:a16="http://schemas.microsoft.com/office/drawing/2014/main" id="{916B0CB5-E615-4F11-87A1-7F9EA65F988A}"/>
              </a:ext>
            </a:extLst>
          </p:cNvPr>
          <p:cNvPicPr>
            <a:picLocks noChangeAspect="1"/>
          </p:cNvPicPr>
          <p:nvPr/>
        </p:nvPicPr>
        <p:blipFill>
          <a:blip r:embed="rId3"/>
          <a:stretch>
            <a:fillRect/>
          </a:stretch>
        </p:blipFill>
        <p:spPr>
          <a:xfrm>
            <a:off x="10487861" y="5996133"/>
            <a:ext cx="786691" cy="786691"/>
          </a:xfrm>
          <a:prstGeom prst="rect">
            <a:avLst/>
          </a:prstGeom>
        </p:spPr>
      </p:pic>
      <p:sp>
        <p:nvSpPr>
          <p:cNvPr id="12" name="Rectangle 11">
            <a:extLst>
              <a:ext uri="{FF2B5EF4-FFF2-40B4-BE49-F238E27FC236}">
                <a16:creationId xmlns:a16="http://schemas.microsoft.com/office/drawing/2014/main" id="{D2B96042-D35F-4252-8644-0C5CDCDF9E4B}"/>
              </a:ext>
            </a:extLst>
          </p:cNvPr>
          <p:cNvSpPr/>
          <p:nvPr/>
        </p:nvSpPr>
        <p:spPr>
          <a:xfrm>
            <a:off x="9964706" y="6183487"/>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[2]</a:t>
            </a:r>
          </a:p>
        </p:txBody>
      </p:sp>
    </p:spTree>
    <p:extLst>
      <p:ext uri="{BB962C8B-B14F-4D97-AF65-F5344CB8AC3E}">
        <p14:creationId xmlns:p14="http://schemas.microsoft.com/office/powerpoint/2010/main" val="1626307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A801-9B4B-4FAC-A33E-7B775B013989}"/>
              </a:ext>
            </a:extLst>
          </p:cNvPr>
          <p:cNvSpPr>
            <a:spLocks noGrp="1"/>
          </p:cNvSpPr>
          <p:nvPr>
            <p:ph type="title"/>
          </p:nvPr>
        </p:nvSpPr>
        <p:spPr/>
        <p:txBody>
          <a:bodyPr/>
          <a:lstStyle/>
          <a:p>
            <a:r>
              <a:rPr lang="en-US" dirty="0"/>
              <a:t>The equivalent future traffic daily volume </a:t>
            </a:r>
          </a:p>
        </p:txBody>
      </p:sp>
      <p:graphicFrame>
        <p:nvGraphicFramePr>
          <p:cNvPr id="5" name="Content Placeholder 4">
            <a:extLst>
              <a:ext uri="{FF2B5EF4-FFF2-40B4-BE49-F238E27FC236}">
                <a16:creationId xmlns:a16="http://schemas.microsoft.com/office/drawing/2014/main" id="{115C6C6B-EA6B-42C2-B691-928150ABC9E7}"/>
              </a:ext>
            </a:extLst>
          </p:cNvPr>
          <p:cNvGraphicFramePr>
            <a:graphicFrameLocks noGrp="1"/>
          </p:cNvGraphicFramePr>
          <p:nvPr>
            <p:ph idx="1"/>
            <p:extLst>
              <p:ext uri="{D42A27DB-BD31-4B8C-83A1-F6EECF244321}">
                <p14:modId xmlns:p14="http://schemas.microsoft.com/office/powerpoint/2010/main" val="1055043242"/>
              </p:ext>
            </p:extLst>
          </p:nvPr>
        </p:nvGraphicFramePr>
        <p:xfrm>
          <a:off x="2626468" y="1691322"/>
          <a:ext cx="5953327" cy="4627891"/>
        </p:xfrm>
        <a:graphic>
          <a:graphicData uri="http://schemas.openxmlformats.org/drawingml/2006/table">
            <a:tbl>
              <a:tblPr firstRow="1" firstCol="1" bandRow="1">
                <a:tableStyleId>{5C22544A-7EE6-4342-B048-85BDC9FD1C3A}</a:tableStyleId>
              </a:tblPr>
              <a:tblGrid>
                <a:gridCol w="1674636">
                  <a:extLst>
                    <a:ext uri="{9D8B030D-6E8A-4147-A177-3AD203B41FA5}">
                      <a16:colId xmlns:a16="http://schemas.microsoft.com/office/drawing/2014/main" val="3686886464"/>
                    </a:ext>
                  </a:extLst>
                </a:gridCol>
                <a:gridCol w="1034557">
                  <a:extLst>
                    <a:ext uri="{9D8B030D-6E8A-4147-A177-3AD203B41FA5}">
                      <a16:colId xmlns:a16="http://schemas.microsoft.com/office/drawing/2014/main" val="2003953586"/>
                    </a:ext>
                  </a:extLst>
                </a:gridCol>
                <a:gridCol w="1006800">
                  <a:extLst>
                    <a:ext uri="{9D8B030D-6E8A-4147-A177-3AD203B41FA5}">
                      <a16:colId xmlns:a16="http://schemas.microsoft.com/office/drawing/2014/main" val="149889"/>
                    </a:ext>
                  </a:extLst>
                </a:gridCol>
                <a:gridCol w="1006800">
                  <a:extLst>
                    <a:ext uri="{9D8B030D-6E8A-4147-A177-3AD203B41FA5}">
                      <a16:colId xmlns:a16="http://schemas.microsoft.com/office/drawing/2014/main" val="3915948526"/>
                    </a:ext>
                  </a:extLst>
                </a:gridCol>
                <a:gridCol w="1230534">
                  <a:extLst>
                    <a:ext uri="{9D8B030D-6E8A-4147-A177-3AD203B41FA5}">
                      <a16:colId xmlns:a16="http://schemas.microsoft.com/office/drawing/2014/main" val="1821035780"/>
                    </a:ext>
                  </a:extLst>
                </a:gridCol>
              </a:tblGrid>
              <a:tr h="1488685">
                <a:tc>
                  <a:txBody>
                    <a:bodyPr/>
                    <a:lstStyle/>
                    <a:p>
                      <a:pPr marL="0" marR="0" algn="ctr">
                        <a:lnSpc>
                          <a:spcPct val="200000"/>
                        </a:lnSpc>
                        <a:spcBef>
                          <a:spcPts val="0"/>
                        </a:spcBef>
                        <a:spcAft>
                          <a:spcPts val="0"/>
                        </a:spcAft>
                      </a:pPr>
                      <a:r>
                        <a:rPr lang="en-CA" sz="1400" dirty="0">
                          <a:effectLst/>
                        </a:rPr>
                        <a:t>TYPE OF VEH.</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FACTOR (K)</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(ADT)</a:t>
                      </a:r>
                      <a:r>
                        <a:rPr lang="en-CA" sz="1400" dirty="0" err="1">
                          <a:effectLst/>
                        </a:rPr>
                        <a:t>d.y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(ADT)b.y</a:t>
                      </a:r>
                      <a:endParaRPr lang="en-US" sz="1200">
                        <a:effectLst/>
                      </a:endParaRPr>
                    </a:p>
                    <a:p>
                      <a:pPr marL="0" marR="0" algn="ctr">
                        <a:lnSpc>
                          <a:spcPct val="200000"/>
                        </a:lnSpc>
                        <a:spcBef>
                          <a:spcPts val="0"/>
                        </a:spcBef>
                        <a:spcAft>
                          <a:spcPts val="0"/>
                        </a:spcAft>
                      </a:pPr>
                      <a:r>
                        <a:rPr lang="en-CA" sz="1400">
                          <a:effectLst/>
                        </a:rPr>
                        <a:t>(20y)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(AADT)b.y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45511735"/>
                  </a:ext>
                </a:extLst>
              </a:tr>
              <a:tr h="446217">
                <a:tc>
                  <a:txBody>
                    <a:bodyPr/>
                    <a:lstStyle/>
                    <a:p>
                      <a:pPr marL="0" marR="0" algn="ctr">
                        <a:lnSpc>
                          <a:spcPct val="200000"/>
                        </a:lnSpc>
                        <a:spcBef>
                          <a:spcPts val="0"/>
                        </a:spcBef>
                        <a:spcAft>
                          <a:spcPts val="0"/>
                        </a:spcAft>
                      </a:pPr>
                      <a:r>
                        <a:rPr lang="en-CA" sz="1400" dirty="0">
                          <a:effectLst/>
                        </a:rPr>
                        <a:t>PC</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1262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2765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2765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17290709"/>
                  </a:ext>
                </a:extLst>
              </a:tr>
              <a:tr h="446217">
                <a:tc>
                  <a:txBody>
                    <a:bodyPr/>
                    <a:lstStyle/>
                    <a:p>
                      <a:pPr marL="0" marR="0" algn="ctr">
                        <a:lnSpc>
                          <a:spcPct val="200000"/>
                        </a:lnSpc>
                        <a:spcBef>
                          <a:spcPts val="0"/>
                        </a:spcBef>
                        <a:spcAft>
                          <a:spcPts val="0"/>
                        </a:spcAft>
                      </a:pPr>
                      <a:r>
                        <a:rPr lang="en-CA" sz="1400" dirty="0">
                          <a:effectLst/>
                        </a:rPr>
                        <a:t>TAXI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337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738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738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5276542"/>
                  </a:ext>
                </a:extLst>
              </a:tr>
              <a:tr h="446217">
                <a:tc>
                  <a:txBody>
                    <a:bodyPr/>
                    <a:lstStyle/>
                    <a:p>
                      <a:pPr marL="0" marR="0" algn="ctr">
                        <a:lnSpc>
                          <a:spcPct val="200000"/>
                        </a:lnSpc>
                        <a:spcBef>
                          <a:spcPts val="0"/>
                        </a:spcBef>
                        <a:spcAft>
                          <a:spcPts val="0"/>
                        </a:spcAft>
                      </a:pPr>
                      <a:r>
                        <a:rPr lang="en-CA" sz="1400" dirty="0">
                          <a:effectLst/>
                        </a:rPr>
                        <a:t>PUCK UP</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1.25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122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267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334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0537332"/>
                  </a:ext>
                </a:extLst>
              </a:tr>
              <a:tr h="461904">
                <a:tc>
                  <a:txBody>
                    <a:bodyPr/>
                    <a:lstStyle/>
                    <a:p>
                      <a:pPr marL="0" marR="0" algn="ctr">
                        <a:lnSpc>
                          <a:spcPct val="200000"/>
                        </a:lnSpc>
                        <a:spcBef>
                          <a:spcPts val="0"/>
                        </a:spcBef>
                        <a:spcAft>
                          <a:spcPts val="0"/>
                        </a:spcAft>
                      </a:pPr>
                      <a:r>
                        <a:rPr lang="en-CA" sz="1400" dirty="0">
                          <a:effectLst/>
                        </a:rPr>
                        <a:t>JEEP MODEL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624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1368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1779</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9177468"/>
                  </a:ext>
                </a:extLst>
              </a:tr>
              <a:tr h="446217">
                <a:tc>
                  <a:txBody>
                    <a:bodyPr/>
                    <a:lstStyle/>
                    <a:p>
                      <a:pPr marL="0" marR="0" algn="ctr">
                        <a:lnSpc>
                          <a:spcPct val="200000"/>
                        </a:lnSpc>
                        <a:spcBef>
                          <a:spcPts val="0"/>
                        </a:spcBef>
                        <a:spcAft>
                          <a:spcPts val="0"/>
                        </a:spcAft>
                      </a:pPr>
                      <a:r>
                        <a:rPr lang="en-CA" sz="1400">
                          <a:effectLst/>
                        </a:rPr>
                        <a:t>SMALL BUS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47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85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111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1782968"/>
                  </a:ext>
                </a:extLst>
              </a:tr>
              <a:tr h="446217">
                <a:tc>
                  <a:txBody>
                    <a:bodyPr/>
                    <a:lstStyle/>
                    <a:p>
                      <a:pPr marL="0" marR="0" algn="ctr">
                        <a:lnSpc>
                          <a:spcPct val="200000"/>
                        </a:lnSpc>
                        <a:spcBef>
                          <a:spcPts val="0"/>
                        </a:spcBef>
                        <a:spcAft>
                          <a:spcPts val="0"/>
                        </a:spcAft>
                      </a:pPr>
                      <a:r>
                        <a:rPr lang="en-CA" sz="1400">
                          <a:effectLst/>
                        </a:rPr>
                        <a:t>BIG BUS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2.25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30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55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124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127464"/>
                  </a:ext>
                </a:extLst>
              </a:tr>
              <a:tr h="446217">
                <a:tc>
                  <a:txBody>
                    <a:bodyPr/>
                    <a:lstStyle/>
                    <a:p>
                      <a:pPr marL="0" marR="0" algn="ctr">
                        <a:lnSpc>
                          <a:spcPct val="200000"/>
                        </a:lnSpc>
                        <a:spcBef>
                          <a:spcPts val="0"/>
                        </a:spcBef>
                        <a:spcAft>
                          <a:spcPts val="0"/>
                        </a:spcAft>
                      </a:pPr>
                      <a:r>
                        <a:rPr lang="en-CA" sz="1400">
                          <a:effectLst/>
                        </a:rPr>
                        <a:t>TOTAL</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2422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5307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400" dirty="0">
                          <a:effectLst/>
                        </a:rPr>
                        <a:t>5885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4355532"/>
                  </a:ext>
                </a:extLst>
              </a:tr>
            </a:tbl>
          </a:graphicData>
        </a:graphic>
      </p:graphicFrame>
      <p:sp>
        <p:nvSpPr>
          <p:cNvPr id="4" name="Slide Number Placeholder 3">
            <a:extLst>
              <a:ext uri="{FF2B5EF4-FFF2-40B4-BE49-F238E27FC236}">
                <a16:creationId xmlns:a16="http://schemas.microsoft.com/office/drawing/2014/main" id="{225FEF97-F9C9-4854-9EA8-B9CDC6B0BC82}"/>
              </a:ext>
            </a:extLst>
          </p:cNvPr>
          <p:cNvSpPr>
            <a:spLocks noGrp="1"/>
          </p:cNvSpPr>
          <p:nvPr>
            <p:ph type="sldNum" sz="quarter" idx="12"/>
          </p:nvPr>
        </p:nvSpPr>
        <p:spPr/>
        <p:txBody>
          <a:bodyPr>
            <a:normAutofit lnSpcReduction="10000"/>
          </a:bodyPr>
          <a:lstStyle/>
          <a:p>
            <a:fld id="{D733103D-BF4D-154C-AAA9-127D4A025979}" type="slidenum">
              <a:rPr lang="en-SA" smtClean="0"/>
              <a:t>14</a:t>
            </a:fld>
            <a:endParaRPr lang="en-SA"/>
          </a:p>
        </p:txBody>
      </p:sp>
      <p:sp>
        <p:nvSpPr>
          <p:cNvPr id="3" name="Rectangle 2">
            <a:extLst>
              <a:ext uri="{FF2B5EF4-FFF2-40B4-BE49-F238E27FC236}">
                <a16:creationId xmlns:a16="http://schemas.microsoft.com/office/drawing/2014/main" id="{5C0E9346-709D-42A7-BB8D-24EC71F4C80C}"/>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pic>
        <p:nvPicPr>
          <p:cNvPr id="8" name="Google Shape;57;p13">
            <a:extLst>
              <a:ext uri="{FF2B5EF4-FFF2-40B4-BE49-F238E27FC236}">
                <a16:creationId xmlns:a16="http://schemas.microsoft.com/office/drawing/2014/main" id="{FE6ED88F-1D17-486D-B19D-64DE005C2932}"/>
              </a:ext>
            </a:extLst>
          </p:cNvPr>
          <p:cNvPicPr preferRelativeResize="0"/>
          <p:nvPr/>
        </p:nvPicPr>
        <p:blipFill>
          <a:blip r:embed="rId2">
            <a:alphaModFix/>
          </a:blip>
          <a:stretch>
            <a:fillRect/>
          </a:stretch>
        </p:blipFill>
        <p:spPr>
          <a:xfrm>
            <a:off x="0" y="-66420"/>
            <a:ext cx="1184275" cy="1185864"/>
          </a:xfrm>
          <a:prstGeom prst="rect">
            <a:avLst/>
          </a:prstGeom>
          <a:noFill/>
          <a:ln>
            <a:noFill/>
          </a:ln>
        </p:spPr>
      </p:pic>
      <p:pic>
        <p:nvPicPr>
          <p:cNvPr id="7" name="Picture 6">
            <a:extLst>
              <a:ext uri="{FF2B5EF4-FFF2-40B4-BE49-F238E27FC236}">
                <a16:creationId xmlns:a16="http://schemas.microsoft.com/office/drawing/2014/main" id="{86374170-95C5-4BEB-9470-5F05102041CC}"/>
              </a:ext>
            </a:extLst>
          </p:cNvPr>
          <p:cNvPicPr>
            <a:picLocks noChangeAspect="1"/>
          </p:cNvPicPr>
          <p:nvPr/>
        </p:nvPicPr>
        <p:blipFill>
          <a:blip r:embed="rId3"/>
          <a:stretch>
            <a:fillRect/>
          </a:stretch>
        </p:blipFill>
        <p:spPr>
          <a:xfrm>
            <a:off x="10487861" y="5996133"/>
            <a:ext cx="786691" cy="786691"/>
          </a:xfrm>
          <a:prstGeom prst="rect">
            <a:avLst/>
          </a:prstGeom>
        </p:spPr>
      </p:pic>
      <p:sp>
        <p:nvSpPr>
          <p:cNvPr id="9" name="Rectangle 8">
            <a:extLst>
              <a:ext uri="{FF2B5EF4-FFF2-40B4-BE49-F238E27FC236}">
                <a16:creationId xmlns:a16="http://schemas.microsoft.com/office/drawing/2014/main" id="{E6282B3F-74BB-4DC5-9CA4-7C51204037DC}"/>
              </a:ext>
            </a:extLst>
          </p:cNvPr>
          <p:cNvSpPr/>
          <p:nvPr/>
        </p:nvSpPr>
        <p:spPr>
          <a:xfrm>
            <a:off x="9964706" y="6183487"/>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[2]</a:t>
            </a:r>
          </a:p>
        </p:txBody>
      </p:sp>
    </p:spTree>
    <p:extLst>
      <p:ext uri="{BB962C8B-B14F-4D97-AF65-F5344CB8AC3E}">
        <p14:creationId xmlns:p14="http://schemas.microsoft.com/office/powerpoint/2010/main" val="3241945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07D397-F7C6-4A56-885B-15C44063FFB0}"/>
              </a:ext>
            </a:extLst>
          </p:cNvPr>
          <p:cNvSpPr>
            <a:spLocks noGrp="1"/>
          </p:cNvSpPr>
          <p:nvPr>
            <p:ph type="title"/>
          </p:nvPr>
        </p:nvSpPr>
        <p:spPr/>
        <p:txBody>
          <a:bodyPr>
            <a:normAutofit fontScale="90000"/>
          </a:bodyPr>
          <a:lstStyle/>
          <a:p>
            <a:r>
              <a:rPr lang="en-CA" b="1" dirty="0"/>
              <a:t>Calculate the prevailing traffic volume in one direction</a:t>
            </a:r>
            <a:br>
              <a:rPr lang="en-US" dirty="0"/>
            </a:br>
            <a:endParaRPr lang="en-US" dirty="0"/>
          </a:p>
        </p:txBody>
      </p:sp>
      <mc:AlternateContent xmlns:mc="http://schemas.openxmlformats.org/markup-compatibility/2006" xmlns:a14="http://schemas.microsoft.com/office/drawing/2010/main">
        <mc:Choice Requires="a14">
          <p:sp>
            <p:nvSpPr>
              <p:cNvPr id="3" name="عنصر نائب للمحتوى 2">
                <a:extLst>
                  <a:ext uri="{FF2B5EF4-FFF2-40B4-BE49-F238E27FC236}">
                    <a16:creationId xmlns:a16="http://schemas.microsoft.com/office/drawing/2014/main" id="{44936FE1-71D1-4303-9733-65E7E767E6FF}"/>
                  </a:ext>
                </a:extLst>
              </p:cNvPr>
              <p:cNvSpPr>
                <a:spLocks noGrp="1"/>
              </p:cNvSpPr>
              <p:nvPr>
                <p:ph idx="1"/>
              </p:nvPr>
            </p:nvSpPr>
            <p:spPr>
              <a:xfrm>
                <a:off x="160020" y="1234440"/>
                <a:ext cx="11109960" cy="5623560"/>
              </a:xfrm>
            </p:spPr>
            <p:txBody>
              <a:bodyPr/>
              <a:lstStyle/>
              <a:p>
                <a:r>
                  <a:rPr lang="en-CA" dirty="0"/>
                  <a:t>The design traffic volume in one direction as shown in the following equation:</a:t>
                </a:r>
                <a:endParaRPr lang="en-US" dirty="0"/>
              </a:p>
              <a:p>
                <a14:m>
                  <m:oMath xmlns:m="http://schemas.openxmlformats.org/officeDocument/2006/math">
                    <m:d>
                      <m:dPr>
                        <m:ctrlPr>
                          <a:rPr lang="en-US" i="1">
                            <a:latin typeface="Cambria Math" panose="02040503050406030204" pitchFamily="18" charset="0"/>
                          </a:rPr>
                        </m:ctrlPr>
                      </m:dPr>
                      <m:e>
                        <m:r>
                          <a:rPr lang="en-CA" i="1">
                            <a:latin typeface="Cambria Math" panose="02040503050406030204" pitchFamily="18" charset="0"/>
                          </a:rPr>
                          <m:t>𝐷𝐷𝐻𝑉</m:t>
                        </m:r>
                      </m:e>
                    </m:d>
                    <m:r>
                      <a:rPr lang="en-CA" i="1">
                        <a:latin typeface="Cambria Math" panose="02040503050406030204" pitchFamily="18" charset="0"/>
                      </a:rPr>
                      <m:t>=</m:t>
                    </m:r>
                    <m:r>
                      <a:rPr lang="en-CA" i="1">
                        <a:latin typeface="Cambria Math" panose="02040503050406030204" pitchFamily="18" charset="0"/>
                      </a:rPr>
                      <m:t>𝐷𝑓</m:t>
                    </m:r>
                    <m:r>
                      <a:rPr lang="en-CA" i="1">
                        <a:latin typeface="Cambria Math" panose="02040503050406030204" pitchFamily="18" charset="0"/>
                      </a:rPr>
                      <m:t> </m:t>
                    </m:r>
                    <m:r>
                      <a:rPr lang="en-CA" i="1">
                        <a:latin typeface="Cambria Math" panose="02040503050406030204" pitchFamily="18" charset="0"/>
                      </a:rPr>
                      <m:t>𝑥</m:t>
                    </m:r>
                    <m:r>
                      <a:rPr lang="en-CA" i="1">
                        <a:latin typeface="Cambria Math" panose="02040503050406030204" pitchFamily="18" charset="0"/>
                      </a:rPr>
                      <m:t> </m:t>
                    </m:r>
                    <m:d>
                      <m:dPr>
                        <m:ctrlPr>
                          <a:rPr lang="en-US" i="1">
                            <a:latin typeface="Cambria Math" panose="02040503050406030204" pitchFamily="18" charset="0"/>
                          </a:rPr>
                        </m:ctrlPr>
                      </m:dPr>
                      <m:e>
                        <m:r>
                          <a:rPr lang="en-CA" i="1">
                            <a:latin typeface="Cambria Math" panose="02040503050406030204" pitchFamily="18" charset="0"/>
                          </a:rPr>
                          <m:t>𝐷𝐻𝑉</m:t>
                        </m:r>
                      </m:e>
                    </m:d>
                    <m:r>
                      <a:rPr lang="en-CA" i="1">
                        <a:latin typeface="Cambria Math" panose="02040503050406030204" pitchFamily="18" charset="0"/>
                      </a:rPr>
                      <m:t>          </m:t>
                    </m:r>
                    <m:r>
                      <a:rPr lang="en-CA" i="1">
                        <a:latin typeface="Cambria Math" panose="02040503050406030204" pitchFamily="18" charset="0"/>
                      </a:rPr>
                      <m:t>𝐸𝑞</m:t>
                    </m:r>
                    <m:r>
                      <a:rPr lang="en-CA" i="1">
                        <a:latin typeface="Cambria Math" panose="02040503050406030204" pitchFamily="18" charset="0"/>
                      </a:rPr>
                      <m:t>(3.5)</m:t>
                    </m:r>
                  </m:oMath>
                </a14:m>
                <a:endParaRPr lang="en-US" dirty="0"/>
              </a:p>
              <a:p>
                <a:r>
                  <a:rPr lang="en-CA" dirty="0"/>
                  <a:t>Whereas:</a:t>
                </a:r>
                <a:endParaRPr lang="en-US" dirty="0"/>
              </a:p>
              <a:p>
                <a:r>
                  <a:rPr lang="en-CA" dirty="0"/>
                  <a:t>Df = directional factor = (50%~70%)</a:t>
                </a:r>
                <a:endParaRPr lang="en-US" dirty="0"/>
              </a:p>
              <a:p>
                <a:r>
                  <a:rPr lang="en-CA" dirty="0"/>
                  <a:t>The coefficient will be taken equal to (50%):</a:t>
                </a:r>
                <a:endParaRPr lang="en-US" dirty="0"/>
              </a:p>
              <a:p>
                <a14:m>
                  <m:oMath xmlns:m="http://schemas.openxmlformats.org/officeDocument/2006/math">
                    <m:d>
                      <m:dPr>
                        <m:ctrlPr>
                          <a:rPr lang="en-US" i="1">
                            <a:latin typeface="Cambria Math" panose="02040503050406030204" pitchFamily="18" charset="0"/>
                          </a:rPr>
                        </m:ctrlPr>
                      </m:dPr>
                      <m:e>
                        <m:r>
                          <a:rPr lang="en-CA" i="1">
                            <a:latin typeface="Cambria Math" panose="02040503050406030204" pitchFamily="18" charset="0"/>
                          </a:rPr>
                          <m:t>𝐷𝐷𝐻𝑉</m:t>
                        </m:r>
                      </m:e>
                    </m:d>
                    <m:r>
                      <a:rPr lang="en-CA" i="1">
                        <a:latin typeface="Cambria Math" panose="02040503050406030204" pitchFamily="18" charset="0"/>
                      </a:rPr>
                      <m:t>=0.5 </m:t>
                    </m:r>
                    <m:r>
                      <a:rPr lang="en-CA" i="1">
                        <a:latin typeface="Cambria Math" panose="02040503050406030204" pitchFamily="18" charset="0"/>
                      </a:rPr>
                      <m:t>𝑥</m:t>
                    </m:r>
                    <m:r>
                      <a:rPr lang="en-CA" i="1">
                        <a:latin typeface="Cambria Math" panose="02040503050406030204" pitchFamily="18" charset="0"/>
                      </a:rPr>
                      <m:t> 5885=2926 </m:t>
                    </m:r>
                    <m:r>
                      <a:rPr lang="en-CA" i="1">
                        <a:latin typeface="Cambria Math" panose="02040503050406030204" pitchFamily="18" charset="0"/>
                      </a:rPr>
                      <m:t>𝑃𝑐</m:t>
                    </m:r>
                    <m:r>
                      <a:rPr lang="en-CA" i="1">
                        <a:latin typeface="Cambria Math" panose="02040503050406030204" pitchFamily="18" charset="0"/>
                      </a:rPr>
                      <m:t>/</m:t>
                    </m:r>
                    <m:r>
                      <a:rPr lang="en-CA" i="1">
                        <a:latin typeface="Cambria Math" panose="02040503050406030204" pitchFamily="18" charset="0"/>
                      </a:rPr>
                      <m:t>h𝑟</m:t>
                    </m:r>
                    <m:r>
                      <a:rPr lang="en-CA" i="1">
                        <a:latin typeface="Cambria Math" panose="02040503050406030204" pitchFamily="18" charset="0"/>
                      </a:rPr>
                      <m:t>/</m:t>
                    </m:r>
                    <m:r>
                      <a:rPr lang="en-CA" i="1">
                        <a:latin typeface="Cambria Math" panose="02040503050406030204" pitchFamily="18" charset="0"/>
                      </a:rPr>
                      <m:t>𝑑𝑖𝑟</m:t>
                    </m:r>
                    <m:r>
                      <a:rPr lang="en-CA" i="1">
                        <a:latin typeface="Cambria Math" panose="02040503050406030204" pitchFamily="18" charset="0"/>
                      </a:rPr>
                      <m:t>.</m:t>
                    </m:r>
                  </m:oMath>
                </a14:m>
                <a:endParaRPr lang="en-US" dirty="0"/>
              </a:p>
              <a:p>
                <a:endParaRPr lang="en-US" dirty="0"/>
              </a:p>
            </p:txBody>
          </p:sp>
        </mc:Choice>
        <mc:Fallback xmlns="">
          <p:sp>
            <p:nvSpPr>
              <p:cNvPr id="3" name="عنصر نائب للمحتوى 2">
                <a:extLst>
                  <a:ext uri="{FF2B5EF4-FFF2-40B4-BE49-F238E27FC236}">
                    <a16:creationId xmlns:a16="http://schemas.microsoft.com/office/drawing/2014/main" id="{44936FE1-71D1-4303-9733-65E7E767E6FF}"/>
                  </a:ext>
                </a:extLst>
              </p:cNvPr>
              <p:cNvSpPr>
                <a:spLocks noGrp="1" noRot="1" noChangeAspect="1" noMove="1" noResize="1" noEditPoints="1" noAdjustHandles="1" noChangeArrowheads="1" noChangeShapeType="1" noTextEdit="1"/>
              </p:cNvSpPr>
              <p:nvPr>
                <p:ph idx="1"/>
              </p:nvPr>
            </p:nvSpPr>
            <p:spPr>
              <a:xfrm>
                <a:off x="160020" y="1234440"/>
                <a:ext cx="11109960" cy="5623560"/>
              </a:xfrm>
              <a:blipFill>
                <a:blip r:embed="rId3"/>
                <a:stretch>
                  <a:fillRect l="-110" t="-868"/>
                </a:stretch>
              </a:blipFill>
            </p:spPr>
            <p:txBody>
              <a:bodyPr/>
              <a:lstStyle/>
              <a:p>
                <a:r>
                  <a:rPr lang="en-US">
                    <a:noFill/>
                  </a:rPr>
                  <a:t> </a:t>
                </a:r>
              </a:p>
            </p:txBody>
          </p:sp>
        </mc:Fallback>
      </mc:AlternateContent>
      <p:pic>
        <p:nvPicPr>
          <p:cNvPr id="6" name="Google Shape;57;p13">
            <a:extLst>
              <a:ext uri="{FF2B5EF4-FFF2-40B4-BE49-F238E27FC236}">
                <a16:creationId xmlns:a16="http://schemas.microsoft.com/office/drawing/2014/main" id="{F2BCDCC2-3EE3-4798-BC26-EA51B7381B18}"/>
              </a:ext>
            </a:extLst>
          </p:cNvPr>
          <p:cNvPicPr preferRelativeResize="0"/>
          <p:nvPr/>
        </p:nvPicPr>
        <p:blipFill>
          <a:blip r:embed="rId4">
            <a:alphaModFix/>
          </a:blip>
          <a:stretch>
            <a:fillRect/>
          </a:stretch>
        </p:blipFill>
        <p:spPr>
          <a:xfrm>
            <a:off x="0" y="-66420"/>
            <a:ext cx="1184275" cy="1185864"/>
          </a:xfrm>
          <a:prstGeom prst="rect">
            <a:avLst/>
          </a:prstGeom>
          <a:noFill/>
          <a:ln>
            <a:noFill/>
          </a:ln>
        </p:spPr>
      </p:pic>
      <p:sp>
        <p:nvSpPr>
          <p:cNvPr id="7" name="Slide Number Placeholder 6">
            <a:extLst>
              <a:ext uri="{FF2B5EF4-FFF2-40B4-BE49-F238E27FC236}">
                <a16:creationId xmlns:a16="http://schemas.microsoft.com/office/drawing/2014/main" id="{0DA91A68-B5AB-469F-A36B-4B351AD484CF}"/>
              </a:ext>
            </a:extLst>
          </p:cNvPr>
          <p:cNvSpPr>
            <a:spLocks noGrp="1"/>
          </p:cNvSpPr>
          <p:nvPr>
            <p:ph type="sldNum" sz="quarter" idx="12"/>
          </p:nvPr>
        </p:nvSpPr>
        <p:spPr/>
        <p:txBody>
          <a:bodyPr>
            <a:normAutofit lnSpcReduction="10000"/>
          </a:bodyPr>
          <a:lstStyle/>
          <a:p>
            <a:fld id="{D733103D-BF4D-154C-AAA9-127D4A025979}" type="slidenum">
              <a:rPr lang="en-SA" smtClean="0"/>
              <a:t>15</a:t>
            </a:fld>
            <a:endParaRPr lang="en-SA"/>
          </a:p>
        </p:txBody>
      </p:sp>
      <p:sp>
        <p:nvSpPr>
          <p:cNvPr id="9" name="Rectangle 8">
            <a:extLst>
              <a:ext uri="{FF2B5EF4-FFF2-40B4-BE49-F238E27FC236}">
                <a16:creationId xmlns:a16="http://schemas.microsoft.com/office/drawing/2014/main" id="{836DE714-B707-4C32-AFE6-9754F121BE06}"/>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spTree>
    <p:extLst>
      <p:ext uri="{BB962C8B-B14F-4D97-AF65-F5344CB8AC3E}">
        <p14:creationId xmlns:p14="http://schemas.microsoft.com/office/powerpoint/2010/main" val="33469918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1723-7137-42C9-9314-07A0FBA84A2E}"/>
              </a:ext>
            </a:extLst>
          </p:cNvPr>
          <p:cNvSpPr>
            <a:spLocks noGrp="1"/>
          </p:cNvSpPr>
          <p:nvPr>
            <p:ph type="title"/>
          </p:nvPr>
        </p:nvSpPr>
        <p:spPr>
          <a:xfrm>
            <a:off x="1261872" y="365760"/>
            <a:ext cx="9692640" cy="763793"/>
          </a:xfrm>
        </p:spPr>
        <p:txBody>
          <a:bodyPr/>
          <a:lstStyle/>
          <a:p>
            <a:r>
              <a:rPr lang="en-US" dirty="0"/>
              <a:t>Design Speed</a:t>
            </a:r>
          </a:p>
        </p:txBody>
      </p:sp>
      <p:graphicFrame>
        <p:nvGraphicFramePr>
          <p:cNvPr id="5" name="Content Placeholder 4">
            <a:extLst>
              <a:ext uri="{FF2B5EF4-FFF2-40B4-BE49-F238E27FC236}">
                <a16:creationId xmlns:a16="http://schemas.microsoft.com/office/drawing/2014/main" id="{14E8C1D7-9A5C-4E94-BBEF-005E965B3424}"/>
              </a:ext>
            </a:extLst>
          </p:cNvPr>
          <p:cNvGraphicFramePr>
            <a:graphicFrameLocks noGrp="1"/>
          </p:cNvGraphicFramePr>
          <p:nvPr>
            <p:ph idx="1"/>
            <p:extLst>
              <p:ext uri="{D42A27DB-BD31-4B8C-83A1-F6EECF244321}">
                <p14:modId xmlns:p14="http://schemas.microsoft.com/office/powerpoint/2010/main" val="2030727607"/>
              </p:ext>
            </p:extLst>
          </p:nvPr>
        </p:nvGraphicFramePr>
        <p:xfrm>
          <a:off x="469900" y="1554127"/>
          <a:ext cx="3235325" cy="3596894"/>
        </p:xfrm>
        <a:graphic>
          <a:graphicData uri="http://schemas.openxmlformats.org/drawingml/2006/table">
            <a:tbl>
              <a:tblPr firstRow="1" firstCol="1" bandRow="1">
                <a:tableStyleId>{5C22544A-7EE6-4342-B048-85BDC9FD1C3A}</a:tableStyleId>
              </a:tblPr>
              <a:tblGrid>
                <a:gridCol w="1349375">
                  <a:extLst>
                    <a:ext uri="{9D8B030D-6E8A-4147-A177-3AD203B41FA5}">
                      <a16:colId xmlns:a16="http://schemas.microsoft.com/office/drawing/2014/main" val="857830731"/>
                    </a:ext>
                  </a:extLst>
                </a:gridCol>
                <a:gridCol w="942975">
                  <a:extLst>
                    <a:ext uri="{9D8B030D-6E8A-4147-A177-3AD203B41FA5}">
                      <a16:colId xmlns:a16="http://schemas.microsoft.com/office/drawing/2014/main" val="290524443"/>
                    </a:ext>
                  </a:extLst>
                </a:gridCol>
                <a:gridCol w="942975">
                  <a:extLst>
                    <a:ext uri="{9D8B030D-6E8A-4147-A177-3AD203B41FA5}">
                      <a16:colId xmlns:a16="http://schemas.microsoft.com/office/drawing/2014/main" val="476597357"/>
                    </a:ext>
                  </a:extLst>
                </a:gridCol>
              </a:tblGrid>
              <a:tr h="300990">
                <a:tc>
                  <a:txBody>
                    <a:bodyPr/>
                    <a:lstStyle/>
                    <a:p>
                      <a:pPr marL="0" marR="0" algn="ctr">
                        <a:lnSpc>
                          <a:spcPct val="150000"/>
                        </a:lnSpc>
                        <a:spcBef>
                          <a:spcPts val="0"/>
                        </a:spcBef>
                        <a:spcAft>
                          <a:spcPts val="0"/>
                        </a:spcAft>
                      </a:pPr>
                      <a:r>
                        <a:rPr lang="en-CA" sz="1400" dirty="0">
                          <a:effectLst/>
                        </a:rPr>
                        <a:t>Road degree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Lower speed (Km/hr.)</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Upper speed (Km/hr.)</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70958643"/>
                  </a:ext>
                </a:extLst>
              </a:tr>
              <a:tr h="150495">
                <a:tc>
                  <a:txBody>
                    <a:bodyPr/>
                    <a:lstStyle/>
                    <a:p>
                      <a:pPr marL="0" marR="0" algn="ctr">
                        <a:lnSpc>
                          <a:spcPct val="150000"/>
                        </a:lnSpc>
                        <a:spcBef>
                          <a:spcPts val="0"/>
                        </a:spcBef>
                        <a:spcAft>
                          <a:spcPts val="0"/>
                        </a:spcAft>
                      </a:pPr>
                      <a:r>
                        <a:rPr lang="en-CA" sz="1400" dirty="0">
                          <a:effectLst/>
                        </a:rPr>
                        <a:t>Local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dirty="0">
                          <a:effectLst/>
                        </a:rPr>
                        <a:t>30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50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89888119"/>
                  </a:ext>
                </a:extLst>
              </a:tr>
              <a:tr h="150495">
                <a:tc>
                  <a:txBody>
                    <a:bodyPr/>
                    <a:lstStyle/>
                    <a:p>
                      <a:pPr marL="0" marR="0" algn="ctr">
                        <a:lnSpc>
                          <a:spcPct val="150000"/>
                        </a:lnSpc>
                        <a:spcBef>
                          <a:spcPts val="0"/>
                        </a:spcBef>
                        <a:spcAft>
                          <a:spcPts val="0"/>
                        </a:spcAft>
                      </a:pPr>
                      <a:r>
                        <a:rPr lang="en-CA" sz="1400" dirty="0">
                          <a:effectLst/>
                        </a:rPr>
                        <a:t>Collector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50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60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54849001"/>
                  </a:ext>
                </a:extLst>
              </a:tr>
              <a:tr h="0">
                <a:tc>
                  <a:txBody>
                    <a:bodyPr/>
                    <a:lstStyle/>
                    <a:p>
                      <a:pPr marL="0" marR="0" algn="ctr">
                        <a:lnSpc>
                          <a:spcPct val="150000"/>
                        </a:lnSpc>
                        <a:spcBef>
                          <a:spcPts val="0"/>
                        </a:spcBef>
                        <a:spcAft>
                          <a:spcPts val="0"/>
                        </a:spcAft>
                      </a:pPr>
                      <a:r>
                        <a:rPr lang="en-CA" sz="1400" dirty="0">
                          <a:effectLst/>
                        </a:rPr>
                        <a:t>Arterial Highway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80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100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09561380"/>
                  </a:ext>
                </a:extLst>
              </a:tr>
              <a:tr h="150495">
                <a:tc>
                  <a:txBody>
                    <a:bodyPr/>
                    <a:lstStyle/>
                    <a:p>
                      <a:pPr marL="0" marR="0" algn="ctr">
                        <a:lnSpc>
                          <a:spcPct val="150000"/>
                        </a:lnSpc>
                        <a:spcBef>
                          <a:spcPts val="0"/>
                        </a:spcBef>
                        <a:spcAft>
                          <a:spcPts val="0"/>
                        </a:spcAft>
                      </a:pPr>
                      <a:r>
                        <a:rPr lang="en-CA" sz="1400" dirty="0">
                          <a:effectLst/>
                        </a:rPr>
                        <a:t>Less disorder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70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90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3787911"/>
                  </a:ext>
                </a:extLst>
              </a:tr>
              <a:tr h="150495">
                <a:tc>
                  <a:txBody>
                    <a:bodyPr/>
                    <a:lstStyle/>
                    <a:p>
                      <a:pPr marL="0" marR="0" algn="ctr">
                        <a:lnSpc>
                          <a:spcPct val="150000"/>
                        </a:lnSpc>
                        <a:spcBef>
                          <a:spcPts val="0"/>
                        </a:spcBef>
                        <a:spcAft>
                          <a:spcPts val="0"/>
                        </a:spcAft>
                      </a:pPr>
                      <a:r>
                        <a:rPr lang="en-CA" sz="1400" dirty="0">
                          <a:effectLst/>
                        </a:rPr>
                        <a:t>High disturbance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50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a:effectLst/>
                        </a:rPr>
                        <a:t>60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42020165"/>
                  </a:ext>
                </a:extLst>
              </a:tr>
              <a:tr h="150495">
                <a:tc>
                  <a:txBody>
                    <a:bodyPr/>
                    <a:lstStyle/>
                    <a:p>
                      <a:pPr marL="0" marR="0" algn="ctr">
                        <a:lnSpc>
                          <a:spcPct val="150000"/>
                        </a:lnSpc>
                        <a:spcBef>
                          <a:spcPts val="0"/>
                        </a:spcBef>
                        <a:spcAft>
                          <a:spcPts val="0"/>
                        </a:spcAft>
                      </a:pPr>
                      <a:r>
                        <a:rPr lang="en-CA" sz="1400" dirty="0">
                          <a:effectLst/>
                        </a:rPr>
                        <a:t>Expressway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400" dirty="0">
                          <a:effectLst/>
                        </a:rPr>
                        <a:t>90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a:lnSpc>
                          <a:spcPct val="150000"/>
                        </a:lnSpc>
                        <a:spcBef>
                          <a:spcPts val="0"/>
                        </a:spcBef>
                        <a:spcAft>
                          <a:spcPts val="0"/>
                        </a:spcAft>
                      </a:pPr>
                      <a:r>
                        <a:rPr lang="en-CA" sz="1400" dirty="0">
                          <a:effectLst/>
                        </a:rPr>
                        <a:t>120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extLst>
                  <a:ext uri="{0D108BD9-81ED-4DB2-BD59-A6C34878D82A}">
                    <a16:rowId xmlns:a16="http://schemas.microsoft.com/office/drawing/2014/main" val="180449216"/>
                  </a:ext>
                </a:extLst>
              </a:tr>
            </a:tbl>
          </a:graphicData>
        </a:graphic>
      </p:graphicFrame>
      <p:sp>
        <p:nvSpPr>
          <p:cNvPr id="4" name="Slide Number Placeholder 3">
            <a:extLst>
              <a:ext uri="{FF2B5EF4-FFF2-40B4-BE49-F238E27FC236}">
                <a16:creationId xmlns:a16="http://schemas.microsoft.com/office/drawing/2014/main" id="{367B06A5-CAF7-4E75-9745-868A2ACD3AF5}"/>
              </a:ext>
            </a:extLst>
          </p:cNvPr>
          <p:cNvSpPr>
            <a:spLocks noGrp="1"/>
          </p:cNvSpPr>
          <p:nvPr>
            <p:ph type="sldNum" sz="quarter" idx="12"/>
          </p:nvPr>
        </p:nvSpPr>
        <p:spPr/>
        <p:txBody>
          <a:bodyPr>
            <a:normAutofit lnSpcReduction="10000"/>
          </a:bodyPr>
          <a:lstStyle/>
          <a:p>
            <a:fld id="{D733103D-BF4D-154C-AAA9-127D4A025979}" type="slidenum">
              <a:rPr lang="en-SA" smtClean="0"/>
              <a:t>16</a:t>
            </a:fld>
            <a:endParaRPr lang="en-SA"/>
          </a:p>
        </p:txBody>
      </p:sp>
      <p:graphicFrame>
        <p:nvGraphicFramePr>
          <p:cNvPr id="6" name="Table 5">
            <a:extLst>
              <a:ext uri="{FF2B5EF4-FFF2-40B4-BE49-F238E27FC236}">
                <a16:creationId xmlns:a16="http://schemas.microsoft.com/office/drawing/2014/main" id="{B811BFDA-833B-4C4F-914D-4A86AA0C948D}"/>
              </a:ext>
            </a:extLst>
          </p:cNvPr>
          <p:cNvGraphicFramePr>
            <a:graphicFrameLocks noGrp="1"/>
          </p:cNvGraphicFramePr>
          <p:nvPr>
            <p:extLst>
              <p:ext uri="{D42A27DB-BD31-4B8C-83A1-F6EECF244321}">
                <p14:modId xmlns:p14="http://schemas.microsoft.com/office/powerpoint/2010/main" val="1069828231"/>
              </p:ext>
            </p:extLst>
          </p:nvPr>
        </p:nvGraphicFramePr>
        <p:xfrm>
          <a:off x="4851214" y="2184536"/>
          <a:ext cx="5181599" cy="1167957"/>
        </p:xfrm>
        <a:graphic>
          <a:graphicData uri="http://schemas.openxmlformats.org/drawingml/2006/table">
            <a:tbl>
              <a:tblPr firstRow="1" firstCol="1" bandRow="1">
                <a:tableStyleId>{5C22544A-7EE6-4342-B048-85BDC9FD1C3A}</a:tableStyleId>
              </a:tblPr>
              <a:tblGrid>
                <a:gridCol w="1237583">
                  <a:extLst>
                    <a:ext uri="{9D8B030D-6E8A-4147-A177-3AD203B41FA5}">
                      <a16:colId xmlns:a16="http://schemas.microsoft.com/office/drawing/2014/main" val="731510589"/>
                    </a:ext>
                  </a:extLst>
                </a:gridCol>
                <a:gridCol w="1458770">
                  <a:extLst>
                    <a:ext uri="{9D8B030D-6E8A-4147-A177-3AD203B41FA5}">
                      <a16:colId xmlns:a16="http://schemas.microsoft.com/office/drawing/2014/main" val="887264549"/>
                    </a:ext>
                  </a:extLst>
                </a:gridCol>
                <a:gridCol w="1458770">
                  <a:extLst>
                    <a:ext uri="{9D8B030D-6E8A-4147-A177-3AD203B41FA5}">
                      <a16:colId xmlns:a16="http://schemas.microsoft.com/office/drawing/2014/main" val="3197379666"/>
                    </a:ext>
                  </a:extLst>
                </a:gridCol>
                <a:gridCol w="1026476">
                  <a:extLst>
                    <a:ext uri="{9D8B030D-6E8A-4147-A177-3AD203B41FA5}">
                      <a16:colId xmlns:a16="http://schemas.microsoft.com/office/drawing/2014/main" val="2363919390"/>
                    </a:ext>
                  </a:extLst>
                </a:gridCol>
              </a:tblGrid>
              <a:tr h="160655">
                <a:tc rowSpan="2">
                  <a:txBody>
                    <a:bodyPr/>
                    <a:lstStyle/>
                    <a:p>
                      <a:pPr marL="0" marR="0" algn="ctr">
                        <a:lnSpc>
                          <a:spcPct val="200000"/>
                        </a:lnSpc>
                        <a:spcBef>
                          <a:spcPts val="0"/>
                        </a:spcBef>
                        <a:spcAft>
                          <a:spcPts val="0"/>
                        </a:spcAft>
                      </a:pPr>
                      <a:r>
                        <a:rPr lang="en-CA" sz="1200">
                          <a:effectLst/>
                        </a:rPr>
                        <a:t>Nature of the region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3">
                  <a:txBody>
                    <a:bodyPr/>
                    <a:lstStyle/>
                    <a:p>
                      <a:pPr marL="0" marR="0" algn="ctr">
                        <a:lnSpc>
                          <a:spcPct val="200000"/>
                        </a:lnSpc>
                        <a:spcBef>
                          <a:spcPts val="0"/>
                        </a:spcBef>
                        <a:spcAft>
                          <a:spcPts val="0"/>
                        </a:spcAft>
                      </a:pPr>
                      <a:r>
                        <a:rPr lang="en-CA" sz="1200">
                          <a:effectLst/>
                        </a:rPr>
                        <a:t>Speed (Km/hr.)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2790057"/>
                  </a:ext>
                </a:extLst>
              </a:tr>
              <a:tr h="160655">
                <a:tc vMerge="1">
                  <a:txBody>
                    <a:bodyPr/>
                    <a:lstStyle/>
                    <a:p>
                      <a:endParaRPr lang="en-US"/>
                    </a:p>
                  </a:txBody>
                  <a:tcPr/>
                </a:tc>
                <a:tc>
                  <a:txBody>
                    <a:bodyPr/>
                    <a:lstStyle/>
                    <a:p>
                      <a:pPr marL="0" marR="0" algn="ctr">
                        <a:lnSpc>
                          <a:spcPct val="200000"/>
                        </a:lnSpc>
                        <a:spcBef>
                          <a:spcPts val="0"/>
                        </a:spcBef>
                        <a:spcAft>
                          <a:spcPts val="0"/>
                        </a:spcAft>
                      </a:pPr>
                      <a:r>
                        <a:rPr lang="en-CA" sz="1200">
                          <a:effectLst/>
                        </a:rPr>
                        <a:t>Urban Road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200">
                          <a:effectLst/>
                        </a:rPr>
                        <a:t>Secondary road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CA" sz="1200">
                          <a:effectLst/>
                        </a:rPr>
                        <a:t>Rural Road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10911104"/>
                  </a:ext>
                </a:extLst>
              </a:tr>
              <a:tr h="160655">
                <a:tc>
                  <a:txBody>
                    <a:bodyPr/>
                    <a:lstStyle/>
                    <a:p>
                      <a:pPr marL="0" marR="0" algn="ctr">
                        <a:lnSpc>
                          <a:spcPct val="150000"/>
                        </a:lnSpc>
                        <a:spcBef>
                          <a:spcPts val="0"/>
                        </a:spcBef>
                        <a:spcAft>
                          <a:spcPts val="0"/>
                        </a:spcAft>
                      </a:pPr>
                      <a:r>
                        <a:rPr lang="en-CA" sz="1200">
                          <a:effectLst/>
                        </a:rPr>
                        <a:t>Plain area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200" dirty="0">
                          <a:effectLst/>
                        </a:rPr>
                        <a:t>120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200">
                          <a:effectLst/>
                          <a:highlight>
                            <a:srgbClr val="FFFF00"/>
                          </a:highlight>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200" dirty="0">
                          <a:effectLst/>
                        </a:rPr>
                        <a:t>80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40488817"/>
                  </a:ext>
                </a:extLst>
              </a:tr>
              <a:tr h="160655">
                <a:tc>
                  <a:txBody>
                    <a:bodyPr/>
                    <a:lstStyle/>
                    <a:p>
                      <a:pPr marL="0" marR="0" algn="ctr">
                        <a:lnSpc>
                          <a:spcPct val="150000"/>
                        </a:lnSpc>
                        <a:spcBef>
                          <a:spcPts val="0"/>
                        </a:spcBef>
                        <a:spcAft>
                          <a:spcPts val="0"/>
                        </a:spcAft>
                      </a:pPr>
                      <a:r>
                        <a:rPr lang="en-CA" sz="1200" dirty="0">
                          <a:effectLst/>
                        </a:rPr>
                        <a:t>Rolling area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200">
                          <a:effectLst/>
                        </a:rPr>
                        <a:t>100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200">
                          <a:effectLst/>
                        </a:rPr>
                        <a:t>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CA" sz="1200" dirty="0">
                          <a:effectLst/>
                        </a:rPr>
                        <a:t>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59719445"/>
                  </a:ext>
                </a:extLst>
              </a:tr>
            </a:tbl>
          </a:graphicData>
        </a:graphic>
      </p:graphicFrame>
      <p:sp>
        <p:nvSpPr>
          <p:cNvPr id="8" name="TextBox 7">
            <a:extLst>
              <a:ext uri="{FF2B5EF4-FFF2-40B4-BE49-F238E27FC236}">
                <a16:creationId xmlns:a16="http://schemas.microsoft.com/office/drawing/2014/main" id="{2021A270-3BCB-478B-B36D-988A56E0EB79}"/>
              </a:ext>
            </a:extLst>
          </p:cNvPr>
          <p:cNvSpPr txBox="1"/>
          <p:nvPr/>
        </p:nvSpPr>
        <p:spPr>
          <a:xfrm>
            <a:off x="4576483" y="4175777"/>
            <a:ext cx="6140822" cy="1187633"/>
          </a:xfrm>
          <a:prstGeom prst="rect">
            <a:avLst/>
          </a:prstGeom>
          <a:solidFill>
            <a:schemeClr val="accent3">
              <a:lumMod val="60000"/>
              <a:lumOff val="40000"/>
            </a:schemeClr>
          </a:solidFill>
        </p:spPr>
        <p:txBody>
          <a:bodyPr wrap="square">
            <a:spAutoFit/>
          </a:bodyPr>
          <a:lstStyle/>
          <a:p>
            <a:pPr marL="0" marR="0" algn="ctr">
              <a:lnSpc>
                <a:spcPct val="150000"/>
              </a:lnSpc>
              <a:spcBef>
                <a:spcPts val="0"/>
              </a:spcBef>
              <a:spcAft>
                <a:spcPts val="800"/>
              </a:spcAft>
              <a:tabLst>
                <a:tab pos="920115" algn="l"/>
              </a:tabLst>
            </a:pPr>
            <a:r>
              <a:rPr lang="en-CA" sz="1800" dirty="0">
                <a:effectLst/>
                <a:latin typeface="Times New Roman" panose="02020603050405020304" pitchFamily="18" charset="0"/>
                <a:ea typeface="Times New Roman" panose="02020603050405020304" pitchFamily="18" charset="0"/>
                <a:cs typeface="Arial" panose="020B0604020202020204" pitchFamily="34" charset="0"/>
              </a:rPr>
              <a:t>According to that, the designed speed will be </a:t>
            </a:r>
          </a:p>
          <a:p>
            <a:pPr marL="0" marR="0" algn="ctr">
              <a:lnSpc>
                <a:spcPct val="150000"/>
              </a:lnSpc>
              <a:spcBef>
                <a:spcPts val="0"/>
              </a:spcBef>
              <a:spcAft>
                <a:spcPts val="800"/>
              </a:spcAft>
              <a:tabLst>
                <a:tab pos="920115" algn="l"/>
              </a:tabLst>
            </a:pPr>
            <a:r>
              <a:rPr lang="en-CA" sz="2800" b="1" u="sng" dirty="0">
                <a:effectLst/>
                <a:latin typeface="Times New Roman" panose="02020603050405020304" pitchFamily="18" charset="0"/>
                <a:ea typeface="Times New Roman" panose="02020603050405020304" pitchFamily="18" charset="0"/>
                <a:cs typeface="Arial" panose="020B0604020202020204" pitchFamily="34" charset="0"/>
              </a:rPr>
              <a:t>100 km/h.</a:t>
            </a:r>
            <a:endParaRPr lang="en-US" sz="2400" b="1" u="sng"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Google Shape;57;p13">
            <a:extLst>
              <a:ext uri="{FF2B5EF4-FFF2-40B4-BE49-F238E27FC236}">
                <a16:creationId xmlns:a16="http://schemas.microsoft.com/office/drawing/2014/main" id="{56FBC199-8E1E-45D1-A063-4A624370ED63}"/>
              </a:ext>
            </a:extLst>
          </p:cNvPr>
          <p:cNvPicPr preferRelativeResize="0"/>
          <p:nvPr/>
        </p:nvPicPr>
        <p:blipFill>
          <a:blip r:embed="rId2">
            <a:alphaModFix/>
          </a:blip>
          <a:stretch>
            <a:fillRect/>
          </a:stretch>
        </p:blipFill>
        <p:spPr>
          <a:xfrm>
            <a:off x="0" y="-66420"/>
            <a:ext cx="1184275" cy="1185864"/>
          </a:xfrm>
          <a:prstGeom prst="rect">
            <a:avLst/>
          </a:prstGeom>
          <a:noFill/>
          <a:ln>
            <a:noFill/>
          </a:ln>
        </p:spPr>
      </p:pic>
      <p:sp>
        <p:nvSpPr>
          <p:cNvPr id="12" name="Rectangle 11">
            <a:extLst>
              <a:ext uri="{FF2B5EF4-FFF2-40B4-BE49-F238E27FC236}">
                <a16:creationId xmlns:a16="http://schemas.microsoft.com/office/drawing/2014/main" id="{40467A98-8134-4F24-A350-FC73F69A7518}"/>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sp>
        <p:nvSpPr>
          <p:cNvPr id="11" name="Rectangle 10">
            <a:extLst>
              <a:ext uri="{FF2B5EF4-FFF2-40B4-BE49-F238E27FC236}">
                <a16:creationId xmlns:a16="http://schemas.microsoft.com/office/drawing/2014/main" id="{46417E13-CEC1-4348-821E-0CEA01805565}"/>
              </a:ext>
            </a:extLst>
          </p:cNvPr>
          <p:cNvSpPr/>
          <p:nvPr/>
        </p:nvSpPr>
        <p:spPr>
          <a:xfrm>
            <a:off x="9964706" y="6183487"/>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[3]</a:t>
            </a:r>
          </a:p>
        </p:txBody>
      </p:sp>
    </p:spTree>
    <p:extLst>
      <p:ext uri="{BB962C8B-B14F-4D97-AF65-F5344CB8AC3E}">
        <p14:creationId xmlns:p14="http://schemas.microsoft.com/office/powerpoint/2010/main" val="17930871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E134-FB0A-42C1-BF84-6392018377AC}"/>
              </a:ext>
            </a:extLst>
          </p:cNvPr>
          <p:cNvSpPr>
            <a:spLocks noGrp="1"/>
          </p:cNvSpPr>
          <p:nvPr>
            <p:ph type="title"/>
          </p:nvPr>
        </p:nvSpPr>
        <p:spPr>
          <a:xfrm>
            <a:off x="882569" y="346038"/>
            <a:ext cx="2933610" cy="1325562"/>
          </a:xfrm>
        </p:spPr>
        <p:txBody>
          <a:bodyPr/>
          <a:lstStyle/>
          <a:p>
            <a:r>
              <a:rPr lang="en-US" dirty="0"/>
              <a:t># of Lanes </a:t>
            </a:r>
          </a:p>
        </p:txBody>
      </p:sp>
      <p:sp>
        <p:nvSpPr>
          <p:cNvPr id="4" name="Slide Number Placeholder 3">
            <a:extLst>
              <a:ext uri="{FF2B5EF4-FFF2-40B4-BE49-F238E27FC236}">
                <a16:creationId xmlns:a16="http://schemas.microsoft.com/office/drawing/2014/main" id="{B7796C6D-8ADE-444A-A5C1-5618D9D7FD78}"/>
              </a:ext>
            </a:extLst>
          </p:cNvPr>
          <p:cNvSpPr>
            <a:spLocks noGrp="1"/>
          </p:cNvSpPr>
          <p:nvPr>
            <p:ph type="sldNum" sz="quarter" idx="12"/>
          </p:nvPr>
        </p:nvSpPr>
        <p:spPr/>
        <p:txBody>
          <a:bodyPr>
            <a:normAutofit lnSpcReduction="10000"/>
          </a:bodyPr>
          <a:lstStyle/>
          <a:p>
            <a:fld id="{D733103D-BF4D-154C-AAA9-127D4A025979}" type="slidenum">
              <a:rPr lang="en-SA" smtClean="0"/>
              <a:t>17</a:t>
            </a:fld>
            <a:endParaRPr lang="en-SA"/>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9331F5-653A-4537-91C3-6C0DB353D7E6}"/>
                  </a:ext>
                </a:extLst>
              </p:cNvPr>
              <p:cNvSpPr txBox="1"/>
              <p:nvPr/>
            </p:nvSpPr>
            <p:spPr>
              <a:xfrm>
                <a:off x="882569" y="3073698"/>
                <a:ext cx="3841376" cy="7577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600" i="1" smtClean="0">
                          <a:effectLst/>
                          <a:latin typeface="Cambria Math" panose="02040503050406030204" pitchFamily="18" charset="0"/>
                          <a:ea typeface="Times New Roman" panose="02020603050405020304" pitchFamily="18" charset="0"/>
                          <a:cs typeface="Times New Roman" panose="02020603050405020304" pitchFamily="18" charset="0"/>
                        </a:rPr>
                        <m:t>𝑁</m:t>
                      </m:r>
                      <m:r>
                        <a:rPr lang="en-CA" sz="1600"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𝑆𝐹</m:t>
                          </m:r>
                        </m:num>
                        <m:den>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𝐶𝑗</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𝑉</m:t>
                                  </m:r>
                                </m:num>
                                <m:den>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𝐶</m:t>
                                  </m:r>
                                </m:den>
                              </m:f>
                            </m:e>
                          </m:d>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𝑓𝑤</m:t>
                          </m:r>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CA" sz="16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dirty="0"/>
              </a:p>
            </p:txBody>
          </p:sp>
        </mc:Choice>
        <mc:Fallback xmlns="">
          <p:sp>
            <p:nvSpPr>
              <p:cNvPr id="8" name="TextBox 7">
                <a:extLst>
                  <a:ext uri="{FF2B5EF4-FFF2-40B4-BE49-F238E27FC236}">
                    <a16:creationId xmlns:a16="http://schemas.microsoft.com/office/drawing/2014/main" id="{6A9331F5-653A-4537-91C3-6C0DB353D7E6}"/>
                  </a:ext>
                </a:extLst>
              </p:cNvPr>
              <p:cNvSpPr txBox="1">
                <a:spLocks noRot="1" noChangeAspect="1" noMove="1" noResize="1" noEditPoints="1" noAdjustHandles="1" noChangeArrowheads="1" noChangeShapeType="1" noTextEdit="1"/>
              </p:cNvSpPr>
              <p:nvPr/>
            </p:nvSpPr>
            <p:spPr>
              <a:xfrm>
                <a:off x="882569" y="3073698"/>
                <a:ext cx="3841376" cy="757772"/>
              </a:xfrm>
              <a:prstGeom prst="rect">
                <a:avLst/>
              </a:prstGeom>
              <a:blipFill>
                <a:blip r:embed="rId2"/>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C004A011-0D9B-4909-AFDA-7F3B965DEEDD}"/>
              </a:ext>
            </a:extLst>
          </p:cNvPr>
          <p:cNvPicPr/>
          <p:nvPr/>
        </p:nvPicPr>
        <p:blipFill>
          <a:blip r:embed="rId3"/>
          <a:stretch>
            <a:fillRect/>
          </a:stretch>
        </p:blipFill>
        <p:spPr>
          <a:xfrm>
            <a:off x="5462719" y="0"/>
            <a:ext cx="5830121" cy="2854895"/>
          </a:xfrm>
          <a:prstGeom prst="rect">
            <a:avLst/>
          </a:prstGeom>
        </p:spPr>
      </p:pic>
      <p:pic>
        <p:nvPicPr>
          <p:cNvPr id="11" name="Picture 10">
            <a:extLst>
              <a:ext uri="{FF2B5EF4-FFF2-40B4-BE49-F238E27FC236}">
                <a16:creationId xmlns:a16="http://schemas.microsoft.com/office/drawing/2014/main" id="{9F09F92A-0231-4F8C-AC50-FFF22B15B587}"/>
              </a:ext>
            </a:extLst>
          </p:cNvPr>
          <p:cNvPicPr/>
          <p:nvPr/>
        </p:nvPicPr>
        <p:blipFill>
          <a:blip r:embed="rId4"/>
          <a:stretch>
            <a:fillRect/>
          </a:stretch>
        </p:blipFill>
        <p:spPr>
          <a:xfrm>
            <a:off x="5740624" y="3017385"/>
            <a:ext cx="5274310" cy="55562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128C72B-2560-4339-91C2-4173F3C1C549}"/>
                  </a:ext>
                </a:extLst>
              </p:cNvPr>
              <p:cNvSpPr txBox="1"/>
              <p:nvPr/>
            </p:nvSpPr>
            <p:spPr>
              <a:xfrm>
                <a:off x="405109" y="4043891"/>
                <a:ext cx="6822140" cy="1892441"/>
              </a:xfrm>
              <a:prstGeom prst="rect">
                <a:avLst/>
              </a:prstGeom>
              <a:noFill/>
            </p:spPr>
            <p:txBody>
              <a:bodyPr wrap="square">
                <a:spAutoFit/>
              </a:bodyPr>
              <a:lstStyle/>
              <a:p>
                <a:pPr marL="0" marR="0" algn="just">
                  <a:lnSpc>
                    <a:spcPct val="200000"/>
                  </a:lnSpc>
                  <a:spcBef>
                    <a:spcPts val="0"/>
                  </a:spcBef>
                  <a:spcAft>
                    <a:spcPts val="800"/>
                  </a:spcAft>
                  <a:tabLst>
                    <a:tab pos="920115" algn="l"/>
                  </a:tabLst>
                </a:pPr>
                <a:r>
                  <a:rPr lang="en-CA" sz="1800" b="1" u="sng" dirty="0">
                    <a:effectLst/>
                    <a:latin typeface="Times New Roman" panose="02020603050405020304" pitchFamily="18" charset="0"/>
                    <a:ea typeface="Times New Roman" panose="02020603050405020304" pitchFamily="18" charset="0"/>
                    <a:cs typeface="Arial" panose="020B0604020202020204" pitchFamily="34" charset="0"/>
                  </a:rPr>
                  <a:t>For 1600 </a:t>
                </a:r>
                <a:r>
                  <a:rPr lang="en-CA" b="1" u="sng" dirty="0" err="1">
                    <a:latin typeface="Times New Roman" panose="02020603050405020304" pitchFamily="18" charset="0"/>
                    <a:ea typeface="Times New Roman" panose="02020603050405020304" pitchFamily="18" charset="0"/>
                    <a:cs typeface="Arial" panose="020B0604020202020204" pitchFamily="34" charset="0"/>
                  </a:rPr>
                  <a:t>veh</a:t>
                </a:r>
                <a:r>
                  <a:rPr lang="en-CA" sz="1800" b="1" u="sng" dirty="0">
                    <a:effectLst/>
                    <a:latin typeface="Times New Roman" panose="02020603050405020304" pitchFamily="18" charset="0"/>
                    <a:ea typeface="Times New Roman" panose="02020603050405020304" pitchFamily="18" charset="0"/>
                    <a:cs typeface="Arial" panose="020B0604020202020204" pitchFamily="34" charset="0"/>
                  </a:rPr>
                  <a: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200000"/>
                  </a:lnSpc>
                  <a:spcBef>
                    <a:spcPts val="0"/>
                  </a:spcBef>
                  <a:spcAft>
                    <a:spcPts val="800"/>
                  </a:spcAft>
                  <a:tabLst>
                    <a:tab pos="920115" algn="l"/>
                  </a:tabLst>
                </a:pPr>
                <a14:m>
                  <m:oMathPara xmlns:m="http://schemas.openxmlformats.org/officeDocument/2006/math">
                    <m:oMathParaPr>
                      <m:jc m:val="centerGroup"/>
                    </m:oMathParaPr>
                    <m:oMath xmlns:m="http://schemas.openxmlformats.org/officeDocument/2006/math">
                      <m:r>
                        <a:rPr lang="en-CA"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CA"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CA" sz="1800" i="1">
                              <a:effectLst/>
                              <a:latin typeface="Cambria Math" panose="02040503050406030204" pitchFamily="18" charset="0"/>
                              <a:ea typeface="Times New Roman" panose="02020603050405020304" pitchFamily="18" charset="0"/>
                              <a:cs typeface="Times New Roman" panose="02020603050405020304" pitchFamily="18" charset="0"/>
                            </a:rPr>
                            <m:t>2926</m:t>
                          </m:r>
                        </m:num>
                        <m:den>
                          <m:r>
                            <a:rPr lang="en-CA" sz="1800" i="1">
                              <a:effectLst/>
                              <a:latin typeface="Cambria Math" panose="02040503050406030204" pitchFamily="18" charset="0"/>
                              <a:ea typeface="Times New Roman" panose="02020603050405020304" pitchFamily="18" charset="0"/>
                              <a:cs typeface="Times New Roman" panose="02020603050405020304" pitchFamily="18" charset="0"/>
                            </a:rPr>
                            <m:t>1600 × 0.65 × 0.98</m:t>
                          </m:r>
                        </m:den>
                      </m:f>
                      <m:r>
                        <a:rPr lang="en-CA" sz="1800" i="1">
                          <a:effectLst/>
                          <a:latin typeface="Cambria Math" panose="02040503050406030204" pitchFamily="18" charset="0"/>
                          <a:ea typeface="Times New Roman" panose="02020603050405020304" pitchFamily="18" charset="0"/>
                          <a:cs typeface="Times New Roman" panose="02020603050405020304" pitchFamily="18" charset="0"/>
                        </a:rPr>
                        <m:t>=2.87≈</m:t>
                      </m:r>
                      <m:r>
                        <a:rPr lang="en-CA"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𝟑</m:t>
                      </m:r>
                      <m:r>
                        <a:rPr lang="en-CA"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CA"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𝒍𝒂𝒏𝒆𝒔</m:t>
                      </m:r>
                      <m:r>
                        <a:rPr lang="en-CA"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CA"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𝒅𝒊𝒓</m:t>
                      </m:r>
                      <m:r>
                        <a:rPr lang="en-CA" sz="1800" b="1" i="1" smtClean="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5128C72B-2560-4339-91C2-4173F3C1C549}"/>
                  </a:ext>
                </a:extLst>
              </p:cNvPr>
              <p:cNvSpPr txBox="1">
                <a:spLocks noRot="1" noChangeAspect="1" noMove="1" noResize="1" noEditPoints="1" noAdjustHandles="1" noChangeArrowheads="1" noChangeShapeType="1" noTextEdit="1"/>
              </p:cNvSpPr>
              <p:nvPr/>
            </p:nvSpPr>
            <p:spPr>
              <a:xfrm>
                <a:off x="405109" y="4043891"/>
                <a:ext cx="6822140" cy="1892441"/>
              </a:xfrm>
              <a:prstGeom prst="rect">
                <a:avLst/>
              </a:prstGeom>
              <a:blipFill>
                <a:blip r:embed="rId5"/>
                <a:stretch>
                  <a:fillRect l="-71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62BB665-7EBD-493D-9673-69BB799C7F86}"/>
              </a:ext>
            </a:extLst>
          </p:cNvPr>
          <p:cNvSpPr txBox="1"/>
          <p:nvPr/>
        </p:nvSpPr>
        <p:spPr>
          <a:xfrm>
            <a:off x="609145" y="1972530"/>
            <a:ext cx="4388223" cy="646331"/>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he best road capacity regarding to guideline equal to </a:t>
            </a:r>
            <a:r>
              <a:rPr lang="en-US" sz="1800" u="sng" dirty="0">
                <a:effectLst/>
                <a:latin typeface="Times New Roman" panose="02020603050405020304" pitchFamily="18" charset="0"/>
                <a:ea typeface="Times New Roman" panose="02020603050405020304" pitchFamily="18" charset="0"/>
              </a:rPr>
              <a:t>1600 </a:t>
            </a:r>
            <a:r>
              <a:rPr lang="en-US" u="sng" dirty="0" err="1">
                <a:latin typeface="Times New Roman" panose="02020603050405020304" pitchFamily="18" charset="0"/>
                <a:ea typeface="Times New Roman" panose="02020603050405020304" pitchFamily="18" charset="0"/>
              </a:rPr>
              <a:t>veh</a:t>
            </a:r>
            <a:r>
              <a:rPr lang="en-US" sz="1800" u="sng" dirty="0">
                <a:effectLst/>
                <a:latin typeface="Times New Roman" panose="02020603050405020304" pitchFamily="18" charset="0"/>
                <a:ea typeface="Times New Roman" panose="02020603050405020304" pitchFamily="18" charset="0"/>
              </a:rPr>
              <a:t>/h. </a:t>
            </a:r>
            <a:endParaRPr lang="en-US" u="sng" dirty="0"/>
          </a:p>
        </p:txBody>
      </p:sp>
      <p:cxnSp>
        <p:nvCxnSpPr>
          <p:cNvPr id="17" name="Straight Arrow Connector 16">
            <a:extLst>
              <a:ext uri="{FF2B5EF4-FFF2-40B4-BE49-F238E27FC236}">
                <a16:creationId xmlns:a16="http://schemas.microsoft.com/office/drawing/2014/main" id="{98B693EE-028F-482A-9C6F-23C06EF9A93C}"/>
              </a:ext>
            </a:extLst>
          </p:cNvPr>
          <p:cNvCxnSpPr>
            <a:cxnSpLocks/>
          </p:cNvCxnSpPr>
          <p:nvPr/>
        </p:nvCxnSpPr>
        <p:spPr>
          <a:xfrm>
            <a:off x="9511553" y="1524000"/>
            <a:ext cx="0" cy="3406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A454794-689C-477E-A543-6CB0BFD9E416}"/>
              </a:ext>
            </a:extLst>
          </p:cNvPr>
          <p:cNvCxnSpPr>
            <a:cxnSpLocks/>
          </p:cNvCxnSpPr>
          <p:nvPr/>
        </p:nvCxnSpPr>
        <p:spPr>
          <a:xfrm>
            <a:off x="5943600" y="1972530"/>
            <a:ext cx="34065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C54060F-45AA-4A74-937A-F1E3B55F996F}"/>
              </a:ext>
            </a:extLst>
          </p:cNvPr>
          <p:cNvSpPr/>
          <p:nvPr/>
        </p:nvSpPr>
        <p:spPr>
          <a:xfrm>
            <a:off x="9511553" y="645459"/>
            <a:ext cx="1434342" cy="340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645E851-4667-402A-93C4-B5A3C5F073E0}"/>
              </a:ext>
            </a:extLst>
          </p:cNvPr>
          <p:cNvPicPr>
            <a:picLocks noChangeAspect="1"/>
          </p:cNvPicPr>
          <p:nvPr/>
        </p:nvPicPr>
        <p:blipFill>
          <a:blip r:embed="rId6"/>
          <a:stretch>
            <a:fillRect/>
          </a:stretch>
        </p:blipFill>
        <p:spPr>
          <a:xfrm>
            <a:off x="6433670" y="3573010"/>
            <a:ext cx="4117788" cy="3088341"/>
          </a:xfrm>
          <a:prstGeom prst="rect">
            <a:avLst/>
          </a:prstGeom>
        </p:spPr>
      </p:pic>
      <p:sp>
        <p:nvSpPr>
          <p:cNvPr id="29" name="Rectangle 28">
            <a:extLst>
              <a:ext uri="{FF2B5EF4-FFF2-40B4-BE49-F238E27FC236}">
                <a16:creationId xmlns:a16="http://schemas.microsoft.com/office/drawing/2014/main" id="{A052D296-5501-4C66-A054-A1B1B9DE0A4F}"/>
              </a:ext>
            </a:extLst>
          </p:cNvPr>
          <p:cNvSpPr/>
          <p:nvPr/>
        </p:nvSpPr>
        <p:spPr>
          <a:xfrm>
            <a:off x="8492563" y="3073698"/>
            <a:ext cx="2453331" cy="188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263190-5537-4655-A5D9-008ED967B967}"/>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Traffic Analysis</a:t>
            </a:r>
          </a:p>
        </p:txBody>
      </p:sp>
      <p:pic>
        <p:nvPicPr>
          <p:cNvPr id="6" name="Google Shape;57;p13">
            <a:extLst>
              <a:ext uri="{FF2B5EF4-FFF2-40B4-BE49-F238E27FC236}">
                <a16:creationId xmlns:a16="http://schemas.microsoft.com/office/drawing/2014/main" id="{B534C940-4C2C-4C7B-8248-816FDC46C9CE}"/>
              </a:ext>
            </a:extLst>
          </p:cNvPr>
          <p:cNvPicPr preferRelativeResize="0"/>
          <p:nvPr/>
        </p:nvPicPr>
        <p:blipFill>
          <a:blip r:embed="rId7">
            <a:alphaModFix/>
          </a:blip>
          <a:stretch>
            <a:fillRect/>
          </a:stretch>
        </p:blipFill>
        <p:spPr>
          <a:xfrm>
            <a:off x="0" y="-66420"/>
            <a:ext cx="1184275" cy="1185864"/>
          </a:xfrm>
          <a:prstGeom prst="rect">
            <a:avLst/>
          </a:prstGeom>
          <a:noFill/>
          <a:ln>
            <a:noFill/>
          </a:ln>
        </p:spPr>
      </p:pic>
      <p:sp>
        <p:nvSpPr>
          <p:cNvPr id="19" name="Rectangle 18">
            <a:extLst>
              <a:ext uri="{FF2B5EF4-FFF2-40B4-BE49-F238E27FC236}">
                <a16:creationId xmlns:a16="http://schemas.microsoft.com/office/drawing/2014/main" id="{560DAC73-DA83-4A6D-9073-0CC781C10D5E}"/>
              </a:ext>
            </a:extLst>
          </p:cNvPr>
          <p:cNvSpPr/>
          <p:nvPr/>
        </p:nvSpPr>
        <p:spPr>
          <a:xfrm>
            <a:off x="3448476" y="339607"/>
            <a:ext cx="646870"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[12]</a:t>
            </a:r>
          </a:p>
        </p:txBody>
      </p:sp>
      <p:pic>
        <p:nvPicPr>
          <p:cNvPr id="20" name="Picture 19">
            <a:extLst>
              <a:ext uri="{FF2B5EF4-FFF2-40B4-BE49-F238E27FC236}">
                <a16:creationId xmlns:a16="http://schemas.microsoft.com/office/drawing/2014/main" id="{2CA46740-92CE-4502-AD8C-B75AE6BD5487}"/>
              </a:ext>
            </a:extLst>
          </p:cNvPr>
          <p:cNvPicPr>
            <a:picLocks noChangeAspect="1"/>
          </p:cNvPicPr>
          <p:nvPr/>
        </p:nvPicPr>
        <p:blipFill>
          <a:blip r:embed="rId8"/>
          <a:stretch>
            <a:fillRect/>
          </a:stretch>
        </p:blipFill>
        <p:spPr>
          <a:xfrm>
            <a:off x="4095346" y="83657"/>
            <a:ext cx="1206803" cy="1518351"/>
          </a:xfrm>
          <a:prstGeom prst="rect">
            <a:avLst/>
          </a:prstGeom>
        </p:spPr>
      </p:pic>
    </p:spTree>
    <p:extLst>
      <p:ext uri="{BB962C8B-B14F-4D97-AF65-F5344CB8AC3E}">
        <p14:creationId xmlns:p14="http://schemas.microsoft.com/office/powerpoint/2010/main" val="652859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22"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75092-D26F-4B73-8EA5-502EBDE800AD}"/>
              </a:ext>
            </a:extLst>
          </p:cNvPr>
          <p:cNvSpPr>
            <a:spLocks noGrp="1"/>
          </p:cNvSpPr>
          <p:nvPr>
            <p:ph type="ctrTitle"/>
          </p:nvPr>
        </p:nvSpPr>
        <p:spPr>
          <a:xfrm>
            <a:off x="1261872" y="758952"/>
            <a:ext cx="9418320" cy="2466569"/>
          </a:xfrm>
        </p:spPr>
        <p:txBody>
          <a:bodyPr/>
          <a:lstStyle/>
          <a:p>
            <a:r>
              <a:rPr lang="en-US" dirty="0"/>
              <a:t>Soil Profile</a:t>
            </a:r>
          </a:p>
        </p:txBody>
      </p:sp>
      <p:pic>
        <p:nvPicPr>
          <p:cNvPr id="2" name="Google Shape;57;p13">
            <a:extLst>
              <a:ext uri="{FF2B5EF4-FFF2-40B4-BE49-F238E27FC236}">
                <a16:creationId xmlns:a16="http://schemas.microsoft.com/office/drawing/2014/main" id="{EBA44AB0-509A-4B41-9015-5E769EB0A91D}"/>
              </a:ext>
            </a:extLst>
          </p:cNvPr>
          <p:cNvPicPr preferRelativeResize="0"/>
          <p:nvPr/>
        </p:nvPicPr>
        <p:blipFill>
          <a:blip r:embed="rId3">
            <a:alphaModFix/>
          </a:blip>
          <a:stretch>
            <a:fillRect/>
          </a:stretch>
        </p:blipFill>
        <p:spPr>
          <a:xfrm>
            <a:off x="517289" y="99600"/>
            <a:ext cx="1489166" cy="1318703"/>
          </a:xfrm>
          <a:prstGeom prst="rect">
            <a:avLst/>
          </a:prstGeom>
          <a:noFill/>
          <a:ln>
            <a:noFill/>
          </a:ln>
        </p:spPr>
      </p:pic>
      <p:sp>
        <p:nvSpPr>
          <p:cNvPr id="3" name="Slide Number Placeholder 2">
            <a:extLst>
              <a:ext uri="{FF2B5EF4-FFF2-40B4-BE49-F238E27FC236}">
                <a16:creationId xmlns:a16="http://schemas.microsoft.com/office/drawing/2014/main" id="{487C7341-8BE7-4EC5-B547-3C22B370A433}"/>
              </a:ext>
            </a:extLst>
          </p:cNvPr>
          <p:cNvSpPr>
            <a:spLocks noGrp="1"/>
          </p:cNvSpPr>
          <p:nvPr>
            <p:ph type="sldNum" sz="quarter" idx="12"/>
          </p:nvPr>
        </p:nvSpPr>
        <p:spPr/>
        <p:txBody>
          <a:bodyPr>
            <a:normAutofit lnSpcReduction="10000"/>
          </a:bodyPr>
          <a:lstStyle/>
          <a:p>
            <a:fld id="{D733103D-BF4D-154C-AAA9-127D4A025979}" type="slidenum">
              <a:rPr lang="en-SA" smtClean="0"/>
              <a:t>18</a:t>
            </a:fld>
            <a:endParaRPr lang="en-SA"/>
          </a:p>
        </p:txBody>
      </p:sp>
    </p:spTree>
    <p:extLst>
      <p:ext uri="{BB962C8B-B14F-4D97-AF65-F5344CB8AC3E}">
        <p14:creationId xmlns:p14="http://schemas.microsoft.com/office/powerpoint/2010/main" val="30107647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2B3E77A-1897-40C9-A9D7-7B05FDFDE1A1}"/>
              </a:ext>
            </a:extLst>
          </p:cNvPr>
          <p:cNvSpPr>
            <a:spLocks noGrp="1"/>
          </p:cNvSpPr>
          <p:nvPr>
            <p:ph type="title"/>
          </p:nvPr>
        </p:nvSpPr>
        <p:spPr/>
        <p:txBody>
          <a:bodyPr/>
          <a:lstStyle/>
          <a:p>
            <a:r>
              <a:rPr lang="en-US" dirty="0"/>
              <a:t>Soil Classification Systems</a:t>
            </a:r>
          </a:p>
        </p:txBody>
      </p:sp>
      <p:sp>
        <p:nvSpPr>
          <p:cNvPr id="3" name="عنصر نائب للمحتوى 2">
            <a:extLst>
              <a:ext uri="{FF2B5EF4-FFF2-40B4-BE49-F238E27FC236}">
                <a16:creationId xmlns:a16="http://schemas.microsoft.com/office/drawing/2014/main" id="{554AD783-4D2A-421F-AF47-BA8908E72361}"/>
              </a:ext>
            </a:extLst>
          </p:cNvPr>
          <p:cNvSpPr>
            <a:spLocks noGrp="1"/>
          </p:cNvSpPr>
          <p:nvPr>
            <p:ph idx="1"/>
          </p:nvPr>
        </p:nvSpPr>
        <p:spPr>
          <a:xfrm>
            <a:off x="1261872" y="2506663"/>
            <a:ext cx="8595360" cy="4351337"/>
          </a:xfrm>
        </p:spPr>
        <p:txBody>
          <a:bodyPr>
            <a:normAutofit/>
          </a:bodyPr>
          <a:lstStyle/>
          <a:p>
            <a:r>
              <a:rPr lang="en-US" sz="3200" dirty="0"/>
              <a:t>AASHTO System</a:t>
            </a:r>
          </a:p>
          <a:p>
            <a:r>
              <a:rPr lang="en-US" sz="3200" dirty="0"/>
              <a:t>Unified Soil Classification System</a:t>
            </a:r>
          </a:p>
          <a:p>
            <a:r>
              <a:rPr lang="en-US" sz="3200" dirty="0"/>
              <a:t>Textural Classification</a:t>
            </a:r>
          </a:p>
          <a:p>
            <a:r>
              <a:rPr lang="en-US" sz="3200" dirty="0"/>
              <a:t>American Society of Testing Material</a:t>
            </a:r>
          </a:p>
        </p:txBody>
      </p:sp>
      <p:pic>
        <p:nvPicPr>
          <p:cNvPr id="6" name="Google Shape;57;p13">
            <a:extLst>
              <a:ext uri="{FF2B5EF4-FFF2-40B4-BE49-F238E27FC236}">
                <a16:creationId xmlns:a16="http://schemas.microsoft.com/office/drawing/2014/main" id="{5DDD16E9-FC9B-4B60-B2E5-F2845D2B9ADA}"/>
              </a:ext>
            </a:extLst>
          </p:cNvPr>
          <p:cNvPicPr preferRelativeResize="0"/>
          <p:nvPr/>
        </p:nvPicPr>
        <p:blipFill>
          <a:blip r:embed="rId3">
            <a:alphaModFix/>
          </a:blip>
          <a:stretch>
            <a:fillRect/>
          </a:stretch>
        </p:blipFill>
        <p:spPr>
          <a:xfrm>
            <a:off x="0" y="-66421"/>
            <a:ext cx="1489166" cy="1318703"/>
          </a:xfrm>
          <a:prstGeom prst="rect">
            <a:avLst/>
          </a:prstGeom>
          <a:noFill/>
          <a:ln>
            <a:noFill/>
          </a:ln>
        </p:spPr>
      </p:pic>
      <p:cxnSp>
        <p:nvCxnSpPr>
          <p:cNvPr id="9" name="Straight Arrow Connector 8">
            <a:extLst>
              <a:ext uri="{FF2B5EF4-FFF2-40B4-BE49-F238E27FC236}">
                <a16:creationId xmlns:a16="http://schemas.microsoft.com/office/drawing/2014/main" id="{C5E11839-200D-4F1D-A22D-A6FE49616805}"/>
              </a:ext>
            </a:extLst>
          </p:cNvPr>
          <p:cNvCxnSpPr>
            <a:cxnSpLocks/>
          </p:cNvCxnSpPr>
          <p:nvPr/>
        </p:nvCxnSpPr>
        <p:spPr>
          <a:xfrm flipH="1">
            <a:off x="5043632" y="2777968"/>
            <a:ext cx="58280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21B5DED-B5B5-4A5D-A0C7-D3924375803B}"/>
              </a:ext>
            </a:extLst>
          </p:cNvPr>
          <p:cNvCxnSpPr>
            <a:cxnSpLocks/>
          </p:cNvCxnSpPr>
          <p:nvPr/>
        </p:nvCxnSpPr>
        <p:spPr>
          <a:xfrm flipH="1">
            <a:off x="8195251" y="3473032"/>
            <a:ext cx="58280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756E219C-A75D-4F42-B9C4-8E4F888D8C16}"/>
              </a:ext>
            </a:extLst>
          </p:cNvPr>
          <p:cNvSpPr>
            <a:spLocks noGrp="1"/>
          </p:cNvSpPr>
          <p:nvPr>
            <p:ph type="sldNum" sz="quarter" idx="12"/>
          </p:nvPr>
        </p:nvSpPr>
        <p:spPr/>
        <p:txBody>
          <a:bodyPr>
            <a:normAutofit lnSpcReduction="10000"/>
          </a:bodyPr>
          <a:lstStyle/>
          <a:p>
            <a:fld id="{D733103D-BF4D-154C-AAA9-127D4A025979}" type="slidenum">
              <a:rPr lang="en-SA" smtClean="0"/>
              <a:t>19</a:t>
            </a:fld>
            <a:endParaRPr lang="en-SA"/>
          </a:p>
        </p:txBody>
      </p:sp>
      <p:sp>
        <p:nvSpPr>
          <p:cNvPr id="14" name="Rectangle 13">
            <a:extLst>
              <a:ext uri="{FF2B5EF4-FFF2-40B4-BE49-F238E27FC236}">
                <a16:creationId xmlns:a16="http://schemas.microsoft.com/office/drawing/2014/main" id="{64B67811-C70D-46BC-9485-760430C158C3}"/>
              </a:ext>
            </a:extLst>
          </p:cNvPr>
          <p:cNvSpPr/>
          <p:nvPr/>
        </p:nvSpPr>
        <p:spPr>
          <a:xfrm>
            <a:off x="592137" y="626307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Soil Study</a:t>
            </a:r>
          </a:p>
        </p:txBody>
      </p:sp>
    </p:spTree>
    <p:extLst>
      <p:ext uri="{BB962C8B-B14F-4D97-AF65-F5344CB8AC3E}">
        <p14:creationId xmlns:p14="http://schemas.microsoft.com/office/powerpoint/2010/main" val="15547674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1577872" y="593367"/>
            <a:ext cx="9839200" cy="763600"/>
          </a:xfrm>
          <a:prstGeom prst="rect">
            <a:avLst/>
          </a:prstGeom>
        </p:spPr>
        <p:txBody>
          <a:bodyPr spcFirstLastPara="1" vert="horz" wrap="square" lIns="121900" tIns="121900" rIns="121900" bIns="121900" rtlCol="0" anchor="t" anchorCtr="0">
            <a:noAutofit/>
          </a:bodyPr>
          <a:lstStyle/>
          <a:p>
            <a:pPr algn="ctr">
              <a:lnSpc>
                <a:spcPct val="150000"/>
              </a:lnSpc>
              <a:buClr>
                <a:schemeClr val="dk1"/>
              </a:buClr>
              <a:buSzPts val="1100"/>
            </a:pPr>
            <a:r>
              <a:rPr lang="en-GB" sz="2600" dirty="0">
                <a:latin typeface="Times New Roman" panose="02020603050405020304" pitchFamily="18" charset="0"/>
                <a:cs typeface="Times New Roman" panose="02020603050405020304" pitchFamily="18" charset="0"/>
              </a:rPr>
              <a:t>The Design of a Highway Section of </a:t>
            </a:r>
            <a:r>
              <a:rPr lang="en-GB" sz="2600" dirty="0" err="1">
                <a:latin typeface="Times New Roman" panose="02020603050405020304" pitchFamily="18" charset="0"/>
                <a:cs typeface="Times New Roman" panose="02020603050405020304" pitchFamily="18" charset="0"/>
              </a:rPr>
              <a:t>Alhofuf</a:t>
            </a:r>
            <a:r>
              <a:rPr lang="en-GB" sz="2600" dirty="0">
                <a:latin typeface="Times New Roman" panose="02020603050405020304" pitchFamily="18" charset="0"/>
                <a:cs typeface="Times New Roman" panose="02020603050405020304" pitchFamily="18" charset="0"/>
              </a:rPr>
              <a:t> Western Ring Road in </a:t>
            </a:r>
            <a:r>
              <a:rPr lang="en-GB" sz="2600" dirty="0" err="1">
                <a:latin typeface="Times New Roman" panose="02020603050405020304" pitchFamily="18" charset="0"/>
                <a:cs typeface="Times New Roman" panose="02020603050405020304" pitchFamily="18" charset="0"/>
              </a:rPr>
              <a:t>Alahsa</a:t>
            </a:r>
            <a:endParaRPr lang="en-GB" sz="2600" dirty="0">
              <a:latin typeface="Times New Roman" panose="02020603050405020304" pitchFamily="18" charset="0"/>
              <a:cs typeface="Times New Roman" panose="02020603050405020304" pitchFamily="18" charset="0"/>
            </a:endParaRPr>
          </a:p>
        </p:txBody>
      </p:sp>
      <p:sp>
        <p:nvSpPr>
          <p:cNvPr id="63" name="Google Shape;63;p14"/>
          <p:cNvSpPr txBox="1">
            <a:spLocks noGrp="1"/>
          </p:cNvSpPr>
          <p:nvPr>
            <p:ph type="body" idx="1"/>
          </p:nvPr>
        </p:nvSpPr>
        <p:spPr>
          <a:xfrm>
            <a:off x="415600" y="1983467"/>
            <a:ext cx="11360800" cy="4108400"/>
          </a:xfrm>
          <a:prstGeom prst="rect">
            <a:avLst/>
          </a:prstGeom>
        </p:spPr>
        <p:txBody>
          <a:bodyPr spcFirstLastPara="1" vert="horz" wrap="square" lIns="121900" tIns="121900" rIns="121900" bIns="121900" rtlCol="0" anchor="t" anchorCtr="0">
            <a:noAutofit/>
          </a:bodyPr>
          <a:lstStyle/>
          <a:p>
            <a:pPr>
              <a:lnSpc>
                <a:spcPct val="115000"/>
              </a:lnSpc>
              <a:buClr>
                <a:srgbClr val="000000"/>
              </a:buClr>
            </a:pPr>
            <a:r>
              <a:rPr lang="en" sz="2800" dirty="0">
                <a:solidFill>
                  <a:srgbClr val="000000"/>
                </a:solidFill>
                <a:latin typeface="Times New Roman" panose="02020603050405020304" pitchFamily="18" charset="0"/>
                <a:cs typeface="Times New Roman" panose="02020603050405020304" pitchFamily="18" charset="0"/>
              </a:rPr>
              <a:t>Presented by:</a:t>
            </a:r>
            <a:endParaRPr sz="2800" dirty="0">
              <a:solidFill>
                <a:srgbClr val="000000"/>
              </a:solidFill>
              <a:latin typeface="Times New Roman" panose="02020603050405020304" pitchFamily="18" charset="0"/>
              <a:cs typeface="Times New Roman" panose="02020603050405020304" pitchFamily="18" charset="0"/>
            </a:endParaRPr>
          </a:p>
          <a:p>
            <a:pPr marL="761981" lvl="1" indent="0" algn="ctr">
              <a:lnSpc>
                <a:spcPct val="115000"/>
              </a:lnSpc>
              <a:spcBef>
                <a:spcPts val="0"/>
              </a:spcBef>
              <a:buClr>
                <a:srgbClr val="000000"/>
              </a:buClr>
              <a:buSzPts val="1800"/>
              <a:buNone/>
            </a:pPr>
            <a:r>
              <a:rPr lang="en" sz="2400" dirty="0" err="1">
                <a:solidFill>
                  <a:srgbClr val="000000"/>
                </a:solidFill>
                <a:latin typeface="Times New Roman" panose="02020603050405020304" pitchFamily="18" charset="0"/>
                <a:cs typeface="Times New Roman" panose="02020603050405020304" pitchFamily="18" charset="0"/>
              </a:rPr>
              <a:t>Nimran</a:t>
            </a:r>
            <a:r>
              <a:rPr lang="en" sz="2400" dirty="0">
                <a:solidFill>
                  <a:srgbClr val="000000"/>
                </a:solidFill>
                <a:latin typeface="Times New Roman" panose="02020603050405020304" pitchFamily="18" charset="0"/>
                <a:cs typeface="Times New Roman" panose="02020603050405020304" pitchFamily="18" charset="0"/>
              </a:rPr>
              <a:t> </a:t>
            </a:r>
            <a:r>
              <a:rPr lang="en" sz="2400" dirty="0" err="1">
                <a:solidFill>
                  <a:srgbClr val="000000"/>
                </a:solidFill>
                <a:latin typeface="Times New Roman" panose="02020603050405020304" pitchFamily="18" charset="0"/>
                <a:cs typeface="Times New Roman" panose="02020603050405020304" pitchFamily="18" charset="0"/>
              </a:rPr>
              <a:t>Alajmi</a:t>
            </a:r>
            <a:r>
              <a:rPr lang="en" sz="2400" dirty="0">
                <a:solidFill>
                  <a:srgbClr val="000000"/>
                </a:solidFill>
                <a:latin typeface="Times New Roman" panose="02020603050405020304" pitchFamily="18" charset="0"/>
                <a:cs typeface="Times New Roman" panose="02020603050405020304" pitchFamily="18" charset="0"/>
              </a:rPr>
              <a:t>	            201602885</a:t>
            </a:r>
            <a:endParaRPr sz="2400" dirty="0">
              <a:solidFill>
                <a:srgbClr val="000000"/>
              </a:solidFill>
              <a:latin typeface="Times New Roman" panose="02020603050405020304" pitchFamily="18" charset="0"/>
              <a:cs typeface="Times New Roman" panose="02020603050405020304" pitchFamily="18" charset="0"/>
            </a:endParaRPr>
          </a:p>
          <a:p>
            <a:pPr marL="761981" lvl="1" indent="0" algn="ctr">
              <a:lnSpc>
                <a:spcPct val="115000"/>
              </a:lnSpc>
              <a:spcBef>
                <a:spcPts val="0"/>
              </a:spcBef>
              <a:buClr>
                <a:srgbClr val="000000"/>
              </a:buClr>
              <a:buSzPts val="1800"/>
              <a:buNone/>
            </a:pPr>
            <a:r>
              <a:rPr lang="en" sz="2400" dirty="0" err="1">
                <a:solidFill>
                  <a:srgbClr val="000000"/>
                </a:solidFill>
                <a:latin typeface="Times New Roman" panose="02020603050405020304" pitchFamily="18" charset="0"/>
                <a:cs typeface="Times New Roman" panose="02020603050405020304" pitchFamily="18" charset="0"/>
              </a:rPr>
              <a:t>Mohab</a:t>
            </a:r>
            <a:r>
              <a:rPr lang="en" sz="2400" dirty="0">
                <a:solidFill>
                  <a:srgbClr val="000000"/>
                </a:solidFill>
                <a:latin typeface="Times New Roman" panose="02020603050405020304" pitchFamily="18" charset="0"/>
                <a:cs typeface="Times New Roman" panose="02020603050405020304" pitchFamily="18" charset="0"/>
              </a:rPr>
              <a:t> Arafat	            201502522</a:t>
            </a:r>
            <a:endParaRPr sz="2400" dirty="0">
              <a:solidFill>
                <a:srgbClr val="000000"/>
              </a:solidFill>
              <a:latin typeface="Times New Roman" panose="02020603050405020304" pitchFamily="18" charset="0"/>
              <a:cs typeface="Times New Roman" panose="02020603050405020304" pitchFamily="18" charset="0"/>
            </a:endParaRPr>
          </a:p>
          <a:p>
            <a:pPr marL="761981" lvl="1" indent="0" algn="ctr">
              <a:lnSpc>
                <a:spcPct val="115000"/>
              </a:lnSpc>
              <a:spcBef>
                <a:spcPts val="0"/>
              </a:spcBef>
              <a:buClr>
                <a:srgbClr val="000000"/>
              </a:buClr>
              <a:buSzPts val="1800"/>
              <a:buNone/>
            </a:pPr>
            <a:r>
              <a:rPr lang="en" sz="2400" dirty="0">
                <a:solidFill>
                  <a:srgbClr val="000000"/>
                </a:solidFill>
                <a:latin typeface="Times New Roman" panose="02020603050405020304" pitchFamily="18" charset="0"/>
                <a:cs typeface="Times New Roman" panose="02020603050405020304" pitchFamily="18" charset="0"/>
              </a:rPr>
              <a:t>Hassan </a:t>
            </a:r>
            <a:r>
              <a:rPr lang="en" sz="2400" dirty="0" err="1">
                <a:solidFill>
                  <a:srgbClr val="000000"/>
                </a:solidFill>
                <a:latin typeface="Times New Roman" panose="02020603050405020304" pitchFamily="18" charset="0"/>
                <a:cs typeface="Times New Roman" panose="02020603050405020304" pitchFamily="18" charset="0"/>
              </a:rPr>
              <a:t>Alkhunizi</a:t>
            </a:r>
            <a:r>
              <a:rPr lang="en" sz="2400" dirty="0">
                <a:solidFill>
                  <a:srgbClr val="000000"/>
                </a:solidFill>
                <a:latin typeface="Times New Roman" panose="02020603050405020304" pitchFamily="18" charset="0"/>
                <a:cs typeface="Times New Roman" panose="02020603050405020304" pitchFamily="18" charset="0"/>
              </a:rPr>
              <a:t>	 201502170</a:t>
            </a:r>
          </a:p>
          <a:p>
            <a:pPr marL="761981" lvl="1" indent="0" algn="ctr">
              <a:lnSpc>
                <a:spcPct val="115000"/>
              </a:lnSpc>
              <a:spcBef>
                <a:spcPts val="0"/>
              </a:spcBef>
              <a:buClr>
                <a:srgbClr val="000000"/>
              </a:buClr>
              <a:buSzPts val="1800"/>
              <a:buNone/>
            </a:pPr>
            <a:r>
              <a:rPr lang="en" sz="2400" dirty="0">
                <a:solidFill>
                  <a:srgbClr val="000000"/>
                </a:solidFill>
                <a:latin typeface="Times New Roman" panose="02020603050405020304" pitchFamily="18" charset="0"/>
                <a:cs typeface="Times New Roman" panose="02020603050405020304" pitchFamily="18" charset="0"/>
              </a:rPr>
              <a:t>Ahmed </a:t>
            </a:r>
            <a:r>
              <a:rPr lang="en" sz="2400" dirty="0" err="1">
                <a:solidFill>
                  <a:srgbClr val="000000"/>
                </a:solidFill>
                <a:latin typeface="Times New Roman" panose="02020603050405020304" pitchFamily="18" charset="0"/>
                <a:cs typeface="Times New Roman" panose="02020603050405020304" pitchFamily="18" charset="0"/>
              </a:rPr>
              <a:t>Aleid</a:t>
            </a:r>
            <a:r>
              <a:rPr lang="en" sz="2400" dirty="0">
                <a:solidFill>
                  <a:srgbClr val="000000"/>
                </a:solidFill>
                <a:latin typeface="Times New Roman" panose="02020603050405020304" pitchFamily="18" charset="0"/>
                <a:cs typeface="Times New Roman" panose="02020603050405020304" pitchFamily="18" charset="0"/>
              </a:rPr>
              <a:t>                  201500078</a:t>
            </a:r>
            <a:endParaRPr sz="2400" dirty="0">
              <a:solidFill>
                <a:srgbClr val="000000"/>
              </a:solidFill>
              <a:latin typeface="Times New Roman" panose="02020603050405020304" pitchFamily="18" charset="0"/>
              <a:cs typeface="Times New Roman" panose="02020603050405020304" pitchFamily="18" charset="0"/>
            </a:endParaRPr>
          </a:p>
          <a:p>
            <a:pPr>
              <a:lnSpc>
                <a:spcPct val="115000"/>
              </a:lnSpc>
              <a:buClr>
                <a:srgbClr val="000000"/>
              </a:buClr>
            </a:pPr>
            <a:r>
              <a:rPr lang="en" sz="2800" dirty="0">
                <a:solidFill>
                  <a:srgbClr val="000000"/>
                </a:solidFill>
                <a:latin typeface="Times New Roman" panose="02020603050405020304" pitchFamily="18" charset="0"/>
                <a:cs typeface="Times New Roman" panose="02020603050405020304" pitchFamily="18" charset="0"/>
              </a:rPr>
              <a:t>Supervised by:</a:t>
            </a:r>
            <a:endParaRPr sz="2800" dirty="0">
              <a:solidFill>
                <a:srgbClr val="000000"/>
              </a:solidFill>
              <a:latin typeface="Times New Roman" panose="02020603050405020304" pitchFamily="18" charset="0"/>
              <a:cs typeface="Times New Roman" panose="02020603050405020304" pitchFamily="18" charset="0"/>
            </a:endParaRPr>
          </a:p>
          <a:p>
            <a:pPr marL="761981" lvl="1" indent="0" algn="ctr">
              <a:lnSpc>
                <a:spcPct val="115000"/>
              </a:lnSpc>
              <a:spcBef>
                <a:spcPts val="0"/>
              </a:spcBef>
              <a:buClr>
                <a:srgbClr val="000000"/>
              </a:buClr>
              <a:buSzPts val="1800"/>
              <a:buNone/>
            </a:pPr>
            <a:r>
              <a:rPr lang="en" sz="3200" dirty="0">
                <a:solidFill>
                  <a:srgbClr val="000000"/>
                </a:solidFill>
                <a:latin typeface="Times New Roman" panose="02020603050405020304" pitchFamily="18" charset="0"/>
                <a:cs typeface="Times New Roman" panose="02020603050405020304" pitchFamily="18" charset="0"/>
              </a:rPr>
              <a:t>Dr. Mohammad Ali Khasawneh</a:t>
            </a:r>
            <a:endParaRPr sz="3200" dirty="0">
              <a:solidFill>
                <a:srgbClr val="000000"/>
              </a:solidFill>
              <a:latin typeface="Times New Roman" panose="02020603050405020304" pitchFamily="18" charset="0"/>
              <a:cs typeface="Times New Roman" panose="02020603050405020304" pitchFamily="18" charset="0"/>
            </a:endParaRPr>
          </a:p>
          <a:p>
            <a:pPr>
              <a:lnSpc>
                <a:spcPct val="115000"/>
              </a:lnSpc>
              <a:buClr>
                <a:srgbClr val="000000"/>
              </a:buClr>
            </a:pPr>
            <a:r>
              <a:rPr lang="en" sz="2800" dirty="0">
                <a:solidFill>
                  <a:srgbClr val="000000"/>
                </a:solidFill>
                <a:latin typeface="Times New Roman" panose="02020603050405020304" pitchFamily="18" charset="0"/>
                <a:cs typeface="Times New Roman" panose="02020603050405020304" pitchFamily="18" charset="0"/>
              </a:rPr>
              <a:t>Coordinator:</a:t>
            </a:r>
            <a:endParaRPr sz="2800" dirty="0">
              <a:solidFill>
                <a:srgbClr val="000000"/>
              </a:solidFill>
              <a:latin typeface="Times New Roman" panose="02020603050405020304" pitchFamily="18" charset="0"/>
              <a:cs typeface="Times New Roman" panose="02020603050405020304" pitchFamily="18" charset="0"/>
            </a:endParaRPr>
          </a:p>
          <a:p>
            <a:pPr marL="761981" lvl="1" indent="0" algn="ctr">
              <a:lnSpc>
                <a:spcPct val="115000"/>
              </a:lnSpc>
              <a:spcBef>
                <a:spcPts val="0"/>
              </a:spcBef>
              <a:buClr>
                <a:srgbClr val="000000"/>
              </a:buClr>
              <a:buSzPts val="1800"/>
              <a:buNone/>
            </a:pPr>
            <a:r>
              <a:rPr lang="en" sz="3200" dirty="0">
                <a:solidFill>
                  <a:srgbClr val="000000"/>
                </a:solidFill>
                <a:latin typeface="Times New Roman" panose="02020603050405020304" pitchFamily="18" charset="0"/>
                <a:cs typeface="Times New Roman" panose="02020603050405020304" pitchFamily="18" charset="0"/>
              </a:rPr>
              <a:t> Dr. Andi </a:t>
            </a:r>
            <a:r>
              <a:rPr lang="en" sz="3200" dirty="0" err="1">
                <a:solidFill>
                  <a:srgbClr val="000000"/>
                </a:solidFill>
                <a:latin typeface="Times New Roman" panose="02020603050405020304" pitchFamily="18" charset="0"/>
                <a:cs typeface="Times New Roman" panose="02020603050405020304" pitchFamily="18" charset="0"/>
              </a:rPr>
              <a:t>Asiz</a:t>
            </a:r>
            <a:endParaRPr sz="3200" dirty="0">
              <a:solidFill>
                <a:srgbClr val="000000"/>
              </a:solidFill>
              <a:latin typeface="Times New Roman" panose="02020603050405020304" pitchFamily="18" charset="0"/>
              <a:cs typeface="Times New Roman" panose="02020603050405020304" pitchFamily="18" charset="0"/>
            </a:endParaRPr>
          </a:p>
        </p:txBody>
      </p:sp>
      <p:pic>
        <p:nvPicPr>
          <p:cNvPr id="6" name="Google Shape;57;p13">
            <a:extLst>
              <a:ext uri="{FF2B5EF4-FFF2-40B4-BE49-F238E27FC236}">
                <a16:creationId xmlns:a16="http://schemas.microsoft.com/office/drawing/2014/main" id="{4E5DC5A4-D1BD-D748-BC87-52AB9528FAC5}"/>
              </a:ext>
            </a:extLst>
          </p:cNvPr>
          <p:cNvPicPr preferRelativeResize="0"/>
          <p:nvPr/>
        </p:nvPicPr>
        <p:blipFill>
          <a:blip r:embed="rId3">
            <a:alphaModFix/>
          </a:blip>
          <a:stretch>
            <a:fillRect/>
          </a:stretch>
        </p:blipFill>
        <p:spPr>
          <a:xfrm>
            <a:off x="173764" y="208833"/>
            <a:ext cx="1489166" cy="1318703"/>
          </a:xfrm>
          <a:prstGeom prst="rect">
            <a:avLst/>
          </a:prstGeom>
          <a:noFill/>
          <a:ln>
            <a:noFill/>
          </a:ln>
        </p:spPr>
      </p:pic>
      <p:sp>
        <p:nvSpPr>
          <p:cNvPr id="2" name="Slide Number Placeholder 1">
            <a:extLst>
              <a:ext uri="{FF2B5EF4-FFF2-40B4-BE49-F238E27FC236}">
                <a16:creationId xmlns:a16="http://schemas.microsoft.com/office/drawing/2014/main" id="{D275F6DE-3ACC-4A29-BF60-D6493825A55F}"/>
              </a:ext>
            </a:extLst>
          </p:cNvPr>
          <p:cNvSpPr>
            <a:spLocks noGrp="1"/>
          </p:cNvSpPr>
          <p:nvPr>
            <p:ph type="sldNum" idx="12"/>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596051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B208F7F-363C-44D7-AE29-35FDDB635D92}"/>
              </a:ext>
            </a:extLst>
          </p:cNvPr>
          <p:cNvSpPr>
            <a:spLocks noGrp="1"/>
          </p:cNvSpPr>
          <p:nvPr>
            <p:ph type="title"/>
          </p:nvPr>
        </p:nvSpPr>
        <p:spPr>
          <a:xfrm rot="16200000">
            <a:off x="-3169603" y="1166019"/>
            <a:ext cx="9692640" cy="1325562"/>
          </a:xfrm>
        </p:spPr>
        <p:txBody>
          <a:bodyPr/>
          <a:lstStyle/>
          <a:p>
            <a:r>
              <a:rPr lang="en-US" dirty="0"/>
              <a:t>Sieve Analysis Samples</a:t>
            </a:r>
          </a:p>
        </p:txBody>
      </p:sp>
      <p:pic>
        <p:nvPicPr>
          <p:cNvPr id="6" name="Google Shape;57;p13">
            <a:extLst>
              <a:ext uri="{FF2B5EF4-FFF2-40B4-BE49-F238E27FC236}">
                <a16:creationId xmlns:a16="http://schemas.microsoft.com/office/drawing/2014/main" id="{A2607D17-894A-4803-A4B0-0AB5CAA77036}"/>
              </a:ext>
            </a:extLst>
          </p:cNvPr>
          <p:cNvPicPr preferRelativeResize="0"/>
          <p:nvPr/>
        </p:nvPicPr>
        <p:blipFill>
          <a:blip r:embed="rId3">
            <a:alphaModFix/>
          </a:blip>
          <a:stretch>
            <a:fillRect/>
          </a:stretch>
        </p:blipFill>
        <p:spPr>
          <a:xfrm>
            <a:off x="0" y="-66421"/>
            <a:ext cx="1489166" cy="1318703"/>
          </a:xfrm>
          <a:prstGeom prst="rect">
            <a:avLst/>
          </a:prstGeom>
          <a:noFill/>
          <a:ln>
            <a:noFill/>
          </a:ln>
        </p:spPr>
      </p:pic>
      <p:sp>
        <p:nvSpPr>
          <p:cNvPr id="11" name="Slide Number Placeholder 10">
            <a:extLst>
              <a:ext uri="{FF2B5EF4-FFF2-40B4-BE49-F238E27FC236}">
                <a16:creationId xmlns:a16="http://schemas.microsoft.com/office/drawing/2014/main" id="{DB3AF35B-E5AA-4192-B128-E97990E4E0CC}"/>
              </a:ext>
            </a:extLst>
          </p:cNvPr>
          <p:cNvSpPr>
            <a:spLocks noGrp="1"/>
          </p:cNvSpPr>
          <p:nvPr>
            <p:ph type="sldNum" sz="quarter" idx="12"/>
          </p:nvPr>
        </p:nvSpPr>
        <p:spPr/>
        <p:txBody>
          <a:bodyPr>
            <a:normAutofit lnSpcReduction="10000"/>
          </a:bodyPr>
          <a:lstStyle/>
          <a:p>
            <a:fld id="{D733103D-BF4D-154C-AAA9-127D4A025979}" type="slidenum">
              <a:rPr lang="en-SA" smtClean="0"/>
              <a:t>20</a:t>
            </a:fld>
            <a:endParaRPr lang="en-SA"/>
          </a:p>
        </p:txBody>
      </p:sp>
      <p:graphicFrame>
        <p:nvGraphicFramePr>
          <p:cNvPr id="14" name="Content Placeholder 4">
            <a:extLst>
              <a:ext uri="{FF2B5EF4-FFF2-40B4-BE49-F238E27FC236}">
                <a16:creationId xmlns:a16="http://schemas.microsoft.com/office/drawing/2014/main" id="{B7E873C5-8DC5-4336-8FDC-6AFAEBD22188}"/>
              </a:ext>
            </a:extLst>
          </p:cNvPr>
          <p:cNvGraphicFramePr>
            <a:graphicFrameLocks/>
          </p:cNvGraphicFramePr>
          <p:nvPr>
            <p:extLst>
              <p:ext uri="{D42A27DB-BD31-4B8C-83A1-F6EECF244321}">
                <p14:modId xmlns:p14="http://schemas.microsoft.com/office/powerpoint/2010/main" val="2843020518"/>
              </p:ext>
            </p:extLst>
          </p:nvPr>
        </p:nvGraphicFramePr>
        <p:xfrm>
          <a:off x="3107706" y="365760"/>
          <a:ext cx="4052791" cy="2898597"/>
        </p:xfrm>
        <a:graphic>
          <a:graphicData uri="http://schemas.openxmlformats.org/drawingml/2006/table">
            <a:tbl>
              <a:tblPr firstRow="1" firstCol="1" bandRow="1">
                <a:tableStyleId>{0660B408-B3CF-4A94-85FC-2B1E0A45F4A2}</a:tableStyleId>
              </a:tblPr>
              <a:tblGrid>
                <a:gridCol w="1350709">
                  <a:extLst>
                    <a:ext uri="{9D8B030D-6E8A-4147-A177-3AD203B41FA5}">
                      <a16:colId xmlns:a16="http://schemas.microsoft.com/office/drawing/2014/main" val="3469288473"/>
                    </a:ext>
                  </a:extLst>
                </a:gridCol>
                <a:gridCol w="1350709">
                  <a:extLst>
                    <a:ext uri="{9D8B030D-6E8A-4147-A177-3AD203B41FA5}">
                      <a16:colId xmlns:a16="http://schemas.microsoft.com/office/drawing/2014/main" val="3416571525"/>
                    </a:ext>
                  </a:extLst>
                </a:gridCol>
                <a:gridCol w="1351373">
                  <a:extLst>
                    <a:ext uri="{9D8B030D-6E8A-4147-A177-3AD203B41FA5}">
                      <a16:colId xmlns:a16="http://schemas.microsoft.com/office/drawing/2014/main" val="600429609"/>
                    </a:ext>
                  </a:extLst>
                </a:gridCol>
              </a:tblGrid>
              <a:tr h="274649">
                <a:tc gridSpan="3">
                  <a:txBody>
                    <a:bodyPr/>
                    <a:lstStyle/>
                    <a:p>
                      <a:pPr marL="0" marR="0" algn="ctr">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Sample #1</a:t>
                      </a:r>
                    </a:p>
                  </a:txBody>
                  <a:tcPr marL="54573" marR="54573" marT="0" marB="0" anchor="ctr">
                    <a:solidFill>
                      <a:schemeClr val="accent5"/>
                    </a:solidFill>
                  </a:tcP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2565968379"/>
                  </a:ext>
                </a:extLst>
              </a:tr>
              <a:tr h="480378">
                <a:tc>
                  <a:txBody>
                    <a:bodyPr/>
                    <a:lstStyle/>
                    <a:p>
                      <a:pPr marL="0" marR="0" algn="ctr">
                        <a:lnSpc>
                          <a:spcPct val="100000"/>
                        </a:lnSpc>
                        <a:spcBef>
                          <a:spcPts val="0"/>
                        </a:spcBef>
                        <a:spcAft>
                          <a:spcPts val="0"/>
                        </a:spcAft>
                      </a:pPr>
                      <a:r>
                        <a:rPr lang="en-US" sz="1400" dirty="0">
                          <a:effectLst/>
                        </a:rPr>
                        <a:t>Liquid Limit L.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Plastic Limit P.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Plastic Index P. I</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extLst>
                  <a:ext uri="{0D108BD9-81ED-4DB2-BD59-A6C34878D82A}">
                    <a16:rowId xmlns:a16="http://schemas.microsoft.com/office/drawing/2014/main" val="4145154700"/>
                  </a:ext>
                </a:extLst>
              </a:tr>
              <a:tr h="260013">
                <a:tc>
                  <a:txBody>
                    <a:bodyPr/>
                    <a:lstStyle/>
                    <a:p>
                      <a:pPr marL="0" marR="0" algn="ctr">
                        <a:lnSpc>
                          <a:spcPct val="100000"/>
                        </a:lnSpc>
                        <a:spcBef>
                          <a:spcPts val="0"/>
                        </a:spcBef>
                        <a:spcAft>
                          <a:spcPts val="0"/>
                        </a:spcAft>
                      </a:pPr>
                      <a:r>
                        <a:rPr lang="en-US" sz="1400" dirty="0">
                          <a:effectLst/>
                        </a:rPr>
                        <a:t>23%</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15%</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8%</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extLst>
                  <a:ext uri="{0D108BD9-81ED-4DB2-BD59-A6C34878D82A}">
                    <a16:rowId xmlns:a16="http://schemas.microsoft.com/office/drawing/2014/main" val="3897514227"/>
                  </a:ext>
                </a:extLst>
              </a:tr>
              <a:tr h="260013">
                <a:tc>
                  <a:txBody>
                    <a:bodyPr/>
                    <a:lstStyle/>
                    <a:p>
                      <a:pPr marL="0" marR="0" algn="ctr">
                        <a:lnSpc>
                          <a:spcPct val="100000"/>
                        </a:lnSpc>
                        <a:spcBef>
                          <a:spcPts val="0"/>
                        </a:spcBef>
                        <a:spcAft>
                          <a:spcPts val="0"/>
                        </a:spcAft>
                      </a:pPr>
                      <a:r>
                        <a:rPr lang="en-US" sz="1400" dirty="0">
                          <a:effectLst/>
                        </a:rPr>
                        <a:t>Gravel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Sand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Silt &amp; Clay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extLst>
                  <a:ext uri="{0D108BD9-81ED-4DB2-BD59-A6C34878D82A}">
                    <a16:rowId xmlns:a16="http://schemas.microsoft.com/office/drawing/2014/main" val="3784018920"/>
                  </a:ext>
                </a:extLst>
              </a:tr>
              <a:tr h="260013">
                <a:tc>
                  <a:txBody>
                    <a:bodyPr/>
                    <a:lstStyle/>
                    <a:p>
                      <a:pPr marL="0" marR="0" algn="ctr">
                        <a:lnSpc>
                          <a:spcPct val="100000"/>
                        </a:lnSpc>
                        <a:spcBef>
                          <a:spcPts val="0"/>
                        </a:spcBef>
                        <a:spcAft>
                          <a:spcPts val="0"/>
                        </a:spcAft>
                      </a:pPr>
                      <a:r>
                        <a:rPr lang="en-US" sz="1400" dirty="0">
                          <a:effectLst/>
                        </a:rPr>
                        <a:t>20.7%</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16.7%</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tc>
                  <a:txBody>
                    <a:bodyPr/>
                    <a:lstStyle/>
                    <a:p>
                      <a:pPr marL="0" marR="0" algn="ctr">
                        <a:lnSpc>
                          <a:spcPct val="100000"/>
                        </a:lnSpc>
                        <a:spcBef>
                          <a:spcPts val="0"/>
                        </a:spcBef>
                        <a:spcAft>
                          <a:spcPts val="0"/>
                        </a:spcAft>
                      </a:pPr>
                      <a:r>
                        <a:rPr lang="en-US" sz="1400" dirty="0">
                          <a:effectLst/>
                        </a:rPr>
                        <a:t>62.6%</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tc>
                <a:extLst>
                  <a:ext uri="{0D108BD9-81ED-4DB2-BD59-A6C34878D82A}">
                    <a16:rowId xmlns:a16="http://schemas.microsoft.com/office/drawing/2014/main" val="190878375"/>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AASHTO Classification</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9232511"/>
                  </a:ext>
                </a:extLst>
              </a:tr>
              <a:tr h="333345">
                <a:tc gridSpan="3">
                  <a:txBody>
                    <a:bodyPr/>
                    <a:lstStyle/>
                    <a:p>
                      <a:pPr marL="0" marR="0" algn="ctr">
                        <a:lnSpc>
                          <a:spcPct val="100000"/>
                        </a:lnSpc>
                        <a:spcBef>
                          <a:spcPts val="0"/>
                        </a:spcBef>
                        <a:spcAft>
                          <a:spcPts val="0"/>
                        </a:spcAft>
                      </a:pPr>
                      <a:r>
                        <a:rPr lang="en-US" sz="1400" dirty="0">
                          <a:effectLst/>
                        </a:rPr>
                        <a:t>A-4, silty soils</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3958087"/>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Unified Soil Classification System</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9486078"/>
                  </a:ext>
                </a:extLst>
              </a:tr>
              <a:tr h="333345">
                <a:tc gridSpan="3">
                  <a:txBody>
                    <a:bodyPr/>
                    <a:lstStyle/>
                    <a:p>
                      <a:pPr marL="0" marR="0" algn="ctr">
                        <a:lnSpc>
                          <a:spcPct val="100000"/>
                        </a:lnSpc>
                        <a:spcBef>
                          <a:spcPts val="0"/>
                        </a:spcBef>
                        <a:spcAft>
                          <a:spcPts val="0"/>
                        </a:spcAft>
                      </a:pPr>
                      <a:r>
                        <a:rPr lang="en-US" sz="1400" dirty="0">
                          <a:effectLst/>
                        </a:rPr>
                        <a:t>CL, Gravely Lean Clay</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4473191"/>
                  </a:ext>
                </a:extLst>
              </a:tr>
            </a:tbl>
          </a:graphicData>
        </a:graphic>
      </p:graphicFrame>
      <p:graphicFrame>
        <p:nvGraphicFramePr>
          <p:cNvPr id="15" name="Content Placeholder 4">
            <a:extLst>
              <a:ext uri="{FF2B5EF4-FFF2-40B4-BE49-F238E27FC236}">
                <a16:creationId xmlns:a16="http://schemas.microsoft.com/office/drawing/2014/main" id="{15D178F2-3409-4348-AF87-251C46989E05}"/>
              </a:ext>
            </a:extLst>
          </p:cNvPr>
          <p:cNvGraphicFramePr>
            <a:graphicFrameLocks/>
          </p:cNvGraphicFramePr>
          <p:nvPr>
            <p:extLst>
              <p:ext uri="{D42A27DB-BD31-4B8C-83A1-F6EECF244321}">
                <p14:modId xmlns:p14="http://schemas.microsoft.com/office/powerpoint/2010/main" val="647323320"/>
              </p:ext>
            </p:extLst>
          </p:nvPr>
        </p:nvGraphicFramePr>
        <p:xfrm>
          <a:off x="7240049" y="357537"/>
          <a:ext cx="4052791" cy="2898597"/>
        </p:xfrm>
        <a:graphic>
          <a:graphicData uri="http://schemas.openxmlformats.org/drawingml/2006/table">
            <a:tbl>
              <a:tblPr firstRow="1" firstCol="1" bandRow="1">
                <a:tableStyleId>{0660B408-B3CF-4A94-85FC-2B1E0A45F4A2}</a:tableStyleId>
              </a:tblPr>
              <a:tblGrid>
                <a:gridCol w="1350709">
                  <a:extLst>
                    <a:ext uri="{9D8B030D-6E8A-4147-A177-3AD203B41FA5}">
                      <a16:colId xmlns:a16="http://schemas.microsoft.com/office/drawing/2014/main" val="3469288473"/>
                    </a:ext>
                  </a:extLst>
                </a:gridCol>
                <a:gridCol w="1350709">
                  <a:extLst>
                    <a:ext uri="{9D8B030D-6E8A-4147-A177-3AD203B41FA5}">
                      <a16:colId xmlns:a16="http://schemas.microsoft.com/office/drawing/2014/main" val="3416571525"/>
                    </a:ext>
                  </a:extLst>
                </a:gridCol>
                <a:gridCol w="1351373">
                  <a:extLst>
                    <a:ext uri="{9D8B030D-6E8A-4147-A177-3AD203B41FA5}">
                      <a16:colId xmlns:a16="http://schemas.microsoft.com/office/drawing/2014/main" val="600429609"/>
                    </a:ext>
                  </a:extLst>
                </a:gridCol>
              </a:tblGrid>
              <a:tr h="274649">
                <a:tc gridSpan="3">
                  <a:txBody>
                    <a:bodyPr/>
                    <a:lstStyle/>
                    <a:p>
                      <a:pPr marL="0" marR="0" algn="ctr">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Sample #2</a:t>
                      </a:r>
                    </a:p>
                  </a:txBody>
                  <a:tcPr marL="54573" marR="54573" marT="0" marB="0" anchor="ctr">
                    <a:solidFill>
                      <a:schemeClr val="accent5"/>
                    </a:solidFill>
                  </a:tcP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2565968379"/>
                  </a:ext>
                </a:extLst>
              </a:tr>
              <a:tr h="480378">
                <a:tc>
                  <a:txBody>
                    <a:bodyPr/>
                    <a:lstStyle/>
                    <a:p>
                      <a:pPr marL="0" marR="0" algn="ctr">
                        <a:lnSpc>
                          <a:spcPct val="100000"/>
                        </a:lnSpc>
                        <a:spcBef>
                          <a:spcPts val="0"/>
                        </a:spcBef>
                        <a:spcAft>
                          <a:spcPts val="0"/>
                        </a:spcAft>
                      </a:pPr>
                      <a:r>
                        <a:rPr lang="en-US" sz="1400" dirty="0">
                          <a:effectLst/>
                        </a:rPr>
                        <a:t>Liquid Limit L.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Plastic Limit P.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Plastic Index P. I</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4145154700"/>
                  </a:ext>
                </a:extLst>
              </a:tr>
              <a:tr h="260013">
                <a:tc>
                  <a:txBody>
                    <a:bodyPr/>
                    <a:lstStyle/>
                    <a:p>
                      <a:pPr marL="0" marR="0" algn="ctr">
                        <a:lnSpc>
                          <a:spcPct val="100000"/>
                        </a:lnSpc>
                        <a:spcBef>
                          <a:spcPts val="0"/>
                        </a:spcBef>
                        <a:spcAft>
                          <a:spcPts val="0"/>
                        </a:spcAft>
                      </a:pPr>
                      <a:r>
                        <a:rPr lang="en-US" sz="1400" dirty="0">
                          <a:effectLst/>
                        </a:rPr>
                        <a:t>22%</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15%</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7%</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3897514227"/>
                  </a:ext>
                </a:extLst>
              </a:tr>
              <a:tr h="260013">
                <a:tc>
                  <a:txBody>
                    <a:bodyPr/>
                    <a:lstStyle/>
                    <a:p>
                      <a:pPr marL="0" marR="0" algn="ctr">
                        <a:lnSpc>
                          <a:spcPct val="100000"/>
                        </a:lnSpc>
                        <a:spcBef>
                          <a:spcPts val="0"/>
                        </a:spcBef>
                        <a:spcAft>
                          <a:spcPts val="0"/>
                        </a:spcAft>
                      </a:pPr>
                      <a:r>
                        <a:rPr lang="en-US" sz="1400">
                          <a:effectLst/>
                        </a:rPr>
                        <a:t>Gravel %</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Sand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Silt &amp; Clay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3784018920"/>
                  </a:ext>
                </a:extLst>
              </a:tr>
              <a:tr h="260013">
                <a:tc>
                  <a:txBody>
                    <a:bodyPr/>
                    <a:lstStyle/>
                    <a:p>
                      <a:pPr marL="0" marR="0" algn="ctr">
                        <a:lnSpc>
                          <a:spcPct val="100000"/>
                        </a:lnSpc>
                        <a:spcBef>
                          <a:spcPts val="0"/>
                        </a:spcBef>
                        <a:spcAft>
                          <a:spcPts val="0"/>
                        </a:spcAft>
                      </a:pPr>
                      <a:r>
                        <a:rPr lang="en-US" sz="1400" dirty="0">
                          <a:effectLst/>
                        </a:rPr>
                        <a:t>21.3%</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10.2%</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68.5%</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190878375"/>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AASHTO Classification</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9232511"/>
                  </a:ext>
                </a:extLst>
              </a:tr>
              <a:tr h="333345">
                <a:tc gridSpan="3">
                  <a:txBody>
                    <a:bodyPr/>
                    <a:lstStyle/>
                    <a:p>
                      <a:pPr marL="0" marR="0" algn="ctr">
                        <a:lnSpc>
                          <a:spcPct val="100000"/>
                        </a:lnSpc>
                        <a:spcBef>
                          <a:spcPts val="0"/>
                        </a:spcBef>
                        <a:spcAft>
                          <a:spcPts val="0"/>
                        </a:spcAft>
                      </a:pPr>
                      <a:r>
                        <a:rPr lang="en-US" sz="1400" dirty="0">
                          <a:effectLst/>
                        </a:rPr>
                        <a:t>A-4, silty soils</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3958087"/>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Unified Soil Classification System</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9486078"/>
                  </a:ext>
                </a:extLst>
              </a:tr>
              <a:tr h="333345">
                <a:tc gridSpan="3">
                  <a:txBody>
                    <a:bodyPr/>
                    <a:lstStyle/>
                    <a:p>
                      <a:pPr marL="0" marR="0" algn="ctr">
                        <a:lnSpc>
                          <a:spcPct val="100000"/>
                        </a:lnSpc>
                        <a:spcBef>
                          <a:spcPts val="0"/>
                        </a:spcBef>
                        <a:spcAft>
                          <a:spcPts val="0"/>
                        </a:spcAft>
                      </a:pPr>
                      <a:r>
                        <a:rPr lang="en-US" sz="1400" dirty="0">
                          <a:effectLst/>
                        </a:rPr>
                        <a:t>CL-ML, Gravely Silty Clay</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4473191"/>
                  </a:ext>
                </a:extLst>
              </a:tr>
            </a:tbl>
          </a:graphicData>
        </a:graphic>
      </p:graphicFrame>
      <p:graphicFrame>
        <p:nvGraphicFramePr>
          <p:cNvPr id="16" name="Content Placeholder 4">
            <a:extLst>
              <a:ext uri="{FF2B5EF4-FFF2-40B4-BE49-F238E27FC236}">
                <a16:creationId xmlns:a16="http://schemas.microsoft.com/office/drawing/2014/main" id="{658E6AD0-7568-4929-9AB9-29DE2A66C452}"/>
              </a:ext>
            </a:extLst>
          </p:cNvPr>
          <p:cNvGraphicFramePr>
            <a:graphicFrameLocks noGrp="1"/>
          </p:cNvGraphicFramePr>
          <p:nvPr>
            <p:ph idx="1"/>
            <p:extLst>
              <p:ext uri="{D42A27DB-BD31-4B8C-83A1-F6EECF244321}">
                <p14:modId xmlns:p14="http://schemas.microsoft.com/office/powerpoint/2010/main" val="2172846084"/>
              </p:ext>
            </p:extLst>
          </p:nvPr>
        </p:nvGraphicFramePr>
        <p:xfrm>
          <a:off x="3107706" y="3574931"/>
          <a:ext cx="4052791" cy="2898597"/>
        </p:xfrm>
        <a:graphic>
          <a:graphicData uri="http://schemas.openxmlformats.org/drawingml/2006/table">
            <a:tbl>
              <a:tblPr firstRow="1" firstCol="1" bandRow="1">
                <a:tableStyleId>{0660B408-B3CF-4A94-85FC-2B1E0A45F4A2}</a:tableStyleId>
              </a:tblPr>
              <a:tblGrid>
                <a:gridCol w="1350709">
                  <a:extLst>
                    <a:ext uri="{9D8B030D-6E8A-4147-A177-3AD203B41FA5}">
                      <a16:colId xmlns:a16="http://schemas.microsoft.com/office/drawing/2014/main" val="3469288473"/>
                    </a:ext>
                  </a:extLst>
                </a:gridCol>
                <a:gridCol w="1350709">
                  <a:extLst>
                    <a:ext uri="{9D8B030D-6E8A-4147-A177-3AD203B41FA5}">
                      <a16:colId xmlns:a16="http://schemas.microsoft.com/office/drawing/2014/main" val="3416571525"/>
                    </a:ext>
                  </a:extLst>
                </a:gridCol>
                <a:gridCol w="1351373">
                  <a:extLst>
                    <a:ext uri="{9D8B030D-6E8A-4147-A177-3AD203B41FA5}">
                      <a16:colId xmlns:a16="http://schemas.microsoft.com/office/drawing/2014/main" val="600429609"/>
                    </a:ext>
                  </a:extLst>
                </a:gridCol>
              </a:tblGrid>
              <a:tr h="274649">
                <a:tc gridSpan="3">
                  <a:txBody>
                    <a:bodyPr/>
                    <a:lstStyle/>
                    <a:p>
                      <a:pPr marL="0" marR="0" algn="ctr">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Sample #3 </a:t>
                      </a:r>
                      <a:r>
                        <a:rPr lang="en-US" sz="2000" i="1" dirty="0">
                          <a:effectLst/>
                          <a:latin typeface="Times New Roman" panose="02020603050405020304" pitchFamily="18" charset="0"/>
                          <a:ea typeface="Times New Roman" panose="02020603050405020304" pitchFamily="18" charset="0"/>
                          <a:cs typeface="Arial" panose="020B0604020202020204" pitchFamily="34" charset="0"/>
                        </a:rPr>
                        <a:t>“Weakest”</a:t>
                      </a:r>
                    </a:p>
                  </a:txBody>
                  <a:tcPr marL="54573" marR="54573" marT="0" marB="0" anchor="ctr">
                    <a:solidFill>
                      <a:schemeClr val="accent5"/>
                    </a:solidFill>
                  </a:tcP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2565968379"/>
                  </a:ext>
                </a:extLst>
              </a:tr>
              <a:tr h="480378">
                <a:tc>
                  <a:txBody>
                    <a:bodyPr/>
                    <a:lstStyle/>
                    <a:p>
                      <a:pPr marL="0" marR="0" algn="ctr">
                        <a:lnSpc>
                          <a:spcPct val="100000"/>
                        </a:lnSpc>
                        <a:spcBef>
                          <a:spcPts val="0"/>
                        </a:spcBef>
                        <a:spcAft>
                          <a:spcPts val="0"/>
                        </a:spcAft>
                      </a:pPr>
                      <a:r>
                        <a:rPr lang="en-US" sz="1400" dirty="0">
                          <a:effectLst/>
                        </a:rPr>
                        <a:t>Liquid Limit L.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Plastic Limit P.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Plastic Index P. I</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4145154700"/>
                  </a:ext>
                </a:extLst>
              </a:tr>
              <a:tr h="260013">
                <a:tc>
                  <a:txBody>
                    <a:bodyPr/>
                    <a:lstStyle/>
                    <a:p>
                      <a:pPr marL="0" marR="0" algn="ctr">
                        <a:lnSpc>
                          <a:spcPct val="100000"/>
                        </a:lnSpc>
                        <a:spcBef>
                          <a:spcPts val="0"/>
                        </a:spcBef>
                        <a:spcAft>
                          <a:spcPts val="0"/>
                        </a:spcAft>
                      </a:pPr>
                      <a:r>
                        <a:rPr lang="en-US" sz="1400" dirty="0">
                          <a:effectLst/>
                        </a:rPr>
                        <a:t>20%</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12%</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a:effectLst/>
                        </a:rPr>
                        <a:t>8%</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3897514227"/>
                  </a:ext>
                </a:extLst>
              </a:tr>
              <a:tr h="260013">
                <a:tc>
                  <a:txBody>
                    <a:bodyPr/>
                    <a:lstStyle/>
                    <a:p>
                      <a:pPr marL="0" marR="0" algn="ctr">
                        <a:lnSpc>
                          <a:spcPct val="100000"/>
                        </a:lnSpc>
                        <a:spcBef>
                          <a:spcPts val="0"/>
                        </a:spcBef>
                        <a:spcAft>
                          <a:spcPts val="0"/>
                        </a:spcAft>
                      </a:pPr>
                      <a:r>
                        <a:rPr lang="en-US" sz="1400" dirty="0">
                          <a:effectLst/>
                        </a:rPr>
                        <a:t>Gravel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Sand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Silt &amp; Clay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3784018920"/>
                  </a:ext>
                </a:extLst>
              </a:tr>
              <a:tr h="260013">
                <a:tc>
                  <a:txBody>
                    <a:bodyPr/>
                    <a:lstStyle/>
                    <a:p>
                      <a:pPr marL="0" marR="0" algn="ctr">
                        <a:lnSpc>
                          <a:spcPct val="100000"/>
                        </a:lnSpc>
                        <a:spcBef>
                          <a:spcPts val="0"/>
                        </a:spcBef>
                        <a:spcAft>
                          <a:spcPts val="0"/>
                        </a:spcAft>
                      </a:pPr>
                      <a:r>
                        <a:rPr lang="en-US" sz="1400">
                          <a:effectLst/>
                        </a:rPr>
                        <a:t>13.1%</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20.2%</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a:effectLst/>
                        </a:rPr>
                        <a:t>66.7%</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190878375"/>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AASHTO Classification</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9232511"/>
                  </a:ext>
                </a:extLst>
              </a:tr>
              <a:tr h="333345">
                <a:tc gridSpan="3">
                  <a:txBody>
                    <a:bodyPr/>
                    <a:lstStyle/>
                    <a:p>
                      <a:pPr marL="0" marR="0" algn="ctr">
                        <a:lnSpc>
                          <a:spcPct val="100000"/>
                        </a:lnSpc>
                        <a:spcBef>
                          <a:spcPts val="0"/>
                        </a:spcBef>
                        <a:spcAft>
                          <a:spcPts val="0"/>
                        </a:spcAft>
                      </a:pPr>
                      <a:r>
                        <a:rPr lang="en-US" sz="1400" dirty="0">
                          <a:effectLst/>
                        </a:rPr>
                        <a:t>A-4, silty soils</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3958087"/>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Unified Soil Classification System</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9486078"/>
                  </a:ext>
                </a:extLst>
              </a:tr>
              <a:tr h="333345">
                <a:tc gridSpan="3">
                  <a:txBody>
                    <a:bodyPr/>
                    <a:lstStyle/>
                    <a:p>
                      <a:pPr marL="0" marR="0" algn="ctr">
                        <a:lnSpc>
                          <a:spcPct val="100000"/>
                        </a:lnSpc>
                        <a:spcBef>
                          <a:spcPts val="0"/>
                        </a:spcBef>
                        <a:spcAft>
                          <a:spcPts val="0"/>
                        </a:spcAft>
                      </a:pPr>
                      <a:r>
                        <a:rPr lang="en-US" sz="1400" dirty="0">
                          <a:effectLst/>
                        </a:rPr>
                        <a:t>CL, Sandy lean clay</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4473191"/>
                  </a:ext>
                </a:extLst>
              </a:tr>
            </a:tbl>
          </a:graphicData>
        </a:graphic>
      </p:graphicFrame>
      <p:graphicFrame>
        <p:nvGraphicFramePr>
          <p:cNvPr id="17" name="Content Placeholder 4">
            <a:extLst>
              <a:ext uri="{FF2B5EF4-FFF2-40B4-BE49-F238E27FC236}">
                <a16:creationId xmlns:a16="http://schemas.microsoft.com/office/drawing/2014/main" id="{3A26039D-0BE3-4DAA-A28F-87655D5100CE}"/>
              </a:ext>
            </a:extLst>
          </p:cNvPr>
          <p:cNvGraphicFramePr>
            <a:graphicFrameLocks/>
          </p:cNvGraphicFramePr>
          <p:nvPr>
            <p:extLst>
              <p:ext uri="{D42A27DB-BD31-4B8C-83A1-F6EECF244321}">
                <p14:modId xmlns:p14="http://schemas.microsoft.com/office/powerpoint/2010/main" val="2332512093"/>
              </p:ext>
            </p:extLst>
          </p:nvPr>
        </p:nvGraphicFramePr>
        <p:xfrm>
          <a:off x="7240049" y="3566708"/>
          <a:ext cx="4052791" cy="2898597"/>
        </p:xfrm>
        <a:graphic>
          <a:graphicData uri="http://schemas.openxmlformats.org/drawingml/2006/table">
            <a:tbl>
              <a:tblPr firstRow="1" firstCol="1" bandRow="1">
                <a:tableStyleId>{0660B408-B3CF-4A94-85FC-2B1E0A45F4A2}</a:tableStyleId>
              </a:tblPr>
              <a:tblGrid>
                <a:gridCol w="1350709">
                  <a:extLst>
                    <a:ext uri="{9D8B030D-6E8A-4147-A177-3AD203B41FA5}">
                      <a16:colId xmlns:a16="http://schemas.microsoft.com/office/drawing/2014/main" val="3469288473"/>
                    </a:ext>
                  </a:extLst>
                </a:gridCol>
                <a:gridCol w="1350709">
                  <a:extLst>
                    <a:ext uri="{9D8B030D-6E8A-4147-A177-3AD203B41FA5}">
                      <a16:colId xmlns:a16="http://schemas.microsoft.com/office/drawing/2014/main" val="3416571525"/>
                    </a:ext>
                  </a:extLst>
                </a:gridCol>
                <a:gridCol w="1351373">
                  <a:extLst>
                    <a:ext uri="{9D8B030D-6E8A-4147-A177-3AD203B41FA5}">
                      <a16:colId xmlns:a16="http://schemas.microsoft.com/office/drawing/2014/main" val="600429609"/>
                    </a:ext>
                  </a:extLst>
                </a:gridCol>
              </a:tblGrid>
              <a:tr h="274649">
                <a:tc gridSpan="3">
                  <a:txBody>
                    <a:bodyPr/>
                    <a:lstStyle/>
                    <a:p>
                      <a:pPr marL="0" marR="0" algn="ctr">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Arial" panose="020B0604020202020204" pitchFamily="34" charset="0"/>
                        </a:rPr>
                        <a:t>Sample #4</a:t>
                      </a:r>
                    </a:p>
                  </a:txBody>
                  <a:tcPr marL="54573" marR="54573" marT="0" marB="0" anchor="ctr">
                    <a:solidFill>
                      <a:schemeClr val="accent5"/>
                    </a:solidFill>
                  </a:tcP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hMerge="1">
                  <a:txBody>
                    <a:bodyPr/>
                    <a:lstStyle/>
                    <a:p>
                      <a:pPr marL="0" marR="0" algn="ctr">
                        <a:lnSpc>
                          <a:spcPct val="200000"/>
                        </a:lnSpc>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2565968379"/>
                  </a:ext>
                </a:extLst>
              </a:tr>
              <a:tr h="480378">
                <a:tc>
                  <a:txBody>
                    <a:bodyPr/>
                    <a:lstStyle/>
                    <a:p>
                      <a:pPr marL="0" marR="0" algn="ctr">
                        <a:lnSpc>
                          <a:spcPct val="100000"/>
                        </a:lnSpc>
                        <a:spcBef>
                          <a:spcPts val="0"/>
                        </a:spcBef>
                        <a:spcAft>
                          <a:spcPts val="0"/>
                        </a:spcAft>
                      </a:pPr>
                      <a:r>
                        <a:rPr lang="en-US" sz="1400" dirty="0">
                          <a:effectLst/>
                        </a:rPr>
                        <a:t>Liquid Limit L.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Plastic Limit P. L</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Plastic Index P. I</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4145154700"/>
                  </a:ext>
                </a:extLst>
              </a:tr>
              <a:tr h="260013">
                <a:tc>
                  <a:txBody>
                    <a:bodyPr/>
                    <a:lstStyle/>
                    <a:p>
                      <a:pPr marL="0" marR="0" algn="ctr">
                        <a:lnSpc>
                          <a:spcPct val="100000"/>
                        </a:lnSpc>
                        <a:spcBef>
                          <a:spcPts val="0"/>
                        </a:spcBef>
                        <a:spcAft>
                          <a:spcPts val="0"/>
                        </a:spcAft>
                      </a:pPr>
                      <a:r>
                        <a:rPr lang="en-US" sz="1400" dirty="0">
                          <a:effectLst/>
                        </a:rPr>
                        <a:t>30%</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25%</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5%</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3897514227"/>
                  </a:ext>
                </a:extLst>
              </a:tr>
              <a:tr h="260013">
                <a:tc>
                  <a:txBody>
                    <a:bodyPr/>
                    <a:lstStyle/>
                    <a:p>
                      <a:pPr marL="0" marR="0" algn="ctr">
                        <a:lnSpc>
                          <a:spcPct val="100000"/>
                        </a:lnSpc>
                        <a:spcBef>
                          <a:spcPts val="0"/>
                        </a:spcBef>
                        <a:spcAft>
                          <a:spcPts val="0"/>
                        </a:spcAft>
                      </a:pPr>
                      <a:r>
                        <a:rPr lang="en-US" sz="1400">
                          <a:effectLst/>
                        </a:rPr>
                        <a:t>Gravel %</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a:effectLst/>
                        </a:rPr>
                        <a:t>Sand %</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Silt &amp; Clay %</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3784018920"/>
                  </a:ext>
                </a:extLst>
              </a:tr>
              <a:tr h="260013">
                <a:tc>
                  <a:txBody>
                    <a:bodyPr/>
                    <a:lstStyle/>
                    <a:p>
                      <a:pPr marL="0" marR="0" algn="ctr">
                        <a:lnSpc>
                          <a:spcPct val="100000"/>
                        </a:lnSpc>
                        <a:spcBef>
                          <a:spcPts val="0"/>
                        </a:spcBef>
                        <a:spcAft>
                          <a:spcPts val="0"/>
                        </a:spcAft>
                      </a:pPr>
                      <a:r>
                        <a:rPr lang="en-US" sz="1400" dirty="0">
                          <a:effectLst/>
                        </a:rPr>
                        <a:t>14.5%</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32.6%</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tc>
                  <a:txBody>
                    <a:bodyPr/>
                    <a:lstStyle/>
                    <a:p>
                      <a:pPr marL="0" marR="0" algn="ctr">
                        <a:lnSpc>
                          <a:spcPct val="100000"/>
                        </a:lnSpc>
                        <a:spcBef>
                          <a:spcPts val="0"/>
                        </a:spcBef>
                        <a:spcAft>
                          <a:spcPts val="0"/>
                        </a:spcAft>
                      </a:pPr>
                      <a:r>
                        <a:rPr lang="en-US" sz="1400" dirty="0">
                          <a:effectLst/>
                        </a:rPr>
                        <a:t>52.9%</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573" marR="54573" marT="0" marB="0" anchor="ctr"/>
                </a:tc>
                <a:extLst>
                  <a:ext uri="{0D108BD9-81ED-4DB2-BD59-A6C34878D82A}">
                    <a16:rowId xmlns:a16="http://schemas.microsoft.com/office/drawing/2014/main" val="190878375"/>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AASHTO Classification</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9232511"/>
                  </a:ext>
                </a:extLst>
              </a:tr>
              <a:tr h="333345">
                <a:tc gridSpan="3">
                  <a:txBody>
                    <a:bodyPr/>
                    <a:lstStyle/>
                    <a:p>
                      <a:pPr marL="0" marR="0" algn="ctr">
                        <a:lnSpc>
                          <a:spcPct val="100000"/>
                        </a:lnSpc>
                        <a:spcBef>
                          <a:spcPts val="0"/>
                        </a:spcBef>
                        <a:spcAft>
                          <a:spcPts val="0"/>
                        </a:spcAft>
                      </a:pPr>
                      <a:r>
                        <a:rPr lang="en-US" sz="1400" dirty="0">
                          <a:effectLst/>
                        </a:rPr>
                        <a:t>A-4, silty soils</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3958087"/>
                  </a:ext>
                </a:extLst>
              </a:tr>
              <a:tr h="333345">
                <a:tc gridSpan="3">
                  <a:txBody>
                    <a:bodyPr/>
                    <a:lstStyle/>
                    <a:p>
                      <a:pPr marL="0" marR="0" algn="ctr">
                        <a:lnSpc>
                          <a:spcPct val="100000"/>
                        </a:lnSpc>
                        <a:spcBef>
                          <a:spcPts val="0"/>
                        </a:spcBef>
                        <a:spcAft>
                          <a:spcPts val="0"/>
                        </a:spcAft>
                      </a:pPr>
                      <a:r>
                        <a:rPr lang="en-US" sz="1400" dirty="0">
                          <a:solidFill>
                            <a:schemeClr val="bg1"/>
                          </a:solidFill>
                          <a:effectLst/>
                        </a:rPr>
                        <a:t>Unified Soil Classification System</a:t>
                      </a:r>
                      <a:endParaRPr lang="en-US" sz="14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9486078"/>
                  </a:ext>
                </a:extLst>
              </a:tr>
              <a:tr h="333345">
                <a:tc gridSpan="3">
                  <a:txBody>
                    <a:bodyPr/>
                    <a:lstStyle/>
                    <a:p>
                      <a:pPr marL="0" marR="0" algn="ctr">
                        <a:lnSpc>
                          <a:spcPct val="100000"/>
                        </a:lnSpc>
                        <a:spcBef>
                          <a:spcPts val="0"/>
                        </a:spcBef>
                        <a:spcAft>
                          <a:spcPts val="0"/>
                        </a:spcAft>
                      </a:pPr>
                      <a:r>
                        <a:rPr lang="en-US" sz="1400" dirty="0">
                          <a:effectLst/>
                        </a:rPr>
                        <a:t>CL-ML, Sandy Silty clay</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2764" marR="72764" marT="36382" marB="3638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4473191"/>
                  </a:ext>
                </a:extLst>
              </a:tr>
            </a:tbl>
          </a:graphicData>
        </a:graphic>
      </p:graphicFrame>
      <p:sp>
        <p:nvSpPr>
          <p:cNvPr id="9" name="Rectangle 8">
            <a:extLst>
              <a:ext uri="{FF2B5EF4-FFF2-40B4-BE49-F238E27FC236}">
                <a16:creationId xmlns:a16="http://schemas.microsoft.com/office/drawing/2014/main" id="{1CEAD89D-B349-449A-A653-A7466BA9F74D}"/>
              </a:ext>
            </a:extLst>
          </p:cNvPr>
          <p:cNvSpPr/>
          <p:nvPr/>
        </p:nvSpPr>
        <p:spPr>
          <a:xfrm>
            <a:off x="744583" y="5016006"/>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[5]</a:t>
            </a:r>
          </a:p>
        </p:txBody>
      </p:sp>
      <p:pic>
        <p:nvPicPr>
          <p:cNvPr id="10" name="Picture 9">
            <a:extLst>
              <a:ext uri="{FF2B5EF4-FFF2-40B4-BE49-F238E27FC236}">
                <a16:creationId xmlns:a16="http://schemas.microsoft.com/office/drawing/2014/main" id="{C4AF012E-850E-47DC-808A-C5D04F8321B7}"/>
              </a:ext>
            </a:extLst>
          </p:cNvPr>
          <p:cNvPicPr>
            <a:picLocks noChangeAspect="1"/>
          </p:cNvPicPr>
          <p:nvPr/>
        </p:nvPicPr>
        <p:blipFill>
          <a:blip r:embed="rId4"/>
          <a:stretch>
            <a:fillRect/>
          </a:stretch>
        </p:blipFill>
        <p:spPr>
          <a:xfrm>
            <a:off x="50479" y="5505921"/>
            <a:ext cx="1697361" cy="411981"/>
          </a:xfrm>
          <a:prstGeom prst="rect">
            <a:avLst/>
          </a:prstGeom>
        </p:spPr>
      </p:pic>
    </p:spTree>
    <p:extLst>
      <p:ext uri="{BB962C8B-B14F-4D97-AF65-F5344CB8AC3E}">
        <p14:creationId xmlns:p14="http://schemas.microsoft.com/office/powerpoint/2010/main" val="23965496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B92126-878A-4CC5-BE52-F00836AFFB5B}"/>
              </a:ext>
            </a:extLst>
          </p:cNvPr>
          <p:cNvSpPr>
            <a:spLocks noGrp="1"/>
          </p:cNvSpPr>
          <p:nvPr>
            <p:ph type="sldNum" sz="quarter" idx="12"/>
          </p:nvPr>
        </p:nvSpPr>
        <p:spPr/>
        <p:txBody>
          <a:bodyPr>
            <a:normAutofit lnSpcReduction="10000"/>
          </a:bodyPr>
          <a:lstStyle/>
          <a:p>
            <a:fld id="{D733103D-BF4D-154C-AAA9-127D4A025979}" type="slidenum">
              <a:rPr lang="en-SA" smtClean="0"/>
              <a:t>21</a:t>
            </a:fld>
            <a:endParaRPr lang="en-SA"/>
          </a:p>
        </p:txBody>
      </p:sp>
      <mc:AlternateContent xmlns:mc="http://schemas.openxmlformats.org/markup-compatibility/2006" xmlns:a14="http://schemas.microsoft.com/office/drawing/2010/main">
        <mc:Choice Requires="a14">
          <p:graphicFrame>
            <p:nvGraphicFramePr>
              <p:cNvPr id="9" name="Table 9">
                <a:extLst>
                  <a:ext uri="{FF2B5EF4-FFF2-40B4-BE49-F238E27FC236}">
                    <a16:creationId xmlns:a16="http://schemas.microsoft.com/office/drawing/2014/main" id="{840AEA40-7091-4ED1-968E-8AB14D35F73E}"/>
                  </a:ext>
                </a:extLst>
              </p:cNvPr>
              <p:cNvGraphicFramePr>
                <a:graphicFrameLocks noGrp="1"/>
              </p:cNvGraphicFramePr>
              <p:nvPr>
                <p:ph idx="1"/>
                <p:extLst>
                  <p:ext uri="{D42A27DB-BD31-4B8C-83A1-F6EECF244321}">
                    <p14:modId xmlns:p14="http://schemas.microsoft.com/office/powerpoint/2010/main" val="3948503914"/>
                  </p:ext>
                </p:extLst>
              </p:nvPr>
            </p:nvGraphicFramePr>
            <p:xfrm>
              <a:off x="3015575" y="1099226"/>
              <a:ext cx="7662546" cy="5262807"/>
            </p:xfrm>
            <a:graphic>
              <a:graphicData uri="http://schemas.openxmlformats.org/drawingml/2006/table">
                <a:tbl>
                  <a:tblPr firstRow="1" bandRow="1">
                    <a:tableStyleId>{5C22544A-7EE6-4342-B048-85BDC9FD1C3A}</a:tableStyleId>
                  </a:tblPr>
                  <a:tblGrid>
                    <a:gridCol w="3141740">
                      <a:extLst>
                        <a:ext uri="{9D8B030D-6E8A-4147-A177-3AD203B41FA5}">
                          <a16:colId xmlns:a16="http://schemas.microsoft.com/office/drawing/2014/main" val="3048108880"/>
                        </a:ext>
                      </a:extLst>
                    </a:gridCol>
                    <a:gridCol w="745844">
                      <a:extLst>
                        <a:ext uri="{9D8B030D-6E8A-4147-A177-3AD203B41FA5}">
                          <a16:colId xmlns:a16="http://schemas.microsoft.com/office/drawing/2014/main" val="1134829196"/>
                        </a:ext>
                      </a:extLst>
                    </a:gridCol>
                    <a:gridCol w="745844">
                      <a:extLst>
                        <a:ext uri="{9D8B030D-6E8A-4147-A177-3AD203B41FA5}">
                          <a16:colId xmlns:a16="http://schemas.microsoft.com/office/drawing/2014/main" val="1800996636"/>
                        </a:ext>
                      </a:extLst>
                    </a:gridCol>
                    <a:gridCol w="737171">
                      <a:extLst>
                        <a:ext uri="{9D8B030D-6E8A-4147-A177-3AD203B41FA5}">
                          <a16:colId xmlns:a16="http://schemas.microsoft.com/office/drawing/2014/main" val="4256968424"/>
                        </a:ext>
                      </a:extLst>
                    </a:gridCol>
                    <a:gridCol w="737171">
                      <a:extLst>
                        <a:ext uri="{9D8B030D-6E8A-4147-A177-3AD203B41FA5}">
                          <a16:colId xmlns:a16="http://schemas.microsoft.com/office/drawing/2014/main" val="329320141"/>
                        </a:ext>
                      </a:extLst>
                    </a:gridCol>
                    <a:gridCol w="777388">
                      <a:extLst>
                        <a:ext uri="{9D8B030D-6E8A-4147-A177-3AD203B41FA5}">
                          <a16:colId xmlns:a16="http://schemas.microsoft.com/office/drawing/2014/main" val="1159892826"/>
                        </a:ext>
                      </a:extLst>
                    </a:gridCol>
                    <a:gridCol w="777388">
                      <a:extLst>
                        <a:ext uri="{9D8B030D-6E8A-4147-A177-3AD203B41FA5}">
                          <a16:colId xmlns:a16="http://schemas.microsoft.com/office/drawing/2014/main" val="3855871458"/>
                        </a:ext>
                      </a:extLst>
                    </a:gridCol>
                  </a:tblGrid>
                  <a:tr h="336706">
                    <a:tc>
                      <a:txBody>
                        <a:bodyPr/>
                        <a:lstStyle/>
                        <a:p>
                          <a:pPr algn="ctr"/>
                          <a:r>
                            <a:rPr lang="en-US" dirty="0"/>
                            <a:t>Test</a:t>
                          </a:r>
                        </a:p>
                      </a:txBody>
                      <a:tcPr anchor="ctr"/>
                    </a:tc>
                    <a:tc gridSpan="2">
                      <a:txBody>
                        <a:bodyPr/>
                        <a:lstStyle/>
                        <a:p>
                          <a:pPr algn="ctr"/>
                          <a:r>
                            <a:rPr lang="en-US" dirty="0"/>
                            <a:t>1</a:t>
                          </a:r>
                        </a:p>
                      </a:txBody>
                      <a:tcPr anchor="ctr"/>
                    </a:tc>
                    <a:tc hMerge="1">
                      <a:txBody>
                        <a:bodyPr/>
                        <a:lstStyle/>
                        <a:p>
                          <a:endParaRPr lang="en-US"/>
                        </a:p>
                      </a:txBody>
                      <a:tcPr/>
                    </a:tc>
                    <a:tc gridSpan="2">
                      <a:txBody>
                        <a:bodyPr/>
                        <a:lstStyle/>
                        <a:p>
                          <a:pPr algn="ctr"/>
                          <a:r>
                            <a:rPr lang="en-US" dirty="0"/>
                            <a:t>2</a:t>
                          </a:r>
                        </a:p>
                      </a:txBody>
                      <a:tcPr anchor="ctr"/>
                    </a:tc>
                    <a:tc hMerge="1">
                      <a:txBody>
                        <a:bodyPr/>
                        <a:lstStyle/>
                        <a:p>
                          <a:endParaRPr lang="en-US"/>
                        </a:p>
                      </a:txBody>
                      <a:tcPr/>
                    </a:tc>
                    <a:tc gridSpan="2">
                      <a:txBody>
                        <a:bodyPr/>
                        <a:lstStyle/>
                        <a:p>
                          <a:pPr algn="ctr"/>
                          <a:r>
                            <a:rPr lang="en-US" dirty="0"/>
                            <a:t>3</a:t>
                          </a:r>
                        </a:p>
                      </a:txBody>
                      <a:tcPr anchor="ctr"/>
                    </a:tc>
                    <a:tc hMerge="1">
                      <a:txBody>
                        <a:bodyPr/>
                        <a:lstStyle/>
                        <a:p>
                          <a:endParaRPr lang="en-US"/>
                        </a:p>
                      </a:txBody>
                      <a:tcPr/>
                    </a:tc>
                    <a:extLst>
                      <a:ext uri="{0D108BD9-81ED-4DB2-BD59-A6C34878D82A}">
                        <a16:rowId xmlns:a16="http://schemas.microsoft.com/office/drawing/2014/main" val="2379745398"/>
                      </a:ext>
                    </a:extLst>
                  </a:tr>
                  <a:tr h="336706">
                    <a:tc>
                      <a:txBody>
                        <a:bodyPr/>
                        <a:lstStyle/>
                        <a:p>
                          <a:pPr algn="ctr"/>
                          <a:r>
                            <a:rPr lang="en-US" dirty="0">
                              <a:solidFill>
                                <a:schemeClr val="bg1"/>
                              </a:solidFill>
                            </a:rPr>
                            <a:t>Blows</a:t>
                          </a:r>
                        </a:p>
                      </a:txBody>
                      <a:tcPr>
                        <a:solidFill>
                          <a:schemeClr val="accent2">
                            <a:lumMod val="75000"/>
                          </a:schemeClr>
                        </a:solidFill>
                      </a:tcPr>
                    </a:tc>
                    <a:tc gridSpan="2">
                      <a:txBody>
                        <a:bodyPr/>
                        <a:lstStyle/>
                        <a:p>
                          <a:pPr algn="ctr"/>
                          <a:r>
                            <a:rPr lang="en-US" dirty="0">
                              <a:solidFill>
                                <a:schemeClr val="bg1"/>
                              </a:solidFill>
                            </a:rPr>
                            <a:t>10</a:t>
                          </a:r>
                        </a:p>
                      </a:txBody>
                      <a:tcPr>
                        <a:solidFill>
                          <a:schemeClr val="accent2">
                            <a:lumMod val="75000"/>
                          </a:schemeClr>
                        </a:solidFill>
                      </a:tcPr>
                    </a:tc>
                    <a:tc hMerge="1">
                      <a:txBody>
                        <a:bodyPr/>
                        <a:lstStyle/>
                        <a:p>
                          <a:endParaRPr lang="en-US"/>
                        </a:p>
                      </a:txBody>
                      <a:tcPr/>
                    </a:tc>
                    <a:tc gridSpan="2">
                      <a:txBody>
                        <a:bodyPr/>
                        <a:lstStyle/>
                        <a:p>
                          <a:pPr algn="ctr"/>
                          <a:r>
                            <a:rPr lang="en-US" dirty="0">
                              <a:solidFill>
                                <a:schemeClr val="bg1"/>
                              </a:solidFill>
                            </a:rPr>
                            <a:t>30</a:t>
                          </a:r>
                        </a:p>
                      </a:txBody>
                      <a:tcPr>
                        <a:solidFill>
                          <a:schemeClr val="accent2">
                            <a:lumMod val="75000"/>
                          </a:schemeClr>
                        </a:solidFill>
                      </a:tcPr>
                    </a:tc>
                    <a:tc hMerge="1">
                      <a:txBody>
                        <a:bodyPr/>
                        <a:lstStyle/>
                        <a:p>
                          <a:endParaRPr lang="en-US"/>
                        </a:p>
                      </a:txBody>
                      <a:tcPr/>
                    </a:tc>
                    <a:tc gridSpan="2">
                      <a:txBody>
                        <a:bodyPr/>
                        <a:lstStyle/>
                        <a:p>
                          <a:pPr algn="ctr"/>
                          <a:r>
                            <a:rPr lang="en-US" dirty="0">
                              <a:solidFill>
                                <a:schemeClr val="bg1"/>
                              </a:solidFill>
                            </a:rPr>
                            <a:t>65</a:t>
                          </a:r>
                        </a:p>
                      </a:txBody>
                      <a:tcPr>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212432625"/>
                      </a:ext>
                    </a:extLst>
                  </a:tr>
                  <a:tr h="495488">
                    <a:tc>
                      <a:txBody>
                        <a:bodyPr/>
                        <a:lstStyle/>
                        <a:p>
                          <a:pPr algn="ctr"/>
                          <a:r>
                            <a:rPr lang="en-US" dirty="0"/>
                            <a:t>Volume of </a:t>
                          </a:r>
                          <a:r>
                            <a:rPr lang="en-US" dirty="0" err="1"/>
                            <a:t>mould</a:t>
                          </a:r>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r>
                                <a:rPr lang="en-US" b="0" i="1" smtClean="0">
                                  <a:latin typeface="Cambria Math" panose="02040503050406030204" pitchFamily="18" charset="0"/>
                                </a:rPr>
                                <m:t>)</m:t>
                              </m:r>
                            </m:oMath>
                          </a14:m>
                          <a:endParaRPr lang="en-US" dirty="0"/>
                        </a:p>
                      </a:txBody>
                      <a:tcPr/>
                    </a:tc>
                    <a:tc gridSpan="2">
                      <a:txBody>
                        <a:bodyPr/>
                        <a:lstStyle/>
                        <a:p>
                          <a:pPr algn="ctr"/>
                          <a:r>
                            <a:rPr lang="en-US" dirty="0"/>
                            <a:t>2133</a:t>
                          </a:r>
                        </a:p>
                      </a:txBody>
                      <a:tcPr/>
                    </a:tc>
                    <a:tc hMerge="1">
                      <a:txBody>
                        <a:bodyPr/>
                        <a:lstStyle/>
                        <a:p>
                          <a:endParaRPr lang="en-US"/>
                        </a:p>
                      </a:txBody>
                      <a:tcPr/>
                    </a:tc>
                    <a:tc gridSpan="2">
                      <a:txBody>
                        <a:bodyPr/>
                        <a:lstStyle/>
                        <a:p>
                          <a:pPr algn="ctr"/>
                          <a:r>
                            <a:rPr lang="en-US" dirty="0"/>
                            <a:t>2139</a:t>
                          </a:r>
                        </a:p>
                      </a:txBody>
                      <a:tcPr/>
                    </a:tc>
                    <a:tc hMerge="1">
                      <a:txBody>
                        <a:bodyPr/>
                        <a:lstStyle/>
                        <a:p>
                          <a:endParaRPr lang="en-US"/>
                        </a:p>
                      </a:txBody>
                      <a:tcPr/>
                    </a:tc>
                    <a:tc gridSpan="2">
                      <a:txBody>
                        <a:bodyPr/>
                        <a:lstStyle/>
                        <a:p>
                          <a:pPr algn="ctr"/>
                          <a:r>
                            <a:rPr lang="en-US" dirty="0"/>
                            <a:t>2136</a:t>
                          </a:r>
                        </a:p>
                      </a:txBody>
                      <a:tcPr/>
                    </a:tc>
                    <a:tc hMerge="1">
                      <a:txBody>
                        <a:bodyPr/>
                        <a:lstStyle/>
                        <a:p>
                          <a:endParaRPr lang="en-US"/>
                        </a:p>
                      </a:txBody>
                      <a:tcPr/>
                    </a:tc>
                    <a:extLst>
                      <a:ext uri="{0D108BD9-81ED-4DB2-BD59-A6C34878D82A}">
                        <a16:rowId xmlns:a16="http://schemas.microsoft.com/office/drawing/2014/main" val="990041672"/>
                      </a:ext>
                    </a:extLst>
                  </a:tr>
                  <a:tr h="707840">
                    <a:tc>
                      <a:txBody>
                        <a:bodyPr/>
                        <a:lstStyle/>
                        <a:p>
                          <a:pPr algn="ctr"/>
                          <a:r>
                            <a:rPr lang="en-US" dirty="0"/>
                            <a:t>Mass of compacted specimen (g)</a:t>
                          </a:r>
                        </a:p>
                      </a:txBody>
                      <a:tcPr/>
                    </a:tc>
                    <a:tc gridSpan="2">
                      <a:txBody>
                        <a:bodyPr/>
                        <a:lstStyle/>
                        <a:p>
                          <a:pPr algn="ctr"/>
                          <a:r>
                            <a:rPr lang="en-US" dirty="0"/>
                            <a:t>4960</a:t>
                          </a:r>
                        </a:p>
                      </a:txBody>
                      <a:tcPr/>
                    </a:tc>
                    <a:tc hMerge="1">
                      <a:txBody>
                        <a:bodyPr/>
                        <a:lstStyle/>
                        <a:p>
                          <a:endParaRPr lang="en-US"/>
                        </a:p>
                      </a:txBody>
                      <a:tcPr/>
                    </a:tc>
                    <a:tc gridSpan="2">
                      <a:txBody>
                        <a:bodyPr/>
                        <a:lstStyle/>
                        <a:p>
                          <a:pPr algn="ctr"/>
                          <a:r>
                            <a:rPr lang="en-US" dirty="0"/>
                            <a:t>5099</a:t>
                          </a:r>
                        </a:p>
                      </a:txBody>
                      <a:tcPr/>
                    </a:tc>
                    <a:tc hMerge="1">
                      <a:txBody>
                        <a:bodyPr/>
                        <a:lstStyle/>
                        <a:p>
                          <a:endParaRPr lang="en-US"/>
                        </a:p>
                      </a:txBody>
                      <a:tcPr/>
                    </a:tc>
                    <a:tc gridSpan="2">
                      <a:txBody>
                        <a:bodyPr/>
                        <a:lstStyle/>
                        <a:p>
                          <a:pPr algn="ctr"/>
                          <a:r>
                            <a:rPr lang="en-US" dirty="0"/>
                            <a:t>5295</a:t>
                          </a:r>
                        </a:p>
                      </a:txBody>
                      <a:tcPr/>
                    </a:tc>
                    <a:tc hMerge="1">
                      <a:txBody>
                        <a:bodyPr/>
                        <a:lstStyle/>
                        <a:p>
                          <a:endParaRPr lang="en-US"/>
                        </a:p>
                      </a:txBody>
                      <a:tcPr/>
                    </a:tc>
                    <a:extLst>
                      <a:ext uri="{0D108BD9-81ED-4DB2-BD59-A6C34878D82A}">
                        <a16:rowId xmlns:a16="http://schemas.microsoft.com/office/drawing/2014/main" val="3142797327"/>
                      </a:ext>
                    </a:extLst>
                  </a:tr>
                  <a:tr h="707840">
                    <a:tc>
                      <a:txBody>
                        <a:bodyPr/>
                        <a:lstStyle/>
                        <a:p>
                          <a:pPr algn="ctr"/>
                          <a:r>
                            <a:rPr lang="en-US" dirty="0"/>
                            <a:t>Mass of soaked drained specimen  (g)</a:t>
                          </a:r>
                        </a:p>
                      </a:txBody>
                      <a:tcPr/>
                    </a:tc>
                    <a:tc gridSpan="2">
                      <a:txBody>
                        <a:bodyPr/>
                        <a:lstStyle/>
                        <a:p>
                          <a:pPr algn="ctr"/>
                          <a:r>
                            <a:rPr lang="en-US" dirty="0"/>
                            <a:t>5067</a:t>
                          </a:r>
                        </a:p>
                      </a:txBody>
                      <a:tcPr/>
                    </a:tc>
                    <a:tc hMerge="1">
                      <a:txBody>
                        <a:bodyPr/>
                        <a:lstStyle/>
                        <a:p>
                          <a:endParaRPr lang="en-US"/>
                        </a:p>
                      </a:txBody>
                      <a:tcPr/>
                    </a:tc>
                    <a:tc gridSpan="2">
                      <a:txBody>
                        <a:bodyPr/>
                        <a:lstStyle/>
                        <a:p>
                          <a:pPr algn="ctr"/>
                          <a:r>
                            <a:rPr lang="en-US" dirty="0"/>
                            <a:t>5207</a:t>
                          </a:r>
                        </a:p>
                      </a:txBody>
                      <a:tcPr/>
                    </a:tc>
                    <a:tc hMerge="1">
                      <a:txBody>
                        <a:bodyPr/>
                        <a:lstStyle/>
                        <a:p>
                          <a:endParaRPr lang="en-US"/>
                        </a:p>
                      </a:txBody>
                      <a:tcPr/>
                    </a:tc>
                    <a:tc gridSpan="2">
                      <a:txBody>
                        <a:bodyPr/>
                        <a:lstStyle/>
                        <a:p>
                          <a:pPr algn="ctr"/>
                          <a:r>
                            <a:rPr lang="en-US" dirty="0"/>
                            <a:t>5355</a:t>
                          </a:r>
                        </a:p>
                      </a:txBody>
                      <a:tcPr/>
                    </a:tc>
                    <a:tc hMerge="1">
                      <a:txBody>
                        <a:bodyPr/>
                        <a:lstStyle/>
                        <a:p>
                          <a:endParaRPr lang="en-US"/>
                        </a:p>
                      </a:txBody>
                      <a:tcPr/>
                    </a:tc>
                    <a:extLst>
                      <a:ext uri="{0D108BD9-81ED-4DB2-BD59-A6C34878D82A}">
                        <a16:rowId xmlns:a16="http://schemas.microsoft.com/office/drawing/2014/main" val="2956911294"/>
                      </a:ext>
                    </a:extLst>
                  </a:tr>
                  <a:tr h="387271">
                    <a:tc>
                      <a:txBody>
                        <a:bodyPr/>
                        <a:lstStyle/>
                        <a:p>
                          <a:pPr algn="ctr"/>
                          <a:r>
                            <a:rPr lang="en-US" dirty="0"/>
                            <a:t>Water content (%)</a:t>
                          </a:r>
                        </a:p>
                      </a:txBody>
                      <a:tcPr/>
                    </a:tc>
                    <a:tc>
                      <a:txBody>
                        <a:bodyPr/>
                        <a:lstStyle/>
                        <a:p>
                          <a:pPr algn="ctr"/>
                          <a:r>
                            <a:rPr lang="en-US" dirty="0"/>
                            <a:t>6.6</a:t>
                          </a:r>
                        </a:p>
                      </a:txBody>
                      <a:tcPr>
                        <a:solidFill>
                          <a:schemeClr val="accent3">
                            <a:lumMod val="60000"/>
                            <a:lumOff val="40000"/>
                          </a:schemeClr>
                        </a:solidFill>
                      </a:tcPr>
                    </a:tc>
                    <a:tc>
                      <a:txBody>
                        <a:bodyPr/>
                        <a:lstStyle/>
                        <a:p>
                          <a:pPr algn="ctr"/>
                          <a:r>
                            <a:rPr lang="en-US" dirty="0"/>
                            <a:t>12</a:t>
                          </a:r>
                        </a:p>
                      </a:txBody>
                      <a:tcPr/>
                    </a:tc>
                    <a:tc>
                      <a:txBody>
                        <a:bodyPr/>
                        <a:lstStyle/>
                        <a:p>
                          <a:pPr algn="ctr"/>
                          <a:r>
                            <a:rPr lang="en-US" dirty="0"/>
                            <a:t>6.5</a:t>
                          </a:r>
                        </a:p>
                      </a:txBody>
                      <a:tcPr>
                        <a:solidFill>
                          <a:schemeClr val="accent3">
                            <a:lumMod val="60000"/>
                            <a:lumOff val="40000"/>
                          </a:schemeClr>
                        </a:solidFill>
                      </a:tcPr>
                    </a:tc>
                    <a:tc>
                      <a:txBody>
                        <a:bodyPr/>
                        <a:lstStyle/>
                        <a:p>
                          <a:pPr algn="ctr"/>
                          <a:r>
                            <a:rPr lang="en-US" dirty="0"/>
                            <a:t>11.2</a:t>
                          </a:r>
                        </a:p>
                      </a:txBody>
                      <a:tcPr/>
                    </a:tc>
                    <a:tc>
                      <a:txBody>
                        <a:bodyPr/>
                        <a:lstStyle/>
                        <a:p>
                          <a:pPr algn="ctr"/>
                          <a:r>
                            <a:rPr lang="en-US" dirty="0"/>
                            <a:t>6.4</a:t>
                          </a:r>
                        </a:p>
                      </a:txBody>
                      <a:tcPr>
                        <a:solidFill>
                          <a:schemeClr val="accent3">
                            <a:lumMod val="60000"/>
                            <a:lumOff val="40000"/>
                          </a:schemeClr>
                        </a:solidFill>
                      </a:tcPr>
                    </a:tc>
                    <a:tc>
                      <a:txBody>
                        <a:bodyPr/>
                        <a:lstStyle/>
                        <a:p>
                          <a:pPr algn="ctr"/>
                          <a:r>
                            <a:rPr lang="en-US" dirty="0"/>
                            <a:t>10.1</a:t>
                          </a:r>
                        </a:p>
                      </a:txBody>
                      <a:tcPr/>
                    </a:tc>
                    <a:extLst>
                      <a:ext uri="{0D108BD9-81ED-4DB2-BD59-A6C34878D82A}">
                        <a16:rowId xmlns:a16="http://schemas.microsoft.com/office/drawing/2014/main" val="1470809990"/>
                      </a:ext>
                    </a:extLst>
                  </a:tr>
                  <a:tr h="467866">
                    <a:tc>
                      <a:txBody>
                        <a:bodyPr/>
                        <a:lstStyle/>
                        <a:p>
                          <a:pPr algn="ctr"/>
                          <a:r>
                            <a:rPr lang="en-US" dirty="0"/>
                            <a:t>Density of compacted specimen</a:t>
                          </a:r>
                        </a:p>
                      </a:txBody>
                      <a:tcPr anchor="ctr"/>
                    </a:tc>
                    <a:tc gridSpan="2">
                      <a:txBody>
                        <a:bodyPr/>
                        <a:lstStyle/>
                        <a:p>
                          <a:pPr algn="ctr"/>
                          <a:r>
                            <a:rPr lang="en-US" dirty="0"/>
                            <a:t>2.325</a:t>
                          </a:r>
                        </a:p>
                      </a:txBody>
                      <a:tcPr anchor="ctr"/>
                    </a:tc>
                    <a:tc hMerge="1">
                      <a:txBody>
                        <a:bodyPr/>
                        <a:lstStyle/>
                        <a:p>
                          <a:endParaRPr lang="en-US"/>
                        </a:p>
                      </a:txBody>
                      <a:tcPr/>
                    </a:tc>
                    <a:tc gridSpan="2">
                      <a:txBody>
                        <a:bodyPr/>
                        <a:lstStyle/>
                        <a:p>
                          <a:pPr algn="ctr"/>
                          <a:r>
                            <a:rPr lang="en-US" dirty="0"/>
                            <a:t>2.384</a:t>
                          </a:r>
                        </a:p>
                      </a:txBody>
                      <a:tcPr anchor="ctr"/>
                    </a:tc>
                    <a:tc hMerge="1">
                      <a:txBody>
                        <a:bodyPr/>
                        <a:lstStyle/>
                        <a:p>
                          <a:endParaRPr lang="en-US"/>
                        </a:p>
                      </a:txBody>
                      <a:tcPr/>
                    </a:tc>
                    <a:tc gridSpan="2">
                      <a:txBody>
                        <a:bodyPr/>
                        <a:lstStyle/>
                        <a:p>
                          <a:pPr algn="ctr"/>
                          <a:r>
                            <a:rPr lang="en-US" dirty="0"/>
                            <a:t>2.479</a:t>
                          </a:r>
                        </a:p>
                      </a:txBody>
                      <a:tcPr anchor="ctr"/>
                    </a:tc>
                    <a:tc hMerge="1">
                      <a:txBody>
                        <a:bodyPr/>
                        <a:lstStyle/>
                        <a:p>
                          <a:endParaRPr lang="en-US"/>
                        </a:p>
                      </a:txBody>
                      <a:tcPr/>
                    </a:tc>
                    <a:extLst>
                      <a:ext uri="{0D108BD9-81ED-4DB2-BD59-A6C34878D82A}">
                        <a16:rowId xmlns:a16="http://schemas.microsoft.com/office/drawing/2014/main" val="2620341019"/>
                      </a:ext>
                    </a:extLst>
                  </a:tr>
                  <a:tr h="4954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Density of soaked specimen</a:t>
                          </a:r>
                        </a:p>
                      </a:txBody>
                      <a:tcPr anchor="ctr"/>
                    </a:tc>
                    <a:tc gridSpan="2">
                      <a:txBody>
                        <a:bodyPr/>
                        <a:lstStyle/>
                        <a:p>
                          <a:pPr algn="ctr"/>
                          <a:r>
                            <a:rPr lang="en-US" dirty="0"/>
                            <a:t>2.376</a:t>
                          </a:r>
                        </a:p>
                      </a:txBody>
                      <a:tcPr anchor="ctr"/>
                    </a:tc>
                    <a:tc hMerge="1">
                      <a:txBody>
                        <a:bodyPr/>
                        <a:lstStyle/>
                        <a:p>
                          <a:endParaRPr lang="en-US"/>
                        </a:p>
                      </a:txBody>
                      <a:tcPr/>
                    </a:tc>
                    <a:tc gridSpan="2">
                      <a:txBody>
                        <a:bodyPr/>
                        <a:lstStyle/>
                        <a:p>
                          <a:pPr algn="ctr"/>
                          <a:r>
                            <a:rPr lang="en-US" dirty="0"/>
                            <a:t>2.434</a:t>
                          </a:r>
                        </a:p>
                      </a:txBody>
                      <a:tcPr anchor="ctr"/>
                    </a:tc>
                    <a:tc hMerge="1">
                      <a:txBody>
                        <a:bodyPr/>
                        <a:lstStyle/>
                        <a:p>
                          <a:endParaRPr lang="en-US"/>
                        </a:p>
                      </a:txBody>
                      <a:tcPr/>
                    </a:tc>
                    <a:tc gridSpan="2">
                      <a:txBody>
                        <a:bodyPr/>
                        <a:lstStyle/>
                        <a:p>
                          <a:pPr algn="ctr"/>
                          <a:r>
                            <a:rPr lang="en-US" dirty="0"/>
                            <a:t>2.507</a:t>
                          </a:r>
                        </a:p>
                      </a:txBody>
                      <a:tcPr anchor="ctr"/>
                    </a:tc>
                    <a:tc hMerge="1">
                      <a:txBody>
                        <a:bodyPr/>
                        <a:lstStyle/>
                        <a:p>
                          <a:endParaRPr lang="en-US"/>
                        </a:p>
                      </a:txBody>
                      <a:tcPr/>
                    </a:tc>
                    <a:extLst>
                      <a:ext uri="{0D108BD9-81ED-4DB2-BD59-A6C34878D82A}">
                        <a16:rowId xmlns:a16="http://schemas.microsoft.com/office/drawing/2014/main" val="3227461136"/>
                      </a:ext>
                    </a:extLst>
                  </a:tr>
                  <a:tr h="336706">
                    <a:tc>
                      <a:txBody>
                        <a:bodyPr/>
                        <a:lstStyle/>
                        <a:p>
                          <a:pPr algn="ctr"/>
                          <a:r>
                            <a:rPr lang="en-US" dirty="0"/>
                            <a:t>Dry density</a:t>
                          </a:r>
                        </a:p>
                      </a:txBody>
                      <a:tcPr anchor="ctr"/>
                    </a:tc>
                    <a:tc gridSpan="2">
                      <a:txBody>
                        <a:bodyPr/>
                        <a:lstStyle/>
                        <a:p>
                          <a:pPr algn="ctr"/>
                          <a:r>
                            <a:rPr lang="en-US" dirty="0"/>
                            <a:t>2.181</a:t>
                          </a:r>
                        </a:p>
                      </a:txBody>
                      <a:tcPr anchor="ctr"/>
                    </a:tc>
                    <a:tc hMerge="1">
                      <a:txBody>
                        <a:bodyPr/>
                        <a:lstStyle/>
                        <a:p>
                          <a:endParaRPr lang="en-US"/>
                        </a:p>
                      </a:txBody>
                      <a:tcPr/>
                    </a:tc>
                    <a:tc gridSpan="2">
                      <a:txBody>
                        <a:bodyPr/>
                        <a:lstStyle/>
                        <a:p>
                          <a:pPr algn="ctr"/>
                          <a:r>
                            <a:rPr lang="en-US" dirty="0"/>
                            <a:t>2.238</a:t>
                          </a:r>
                        </a:p>
                      </a:txBody>
                      <a:tcPr anchor="ctr"/>
                    </a:tc>
                    <a:tc hMerge="1">
                      <a:txBody>
                        <a:bodyPr/>
                        <a:lstStyle/>
                        <a:p>
                          <a:endParaRPr lang="en-US"/>
                        </a:p>
                      </a:txBody>
                      <a:tcPr/>
                    </a:tc>
                    <a:tc gridSpan="2">
                      <a:txBody>
                        <a:bodyPr/>
                        <a:lstStyle/>
                        <a:p>
                          <a:pPr algn="ctr"/>
                          <a:r>
                            <a:rPr lang="en-US" dirty="0"/>
                            <a:t>2.330</a:t>
                          </a:r>
                        </a:p>
                      </a:txBody>
                      <a:tcPr anchor="ctr"/>
                    </a:tc>
                    <a:tc hMerge="1">
                      <a:txBody>
                        <a:bodyPr/>
                        <a:lstStyle/>
                        <a:p>
                          <a:endParaRPr lang="en-US"/>
                        </a:p>
                      </a:txBody>
                      <a:tcPr/>
                    </a:tc>
                    <a:extLst>
                      <a:ext uri="{0D108BD9-81ED-4DB2-BD59-A6C34878D82A}">
                        <a16:rowId xmlns:a16="http://schemas.microsoft.com/office/drawing/2014/main" val="3207201764"/>
                      </a:ext>
                    </a:extLst>
                  </a:tr>
                  <a:tr h="336706">
                    <a:tc>
                      <a:txBody>
                        <a:bodyPr/>
                        <a:lstStyle/>
                        <a:p>
                          <a:pPr algn="ctr"/>
                          <a:r>
                            <a:rPr lang="en-US" dirty="0"/>
                            <a:t>Compaction %</a:t>
                          </a:r>
                        </a:p>
                      </a:txBody>
                      <a:tcPr anchor="ctr"/>
                    </a:tc>
                    <a:tc gridSpan="2">
                      <a:txBody>
                        <a:bodyPr/>
                        <a:lstStyle/>
                        <a:p>
                          <a:pPr algn="ctr"/>
                          <a:r>
                            <a:rPr lang="en-US" dirty="0"/>
                            <a:t>94.4</a:t>
                          </a:r>
                        </a:p>
                      </a:txBody>
                      <a:tcPr anchor="ctr"/>
                    </a:tc>
                    <a:tc hMerge="1">
                      <a:txBody>
                        <a:bodyPr/>
                        <a:lstStyle/>
                        <a:p>
                          <a:endParaRPr lang="en-US"/>
                        </a:p>
                      </a:txBody>
                      <a:tcPr/>
                    </a:tc>
                    <a:tc gridSpan="2">
                      <a:txBody>
                        <a:bodyPr/>
                        <a:lstStyle/>
                        <a:p>
                          <a:pPr algn="ctr"/>
                          <a:r>
                            <a:rPr lang="en-US" dirty="0"/>
                            <a:t>96.9</a:t>
                          </a:r>
                        </a:p>
                      </a:txBody>
                      <a:tcPr anchor="ctr"/>
                    </a:tc>
                    <a:tc hMerge="1">
                      <a:txBody>
                        <a:bodyPr/>
                        <a:lstStyle/>
                        <a:p>
                          <a:endParaRPr lang="en-US"/>
                        </a:p>
                      </a:txBody>
                      <a:tcPr/>
                    </a:tc>
                    <a:tc gridSpan="2">
                      <a:txBody>
                        <a:bodyPr/>
                        <a:lstStyle/>
                        <a:p>
                          <a:pPr algn="ctr"/>
                          <a:r>
                            <a:rPr lang="en-US" dirty="0"/>
                            <a:t>100.8</a:t>
                          </a:r>
                        </a:p>
                      </a:txBody>
                      <a:tcPr anchor="ctr"/>
                    </a:tc>
                    <a:tc hMerge="1">
                      <a:txBody>
                        <a:bodyPr/>
                        <a:lstStyle/>
                        <a:p>
                          <a:endParaRPr lang="en-US"/>
                        </a:p>
                      </a:txBody>
                      <a:tcPr/>
                    </a:tc>
                    <a:extLst>
                      <a:ext uri="{0D108BD9-81ED-4DB2-BD59-A6C34878D82A}">
                        <a16:rowId xmlns:a16="http://schemas.microsoft.com/office/drawing/2014/main" val="1455539597"/>
                      </a:ext>
                    </a:extLst>
                  </a:tr>
                  <a:tr h="336706">
                    <a:tc>
                      <a:txBody>
                        <a:bodyPr/>
                        <a:lstStyle/>
                        <a:p>
                          <a:pPr algn="ctr"/>
                          <a:r>
                            <a:rPr lang="en-US" dirty="0"/>
                            <a:t>Swell %</a:t>
                          </a:r>
                        </a:p>
                      </a:txBody>
                      <a:tcPr anchor="ctr"/>
                    </a:tc>
                    <a:tc gridSpan="2">
                      <a:txBody>
                        <a:bodyPr/>
                        <a:lstStyle/>
                        <a:p>
                          <a:pPr algn="ctr"/>
                          <a:r>
                            <a:rPr lang="en-US" dirty="0"/>
                            <a:t>0.48</a:t>
                          </a:r>
                        </a:p>
                      </a:txBody>
                      <a:tcPr anchor="ctr"/>
                    </a:tc>
                    <a:tc hMerge="1">
                      <a:txBody>
                        <a:bodyPr/>
                        <a:lstStyle/>
                        <a:p>
                          <a:pPr algn="ctr"/>
                          <a:r>
                            <a:rPr lang="en-US" dirty="0"/>
                            <a:t>0.48</a:t>
                          </a:r>
                        </a:p>
                      </a:txBody>
                      <a:tcPr anchor="ctr"/>
                    </a:tc>
                    <a:tc gridSpan="2">
                      <a:txBody>
                        <a:bodyPr/>
                        <a:lstStyle/>
                        <a:p>
                          <a:pPr algn="ctr"/>
                          <a:r>
                            <a:rPr lang="en-US" dirty="0"/>
                            <a:t>0.38</a:t>
                          </a:r>
                        </a:p>
                      </a:txBody>
                      <a:tcPr anchor="ctr"/>
                    </a:tc>
                    <a:tc hMerge="1">
                      <a:txBody>
                        <a:bodyPr/>
                        <a:lstStyle/>
                        <a:p>
                          <a:pPr algn="ctr"/>
                          <a:endParaRPr lang="en-US" dirty="0"/>
                        </a:p>
                      </a:txBody>
                      <a:tcPr anchor="ctr"/>
                    </a:tc>
                    <a:tc gridSpan="2">
                      <a:txBody>
                        <a:bodyPr/>
                        <a:lstStyle/>
                        <a:p>
                          <a:pPr algn="ctr"/>
                          <a:r>
                            <a:rPr lang="en-US" dirty="0"/>
                            <a:t>0.25</a:t>
                          </a:r>
                        </a:p>
                      </a:txBody>
                      <a:tcPr anchor="ctr"/>
                    </a:tc>
                    <a:tc hMerge="1">
                      <a:txBody>
                        <a:bodyPr/>
                        <a:lstStyle/>
                        <a:p>
                          <a:pPr algn="ctr"/>
                          <a:endParaRPr lang="en-US" dirty="0"/>
                        </a:p>
                      </a:txBody>
                      <a:tcPr anchor="ctr"/>
                    </a:tc>
                    <a:extLst>
                      <a:ext uri="{0D108BD9-81ED-4DB2-BD59-A6C34878D82A}">
                        <a16:rowId xmlns:a16="http://schemas.microsoft.com/office/drawing/2014/main" val="1939867184"/>
                      </a:ext>
                    </a:extLst>
                  </a:tr>
                </a:tbl>
              </a:graphicData>
            </a:graphic>
          </p:graphicFrame>
        </mc:Choice>
        <mc:Fallback xmlns="">
          <p:graphicFrame>
            <p:nvGraphicFramePr>
              <p:cNvPr id="9" name="Table 9">
                <a:extLst>
                  <a:ext uri="{FF2B5EF4-FFF2-40B4-BE49-F238E27FC236}">
                    <a16:creationId xmlns:a16="http://schemas.microsoft.com/office/drawing/2014/main" id="{840AEA40-7091-4ED1-968E-8AB14D35F73E}"/>
                  </a:ext>
                </a:extLst>
              </p:cNvPr>
              <p:cNvGraphicFramePr>
                <a:graphicFrameLocks noGrp="1"/>
              </p:cNvGraphicFramePr>
              <p:nvPr>
                <p:ph idx="1"/>
                <p:extLst>
                  <p:ext uri="{D42A27DB-BD31-4B8C-83A1-F6EECF244321}">
                    <p14:modId xmlns:p14="http://schemas.microsoft.com/office/powerpoint/2010/main" val="3948503914"/>
                  </p:ext>
                </p:extLst>
              </p:nvPr>
            </p:nvGraphicFramePr>
            <p:xfrm>
              <a:off x="3015575" y="1099226"/>
              <a:ext cx="7662546" cy="5262807"/>
            </p:xfrm>
            <a:graphic>
              <a:graphicData uri="http://schemas.openxmlformats.org/drawingml/2006/table">
                <a:tbl>
                  <a:tblPr firstRow="1" bandRow="1">
                    <a:tableStyleId>{5C22544A-7EE6-4342-B048-85BDC9FD1C3A}</a:tableStyleId>
                  </a:tblPr>
                  <a:tblGrid>
                    <a:gridCol w="3141740">
                      <a:extLst>
                        <a:ext uri="{9D8B030D-6E8A-4147-A177-3AD203B41FA5}">
                          <a16:colId xmlns:a16="http://schemas.microsoft.com/office/drawing/2014/main" val="3048108880"/>
                        </a:ext>
                      </a:extLst>
                    </a:gridCol>
                    <a:gridCol w="745844">
                      <a:extLst>
                        <a:ext uri="{9D8B030D-6E8A-4147-A177-3AD203B41FA5}">
                          <a16:colId xmlns:a16="http://schemas.microsoft.com/office/drawing/2014/main" val="1134829196"/>
                        </a:ext>
                      </a:extLst>
                    </a:gridCol>
                    <a:gridCol w="745844">
                      <a:extLst>
                        <a:ext uri="{9D8B030D-6E8A-4147-A177-3AD203B41FA5}">
                          <a16:colId xmlns:a16="http://schemas.microsoft.com/office/drawing/2014/main" val="1800996636"/>
                        </a:ext>
                      </a:extLst>
                    </a:gridCol>
                    <a:gridCol w="737171">
                      <a:extLst>
                        <a:ext uri="{9D8B030D-6E8A-4147-A177-3AD203B41FA5}">
                          <a16:colId xmlns:a16="http://schemas.microsoft.com/office/drawing/2014/main" val="4256968424"/>
                        </a:ext>
                      </a:extLst>
                    </a:gridCol>
                    <a:gridCol w="737171">
                      <a:extLst>
                        <a:ext uri="{9D8B030D-6E8A-4147-A177-3AD203B41FA5}">
                          <a16:colId xmlns:a16="http://schemas.microsoft.com/office/drawing/2014/main" val="329320141"/>
                        </a:ext>
                      </a:extLst>
                    </a:gridCol>
                    <a:gridCol w="777388">
                      <a:extLst>
                        <a:ext uri="{9D8B030D-6E8A-4147-A177-3AD203B41FA5}">
                          <a16:colId xmlns:a16="http://schemas.microsoft.com/office/drawing/2014/main" val="1159892826"/>
                        </a:ext>
                      </a:extLst>
                    </a:gridCol>
                    <a:gridCol w="777388">
                      <a:extLst>
                        <a:ext uri="{9D8B030D-6E8A-4147-A177-3AD203B41FA5}">
                          <a16:colId xmlns:a16="http://schemas.microsoft.com/office/drawing/2014/main" val="3855871458"/>
                        </a:ext>
                      </a:extLst>
                    </a:gridCol>
                  </a:tblGrid>
                  <a:tr h="365760">
                    <a:tc>
                      <a:txBody>
                        <a:bodyPr/>
                        <a:lstStyle/>
                        <a:p>
                          <a:pPr algn="ctr"/>
                          <a:r>
                            <a:rPr lang="en-US" dirty="0"/>
                            <a:t>Test</a:t>
                          </a:r>
                        </a:p>
                      </a:txBody>
                      <a:tcPr anchor="ctr"/>
                    </a:tc>
                    <a:tc gridSpan="2">
                      <a:txBody>
                        <a:bodyPr/>
                        <a:lstStyle/>
                        <a:p>
                          <a:pPr algn="ctr"/>
                          <a:r>
                            <a:rPr lang="en-US" dirty="0"/>
                            <a:t>1</a:t>
                          </a:r>
                        </a:p>
                      </a:txBody>
                      <a:tcPr anchor="ctr"/>
                    </a:tc>
                    <a:tc hMerge="1">
                      <a:txBody>
                        <a:bodyPr/>
                        <a:lstStyle/>
                        <a:p>
                          <a:endParaRPr lang="en-US"/>
                        </a:p>
                      </a:txBody>
                      <a:tcPr/>
                    </a:tc>
                    <a:tc gridSpan="2">
                      <a:txBody>
                        <a:bodyPr/>
                        <a:lstStyle/>
                        <a:p>
                          <a:pPr algn="ctr"/>
                          <a:r>
                            <a:rPr lang="en-US" dirty="0"/>
                            <a:t>2</a:t>
                          </a:r>
                        </a:p>
                      </a:txBody>
                      <a:tcPr anchor="ctr"/>
                    </a:tc>
                    <a:tc hMerge="1">
                      <a:txBody>
                        <a:bodyPr/>
                        <a:lstStyle/>
                        <a:p>
                          <a:endParaRPr lang="en-US"/>
                        </a:p>
                      </a:txBody>
                      <a:tcPr/>
                    </a:tc>
                    <a:tc gridSpan="2">
                      <a:txBody>
                        <a:bodyPr/>
                        <a:lstStyle/>
                        <a:p>
                          <a:pPr algn="ctr"/>
                          <a:r>
                            <a:rPr lang="en-US" dirty="0"/>
                            <a:t>3</a:t>
                          </a:r>
                        </a:p>
                      </a:txBody>
                      <a:tcPr anchor="ctr"/>
                    </a:tc>
                    <a:tc hMerge="1">
                      <a:txBody>
                        <a:bodyPr/>
                        <a:lstStyle/>
                        <a:p>
                          <a:endParaRPr lang="en-US"/>
                        </a:p>
                      </a:txBody>
                      <a:tcPr/>
                    </a:tc>
                    <a:extLst>
                      <a:ext uri="{0D108BD9-81ED-4DB2-BD59-A6C34878D82A}">
                        <a16:rowId xmlns:a16="http://schemas.microsoft.com/office/drawing/2014/main" val="2379745398"/>
                      </a:ext>
                    </a:extLst>
                  </a:tr>
                  <a:tr h="365760">
                    <a:tc>
                      <a:txBody>
                        <a:bodyPr/>
                        <a:lstStyle/>
                        <a:p>
                          <a:pPr algn="ctr"/>
                          <a:r>
                            <a:rPr lang="en-US" dirty="0">
                              <a:solidFill>
                                <a:schemeClr val="bg1"/>
                              </a:solidFill>
                            </a:rPr>
                            <a:t>Blows</a:t>
                          </a:r>
                        </a:p>
                      </a:txBody>
                      <a:tcPr>
                        <a:solidFill>
                          <a:schemeClr val="accent2">
                            <a:lumMod val="75000"/>
                          </a:schemeClr>
                        </a:solidFill>
                      </a:tcPr>
                    </a:tc>
                    <a:tc gridSpan="2">
                      <a:txBody>
                        <a:bodyPr/>
                        <a:lstStyle/>
                        <a:p>
                          <a:pPr algn="ctr"/>
                          <a:r>
                            <a:rPr lang="en-US" dirty="0">
                              <a:solidFill>
                                <a:schemeClr val="bg1"/>
                              </a:solidFill>
                            </a:rPr>
                            <a:t>10</a:t>
                          </a:r>
                        </a:p>
                      </a:txBody>
                      <a:tcPr>
                        <a:solidFill>
                          <a:schemeClr val="accent2">
                            <a:lumMod val="75000"/>
                          </a:schemeClr>
                        </a:solidFill>
                      </a:tcPr>
                    </a:tc>
                    <a:tc hMerge="1">
                      <a:txBody>
                        <a:bodyPr/>
                        <a:lstStyle/>
                        <a:p>
                          <a:endParaRPr lang="en-US"/>
                        </a:p>
                      </a:txBody>
                      <a:tcPr/>
                    </a:tc>
                    <a:tc gridSpan="2">
                      <a:txBody>
                        <a:bodyPr/>
                        <a:lstStyle/>
                        <a:p>
                          <a:pPr algn="ctr"/>
                          <a:r>
                            <a:rPr lang="en-US" dirty="0">
                              <a:solidFill>
                                <a:schemeClr val="bg1"/>
                              </a:solidFill>
                            </a:rPr>
                            <a:t>30</a:t>
                          </a:r>
                        </a:p>
                      </a:txBody>
                      <a:tcPr>
                        <a:solidFill>
                          <a:schemeClr val="accent2">
                            <a:lumMod val="75000"/>
                          </a:schemeClr>
                        </a:solidFill>
                      </a:tcPr>
                    </a:tc>
                    <a:tc hMerge="1">
                      <a:txBody>
                        <a:bodyPr/>
                        <a:lstStyle/>
                        <a:p>
                          <a:endParaRPr lang="en-US"/>
                        </a:p>
                      </a:txBody>
                      <a:tcPr/>
                    </a:tc>
                    <a:tc gridSpan="2">
                      <a:txBody>
                        <a:bodyPr/>
                        <a:lstStyle/>
                        <a:p>
                          <a:pPr algn="ctr"/>
                          <a:r>
                            <a:rPr lang="en-US" dirty="0">
                              <a:solidFill>
                                <a:schemeClr val="bg1"/>
                              </a:solidFill>
                            </a:rPr>
                            <a:t>65</a:t>
                          </a:r>
                        </a:p>
                      </a:txBody>
                      <a:tcPr>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212432625"/>
                      </a:ext>
                    </a:extLst>
                  </a:tr>
                  <a:tr h="495488">
                    <a:tc>
                      <a:txBody>
                        <a:bodyPr/>
                        <a:lstStyle/>
                        <a:p>
                          <a:endParaRPr lang="en-US"/>
                        </a:p>
                      </a:txBody>
                      <a:tcPr>
                        <a:blipFill>
                          <a:blip r:embed="rId3"/>
                          <a:stretch>
                            <a:fillRect l="-194" t="-154321" r="-144574" b="-838272"/>
                          </a:stretch>
                        </a:blipFill>
                      </a:tcPr>
                    </a:tc>
                    <a:tc gridSpan="2">
                      <a:txBody>
                        <a:bodyPr/>
                        <a:lstStyle/>
                        <a:p>
                          <a:pPr algn="ctr"/>
                          <a:r>
                            <a:rPr lang="en-US" dirty="0"/>
                            <a:t>2133</a:t>
                          </a:r>
                        </a:p>
                      </a:txBody>
                      <a:tcPr/>
                    </a:tc>
                    <a:tc hMerge="1">
                      <a:txBody>
                        <a:bodyPr/>
                        <a:lstStyle/>
                        <a:p>
                          <a:endParaRPr lang="en-US"/>
                        </a:p>
                      </a:txBody>
                      <a:tcPr/>
                    </a:tc>
                    <a:tc gridSpan="2">
                      <a:txBody>
                        <a:bodyPr/>
                        <a:lstStyle/>
                        <a:p>
                          <a:pPr algn="ctr"/>
                          <a:r>
                            <a:rPr lang="en-US" dirty="0"/>
                            <a:t>2139</a:t>
                          </a:r>
                        </a:p>
                      </a:txBody>
                      <a:tcPr/>
                    </a:tc>
                    <a:tc hMerge="1">
                      <a:txBody>
                        <a:bodyPr/>
                        <a:lstStyle/>
                        <a:p>
                          <a:endParaRPr lang="en-US"/>
                        </a:p>
                      </a:txBody>
                      <a:tcPr/>
                    </a:tc>
                    <a:tc gridSpan="2">
                      <a:txBody>
                        <a:bodyPr/>
                        <a:lstStyle/>
                        <a:p>
                          <a:pPr algn="ctr"/>
                          <a:r>
                            <a:rPr lang="en-US" dirty="0"/>
                            <a:t>2136</a:t>
                          </a:r>
                        </a:p>
                      </a:txBody>
                      <a:tcPr/>
                    </a:tc>
                    <a:tc hMerge="1">
                      <a:txBody>
                        <a:bodyPr/>
                        <a:lstStyle/>
                        <a:p>
                          <a:endParaRPr lang="en-US"/>
                        </a:p>
                      </a:txBody>
                      <a:tcPr/>
                    </a:tc>
                    <a:extLst>
                      <a:ext uri="{0D108BD9-81ED-4DB2-BD59-A6C34878D82A}">
                        <a16:rowId xmlns:a16="http://schemas.microsoft.com/office/drawing/2014/main" val="990041672"/>
                      </a:ext>
                    </a:extLst>
                  </a:tr>
                  <a:tr h="707840">
                    <a:tc>
                      <a:txBody>
                        <a:bodyPr/>
                        <a:lstStyle/>
                        <a:p>
                          <a:pPr algn="ctr"/>
                          <a:r>
                            <a:rPr lang="en-US" dirty="0"/>
                            <a:t>Mass of compacted specimen (g)</a:t>
                          </a:r>
                        </a:p>
                      </a:txBody>
                      <a:tcPr/>
                    </a:tc>
                    <a:tc gridSpan="2">
                      <a:txBody>
                        <a:bodyPr/>
                        <a:lstStyle/>
                        <a:p>
                          <a:pPr algn="ctr"/>
                          <a:r>
                            <a:rPr lang="en-US" dirty="0"/>
                            <a:t>4960</a:t>
                          </a:r>
                        </a:p>
                      </a:txBody>
                      <a:tcPr/>
                    </a:tc>
                    <a:tc hMerge="1">
                      <a:txBody>
                        <a:bodyPr/>
                        <a:lstStyle/>
                        <a:p>
                          <a:endParaRPr lang="en-US"/>
                        </a:p>
                      </a:txBody>
                      <a:tcPr/>
                    </a:tc>
                    <a:tc gridSpan="2">
                      <a:txBody>
                        <a:bodyPr/>
                        <a:lstStyle/>
                        <a:p>
                          <a:pPr algn="ctr"/>
                          <a:r>
                            <a:rPr lang="en-US" dirty="0"/>
                            <a:t>5099</a:t>
                          </a:r>
                        </a:p>
                      </a:txBody>
                      <a:tcPr/>
                    </a:tc>
                    <a:tc hMerge="1">
                      <a:txBody>
                        <a:bodyPr/>
                        <a:lstStyle/>
                        <a:p>
                          <a:endParaRPr lang="en-US"/>
                        </a:p>
                      </a:txBody>
                      <a:tcPr/>
                    </a:tc>
                    <a:tc gridSpan="2">
                      <a:txBody>
                        <a:bodyPr/>
                        <a:lstStyle/>
                        <a:p>
                          <a:pPr algn="ctr"/>
                          <a:r>
                            <a:rPr lang="en-US" dirty="0"/>
                            <a:t>5295</a:t>
                          </a:r>
                        </a:p>
                      </a:txBody>
                      <a:tcPr/>
                    </a:tc>
                    <a:tc hMerge="1">
                      <a:txBody>
                        <a:bodyPr/>
                        <a:lstStyle/>
                        <a:p>
                          <a:endParaRPr lang="en-US"/>
                        </a:p>
                      </a:txBody>
                      <a:tcPr/>
                    </a:tc>
                    <a:extLst>
                      <a:ext uri="{0D108BD9-81ED-4DB2-BD59-A6C34878D82A}">
                        <a16:rowId xmlns:a16="http://schemas.microsoft.com/office/drawing/2014/main" val="3142797327"/>
                      </a:ext>
                    </a:extLst>
                  </a:tr>
                  <a:tr h="707840">
                    <a:tc>
                      <a:txBody>
                        <a:bodyPr/>
                        <a:lstStyle/>
                        <a:p>
                          <a:pPr algn="ctr"/>
                          <a:r>
                            <a:rPr lang="en-US" dirty="0"/>
                            <a:t>Mass of soaked drained specimen  (g)</a:t>
                          </a:r>
                        </a:p>
                      </a:txBody>
                      <a:tcPr/>
                    </a:tc>
                    <a:tc gridSpan="2">
                      <a:txBody>
                        <a:bodyPr/>
                        <a:lstStyle/>
                        <a:p>
                          <a:pPr algn="ctr"/>
                          <a:r>
                            <a:rPr lang="en-US" dirty="0"/>
                            <a:t>5067</a:t>
                          </a:r>
                        </a:p>
                      </a:txBody>
                      <a:tcPr/>
                    </a:tc>
                    <a:tc hMerge="1">
                      <a:txBody>
                        <a:bodyPr/>
                        <a:lstStyle/>
                        <a:p>
                          <a:endParaRPr lang="en-US"/>
                        </a:p>
                      </a:txBody>
                      <a:tcPr/>
                    </a:tc>
                    <a:tc gridSpan="2">
                      <a:txBody>
                        <a:bodyPr/>
                        <a:lstStyle/>
                        <a:p>
                          <a:pPr algn="ctr"/>
                          <a:r>
                            <a:rPr lang="en-US" dirty="0"/>
                            <a:t>5207</a:t>
                          </a:r>
                        </a:p>
                      </a:txBody>
                      <a:tcPr/>
                    </a:tc>
                    <a:tc hMerge="1">
                      <a:txBody>
                        <a:bodyPr/>
                        <a:lstStyle/>
                        <a:p>
                          <a:endParaRPr lang="en-US"/>
                        </a:p>
                      </a:txBody>
                      <a:tcPr/>
                    </a:tc>
                    <a:tc gridSpan="2">
                      <a:txBody>
                        <a:bodyPr/>
                        <a:lstStyle/>
                        <a:p>
                          <a:pPr algn="ctr"/>
                          <a:r>
                            <a:rPr lang="en-US" dirty="0"/>
                            <a:t>5355</a:t>
                          </a:r>
                        </a:p>
                      </a:txBody>
                      <a:tcPr/>
                    </a:tc>
                    <a:tc hMerge="1">
                      <a:txBody>
                        <a:bodyPr/>
                        <a:lstStyle/>
                        <a:p>
                          <a:endParaRPr lang="en-US"/>
                        </a:p>
                      </a:txBody>
                      <a:tcPr/>
                    </a:tc>
                    <a:extLst>
                      <a:ext uri="{0D108BD9-81ED-4DB2-BD59-A6C34878D82A}">
                        <a16:rowId xmlns:a16="http://schemas.microsoft.com/office/drawing/2014/main" val="2956911294"/>
                      </a:ext>
                    </a:extLst>
                  </a:tr>
                  <a:tr h="387271">
                    <a:tc>
                      <a:txBody>
                        <a:bodyPr/>
                        <a:lstStyle/>
                        <a:p>
                          <a:pPr algn="ctr"/>
                          <a:r>
                            <a:rPr lang="en-US" dirty="0"/>
                            <a:t>Water content (%)</a:t>
                          </a:r>
                        </a:p>
                      </a:txBody>
                      <a:tcPr/>
                    </a:tc>
                    <a:tc>
                      <a:txBody>
                        <a:bodyPr/>
                        <a:lstStyle/>
                        <a:p>
                          <a:pPr algn="ctr"/>
                          <a:r>
                            <a:rPr lang="en-US" dirty="0"/>
                            <a:t>6.6</a:t>
                          </a:r>
                        </a:p>
                      </a:txBody>
                      <a:tcPr>
                        <a:solidFill>
                          <a:schemeClr val="accent3">
                            <a:lumMod val="60000"/>
                            <a:lumOff val="40000"/>
                          </a:schemeClr>
                        </a:solidFill>
                      </a:tcPr>
                    </a:tc>
                    <a:tc>
                      <a:txBody>
                        <a:bodyPr/>
                        <a:lstStyle/>
                        <a:p>
                          <a:pPr algn="ctr"/>
                          <a:r>
                            <a:rPr lang="en-US" dirty="0"/>
                            <a:t>12</a:t>
                          </a:r>
                        </a:p>
                      </a:txBody>
                      <a:tcPr/>
                    </a:tc>
                    <a:tc>
                      <a:txBody>
                        <a:bodyPr/>
                        <a:lstStyle/>
                        <a:p>
                          <a:pPr algn="ctr"/>
                          <a:r>
                            <a:rPr lang="en-US" dirty="0"/>
                            <a:t>6.5</a:t>
                          </a:r>
                        </a:p>
                      </a:txBody>
                      <a:tcPr>
                        <a:solidFill>
                          <a:schemeClr val="accent3">
                            <a:lumMod val="60000"/>
                            <a:lumOff val="40000"/>
                          </a:schemeClr>
                        </a:solidFill>
                      </a:tcPr>
                    </a:tc>
                    <a:tc>
                      <a:txBody>
                        <a:bodyPr/>
                        <a:lstStyle/>
                        <a:p>
                          <a:pPr algn="ctr"/>
                          <a:r>
                            <a:rPr lang="en-US" dirty="0"/>
                            <a:t>11.2</a:t>
                          </a:r>
                        </a:p>
                      </a:txBody>
                      <a:tcPr/>
                    </a:tc>
                    <a:tc>
                      <a:txBody>
                        <a:bodyPr/>
                        <a:lstStyle/>
                        <a:p>
                          <a:pPr algn="ctr"/>
                          <a:r>
                            <a:rPr lang="en-US" dirty="0"/>
                            <a:t>6.4</a:t>
                          </a:r>
                        </a:p>
                      </a:txBody>
                      <a:tcPr>
                        <a:solidFill>
                          <a:schemeClr val="accent3">
                            <a:lumMod val="60000"/>
                            <a:lumOff val="40000"/>
                          </a:schemeClr>
                        </a:solidFill>
                      </a:tcPr>
                    </a:tc>
                    <a:tc>
                      <a:txBody>
                        <a:bodyPr/>
                        <a:lstStyle/>
                        <a:p>
                          <a:pPr algn="ctr"/>
                          <a:r>
                            <a:rPr lang="en-US" dirty="0"/>
                            <a:t>10.1</a:t>
                          </a:r>
                        </a:p>
                      </a:txBody>
                      <a:tcPr/>
                    </a:tc>
                    <a:extLst>
                      <a:ext uri="{0D108BD9-81ED-4DB2-BD59-A6C34878D82A}">
                        <a16:rowId xmlns:a16="http://schemas.microsoft.com/office/drawing/2014/main" val="1470809990"/>
                      </a:ext>
                    </a:extLst>
                  </a:tr>
                  <a:tr h="640080">
                    <a:tc>
                      <a:txBody>
                        <a:bodyPr/>
                        <a:lstStyle/>
                        <a:p>
                          <a:pPr algn="ctr"/>
                          <a:r>
                            <a:rPr lang="en-US" dirty="0"/>
                            <a:t>Density of compacted specimen</a:t>
                          </a:r>
                        </a:p>
                      </a:txBody>
                      <a:tcPr anchor="ctr"/>
                    </a:tc>
                    <a:tc gridSpan="2">
                      <a:txBody>
                        <a:bodyPr/>
                        <a:lstStyle/>
                        <a:p>
                          <a:pPr algn="ctr"/>
                          <a:r>
                            <a:rPr lang="en-US" dirty="0"/>
                            <a:t>2.325</a:t>
                          </a:r>
                        </a:p>
                      </a:txBody>
                      <a:tcPr anchor="ctr"/>
                    </a:tc>
                    <a:tc hMerge="1">
                      <a:txBody>
                        <a:bodyPr/>
                        <a:lstStyle/>
                        <a:p>
                          <a:endParaRPr lang="en-US"/>
                        </a:p>
                      </a:txBody>
                      <a:tcPr/>
                    </a:tc>
                    <a:tc gridSpan="2">
                      <a:txBody>
                        <a:bodyPr/>
                        <a:lstStyle/>
                        <a:p>
                          <a:pPr algn="ctr"/>
                          <a:r>
                            <a:rPr lang="en-US" dirty="0"/>
                            <a:t>2.384</a:t>
                          </a:r>
                        </a:p>
                      </a:txBody>
                      <a:tcPr anchor="ctr"/>
                    </a:tc>
                    <a:tc hMerge="1">
                      <a:txBody>
                        <a:bodyPr/>
                        <a:lstStyle/>
                        <a:p>
                          <a:endParaRPr lang="en-US"/>
                        </a:p>
                      </a:txBody>
                      <a:tcPr/>
                    </a:tc>
                    <a:tc gridSpan="2">
                      <a:txBody>
                        <a:bodyPr/>
                        <a:lstStyle/>
                        <a:p>
                          <a:pPr algn="ctr"/>
                          <a:r>
                            <a:rPr lang="en-US" dirty="0"/>
                            <a:t>2.479</a:t>
                          </a:r>
                        </a:p>
                      </a:txBody>
                      <a:tcPr anchor="ctr"/>
                    </a:tc>
                    <a:tc hMerge="1">
                      <a:txBody>
                        <a:bodyPr/>
                        <a:lstStyle/>
                        <a:p>
                          <a:endParaRPr lang="en-US"/>
                        </a:p>
                      </a:txBody>
                      <a:tcPr/>
                    </a:tc>
                    <a:extLst>
                      <a:ext uri="{0D108BD9-81ED-4DB2-BD59-A6C34878D82A}">
                        <a16:rowId xmlns:a16="http://schemas.microsoft.com/office/drawing/2014/main" val="2620341019"/>
                      </a:ext>
                    </a:extLst>
                  </a:tr>
                  <a:tr h="4954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Density of soaked specimen</a:t>
                          </a:r>
                        </a:p>
                      </a:txBody>
                      <a:tcPr anchor="ctr"/>
                    </a:tc>
                    <a:tc gridSpan="2">
                      <a:txBody>
                        <a:bodyPr/>
                        <a:lstStyle/>
                        <a:p>
                          <a:pPr algn="ctr"/>
                          <a:r>
                            <a:rPr lang="en-US" dirty="0"/>
                            <a:t>2.376</a:t>
                          </a:r>
                        </a:p>
                      </a:txBody>
                      <a:tcPr anchor="ctr"/>
                    </a:tc>
                    <a:tc hMerge="1">
                      <a:txBody>
                        <a:bodyPr/>
                        <a:lstStyle/>
                        <a:p>
                          <a:endParaRPr lang="en-US"/>
                        </a:p>
                      </a:txBody>
                      <a:tcPr/>
                    </a:tc>
                    <a:tc gridSpan="2">
                      <a:txBody>
                        <a:bodyPr/>
                        <a:lstStyle/>
                        <a:p>
                          <a:pPr algn="ctr"/>
                          <a:r>
                            <a:rPr lang="en-US" dirty="0"/>
                            <a:t>2.434</a:t>
                          </a:r>
                        </a:p>
                      </a:txBody>
                      <a:tcPr anchor="ctr"/>
                    </a:tc>
                    <a:tc hMerge="1">
                      <a:txBody>
                        <a:bodyPr/>
                        <a:lstStyle/>
                        <a:p>
                          <a:endParaRPr lang="en-US"/>
                        </a:p>
                      </a:txBody>
                      <a:tcPr/>
                    </a:tc>
                    <a:tc gridSpan="2">
                      <a:txBody>
                        <a:bodyPr/>
                        <a:lstStyle/>
                        <a:p>
                          <a:pPr algn="ctr"/>
                          <a:r>
                            <a:rPr lang="en-US" dirty="0"/>
                            <a:t>2.507</a:t>
                          </a:r>
                        </a:p>
                      </a:txBody>
                      <a:tcPr anchor="ctr"/>
                    </a:tc>
                    <a:tc hMerge="1">
                      <a:txBody>
                        <a:bodyPr/>
                        <a:lstStyle/>
                        <a:p>
                          <a:endParaRPr lang="en-US"/>
                        </a:p>
                      </a:txBody>
                      <a:tcPr/>
                    </a:tc>
                    <a:extLst>
                      <a:ext uri="{0D108BD9-81ED-4DB2-BD59-A6C34878D82A}">
                        <a16:rowId xmlns:a16="http://schemas.microsoft.com/office/drawing/2014/main" val="3227461136"/>
                      </a:ext>
                    </a:extLst>
                  </a:tr>
                  <a:tr h="365760">
                    <a:tc>
                      <a:txBody>
                        <a:bodyPr/>
                        <a:lstStyle/>
                        <a:p>
                          <a:pPr algn="ctr"/>
                          <a:r>
                            <a:rPr lang="en-US" dirty="0"/>
                            <a:t>Dry density</a:t>
                          </a:r>
                        </a:p>
                      </a:txBody>
                      <a:tcPr anchor="ctr"/>
                    </a:tc>
                    <a:tc gridSpan="2">
                      <a:txBody>
                        <a:bodyPr/>
                        <a:lstStyle/>
                        <a:p>
                          <a:pPr algn="ctr"/>
                          <a:r>
                            <a:rPr lang="en-US" dirty="0"/>
                            <a:t>2.181</a:t>
                          </a:r>
                        </a:p>
                      </a:txBody>
                      <a:tcPr anchor="ctr"/>
                    </a:tc>
                    <a:tc hMerge="1">
                      <a:txBody>
                        <a:bodyPr/>
                        <a:lstStyle/>
                        <a:p>
                          <a:endParaRPr lang="en-US"/>
                        </a:p>
                      </a:txBody>
                      <a:tcPr/>
                    </a:tc>
                    <a:tc gridSpan="2">
                      <a:txBody>
                        <a:bodyPr/>
                        <a:lstStyle/>
                        <a:p>
                          <a:pPr algn="ctr"/>
                          <a:r>
                            <a:rPr lang="en-US" dirty="0"/>
                            <a:t>2.238</a:t>
                          </a:r>
                        </a:p>
                      </a:txBody>
                      <a:tcPr anchor="ctr"/>
                    </a:tc>
                    <a:tc hMerge="1">
                      <a:txBody>
                        <a:bodyPr/>
                        <a:lstStyle/>
                        <a:p>
                          <a:endParaRPr lang="en-US"/>
                        </a:p>
                      </a:txBody>
                      <a:tcPr/>
                    </a:tc>
                    <a:tc gridSpan="2">
                      <a:txBody>
                        <a:bodyPr/>
                        <a:lstStyle/>
                        <a:p>
                          <a:pPr algn="ctr"/>
                          <a:r>
                            <a:rPr lang="en-US" dirty="0"/>
                            <a:t>2.330</a:t>
                          </a:r>
                        </a:p>
                      </a:txBody>
                      <a:tcPr anchor="ctr"/>
                    </a:tc>
                    <a:tc hMerge="1">
                      <a:txBody>
                        <a:bodyPr/>
                        <a:lstStyle/>
                        <a:p>
                          <a:endParaRPr lang="en-US"/>
                        </a:p>
                      </a:txBody>
                      <a:tcPr/>
                    </a:tc>
                    <a:extLst>
                      <a:ext uri="{0D108BD9-81ED-4DB2-BD59-A6C34878D82A}">
                        <a16:rowId xmlns:a16="http://schemas.microsoft.com/office/drawing/2014/main" val="3207201764"/>
                      </a:ext>
                    </a:extLst>
                  </a:tr>
                  <a:tr h="365760">
                    <a:tc>
                      <a:txBody>
                        <a:bodyPr/>
                        <a:lstStyle/>
                        <a:p>
                          <a:pPr algn="ctr"/>
                          <a:r>
                            <a:rPr lang="en-US" dirty="0"/>
                            <a:t>Compaction %</a:t>
                          </a:r>
                        </a:p>
                      </a:txBody>
                      <a:tcPr anchor="ctr"/>
                    </a:tc>
                    <a:tc gridSpan="2">
                      <a:txBody>
                        <a:bodyPr/>
                        <a:lstStyle/>
                        <a:p>
                          <a:pPr algn="ctr"/>
                          <a:r>
                            <a:rPr lang="en-US" dirty="0"/>
                            <a:t>94.4</a:t>
                          </a:r>
                        </a:p>
                      </a:txBody>
                      <a:tcPr anchor="ctr"/>
                    </a:tc>
                    <a:tc hMerge="1">
                      <a:txBody>
                        <a:bodyPr/>
                        <a:lstStyle/>
                        <a:p>
                          <a:endParaRPr lang="en-US"/>
                        </a:p>
                      </a:txBody>
                      <a:tcPr/>
                    </a:tc>
                    <a:tc gridSpan="2">
                      <a:txBody>
                        <a:bodyPr/>
                        <a:lstStyle/>
                        <a:p>
                          <a:pPr algn="ctr"/>
                          <a:r>
                            <a:rPr lang="en-US" dirty="0"/>
                            <a:t>96.9</a:t>
                          </a:r>
                        </a:p>
                      </a:txBody>
                      <a:tcPr anchor="ctr"/>
                    </a:tc>
                    <a:tc hMerge="1">
                      <a:txBody>
                        <a:bodyPr/>
                        <a:lstStyle/>
                        <a:p>
                          <a:endParaRPr lang="en-US"/>
                        </a:p>
                      </a:txBody>
                      <a:tcPr/>
                    </a:tc>
                    <a:tc gridSpan="2">
                      <a:txBody>
                        <a:bodyPr/>
                        <a:lstStyle/>
                        <a:p>
                          <a:pPr algn="ctr"/>
                          <a:r>
                            <a:rPr lang="en-US" dirty="0"/>
                            <a:t>100.8</a:t>
                          </a:r>
                        </a:p>
                      </a:txBody>
                      <a:tcPr anchor="ctr"/>
                    </a:tc>
                    <a:tc hMerge="1">
                      <a:txBody>
                        <a:bodyPr/>
                        <a:lstStyle/>
                        <a:p>
                          <a:endParaRPr lang="en-US"/>
                        </a:p>
                      </a:txBody>
                      <a:tcPr/>
                    </a:tc>
                    <a:extLst>
                      <a:ext uri="{0D108BD9-81ED-4DB2-BD59-A6C34878D82A}">
                        <a16:rowId xmlns:a16="http://schemas.microsoft.com/office/drawing/2014/main" val="1455539597"/>
                      </a:ext>
                    </a:extLst>
                  </a:tr>
                  <a:tr h="365760">
                    <a:tc>
                      <a:txBody>
                        <a:bodyPr/>
                        <a:lstStyle/>
                        <a:p>
                          <a:pPr algn="ctr"/>
                          <a:r>
                            <a:rPr lang="en-US" dirty="0"/>
                            <a:t>Swell %</a:t>
                          </a:r>
                        </a:p>
                      </a:txBody>
                      <a:tcPr anchor="ctr"/>
                    </a:tc>
                    <a:tc gridSpan="2">
                      <a:txBody>
                        <a:bodyPr/>
                        <a:lstStyle/>
                        <a:p>
                          <a:pPr algn="ctr"/>
                          <a:r>
                            <a:rPr lang="en-US" dirty="0"/>
                            <a:t>0.48</a:t>
                          </a:r>
                        </a:p>
                      </a:txBody>
                      <a:tcPr anchor="ctr"/>
                    </a:tc>
                    <a:tc hMerge="1">
                      <a:txBody>
                        <a:bodyPr/>
                        <a:lstStyle/>
                        <a:p>
                          <a:pPr algn="ctr"/>
                          <a:r>
                            <a:rPr lang="en-US" dirty="0"/>
                            <a:t>0.48</a:t>
                          </a:r>
                        </a:p>
                      </a:txBody>
                      <a:tcPr anchor="ctr"/>
                    </a:tc>
                    <a:tc gridSpan="2">
                      <a:txBody>
                        <a:bodyPr/>
                        <a:lstStyle/>
                        <a:p>
                          <a:pPr algn="ctr"/>
                          <a:r>
                            <a:rPr lang="en-US" dirty="0"/>
                            <a:t>0.38</a:t>
                          </a:r>
                        </a:p>
                      </a:txBody>
                      <a:tcPr anchor="ctr"/>
                    </a:tc>
                    <a:tc hMerge="1">
                      <a:txBody>
                        <a:bodyPr/>
                        <a:lstStyle/>
                        <a:p>
                          <a:pPr algn="ctr"/>
                          <a:endParaRPr lang="en-US" dirty="0"/>
                        </a:p>
                      </a:txBody>
                      <a:tcPr anchor="ctr"/>
                    </a:tc>
                    <a:tc gridSpan="2">
                      <a:txBody>
                        <a:bodyPr/>
                        <a:lstStyle/>
                        <a:p>
                          <a:pPr algn="ctr"/>
                          <a:r>
                            <a:rPr lang="en-US" dirty="0"/>
                            <a:t>0.25</a:t>
                          </a:r>
                        </a:p>
                      </a:txBody>
                      <a:tcPr anchor="ctr"/>
                    </a:tc>
                    <a:tc hMerge="1">
                      <a:txBody>
                        <a:bodyPr/>
                        <a:lstStyle/>
                        <a:p>
                          <a:pPr algn="ctr"/>
                          <a:endParaRPr lang="en-US" dirty="0"/>
                        </a:p>
                      </a:txBody>
                      <a:tcPr anchor="ctr"/>
                    </a:tc>
                    <a:extLst>
                      <a:ext uri="{0D108BD9-81ED-4DB2-BD59-A6C34878D82A}">
                        <a16:rowId xmlns:a16="http://schemas.microsoft.com/office/drawing/2014/main" val="1939867184"/>
                      </a:ext>
                    </a:extLst>
                  </a:tr>
                </a:tbl>
              </a:graphicData>
            </a:graphic>
          </p:graphicFrame>
        </mc:Fallback>
      </mc:AlternateContent>
      <mc:AlternateContent xmlns:mc="http://schemas.openxmlformats.org/markup-compatibility/2006" xmlns:a14="http://schemas.microsoft.com/office/drawing/2010/main">
        <mc:Choice Requires="a14">
          <p:sp>
            <p:nvSpPr>
              <p:cNvPr id="11" name="Title 1">
                <a:extLst>
                  <a:ext uri="{FF2B5EF4-FFF2-40B4-BE49-F238E27FC236}">
                    <a16:creationId xmlns:a16="http://schemas.microsoft.com/office/drawing/2014/main" id="{73108D0B-2B36-4CB1-AE67-7FD260F27799}"/>
                  </a:ext>
                </a:extLst>
              </p:cNvPr>
              <p:cNvSpPr txBox="1">
                <a:spLocks/>
              </p:cNvSpPr>
              <p:nvPr/>
            </p:nvSpPr>
            <p:spPr>
              <a:xfrm>
                <a:off x="528279" y="142062"/>
                <a:ext cx="9692640" cy="8378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2400" b="1" i="1" dirty="0"/>
                  <a:t>Proctor Test: </a:t>
                </a:r>
                <a:r>
                  <a:rPr lang="en-US" sz="2400" dirty="0"/>
                  <a:t>		MDD = 2.311 </a:t>
                </a:r>
                <a14:m>
                  <m:oMath xmlns:m="http://schemas.openxmlformats.org/officeDocument/2006/math">
                    <m:r>
                      <m:rPr>
                        <m:sty m:val="p"/>
                      </m:rPr>
                      <a:rPr lang="en-US" sz="1800" b="0" i="0" smtClean="0">
                        <a:latin typeface="Cambria Math" panose="02040503050406030204" pitchFamily="18" charset="0"/>
                      </a:rPr>
                      <m:t>g</m:t>
                    </m:r>
                    <m:r>
                      <a:rPr lang="en-US" sz="1800" b="0" i="0" smtClean="0">
                        <a:latin typeface="Cambria Math" panose="02040503050406030204" pitchFamily="18" charset="0"/>
                      </a:rPr>
                      <m:t>/</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𝑐𝑚</m:t>
                        </m:r>
                      </m:e>
                      <m:sup>
                        <m:r>
                          <a:rPr lang="en-US" sz="1800" b="0" i="1" smtClean="0">
                            <a:latin typeface="Cambria Math" panose="02040503050406030204" pitchFamily="18" charset="0"/>
                          </a:rPr>
                          <m:t>3</m:t>
                        </m:r>
                      </m:sup>
                    </m:sSup>
                  </m:oMath>
                </a14:m>
                <a:r>
                  <a:rPr lang="en-US" sz="2400" dirty="0"/>
                  <a:t>	,	OMC = 6.5%</a:t>
                </a:r>
              </a:p>
            </p:txBody>
          </p:sp>
        </mc:Choice>
        <mc:Fallback xmlns="">
          <p:sp>
            <p:nvSpPr>
              <p:cNvPr id="11" name="Title 1">
                <a:extLst>
                  <a:ext uri="{FF2B5EF4-FFF2-40B4-BE49-F238E27FC236}">
                    <a16:creationId xmlns:a16="http://schemas.microsoft.com/office/drawing/2014/main" id="{73108D0B-2B36-4CB1-AE67-7FD260F27799}"/>
                  </a:ext>
                </a:extLst>
              </p:cNvPr>
              <p:cNvSpPr txBox="1">
                <a:spLocks noRot="1" noChangeAspect="1" noMove="1" noResize="1" noEditPoints="1" noAdjustHandles="1" noChangeArrowheads="1" noChangeShapeType="1" noTextEdit="1"/>
              </p:cNvSpPr>
              <p:nvPr/>
            </p:nvSpPr>
            <p:spPr>
              <a:xfrm>
                <a:off x="528279" y="142062"/>
                <a:ext cx="9692640" cy="837881"/>
              </a:xfrm>
              <a:prstGeom prst="rect">
                <a:avLst/>
              </a:prstGeom>
              <a:blipFill>
                <a:blip r:embed="rId4"/>
                <a:stretch>
                  <a:fillRect b="-16667"/>
                </a:stretch>
              </a:blipFill>
            </p:spPr>
            <p:txBody>
              <a:bodyPr/>
              <a:lstStyle/>
              <a:p>
                <a:r>
                  <a:rPr lang="en-US">
                    <a:noFill/>
                  </a:rPr>
                  <a:t> </a:t>
                </a:r>
              </a:p>
            </p:txBody>
          </p:sp>
        </mc:Fallback>
      </mc:AlternateContent>
      <p:sp>
        <p:nvSpPr>
          <p:cNvPr id="13" name="Left Brace 12">
            <a:extLst>
              <a:ext uri="{FF2B5EF4-FFF2-40B4-BE49-F238E27FC236}">
                <a16:creationId xmlns:a16="http://schemas.microsoft.com/office/drawing/2014/main" id="{D914E510-197C-449B-9D59-C9A55AC23F89}"/>
              </a:ext>
            </a:extLst>
          </p:cNvPr>
          <p:cNvSpPr/>
          <p:nvPr/>
        </p:nvSpPr>
        <p:spPr>
          <a:xfrm>
            <a:off x="2490281" y="2013626"/>
            <a:ext cx="379379" cy="1415374"/>
          </a:xfrm>
          <a:prstGeom prst="leftBrace">
            <a:avLst>
              <a:gd name="adj1" fmla="val 145192"/>
              <a:gd name="adj2" fmla="val 5000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AF3D2E8-0C71-42FC-BD5F-8D8CADF14693}"/>
              </a:ext>
            </a:extLst>
          </p:cNvPr>
          <p:cNvCxnSpPr>
            <a:cxnSpLocks/>
          </p:cNvCxnSpPr>
          <p:nvPr/>
        </p:nvCxnSpPr>
        <p:spPr>
          <a:xfrm flipH="1">
            <a:off x="2490281" y="3949430"/>
            <a:ext cx="5009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AD63F-18D3-415A-A31C-402C912ECFD8}"/>
              </a:ext>
            </a:extLst>
          </p:cNvPr>
          <p:cNvCxnSpPr>
            <a:cxnSpLocks/>
          </p:cNvCxnSpPr>
          <p:nvPr/>
        </p:nvCxnSpPr>
        <p:spPr>
          <a:xfrm flipH="1">
            <a:off x="2490281" y="6178685"/>
            <a:ext cx="5009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Left Brace 18">
            <a:extLst>
              <a:ext uri="{FF2B5EF4-FFF2-40B4-BE49-F238E27FC236}">
                <a16:creationId xmlns:a16="http://schemas.microsoft.com/office/drawing/2014/main" id="{6A9D3D0A-42F6-45CC-B091-8E7B999439BF}"/>
              </a:ext>
            </a:extLst>
          </p:cNvPr>
          <p:cNvSpPr/>
          <p:nvPr/>
        </p:nvSpPr>
        <p:spPr>
          <a:xfrm>
            <a:off x="2490280" y="4319088"/>
            <a:ext cx="379379" cy="1566147"/>
          </a:xfrm>
          <a:prstGeom prst="leftBrace">
            <a:avLst>
              <a:gd name="adj1" fmla="val 145192"/>
              <a:gd name="adj2" fmla="val 5000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697DBB70-28DA-46AA-B854-827D997647B2}"/>
              </a:ext>
            </a:extLst>
          </p:cNvPr>
          <p:cNvSpPr txBox="1"/>
          <p:nvPr/>
        </p:nvSpPr>
        <p:spPr>
          <a:xfrm>
            <a:off x="260216" y="2464849"/>
            <a:ext cx="2217906" cy="369332"/>
          </a:xfrm>
          <a:prstGeom prst="rect">
            <a:avLst/>
          </a:prstGeom>
          <a:noFill/>
        </p:spPr>
        <p:txBody>
          <a:bodyPr wrap="square" rtlCol="0">
            <a:spAutoFit/>
          </a:bodyPr>
          <a:lstStyle/>
          <a:p>
            <a:r>
              <a:rPr lang="en-US" i="1" dirty="0"/>
              <a:t>Weight Calculation</a:t>
            </a:r>
          </a:p>
        </p:txBody>
      </p:sp>
      <p:sp>
        <p:nvSpPr>
          <p:cNvPr id="22" name="TextBox 21">
            <a:extLst>
              <a:ext uri="{FF2B5EF4-FFF2-40B4-BE49-F238E27FC236}">
                <a16:creationId xmlns:a16="http://schemas.microsoft.com/office/drawing/2014/main" id="{E691D3EC-464D-4495-91FA-F572F49FCD42}"/>
              </a:ext>
            </a:extLst>
          </p:cNvPr>
          <p:cNvSpPr txBox="1"/>
          <p:nvPr/>
        </p:nvSpPr>
        <p:spPr>
          <a:xfrm>
            <a:off x="651753" y="3638781"/>
            <a:ext cx="2217906" cy="646331"/>
          </a:xfrm>
          <a:prstGeom prst="rect">
            <a:avLst/>
          </a:prstGeom>
          <a:noFill/>
        </p:spPr>
        <p:txBody>
          <a:bodyPr wrap="square" rtlCol="0">
            <a:spAutoFit/>
          </a:bodyPr>
          <a:lstStyle/>
          <a:p>
            <a:r>
              <a:rPr lang="en-US" i="1" dirty="0"/>
              <a:t>Water Content Determination</a:t>
            </a:r>
          </a:p>
        </p:txBody>
      </p:sp>
      <p:sp>
        <p:nvSpPr>
          <p:cNvPr id="24" name="TextBox 23">
            <a:extLst>
              <a:ext uri="{FF2B5EF4-FFF2-40B4-BE49-F238E27FC236}">
                <a16:creationId xmlns:a16="http://schemas.microsoft.com/office/drawing/2014/main" id="{AA6E06FC-37FC-46D9-AF4E-4D5F9B35E073}"/>
              </a:ext>
            </a:extLst>
          </p:cNvPr>
          <p:cNvSpPr txBox="1"/>
          <p:nvPr/>
        </p:nvSpPr>
        <p:spPr>
          <a:xfrm>
            <a:off x="1203798" y="4883388"/>
            <a:ext cx="1286483" cy="369332"/>
          </a:xfrm>
          <a:prstGeom prst="rect">
            <a:avLst/>
          </a:prstGeom>
          <a:noFill/>
        </p:spPr>
        <p:txBody>
          <a:bodyPr wrap="square" rtlCol="0">
            <a:spAutoFit/>
          </a:bodyPr>
          <a:lstStyle/>
          <a:p>
            <a:r>
              <a:rPr lang="en-US" i="1" dirty="0"/>
              <a:t>Densities</a:t>
            </a:r>
          </a:p>
        </p:txBody>
      </p:sp>
      <p:sp>
        <p:nvSpPr>
          <p:cNvPr id="26" name="TextBox 25">
            <a:extLst>
              <a:ext uri="{FF2B5EF4-FFF2-40B4-BE49-F238E27FC236}">
                <a16:creationId xmlns:a16="http://schemas.microsoft.com/office/drawing/2014/main" id="{20DB8F18-F30E-4BD1-9297-AF8BE25DA9CB}"/>
              </a:ext>
            </a:extLst>
          </p:cNvPr>
          <p:cNvSpPr txBox="1"/>
          <p:nvPr/>
        </p:nvSpPr>
        <p:spPr>
          <a:xfrm>
            <a:off x="651753" y="5987534"/>
            <a:ext cx="1749103" cy="369332"/>
          </a:xfrm>
          <a:prstGeom prst="rect">
            <a:avLst/>
          </a:prstGeom>
          <a:noFill/>
        </p:spPr>
        <p:txBody>
          <a:bodyPr wrap="square" rtlCol="0">
            <a:spAutoFit/>
          </a:bodyPr>
          <a:lstStyle/>
          <a:p>
            <a:r>
              <a:rPr lang="en-US" i="1" dirty="0"/>
              <a:t>Swelling Test</a:t>
            </a:r>
          </a:p>
        </p:txBody>
      </p:sp>
      <p:sp>
        <p:nvSpPr>
          <p:cNvPr id="30" name="Rectangle 29">
            <a:extLst>
              <a:ext uri="{FF2B5EF4-FFF2-40B4-BE49-F238E27FC236}">
                <a16:creationId xmlns:a16="http://schemas.microsoft.com/office/drawing/2014/main" id="{BA76A5DE-B2A7-4644-ADCE-FD09D8D23CC5}"/>
              </a:ext>
            </a:extLst>
          </p:cNvPr>
          <p:cNvSpPr/>
          <p:nvPr/>
        </p:nvSpPr>
        <p:spPr>
          <a:xfrm>
            <a:off x="260216" y="6418964"/>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Soil Study</a:t>
            </a:r>
          </a:p>
        </p:txBody>
      </p:sp>
      <p:sp>
        <p:nvSpPr>
          <p:cNvPr id="18" name="Rectangle 17">
            <a:extLst>
              <a:ext uri="{FF2B5EF4-FFF2-40B4-BE49-F238E27FC236}">
                <a16:creationId xmlns:a16="http://schemas.microsoft.com/office/drawing/2014/main" id="{AEAA2E24-9B5A-412D-BC3B-7C9726D965E9}"/>
              </a:ext>
            </a:extLst>
          </p:cNvPr>
          <p:cNvSpPr/>
          <p:nvPr/>
        </p:nvSpPr>
        <p:spPr>
          <a:xfrm>
            <a:off x="1397599" y="1018797"/>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[5]</a:t>
            </a:r>
          </a:p>
        </p:txBody>
      </p:sp>
      <p:pic>
        <p:nvPicPr>
          <p:cNvPr id="21" name="Picture 20">
            <a:extLst>
              <a:ext uri="{FF2B5EF4-FFF2-40B4-BE49-F238E27FC236}">
                <a16:creationId xmlns:a16="http://schemas.microsoft.com/office/drawing/2014/main" id="{8E223CAC-1C5F-4F57-A474-625D6FD2D798}"/>
              </a:ext>
            </a:extLst>
          </p:cNvPr>
          <p:cNvPicPr>
            <a:picLocks noChangeAspect="1"/>
          </p:cNvPicPr>
          <p:nvPr/>
        </p:nvPicPr>
        <p:blipFill>
          <a:blip r:embed="rId5"/>
          <a:stretch>
            <a:fillRect/>
          </a:stretch>
        </p:blipFill>
        <p:spPr>
          <a:xfrm>
            <a:off x="703495" y="1508712"/>
            <a:ext cx="1697361" cy="411981"/>
          </a:xfrm>
          <a:prstGeom prst="rect">
            <a:avLst/>
          </a:prstGeom>
        </p:spPr>
      </p:pic>
    </p:spTree>
    <p:extLst>
      <p:ext uri="{BB962C8B-B14F-4D97-AF65-F5344CB8AC3E}">
        <p14:creationId xmlns:p14="http://schemas.microsoft.com/office/powerpoint/2010/main" val="5839296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9" grpId="0" animBg="1"/>
      <p:bldP spid="20" grpId="0"/>
      <p:bldP spid="22" grpId="0"/>
      <p:bldP spid="2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20B4-EEC3-43A1-A9BC-0985C54BDAD4}"/>
              </a:ext>
            </a:extLst>
          </p:cNvPr>
          <p:cNvSpPr>
            <a:spLocks noGrp="1"/>
          </p:cNvSpPr>
          <p:nvPr>
            <p:ph type="title"/>
          </p:nvPr>
        </p:nvSpPr>
        <p:spPr>
          <a:xfrm>
            <a:off x="1261872" y="365760"/>
            <a:ext cx="9692640" cy="753682"/>
          </a:xfrm>
        </p:spPr>
        <p:txBody>
          <a:bodyPr/>
          <a:lstStyle/>
          <a:p>
            <a:r>
              <a:rPr lang="en-US" dirty="0"/>
              <a:t>Penetration Test</a:t>
            </a:r>
          </a:p>
        </p:txBody>
      </p:sp>
      <p:graphicFrame>
        <p:nvGraphicFramePr>
          <p:cNvPr id="4" name="Chart 3">
            <a:extLst>
              <a:ext uri="{FF2B5EF4-FFF2-40B4-BE49-F238E27FC236}">
                <a16:creationId xmlns:a16="http://schemas.microsoft.com/office/drawing/2014/main" id="{420E3B78-AA18-41E2-85AE-07CC620A3809}"/>
              </a:ext>
            </a:extLst>
          </p:cNvPr>
          <p:cNvGraphicFramePr>
            <a:graphicFrameLocks/>
          </p:cNvGraphicFramePr>
          <p:nvPr>
            <p:extLst>
              <p:ext uri="{D42A27DB-BD31-4B8C-83A1-F6EECF244321}">
                <p14:modId xmlns:p14="http://schemas.microsoft.com/office/powerpoint/2010/main" val="2640224157"/>
              </p:ext>
            </p:extLst>
          </p:nvPr>
        </p:nvGraphicFramePr>
        <p:xfrm>
          <a:off x="878068" y="1169844"/>
          <a:ext cx="9616272" cy="4830929"/>
        </p:xfrm>
        <a:graphic>
          <a:graphicData uri="http://schemas.openxmlformats.org/drawingml/2006/chart">
            <c:chart xmlns:c="http://schemas.openxmlformats.org/drawingml/2006/chart" xmlns:r="http://schemas.openxmlformats.org/officeDocument/2006/relationships" r:id="rId3"/>
          </a:graphicData>
        </a:graphic>
      </p:graphicFrame>
      <p:pic>
        <p:nvPicPr>
          <p:cNvPr id="6" name="Google Shape;57;p13">
            <a:extLst>
              <a:ext uri="{FF2B5EF4-FFF2-40B4-BE49-F238E27FC236}">
                <a16:creationId xmlns:a16="http://schemas.microsoft.com/office/drawing/2014/main" id="{652A7C85-F84A-4079-B1C8-66676463FAEB}"/>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7" name="Slide Number Placeholder 6">
            <a:extLst>
              <a:ext uri="{FF2B5EF4-FFF2-40B4-BE49-F238E27FC236}">
                <a16:creationId xmlns:a16="http://schemas.microsoft.com/office/drawing/2014/main" id="{A190E0C0-8C17-40F6-A5B2-1F83D167911D}"/>
              </a:ext>
            </a:extLst>
          </p:cNvPr>
          <p:cNvSpPr>
            <a:spLocks noGrp="1"/>
          </p:cNvSpPr>
          <p:nvPr>
            <p:ph type="sldNum" sz="quarter" idx="12"/>
          </p:nvPr>
        </p:nvSpPr>
        <p:spPr/>
        <p:txBody>
          <a:bodyPr>
            <a:normAutofit lnSpcReduction="10000"/>
          </a:bodyPr>
          <a:lstStyle/>
          <a:p>
            <a:fld id="{D733103D-BF4D-154C-AAA9-127D4A025979}" type="slidenum">
              <a:rPr lang="en-SA" smtClean="0"/>
              <a:t>22</a:t>
            </a:fld>
            <a:endParaRPr lang="en-SA"/>
          </a:p>
        </p:txBody>
      </p:sp>
      <p:sp>
        <p:nvSpPr>
          <p:cNvPr id="9" name="Rectangle 8">
            <a:extLst>
              <a:ext uri="{FF2B5EF4-FFF2-40B4-BE49-F238E27FC236}">
                <a16:creationId xmlns:a16="http://schemas.microsoft.com/office/drawing/2014/main" id="{BA0385D3-4E3B-40B3-B4A5-41F231179F52}"/>
              </a:ext>
            </a:extLst>
          </p:cNvPr>
          <p:cNvSpPr/>
          <p:nvPr/>
        </p:nvSpPr>
        <p:spPr>
          <a:xfrm>
            <a:off x="117008" y="6340278"/>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Soil Study</a:t>
            </a:r>
          </a:p>
        </p:txBody>
      </p:sp>
      <p:cxnSp>
        <p:nvCxnSpPr>
          <p:cNvPr id="11" name="Straight Arrow Connector 10">
            <a:extLst>
              <a:ext uri="{FF2B5EF4-FFF2-40B4-BE49-F238E27FC236}">
                <a16:creationId xmlns:a16="http://schemas.microsoft.com/office/drawing/2014/main" id="{5DF8E453-A7E2-4108-B488-30678F2365CF}"/>
              </a:ext>
            </a:extLst>
          </p:cNvPr>
          <p:cNvCxnSpPr/>
          <p:nvPr/>
        </p:nvCxnSpPr>
        <p:spPr>
          <a:xfrm flipV="1">
            <a:off x="7371850" y="5529207"/>
            <a:ext cx="0" cy="47156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EFF46D-4A53-4124-B670-BDFE45CFA6EC}"/>
              </a:ext>
            </a:extLst>
          </p:cNvPr>
          <p:cNvCxnSpPr/>
          <p:nvPr/>
        </p:nvCxnSpPr>
        <p:spPr>
          <a:xfrm flipV="1">
            <a:off x="5515394" y="5529207"/>
            <a:ext cx="0" cy="47156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E4F01F-DC1F-483F-9B34-81D818DB37E0}"/>
              </a:ext>
            </a:extLst>
          </p:cNvPr>
          <p:cNvSpPr/>
          <p:nvPr/>
        </p:nvSpPr>
        <p:spPr>
          <a:xfrm>
            <a:off x="6270228" y="6314010"/>
            <a:ext cx="504867"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[5]</a:t>
            </a:r>
          </a:p>
        </p:txBody>
      </p:sp>
      <p:pic>
        <p:nvPicPr>
          <p:cNvPr id="13" name="Picture 12">
            <a:extLst>
              <a:ext uri="{FF2B5EF4-FFF2-40B4-BE49-F238E27FC236}">
                <a16:creationId xmlns:a16="http://schemas.microsoft.com/office/drawing/2014/main" id="{D7C4507B-8BB5-4B12-BA60-36F6EF183933}"/>
              </a:ext>
            </a:extLst>
          </p:cNvPr>
          <p:cNvPicPr>
            <a:picLocks noChangeAspect="1"/>
          </p:cNvPicPr>
          <p:nvPr/>
        </p:nvPicPr>
        <p:blipFill>
          <a:blip r:embed="rId5"/>
          <a:stretch>
            <a:fillRect/>
          </a:stretch>
        </p:blipFill>
        <p:spPr>
          <a:xfrm>
            <a:off x="4223355" y="6286457"/>
            <a:ext cx="1942850" cy="471566"/>
          </a:xfrm>
          <a:prstGeom prst="rect">
            <a:avLst/>
          </a:prstGeom>
        </p:spPr>
      </p:pic>
    </p:spTree>
    <p:extLst>
      <p:ext uri="{BB962C8B-B14F-4D97-AF65-F5344CB8AC3E}">
        <p14:creationId xmlns:p14="http://schemas.microsoft.com/office/powerpoint/2010/main" val="4143740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2F2F-10DB-48FA-901D-3CB2650A9131}"/>
              </a:ext>
            </a:extLst>
          </p:cNvPr>
          <p:cNvSpPr>
            <a:spLocks noGrp="1"/>
          </p:cNvSpPr>
          <p:nvPr>
            <p:ph type="title"/>
          </p:nvPr>
        </p:nvSpPr>
        <p:spPr/>
        <p:txBody>
          <a:bodyPr/>
          <a:lstStyle/>
          <a:p>
            <a:r>
              <a:rPr lang="en-US" dirty="0"/>
              <a:t>CBR Calculation</a:t>
            </a:r>
          </a:p>
        </p:txBody>
      </p:sp>
      <p:graphicFrame>
        <p:nvGraphicFramePr>
          <p:cNvPr id="8" name="Content Placeholder 7">
            <a:extLst>
              <a:ext uri="{FF2B5EF4-FFF2-40B4-BE49-F238E27FC236}">
                <a16:creationId xmlns:a16="http://schemas.microsoft.com/office/drawing/2014/main" id="{3DFF659D-EF7E-4F3B-9439-EEE3A16784C9}"/>
              </a:ext>
            </a:extLst>
          </p:cNvPr>
          <p:cNvGraphicFramePr>
            <a:graphicFrameLocks noGrp="1"/>
          </p:cNvGraphicFramePr>
          <p:nvPr>
            <p:ph idx="1"/>
            <p:extLst>
              <p:ext uri="{D42A27DB-BD31-4B8C-83A1-F6EECF244321}">
                <p14:modId xmlns:p14="http://schemas.microsoft.com/office/powerpoint/2010/main" val="3975856752"/>
              </p:ext>
            </p:extLst>
          </p:nvPr>
        </p:nvGraphicFramePr>
        <p:xfrm>
          <a:off x="100484" y="1909188"/>
          <a:ext cx="4511709" cy="1835075"/>
        </p:xfrm>
        <a:graphic>
          <a:graphicData uri="http://schemas.openxmlformats.org/drawingml/2006/table">
            <a:tbl>
              <a:tblPr firstRow="1" firstCol="1" bandRow="1">
                <a:tableStyleId>{5C22544A-7EE6-4342-B048-85BDC9FD1C3A}</a:tableStyleId>
              </a:tblPr>
              <a:tblGrid>
                <a:gridCol w="1503546">
                  <a:extLst>
                    <a:ext uri="{9D8B030D-6E8A-4147-A177-3AD203B41FA5}">
                      <a16:colId xmlns:a16="http://schemas.microsoft.com/office/drawing/2014/main" val="4179019401"/>
                    </a:ext>
                  </a:extLst>
                </a:gridCol>
                <a:gridCol w="1503546">
                  <a:extLst>
                    <a:ext uri="{9D8B030D-6E8A-4147-A177-3AD203B41FA5}">
                      <a16:colId xmlns:a16="http://schemas.microsoft.com/office/drawing/2014/main" val="792300041"/>
                    </a:ext>
                  </a:extLst>
                </a:gridCol>
                <a:gridCol w="1504617">
                  <a:extLst>
                    <a:ext uri="{9D8B030D-6E8A-4147-A177-3AD203B41FA5}">
                      <a16:colId xmlns:a16="http://schemas.microsoft.com/office/drawing/2014/main" val="3334178092"/>
                    </a:ext>
                  </a:extLst>
                </a:gridCol>
              </a:tblGrid>
              <a:tr h="478426">
                <a:tc>
                  <a:txBody>
                    <a:bodyPr/>
                    <a:lstStyle/>
                    <a:p>
                      <a:pPr marL="0" marR="0" algn="ctr">
                        <a:lnSpc>
                          <a:spcPct val="150000"/>
                        </a:lnSpc>
                        <a:spcBef>
                          <a:spcPts val="0"/>
                        </a:spcBef>
                        <a:spcAft>
                          <a:spcPts val="800"/>
                        </a:spcAft>
                      </a:pPr>
                      <a:r>
                        <a:rPr lang="en-US" sz="1400">
                          <a:effectLst/>
                        </a:rPr>
                        <a:t>Mould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a:effectLst/>
                        </a:rPr>
                        <a:t>CBR @ 2.5 mm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dirty="0">
                          <a:effectLst/>
                        </a:rPr>
                        <a:t>CBR @ 5 mm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extLst>
                  <a:ext uri="{0D108BD9-81ED-4DB2-BD59-A6C34878D82A}">
                    <a16:rowId xmlns:a16="http://schemas.microsoft.com/office/drawing/2014/main" val="1549642286"/>
                  </a:ext>
                </a:extLst>
              </a:tr>
              <a:tr h="409931">
                <a:tc>
                  <a:txBody>
                    <a:bodyPr/>
                    <a:lstStyle/>
                    <a:p>
                      <a:pPr marL="0" marR="0" algn="ctr">
                        <a:lnSpc>
                          <a:spcPct val="150000"/>
                        </a:lnSpc>
                        <a:spcBef>
                          <a:spcPts val="0"/>
                        </a:spcBef>
                        <a:spcAft>
                          <a:spcPts val="800"/>
                        </a:spcAft>
                      </a:pPr>
                      <a:r>
                        <a:rPr lang="en-US" sz="1400">
                          <a:effectLst/>
                        </a:rPr>
                        <a:t>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a:effectLst/>
                        </a:rPr>
                        <a:t>16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dirty="0">
                          <a:effectLst/>
                        </a:rPr>
                        <a:t>17.8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extLst>
                  <a:ext uri="{0D108BD9-81ED-4DB2-BD59-A6C34878D82A}">
                    <a16:rowId xmlns:a16="http://schemas.microsoft.com/office/drawing/2014/main" val="4127867709"/>
                  </a:ext>
                </a:extLst>
              </a:tr>
              <a:tr h="423679">
                <a:tc>
                  <a:txBody>
                    <a:bodyPr/>
                    <a:lstStyle/>
                    <a:p>
                      <a:pPr marL="0" marR="0" algn="ctr">
                        <a:lnSpc>
                          <a:spcPct val="150000"/>
                        </a:lnSpc>
                        <a:spcBef>
                          <a:spcPts val="0"/>
                        </a:spcBef>
                        <a:spcAft>
                          <a:spcPts val="800"/>
                        </a:spcAft>
                      </a:pPr>
                      <a:r>
                        <a:rPr lang="en-US" sz="1400">
                          <a:effectLst/>
                        </a:rPr>
                        <a:t>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a:effectLst/>
                        </a:rPr>
                        <a:t>33.2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dirty="0">
                          <a:effectLst/>
                        </a:rPr>
                        <a:t>36.1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extLst>
                  <a:ext uri="{0D108BD9-81ED-4DB2-BD59-A6C34878D82A}">
                    <a16:rowId xmlns:a16="http://schemas.microsoft.com/office/drawing/2014/main" val="1798905105"/>
                  </a:ext>
                </a:extLst>
              </a:tr>
              <a:tr h="396183">
                <a:tc>
                  <a:txBody>
                    <a:bodyPr/>
                    <a:lstStyle/>
                    <a:p>
                      <a:pPr marL="0" marR="0" algn="ctr">
                        <a:lnSpc>
                          <a:spcPct val="150000"/>
                        </a:lnSpc>
                        <a:spcBef>
                          <a:spcPts val="0"/>
                        </a:spcBef>
                        <a:spcAft>
                          <a:spcPts val="800"/>
                        </a:spcAft>
                      </a:pPr>
                      <a:r>
                        <a:rPr lang="en-US" sz="1400">
                          <a:effectLst/>
                        </a:rPr>
                        <a:t>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dirty="0">
                          <a:effectLst/>
                        </a:rPr>
                        <a:t>48.9</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tc>
                  <a:txBody>
                    <a:bodyPr/>
                    <a:lstStyle/>
                    <a:p>
                      <a:pPr marL="0" marR="0" algn="ctr">
                        <a:lnSpc>
                          <a:spcPct val="150000"/>
                        </a:lnSpc>
                        <a:spcBef>
                          <a:spcPts val="0"/>
                        </a:spcBef>
                        <a:spcAft>
                          <a:spcPts val="800"/>
                        </a:spcAft>
                      </a:pPr>
                      <a:r>
                        <a:rPr lang="en-US" sz="1400" dirty="0">
                          <a:effectLst/>
                        </a:rPr>
                        <a:t>55.6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6478" marR="46478" marT="0" marB="0"/>
                </a:tc>
                <a:extLst>
                  <a:ext uri="{0D108BD9-81ED-4DB2-BD59-A6C34878D82A}">
                    <a16:rowId xmlns:a16="http://schemas.microsoft.com/office/drawing/2014/main" val="1343486806"/>
                  </a:ext>
                </a:extLst>
              </a:tr>
            </a:tbl>
          </a:graphicData>
        </a:graphic>
      </p:graphicFrame>
      <p:graphicFrame>
        <p:nvGraphicFramePr>
          <p:cNvPr id="4" name="Chart 3">
            <a:extLst>
              <a:ext uri="{FF2B5EF4-FFF2-40B4-BE49-F238E27FC236}">
                <a16:creationId xmlns:a16="http://schemas.microsoft.com/office/drawing/2014/main" id="{F1AC74A1-5016-4829-AB0B-7D92D8F9EE69}"/>
              </a:ext>
            </a:extLst>
          </p:cNvPr>
          <p:cNvGraphicFramePr>
            <a:graphicFrameLocks/>
          </p:cNvGraphicFramePr>
          <p:nvPr>
            <p:extLst>
              <p:ext uri="{D42A27DB-BD31-4B8C-83A1-F6EECF244321}">
                <p14:modId xmlns:p14="http://schemas.microsoft.com/office/powerpoint/2010/main" val="3620130477"/>
              </p:ext>
            </p:extLst>
          </p:nvPr>
        </p:nvGraphicFramePr>
        <p:xfrm>
          <a:off x="4747561" y="1991084"/>
          <a:ext cx="7466527" cy="4439444"/>
        </p:xfrm>
        <a:graphic>
          <a:graphicData uri="http://schemas.openxmlformats.org/drawingml/2006/chart">
            <c:chart xmlns:c="http://schemas.openxmlformats.org/drawingml/2006/chart" xmlns:r="http://schemas.openxmlformats.org/officeDocument/2006/relationships" r:id="rId3"/>
          </a:graphicData>
        </a:graphic>
      </p:graphicFrame>
      <p:pic>
        <p:nvPicPr>
          <p:cNvPr id="7" name="Google Shape;57;p13">
            <a:extLst>
              <a:ext uri="{FF2B5EF4-FFF2-40B4-BE49-F238E27FC236}">
                <a16:creationId xmlns:a16="http://schemas.microsoft.com/office/drawing/2014/main" id="{A9F3C319-54DE-4EEF-AB11-54743C608113}"/>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9" name="TextBox 8">
            <a:extLst>
              <a:ext uri="{FF2B5EF4-FFF2-40B4-BE49-F238E27FC236}">
                <a16:creationId xmlns:a16="http://schemas.microsoft.com/office/drawing/2014/main" id="{8ABEE3CA-0419-4EF2-B480-CD891C0F4B53}"/>
              </a:ext>
            </a:extLst>
          </p:cNvPr>
          <p:cNvSpPr txBox="1"/>
          <p:nvPr/>
        </p:nvSpPr>
        <p:spPr>
          <a:xfrm>
            <a:off x="0" y="4545312"/>
            <a:ext cx="4725473" cy="707886"/>
          </a:xfrm>
          <a:prstGeom prst="rect">
            <a:avLst/>
          </a:prstGeom>
          <a:noFill/>
          <a:ln>
            <a:solidFill>
              <a:srgbClr val="00B050"/>
            </a:solidFill>
          </a:ln>
        </p:spPr>
        <p:txBody>
          <a:bodyPr wrap="square" rtlCol="0">
            <a:spAutoFit/>
          </a:bodyPr>
          <a:lstStyle/>
          <a:p>
            <a:pPr algn="ctr"/>
            <a:r>
              <a:rPr lang="en-US" sz="2000" dirty="0"/>
              <a:t>CBR value at 95% of MDD </a:t>
            </a:r>
          </a:p>
          <a:p>
            <a:pPr algn="ctr"/>
            <a:r>
              <a:rPr lang="en-US" sz="2000" dirty="0"/>
              <a:t>= </a:t>
            </a:r>
            <a:r>
              <a:rPr lang="en-US" sz="2000" b="1" u="sng" dirty="0"/>
              <a:t>22.8% @ 5 mm</a:t>
            </a:r>
          </a:p>
        </p:txBody>
      </p:sp>
      <p:sp>
        <p:nvSpPr>
          <p:cNvPr id="10" name="Slide Number Placeholder 9">
            <a:extLst>
              <a:ext uri="{FF2B5EF4-FFF2-40B4-BE49-F238E27FC236}">
                <a16:creationId xmlns:a16="http://schemas.microsoft.com/office/drawing/2014/main" id="{BB822AE2-3C02-4EFC-BB63-3593489E3CC2}"/>
              </a:ext>
            </a:extLst>
          </p:cNvPr>
          <p:cNvSpPr>
            <a:spLocks noGrp="1"/>
          </p:cNvSpPr>
          <p:nvPr>
            <p:ph type="sldNum" sz="quarter" idx="12"/>
          </p:nvPr>
        </p:nvSpPr>
        <p:spPr/>
        <p:txBody>
          <a:bodyPr>
            <a:normAutofit lnSpcReduction="10000"/>
          </a:bodyPr>
          <a:lstStyle/>
          <a:p>
            <a:fld id="{D733103D-BF4D-154C-AAA9-127D4A025979}" type="slidenum">
              <a:rPr lang="en-SA" smtClean="0"/>
              <a:t>23</a:t>
            </a:fld>
            <a:endParaRPr lang="en-SA"/>
          </a:p>
        </p:txBody>
      </p:sp>
      <p:sp>
        <p:nvSpPr>
          <p:cNvPr id="12" name="Rectangle 11">
            <a:extLst>
              <a:ext uri="{FF2B5EF4-FFF2-40B4-BE49-F238E27FC236}">
                <a16:creationId xmlns:a16="http://schemas.microsoft.com/office/drawing/2014/main" id="{402BD971-B19D-4394-ABE4-ED2E2FE3058E}"/>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Soil Study</a:t>
            </a:r>
          </a:p>
        </p:txBody>
      </p:sp>
      <p:pic>
        <p:nvPicPr>
          <p:cNvPr id="13" name="Picture 12">
            <a:extLst>
              <a:ext uri="{FF2B5EF4-FFF2-40B4-BE49-F238E27FC236}">
                <a16:creationId xmlns:a16="http://schemas.microsoft.com/office/drawing/2014/main" id="{FB100782-BC12-483A-88D9-F085E9017EF6}"/>
              </a:ext>
            </a:extLst>
          </p:cNvPr>
          <p:cNvPicPr/>
          <p:nvPr/>
        </p:nvPicPr>
        <p:blipFill>
          <a:blip r:embed="rId5"/>
          <a:stretch>
            <a:fillRect/>
          </a:stretch>
        </p:blipFill>
        <p:spPr>
          <a:xfrm>
            <a:off x="6707841" y="365760"/>
            <a:ext cx="3886200" cy="77152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27FD93-457F-4BEA-B133-052A45640290}"/>
                  </a:ext>
                </a:extLst>
              </p:cNvPr>
              <p:cNvSpPr txBox="1"/>
              <p:nvPr/>
            </p:nvSpPr>
            <p:spPr>
              <a:xfrm>
                <a:off x="6884894" y="1389381"/>
                <a:ext cx="3290047" cy="489749"/>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𝐶𝐵𝑅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2.5 </m:t>
                        </m:r>
                        <m:r>
                          <a:rPr lang="en-US" b="0" i="1" smtClean="0">
                            <a:latin typeface="Cambria Math" panose="02040503050406030204" pitchFamily="18" charset="0"/>
                          </a:rPr>
                          <m:t>𝑚𝑚</m:t>
                        </m:r>
                        <m:r>
                          <a:rPr lang="en-US" b="0" i="1" smtClean="0">
                            <a:latin typeface="Cambria Math" panose="02040503050406030204" pitchFamily="18" charset="0"/>
                          </a:rPr>
                          <m:t> </m:t>
                        </m:r>
                        <m:r>
                          <a:rPr lang="en-US" b="0" i="1" smtClean="0">
                            <a:latin typeface="Cambria Math" panose="02040503050406030204" pitchFamily="18" charset="0"/>
                          </a:rPr>
                          <m:t>𝑜𝑟</m:t>
                        </m:r>
                        <m:r>
                          <a:rPr lang="en-US" b="0" i="1" smtClean="0">
                            <a:latin typeface="Cambria Math" panose="02040503050406030204" pitchFamily="18" charset="0"/>
                          </a:rPr>
                          <m:t> 5 </m:t>
                        </m:r>
                        <m:r>
                          <a:rPr lang="en-US" b="0" i="1" smtClean="0">
                            <a:latin typeface="Cambria Math" panose="02040503050406030204" pitchFamily="18" charset="0"/>
                          </a:rPr>
                          <m:t>𝑚𝑚</m:t>
                        </m:r>
                        <m:r>
                          <a:rPr lang="en-US" b="0" i="1" smtClean="0">
                            <a:latin typeface="Cambria Math" panose="02040503050406030204" pitchFamily="18" charset="0"/>
                          </a:rPr>
                          <m:t> </m:t>
                        </m:r>
                      </m:num>
                      <m:den>
                        <m:r>
                          <a:rPr lang="en-US" b="0" i="1" smtClean="0">
                            <a:latin typeface="Cambria Math" panose="02040503050406030204" pitchFamily="18" charset="0"/>
                          </a:rPr>
                          <m:t>𝑆𝑡𝑎𝑛𝑑𝑎𝑟𝑑</m:t>
                        </m:r>
                        <m:r>
                          <a:rPr lang="en-US" b="0" i="1" smtClean="0">
                            <a:latin typeface="Cambria Math" panose="02040503050406030204" pitchFamily="18" charset="0"/>
                          </a:rPr>
                          <m:t> </m:t>
                        </m:r>
                        <m:r>
                          <a:rPr lang="en-US" b="0" i="1" smtClean="0">
                            <a:latin typeface="Cambria Math" panose="02040503050406030204" pitchFamily="18" charset="0"/>
                          </a:rPr>
                          <m:t>𝐿𝑜𝑎𝑑</m:t>
                        </m:r>
                      </m:den>
                    </m:f>
                    <m:r>
                      <a:rPr lang="en-US" b="0" i="1" smtClean="0">
                        <a:latin typeface="Cambria Math" panose="02040503050406030204" pitchFamily="18" charset="0"/>
                      </a:rPr>
                      <m:t>∗100</m:t>
                    </m:r>
                  </m:oMath>
                </a14:m>
                <a:r>
                  <a:rPr lang="en-US" dirty="0"/>
                  <a:t> </a:t>
                </a:r>
              </a:p>
            </p:txBody>
          </p:sp>
        </mc:Choice>
        <mc:Fallback xmlns="">
          <p:sp>
            <p:nvSpPr>
              <p:cNvPr id="15" name="TextBox 14">
                <a:extLst>
                  <a:ext uri="{FF2B5EF4-FFF2-40B4-BE49-F238E27FC236}">
                    <a16:creationId xmlns:a16="http://schemas.microsoft.com/office/drawing/2014/main" id="{2927FD93-457F-4BEA-B133-052A45640290}"/>
                  </a:ext>
                </a:extLst>
              </p:cNvPr>
              <p:cNvSpPr txBox="1">
                <a:spLocks noRot="1" noChangeAspect="1" noMove="1" noResize="1" noEditPoints="1" noAdjustHandles="1" noChangeArrowheads="1" noChangeShapeType="1" noTextEdit="1"/>
              </p:cNvSpPr>
              <p:nvPr/>
            </p:nvSpPr>
            <p:spPr>
              <a:xfrm>
                <a:off x="6884894" y="1389381"/>
                <a:ext cx="3290047" cy="489749"/>
              </a:xfrm>
              <a:prstGeom prst="rect">
                <a:avLst/>
              </a:prstGeom>
              <a:blipFill>
                <a:blip r:embed="rId6"/>
                <a:stretch>
                  <a:fillRect b="-1250"/>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5360FB9F-2DA2-4AC7-8B3B-14165CC6D2B9}"/>
              </a:ext>
            </a:extLst>
          </p:cNvPr>
          <p:cNvCxnSpPr>
            <a:stCxn id="15" idx="1"/>
          </p:cNvCxnSpPr>
          <p:nvPr/>
        </p:nvCxnSpPr>
        <p:spPr>
          <a:xfrm flipH="1">
            <a:off x="4612193" y="1634256"/>
            <a:ext cx="2272701" cy="27493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6675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75092-D26F-4B73-8EA5-502EBDE800AD}"/>
              </a:ext>
            </a:extLst>
          </p:cNvPr>
          <p:cNvSpPr>
            <a:spLocks noGrp="1"/>
          </p:cNvSpPr>
          <p:nvPr>
            <p:ph type="ctrTitle"/>
          </p:nvPr>
        </p:nvSpPr>
        <p:spPr>
          <a:xfrm>
            <a:off x="1261872" y="758952"/>
            <a:ext cx="9418320" cy="2948890"/>
          </a:xfrm>
        </p:spPr>
        <p:txBody>
          <a:bodyPr/>
          <a:lstStyle/>
          <a:p>
            <a:r>
              <a:rPr lang="en-US" dirty="0"/>
              <a:t>Horizontal Alignment</a:t>
            </a:r>
          </a:p>
        </p:txBody>
      </p:sp>
      <p:sp>
        <p:nvSpPr>
          <p:cNvPr id="5" name="Subtitle 4">
            <a:extLst>
              <a:ext uri="{FF2B5EF4-FFF2-40B4-BE49-F238E27FC236}">
                <a16:creationId xmlns:a16="http://schemas.microsoft.com/office/drawing/2014/main" id="{63A8ECC9-5FC7-472D-A0F9-DB50CBA0E490}"/>
              </a:ext>
            </a:extLst>
          </p:cNvPr>
          <p:cNvSpPr>
            <a:spLocks noGrp="1"/>
          </p:cNvSpPr>
          <p:nvPr>
            <p:ph type="subTitle" idx="1"/>
          </p:nvPr>
        </p:nvSpPr>
        <p:spPr>
          <a:xfrm>
            <a:off x="1261872" y="4019342"/>
            <a:ext cx="9418320" cy="2230734"/>
          </a:xfrm>
        </p:spPr>
        <p:txBody>
          <a:bodyPr>
            <a:normAutofit/>
          </a:bodyPr>
          <a:lstStyle/>
          <a:p>
            <a:pPr marL="342900" indent="-342900">
              <a:buFont typeface="Arial" panose="020B0604020202020204" pitchFamily="34" charset="0"/>
              <a:buChar char="•"/>
            </a:pPr>
            <a:r>
              <a:rPr lang="en-US" dirty="0"/>
              <a:t>Horizontal Curve at Station 7+12</a:t>
            </a:r>
          </a:p>
          <a:p>
            <a:pPr marL="342900" indent="-342900">
              <a:buFont typeface="Arial" panose="020B0604020202020204" pitchFamily="34" charset="0"/>
              <a:buChar char="•"/>
            </a:pPr>
            <a:r>
              <a:rPr lang="en-US" dirty="0"/>
              <a:t>Horizontal Curve at Station 28+64</a:t>
            </a:r>
          </a:p>
          <a:p>
            <a:pPr marL="342900" indent="-342900">
              <a:buFont typeface="Arial" panose="020B0604020202020204" pitchFamily="34" charset="0"/>
              <a:buChar char="•"/>
            </a:pPr>
            <a:r>
              <a:rPr lang="en-US" dirty="0"/>
              <a:t>Horizontal Curve at Station 50+30</a:t>
            </a:r>
          </a:p>
          <a:p>
            <a:pPr marL="342900" indent="-342900">
              <a:buFont typeface="Arial" panose="020B0604020202020204" pitchFamily="34" charset="0"/>
              <a:buChar char="•"/>
            </a:pPr>
            <a:r>
              <a:rPr lang="en-US" dirty="0"/>
              <a:t>Horizontal</a:t>
            </a:r>
            <a:r>
              <a:rPr lang="en-US" cap="all" spc="-100" dirty="0"/>
              <a:t> </a:t>
            </a:r>
            <a:r>
              <a:rPr lang="en-US" dirty="0"/>
              <a:t>Curve at Station 56+14</a:t>
            </a:r>
          </a:p>
        </p:txBody>
      </p:sp>
      <p:pic>
        <p:nvPicPr>
          <p:cNvPr id="7" name="Google Shape;57;p13">
            <a:extLst>
              <a:ext uri="{FF2B5EF4-FFF2-40B4-BE49-F238E27FC236}">
                <a16:creationId xmlns:a16="http://schemas.microsoft.com/office/drawing/2014/main" id="{E2C15B80-D7E0-426E-92C4-CAC5E970A54D}"/>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8" name="Slide Number Placeholder 7">
            <a:extLst>
              <a:ext uri="{FF2B5EF4-FFF2-40B4-BE49-F238E27FC236}">
                <a16:creationId xmlns:a16="http://schemas.microsoft.com/office/drawing/2014/main" id="{F0992037-117D-41DB-85E3-4FE7682AA0FA}"/>
              </a:ext>
            </a:extLst>
          </p:cNvPr>
          <p:cNvSpPr>
            <a:spLocks noGrp="1"/>
          </p:cNvSpPr>
          <p:nvPr>
            <p:ph type="sldNum" sz="quarter" idx="12"/>
          </p:nvPr>
        </p:nvSpPr>
        <p:spPr/>
        <p:txBody>
          <a:bodyPr>
            <a:normAutofit lnSpcReduction="10000"/>
          </a:bodyPr>
          <a:lstStyle/>
          <a:p>
            <a:fld id="{D733103D-BF4D-154C-AAA9-127D4A025979}" type="slidenum">
              <a:rPr lang="en-SA" smtClean="0"/>
              <a:t>24</a:t>
            </a:fld>
            <a:endParaRPr lang="en-SA"/>
          </a:p>
        </p:txBody>
      </p:sp>
    </p:spTree>
    <p:extLst>
      <p:ext uri="{BB962C8B-B14F-4D97-AF65-F5344CB8AC3E}">
        <p14:creationId xmlns:p14="http://schemas.microsoft.com/office/powerpoint/2010/main" val="137233088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46image39841984">
            <a:extLst>
              <a:ext uri="{FF2B5EF4-FFF2-40B4-BE49-F238E27FC236}">
                <a16:creationId xmlns:a16="http://schemas.microsoft.com/office/drawing/2014/main" id="{4B1CE5C2-4A8D-A742-9631-C9A3B00934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21" r="-1" b="4520"/>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4304AE-76BB-0F4E-BD08-5E97B7A2DB3B}"/>
              </a:ext>
            </a:extLst>
          </p:cNvPr>
          <p:cNvSpPr>
            <a:spLocks noGrp="1"/>
          </p:cNvSpPr>
          <p:nvPr>
            <p:ph type="title"/>
          </p:nvPr>
        </p:nvSpPr>
        <p:spPr>
          <a:xfrm>
            <a:off x="371094" y="1222502"/>
            <a:ext cx="3438144" cy="1125728"/>
          </a:xfrm>
        </p:spPr>
        <p:txBody>
          <a:bodyPr anchor="b">
            <a:normAutofit/>
          </a:bodyPr>
          <a:lstStyle/>
          <a:p>
            <a:r>
              <a:rPr lang="en-US" sz="2800" dirty="0"/>
              <a:t>Horizontal Alignment</a:t>
            </a:r>
            <a:endParaRPr lang="en-SA" sz="2800" dirty="0"/>
          </a:p>
        </p:txBody>
      </p:sp>
      <p:sp>
        <p:nvSpPr>
          <p:cNvPr id="3" name="Content Placeholder 2">
            <a:extLst>
              <a:ext uri="{FF2B5EF4-FFF2-40B4-BE49-F238E27FC236}">
                <a16:creationId xmlns:a16="http://schemas.microsoft.com/office/drawing/2014/main" id="{A3030E1E-61C5-A047-B703-63BB9C6DF3DB}"/>
              </a:ext>
            </a:extLst>
          </p:cNvPr>
          <p:cNvSpPr>
            <a:spLocks noGrp="1"/>
          </p:cNvSpPr>
          <p:nvPr>
            <p:ph idx="1"/>
          </p:nvPr>
        </p:nvSpPr>
        <p:spPr>
          <a:xfrm>
            <a:off x="371094" y="2718054"/>
            <a:ext cx="3438906" cy="3207258"/>
          </a:xfrm>
        </p:spPr>
        <p:txBody>
          <a:bodyPr anchor="t">
            <a:normAutofit/>
          </a:bodyPr>
          <a:lstStyle/>
          <a:p>
            <a:r>
              <a:rPr lang="en-US" sz="1700" dirty="0"/>
              <a:t>25 horizontal curves </a:t>
            </a:r>
          </a:p>
          <a:p>
            <a:r>
              <a:rPr lang="en-US" sz="1700" dirty="0"/>
              <a:t>[1+00 = 500 m] </a:t>
            </a:r>
          </a:p>
          <a:p>
            <a:r>
              <a:rPr lang="en-US" sz="1700" dirty="0"/>
              <a:t>U</a:t>
            </a:r>
            <a:r>
              <a:rPr lang="en-SA" sz="1700" dirty="0"/>
              <a:t>sing simple curve </a:t>
            </a:r>
          </a:p>
          <a:p>
            <a:r>
              <a:rPr lang="en-US" sz="1800" dirty="0"/>
              <a:t>SSD</a:t>
            </a:r>
          </a:p>
          <a:p>
            <a:r>
              <a:rPr lang="en-US" sz="1800" dirty="0"/>
              <a:t>PSD</a:t>
            </a:r>
          </a:p>
          <a:p>
            <a:r>
              <a:rPr lang="en-US" sz="1800" dirty="0"/>
              <a:t>Super Elevation</a:t>
            </a:r>
          </a:p>
          <a:p>
            <a:pPr marL="0" indent="0">
              <a:buNone/>
            </a:pPr>
            <a:endParaRPr lang="en-SA" sz="1700" dirty="0"/>
          </a:p>
        </p:txBody>
      </p:sp>
      <p:pic>
        <p:nvPicPr>
          <p:cNvPr id="15" name="Google Shape;57;p13">
            <a:extLst>
              <a:ext uri="{FF2B5EF4-FFF2-40B4-BE49-F238E27FC236}">
                <a16:creationId xmlns:a16="http://schemas.microsoft.com/office/drawing/2014/main" id="{5F2E749C-BE56-4B4D-B9BC-31D7CDE18E2B}"/>
              </a:ext>
            </a:extLst>
          </p:cNvPr>
          <p:cNvPicPr preferRelativeResize="0"/>
          <p:nvPr/>
        </p:nvPicPr>
        <p:blipFill>
          <a:blip r:embed="rId4">
            <a:alphaModFix/>
          </a:blip>
          <a:stretch>
            <a:fillRect/>
          </a:stretch>
        </p:blipFill>
        <p:spPr>
          <a:xfrm>
            <a:off x="46067" y="0"/>
            <a:ext cx="1079950" cy="987109"/>
          </a:xfrm>
          <a:prstGeom prst="rect">
            <a:avLst/>
          </a:prstGeom>
          <a:noFill/>
          <a:ln>
            <a:noFill/>
          </a:ln>
        </p:spPr>
      </p:pic>
    </p:spTree>
    <p:extLst>
      <p:ext uri="{BB962C8B-B14F-4D97-AF65-F5344CB8AC3E}">
        <p14:creationId xmlns:p14="http://schemas.microsoft.com/office/powerpoint/2010/main" val="40454204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49image38918032">
            <a:extLst>
              <a:ext uri="{FF2B5EF4-FFF2-40B4-BE49-F238E27FC236}">
                <a16:creationId xmlns:a16="http://schemas.microsoft.com/office/drawing/2014/main" id="{C256B093-4DE9-5645-91F4-36B49E43D28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055" r="973" b="2"/>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EC82FC-A5BB-064F-A654-A1D5BBF9388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cap="all" spc="-100" dirty="0"/>
              <a:t>Designed </a:t>
            </a:r>
            <a:r>
              <a:rPr lang="en-US" dirty="0"/>
              <a:t>Horizontal Curve at Station 7+12  </a:t>
            </a:r>
            <a:br>
              <a:rPr lang="en-US" dirty="0"/>
            </a:br>
            <a:endParaRPr lang="en-US" cap="all" spc="-100" dirty="0"/>
          </a:p>
        </p:txBody>
      </p:sp>
      <p:pic>
        <p:nvPicPr>
          <p:cNvPr id="6" name="Google Shape;57;p13">
            <a:extLst>
              <a:ext uri="{FF2B5EF4-FFF2-40B4-BE49-F238E27FC236}">
                <a16:creationId xmlns:a16="http://schemas.microsoft.com/office/drawing/2014/main" id="{9329AFCE-7C4D-8844-A8AA-0B45ABF7927D}"/>
              </a:ext>
            </a:extLst>
          </p:cNvPr>
          <p:cNvPicPr preferRelativeResize="0"/>
          <p:nvPr/>
        </p:nvPicPr>
        <p:blipFill>
          <a:blip r:embed="rId4">
            <a:alphaModFix/>
          </a:blip>
          <a:stretch>
            <a:fillRect/>
          </a:stretch>
        </p:blipFill>
        <p:spPr>
          <a:xfrm>
            <a:off x="46067" y="0"/>
            <a:ext cx="1079950" cy="987109"/>
          </a:xfrm>
          <a:prstGeom prst="rect">
            <a:avLst/>
          </a:prstGeom>
          <a:noFill/>
          <a:ln>
            <a:noFill/>
          </a:ln>
        </p:spPr>
      </p:pic>
    </p:spTree>
    <p:extLst>
      <p:ext uri="{BB962C8B-B14F-4D97-AF65-F5344CB8AC3E}">
        <p14:creationId xmlns:p14="http://schemas.microsoft.com/office/powerpoint/2010/main" val="364165323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7023-10F1-704C-AA57-850B566A9C70}"/>
              </a:ext>
            </a:extLst>
          </p:cNvPr>
          <p:cNvSpPr>
            <a:spLocks noGrp="1"/>
          </p:cNvSpPr>
          <p:nvPr>
            <p:ph type="title"/>
          </p:nvPr>
        </p:nvSpPr>
        <p:spPr>
          <a:xfrm>
            <a:off x="471964" y="1587696"/>
            <a:ext cx="4031398" cy="3573516"/>
          </a:xfrm>
        </p:spPr>
        <p:txBody>
          <a:bodyPr vert="horz" lIns="91440" tIns="45720" rIns="91440" bIns="45720" rtlCol="0" anchor="b">
            <a:normAutofit fontScale="90000"/>
          </a:bodyPr>
          <a:lstStyle/>
          <a:p>
            <a:pPr algn="ctr"/>
            <a:r>
              <a:rPr lang="en-US" sz="6000" b="0" cap="all" spc="-100" dirty="0"/>
              <a:t>Points On Horizontal</a:t>
            </a:r>
            <a:br>
              <a:rPr lang="en-US" sz="6000" b="0" cap="all" spc="-100" dirty="0"/>
            </a:br>
            <a:r>
              <a:rPr lang="en-US" sz="6000" b="0" cap="all" spc="-100" dirty="0"/>
              <a:t> </a:t>
            </a:r>
            <a:r>
              <a:rPr lang="en-US" sz="6000" dirty="0"/>
              <a:t>at Station </a:t>
            </a:r>
            <a:r>
              <a:rPr lang="en-SA" sz="6000" dirty="0"/>
              <a:t>7+12</a:t>
            </a:r>
            <a:endParaRPr lang="en-US" sz="6000" kern="1200" dirty="0">
              <a:solidFill>
                <a:schemeClr val="tx1"/>
              </a:solidFill>
            </a:endParaRPr>
          </a:p>
        </p:txBody>
      </p:sp>
      <p:graphicFrame>
        <p:nvGraphicFramePr>
          <p:cNvPr id="4" name="Content Placeholder 3">
            <a:extLst>
              <a:ext uri="{FF2B5EF4-FFF2-40B4-BE49-F238E27FC236}">
                <a16:creationId xmlns:a16="http://schemas.microsoft.com/office/drawing/2014/main" id="{AD979D9F-3649-FE48-B7C8-1EFA3C32EA96}"/>
              </a:ext>
            </a:extLst>
          </p:cNvPr>
          <p:cNvGraphicFramePr>
            <a:graphicFrameLocks noGrp="1"/>
          </p:cNvGraphicFramePr>
          <p:nvPr>
            <p:ph idx="1"/>
            <p:extLst>
              <p:ext uri="{D42A27DB-BD31-4B8C-83A1-F6EECF244321}">
                <p14:modId xmlns:p14="http://schemas.microsoft.com/office/powerpoint/2010/main" val="1845426816"/>
              </p:ext>
            </p:extLst>
          </p:nvPr>
        </p:nvGraphicFramePr>
        <p:xfrm>
          <a:off x="4654296" y="850605"/>
          <a:ext cx="6565518" cy="4796234"/>
        </p:xfrm>
        <a:graphic>
          <a:graphicData uri="http://schemas.openxmlformats.org/drawingml/2006/table">
            <a:tbl>
              <a:tblPr firstRow="1" firstCol="1" bandRow="1">
                <a:tableStyleId>{EB344D84-9AFB-497E-A393-DC336BA19D2E}</a:tableStyleId>
              </a:tblPr>
              <a:tblGrid>
                <a:gridCol w="1481645">
                  <a:extLst>
                    <a:ext uri="{9D8B030D-6E8A-4147-A177-3AD203B41FA5}">
                      <a16:colId xmlns:a16="http://schemas.microsoft.com/office/drawing/2014/main" val="3835471708"/>
                    </a:ext>
                  </a:extLst>
                </a:gridCol>
                <a:gridCol w="1737302">
                  <a:extLst>
                    <a:ext uri="{9D8B030D-6E8A-4147-A177-3AD203B41FA5}">
                      <a16:colId xmlns:a16="http://schemas.microsoft.com/office/drawing/2014/main" val="3000681322"/>
                    </a:ext>
                  </a:extLst>
                </a:gridCol>
                <a:gridCol w="1126062">
                  <a:extLst>
                    <a:ext uri="{9D8B030D-6E8A-4147-A177-3AD203B41FA5}">
                      <a16:colId xmlns:a16="http://schemas.microsoft.com/office/drawing/2014/main" val="26837783"/>
                    </a:ext>
                  </a:extLst>
                </a:gridCol>
                <a:gridCol w="1094447">
                  <a:extLst>
                    <a:ext uri="{9D8B030D-6E8A-4147-A177-3AD203B41FA5}">
                      <a16:colId xmlns:a16="http://schemas.microsoft.com/office/drawing/2014/main" val="3863582972"/>
                    </a:ext>
                  </a:extLst>
                </a:gridCol>
                <a:gridCol w="1126062">
                  <a:extLst>
                    <a:ext uri="{9D8B030D-6E8A-4147-A177-3AD203B41FA5}">
                      <a16:colId xmlns:a16="http://schemas.microsoft.com/office/drawing/2014/main" val="3034921454"/>
                    </a:ext>
                  </a:extLst>
                </a:gridCol>
              </a:tblGrid>
              <a:tr h="293827">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Station (0+00)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Degree (Ɵ)</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X (m)</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Y (m)</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L (m)</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extLst>
                  <a:ext uri="{0D108BD9-81ED-4DB2-BD59-A6C34878D82A}">
                    <a16:rowId xmlns:a16="http://schemas.microsoft.com/office/drawing/2014/main" val="2743890588"/>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7+08</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extLst>
                  <a:ext uri="{0D108BD9-81ED-4DB2-BD59-A6C34878D82A}">
                    <a16:rowId xmlns:a16="http://schemas.microsoft.com/office/drawing/2014/main" val="14144878"/>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7+09</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1.32</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4.61</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0.05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extLst>
                  <a:ext uri="{0D108BD9-81ED-4DB2-BD59-A6C34878D82A}">
                    <a16:rowId xmlns:a16="http://schemas.microsoft.com/office/drawing/2014/main" val="2107941349"/>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2.64</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9.21</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0.21</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extLst>
                  <a:ext uri="{0D108BD9-81ED-4DB2-BD59-A6C34878D82A}">
                    <a16:rowId xmlns:a16="http://schemas.microsoft.com/office/drawing/2014/main" val="4234556866"/>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7+11</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3.96</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13.81</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0.48</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extLst>
                  <a:ext uri="{0D108BD9-81ED-4DB2-BD59-A6C34878D82A}">
                    <a16:rowId xmlns:a16="http://schemas.microsoft.com/office/drawing/2014/main" val="2439844765"/>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7+12</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5.28</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18.40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0.85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20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extLst>
                  <a:ext uri="{0D108BD9-81ED-4DB2-BD59-A6C34878D82A}">
                    <a16:rowId xmlns:a16="http://schemas.microsoft.com/office/drawing/2014/main" val="929084064"/>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7+13</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6.6</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22.99</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1.33</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25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extLst>
                  <a:ext uri="{0D108BD9-81ED-4DB2-BD59-A6C34878D82A}">
                    <a16:rowId xmlns:a16="http://schemas.microsoft.com/office/drawing/2014/main" val="3688339149"/>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7+14</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7.92</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27.56</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a:effectLst/>
                          <a:latin typeface="Times New Roman" panose="02020603050405020304" pitchFamily="18" charset="0"/>
                          <a:cs typeface="Times New Roman" panose="02020603050405020304" pitchFamily="18" charset="0"/>
                        </a:rPr>
                        <a:t>1.91</a:t>
                      </a:r>
                      <a:endParaRPr lang="en-SA"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extLst>
                  <a:ext uri="{0D108BD9-81ED-4DB2-BD59-A6C34878D82A}">
                    <a16:rowId xmlns:a16="http://schemas.microsoft.com/office/drawing/2014/main" val="2283132842"/>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9.24</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32.11</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2.59</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extLst>
                  <a:ext uri="{0D108BD9-81ED-4DB2-BD59-A6C34878D82A}">
                    <a16:rowId xmlns:a16="http://schemas.microsoft.com/office/drawing/2014/main" val="2458158506"/>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7+16</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10.56</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36.65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3.39</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40</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extLst>
                  <a:ext uri="{0D108BD9-81ED-4DB2-BD59-A6C34878D82A}">
                    <a16:rowId xmlns:a16="http://schemas.microsoft.com/office/drawing/2014/main" val="2999971807"/>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7+16.726</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11.52</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39.94</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4.03</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43.63</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2">
                        <a:lumMod val="20000"/>
                        <a:lumOff val="80000"/>
                      </a:schemeClr>
                    </a:solidFill>
                  </a:tcPr>
                </a:tc>
                <a:extLst>
                  <a:ext uri="{0D108BD9-81ED-4DB2-BD59-A6C34878D82A}">
                    <a16:rowId xmlns:a16="http://schemas.microsoft.com/office/drawing/2014/main" val="3996005260"/>
                  </a:ext>
                </a:extLst>
              </a:tr>
              <a:tr h="403134">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7+17.45</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tx1">
                        <a:lumMod val="65000"/>
                        <a:lumOff val="35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12.48</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43.22</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4.73</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tc>
                  <a:txBody>
                    <a:bodyPr/>
                    <a:lstStyle/>
                    <a:p>
                      <a:pPr algn="ctr">
                        <a:lnSpc>
                          <a:spcPct val="200000"/>
                        </a:lnSpc>
                      </a:pPr>
                      <a:r>
                        <a:rPr lang="en-US" sz="1400" dirty="0">
                          <a:effectLst/>
                          <a:latin typeface="Times New Roman" panose="02020603050405020304" pitchFamily="18" charset="0"/>
                          <a:cs typeface="Times New Roman" panose="02020603050405020304" pitchFamily="18" charset="0"/>
                        </a:rPr>
                        <a:t>47.27</a:t>
                      </a:r>
                      <a:endParaRPr lang="en-S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9629" marR="79629" marT="0" marB="0" anchor="ctr">
                    <a:solidFill>
                      <a:schemeClr val="accent1">
                        <a:lumMod val="40000"/>
                        <a:lumOff val="60000"/>
                      </a:schemeClr>
                    </a:solidFill>
                  </a:tcPr>
                </a:tc>
                <a:extLst>
                  <a:ext uri="{0D108BD9-81ED-4DB2-BD59-A6C34878D82A}">
                    <a16:rowId xmlns:a16="http://schemas.microsoft.com/office/drawing/2014/main" val="2069133018"/>
                  </a:ext>
                </a:extLst>
              </a:tr>
            </a:tbl>
          </a:graphicData>
        </a:graphic>
      </p:graphicFrame>
      <p:pic>
        <p:nvPicPr>
          <p:cNvPr id="7" name="Picture 6">
            <a:extLst>
              <a:ext uri="{FF2B5EF4-FFF2-40B4-BE49-F238E27FC236}">
                <a16:creationId xmlns:a16="http://schemas.microsoft.com/office/drawing/2014/main" id="{425D791E-44EE-8142-83F6-1AFBB0C1DB8F}"/>
              </a:ext>
            </a:extLst>
          </p:cNvPr>
          <p:cNvPicPr/>
          <p:nvPr/>
        </p:nvPicPr>
        <p:blipFill>
          <a:blip r:embed="rId3"/>
          <a:stretch>
            <a:fillRect/>
          </a:stretch>
        </p:blipFill>
        <p:spPr>
          <a:xfrm>
            <a:off x="184883" y="5573749"/>
            <a:ext cx="4146325" cy="579322"/>
          </a:xfrm>
          <a:prstGeom prst="rect">
            <a:avLst/>
          </a:prstGeom>
        </p:spPr>
      </p:pic>
      <p:pic>
        <p:nvPicPr>
          <p:cNvPr id="8" name="Google Shape;57;p13">
            <a:extLst>
              <a:ext uri="{FF2B5EF4-FFF2-40B4-BE49-F238E27FC236}">
                <a16:creationId xmlns:a16="http://schemas.microsoft.com/office/drawing/2014/main" id="{B71537F7-800B-AB4D-B557-2E6EDB6D1EFC}"/>
              </a:ext>
            </a:extLst>
          </p:cNvPr>
          <p:cNvPicPr preferRelativeResize="0"/>
          <p:nvPr/>
        </p:nvPicPr>
        <p:blipFill>
          <a:blip r:embed="rId4">
            <a:alphaModFix/>
          </a:blip>
          <a:stretch>
            <a:fillRect/>
          </a:stretch>
        </p:blipFill>
        <p:spPr>
          <a:xfrm>
            <a:off x="46067" y="0"/>
            <a:ext cx="1079950" cy="987109"/>
          </a:xfrm>
          <a:prstGeom prst="rect">
            <a:avLst/>
          </a:prstGeom>
          <a:noFill/>
          <a:ln>
            <a:noFill/>
          </a:ln>
        </p:spPr>
      </p:pic>
    </p:spTree>
    <p:extLst>
      <p:ext uri="{BB962C8B-B14F-4D97-AF65-F5344CB8AC3E}">
        <p14:creationId xmlns:p14="http://schemas.microsoft.com/office/powerpoint/2010/main" val="247534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7">
            <a:extLst>
              <a:ext uri="{FF2B5EF4-FFF2-40B4-BE49-F238E27FC236}">
                <a16:creationId xmlns:a16="http://schemas.microsoft.com/office/drawing/2014/main" id="{0506B195-CA62-41DA-A7F1-6FFF5A13B2E3}"/>
              </a:ext>
            </a:extLst>
          </p:cNvPr>
          <p:cNvPicPr>
            <a:picLocks noGrp="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643192" y="1015406"/>
            <a:ext cx="6909386" cy="4819296"/>
          </a:xfrm>
          <a:prstGeom prst="rect">
            <a:avLst/>
          </a:prstGeom>
          <a:noFill/>
        </p:spPr>
      </p:pic>
      <p:sp>
        <p:nvSpPr>
          <p:cNvPr id="2" name="عنوان 1">
            <a:extLst>
              <a:ext uri="{FF2B5EF4-FFF2-40B4-BE49-F238E27FC236}">
                <a16:creationId xmlns:a16="http://schemas.microsoft.com/office/drawing/2014/main" id="{17C5484D-65E0-4AA3-A2B8-272A4EF81489}"/>
              </a:ext>
            </a:extLst>
          </p:cNvPr>
          <p:cNvSpPr>
            <a:spLocks noGrp="1"/>
          </p:cNvSpPr>
          <p:nvPr>
            <p:ph type="title" idx="4294967295"/>
          </p:nvPr>
        </p:nvSpPr>
        <p:spPr>
          <a:xfrm>
            <a:off x="8058610" y="1559768"/>
            <a:ext cx="3238829" cy="3135379"/>
          </a:xfrm>
        </p:spPr>
        <p:txBody>
          <a:bodyPr vert="horz" lIns="91440" tIns="45720" rIns="91440" bIns="45720" rtlCol="0" anchor="ctr">
            <a:normAutofit fontScale="90000"/>
          </a:bodyPr>
          <a:lstStyle/>
          <a:p>
            <a:pPr algn="ctr">
              <a:lnSpc>
                <a:spcPct val="83000"/>
              </a:lnSpc>
            </a:pPr>
            <a:r>
              <a:rPr lang="en-US" sz="4400" b="0" cap="all" spc="-100" dirty="0"/>
              <a:t>Designed </a:t>
            </a:r>
            <a:r>
              <a:rPr lang="en-US" dirty="0"/>
              <a:t>Horizontal Curve at Station 28+64 </a:t>
            </a:r>
            <a:br>
              <a:rPr lang="en-US" dirty="0"/>
            </a:br>
            <a:endParaRPr lang="en-US" sz="4400" b="0" cap="all" spc="-100" dirty="0"/>
          </a:p>
        </p:txBody>
      </p:sp>
      <p:pic>
        <p:nvPicPr>
          <p:cNvPr id="5" name="Google Shape;57;p13">
            <a:extLst>
              <a:ext uri="{FF2B5EF4-FFF2-40B4-BE49-F238E27FC236}">
                <a16:creationId xmlns:a16="http://schemas.microsoft.com/office/drawing/2014/main" id="{C5B0C79D-1038-467B-AD4C-7650C515F748}"/>
              </a:ext>
            </a:extLst>
          </p:cNvPr>
          <p:cNvPicPr preferRelativeResize="0"/>
          <p:nvPr/>
        </p:nvPicPr>
        <p:blipFill>
          <a:blip r:embed="rId4">
            <a:alphaModFix/>
          </a:blip>
          <a:stretch>
            <a:fillRect/>
          </a:stretch>
        </p:blipFill>
        <p:spPr>
          <a:xfrm>
            <a:off x="137160" y="131002"/>
            <a:ext cx="1079950" cy="987109"/>
          </a:xfrm>
          <a:prstGeom prst="rect">
            <a:avLst/>
          </a:prstGeom>
          <a:noFill/>
          <a:ln>
            <a:noFill/>
          </a:ln>
        </p:spPr>
      </p:pic>
      <p:sp>
        <p:nvSpPr>
          <p:cNvPr id="6" name="Rectangle 5">
            <a:extLst>
              <a:ext uri="{FF2B5EF4-FFF2-40B4-BE49-F238E27FC236}">
                <a16:creationId xmlns:a16="http://schemas.microsoft.com/office/drawing/2014/main" id="{9CC0C969-7345-424E-AF43-5402D02D07F4}"/>
              </a:ext>
            </a:extLst>
          </p:cNvPr>
          <p:cNvSpPr/>
          <p:nvPr/>
        </p:nvSpPr>
        <p:spPr>
          <a:xfrm>
            <a:off x="604580" y="6063269"/>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Horizontal Alignment</a:t>
            </a:r>
          </a:p>
        </p:txBody>
      </p:sp>
      <p:sp>
        <p:nvSpPr>
          <p:cNvPr id="28" name="Slide Number Placeholder 6">
            <a:extLst>
              <a:ext uri="{FF2B5EF4-FFF2-40B4-BE49-F238E27FC236}">
                <a16:creationId xmlns:a16="http://schemas.microsoft.com/office/drawing/2014/main" id="{CF2674D6-6B79-4698-BD1A-7399DCECEC4B}"/>
              </a:ext>
            </a:extLst>
          </p:cNvPr>
          <p:cNvSpPr txBox="1">
            <a:spLocks/>
          </p:cNvSpPr>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33103D-BF4D-154C-AAA9-127D4A025979}" type="slidenum">
              <a:rPr lang="en-SA" smtClean="0">
                <a:solidFill>
                  <a:srgbClr val="46464A">
                    <a:lumMod val="60000"/>
                    <a:lumOff val="40000"/>
                  </a:srgbClr>
                </a:solidFill>
                <a:latin typeface="Century Schoolbook" panose="02040604050505020304"/>
              </a:rPr>
              <a:pPr/>
              <a:t>28</a:t>
            </a:fld>
            <a:endParaRPr lang="en-SA"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14981332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3F7BE2-BD3B-4A09-B4EB-9F0812246BD0}"/>
              </a:ext>
            </a:extLst>
          </p:cNvPr>
          <p:cNvSpPr>
            <a:spLocks noGrp="1"/>
          </p:cNvSpPr>
          <p:nvPr>
            <p:ph type="title"/>
          </p:nvPr>
        </p:nvSpPr>
        <p:spPr>
          <a:xfrm>
            <a:off x="8057104" y="1559768"/>
            <a:ext cx="3238829" cy="3135379"/>
          </a:xfrm>
        </p:spPr>
        <p:txBody>
          <a:bodyPr vert="horz" lIns="91440" tIns="45720" rIns="91440" bIns="45720" rtlCol="0" anchor="ctr">
            <a:normAutofit fontScale="90000"/>
          </a:bodyPr>
          <a:lstStyle/>
          <a:p>
            <a:pPr algn="ctr">
              <a:lnSpc>
                <a:spcPct val="83000"/>
              </a:lnSpc>
            </a:pPr>
            <a:r>
              <a:rPr lang="en-US" cap="all" spc="-100" dirty="0"/>
              <a:t>Points On Horizontal</a:t>
            </a:r>
            <a:br>
              <a:rPr lang="en-US" cap="all" spc="-100" dirty="0"/>
            </a:br>
            <a:r>
              <a:rPr lang="en-US" cap="all" spc="-100" dirty="0"/>
              <a:t> </a:t>
            </a:r>
            <a:r>
              <a:rPr lang="en-US" dirty="0"/>
              <a:t>at Station 28+64</a:t>
            </a:r>
            <a:endParaRPr lang="en-US" sz="4400" b="0" cap="all" spc="-100" dirty="0"/>
          </a:p>
        </p:txBody>
      </p:sp>
      <p:sp>
        <p:nvSpPr>
          <p:cNvPr id="8" name="Slide Number Placeholder 7">
            <a:extLst>
              <a:ext uri="{FF2B5EF4-FFF2-40B4-BE49-F238E27FC236}">
                <a16:creationId xmlns:a16="http://schemas.microsoft.com/office/drawing/2014/main" id="{FBAB6202-0672-494F-972D-692FB56EBA0B}"/>
              </a:ext>
            </a:extLst>
          </p:cNvPr>
          <p:cNvSpPr>
            <a:spLocks noGrp="1"/>
          </p:cNvSpPr>
          <p:nvPr>
            <p:ph type="sldNum" sz="quarter" idx="12"/>
          </p:nvPr>
        </p:nvSpPr>
        <p:spPr>
          <a:xfrm>
            <a:off x="10793013" y="6392314"/>
            <a:ext cx="1005840" cy="228600"/>
          </a:xfrm>
        </p:spPr>
        <p:txBody>
          <a:bodyPr vert="horz" lIns="91440" tIns="45720" rIns="91440" bIns="45720" rtlCol="0" anchor="b">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733103D-BF4D-154C-AAA9-127D4A025979}" type="slidenum">
              <a:rPr kumimoji="0" lang="en-US" sz="1000" b="0" i="0" u="none" strike="noStrike" kern="1200" cap="none" spc="0" normalizeH="0" baseline="0" noProof="0">
                <a:ln>
                  <a:noFill/>
                </a:ln>
                <a:solidFill>
                  <a:prstClr val="black">
                    <a:lumMod val="85000"/>
                    <a:lumOff val="15000"/>
                  </a:prstClr>
                </a:solidFill>
                <a:effectLst/>
                <a:uLnTx/>
                <a:uFillTx/>
                <a:latin typeface="Selawik Light" panose="02020404030301010803"/>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29</a:t>
            </a:fld>
            <a:endParaRPr kumimoji="0" lang="en-US" sz="1000" b="0" i="0" u="none" strike="noStrike" kern="1200" cap="none" spc="0" normalizeH="0" baseline="0" noProof="0">
              <a:ln>
                <a:noFill/>
              </a:ln>
              <a:solidFill>
                <a:prstClr val="black">
                  <a:lumMod val="85000"/>
                  <a:lumOff val="15000"/>
                </a:prstClr>
              </a:solidFill>
              <a:effectLst/>
              <a:uLnTx/>
              <a:uFillTx/>
              <a:latin typeface="Selawik Light" panose="02020404030301010803"/>
              <a:ea typeface="+mn-ea"/>
              <a:cs typeface="+mn-cs"/>
            </a:endParaRPr>
          </a:p>
        </p:txBody>
      </p:sp>
      <p:pic>
        <p:nvPicPr>
          <p:cNvPr id="5" name="Google Shape;57;p13">
            <a:extLst>
              <a:ext uri="{FF2B5EF4-FFF2-40B4-BE49-F238E27FC236}">
                <a16:creationId xmlns:a16="http://schemas.microsoft.com/office/drawing/2014/main" id="{7DAC3509-A546-4CC4-94CB-FA3033541C3C}"/>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pic>
        <p:nvPicPr>
          <p:cNvPr id="6" name="Picture 5">
            <a:extLst>
              <a:ext uri="{FF2B5EF4-FFF2-40B4-BE49-F238E27FC236}">
                <a16:creationId xmlns:a16="http://schemas.microsoft.com/office/drawing/2014/main" id="{7D69F0D8-070D-4491-8516-38E6AE43FB20}"/>
              </a:ext>
            </a:extLst>
          </p:cNvPr>
          <p:cNvPicPr/>
          <p:nvPr/>
        </p:nvPicPr>
        <p:blipFill>
          <a:blip r:embed="rId4"/>
          <a:stretch>
            <a:fillRect/>
          </a:stretch>
        </p:blipFill>
        <p:spPr>
          <a:xfrm>
            <a:off x="1811517" y="5609819"/>
            <a:ext cx="4951601" cy="754971"/>
          </a:xfrm>
          <a:prstGeom prst="rect">
            <a:avLst/>
          </a:prstGeom>
        </p:spPr>
      </p:pic>
      <p:sp>
        <p:nvSpPr>
          <p:cNvPr id="7" name="Rectangle 6">
            <a:extLst>
              <a:ext uri="{FF2B5EF4-FFF2-40B4-BE49-F238E27FC236}">
                <a16:creationId xmlns:a16="http://schemas.microsoft.com/office/drawing/2014/main" id="{775F98E4-F47C-4A16-8E7C-61E6DCBB556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Horizontal Alignment</a:t>
            </a:r>
          </a:p>
        </p:txBody>
      </p:sp>
      <p:graphicFrame>
        <p:nvGraphicFramePr>
          <p:cNvPr id="29" name="Content Placeholder 11">
            <a:extLst>
              <a:ext uri="{FF2B5EF4-FFF2-40B4-BE49-F238E27FC236}">
                <a16:creationId xmlns:a16="http://schemas.microsoft.com/office/drawing/2014/main" id="{4CB2F640-D7A8-4505-8F21-56EE4EE023CF}"/>
              </a:ext>
            </a:extLst>
          </p:cNvPr>
          <p:cNvGraphicFramePr>
            <a:graphicFrameLocks/>
          </p:cNvGraphicFramePr>
          <p:nvPr/>
        </p:nvGraphicFramePr>
        <p:xfrm>
          <a:off x="798232" y="1158118"/>
          <a:ext cx="6677290" cy="4088116"/>
        </p:xfrm>
        <a:graphic>
          <a:graphicData uri="http://schemas.openxmlformats.org/drawingml/2006/table">
            <a:tbl>
              <a:tblPr firstRow="1" firstCol="1" bandRow="1"/>
              <a:tblGrid>
                <a:gridCol w="1335458">
                  <a:extLst>
                    <a:ext uri="{9D8B030D-6E8A-4147-A177-3AD203B41FA5}">
                      <a16:colId xmlns:a16="http://schemas.microsoft.com/office/drawing/2014/main" val="2243354715"/>
                    </a:ext>
                  </a:extLst>
                </a:gridCol>
                <a:gridCol w="1335458">
                  <a:extLst>
                    <a:ext uri="{9D8B030D-6E8A-4147-A177-3AD203B41FA5}">
                      <a16:colId xmlns:a16="http://schemas.microsoft.com/office/drawing/2014/main" val="899086893"/>
                    </a:ext>
                  </a:extLst>
                </a:gridCol>
                <a:gridCol w="1335458">
                  <a:extLst>
                    <a:ext uri="{9D8B030D-6E8A-4147-A177-3AD203B41FA5}">
                      <a16:colId xmlns:a16="http://schemas.microsoft.com/office/drawing/2014/main" val="3092292250"/>
                    </a:ext>
                  </a:extLst>
                </a:gridCol>
                <a:gridCol w="1335458">
                  <a:extLst>
                    <a:ext uri="{9D8B030D-6E8A-4147-A177-3AD203B41FA5}">
                      <a16:colId xmlns:a16="http://schemas.microsoft.com/office/drawing/2014/main" val="1889117882"/>
                    </a:ext>
                  </a:extLst>
                </a:gridCol>
                <a:gridCol w="1335458">
                  <a:extLst>
                    <a:ext uri="{9D8B030D-6E8A-4147-A177-3AD203B41FA5}">
                      <a16:colId xmlns:a16="http://schemas.microsoft.com/office/drawing/2014/main" val="1679466431"/>
                    </a:ext>
                  </a:extLst>
                </a:gridCol>
              </a:tblGrid>
              <a:tr h="404527">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Station (0+00)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Degree (Ɵ)</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X (m)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Y (m)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L (m)</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extLst>
                  <a:ext uri="{0D108BD9-81ED-4DB2-BD59-A6C34878D82A}">
                    <a16:rowId xmlns:a16="http://schemas.microsoft.com/office/drawing/2014/main" val="2125612540"/>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28+40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126646127"/>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28+46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6.336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27.59</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1.53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30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2262614731"/>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28+52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12.672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54.84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6.09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60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993956347"/>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28+58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19.008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81.43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13.63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90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1180372822"/>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28+64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25.344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107.01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24.06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120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220540543"/>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28+70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31.68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131.3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37.25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150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4096444575"/>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28+76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38.016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153.97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53.04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180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2423119889"/>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28+82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44.352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174.77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71.24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210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3494209787"/>
                  </a:ext>
                </a:extLst>
              </a:tr>
              <a:tr h="363763">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28+87.23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49.875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a:effectLst/>
                        </a:rPr>
                        <a:t>191.16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88.88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236.15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2191440478"/>
                  </a:ext>
                </a:extLst>
              </a:tr>
              <a:tr h="339650">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rtl="0">
                        <a:lnSpc>
                          <a:spcPct val="115000"/>
                        </a:lnSpc>
                        <a:spcBef>
                          <a:spcPts val="0"/>
                        </a:spcBef>
                        <a:spcAft>
                          <a:spcPts val="800"/>
                        </a:spcAft>
                      </a:pPr>
                      <a:r>
                        <a:rPr lang="en-CA" sz="1400">
                          <a:effectLst/>
                        </a:rPr>
                        <a:t>28+91.23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54.1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lnSpc>
                          <a:spcPct val="115000"/>
                        </a:lnSpc>
                      </a:pPr>
                      <a:r>
                        <a:rPr lang="en-CA" sz="1400" dirty="0">
                          <a:effectLst/>
                        </a:rPr>
                        <a:t>202.51</a:t>
                      </a:r>
                      <a:r>
                        <a:rPr lang="en-US" sz="1400" dirty="0">
                          <a:effectLst/>
                        </a:rPr>
                        <a:t> </a:t>
                      </a:r>
                      <a:endParaRPr lang="en-US" sz="1400" dirty="0">
                        <a:effectLst/>
                        <a:latin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103.41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rtl="0">
                        <a:lnSpc>
                          <a:spcPct val="115000"/>
                        </a:lnSpc>
                        <a:spcBef>
                          <a:spcPts val="0"/>
                        </a:spcBef>
                        <a:spcAft>
                          <a:spcPts val="800"/>
                        </a:spcAft>
                      </a:pPr>
                      <a:r>
                        <a:rPr lang="en-CA" sz="1400" dirty="0">
                          <a:effectLst/>
                        </a:rPr>
                        <a:t>256.16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5893" marR="558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534918841"/>
                  </a:ext>
                </a:extLst>
              </a:tr>
            </a:tbl>
          </a:graphicData>
        </a:graphic>
      </p:graphicFrame>
    </p:spTree>
    <p:extLst>
      <p:ext uri="{BB962C8B-B14F-4D97-AF65-F5344CB8AC3E}">
        <p14:creationId xmlns:p14="http://schemas.microsoft.com/office/powerpoint/2010/main" val="23550980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0A0108-BEB1-46B9-99EB-C8306727825E}"/>
              </a:ext>
            </a:extLst>
          </p:cNvPr>
          <p:cNvSpPr>
            <a:spLocks noGrp="1"/>
          </p:cNvSpPr>
          <p:nvPr>
            <p:ph type="title"/>
          </p:nvPr>
        </p:nvSpPr>
        <p:spPr/>
        <p:txBody>
          <a:bodyPr/>
          <a:lstStyle/>
          <a:p>
            <a:r>
              <a:rPr lang="en-US" dirty="0"/>
              <a:t>Outline</a:t>
            </a:r>
          </a:p>
        </p:txBody>
      </p:sp>
      <p:sp>
        <p:nvSpPr>
          <p:cNvPr id="3" name="عنصر نائب للمحتوى 2">
            <a:extLst>
              <a:ext uri="{FF2B5EF4-FFF2-40B4-BE49-F238E27FC236}">
                <a16:creationId xmlns:a16="http://schemas.microsoft.com/office/drawing/2014/main" id="{6E38A3CE-1A4C-448B-9931-B7967D751226}"/>
              </a:ext>
            </a:extLst>
          </p:cNvPr>
          <p:cNvSpPr>
            <a:spLocks noGrp="1"/>
          </p:cNvSpPr>
          <p:nvPr>
            <p:ph idx="1"/>
          </p:nvPr>
        </p:nvSpPr>
        <p:spPr/>
        <p:txBody>
          <a:bodyPr>
            <a:normAutofit fontScale="92500" lnSpcReduction="20000"/>
          </a:bodyPr>
          <a:lstStyle/>
          <a:p>
            <a:r>
              <a:rPr lang="en-US" sz="3200" dirty="0"/>
              <a:t>Introduction</a:t>
            </a:r>
          </a:p>
          <a:p>
            <a:r>
              <a:rPr lang="en-US" sz="3200" dirty="0"/>
              <a:t>Traffic Analysis</a:t>
            </a:r>
          </a:p>
          <a:p>
            <a:r>
              <a:rPr lang="en-US" sz="3200" dirty="0"/>
              <a:t>Soil Study</a:t>
            </a:r>
          </a:p>
          <a:p>
            <a:r>
              <a:rPr lang="en-US" sz="3200" dirty="0"/>
              <a:t>Geometric Design</a:t>
            </a:r>
          </a:p>
          <a:p>
            <a:r>
              <a:rPr lang="en-US" sz="3200" dirty="0"/>
              <a:t>Pavement Design</a:t>
            </a:r>
          </a:p>
          <a:p>
            <a:r>
              <a:rPr lang="en-US" sz="3200" dirty="0"/>
              <a:t>Intersection</a:t>
            </a:r>
          </a:p>
          <a:p>
            <a:r>
              <a:rPr lang="en-US" sz="3200" dirty="0"/>
              <a:t>Cost Estimation</a:t>
            </a:r>
          </a:p>
          <a:p>
            <a:r>
              <a:rPr lang="en-US" sz="3200" dirty="0"/>
              <a:t>Summary &amp; Conclusion</a:t>
            </a:r>
          </a:p>
          <a:p>
            <a:pPr marL="0" indent="0">
              <a:buNone/>
            </a:pPr>
            <a:endParaRPr lang="en-US" dirty="0"/>
          </a:p>
        </p:txBody>
      </p:sp>
      <p:pic>
        <p:nvPicPr>
          <p:cNvPr id="10" name="Google Shape;57;p13">
            <a:extLst>
              <a:ext uri="{FF2B5EF4-FFF2-40B4-BE49-F238E27FC236}">
                <a16:creationId xmlns:a16="http://schemas.microsoft.com/office/drawing/2014/main" id="{7C5CEAEF-5C78-471F-9DE1-17F8A11682F5}"/>
              </a:ext>
            </a:extLst>
          </p:cNvPr>
          <p:cNvPicPr preferRelativeResize="0"/>
          <p:nvPr/>
        </p:nvPicPr>
        <p:blipFill>
          <a:blip r:embed="rId2">
            <a:alphaModFix/>
          </a:blip>
          <a:stretch>
            <a:fillRect/>
          </a:stretch>
        </p:blipFill>
        <p:spPr>
          <a:xfrm>
            <a:off x="0" y="-66421"/>
            <a:ext cx="1489166" cy="1318703"/>
          </a:xfrm>
          <a:prstGeom prst="rect">
            <a:avLst/>
          </a:prstGeom>
          <a:noFill/>
          <a:ln>
            <a:noFill/>
          </a:ln>
        </p:spPr>
      </p:pic>
      <p:sp>
        <p:nvSpPr>
          <p:cNvPr id="11" name="Slide Number Placeholder 10">
            <a:extLst>
              <a:ext uri="{FF2B5EF4-FFF2-40B4-BE49-F238E27FC236}">
                <a16:creationId xmlns:a16="http://schemas.microsoft.com/office/drawing/2014/main" id="{D08EAE4C-FD8C-42CC-A03D-AF9216852B84}"/>
              </a:ext>
            </a:extLst>
          </p:cNvPr>
          <p:cNvSpPr>
            <a:spLocks noGrp="1"/>
          </p:cNvSpPr>
          <p:nvPr>
            <p:ph type="sldNum" sz="quarter" idx="12"/>
          </p:nvPr>
        </p:nvSpPr>
        <p:spPr/>
        <p:txBody>
          <a:bodyPr>
            <a:normAutofit lnSpcReduction="10000"/>
          </a:bodyPr>
          <a:lstStyle/>
          <a:p>
            <a:fld id="{D733103D-BF4D-154C-AAA9-127D4A025979}" type="slidenum">
              <a:rPr lang="en-SA" smtClean="0"/>
              <a:t>3</a:t>
            </a:fld>
            <a:endParaRPr lang="en-SA"/>
          </a:p>
        </p:txBody>
      </p:sp>
    </p:spTree>
    <p:extLst>
      <p:ext uri="{BB962C8B-B14F-4D97-AF65-F5344CB8AC3E}">
        <p14:creationId xmlns:p14="http://schemas.microsoft.com/office/powerpoint/2010/main" val="2358884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7C5484D-65E0-4AA3-A2B8-272A4EF81489}"/>
              </a:ext>
            </a:extLst>
          </p:cNvPr>
          <p:cNvSpPr>
            <a:spLocks noGrp="1"/>
          </p:cNvSpPr>
          <p:nvPr>
            <p:ph type="title"/>
          </p:nvPr>
        </p:nvSpPr>
        <p:spPr>
          <a:xfrm>
            <a:off x="8054011" y="1559768"/>
            <a:ext cx="3238829" cy="3135379"/>
          </a:xfrm>
        </p:spPr>
        <p:txBody>
          <a:bodyPr vert="horz" lIns="91440" tIns="45720" rIns="91440" bIns="45720" rtlCol="0" anchor="ctr">
            <a:normAutofit/>
          </a:bodyPr>
          <a:lstStyle/>
          <a:p>
            <a:pPr algn="ctr">
              <a:lnSpc>
                <a:spcPct val="83000"/>
              </a:lnSpc>
            </a:pPr>
            <a:r>
              <a:rPr lang="en-US" sz="4400" b="0" cap="all" spc="-100" dirty="0"/>
              <a:t>Designed </a:t>
            </a:r>
            <a:r>
              <a:rPr lang="en-US" dirty="0"/>
              <a:t>Horizontal Curve at Station 50+30</a:t>
            </a:r>
            <a:endParaRPr lang="en-US" sz="4400" b="0" cap="all" spc="-100" dirty="0"/>
          </a:p>
        </p:txBody>
      </p:sp>
      <p:sp>
        <p:nvSpPr>
          <p:cNvPr id="10" name="Rectangle 9">
            <a:extLst>
              <a:ext uri="{FF2B5EF4-FFF2-40B4-BE49-F238E27FC236}">
                <a16:creationId xmlns:a16="http://schemas.microsoft.com/office/drawing/2014/main" id="{AC1FB86C-4DFA-4A96-B37D-7B1E758293BA}"/>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lawik Light" panose="02020404030301010803"/>
                <a:ea typeface="+mn-ea"/>
                <a:cs typeface="+mn-cs"/>
              </a:rPr>
              <a:t>Horizontal Alignment</a:t>
            </a:r>
            <a:endParaRPr kumimoji="0" lang="en-US" sz="1800" b="0" i="0" u="none" strike="noStrike" kern="1200" cap="none" spc="0" normalizeH="0" baseline="0" noProof="0">
              <a:ln>
                <a:noFill/>
              </a:ln>
              <a:solidFill>
                <a:prstClr val="black"/>
              </a:solidFill>
              <a:effectLst/>
              <a:uLnTx/>
              <a:uFillTx/>
              <a:latin typeface="Selawik Light" panose="02020404030301010803"/>
              <a:ea typeface="+mn-ea"/>
              <a:cs typeface="+mn-cs"/>
            </a:endParaRPr>
          </a:p>
        </p:txBody>
      </p:sp>
      <p:pic>
        <p:nvPicPr>
          <p:cNvPr id="5" name="Google Shape;57;p13">
            <a:extLst>
              <a:ext uri="{FF2B5EF4-FFF2-40B4-BE49-F238E27FC236}">
                <a16:creationId xmlns:a16="http://schemas.microsoft.com/office/drawing/2014/main" id="{25DAD92F-7400-4105-9DE7-9B9A97C8BC6D}"/>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pic>
        <p:nvPicPr>
          <p:cNvPr id="9" name="Content Placeholder 8">
            <a:extLst>
              <a:ext uri="{FF2B5EF4-FFF2-40B4-BE49-F238E27FC236}">
                <a16:creationId xmlns:a16="http://schemas.microsoft.com/office/drawing/2014/main" id="{21186478-A884-4BCE-BF54-6243032C0AA5}"/>
              </a:ext>
            </a:extLst>
          </p:cNvPr>
          <p:cNvPicPr>
            <a:picLocks noGrp="1" noChangeAspect="1"/>
          </p:cNvPicPr>
          <p:nvPr>
            <p:ph idx="1"/>
          </p:nvPr>
        </p:nvPicPr>
        <p:blipFill>
          <a:blip r:embed="rId4"/>
          <a:stretch>
            <a:fillRect/>
          </a:stretch>
        </p:blipFill>
        <p:spPr>
          <a:xfrm>
            <a:off x="647142" y="987109"/>
            <a:ext cx="6870723" cy="5132180"/>
          </a:xfrm>
        </p:spPr>
      </p:pic>
      <p:sp>
        <p:nvSpPr>
          <p:cNvPr id="11" name="Slide Number Placeholder 6">
            <a:extLst>
              <a:ext uri="{FF2B5EF4-FFF2-40B4-BE49-F238E27FC236}">
                <a16:creationId xmlns:a16="http://schemas.microsoft.com/office/drawing/2014/main" id="{8CBA20CD-045F-4B6E-8FE8-D73737054B08}"/>
              </a:ext>
            </a:extLst>
          </p:cNvPr>
          <p:cNvSpPr txBox="1">
            <a:spLocks/>
          </p:cNvSpPr>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33103D-BF4D-154C-AAA9-127D4A025979}" type="slidenum">
              <a:rPr lang="en-SA" smtClean="0">
                <a:solidFill>
                  <a:srgbClr val="46464A">
                    <a:lumMod val="60000"/>
                    <a:lumOff val="40000"/>
                  </a:srgbClr>
                </a:solidFill>
                <a:latin typeface="Century Schoolbook" panose="02040604050505020304"/>
              </a:rPr>
              <a:pPr/>
              <a:t>30</a:t>
            </a:fld>
            <a:endParaRPr lang="en-SA"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3466798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3F7BE2-BD3B-4A09-B4EB-9F0812246BD0}"/>
              </a:ext>
            </a:extLst>
          </p:cNvPr>
          <p:cNvSpPr>
            <a:spLocks noGrp="1"/>
          </p:cNvSpPr>
          <p:nvPr>
            <p:ph type="title"/>
          </p:nvPr>
        </p:nvSpPr>
        <p:spPr>
          <a:xfrm>
            <a:off x="8163784" y="1559768"/>
            <a:ext cx="3238829" cy="3135379"/>
          </a:xfrm>
        </p:spPr>
        <p:txBody>
          <a:bodyPr vert="horz" lIns="91440" tIns="45720" rIns="91440" bIns="45720" rtlCol="0" anchor="ctr">
            <a:normAutofit fontScale="90000"/>
          </a:bodyPr>
          <a:lstStyle/>
          <a:p>
            <a:pPr algn="ctr">
              <a:lnSpc>
                <a:spcPct val="83000"/>
              </a:lnSpc>
            </a:pPr>
            <a:r>
              <a:rPr lang="en-US" cap="all" spc="-100" dirty="0"/>
              <a:t>Points On Horizontal</a:t>
            </a:r>
            <a:br>
              <a:rPr lang="en-US" cap="all" spc="-100" dirty="0"/>
            </a:br>
            <a:r>
              <a:rPr lang="en-US" cap="all" spc="-100" dirty="0"/>
              <a:t> </a:t>
            </a:r>
            <a:r>
              <a:rPr lang="en-US" dirty="0"/>
              <a:t>at Station 50+30</a:t>
            </a:r>
            <a:endParaRPr lang="en-US" sz="4400" b="0" cap="all" spc="-100" dirty="0"/>
          </a:p>
        </p:txBody>
      </p:sp>
      <p:sp>
        <p:nvSpPr>
          <p:cNvPr id="8" name="Slide Number Placeholder 7">
            <a:extLst>
              <a:ext uri="{FF2B5EF4-FFF2-40B4-BE49-F238E27FC236}">
                <a16:creationId xmlns:a16="http://schemas.microsoft.com/office/drawing/2014/main" id="{FBAB6202-0672-494F-972D-692FB56EBA0B}"/>
              </a:ext>
            </a:extLst>
          </p:cNvPr>
          <p:cNvSpPr>
            <a:spLocks noGrp="1"/>
          </p:cNvSpPr>
          <p:nvPr>
            <p:ph type="sldNum" sz="quarter" idx="12"/>
          </p:nvPr>
        </p:nvSpPr>
        <p:spPr>
          <a:xfrm>
            <a:off x="10793013" y="6392314"/>
            <a:ext cx="1005840" cy="228600"/>
          </a:xfrm>
        </p:spPr>
        <p:txBody>
          <a:bodyPr vert="horz" lIns="91440" tIns="45720" rIns="91440" bIns="45720" rtlCol="0" anchor="b">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733103D-BF4D-154C-AAA9-127D4A025979}" type="slidenum">
              <a:rPr kumimoji="0" lang="en-US" sz="1000" b="0" i="0" u="none" strike="noStrike" kern="1200" cap="none" spc="0" normalizeH="0" baseline="0" noProof="0">
                <a:ln>
                  <a:noFill/>
                </a:ln>
                <a:solidFill>
                  <a:prstClr val="black">
                    <a:lumMod val="85000"/>
                    <a:lumOff val="15000"/>
                  </a:prstClr>
                </a:solidFill>
                <a:effectLst/>
                <a:uLnTx/>
                <a:uFillTx/>
                <a:latin typeface="Selawik Light" panose="02020404030301010803"/>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31</a:t>
            </a:fld>
            <a:endParaRPr kumimoji="0" lang="en-US" sz="1000" b="0" i="0" u="none" strike="noStrike" kern="1200" cap="none" spc="0" normalizeH="0" baseline="0" noProof="0">
              <a:ln>
                <a:noFill/>
              </a:ln>
              <a:solidFill>
                <a:prstClr val="black">
                  <a:lumMod val="85000"/>
                  <a:lumOff val="15000"/>
                </a:prstClr>
              </a:solidFill>
              <a:effectLst/>
              <a:uLnTx/>
              <a:uFillTx/>
              <a:latin typeface="Selawik Light" panose="02020404030301010803"/>
              <a:ea typeface="+mn-ea"/>
              <a:cs typeface="+mn-cs"/>
            </a:endParaRPr>
          </a:p>
        </p:txBody>
      </p:sp>
      <p:pic>
        <p:nvPicPr>
          <p:cNvPr id="5" name="Google Shape;57;p13">
            <a:extLst>
              <a:ext uri="{FF2B5EF4-FFF2-40B4-BE49-F238E27FC236}">
                <a16:creationId xmlns:a16="http://schemas.microsoft.com/office/drawing/2014/main" id="{7DAC3509-A546-4CC4-94CB-FA3033541C3C}"/>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pic>
        <p:nvPicPr>
          <p:cNvPr id="6" name="Picture 5">
            <a:extLst>
              <a:ext uri="{FF2B5EF4-FFF2-40B4-BE49-F238E27FC236}">
                <a16:creationId xmlns:a16="http://schemas.microsoft.com/office/drawing/2014/main" id="{7D69F0D8-070D-4491-8516-38E6AE43FB20}"/>
              </a:ext>
            </a:extLst>
          </p:cNvPr>
          <p:cNvPicPr/>
          <p:nvPr/>
        </p:nvPicPr>
        <p:blipFill>
          <a:blip r:embed="rId4"/>
          <a:stretch>
            <a:fillRect/>
          </a:stretch>
        </p:blipFill>
        <p:spPr>
          <a:xfrm>
            <a:off x="1811517" y="5916196"/>
            <a:ext cx="4951601" cy="754971"/>
          </a:xfrm>
          <a:prstGeom prst="rect">
            <a:avLst/>
          </a:prstGeom>
        </p:spPr>
      </p:pic>
      <p:sp>
        <p:nvSpPr>
          <p:cNvPr id="7" name="Rectangle 6">
            <a:extLst>
              <a:ext uri="{FF2B5EF4-FFF2-40B4-BE49-F238E27FC236}">
                <a16:creationId xmlns:a16="http://schemas.microsoft.com/office/drawing/2014/main" id="{775F98E4-F47C-4A16-8E7C-61E6DCBB556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Horizontal Alignment</a:t>
            </a:r>
          </a:p>
        </p:txBody>
      </p:sp>
      <p:graphicFrame>
        <p:nvGraphicFramePr>
          <p:cNvPr id="27" name="Content Placeholder 3">
            <a:extLst>
              <a:ext uri="{FF2B5EF4-FFF2-40B4-BE49-F238E27FC236}">
                <a16:creationId xmlns:a16="http://schemas.microsoft.com/office/drawing/2014/main" id="{EF167372-8C3E-4199-8CED-A651BC3E8D61}"/>
              </a:ext>
            </a:extLst>
          </p:cNvPr>
          <p:cNvGraphicFramePr>
            <a:graphicFrameLocks/>
          </p:cNvGraphicFramePr>
          <p:nvPr/>
        </p:nvGraphicFramePr>
        <p:xfrm>
          <a:off x="937540" y="901972"/>
          <a:ext cx="6699553" cy="4736028"/>
        </p:xfrm>
        <a:graphic>
          <a:graphicData uri="http://schemas.openxmlformats.org/drawingml/2006/table">
            <a:tbl>
              <a:tblPr firstRow="1" firstCol="1" bandRow="1"/>
              <a:tblGrid>
                <a:gridCol w="1352697">
                  <a:extLst>
                    <a:ext uri="{9D8B030D-6E8A-4147-A177-3AD203B41FA5}">
                      <a16:colId xmlns:a16="http://schemas.microsoft.com/office/drawing/2014/main" val="2120198854"/>
                    </a:ext>
                  </a:extLst>
                </a:gridCol>
                <a:gridCol w="1853835">
                  <a:extLst>
                    <a:ext uri="{9D8B030D-6E8A-4147-A177-3AD203B41FA5}">
                      <a16:colId xmlns:a16="http://schemas.microsoft.com/office/drawing/2014/main" val="3618980194"/>
                    </a:ext>
                  </a:extLst>
                </a:gridCol>
                <a:gridCol w="1196173">
                  <a:extLst>
                    <a:ext uri="{9D8B030D-6E8A-4147-A177-3AD203B41FA5}">
                      <a16:colId xmlns:a16="http://schemas.microsoft.com/office/drawing/2014/main" val="1296350099"/>
                    </a:ext>
                  </a:extLst>
                </a:gridCol>
                <a:gridCol w="1148424">
                  <a:extLst>
                    <a:ext uri="{9D8B030D-6E8A-4147-A177-3AD203B41FA5}">
                      <a16:colId xmlns:a16="http://schemas.microsoft.com/office/drawing/2014/main" val="782882804"/>
                    </a:ext>
                  </a:extLst>
                </a:gridCol>
                <a:gridCol w="1148424">
                  <a:extLst>
                    <a:ext uri="{9D8B030D-6E8A-4147-A177-3AD203B41FA5}">
                      <a16:colId xmlns:a16="http://schemas.microsoft.com/office/drawing/2014/main" val="3178608674"/>
                    </a:ext>
                  </a:extLst>
                </a:gridCol>
              </a:tblGrid>
              <a:tr h="51874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dirty="0">
                          <a:effectLst/>
                        </a:rPr>
                        <a:t>Station (0+00)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Degree (Ɵ)</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dirty="0">
                          <a:effectLst/>
                        </a:rPr>
                        <a:t>Y (m)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dirty="0">
                          <a:effectLst/>
                        </a:rPr>
                        <a:t>X (m)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dirty="0">
                          <a:effectLst/>
                        </a:rPr>
                        <a:t>L (m)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extLst>
                  <a:ext uri="{0D108BD9-81ED-4DB2-BD59-A6C34878D82A}">
                    <a16:rowId xmlns:a16="http://schemas.microsoft.com/office/drawing/2014/main" val="2838257712"/>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964415554"/>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50+06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3.96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0.95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27.62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4031845236"/>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50+12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7.92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3.82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55.12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310570929"/>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50+18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11.88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8.57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82.35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90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3244351675"/>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50+24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15.84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15.19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109.18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120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446596607"/>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19.8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23.65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135.50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1434213283"/>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dirty="0">
                          <a:effectLst/>
                        </a:rPr>
                        <a:t>50+36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23.76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33.90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161.16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052854738"/>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50+42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27.72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45.91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186.06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234422825"/>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50+48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dirty="0">
                          <a:effectLst/>
                        </a:rPr>
                        <a:t>31.68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dirty="0">
                          <a:effectLst/>
                        </a:rPr>
                        <a:t>59.60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210.07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240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2051960147"/>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50+54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35.64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64.53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217.86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1355481847"/>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39.6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80.38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240.50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028276503"/>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50+66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43.56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97.75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262.00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2099213222"/>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50+66.616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43.97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112.10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277.70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333.08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3592761169"/>
                  </a:ext>
                </a:extLst>
              </a:tr>
              <a:tr h="25054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marL="0" marR="0" algn="ctr">
                        <a:lnSpc>
                          <a:spcPct val="115000"/>
                        </a:lnSpc>
                        <a:spcBef>
                          <a:spcPts val="0"/>
                        </a:spcBef>
                        <a:spcAft>
                          <a:spcPts val="800"/>
                        </a:spcAft>
                      </a:pPr>
                      <a:r>
                        <a:rPr lang="en-CA" sz="1800">
                          <a:effectLst/>
                        </a:rPr>
                        <a:t>50+72.288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47.71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dirty="0">
                          <a:effectLst/>
                        </a:rPr>
                        <a:t>130.85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a:effectLst/>
                        </a:rPr>
                        <a:t>295.9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algn="ctr">
                        <a:lnSpc>
                          <a:spcPct val="115000"/>
                        </a:lnSpc>
                        <a:spcBef>
                          <a:spcPts val="0"/>
                        </a:spcBef>
                        <a:spcAft>
                          <a:spcPts val="800"/>
                        </a:spcAft>
                      </a:pPr>
                      <a:r>
                        <a:rPr lang="en-CA" sz="1800" dirty="0">
                          <a:effectLst/>
                        </a:rPr>
                        <a:t>361.44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4868" marR="548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2307829436"/>
                  </a:ext>
                </a:extLst>
              </a:tr>
            </a:tbl>
          </a:graphicData>
        </a:graphic>
      </p:graphicFrame>
    </p:spTree>
    <p:extLst>
      <p:ext uri="{BB962C8B-B14F-4D97-AF65-F5344CB8AC3E}">
        <p14:creationId xmlns:p14="http://schemas.microsoft.com/office/powerpoint/2010/main" val="23500856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E7DA-3A08-994B-8949-C6A8A4F0F01C}"/>
              </a:ext>
            </a:extLst>
          </p:cNvPr>
          <p:cNvSpPr>
            <a:spLocks noGrp="1"/>
          </p:cNvSpPr>
          <p:nvPr>
            <p:ph type="title"/>
          </p:nvPr>
        </p:nvSpPr>
        <p:spPr>
          <a:xfrm>
            <a:off x="477981" y="1122362"/>
            <a:ext cx="4023360" cy="3442846"/>
          </a:xfrm>
        </p:spPr>
        <p:txBody>
          <a:bodyPr vert="horz" lIns="91440" tIns="45720" rIns="91440" bIns="45720" rtlCol="0" anchor="b">
            <a:normAutofit/>
          </a:bodyPr>
          <a:lstStyle/>
          <a:p>
            <a:pPr algn="ctr"/>
            <a:r>
              <a:rPr lang="en-US" sz="4800" b="0" cap="all" spc="-100" dirty="0"/>
              <a:t>Designed </a:t>
            </a:r>
            <a:r>
              <a:rPr lang="en-US" sz="4800" dirty="0"/>
              <a:t>Horizontal Curve at Station </a:t>
            </a:r>
            <a:r>
              <a:rPr lang="en-US" dirty="0"/>
              <a:t>56+14</a:t>
            </a:r>
            <a:r>
              <a:rPr lang="en-SA" sz="4800" dirty="0">
                <a:effectLst/>
              </a:rPr>
              <a:t> </a:t>
            </a:r>
            <a:endParaRPr lang="en-US" sz="4800" dirty="0"/>
          </a:p>
        </p:txBody>
      </p:sp>
      <p:pic>
        <p:nvPicPr>
          <p:cNvPr id="4" name="Content Placeholder 3" descr="Diagram&#10;&#10;Description automatically generated">
            <a:extLst>
              <a:ext uri="{FF2B5EF4-FFF2-40B4-BE49-F238E27FC236}">
                <a16:creationId xmlns:a16="http://schemas.microsoft.com/office/drawing/2014/main" id="{57B66EE1-0D86-0347-9292-986C0696149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3624" r="-1" b="-1"/>
          <a:stretch/>
        </p:blipFill>
        <p:spPr>
          <a:xfrm>
            <a:off x="4979322" y="479377"/>
            <a:ext cx="7212678" cy="6232317"/>
          </a:xfrm>
          <a:prstGeom prst="rect">
            <a:avLst/>
          </a:prstGeom>
        </p:spPr>
      </p:pic>
      <p:pic>
        <p:nvPicPr>
          <p:cNvPr id="10" name="Google Shape;57;p13">
            <a:extLst>
              <a:ext uri="{FF2B5EF4-FFF2-40B4-BE49-F238E27FC236}">
                <a16:creationId xmlns:a16="http://schemas.microsoft.com/office/drawing/2014/main" id="{3833AC07-5F83-554D-963C-DE4FDD3ED307}"/>
              </a:ext>
            </a:extLst>
          </p:cNvPr>
          <p:cNvPicPr preferRelativeResize="0"/>
          <p:nvPr/>
        </p:nvPicPr>
        <p:blipFill>
          <a:blip r:embed="rId4">
            <a:alphaModFix/>
          </a:blip>
          <a:stretch>
            <a:fillRect/>
          </a:stretch>
        </p:blipFill>
        <p:spPr>
          <a:xfrm>
            <a:off x="46067" y="0"/>
            <a:ext cx="1079950" cy="987109"/>
          </a:xfrm>
          <a:prstGeom prst="rect">
            <a:avLst/>
          </a:prstGeom>
          <a:noFill/>
          <a:ln>
            <a:noFill/>
          </a:ln>
        </p:spPr>
      </p:pic>
    </p:spTree>
    <p:extLst>
      <p:ext uri="{BB962C8B-B14F-4D97-AF65-F5344CB8AC3E}">
        <p14:creationId xmlns:p14="http://schemas.microsoft.com/office/powerpoint/2010/main" val="15448780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02E3-49D5-8A41-BC79-8945BD39DB84}"/>
              </a:ext>
            </a:extLst>
          </p:cNvPr>
          <p:cNvSpPr>
            <a:spLocks noGrp="1"/>
          </p:cNvSpPr>
          <p:nvPr>
            <p:ph type="title"/>
          </p:nvPr>
        </p:nvSpPr>
        <p:spPr>
          <a:xfrm>
            <a:off x="947230" y="1711421"/>
            <a:ext cx="3571810" cy="2969126"/>
          </a:xfrm>
        </p:spPr>
        <p:txBody>
          <a:bodyPr vert="horz" lIns="91440" tIns="45720" rIns="91440" bIns="45720" rtlCol="0" anchor="b">
            <a:noAutofit/>
          </a:bodyPr>
          <a:lstStyle/>
          <a:p>
            <a:pPr algn="ctr"/>
            <a:r>
              <a:rPr lang="en-US" sz="4800" cap="all" spc="-100" dirty="0"/>
              <a:t>Points On Horizontal</a:t>
            </a:r>
            <a:br>
              <a:rPr lang="en-US" sz="4800" cap="all" spc="-100" dirty="0"/>
            </a:br>
            <a:r>
              <a:rPr lang="en-US" sz="4800" cap="all" spc="-100" dirty="0"/>
              <a:t> </a:t>
            </a:r>
            <a:r>
              <a:rPr lang="en-US" sz="4800" dirty="0"/>
              <a:t>at Station 56+14</a:t>
            </a:r>
            <a:endParaRPr lang="en-US" sz="4800" kern="1200" dirty="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46BDA549-4298-9241-91D8-A3C313B38F5C}"/>
              </a:ext>
            </a:extLst>
          </p:cNvPr>
          <p:cNvGraphicFramePr>
            <a:graphicFrameLocks noGrp="1"/>
          </p:cNvGraphicFramePr>
          <p:nvPr>
            <p:ph idx="1"/>
            <p:extLst>
              <p:ext uri="{D42A27DB-BD31-4B8C-83A1-F6EECF244321}">
                <p14:modId xmlns:p14="http://schemas.microsoft.com/office/powerpoint/2010/main" val="3877163900"/>
              </p:ext>
            </p:extLst>
          </p:nvPr>
        </p:nvGraphicFramePr>
        <p:xfrm>
          <a:off x="5057003" y="640080"/>
          <a:ext cx="6198399" cy="5550413"/>
        </p:xfrm>
        <a:graphic>
          <a:graphicData uri="http://schemas.openxmlformats.org/drawingml/2006/table">
            <a:tbl>
              <a:tblPr firstRow="1" firstCol="1" bandRow="1">
                <a:noFill/>
                <a:tableStyleId>{5C22544A-7EE6-4342-B048-85BDC9FD1C3A}</a:tableStyleId>
              </a:tblPr>
              <a:tblGrid>
                <a:gridCol w="1268036">
                  <a:extLst>
                    <a:ext uri="{9D8B030D-6E8A-4147-A177-3AD203B41FA5}">
                      <a16:colId xmlns:a16="http://schemas.microsoft.com/office/drawing/2014/main" val="1795349204"/>
                    </a:ext>
                  </a:extLst>
                </a:gridCol>
                <a:gridCol w="1074566">
                  <a:extLst>
                    <a:ext uri="{9D8B030D-6E8A-4147-A177-3AD203B41FA5}">
                      <a16:colId xmlns:a16="http://schemas.microsoft.com/office/drawing/2014/main" val="1799863278"/>
                    </a:ext>
                  </a:extLst>
                </a:gridCol>
                <a:gridCol w="1458551">
                  <a:extLst>
                    <a:ext uri="{9D8B030D-6E8A-4147-A177-3AD203B41FA5}">
                      <a16:colId xmlns:a16="http://schemas.microsoft.com/office/drawing/2014/main" val="3226031525"/>
                    </a:ext>
                  </a:extLst>
                </a:gridCol>
                <a:gridCol w="1458551">
                  <a:extLst>
                    <a:ext uri="{9D8B030D-6E8A-4147-A177-3AD203B41FA5}">
                      <a16:colId xmlns:a16="http://schemas.microsoft.com/office/drawing/2014/main" val="4235953497"/>
                    </a:ext>
                  </a:extLst>
                </a:gridCol>
                <a:gridCol w="938695">
                  <a:extLst>
                    <a:ext uri="{9D8B030D-6E8A-4147-A177-3AD203B41FA5}">
                      <a16:colId xmlns:a16="http://schemas.microsoft.com/office/drawing/2014/main" val="3361926291"/>
                    </a:ext>
                  </a:extLst>
                </a:gridCol>
              </a:tblGrid>
              <a:tr h="789827">
                <a:tc>
                  <a:txBody>
                    <a:bodyPr/>
                    <a:lstStyle/>
                    <a:p>
                      <a:pPr algn="ctr">
                        <a:lnSpc>
                          <a:spcPct val="115000"/>
                        </a:lnSpc>
                      </a:pPr>
                      <a:r>
                        <a:rPr lang="en-US" sz="1500" b="1" dirty="0">
                          <a:solidFill>
                            <a:srgbClr val="FFFFFF"/>
                          </a:solidFill>
                          <a:effectLst/>
                          <a:latin typeface="Times New Roman" panose="02020603050405020304" pitchFamily="18" charset="0"/>
                          <a:cs typeface="Times New Roman" panose="02020603050405020304" pitchFamily="18" charset="0"/>
                        </a:rPr>
                        <a:t>Station (0+00)</a:t>
                      </a:r>
                      <a:endParaRPr lang="en-SA" sz="15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b="1" dirty="0">
                          <a:solidFill>
                            <a:srgbClr val="FFFFFF"/>
                          </a:solidFill>
                          <a:effectLst/>
                          <a:latin typeface="Times New Roman" panose="02020603050405020304" pitchFamily="18" charset="0"/>
                          <a:cs typeface="Times New Roman" panose="02020603050405020304" pitchFamily="18" charset="0"/>
                        </a:rPr>
                        <a:t>Degree (Ɵ)</a:t>
                      </a:r>
                      <a:endParaRPr lang="en-SA" sz="15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X (m)</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Y (m)</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L (m)</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nchor="ctr">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679773244"/>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56+06</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0</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07378166"/>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56+08</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4.4997</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9.414465106</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0.369870656</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10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560527380"/>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56+10</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8.9994</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18.77089464</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1.477202554</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20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391067441"/>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56+12</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13.4991</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28.01161079</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3.315169533</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30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826800386"/>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56+14</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17.9988</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37.07964905</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5.872441425</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40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256016817"/>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56+16</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22.4985</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45.91910941</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9.133253901</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50</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94002744"/>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56+18</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26.9982</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54.47550093</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13.07750565</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60</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748201835"/>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56+19.988</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31.4979</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62.69607762</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17.68088228</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69.94</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708478314"/>
                  </a:ext>
                </a:extLst>
              </a:tr>
              <a:tr h="528954">
                <a:tc>
                  <a:txBody>
                    <a:bodyPr/>
                    <a:lstStyle/>
                    <a:p>
                      <a:pPr algn="ctr">
                        <a:lnSpc>
                          <a:spcPct val="115000"/>
                        </a:lnSpc>
                      </a:pPr>
                      <a:r>
                        <a:rPr lang="en-US" sz="1500" b="1">
                          <a:solidFill>
                            <a:srgbClr val="FFFFFF"/>
                          </a:solidFill>
                          <a:effectLst/>
                          <a:latin typeface="Times New Roman" panose="02020603050405020304" pitchFamily="18" charset="0"/>
                          <a:cs typeface="Times New Roman" panose="02020603050405020304" pitchFamily="18" charset="0"/>
                        </a:rPr>
                        <a:t>56+21.18</a:t>
                      </a:r>
                      <a:endParaRPr lang="en-SA" sz="15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33.395</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66.04894605</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ctr">
                        <a:lnSpc>
                          <a:spcPct val="115000"/>
                        </a:lnSpc>
                      </a:pPr>
                      <a:r>
                        <a:rPr lang="en-US" sz="1500">
                          <a:solidFill>
                            <a:schemeClr val="tx1">
                              <a:lumMod val="85000"/>
                              <a:lumOff val="15000"/>
                            </a:schemeClr>
                          </a:solidFill>
                          <a:effectLst/>
                          <a:latin typeface="Times New Roman" panose="02020603050405020304" pitchFamily="18" charset="0"/>
                          <a:cs typeface="Times New Roman" panose="02020603050405020304" pitchFamily="18" charset="0"/>
                        </a:rPr>
                        <a:t>19.81249217</a:t>
                      </a:r>
                      <a:endParaRPr lang="en-SA" sz="15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ctr">
                        <a:lnSpc>
                          <a:spcPct val="115000"/>
                        </a:lnSpc>
                      </a:pPr>
                      <a:r>
                        <a:rPr lang="en-US" sz="1500" dirty="0">
                          <a:solidFill>
                            <a:schemeClr val="tx1">
                              <a:lumMod val="85000"/>
                              <a:lumOff val="15000"/>
                            </a:schemeClr>
                          </a:solidFill>
                          <a:effectLst/>
                          <a:latin typeface="Times New Roman" panose="02020603050405020304" pitchFamily="18" charset="0"/>
                          <a:cs typeface="Times New Roman" panose="02020603050405020304" pitchFamily="18" charset="0"/>
                        </a:rPr>
                        <a:t>75.9</a:t>
                      </a:r>
                      <a:endParaRPr lang="en-SA" sz="1500" dirty="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668" marR="127601" marT="127601" marB="127601">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3686603079"/>
                  </a:ext>
                </a:extLst>
              </a:tr>
            </a:tbl>
          </a:graphicData>
        </a:graphic>
      </p:graphicFrame>
      <p:pic>
        <p:nvPicPr>
          <p:cNvPr id="7" name="Google Shape;57;p13">
            <a:extLst>
              <a:ext uri="{FF2B5EF4-FFF2-40B4-BE49-F238E27FC236}">
                <a16:creationId xmlns:a16="http://schemas.microsoft.com/office/drawing/2014/main" id="{C70D1DA0-E795-8449-A930-363685BF4883}"/>
              </a:ext>
            </a:extLst>
          </p:cNvPr>
          <p:cNvPicPr preferRelativeResize="0"/>
          <p:nvPr/>
        </p:nvPicPr>
        <p:blipFill>
          <a:blip r:embed="rId2">
            <a:alphaModFix/>
          </a:blip>
          <a:stretch>
            <a:fillRect/>
          </a:stretch>
        </p:blipFill>
        <p:spPr>
          <a:xfrm>
            <a:off x="46067" y="0"/>
            <a:ext cx="1079950" cy="987109"/>
          </a:xfrm>
          <a:prstGeom prst="rect">
            <a:avLst/>
          </a:prstGeom>
          <a:noFill/>
          <a:ln>
            <a:noFill/>
          </a:ln>
        </p:spPr>
      </p:pic>
      <p:pic>
        <p:nvPicPr>
          <p:cNvPr id="8" name="Picture 7">
            <a:extLst>
              <a:ext uri="{FF2B5EF4-FFF2-40B4-BE49-F238E27FC236}">
                <a16:creationId xmlns:a16="http://schemas.microsoft.com/office/drawing/2014/main" id="{E71CE563-6979-D44C-A155-6CAF8C747DC7}"/>
              </a:ext>
            </a:extLst>
          </p:cNvPr>
          <p:cNvPicPr/>
          <p:nvPr/>
        </p:nvPicPr>
        <p:blipFill>
          <a:blip r:embed="rId3"/>
          <a:stretch>
            <a:fillRect/>
          </a:stretch>
        </p:blipFill>
        <p:spPr>
          <a:xfrm>
            <a:off x="105402" y="5265292"/>
            <a:ext cx="4951601" cy="754971"/>
          </a:xfrm>
          <a:prstGeom prst="rect">
            <a:avLst/>
          </a:prstGeom>
        </p:spPr>
      </p:pic>
    </p:spTree>
    <p:extLst>
      <p:ext uri="{BB962C8B-B14F-4D97-AF65-F5344CB8AC3E}">
        <p14:creationId xmlns:p14="http://schemas.microsoft.com/office/powerpoint/2010/main" val="29011173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75092-D26F-4B73-8EA5-502EBDE800AD}"/>
              </a:ext>
            </a:extLst>
          </p:cNvPr>
          <p:cNvSpPr>
            <a:spLocks noGrp="1"/>
          </p:cNvSpPr>
          <p:nvPr>
            <p:ph type="ctrTitle"/>
          </p:nvPr>
        </p:nvSpPr>
        <p:spPr>
          <a:xfrm>
            <a:off x="1261872" y="758952"/>
            <a:ext cx="9418320" cy="2811099"/>
          </a:xfrm>
        </p:spPr>
        <p:txBody>
          <a:bodyPr/>
          <a:lstStyle/>
          <a:p>
            <a:r>
              <a:rPr lang="en-US" dirty="0"/>
              <a:t>Vertical Alignment</a:t>
            </a:r>
          </a:p>
        </p:txBody>
      </p:sp>
      <p:sp>
        <p:nvSpPr>
          <p:cNvPr id="5" name="Subtitle 4">
            <a:extLst>
              <a:ext uri="{FF2B5EF4-FFF2-40B4-BE49-F238E27FC236}">
                <a16:creationId xmlns:a16="http://schemas.microsoft.com/office/drawing/2014/main" id="{63A8ECC9-5FC7-472D-A0F9-DB50CBA0E490}"/>
              </a:ext>
            </a:extLst>
          </p:cNvPr>
          <p:cNvSpPr>
            <a:spLocks noGrp="1"/>
          </p:cNvSpPr>
          <p:nvPr>
            <p:ph type="subTitle" idx="1"/>
          </p:nvPr>
        </p:nvSpPr>
        <p:spPr>
          <a:xfrm>
            <a:off x="1261872" y="3861881"/>
            <a:ext cx="9418320" cy="2630359"/>
          </a:xfrm>
        </p:spPr>
        <p:txBody>
          <a:bodyPr>
            <a:normAutofit/>
          </a:bodyPr>
          <a:lstStyle/>
          <a:p>
            <a:pPr marL="342900" indent="-342900">
              <a:buFont typeface="Arial" panose="020B0604020202020204" pitchFamily="34" charset="0"/>
              <a:buChar char="•"/>
            </a:pPr>
            <a:r>
              <a:rPr lang="en-US" dirty="0"/>
              <a:t>Fundamentals</a:t>
            </a:r>
          </a:p>
          <a:p>
            <a:pPr marL="342900" indent="-342900">
              <a:buFont typeface="Arial" panose="020B0604020202020204" pitchFamily="34" charset="0"/>
              <a:buChar char="•"/>
            </a:pPr>
            <a:r>
              <a:rPr lang="en-US" dirty="0"/>
              <a:t>Types of Vertical Curves</a:t>
            </a:r>
          </a:p>
          <a:p>
            <a:pPr marL="342900" indent="-342900">
              <a:buFont typeface="Arial" panose="020B0604020202020204" pitchFamily="34" charset="0"/>
              <a:buChar char="•"/>
            </a:pPr>
            <a:r>
              <a:rPr lang="en-US" dirty="0"/>
              <a:t>Considerations</a:t>
            </a:r>
          </a:p>
          <a:p>
            <a:pPr marL="342900" indent="-342900">
              <a:buFont typeface="Arial" panose="020B0604020202020204" pitchFamily="34" charset="0"/>
              <a:buChar char="•"/>
            </a:pPr>
            <a:r>
              <a:rPr lang="en-US" dirty="0"/>
              <a:t>Vertical Curve Designs</a:t>
            </a:r>
          </a:p>
          <a:p>
            <a:endParaRPr lang="en-US" dirty="0"/>
          </a:p>
        </p:txBody>
      </p:sp>
      <p:pic>
        <p:nvPicPr>
          <p:cNvPr id="2" name="Google Shape;57;p13">
            <a:extLst>
              <a:ext uri="{FF2B5EF4-FFF2-40B4-BE49-F238E27FC236}">
                <a16:creationId xmlns:a16="http://schemas.microsoft.com/office/drawing/2014/main" id="{3DE84F02-4220-4527-AD82-ACF46796FC97}"/>
              </a:ext>
            </a:extLst>
          </p:cNvPr>
          <p:cNvPicPr preferRelativeResize="0"/>
          <p:nvPr/>
        </p:nvPicPr>
        <p:blipFill>
          <a:blip r:embed="rId2">
            <a:alphaModFix/>
          </a:blip>
          <a:stretch>
            <a:fillRect/>
          </a:stretch>
        </p:blipFill>
        <p:spPr>
          <a:xfrm>
            <a:off x="643128" y="166020"/>
            <a:ext cx="1237488" cy="1185863"/>
          </a:xfrm>
          <a:prstGeom prst="rect">
            <a:avLst/>
          </a:prstGeom>
          <a:noFill/>
          <a:ln>
            <a:noFill/>
          </a:ln>
        </p:spPr>
      </p:pic>
      <p:sp>
        <p:nvSpPr>
          <p:cNvPr id="3" name="Slide Number Placeholder 2">
            <a:extLst>
              <a:ext uri="{FF2B5EF4-FFF2-40B4-BE49-F238E27FC236}">
                <a16:creationId xmlns:a16="http://schemas.microsoft.com/office/drawing/2014/main" id="{F1AAC2E1-1E86-4494-BC9A-984DAD6E81BC}"/>
              </a:ext>
            </a:extLst>
          </p:cNvPr>
          <p:cNvSpPr>
            <a:spLocks noGrp="1"/>
          </p:cNvSpPr>
          <p:nvPr>
            <p:ph type="sldNum" sz="quarter" idx="12"/>
          </p:nvPr>
        </p:nvSpPr>
        <p:spPr/>
        <p:txBody>
          <a:bodyPr>
            <a:normAutofit lnSpcReduction="10000"/>
          </a:bodyPr>
          <a:lstStyle/>
          <a:p>
            <a:fld id="{D733103D-BF4D-154C-AAA9-127D4A025979}" type="slidenum">
              <a:rPr lang="en-SA" smtClean="0"/>
              <a:t>34</a:t>
            </a:fld>
            <a:endParaRPr lang="en-SA"/>
          </a:p>
        </p:txBody>
      </p:sp>
    </p:spTree>
    <p:extLst>
      <p:ext uri="{BB962C8B-B14F-4D97-AF65-F5344CB8AC3E}">
        <p14:creationId xmlns:p14="http://schemas.microsoft.com/office/powerpoint/2010/main" val="408060232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ge64image1431648">
            <a:extLst>
              <a:ext uri="{FF2B5EF4-FFF2-40B4-BE49-F238E27FC236}">
                <a16:creationId xmlns:a16="http://schemas.microsoft.com/office/drawing/2014/main" id="{89A7BE05-47C6-334A-A232-F23E8F305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50"/>
          <a:stretch/>
        </p:blipFill>
        <p:spPr bwMode="auto">
          <a:xfrm>
            <a:off x="582639" y="578707"/>
            <a:ext cx="7882128" cy="573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C11D48-7C26-AC44-87A3-F2B234EB4957}"/>
              </a:ext>
            </a:extLst>
          </p:cNvPr>
          <p:cNvSpPr>
            <a:spLocks noGrp="1"/>
          </p:cNvSpPr>
          <p:nvPr>
            <p:ph type="title"/>
          </p:nvPr>
        </p:nvSpPr>
        <p:spPr>
          <a:xfrm>
            <a:off x="8631867" y="24245"/>
            <a:ext cx="3169514" cy="1499738"/>
          </a:xfrm>
        </p:spPr>
        <p:txBody>
          <a:bodyPr anchor="b">
            <a:normAutofit/>
          </a:bodyPr>
          <a:lstStyle/>
          <a:p>
            <a:pPr algn="ctr"/>
            <a:r>
              <a:rPr lang="en-US" sz="3200" dirty="0">
                <a:latin typeface="Times New Roman" panose="02020603050405020304" pitchFamily="18" charset="0"/>
                <a:cs typeface="Times New Roman" panose="02020603050405020304" pitchFamily="18" charset="0"/>
              </a:rPr>
              <a:t>Vertical</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Alignment</a:t>
            </a:r>
            <a:endParaRPr lang="en-SA" sz="3200" dirty="0">
              <a:latin typeface="Times New Roman" panose="02020603050405020304" pitchFamily="18" charset="0"/>
              <a:cs typeface="Times New Roman" panose="02020603050405020304" pitchFamily="18" charset="0"/>
            </a:endParaRPr>
          </a:p>
        </p:txBody>
      </p:sp>
      <p:sp>
        <p:nvSpPr>
          <p:cNvPr id="2053" name="Content Placeholder 2052">
            <a:extLst>
              <a:ext uri="{FF2B5EF4-FFF2-40B4-BE49-F238E27FC236}">
                <a16:creationId xmlns:a16="http://schemas.microsoft.com/office/drawing/2014/main" id="{7D8FE370-9856-40CD-81E5-38721AD19182}"/>
              </a:ext>
            </a:extLst>
          </p:cNvPr>
          <p:cNvSpPr>
            <a:spLocks noGrp="1"/>
          </p:cNvSpPr>
          <p:nvPr>
            <p:ph idx="1"/>
          </p:nvPr>
        </p:nvSpPr>
        <p:spPr>
          <a:xfrm>
            <a:off x="8499454" y="1756158"/>
            <a:ext cx="2632372" cy="4435920"/>
          </a:xfrm>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12 vertical curves design</a:t>
            </a: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Using 4 types of curves</a:t>
            </a:r>
            <a:endParaRPr lang="en-US" sz="2400" dirty="0">
              <a:latin typeface="Times New Roman" panose="02020603050405020304" pitchFamily="18" charset="0"/>
              <a:cs typeface="Times New Roman" panose="02020603050405020304" pitchFamily="18" charset="0"/>
            </a:endParaRP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SSD</a:t>
            </a: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PSD </a:t>
            </a: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K-value</a:t>
            </a: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HSD</a:t>
            </a: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CSD</a:t>
            </a:r>
          </a:p>
          <a:p>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ASD</a:t>
            </a:r>
          </a:p>
          <a:p>
            <a:pPr marL="0" indent="0">
              <a:buNone/>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37AE0D-0E8B-0C4A-99A6-725DD5656695}"/>
              </a:ext>
            </a:extLst>
          </p:cNvPr>
          <p:cNvSpPr>
            <a:spLocks noGrp="1"/>
          </p:cNvSpPr>
          <p:nvPr>
            <p:ph type="sldNum" sz="quarter" idx="12"/>
          </p:nvPr>
        </p:nvSpPr>
        <p:spPr>
          <a:xfrm>
            <a:off x="11231032" y="6092687"/>
            <a:ext cx="960967" cy="741068"/>
          </a:xfrm>
        </p:spPr>
        <p:txBody>
          <a:bodyPr>
            <a:normAutofit/>
          </a:bodyPr>
          <a:lstStyle/>
          <a:p>
            <a:pPr>
              <a:spcAft>
                <a:spcPts val="600"/>
              </a:spcAft>
            </a:pPr>
            <a:fld id="{34B7E4EF-A1BD-40F4-AB7B-04F084DD991D}" type="slidenum">
              <a:rPr lang="en-US"/>
              <a:pPr>
                <a:spcAft>
                  <a:spcPts val="600"/>
                </a:spcAft>
              </a:pPr>
              <a:t>35</a:t>
            </a:fld>
            <a:endParaRPr lang="en-US" dirty="0"/>
          </a:p>
        </p:txBody>
      </p:sp>
      <p:sp>
        <p:nvSpPr>
          <p:cNvPr id="5" name="TextBox 4">
            <a:extLst>
              <a:ext uri="{FF2B5EF4-FFF2-40B4-BE49-F238E27FC236}">
                <a16:creationId xmlns:a16="http://schemas.microsoft.com/office/drawing/2014/main" id="{1A00564D-A520-DC4F-8D82-A6CC2514520F}"/>
              </a:ext>
            </a:extLst>
          </p:cNvPr>
          <p:cNvSpPr txBox="1"/>
          <p:nvPr/>
        </p:nvSpPr>
        <p:spPr>
          <a:xfrm>
            <a:off x="9127958" y="336884"/>
            <a:ext cx="184731" cy="369332"/>
          </a:xfrm>
          <a:prstGeom prst="rect">
            <a:avLst/>
          </a:prstGeom>
          <a:noFill/>
        </p:spPr>
        <p:txBody>
          <a:bodyPr wrap="none" rtlCol="0">
            <a:spAutoFit/>
          </a:bodyPr>
          <a:lstStyle/>
          <a:p>
            <a:endParaRPr lang="en-SA" dirty="0"/>
          </a:p>
        </p:txBody>
      </p:sp>
      <p:sp>
        <p:nvSpPr>
          <p:cNvPr id="6" name="Down Arrow 5">
            <a:extLst>
              <a:ext uri="{FF2B5EF4-FFF2-40B4-BE49-F238E27FC236}">
                <a16:creationId xmlns:a16="http://schemas.microsoft.com/office/drawing/2014/main" id="{37CE79BB-3E4D-5C41-A56C-65BDF65642C5}"/>
              </a:ext>
            </a:extLst>
          </p:cNvPr>
          <p:cNvSpPr/>
          <p:nvPr/>
        </p:nvSpPr>
        <p:spPr>
          <a:xfrm flipH="1">
            <a:off x="4762500" y="757016"/>
            <a:ext cx="127000" cy="385984"/>
          </a:xfrm>
          <a:prstGeom prst="downArrow">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SA" dirty="0"/>
          </a:p>
        </p:txBody>
      </p:sp>
      <p:sp>
        <p:nvSpPr>
          <p:cNvPr id="25" name="Down Arrow 24">
            <a:extLst>
              <a:ext uri="{FF2B5EF4-FFF2-40B4-BE49-F238E27FC236}">
                <a16:creationId xmlns:a16="http://schemas.microsoft.com/office/drawing/2014/main" id="{D2067AA4-8F7D-A148-AE82-9EC74E14A4FF}"/>
              </a:ext>
            </a:extLst>
          </p:cNvPr>
          <p:cNvSpPr/>
          <p:nvPr/>
        </p:nvSpPr>
        <p:spPr>
          <a:xfrm rot="16804326" flipH="1">
            <a:off x="1816100" y="3644900"/>
            <a:ext cx="127000" cy="385984"/>
          </a:xfrm>
          <a:prstGeom prst="downArrow">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SA" dirty="0"/>
          </a:p>
        </p:txBody>
      </p:sp>
      <p:sp>
        <p:nvSpPr>
          <p:cNvPr id="26" name="Down Arrow 25">
            <a:extLst>
              <a:ext uri="{FF2B5EF4-FFF2-40B4-BE49-F238E27FC236}">
                <a16:creationId xmlns:a16="http://schemas.microsoft.com/office/drawing/2014/main" id="{30FE733A-78D0-CC4A-B987-73953FD60065}"/>
              </a:ext>
            </a:extLst>
          </p:cNvPr>
          <p:cNvSpPr/>
          <p:nvPr/>
        </p:nvSpPr>
        <p:spPr>
          <a:xfrm rot="16804326" flipH="1">
            <a:off x="2017224" y="2171699"/>
            <a:ext cx="127000" cy="385984"/>
          </a:xfrm>
          <a:prstGeom prst="downArrow">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SA" dirty="0"/>
          </a:p>
        </p:txBody>
      </p:sp>
      <p:sp>
        <p:nvSpPr>
          <p:cNvPr id="27" name="Down Arrow 26">
            <a:extLst>
              <a:ext uri="{FF2B5EF4-FFF2-40B4-BE49-F238E27FC236}">
                <a16:creationId xmlns:a16="http://schemas.microsoft.com/office/drawing/2014/main" id="{E116ABA9-2967-BE43-BC40-E91378FCD75B}"/>
              </a:ext>
            </a:extLst>
          </p:cNvPr>
          <p:cNvSpPr/>
          <p:nvPr/>
        </p:nvSpPr>
        <p:spPr>
          <a:xfrm rot="16804326" flipH="1">
            <a:off x="1866901" y="2862382"/>
            <a:ext cx="127000" cy="385984"/>
          </a:xfrm>
          <a:prstGeom prst="downArrow">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SA" dirty="0"/>
          </a:p>
        </p:txBody>
      </p:sp>
    </p:spTree>
    <p:extLst>
      <p:ext uri="{BB962C8B-B14F-4D97-AF65-F5344CB8AC3E}">
        <p14:creationId xmlns:p14="http://schemas.microsoft.com/office/powerpoint/2010/main" val="24149722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53">
                                            <p:txEl>
                                              <p:pRg st="0" end="0"/>
                                            </p:txEl>
                                          </p:spTgt>
                                        </p:tgtEl>
                                        <p:attrNameLst>
                                          <p:attrName>style.visibility</p:attrName>
                                        </p:attrNameLst>
                                      </p:cBhvr>
                                      <p:to>
                                        <p:strVal val="visible"/>
                                      </p:to>
                                    </p:set>
                                    <p:anim calcmode="lin" valueType="num">
                                      <p:cBhvr additive="base">
                                        <p:cTn id="30"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53">
                                            <p:txEl>
                                              <p:pRg st="1" end="1"/>
                                            </p:txEl>
                                          </p:spTgt>
                                        </p:tgtEl>
                                        <p:attrNameLst>
                                          <p:attrName>style.visibility</p:attrName>
                                        </p:attrNameLst>
                                      </p:cBhvr>
                                      <p:to>
                                        <p:strVal val="visible"/>
                                      </p:to>
                                    </p:set>
                                    <p:anim calcmode="lin" valueType="num">
                                      <p:cBhvr additive="base">
                                        <p:cTn id="36" dur="500" fill="hold"/>
                                        <p:tgtEl>
                                          <p:spTgt spid="205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0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53">
                                            <p:txEl>
                                              <p:pRg st="2" end="2"/>
                                            </p:txEl>
                                          </p:spTgt>
                                        </p:tgtEl>
                                        <p:attrNameLst>
                                          <p:attrName>style.visibility</p:attrName>
                                        </p:attrNameLst>
                                      </p:cBhvr>
                                      <p:to>
                                        <p:strVal val="visible"/>
                                      </p:to>
                                    </p:set>
                                    <p:anim calcmode="lin" valueType="num">
                                      <p:cBhvr additive="base">
                                        <p:cTn id="42" dur="500" fill="hold"/>
                                        <p:tgtEl>
                                          <p:spTgt spid="205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0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053">
                                            <p:txEl>
                                              <p:pRg st="3" end="3"/>
                                            </p:txEl>
                                          </p:spTgt>
                                        </p:tgtEl>
                                        <p:attrNameLst>
                                          <p:attrName>style.visibility</p:attrName>
                                        </p:attrNameLst>
                                      </p:cBhvr>
                                      <p:to>
                                        <p:strVal val="visible"/>
                                      </p:to>
                                    </p:set>
                                    <p:anim calcmode="lin" valueType="num">
                                      <p:cBhvr additive="base">
                                        <p:cTn id="48" dur="500" fill="hold"/>
                                        <p:tgtEl>
                                          <p:spTgt spid="205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0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53">
                                            <p:txEl>
                                              <p:pRg st="4" end="4"/>
                                            </p:txEl>
                                          </p:spTgt>
                                        </p:tgtEl>
                                        <p:attrNameLst>
                                          <p:attrName>style.visibility</p:attrName>
                                        </p:attrNameLst>
                                      </p:cBhvr>
                                      <p:to>
                                        <p:strVal val="visible"/>
                                      </p:to>
                                    </p:set>
                                    <p:anim calcmode="lin" valueType="num">
                                      <p:cBhvr additive="base">
                                        <p:cTn id="54" dur="500" fill="hold"/>
                                        <p:tgtEl>
                                          <p:spTgt spid="2053">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0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53">
                                            <p:txEl>
                                              <p:pRg st="5" end="5"/>
                                            </p:txEl>
                                          </p:spTgt>
                                        </p:tgtEl>
                                        <p:attrNameLst>
                                          <p:attrName>style.visibility</p:attrName>
                                        </p:attrNameLst>
                                      </p:cBhvr>
                                      <p:to>
                                        <p:strVal val="visible"/>
                                      </p:to>
                                    </p:set>
                                    <p:anim calcmode="lin" valueType="num">
                                      <p:cBhvr additive="base">
                                        <p:cTn id="60" dur="500" fill="hold"/>
                                        <p:tgtEl>
                                          <p:spTgt spid="2053">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0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53">
                                            <p:txEl>
                                              <p:pRg st="6" end="6"/>
                                            </p:txEl>
                                          </p:spTgt>
                                        </p:tgtEl>
                                        <p:attrNameLst>
                                          <p:attrName>style.visibility</p:attrName>
                                        </p:attrNameLst>
                                      </p:cBhvr>
                                      <p:to>
                                        <p:strVal val="visible"/>
                                      </p:to>
                                    </p:set>
                                    <p:anim calcmode="lin" valueType="num">
                                      <p:cBhvr additive="base">
                                        <p:cTn id="66" dur="500" fill="hold"/>
                                        <p:tgtEl>
                                          <p:spTgt spid="2053">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0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053">
                                            <p:txEl>
                                              <p:pRg st="7" end="7"/>
                                            </p:txEl>
                                          </p:spTgt>
                                        </p:tgtEl>
                                        <p:attrNameLst>
                                          <p:attrName>style.visibility</p:attrName>
                                        </p:attrNameLst>
                                      </p:cBhvr>
                                      <p:to>
                                        <p:strVal val="visible"/>
                                      </p:to>
                                    </p:set>
                                    <p:anim calcmode="lin" valueType="num">
                                      <p:cBhvr additive="base">
                                        <p:cTn id="72" dur="500" fill="hold"/>
                                        <p:tgtEl>
                                          <p:spTgt spid="2053">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05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uiExpand="1" build="p"/>
      <p:bldP spid="6"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1D71-75BF-4EC6-9E0A-850B31505FF9}"/>
              </a:ext>
            </a:extLst>
          </p:cNvPr>
          <p:cNvSpPr>
            <a:spLocks noGrp="1"/>
          </p:cNvSpPr>
          <p:nvPr>
            <p:ph type="title"/>
          </p:nvPr>
        </p:nvSpPr>
        <p:spPr/>
        <p:txBody>
          <a:bodyPr/>
          <a:lstStyle/>
          <a:p>
            <a:r>
              <a:rPr lang="en-US" dirty="0"/>
              <a:t>Types of Vertical Curves</a:t>
            </a:r>
          </a:p>
        </p:txBody>
      </p:sp>
      <p:sp>
        <p:nvSpPr>
          <p:cNvPr id="4" name="Slide Number Placeholder 3">
            <a:extLst>
              <a:ext uri="{FF2B5EF4-FFF2-40B4-BE49-F238E27FC236}">
                <a16:creationId xmlns:a16="http://schemas.microsoft.com/office/drawing/2014/main" id="{CF220687-BE45-4EF1-88A0-C7C46FE5C452}"/>
              </a:ext>
            </a:extLst>
          </p:cNvPr>
          <p:cNvSpPr>
            <a:spLocks noGrp="1"/>
          </p:cNvSpPr>
          <p:nvPr>
            <p:ph type="sldNum" sz="quarter" idx="12"/>
          </p:nvPr>
        </p:nvSpPr>
        <p:spPr/>
        <p:txBody>
          <a:bodyPr>
            <a:normAutofit lnSpcReduction="10000"/>
          </a:bodyPr>
          <a:lstStyle/>
          <a:p>
            <a:fld id="{D733103D-BF4D-154C-AAA9-127D4A025979}" type="slidenum">
              <a:rPr lang="en-SA" smtClean="0"/>
              <a:t>36</a:t>
            </a:fld>
            <a:endParaRPr lang="en-SA"/>
          </a:p>
        </p:txBody>
      </p:sp>
      <p:pic>
        <p:nvPicPr>
          <p:cNvPr id="6" name="Google Shape;57;p13">
            <a:extLst>
              <a:ext uri="{FF2B5EF4-FFF2-40B4-BE49-F238E27FC236}">
                <a16:creationId xmlns:a16="http://schemas.microsoft.com/office/drawing/2014/main" id="{52437D99-AFA9-43D9-B8CB-FC379C404C8C}"/>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8" name="Rectangle 7">
            <a:extLst>
              <a:ext uri="{FF2B5EF4-FFF2-40B4-BE49-F238E27FC236}">
                <a16:creationId xmlns:a16="http://schemas.microsoft.com/office/drawing/2014/main" id="{623C6CD3-1BFC-40BD-B5E5-FB91CDE6C702}"/>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Vertical Alignment</a:t>
            </a:r>
          </a:p>
        </p:txBody>
      </p:sp>
      <p:pic>
        <p:nvPicPr>
          <p:cNvPr id="9" name="Picture 8">
            <a:extLst>
              <a:ext uri="{FF2B5EF4-FFF2-40B4-BE49-F238E27FC236}">
                <a16:creationId xmlns:a16="http://schemas.microsoft.com/office/drawing/2014/main" id="{3A1E27DF-2634-40CD-B74B-9F17B4897991}"/>
              </a:ext>
            </a:extLst>
          </p:cNvPr>
          <p:cNvPicPr/>
          <p:nvPr/>
        </p:nvPicPr>
        <p:blipFill rotWithShape="1">
          <a:blip r:embed="rId4"/>
          <a:srcRect l="2703" t="274" r="2897" b="3195"/>
          <a:stretch/>
        </p:blipFill>
        <p:spPr bwMode="auto">
          <a:xfrm>
            <a:off x="2684834" y="1747837"/>
            <a:ext cx="5573341" cy="4568914"/>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3D69BA03-BD42-45F2-8F07-12156A8BA2DE}"/>
              </a:ext>
            </a:extLst>
          </p:cNvPr>
          <p:cNvSpPr/>
          <p:nvPr/>
        </p:nvSpPr>
        <p:spPr>
          <a:xfrm>
            <a:off x="8343899" y="4940388"/>
            <a:ext cx="607219"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[3]</a:t>
            </a:r>
          </a:p>
        </p:txBody>
      </p:sp>
    </p:spTree>
    <p:extLst>
      <p:ext uri="{BB962C8B-B14F-4D97-AF65-F5344CB8AC3E}">
        <p14:creationId xmlns:p14="http://schemas.microsoft.com/office/powerpoint/2010/main" val="6390205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3F7BE2-BD3B-4A09-B4EB-9F0812246BD0}"/>
              </a:ext>
            </a:extLst>
          </p:cNvPr>
          <p:cNvSpPr>
            <a:spLocks noGrp="1"/>
          </p:cNvSpPr>
          <p:nvPr>
            <p:ph type="title"/>
          </p:nvPr>
        </p:nvSpPr>
        <p:spPr>
          <a:xfrm>
            <a:off x="8209504" y="1331168"/>
            <a:ext cx="3238829" cy="3794033"/>
          </a:xfrm>
        </p:spPr>
        <p:txBody>
          <a:bodyPr vert="horz" lIns="91440" tIns="45720" rIns="91440" bIns="45720" rtlCol="0" anchor="ctr">
            <a:normAutofit/>
          </a:bodyPr>
          <a:lstStyle/>
          <a:p>
            <a:pPr algn="ctr">
              <a:lnSpc>
                <a:spcPct val="83000"/>
              </a:lnSpc>
            </a:pPr>
            <a:r>
              <a:rPr lang="en-US" sz="4800" dirty="0"/>
              <a:t>Point On Curve for Crest</a:t>
            </a:r>
            <a:br>
              <a:rPr lang="en-US" sz="4800" dirty="0"/>
            </a:br>
            <a:r>
              <a:rPr lang="en-US" sz="4800" dirty="0"/>
              <a:t>at Station [2+12] </a:t>
            </a:r>
            <a:br>
              <a:rPr lang="en-US" sz="4800" dirty="0"/>
            </a:br>
            <a:endParaRPr lang="en-US" sz="4400" b="0" cap="all" spc="-100" dirty="0"/>
          </a:p>
        </p:txBody>
      </p:sp>
      <p:pic>
        <p:nvPicPr>
          <p:cNvPr id="5" name="Google Shape;57;p13">
            <a:extLst>
              <a:ext uri="{FF2B5EF4-FFF2-40B4-BE49-F238E27FC236}">
                <a16:creationId xmlns:a16="http://schemas.microsoft.com/office/drawing/2014/main" id="{7DAC3509-A546-4CC4-94CB-FA3033541C3C}"/>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sp>
        <p:nvSpPr>
          <p:cNvPr id="7" name="Rectangle 6">
            <a:extLst>
              <a:ext uri="{FF2B5EF4-FFF2-40B4-BE49-F238E27FC236}">
                <a16:creationId xmlns:a16="http://schemas.microsoft.com/office/drawing/2014/main" id="{775F98E4-F47C-4A16-8E7C-61E6DCBB556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defTabSz="914400">
              <a:defRPr/>
            </a:pPr>
            <a:r>
              <a:rPr lang="en-US" dirty="0">
                <a:solidFill>
                  <a:schemeClr val="tx1"/>
                </a:solidFill>
                <a:latin typeface="Times New Roman" panose="02020603050405020304" pitchFamily="18" charset="0"/>
                <a:cs typeface="Times New Roman" panose="02020603050405020304" pitchFamily="18" charset="0"/>
              </a:rPr>
              <a:t>Vertical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Alignment</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AE99FE-B938-4DD8-A27F-F695A9071430}"/>
                  </a:ext>
                </a:extLst>
              </p:cNvPr>
              <p:cNvSpPr txBox="1"/>
              <p:nvPr/>
            </p:nvSpPr>
            <p:spPr>
              <a:xfrm>
                <a:off x="593934" y="5205554"/>
                <a:ext cx="1852941" cy="6481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𝑦</m:t>
                      </m:r>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𝐴</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𝑋</m:t>
                              </m:r>
                            </m:e>
                            <m:sup>
                              <m:r>
                                <a:rPr lang="en-US" i="0">
                                  <a:latin typeface="Cambria Math" panose="02040503050406030204" pitchFamily="18" charset="0"/>
                                </a:rPr>
                                <m:t>2</m:t>
                              </m:r>
                            </m:sup>
                          </m:sSup>
                        </m:num>
                        <m:den>
                          <m:r>
                            <a:rPr lang="en-US" i="0">
                              <a:latin typeface="Cambria Math" panose="02040503050406030204" pitchFamily="18" charset="0"/>
                            </a:rPr>
                            <m:t>200</m:t>
                          </m:r>
                          <m:r>
                            <a:rPr lang="en-US" i="1">
                              <a:latin typeface="Cambria Math" panose="02040503050406030204" pitchFamily="18" charset="0"/>
                            </a:rPr>
                            <m:t>𝐿</m:t>
                          </m:r>
                        </m:den>
                      </m:f>
                    </m:oMath>
                  </m:oMathPara>
                </a14:m>
                <a:endParaRPr lang="en-US" dirty="0"/>
              </a:p>
            </p:txBody>
          </p:sp>
        </mc:Choice>
        <mc:Fallback xmlns="">
          <p:sp>
            <p:nvSpPr>
              <p:cNvPr id="29" name="TextBox 28">
                <a:extLst>
                  <a:ext uri="{FF2B5EF4-FFF2-40B4-BE49-F238E27FC236}">
                    <a16:creationId xmlns:a16="http://schemas.microsoft.com/office/drawing/2014/main" id="{DBAE99FE-B938-4DD8-A27F-F695A9071430}"/>
                  </a:ext>
                </a:extLst>
              </p:cNvPr>
              <p:cNvSpPr txBox="1">
                <a:spLocks noRot="1" noChangeAspect="1" noMove="1" noResize="1" noEditPoints="1" noAdjustHandles="1" noChangeArrowheads="1" noChangeShapeType="1" noTextEdit="1"/>
              </p:cNvSpPr>
              <p:nvPr/>
            </p:nvSpPr>
            <p:spPr>
              <a:xfrm>
                <a:off x="593934" y="5205554"/>
                <a:ext cx="1852941"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7B05D79-09BF-4C46-B822-37C7D92A5C9A}"/>
                  </a:ext>
                </a:extLst>
              </p:cNvPr>
              <p:cNvSpPr txBox="1"/>
              <p:nvPr/>
            </p:nvSpPr>
            <p:spPr>
              <a:xfrm>
                <a:off x="2328520" y="5269313"/>
                <a:ext cx="2412155"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i="0">
                          <a:latin typeface="Cambria Math" panose="02040503050406030204" pitchFamily="18" charset="0"/>
                        </a:rPr>
                        <m:t>=</m:t>
                      </m:r>
                      <m:r>
                        <a:rPr lang="en-US" i="1">
                          <a:latin typeface="Cambria Math" panose="02040503050406030204" pitchFamily="18" charset="0"/>
                        </a:rPr>
                        <m:t>𝐸𝑃𝐶</m:t>
                      </m:r>
                      <m:r>
                        <a:rPr lang="en-US" i="0">
                          <a:latin typeface="Cambria Math" panose="02040503050406030204" pitchFamily="18" charset="0"/>
                        </a:rPr>
                        <m:t>+</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𝐺</m:t>
                                  </m:r>
                                </m:e>
                                <m:sub>
                                  <m:r>
                                    <a:rPr lang="en-US" i="0">
                                      <a:latin typeface="Cambria Math" panose="02040503050406030204" pitchFamily="18" charset="0"/>
                                    </a:rPr>
                                    <m:t>1</m:t>
                                  </m:r>
                                </m:sub>
                              </m:sSub>
                            </m:num>
                            <m:den>
                              <m:r>
                                <a:rPr lang="en-US" i="0">
                                  <a:latin typeface="Cambria Math" panose="02040503050406030204" pitchFamily="18" charset="0"/>
                                </a:rPr>
                                <m:t>100</m:t>
                              </m:r>
                            </m:den>
                          </m:f>
                          <m:r>
                            <a:rPr lang="en-US" i="0">
                              <a:latin typeface="Cambria Math" panose="02040503050406030204" pitchFamily="18" charset="0"/>
                            </a:rPr>
                            <m:t>∗</m:t>
                          </m:r>
                          <m:r>
                            <a:rPr lang="en-US" i="1">
                              <a:latin typeface="Cambria Math" panose="02040503050406030204" pitchFamily="18" charset="0"/>
                            </a:rPr>
                            <m:t>𝑋</m:t>
                          </m:r>
                        </m:e>
                      </m:d>
                    </m:oMath>
                  </m:oMathPara>
                </a14:m>
                <a:endParaRPr lang="en-US" dirty="0"/>
              </a:p>
            </p:txBody>
          </p:sp>
        </mc:Choice>
        <mc:Fallback xmlns="">
          <p:sp>
            <p:nvSpPr>
              <p:cNvPr id="31" name="TextBox 30">
                <a:extLst>
                  <a:ext uri="{FF2B5EF4-FFF2-40B4-BE49-F238E27FC236}">
                    <a16:creationId xmlns:a16="http://schemas.microsoft.com/office/drawing/2014/main" id="{87B05D79-09BF-4C46-B822-37C7D92A5C9A}"/>
                  </a:ext>
                </a:extLst>
              </p:cNvPr>
              <p:cNvSpPr txBox="1">
                <a:spLocks noRot="1" noChangeAspect="1" noMove="1" noResize="1" noEditPoints="1" noAdjustHandles="1" noChangeArrowheads="1" noChangeShapeType="1" noTextEdit="1"/>
              </p:cNvSpPr>
              <p:nvPr/>
            </p:nvSpPr>
            <p:spPr>
              <a:xfrm>
                <a:off x="2328520" y="5269313"/>
                <a:ext cx="2412155" cy="71468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9C5DAE7-F3E4-4669-AD8C-D2703202D5B2}"/>
                  </a:ext>
                </a:extLst>
              </p:cNvPr>
              <p:cNvSpPr txBox="1"/>
              <p:nvPr/>
            </p:nvSpPr>
            <p:spPr>
              <a:xfrm>
                <a:off x="4828469" y="5353801"/>
                <a:ext cx="157307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𝐸</m:t>
                      </m:r>
                      <m:r>
                        <a:rPr lang="en-US" i="0">
                          <a:latin typeface="Cambria Math" panose="02040503050406030204" pitchFamily="18" charset="0"/>
                        </a:rPr>
                        <m:t>=</m:t>
                      </m:r>
                      <m:r>
                        <a:rPr lang="en-US" i="1">
                          <a:latin typeface="Cambria Math" panose="02040503050406030204" pitchFamily="18" charset="0"/>
                        </a:rPr>
                        <m:t>𝑇</m:t>
                      </m:r>
                      <m:r>
                        <a:rPr lang="en-US" i="0">
                          <a:latin typeface="Cambria Math" panose="02040503050406030204" pitchFamily="18" charset="0"/>
                        </a:rPr>
                        <m:t>−</m:t>
                      </m:r>
                      <m:r>
                        <a:rPr lang="en-US" i="1">
                          <a:latin typeface="Cambria Math" panose="02040503050406030204" pitchFamily="18" charset="0"/>
                        </a:rPr>
                        <m:t>𝑦</m:t>
                      </m:r>
                    </m:oMath>
                  </m:oMathPara>
                </a14:m>
                <a:endParaRPr lang="en-US" dirty="0"/>
              </a:p>
            </p:txBody>
          </p:sp>
        </mc:Choice>
        <mc:Fallback xmlns="">
          <p:sp>
            <p:nvSpPr>
              <p:cNvPr id="33" name="TextBox 32">
                <a:extLst>
                  <a:ext uri="{FF2B5EF4-FFF2-40B4-BE49-F238E27FC236}">
                    <a16:creationId xmlns:a16="http://schemas.microsoft.com/office/drawing/2014/main" id="{89C5DAE7-F3E4-4669-AD8C-D2703202D5B2}"/>
                  </a:ext>
                </a:extLst>
              </p:cNvPr>
              <p:cNvSpPr txBox="1">
                <a:spLocks noRot="1" noChangeAspect="1" noMove="1" noResize="1" noEditPoints="1" noAdjustHandles="1" noChangeArrowheads="1" noChangeShapeType="1" noTextEdit="1"/>
              </p:cNvSpPr>
              <p:nvPr/>
            </p:nvSpPr>
            <p:spPr>
              <a:xfrm>
                <a:off x="4828469" y="5353801"/>
                <a:ext cx="1573071" cy="369332"/>
              </a:xfrm>
              <a:prstGeom prst="rect">
                <a:avLst/>
              </a:prstGeom>
              <a:blipFill>
                <a:blip r:embed="rId6"/>
                <a:stretch>
                  <a:fillRect b="-9836"/>
                </a:stretch>
              </a:blipFill>
            </p:spPr>
            <p:txBody>
              <a:bodyPr/>
              <a:lstStyle/>
              <a:p>
                <a:r>
                  <a:rPr lang="en-US">
                    <a:noFill/>
                  </a:rPr>
                  <a:t> </a:t>
                </a:r>
              </a:p>
            </p:txBody>
          </p:sp>
        </mc:Fallback>
      </mc:AlternateContent>
      <p:graphicFrame>
        <p:nvGraphicFramePr>
          <p:cNvPr id="35" name="عنصر نائب للمحتوى 3">
            <a:extLst>
              <a:ext uri="{FF2B5EF4-FFF2-40B4-BE49-F238E27FC236}">
                <a16:creationId xmlns:a16="http://schemas.microsoft.com/office/drawing/2014/main" id="{58970EC7-4F0B-4F52-B73A-67F07B1847E7}"/>
              </a:ext>
            </a:extLst>
          </p:cNvPr>
          <p:cNvGraphicFramePr>
            <a:graphicFrameLocks/>
          </p:cNvGraphicFramePr>
          <p:nvPr/>
        </p:nvGraphicFramePr>
        <p:xfrm>
          <a:off x="46067" y="926246"/>
          <a:ext cx="7801792" cy="4307953"/>
        </p:xfrm>
        <a:graphic>
          <a:graphicData uri="http://schemas.openxmlformats.org/drawingml/2006/table">
            <a:tbl>
              <a:tblPr firstRow="1" firstCol="1" bandRow="1"/>
              <a:tblGrid>
                <a:gridCol w="950300">
                  <a:extLst>
                    <a:ext uri="{9D8B030D-6E8A-4147-A177-3AD203B41FA5}">
                      <a16:colId xmlns:a16="http://schemas.microsoft.com/office/drawing/2014/main" val="3656993995"/>
                    </a:ext>
                  </a:extLst>
                </a:gridCol>
                <a:gridCol w="2053397">
                  <a:extLst>
                    <a:ext uri="{9D8B030D-6E8A-4147-A177-3AD203B41FA5}">
                      <a16:colId xmlns:a16="http://schemas.microsoft.com/office/drawing/2014/main" val="1492590683"/>
                    </a:ext>
                  </a:extLst>
                </a:gridCol>
                <a:gridCol w="1647341">
                  <a:extLst>
                    <a:ext uri="{9D8B030D-6E8A-4147-A177-3AD203B41FA5}">
                      <a16:colId xmlns:a16="http://schemas.microsoft.com/office/drawing/2014/main" val="2461019521"/>
                    </a:ext>
                  </a:extLst>
                </a:gridCol>
                <a:gridCol w="1503413">
                  <a:extLst>
                    <a:ext uri="{9D8B030D-6E8A-4147-A177-3AD203B41FA5}">
                      <a16:colId xmlns:a16="http://schemas.microsoft.com/office/drawing/2014/main" val="87442637"/>
                    </a:ext>
                  </a:extLst>
                </a:gridCol>
                <a:gridCol w="1647341">
                  <a:extLst>
                    <a:ext uri="{9D8B030D-6E8A-4147-A177-3AD203B41FA5}">
                      <a16:colId xmlns:a16="http://schemas.microsoft.com/office/drawing/2014/main" val="2338179515"/>
                    </a:ext>
                  </a:extLst>
                </a:gridCol>
              </a:tblGrid>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dirty="0">
                          <a:effectLst/>
                        </a:rPr>
                        <a:t>Point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X</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Y(m)</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Tangent E</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dirty="0">
                          <a:effectLst/>
                        </a:rPr>
                        <a:t>E (m)</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extLst>
                  <a:ext uri="{0D108BD9-81ED-4DB2-BD59-A6C34878D82A}">
                    <a16:rowId xmlns:a16="http://schemas.microsoft.com/office/drawing/2014/main" val="4208553653"/>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VPC</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166122992"/>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1</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40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0.217636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132.756</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132.5384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3378403629"/>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80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0.870545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135.512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134.6415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4237359349"/>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3</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120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1.958727</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138.268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136.3093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1639830564"/>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160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3.482182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141.024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137.5418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4144251865"/>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200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5.440909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143.78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138.3391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4085151149"/>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240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7.834909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146.536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138.7011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997795292"/>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7</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280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10.66418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149.292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138.6278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3837818265"/>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320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13.92873</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152.048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138.1193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3616535631"/>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360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17.62855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154.804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137.1755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2018798041"/>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10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400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21.76364</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157.56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135.7964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2062398990"/>
                  </a:ext>
                </a:extLst>
              </a:tr>
              <a:tr h="331381">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2000">
                          <a:effectLst/>
                        </a:rPr>
                        <a:t>VPT</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440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26.334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a:effectLst/>
                        </a:rPr>
                        <a:t>160.316</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2000" dirty="0">
                          <a:effectLst/>
                        </a:rPr>
                        <a:t>133.982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876492556"/>
                  </a:ext>
                </a:extLst>
              </a:tr>
            </a:tbl>
          </a:graphicData>
        </a:graphic>
      </p:graphicFrame>
      <p:sp>
        <p:nvSpPr>
          <p:cNvPr id="9" name="Slide Number Placeholder 3">
            <a:extLst>
              <a:ext uri="{FF2B5EF4-FFF2-40B4-BE49-F238E27FC236}">
                <a16:creationId xmlns:a16="http://schemas.microsoft.com/office/drawing/2014/main" id="{5C3FB430-B06D-4917-8E1A-35AFC5040FF2}"/>
              </a:ext>
            </a:extLst>
          </p:cNvPr>
          <p:cNvSpPr txBox="1">
            <a:spLocks/>
          </p:cNvSpPr>
          <p:nvPr/>
        </p:nvSpPr>
        <p:spPr>
          <a:xfrm>
            <a:off x="11216420" y="6217919"/>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33103D-BF4D-154C-AAA9-127D4A025979}" type="slidenum">
              <a:rPr lang="en-SA" smtClean="0">
                <a:solidFill>
                  <a:srgbClr val="46464A">
                    <a:lumMod val="60000"/>
                    <a:lumOff val="40000"/>
                  </a:srgbClr>
                </a:solidFill>
                <a:latin typeface="Century Schoolbook" panose="02040604050505020304"/>
              </a:rPr>
              <a:pPr/>
              <a:t>37</a:t>
            </a:fld>
            <a:endParaRPr lang="en-SA"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2576073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27E116-6F9D-4D47-A647-5B73F391CA9B}"/>
              </a:ext>
            </a:extLst>
          </p:cNvPr>
          <p:cNvSpPr>
            <a:spLocks noGrp="1"/>
          </p:cNvSpPr>
          <p:nvPr>
            <p:ph type="title"/>
          </p:nvPr>
        </p:nvSpPr>
        <p:spPr/>
        <p:txBody>
          <a:bodyPr/>
          <a:lstStyle/>
          <a:p>
            <a:r>
              <a:rPr lang="en-US" dirty="0"/>
              <a:t>Crest Vertical Curve Profile</a:t>
            </a:r>
          </a:p>
        </p:txBody>
      </p:sp>
      <p:pic>
        <p:nvPicPr>
          <p:cNvPr id="3" name="Google Shape;57;p13">
            <a:extLst>
              <a:ext uri="{FF2B5EF4-FFF2-40B4-BE49-F238E27FC236}">
                <a16:creationId xmlns:a16="http://schemas.microsoft.com/office/drawing/2014/main" id="{BE13AE1C-CA61-4843-965C-A79D61639D6B}"/>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7" name="Slide Number Placeholder 6">
            <a:extLst>
              <a:ext uri="{FF2B5EF4-FFF2-40B4-BE49-F238E27FC236}">
                <a16:creationId xmlns:a16="http://schemas.microsoft.com/office/drawing/2014/main" id="{5A30F03C-1752-4E94-ADFF-8869FA3560D4}"/>
              </a:ext>
            </a:extLst>
          </p:cNvPr>
          <p:cNvSpPr>
            <a:spLocks noGrp="1"/>
          </p:cNvSpPr>
          <p:nvPr>
            <p:ph type="sldNum" sz="quarter" idx="12"/>
          </p:nvPr>
        </p:nvSpPr>
        <p:spPr/>
        <p:txBody>
          <a:bodyPr>
            <a:normAutofit lnSpcReduction="10000"/>
          </a:bodyPr>
          <a:lstStyle/>
          <a:p>
            <a:fld id="{D733103D-BF4D-154C-AAA9-127D4A025979}" type="slidenum">
              <a:rPr lang="en-SA" smtClean="0"/>
              <a:t>38</a:t>
            </a:fld>
            <a:endParaRPr lang="en-SA"/>
          </a:p>
        </p:txBody>
      </p:sp>
      <p:sp>
        <p:nvSpPr>
          <p:cNvPr id="9" name="Rectangle 8">
            <a:extLst>
              <a:ext uri="{FF2B5EF4-FFF2-40B4-BE49-F238E27FC236}">
                <a16:creationId xmlns:a16="http://schemas.microsoft.com/office/drawing/2014/main" id="{4EFDBB51-67DE-4777-85EE-035A6F7DF8FF}"/>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Vertical Alignment</a:t>
            </a:r>
          </a:p>
        </p:txBody>
      </p:sp>
      <p:pic>
        <p:nvPicPr>
          <p:cNvPr id="13" name="Picture 12">
            <a:extLst>
              <a:ext uri="{FF2B5EF4-FFF2-40B4-BE49-F238E27FC236}">
                <a16:creationId xmlns:a16="http://schemas.microsoft.com/office/drawing/2014/main" id="{CBC76946-6CDE-429A-9617-89223CB1046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09" y="1691323"/>
            <a:ext cx="11303289" cy="3775622"/>
          </a:xfrm>
          <a:prstGeom prst="rect">
            <a:avLst/>
          </a:prstGeom>
          <a:noFill/>
        </p:spPr>
      </p:pic>
      <p:pic>
        <p:nvPicPr>
          <p:cNvPr id="8" name="Picture 2" descr="Red car Royalty Free Vector Image - VectorStock">
            <a:extLst>
              <a:ext uri="{FF2B5EF4-FFF2-40B4-BE49-F238E27FC236}">
                <a16:creationId xmlns:a16="http://schemas.microsoft.com/office/drawing/2014/main" id="{0CBBABC1-50E3-4A29-83B0-87340EB67E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81" t="32736" r="3887" b="36218"/>
          <a:stretch/>
        </p:blipFill>
        <p:spPr bwMode="auto">
          <a:xfrm>
            <a:off x="1261872" y="4294457"/>
            <a:ext cx="212916" cy="7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848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13 0.00996 L 0.12708 -0.03842 L 0.24466 -0.06643 L 0.37279 -0.07963 L 0.51745 -0.07824 L 0.62969 -0.06111 L 0.74297 -0.03148 " pathEditMode="relative" ptsTypes="AAAAAAA">
                                      <p:cBhvr>
                                        <p:cTn id="11"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A19E-8A73-1746-B03B-DF0464196EE0}"/>
              </a:ext>
            </a:extLst>
          </p:cNvPr>
          <p:cNvSpPr>
            <a:spLocks noGrp="1"/>
          </p:cNvSpPr>
          <p:nvPr>
            <p:ph type="title"/>
          </p:nvPr>
        </p:nvSpPr>
        <p:spPr>
          <a:xfrm>
            <a:off x="8147621" y="804672"/>
            <a:ext cx="2824640" cy="5215128"/>
          </a:xfrm>
        </p:spPr>
        <p:txBody>
          <a:bodyPr anchor="ctr">
            <a:normAutofit/>
          </a:bodyPr>
          <a:lstStyle/>
          <a:p>
            <a:r>
              <a:rPr lang="en-US" sz="3600" dirty="0">
                <a:solidFill>
                  <a:srgbClr val="FFFFFF"/>
                </a:solidFill>
              </a:rPr>
              <a:t>Point On Curve for Crest</a:t>
            </a:r>
            <a:br>
              <a:rPr lang="en-US" sz="3600" dirty="0">
                <a:solidFill>
                  <a:srgbClr val="FFFFFF"/>
                </a:solidFill>
              </a:rPr>
            </a:br>
            <a:r>
              <a:rPr lang="en-US" sz="3600" dirty="0">
                <a:solidFill>
                  <a:srgbClr val="FFFFFF"/>
                </a:solidFill>
              </a:rPr>
              <a:t>at Station [32+12] </a:t>
            </a:r>
            <a:br>
              <a:rPr lang="en-US" sz="3600" dirty="0">
                <a:solidFill>
                  <a:srgbClr val="FFFFFF"/>
                </a:solidFill>
              </a:rPr>
            </a:br>
            <a:endParaRPr lang="en-SA" sz="3600" dirty="0">
              <a:solidFill>
                <a:srgbClr val="FFFFFF"/>
              </a:solidFill>
            </a:endParaRPr>
          </a:p>
        </p:txBody>
      </p:sp>
      <p:sp>
        <p:nvSpPr>
          <p:cNvPr id="4" name="Slide Number Placeholder 3">
            <a:extLst>
              <a:ext uri="{FF2B5EF4-FFF2-40B4-BE49-F238E27FC236}">
                <a16:creationId xmlns:a16="http://schemas.microsoft.com/office/drawing/2014/main" id="{152B3361-327A-9B4C-BD70-7F10808B98AB}"/>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733103D-BF4D-154C-AAA9-127D4A025979}" type="slidenum">
              <a:rPr lang="en-SA" smtClean="0"/>
              <a:pPr>
                <a:lnSpc>
                  <a:spcPct val="90000"/>
                </a:lnSpc>
                <a:spcAft>
                  <a:spcPts val="600"/>
                </a:spcAft>
              </a:pPr>
              <a:t>39</a:t>
            </a:fld>
            <a:endParaRPr lang="en-SA"/>
          </a:p>
        </p:txBody>
      </p:sp>
      <p:graphicFrame>
        <p:nvGraphicFramePr>
          <p:cNvPr id="11" name="Table 11">
            <a:extLst>
              <a:ext uri="{FF2B5EF4-FFF2-40B4-BE49-F238E27FC236}">
                <a16:creationId xmlns:a16="http://schemas.microsoft.com/office/drawing/2014/main" id="{5ECA2710-2FCE-F54A-8FC8-A624F241B234}"/>
              </a:ext>
            </a:extLst>
          </p:cNvPr>
          <p:cNvGraphicFramePr>
            <a:graphicFrameLocks noGrp="1"/>
          </p:cNvGraphicFramePr>
          <p:nvPr>
            <p:ph idx="1"/>
          </p:nvPr>
        </p:nvGraphicFramePr>
        <p:xfrm>
          <a:off x="1040413" y="804671"/>
          <a:ext cx="5473971" cy="5255016"/>
        </p:xfrm>
        <a:graphic>
          <a:graphicData uri="http://schemas.openxmlformats.org/drawingml/2006/table">
            <a:tbl>
              <a:tblPr firstRow="1" bandRow="1">
                <a:tableStyleId>{5C22544A-7EE6-4342-B048-85BDC9FD1C3A}</a:tableStyleId>
              </a:tblPr>
              <a:tblGrid>
                <a:gridCol w="861183">
                  <a:extLst>
                    <a:ext uri="{9D8B030D-6E8A-4147-A177-3AD203B41FA5}">
                      <a16:colId xmlns:a16="http://schemas.microsoft.com/office/drawing/2014/main" val="1863012512"/>
                    </a:ext>
                  </a:extLst>
                </a:gridCol>
                <a:gridCol w="709128">
                  <a:extLst>
                    <a:ext uri="{9D8B030D-6E8A-4147-A177-3AD203B41FA5}">
                      <a16:colId xmlns:a16="http://schemas.microsoft.com/office/drawing/2014/main" val="1091197016"/>
                    </a:ext>
                  </a:extLst>
                </a:gridCol>
                <a:gridCol w="1268966">
                  <a:extLst>
                    <a:ext uri="{9D8B030D-6E8A-4147-A177-3AD203B41FA5}">
                      <a16:colId xmlns:a16="http://schemas.microsoft.com/office/drawing/2014/main" val="3835021650"/>
                    </a:ext>
                  </a:extLst>
                </a:gridCol>
                <a:gridCol w="1365728">
                  <a:extLst>
                    <a:ext uri="{9D8B030D-6E8A-4147-A177-3AD203B41FA5}">
                      <a16:colId xmlns:a16="http://schemas.microsoft.com/office/drawing/2014/main" val="4201771030"/>
                    </a:ext>
                  </a:extLst>
                </a:gridCol>
                <a:gridCol w="1268966">
                  <a:extLst>
                    <a:ext uri="{9D8B030D-6E8A-4147-A177-3AD203B41FA5}">
                      <a16:colId xmlns:a16="http://schemas.microsoft.com/office/drawing/2014/main" val="2886857265"/>
                    </a:ext>
                  </a:extLst>
                </a:gridCol>
              </a:tblGrid>
              <a:tr h="437918">
                <a:tc>
                  <a:txBody>
                    <a:bodyPr/>
                    <a:lstStyle/>
                    <a:p>
                      <a:pPr algn="ctr"/>
                      <a:r>
                        <a:rPr lang="en-SA" sz="2000">
                          <a:latin typeface="Times New Roman" panose="02020603050405020304" pitchFamily="18" charset="0"/>
                          <a:cs typeface="Times New Roman" panose="02020603050405020304" pitchFamily="18" charset="0"/>
                        </a:rPr>
                        <a:t>Point</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X</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Y</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Tangent E</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E</a:t>
                      </a:r>
                    </a:p>
                  </a:txBody>
                  <a:tcPr marL="99527" marR="99527" marT="49763" marB="49763"/>
                </a:tc>
                <a:extLst>
                  <a:ext uri="{0D108BD9-81ED-4DB2-BD59-A6C34878D82A}">
                    <a16:rowId xmlns:a16="http://schemas.microsoft.com/office/drawing/2014/main" val="1838645855"/>
                  </a:ext>
                </a:extLst>
              </a:tr>
              <a:tr h="437918">
                <a:tc>
                  <a:txBody>
                    <a:bodyPr/>
                    <a:lstStyle/>
                    <a:p>
                      <a:pPr algn="ctr"/>
                      <a:r>
                        <a:rPr lang="en-SA" sz="2000">
                          <a:latin typeface="Times New Roman" panose="02020603050405020304" pitchFamily="18" charset="0"/>
                          <a:cs typeface="Times New Roman" panose="02020603050405020304" pitchFamily="18" charset="0"/>
                        </a:rPr>
                        <a:t>VPC</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190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190</a:t>
                      </a:r>
                    </a:p>
                  </a:txBody>
                  <a:tcPr marL="99527" marR="99527" marT="49763" marB="49763"/>
                </a:tc>
                <a:extLst>
                  <a:ext uri="{0D108BD9-81ED-4DB2-BD59-A6C34878D82A}">
                    <a16:rowId xmlns:a16="http://schemas.microsoft.com/office/drawing/2014/main" val="2599552276"/>
                  </a:ext>
                </a:extLst>
              </a:tr>
              <a:tr h="437918">
                <a:tc>
                  <a:txBody>
                    <a:bodyPr/>
                    <a:lstStyle/>
                    <a:p>
                      <a:pPr algn="ctr"/>
                      <a:r>
                        <a:rPr lang="en-SA" sz="2000">
                          <a:latin typeface="Times New Roman" panose="02020603050405020304" pitchFamily="18" charset="0"/>
                          <a:cs typeface="Times New Roman" panose="02020603050405020304" pitchFamily="18" charset="0"/>
                        </a:rPr>
                        <a:t>1</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0.021375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188.6425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188.6211</a:t>
                      </a:r>
                    </a:p>
                  </a:txBody>
                  <a:tcPr marL="99527" marR="99527" marT="49763" marB="49763"/>
                </a:tc>
                <a:extLst>
                  <a:ext uri="{0D108BD9-81ED-4DB2-BD59-A6C34878D82A}">
                    <a16:rowId xmlns:a16="http://schemas.microsoft.com/office/drawing/2014/main" val="729636333"/>
                  </a:ext>
                </a:extLst>
              </a:tr>
              <a:tr h="437918">
                <a:tc>
                  <a:txBody>
                    <a:bodyPr/>
                    <a:lstStyle/>
                    <a:p>
                      <a:pPr algn="ctr"/>
                      <a:r>
                        <a:rPr lang="en-SA" sz="2000">
                          <a:latin typeface="Times New Roman" panose="02020603050405020304" pitchFamily="18" charset="0"/>
                          <a:cs typeface="Times New Roman" panose="02020603050405020304" pitchFamily="18" charset="0"/>
                        </a:rPr>
                        <a:t>2</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30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0.0855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187.285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187.1995</a:t>
                      </a:r>
                    </a:p>
                  </a:txBody>
                  <a:tcPr marL="99527" marR="99527" marT="49763" marB="49763"/>
                </a:tc>
                <a:extLst>
                  <a:ext uri="{0D108BD9-81ED-4DB2-BD59-A6C34878D82A}">
                    <a16:rowId xmlns:a16="http://schemas.microsoft.com/office/drawing/2014/main" val="3510456764"/>
                  </a:ext>
                </a:extLst>
              </a:tr>
              <a:tr h="437918">
                <a:tc>
                  <a:txBody>
                    <a:bodyPr/>
                    <a:lstStyle/>
                    <a:p>
                      <a:pPr algn="ctr"/>
                      <a:r>
                        <a:rPr lang="en-SA" sz="2000">
                          <a:latin typeface="Times New Roman" panose="02020603050405020304" pitchFamily="18" charset="0"/>
                          <a:cs typeface="Times New Roman" panose="02020603050405020304" pitchFamily="18" charset="0"/>
                        </a:rPr>
                        <a:t>3</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45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0.192375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185.9275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185.7351</a:t>
                      </a:r>
                    </a:p>
                  </a:txBody>
                  <a:tcPr marL="99527" marR="99527" marT="49763" marB="49763"/>
                </a:tc>
                <a:extLst>
                  <a:ext uri="{0D108BD9-81ED-4DB2-BD59-A6C34878D82A}">
                    <a16:rowId xmlns:a16="http://schemas.microsoft.com/office/drawing/2014/main" val="1735126025"/>
                  </a:ext>
                </a:extLst>
              </a:tr>
              <a:tr h="437918">
                <a:tc>
                  <a:txBody>
                    <a:bodyPr/>
                    <a:lstStyle/>
                    <a:p>
                      <a:pPr algn="ctr"/>
                      <a:r>
                        <a:rPr lang="en-SA" sz="2000">
                          <a:latin typeface="Times New Roman" panose="02020603050405020304" pitchFamily="18" charset="0"/>
                          <a:cs typeface="Times New Roman" panose="02020603050405020304" pitchFamily="18" charset="0"/>
                        </a:rPr>
                        <a:t>4</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60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0.342</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184.57</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184.228</a:t>
                      </a:r>
                    </a:p>
                  </a:txBody>
                  <a:tcPr marL="99527" marR="99527" marT="49763" marB="49763"/>
                </a:tc>
                <a:extLst>
                  <a:ext uri="{0D108BD9-81ED-4DB2-BD59-A6C34878D82A}">
                    <a16:rowId xmlns:a16="http://schemas.microsoft.com/office/drawing/2014/main" val="2994216589"/>
                  </a:ext>
                </a:extLst>
              </a:tr>
              <a:tr h="437918">
                <a:tc>
                  <a:txBody>
                    <a:bodyPr/>
                    <a:lstStyle/>
                    <a:p>
                      <a:pPr algn="ctr"/>
                      <a:r>
                        <a:rPr lang="en-SA" sz="2000">
                          <a:latin typeface="Times New Roman" panose="02020603050405020304" pitchFamily="18" charset="0"/>
                          <a:cs typeface="Times New Roman" panose="02020603050405020304" pitchFamily="18" charset="0"/>
                        </a:rPr>
                        <a:t>VPI</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0.534375</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183.2125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182.6781</a:t>
                      </a:r>
                    </a:p>
                  </a:txBody>
                  <a:tcPr marL="99527" marR="99527" marT="49763" marB="49763"/>
                </a:tc>
                <a:extLst>
                  <a:ext uri="{0D108BD9-81ED-4DB2-BD59-A6C34878D82A}">
                    <a16:rowId xmlns:a16="http://schemas.microsoft.com/office/drawing/2014/main" val="3311089297"/>
                  </a:ext>
                </a:extLst>
              </a:tr>
              <a:tr h="437918">
                <a:tc>
                  <a:txBody>
                    <a:bodyPr/>
                    <a:lstStyle/>
                    <a:p>
                      <a:pPr algn="ctr"/>
                      <a:r>
                        <a:rPr lang="en-SA" sz="2000">
                          <a:latin typeface="Times New Roman" panose="02020603050405020304" pitchFamily="18" charset="0"/>
                          <a:cs typeface="Times New Roman" panose="02020603050405020304" pitchFamily="18" charset="0"/>
                        </a:rPr>
                        <a:t>6</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90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0.7695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181.855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181.0855</a:t>
                      </a:r>
                    </a:p>
                  </a:txBody>
                  <a:tcPr marL="99527" marR="99527" marT="49763" marB="49763"/>
                </a:tc>
                <a:extLst>
                  <a:ext uri="{0D108BD9-81ED-4DB2-BD59-A6C34878D82A}">
                    <a16:rowId xmlns:a16="http://schemas.microsoft.com/office/drawing/2014/main" val="2168028870"/>
                  </a:ext>
                </a:extLst>
              </a:tr>
              <a:tr h="437918">
                <a:tc>
                  <a:txBody>
                    <a:bodyPr/>
                    <a:lstStyle/>
                    <a:p>
                      <a:pPr algn="ctr"/>
                      <a:r>
                        <a:rPr lang="en-SA" sz="2000">
                          <a:latin typeface="Times New Roman" panose="02020603050405020304" pitchFamily="18" charset="0"/>
                          <a:cs typeface="Times New Roman" panose="02020603050405020304" pitchFamily="18" charset="0"/>
                        </a:rPr>
                        <a:t>7</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105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1.047375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180.4975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179.4501</a:t>
                      </a:r>
                    </a:p>
                  </a:txBody>
                  <a:tcPr marL="99527" marR="99527" marT="49763" marB="49763"/>
                </a:tc>
                <a:extLst>
                  <a:ext uri="{0D108BD9-81ED-4DB2-BD59-A6C34878D82A}">
                    <a16:rowId xmlns:a16="http://schemas.microsoft.com/office/drawing/2014/main" val="1337226146"/>
                  </a:ext>
                </a:extLst>
              </a:tr>
              <a:tr h="437918">
                <a:tc>
                  <a:txBody>
                    <a:bodyPr/>
                    <a:lstStyle/>
                    <a:p>
                      <a:pPr algn="ctr"/>
                      <a:r>
                        <a:rPr lang="en-SA" sz="2000">
                          <a:latin typeface="Times New Roman" panose="02020603050405020304" pitchFamily="18" charset="0"/>
                          <a:cs typeface="Times New Roman" panose="02020603050405020304" pitchFamily="18" charset="0"/>
                        </a:rPr>
                        <a:t>8</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120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1.368</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179.14</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177.772</a:t>
                      </a:r>
                    </a:p>
                  </a:txBody>
                  <a:tcPr marL="99527" marR="99527" marT="49763" marB="49763"/>
                </a:tc>
                <a:extLst>
                  <a:ext uri="{0D108BD9-81ED-4DB2-BD59-A6C34878D82A}">
                    <a16:rowId xmlns:a16="http://schemas.microsoft.com/office/drawing/2014/main" val="332357605"/>
                  </a:ext>
                </a:extLst>
              </a:tr>
              <a:tr h="437918">
                <a:tc>
                  <a:txBody>
                    <a:bodyPr/>
                    <a:lstStyle/>
                    <a:p>
                      <a:pPr algn="ctr"/>
                      <a:r>
                        <a:rPr lang="en-SA" sz="2000">
                          <a:latin typeface="Times New Roman" panose="02020603050405020304" pitchFamily="18" charset="0"/>
                          <a:cs typeface="Times New Roman" panose="02020603050405020304" pitchFamily="18" charset="0"/>
                        </a:rPr>
                        <a:t>9</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135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1.731375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177.7825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176.0511</a:t>
                      </a:r>
                    </a:p>
                  </a:txBody>
                  <a:tcPr marL="99527" marR="99527" marT="49763" marB="49763"/>
                </a:tc>
                <a:extLst>
                  <a:ext uri="{0D108BD9-81ED-4DB2-BD59-A6C34878D82A}">
                    <a16:rowId xmlns:a16="http://schemas.microsoft.com/office/drawing/2014/main" val="3590787557"/>
                  </a:ext>
                </a:extLst>
              </a:tr>
              <a:tr h="437918">
                <a:tc>
                  <a:txBody>
                    <a:bodyPr/>
                    <a:lstStyle/>
                    <a:p>
                      <a:pPr algn="ctr"/>
                      <a:r>
                        <a:rPr lang="en-SA" sz="2000">
                          <a:latin typeface="Times New Roman" panose="02020603050405020304" pitchFamily="18" charset="0"/>
                          <a:cs typeface="Times New Roman" panose="02020603050405020304" pitchFamily="18" charset="0"/>
                        </a:rPr>
                        <a:t>VPT</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150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2.1375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176.425</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174.2875</a:t>
                      </a:r>
                    </a:p>
                  </a:txBody>
                  <a:tcPr marL="99527" marR="99527" marT="49763" marB="49763"/>
                </a:tc>
                <a:extLst>
                  <a:ext uri="{0D108BD9-81ED-4DB2-BD59-A6C34878D82A}">
                    <a16:rowId xmlns:a16="http://schemas.microsoft.com/office/drawing/2014/main" val="3797164965"/>
                  </a:ext>
                </a:extLst>
              </a:tr>
            </a:tbl>
          </a:graphicData>
        </a:graphic>
      </p:graphicFrame>
      <p:sp>
        <p:nvSpPr>
          <p:cNvPr id="29" name="Rectangle 28">
            <a:extLst>
              <a:ext uri="{FF2B5EF4-FFF2-40B4-BE49-F238E27FC236}">
                <a16:creationId xmlns:a16="http://schemas.microsoft.com/office/drawing/2014/main" id="{7E8B4170-8D0A-E140-BC16-E2672AB31A6A}"/>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Vertical Alignment</a:t>
            </a:r>
          </a:p>
        </p:txBody>
      </p:sp>
      <p:sp>
        <p:nvSpPr>
          <p:cNvPr id="7" name="عنوان 1">
            <a:extLst>
              <a:ext uri="{FF2B5EF4-FFF2-40B4-BE49-F238E27FC236}">
                <a16:creationId xmlns:a16="http://schemas.microsoft.com/office/drawing/2014/main" id="{C789ED3D-25DD-4DE2-8B4A-99E4C1125243}"/>
              </a:ext>
            </a:extLst>
          </p:cNvPr>
          <p:cNvSpPr txBox="1">
            <a:spLocks/>
          </p:cNvSpPr>
          <p:nvPr/>
        </p:nvSpPr>
        <p:spPr>
          <a:xfrm>
            <a:off x="8209504" y="1331168"/>
            <a:ext cx="3238829" cy="3794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lnSpc>
                <a:spcPct val="83000"/>
              </a:lnSpc>
            </a:pPr>
            <a:r>
              <a:rPr lang="en-US" sz="4800" dirty="0"/>
              <a:t>Point On Curve for Crest</a:t>
            </a:r>
            <a:br>
              <a:rPr lang="en-US" sz="4800" dirty="0"/>
            </a:br>
            <a:r>
              <a:rPr lang="en-US" sz="4800" dirty="0"/>
              <a:t>at Station [32+12] </a:t>
            </a:r>
            <a:br>
              <a:rPr lang="en-US" sz="4800" dirty="0"/>
            </a:br>
            <a:endParaRPr lang="en-US" cap="all" spc="-100" dirty="0"/>
          </a:p>
        </p:txBody>
      </p:sp>
    </p:spTree>
    <p:extLst>
      <p:ext uri="{BB962C8B-B14F-4D97-AF65-F5344CB8AC3E}">
        <p14:creationId xmlns:p14="http://schemas.microsoft.com/office/powerpoint/2010/main" val="1976142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75092-D26F-4B73-8EA5-502EBDE800AD}"/>
              </a:ext>
            </a:extLst>
          </p:cNvPr>
          <p:cNvSpPr>
            <a:spLocks noGrp="1"/>
          </p:cNvSpPr>
          <p:nvPr>
            <p:ph type="ctrTitle"/>
          </p:nvPr>
        </p:nvSpPr>
        <p:spPr>
          <a:xfrm>
            <a:off x="1261872" y="758952"/>
            <a:ext cx="9418320" cy="3551791"/>
          </a:xfrm>
        </p:spPr>
        <p:txBody>
          <a:bodyPr/>
          <a:lstStyle/>
          <a:p>
            <a:r>
              <a:rPr lang="en-US" dirty="0"/>
              <a:t>Introduction</a:t>
            </a:r>
          </a:p>
        </p:txBody>
      </p:sp>
      <p:sp>
        <p:nvSpPr>
          <p:cNvPr id="5" name="Subtitle 4">
            <a:extLst>
              <a:ext uri="{FF2B5EF4-FFF2-40B4-BE49-F238E27FC236}">
                <a16:creationId xmlns:a16="http://schemas.microsoft.com/office/drawing/2014/main" id="{63A8ECC9-5FC7-472D-A0F9-DB50CBA0E490}"/>
              </a:ext>
            </a:extLst>
          </p:cNvPr>
          <p:cNvSpPr>
            <a:spLocks noGrp="1"/>
          </p:cNvSpPr>
          <p:nvPr>
            <p:ph type="subTitle" idx="1"/>
          </p:nvPr>
        </p:nvSpPr>
        <p:spPr>
          <a:xfrm>
            <a:off x="1261872" y="4310743"/>
            <a:ext cx="9418320" cy="2181497"/>
          </a:xfrm>
        </p:spPr>
        <p:txBody>
          <a:bodyPr/>
          <a:lstStyle/>
          <a:p>
            <a:pPr marL="342900" indent="-342900">
              <a:buFont typeface="Arial" panose="020B0604020202020204" pitchFamily="34" charset="0"/>
              <a:buChar char="•"/>
            </a:pPr>
            <a:r>
              <a:rPr lang="en-US" dirty="0"/>
              <a:t>Location</a:t>
            </a:r>
          </a:p>
          <a:p>
            <a:pPr marL="342900" indent="-342900">
              <a:buFont typeface="Arial" panose="020B0604020202020204" pitchFamily="34" charset="0"/>
              <a:buChar char="•"/>
            </a:pPr>
            <a:r>
              <a:rPr lang="en-US" dirty="0"/>
              <a:t>Objective</a:t>
            </a:r>
          </a:p>
          <a:p>
            <a:pPr marL="342900" indent="-342900">
              <a:buFont typeface="Arial" panose="020B0604020202020204" pitchFamily="34" charset="0"/>
              <a:buChar char="•"/>
            </a:pPr>
            <a:r>
              <a:rPr lang="en-US" dirty="0"/>
              <a:t>Methodology</a:t>
            </a:r>
          </a:p>
          <a:p>
            <a:pPr marL="342900" indent="-342900">
              <a:buFont typeface="Arial" panose="020B0604020202020204" pitchFamily="34" charset="0"/>
              <a:buChar char="•"/>
            </a:pPr>
            <a:r>
              <a:rPr lang="en-US" dirty="0"/>
              <a:t>Constraints</a:t>
            </a:r>
          </a:p>
          <a:p>
            <a:endParaRPr lang="en-US" dirty="0"/>
          </a:p>
          <a:p>
            <a:pPr marL="342900" indent="-342900">
              <a:buFont typeface="Arial" panose="020B0604020202020204" pitchFamily="34" charset="0"/>
              <a:buChar char="•"/>
            </a:pPr>
            <a:endParaRPr lang="en-US" dirty="0"/>
          </a:p>
        </p:txBody>
      </p:sp>
      <p:pic>
        <p:nvPicPr>
          <p:cNvPr id="3" name="Google Shape;57;p13">
            <a:extLst>
              <a:ext uri="{FF2B5EF4-FFF2-40B4-BE49-F238E27FC236}">
                <a16:creationId xmlns:a16="http://schemas.microsoft.com/office/drawing/2014/main" id="{F9314B83-DCBC-458D-8FE2-D0BB1DEF4782}"/>
              </a:ext>
            </a:extLst>
          </p:cNvPr>
          <p:cNvPicPr preferRelativeResize="0"/>
          <p:nvPr/>
        </p:nvPicPr>
        <p:blipFill>
          <a:blip r:embed="rId2">
            <a:alphaModFix/>
          </a:blip>
          <a:stretch>
            <a:fillRect/>
          </a:stretch>
        </p:blipFill>
        <p:spPr>
          <a:xfrm>
            <a:off x="517289" y="0"/>
            <a:ext cx="1489166" cy="1318703"/>
          </a:xfrm>
          <a:prstGeom prst="rect">
            <a:avLst/>
          </a:prstGeom>
          <a:noFill/>
          <a:ln>
            <a:noFill/>
          </a:ln>
        </p:spPr>
      </p:pic>
      <p:sp>
        <p:nvSpPr>
          <p:cNvPr id="8" name="Slide Number Placeholder 7">
            <a:extLst>
              <a:ext uri="{FF2B5EF4-FFF2-40B4-BE49-F238E27FC236}">
                <a16:creationId xmlns:a16="http://schemas.microsoft.com/office/drawing/2014/main" id="{EC98626D-56A3-4FD4-A1FC-8C370277A236}"/>
              </a:ext>
            </a:extLst>
          </p:cNvPr>
          <p:cNvSpPr>
            <a:spLocks noGrp="1"/>
          </p:cNvSpPr>
          <p:nvPr>
            <p:ph type="sldNum" sz="quarter" idx="12"/>
          </p:nvPr>
        </p:nvSpPr>
        <p:spPr/>
        <p:txBody>
          <a:bodyPr>
            <a:normAutofit lnSpcReduction="10000"/>
          </a:bodyPr>
          <a:lstStyle/>
          <a:p>
            <a:fld id="{D733103D-BF4D-154C-AAA9-127D4A025979}" type="slidenum">
              <a:rPr lang="en-SA" smtClean="0"/>
              <a:t>4</a:t>
            </a:fld>
            <a:endParaRPr lang="en-SA"/>
          </a:p>
        </p:txBody>
      </p:sp>
    </p:spTree>
    <p:extLst>
      <p:ext uri="{BB962C8B-B14F-4D97-AF65-F5344CB8AC3E}">
        <p14:creationId xmlns:p14="http://schemas.microsoft.com/office/powerpoint/2010/main" val="2612051819"/>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98B70-772B-074D-927E-5B908FE42C3F}"/>
              </a:ext>
            </a:extLst>
          </p:cNvPr>
          <p:cNvSpPr>
            <a:spLocks noGrp="1"/>
          </p:cNvSpPr>
          <p:nvPr>
            <p:ph type="sldNum" sz="quarter" idx="12"/>
          </p:nvPr>
        </p:nvSpPr>
        <p:spPr/>
        <p:txBody>
          <a:bodyPr>
            <a:normAutofit lnSpcReduction="10000"/>
          </a:bodyPr>
          <a:lstStyle/>
          <a:p>
            <a:fld id="{D733103D-BF4D-154C-AAA9-127D4A025979}" type="slidenum">
              <a:rPr lang="en-SA" smtClean="0"/>
              <a:t>40</a:t>
            </a:fld>
            <a:endParaRPr lang="en-SA"/>
          </a:p>
        </p:txBody>
      </p:sp>
      <p:pic>
        <p:nvPicPr>
          <p:cNvPr id="5" name="image39.png">
            <a:extLst>
              <a:ext uri="{FF2B5EF4-FFF2-40B4-BE49-F238E27FC236}">
                <a16:creationId xmlns:a16="http://schemas.microsoft.com/office/drawing/2014/main" id="{F621F5D9-20F8-E24F-807C-414170559A90}"/>
              </a:ext>
            </a:extLst>
          </p:cNvPr>
          <p:cNvPicPr>
            <a:picLocks noGrp="1"/>
          </p:cNvPicPr>
          <p:nvPr>
            <p:ph idx="1"/>
          </p:nvPr>
        </p:nvPicPr>
        <p:blipFill>
          <a:blip r:embed="rId3" cstate="print"/>
          <a:stretch>
            <a:fillRect/>
          </a:stretch>
        </p:blipFill>
        <p:spPr>
          <a:xfrm rot="5400000">
            <a:off x="4148180" y="-2165464"/>
            <a:ext cx="3000373" cy="11288946"/>
          </a:xfrm>
          <a:prstGeom prst="rect">
            <a:avLst/>
          </a:prstGeom>
        </p:spPr>
      </p:pic>
      <p:sp>
        <p:nvSpPr>
          <p:cNvPr id="6" name="Rectangle 5">
            <a:extLst>
              <a:ext uri="{FF2B5EF4-FFF2-40B4-BE49-F238E27FC236}">
                <a16:creationId xmlns:a16="http://schemas.microsoft.com/office/drawing/2014/main" id="{A2E9A4A0-2C76-0E4B-96FC-98F03C8F4D50}"/>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Vertical Alignment</a:t>
            </a:r>
          </a:p>
        </p:txBody>
      </p:sp>
      <p:pic>
        <p:nvPicPr>
          <p:cNvPr id="7" name="Picture 2" descr="Red car Royalty Free Vector Image - VectorStock">
            <a:extLst>
              <a:ext uri="{FF2B5EF4-FFF2-40B4-BE49-F238E27FC236}">
                <a16:creationId xmlns:a16="http://schemas.microsoft.com/office/drawing/2014/main" id="{F72546E0-7938-4355-9DAB-BB98A90808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1" t="32736" r="3887" b="36218"/>
          <a:stretch/>
        </p:blipFill>
        <p:spPr bwMode="auto">
          <a:xfrm rot="677919">
            <a:off x="899160" y="2651395"/>
            <a:ext cx="212916" cy="7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533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091 0.00393 L 0.06758 0.02477 L 0.1961 0.06065 L 0.39232 0.11921 L 0.61367 0.1912 L 0.77422 0.24653 " pathEditMode="relative" ptsTypes="AAAAAA">
                                      <p:cBhvr>
                                        <p:cTn id="11"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3F7BE2-BD3B-4A09-B4EB-9F0812246BD0}"/>
              </a:ext>
            </a:extLst>
          </p:cNvPr>
          <p:cNvSpPr>
            <a:spLocks noGrp="1"/>
          </p:cNvSpPr>
          <p:nvPr>
            <p:ph type="title"/>
          </p:nvPr>
        </p:nvSpPr>
        <p:spPr>
          <a:xfrm>
            <a:off x="8067954" y="1533713"/>
            <a:ext cx="3238829" cy="3886617"/>
          </a:xfrm>
        </p:spPr>
        <p:txBody>
          <a:bodyPr vert="horz" lIns="91440" tIns="45720" rIns="91440" bIns="45720" rtlCol="0" anchor="ctr">
            <a:normAutofit/>
          </a:bodyPr>
          <a:lstStyle/>
          <a:p>
            <a:pPr algn="ctr">
              <a:lnSpc>
                <a:spcPct val="83000"/>
              </a:lnSpc>
            </a:pPr>
            <a:r>
              <a:rPr lang="en-US" sz="4800" dirty="0"/>
              <a:t>Point On Curve for Sag</a:t>
            </a:r>
            <a:br>
              <a:rPr lang="en-US" sz="4800" dirty="0"/>
            </a:br>
            <a:r>
              <a:rPr lang="en-US" sz="4800" dirty="0"/>
              <a:t>At Station [36+06] </a:t>
            </a:r>
            <a:br>
              <a:rPr lang="en-US" sz="4800" dirty="0"/>
            </a:br>
            <a:endParaRPr lang="en-US" sz="4400" b="0" cap="all" spc="-100" dirty="0"/>
          </a:p>
        </p:txBody>
      </p:sp>
      <p:pic>
        <p:nvPicPr>
          <p:cNvPr id="5" name="Google Shape;57;p13">
            <a:extLst>
              <a:ext uri="{FF2B5EF4-FFF2-40B4-BE49-F238E27FC236}">
                <a16:creationId xmlns:a16="http://schemas.microsoft.com/office/drawing/2014/main" id="{7DAC3509-A546-4CC4-94CB-FA3033541C3C}"/>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sp>
        <p:nvSpPr>
          <p:cNvPr id="7" name="Rectangle 6">
            <a:extLst>
              <a:ext uri="{FF2B5EF4-FFF2-40B4-BE49-F238E27FC236}">
                <a16:creationId xmlns:a16="http://schemas.microsoft.com/office/drawing/2014/main" id="{775F98E4-F47C-4A16-8E7C-61E6DCBB556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Vertical Alignment</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AE99FE-B938-4DD8-A27F-F695A9071430}"/>
                  </a:ext>
                </a:extLst>
              </p:cNvPr>
              <p:cNvSpPr txBox="1"/>
              <p:nvPr/>
            </p:nvSpPr>
            <p:spPr>
              <a:xfrm>
                <a:off x="633150" y="5534086"/>
                <a:ext cx="1852941" cy="6481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Sup>
                            <m:sSup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p>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200</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den>
                      </m:f>
                    </m:oMath>
                  </m:oMathPara>
                </a14:m>
                <a:endParaRPr kumimoji="0" lang="en-US" sz="1800" b="0" i="0" u="none" strike="noStrike" kern="1200" cap="none" spc="0" normalizeH="0" baseline="0" noProof="0" dirty="0">
                  <a:ln>
                    <a:noFill/>
                  </a:ln>
                  <a:solidFill>
                    <a:prstClr val="black"/>
                  </a:solidFill>
                  <a:effectLst/>
                  <a:uLnTx/>
                  <a:uFillTx/>
                  <a:latin typeface="Selawik Light" panose="02020404030301010803"/>
                  <a:ea typeface="+mn-ea"/>
                  <a:cs typeface="+mn-cs"/>
                </a:endParaRPr>
              </a:p>
            </p:txBody>
          </p:sp>
        </mc:Choice>
        <mc:Fallback xmlns="">
          <p:sp>
            <p:nvSpPr>
              <p:cNvPr id="29" name="TextBox 28">
                <a:extLst>
                  <a:ext uri="{FF2B5EF4-FFF2-40B4-BE49-F238E27FC236}">
                    <a16:creationId xmlns:a16="http://schemas.microsoft.com/office/drawing/2014/main" id="{DBAE99FE-B938-4DD8-A27F-F695A9071430}"/>
                  </a:ext>
                </a:extLst>
              </p:cNvPr>
              <p:cNvSpPr txBox="1">
                <a:spLocks noRot="1" noChangeAspect="1" noMove="1" noResize="1" noEditPoints="1" noAdjustHandles="1" noChangeArrowheads="1" noChangeShapeType="1" noTextEdit="1"/>
              </p:cNvSpPr>
              <p:nvPr/>
            </p:nvSpPr>
            <p:spPr>
              <a:xfrm>
                <a:off x="633150" y="5534086"/>
                <a:ext cx="1852941"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7B05D79-09BF-4C46-B822-37C7D92A5C9A}"/>
                  </a:ext>
                </a:extLst>
              </p:cNvPr>
              <p:cNvSpPr txBox="1"/>
              <p:nvPr/>
            </p:nvSpPr>
            <p:spPr>
              <a:xfrm>
                <a:off x="2367736" y="5597845"/>
                <a:ext cx="2412155" cy="71468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𝐸𝑃𝐶</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𝐺</m:t>
                                  </m:r>
                                </m:e>
                                <m: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num>
                            <m:den>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100</m:t>
                              </m:r>
                            </m:den>
                          </m:f>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d>
                    </m:oMath>
                  </m:oMathPara>
                </a14:m>
                <a:endParaRPr kumimoji="0" lang="en-US" sz="1800" b="0" i="0" u="none" strike="noStrike" kern="1200" cap="none" spc="0" normalizeH="0" baseline="0" noProof="0" dirty="0">
                  <a:ln>
                    <a:noFill/>
                  </a:ln>
                  <a:solidFill>
                    <a:prstClr val="black"/>
                  </a:solidFill>
                  <a:effectLst/>
                  <a:uLnTx/>
                  <a:uFillTx/>
                  <a:latin typeface="Selawik Light" panose="02020404030301010803"/>
                  <a:ea typeface="+mn-ea"/>
                  <a:cs typeface="+mn-cs"/>
                </a:endParaRPr>
              </a:p>
            </p:txBody>
          </p:sp>
        </mc:Choice>
        <mc:Fallback xmlns="">
          <p:sp>
            <p:nvSpPr>
              <p:cNvPr id="31" name="TextBox 30">
                <a:extLst>
                  <a:ext uri="{FF2B5EF4-FFF2-40B4-BE49-F238E27FC236}">
                    <a16:creationId xmlns:a16="http://schemas.microsoft.com/office/drawing/2014/main" id="{87B05D79-09BF-4C46-B822-37C7D92A5C9A}"/>
                  </a:ext>
                </a:extLst>
              </p:cNvPr>
              <p:cNvSpPr txBox="1">
                <a:spLocks noRot="1" noChangeAspect="1" noMove="1" noResize="1" noEditPoints="1" noAdjustHandles="1" noChangeArrowheads="1" noChangeShapeType="1" noTextEdit="1"/>
              </p:cNvSpPr>
              <p:nvPr/>
            </p:nvSpPr>
            <p:spPr>
              <a:xfrm>
                <a:off x="2367736" y="5597845"/>
                <a:ext cx="2412155" cy="71468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9C5DAE7-F3E4-4669-AD8C-D2703202D5B2}"/>
                  </a:ext>
                </a:extLst>
              </p:cNvPr>
              <p:cNvSpPr txBox="1"/>
              <p:nvPr/>
            </p:nvSpPr>
            <p:spPr>
              <a:xfrm>
                <a:off x="4867685" y="5682333"/>
                <a:ext cx="15730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oMath>
                  </m:oMathPara>
                </a14:m>
                <a:endParaRPr kumimoji="0" lang="en-US" sz="1800" b="0" i="0" u="none" strike="noStrike" kern="1200" cap="none" spc="0" normalizeH="0" baseline="0" noProof="0" dirty="0">
                  <a:ln>
                    <a:noFill/>
                  </a:ln>
                  <a:solidFill>
                    <a:prstClr val="black"/>
                  </a:solidFill>
                  <a:effectLst/>
                  <a:uLnTx/>
                  <a:uFillTx/>
                  <a:latin typeface="Selawik Light" panose="02020404030301010803"/>
                  <a:ea typeface="+mn-ea"/>
                  <a:cs typeface="+mn-cs"/>
                </a:endParaRPr>
              </a:p>
            </p:txBody>
          </p:sp>
        </mc:Choice>
        <mc:Fallback xmlns="">
          <p:sp>
            <p:nvSpPr>
              <p:cNvPr id="33" name="TextBox 32">
                <a:extLst>
                  <a:ext uri="{FF2B5EF4-FFF2-40B4-BE49-F238E27FC236}">
                    <a16:creationId xmlns:a16="http://schemas.microsoft.com/office/drawing/2014/main" id="{89C5DAE7-F3E4-4669-AD8C-D2703202D5B2}"/>
                  </a:ext>
                </a:extLst>
              </p:cNvPr>
              <p:cNvSpPr txBox="1">
                <a:spLocks noRot="1" noChangeAspect="1" noMove="1" noResize="1" noEditPoints="1" noAdjustHandles="1" noChangeArrowheads="1" noChangeShapeType="1" noTextEdit="1"/>
              </p:cNvSpPr>
              <p:nvPr/>
            </p:nvSpPr>
            <p:spPr>
              <a:xfrm>
                <a:off x="4867685" y="5682333"/>
                <a:ext cx="1573071" cy="369332"/>
              </a:xfrm>
              <a:prstGeom prst="rect">
                <a:avLst/>
              </a:prstGeom>
              <a:blipFill>
                <a:blip r:embed="rId6"/>
                <a:stretch>
                  <a:fillRect b="-9836"/>
                </a:stretch>
              </a:blipFill>
            </p:spPr>
            <p:txBody>
              <a:bodyPr/>
              <a:lstStyle/>
              <a:p>
                <a:r>
                  <a:rPr lang="en-US">
                    <a:noFill/>
                  </a:rPr>
                  <a:t> </a:t>
                </a:r>
              </a:p>
            </p:txBody>
          </p:sp>
        </mc:Fallback>
      </mc:AlternateContent>
      <p:sp>
        <p:nvSpPr>
          <p:cNvPr id="9" name="Slide Number Placeholder 3">
            <a:extLst>
              <a:ext uri="{FF2B5EF4-FFF2-40B4-BE49-F238E27FC236}">
                <a16:creationId xmlns:a16="http://schemas.microsoft.com/office/drawing/2014/main" id="{5C3FB430-B06D-4917-8E1A-35AFC5040FF2}"/>
              </a:ext>
            </a:extLst>
          </p:cNvPr>
          <p:cNvSpPr txBox="1">
            <a:spLocks/>
          </p:cNvSpPr>
          <p:nvPr/>
        </p:nvSpPr>
        <p:spPr>
          <a:xfrm>
            <a:off x="10849583" y="5921057"/>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733103D-BF4D-154C-AAA9-127D4A025979}" type="slidenum">
              <a:rPr kumimoji="0" lang="en-SA"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SA"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graphicFrame>
        <p:nvGraphicFramePr>
          <p:cNvPr id="39" name="عنصر نائب للمحتوى 5">
            <a:extLst>
              <a:ext uri="{FF2B5EF4-FFF2-40B4-BE49-F238E27FC236}">
                <a16:creationId xmlns:a16="http://schemas.microsoft.com/office/drawing/2014/main" id="{AD4E9BC7-C3CB-4C43-A562-A9434F8F0FEA}"/>
              </a:ext>
            </a:extLst>
          </p:cNvPr>
          <p:cNvGraphicFramePr>
            <a:graphicFrameLocks/>
          </p:cNvGraphicFramePr>
          <p:nvPr/>
        </p:nvGraphicFramePr>
        <p:xfrm>
          <a:off x="412761" y="1082495"/>
          <a:ext cx="7077090" cy="4243387"/>
        </p:xfrm>
        <a:graphic>
          <a:graphicData uri="http://schemas.openxmlformats.org/drawingml/2006/table">
            <a:tbl>
              <a:tblPr firstRow="1" firstCol="1" bandRow="1"/>
              <a:tblGrid>
                <a:gridCol w="715010">
                  <a:extLst>
                    <a:ext uri="{9D8B030D-6E8A-4147-A177-3AD203B41FA5}">
                      <a16:colId xmlns:a16="http://schemas.microsoft.com/office/drawing/2014/main" val="3411354062"/>
                    </a:ext>
                  </a:extLst>
                </a:gridCol>
                <a:gridCol w="1947403">
                  <a:extLst>
                    <a:ext uri="{9D8B030D-6E8A-4147-A177-3AD203B41FA5}">
                      <a16:colId xmlns:a16="http://schemas.microsoft.com/office/drawing/2014/main" val="1074456934"/>
                    </a:ext>
                  </a:extLst>
                </a:gridCol>
                <a:gridCol w="1425047">
                  <a:extLst>
                    <a:ext uri="{9D8B030D-6E8A-4147-A177-3AD203B41FA5}">
                      <a16:colId xmlns:a16="http://schemas.microsoft.com/office/drawing/2014/main" val="1470990518"/>
                    </a:ext>
                  </a:extLst>
                </a:gridCol>
                <a:gridCol w="1426531">
                  <a:extLst>
                    <a:ext uri="{9D8B030D-6E8A-4147-A177-3AD203B41FA5}">
                      <a16:colId xmlns:a16="http://schemas.microsoft.com/office/drawing/2014/main" val="992782572"/>
                    </a:ext>
                  </a:extLst>
                </a:gridCol>
                <a:gridCol w="1563099">
                  <a:extLst>
                    <a:ext uri="{9D8B030D-6E8A-4147-A177-3AD203B41FA5}">
                      <a16:colId xmlns:a16="http://schemas.microsoft.com/office/drawing/2014/main" val="1710989998"/>
                    </a:ext>
                  </a:extLst>
                </a:gridCol>
              </a:tblGrid>
              <a:tr h="45376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Point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X (m)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Y(m)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Tangent 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E (m)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F6F74"/>
                    </a:solidFill>
                  </a:tcPr>
                </a:tc>
                <a:extLst>
                  <a:ext uri="{0D108BD9-81ED-4DB2-BD59-A6C34878D82A}">
                    <a16:rowId xmlns:a16="http://schemas.microsoft.com/office/drawing/2014/main" val="3687205610"/>
                  </a:ext>
                </a:extLst>
              </a:tr>
              <a:tr h="25940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VPC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121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3044433394"/>
                  </a:ext>
                </a:extLst>
              </a:tr>
              <a:tr h="45360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0.2155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117.555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117.7705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2335321336"/>
                  </a:ext>
                </a:extLst>
              </a:tr>
              <a:tr h="25940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0.862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114.11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114.972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898588620"/>
                  </a:ext>
                </a:extLst>
              </a:tr>
              <a:tr h="45360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1.9395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110.665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112.6045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1237341329"/>
                  </a:ext>
                </a:extLst>
              </a:tr>
              <a:tr h="25940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200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3.448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107.22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110.668</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3749789201"/>
                  </a:ext>
                </a:extLst>
              </a:tr>
              <a:tr h="45360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250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5.3875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103.775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109.1625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3831264993"/>
                  </a:ext>
                </a:extLst>
              </a:tr>
              <a:tr h="25940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300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7.758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100.33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108.088</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4177365001"/>
                  </a:ext>
                </a:extLst>
              </a:tr>
              <a:tr h="453604">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350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10.5595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96.885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107.4445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1072690649"/>
                  </a:ext>
                </a:extLst>
              </a:tr>
              <a:tr h="25940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400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13.792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93.44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107.232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664831975"/>
                  </a:ext>
                </a:extLst>
              </a:tr>
              <a:tr h="332708">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450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17.4555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89.995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107.4505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20000"/>
                      </a:srgbClr>
                    </a:solidFill>
                  </a:tcPr>
                </a:tc>
                <a:extLst>
                  <a:ext uri="{0D108BD9-81ED-4DB2-BD59-A6C34878D82A}">
                    <a16:rowId xmlns:a16="http://schemas.microsoft.com/office/drawing/2014/main" val="919566663"/>
                  </a:ext>
                </a:extLst>
              </a:tr>
              <a:tr h="25940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VPT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500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21.55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86.55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108.1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F6F74">
                        <a:tint val="40000"/>
                      </a:srgbClr>
                    </a:solidFill>
                  </a:tcPr>
                </a:tc>
                <a:extLst>
                  <a:ext uri="{0D108BD9-81ED-4DB2-BD59-A6C34878D82A}">
                    <a16:rowId xmlns:a16="http://schemas.microsoft.com/office/drawing/2014/main" val="185800694"/>
                  </a:ext>
                </a:extLst>
              </a:tr>
            </a:tbl>
          </a:graphicData>
        </a:graphic>
      </p:graphicFrame>
      <p:sp>
        <p:nvSpPr>
          <p:cNvPr id="4" name="TextBox 3">
            <a:extLst>
              <a:ext uri="{FF2B5EF4-FFF2-40B4-BE49-F238E27FC236}">
                <a16:creationId xmlns:a16="http://schemas.microsoft.com/office/drawing/2014/main" id="{B1AADB9A-3901-E34F-8442-E143B701F2B7}"/>
              </a:ext>
            </a:extLst>
          </p:cNvPr>
          <p:cNvSpPr txBox="1"/>
          <p:nvPr/>
        </p:nvSpPr>
        <p:spPr>
          <a:xfrm>
            <a:off x="8807116" y="866274"/>
            <a:ext cx="184731" cy="369332"/>
          </a:xfrm>
          <a:prstGeom prst="rect">
            <a:avLst/>
          </a:prstGeom>
          <a:noFill/>
        </p:spPr>
        <p:txBody>
          <a:bodyPr wrap="none" rtlCol="0">
            <a:spAutoFit/>
          </a:bodyPr>
          <a:lstStyle/>
          <a:p>
            <a:endParaRPr lang="en-SA" dirty="0"/>
          </a:p>
        </p:txBody>
      </p:sp>
      <p:sp>
        <p:nvSpPr>
          <p:cNvPr id="6" name="TextBox 5">
            <a:extLst>
              <a:ext uri="{FF2B5EF4-FFF2-40B4-BE49-F238E27FC236}">
                <a16:creationId xmlns:a16="http://schemas.microsoft.com/office/drawing/2014/main" id="{65370507-C313-0448-BD42-40764BB9C389}"/>
              </a:ext>
            </a:extLst>
          </p:cNvPr>
          <p:cNvSpPr txBox="1"/>
          <p:nvPr/>
        </p:nvSpPr>
        <p:spPr>
          <a:xfrm>
            <a:off x="9416716" y="545432"/>
            <a:ext cx="184731" cy="369332"/>
          </a:xfrm>
          <a:prstGeom prst="rect">
            <a:avLst/>
          </a:prstGeom>
          <a:noFill/>
        </p:spPr>
        <p:txBody>
          <a:bodyPr wrap="none" rtlCol="0">
            <a:spAutoFit/>
          </a:bodyPr>
          <a:lstStyle/>
          <a:p>
            <a:endParaRPr lang="en-SA" dirty="0"/>
          </a:p>
        </p:txBody>
      </p:sp>
    </p:spTree>
    <p:extLst>
      <p:ext uri="{BB962C8B-B14F-4D97-AF65-F5344CB8AC3E}">
        <p14:creationId xmlns:p14="http://schemas.microsoft.com/office/powerpoint/2010/main" val="9232060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27E116-6F9D-4D47-A647-5B73F391CA9B}"/>
              </a:ext>
            </a:extLst>
          </p:cNvPr>
          <p:cNvSpPr>
            <a:spLocks noGrp="1"/>
          </p:cNvSpPr>
          <p:nvPr>
            <p:ph type="title"/>
          </p:nvPr>
        </p:nvSpPr>
        <p:spPr/>
        <p:txBody>
          <a:bodyPr/>
          <a:lstStyle/>
          <a:p>
            <a:r>
              <a:rPr lang="en-US" dirty="0"/>
              <a:t>Sag Vertical Curve Profile</a:t>
            </a:r>
          </a:p>
        </p:txBody>
      </p:sp>
      <p:pic>
        <p:nvPicPr>
          <p:cNvPr id="3" name="Google Shape;57;p13">
            <a:extLst>
              <a:ext uri="{FF2B5EF4-FFF2-40B4-BE49-F238E27FC236}">
                <a16:creationId xmlns:a16="http://schemas.microsoft.com/office/drawing/2014/main" id="{627F09CE-FEF7-4D33-A638-237E913142C2}"/>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4" name="Slide Number Placeholder 3">
            <a:extLst>
              <a:ext uri="{FF2B5EF4-FFF2-40B4-BE49-F238E27FC236}">
                <a16:creationId xmlns:a16="http://schemas.microsoft.com/office/drawing/2014/main" id="{A28A85BC-4906-4574-92BB-F85CA84D7734}"/>
              </a:ext>
            </a:extLst>
          </p:cNvPr>
          <p:cNvSpPr>
            <a:spLocks noGrp="1"/>
          </p:cNvSpPr>
          <p:nvPr>
            <p:ph type="sldNum" sz="quarter" idx="12"/>
          </p:nvPr>
        </p:nvSpPr>
        <p:spPr/>
        <p:txBody>
          <a:bodyPr>
            <a:normAutofit lnSpcReduction="10000"/>
          </a:bodyPr>
          <a:lstStyle/>
          <a:p>
            <a:fld id="{D733103D-BF4D-154C-AAA9-127D4A025979}" type="slidenum">
              <a:rPr lang="en-SA" smtClean="0"/>
              <a:t>42</a:t>
            </a:fld>
            <a:endParaRPr lang="en-SA"/>
          </a:p>
        </p:txBody>
      </p:sp>
      <p:sp>
        <p:nvSpPr>
          <p:cNvPr id="11" name="Rectangle 10">
            <a:extLst>
              <a:ext uri="{FF2B5EF4-FFF2-40B4-BE49-F238E27FC236}">
                <a16:creationId xmlns:a16="http://schemas.microsoft.com/office/drawing/2014/main" id="{A18E488B-1F01-4821-ACEF-BAA953AB37E0}"/>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Vertical Alignment</a:t>
            </a:r>
          </a:p>
        </p:txBody>
      </p:sp>
      <p:pic>
        <p:nvPicPr>
          <p:cNvPr id="12" name="Picture 11">
            <a:extLst>
              <a:ext uri="{FF2B5EF4-FFF2-40B4-BE49-F238E27FC236}">
                <a16:creationId xmlns:a16="http://schemas.microsoft.com/office/drawing/2014/main" id="{2A07D099-C388-4EF5-AAD7-026FE4ED01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2210647"/>
            <a:ext cx="11304298" cy="3297677"/>
          </a:xfrm>
          <a:prstGeom prst="rect">
            <a:avLst/>
          </a:prstGeom>
          <a:noFill/>
        </p:spPr>
      </p:pic>
      <p:pic>
        <p:nvPicPr>
          <p:cNvPr id="1026" name="Picture 2" descr="Red car Royalty Free Vector Image - VectorStock">
            <a:extLst>
              <a:ext uri="{FF2B5EF4-FFF2-40B4-BE49-F238E27FC236}">
                <a16:creationId xmlns:a16="http://schemas.microsoft.com/office/drawing/2014/main" id="{C01E5422-4479-492C-93B1-A3C7DF5903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81" t="32736" r="3887" b="36218"/>
          <a:stretch/>
        </p:blipFill>
        <p:spPr bwMode="auto">
          <a:xfrm>
            <a:off x="1261872" y="3513742"/>
            <a:ext cx="212916" cy="7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010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182 0.00718 L 0.15651 0.07547 L 0.27539 0.11042 L 0.35325 0.1294 L 0.39492 0.13542 L 0.45325 0.14237 L 0.53216 0.14908 L 0.6276 0.14977 L 0.69388 0.14468 L 0.73672 0.13959 " pathEditMode="relative" rAng="0" ptsTypes="AAAAAAAAAA">
                                      <p:cBhvr>
                                        <p:cTn id="11" dur="5000" fill="hold"/>
                                        <p:tgtEl>
                                          <p:spTgt spid="1026"/>
                                        </p:tgtEl>
                                        <p:attrNameLst>
                                          <p:attrName>ppt_x</p:attrName>
                                          <p:attrName>ppt_y</p:attrName>
                                        </p:attrNameLst>
                                      </p:cBhvr>
                                      <p:rCtr x="36927" y="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2AEB-E0EE-9D4D-AD67-92354C349E66}"/>
              </a:ext>
            </a:extLst>
          </p:cNvPr>
          <p:cNvSpPr>
            <a:spLocks noGrp="1"/>
          </p:cNvSpPr>
          <p:nvPr>
            <p:ph type="title"/>
          </p:nvPr>
        </p:nvSpPr>
        <p:spPr>
          <a:xfrm>
            <a:off x="8147621" y="804672"/>
            <a:ext cx="2824640" cy="5215128"/>
          </a:xfrm>
        </p:spPr>
        <p:txBody>
          <a:bodyPr anchor="ctr">
            <a:normAutofit/>
          </a:bodyPr>
          <a:lstStyle/>
          <a:p>
            <a:r>
              <a:rPr lang="en-US" sz="3600" dirty="0">
                <a:solidFill>
                  <a:srgbClr val="FFFFFF"/>
                </a:solidFill>
              </a:rPr>
              <a:t>Point On Curve for Sag</a:t>
            </a:r>
            <a:br>
              <a:rPr lang="en-US" sz="3600" dirty="0">
                <a:solidFill>
                  <a:srgbClr val="FFFFFF"/>
                </a:solidFill>
              </a:rPr>
            </a:br>
            <a:r>
              <a:rPr lang="en-US" sz="3600" dirty="0">
                <a:solidFill>
                  <a:srgbClr val="FFFFFF"/>
                </a:solidFill>
              </a:rPr>
              <a:t>At Station [26+10] </a:t>
            </a:r>
            <a:br>
              <a:rPr lang="en-US" sz="3600" dirty="0">
                <a:solidFill>
                  <a:srgbClr val="FFFFFF"/>
                </a:solidFill>
              </a:rPr>
            </a:br>
            <a:endParaRPr lang="en-SA" sz="3600" dirty="0">
              <a:solidFill>
                <a:srgbClr val="FFFFFF"/>
              </a:solidFill>
            </a:endParaRPr>
          </a:p>
        </p:txBody>
      </p:sp>
      <p:sp>
        <p:nvSpPr>
          <p:cNvPr id="4" name="Slide Number Placeholder 3">
            <a:extLst>
              <a:ext uri="{FF2B5EF4-FFF2-40B4-BE49-F238E27FC236}">
                <a16:creationId xmlns:a16="http://schemas.microsoft.com/office/drawing/2014/main" id="{CE086C89-BB6C-434B-96B4-5CF564C56BCC}"/>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733103D-BF4D-154C-AAA9-127D4A025979}" type="slidenum">
              <a:rPr lang="en-SA" smtClean="0"/>
              <a:pPr>
                <a:lnSpc>
                  <a:spcPct val="90000"/>
                </a:lnSpc>
                <a:spcAft>
                  <a:spcPts val="600"/>
                </a:spcAft>
              </a:pPr>
              <a:t>43</a:t>
            </a:fld>
            <a:endParaRPr lang="en-SA"/>
          </a:p>
        </p:txBody>
      </p:sp>
      <p:graphicFrame>
        <p:nvGraphicFramePr>
          <p:cNvPr id="5" name="Table 5">
            <a:extLst>
              <a:ext uri="{FF2B5EF4-FFF2-40B4-BE49-F238E27FC236}">
                <a16:creationId xmlns:a16="http://schemas.microsoft.com/office/drawing/2014/main" id="{735400C6-F04C-224A-A72B-BD4463494ED5}"/>
              </a:ext>
            </a:extLst>
          </p:cNvPr>
          <p:cNvGraphicFramePr>
            <a:graphicFrameLocks noGrp="1"/>
          </p:cNvGraphicFramePr>
          <p:nvPr>
            <p:ph idx="1"/>
            <p:extLst>
              <p:ext uri="{D42A27DB-BD31-4B8C-83A1-F6EECF244321}">
                <p14:modId xmlns:p14="http://schemas.microsoft.com/office/powerpoint/2010/main" val="4122590221"/>
              </p:ext>
            </p:extLst>
          </p:nvPr>
        </p:nvGraphicFramePr>
        <p:xfrm>
          <a:off x="1389888" y="804672"/>
          <a:ext cx="5619113" cy="5255016"/>
        </p:xfrm>
        <a:graphic>
          <a:graphicData uri="http://schemas.openxmlformats.org/drawingml/2006/table">
            <a:tbl>
              <a:tblPr firstRow="1" bandRow="1">
                <a:tableStyleId>{5C22544A-7EE6-4342-B048-85BDC9FD1C3A}</a:tableStyleId>
              </a:tblPr>
              <a:tblGrid>
                <a:gridCol w="861183">
                  <a:extLst>
                    <a:ext uri="{9D8B030D-6E8A-4147-A177-3AD203B41FA5}">
                      <a16:colId xmlns:a16="http://schemas.microsoft.com/office/drawing/2014/main" val="1160801677"/>
                    </a:ext>
                  </a:extLst>
                </a:gridCol>
                <a:gridCol w="757509">
                  <a:extLst>
                    <a:ext uri="{9D8B030D-6E8A-4147-A177-3AD203B41FA5}">
                      <a16:colId xmlns:a16="http://schemas.microsoft.com/office/drawing/2014/main" val="659643461"/>
                    </a:ext>
                  </a:extLst>
                </a:gridCol>
                <a:gridCol w="1241319">
                  <a:extLst>
                    <a:ext uri="{9D8B030D-6E8A-4147-A177-3AD203B41FA5}">
                      <a16:colId xmlns:a16="http://schemas.microsoft.com/office/drawing/2014/main" val="3253156383"/>
                    </a:ext>
                  </a:extLst>
                </a:gridCol>
                <a:gridCol w="1379551">
                  <a:extLst>
                    <a:ext uri="{9D8B030D-6E8A-4147-A177-3AD203B41FA5}">
                      <a16:colId xmlns:a16="http://schemas.microsoft.com/office/drawing/2014/main" val="2187191334"/>
                    </a:ext>
                  </a:extLst>
                </a:gridCol>
                <a:gridCol w="1379551">
                  <a:extLst>
                    <a:ext uri="{9D8B030D-6E8A-4147-A177-3AD203B41FA5}">
                      <a16:colId xmlns:a16="http://schemas.microsoft.com/office/drawing/2014/main" val="966948974"/>
                    </a:ext>
                  </a:extLst>
                </a:gridCol>
              </a:tblGrid>
              <a:tr h="437918">
                <a:tc>
                  <a:txBody>
                    <a:bodyPr/>
                    <a:lstStyle/>
                    <a:p>
                      <a:pPr algn="ctr"/>
                      <a:r>
                        <a:rPr lang="en-SA" sz="2000" dirty="0">
                          <a:latin typeface="Times New Roman" panose="02020603050405020304" pitchFamily="18" charset="0"/>
                          <a:cs typeface="Times New Roman" panose="02020603050405020304" pitchFamily="18" charset="0"/>
                        </a:rPr>
                        <a:t>Point</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X</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Y</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Tangent E</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E</a:t>
                      </a:r>
                    </a:p>
                  </a:txBody>
                  <a:tcPr marL="99527" marR="99527" marT="49763" marB="49763"/>
                </a:tc>
                <a:extLst>
                  <a:ext uri="{0D108BD9-81ED-4DB2-BD59-A6C34878D82A}">
                    <a16:rowId xmlns:a16="http://schemas.microsoft.com/office/drawing/2014/main" val="2436352109"/>
                  </a:ext>
                </a:extLst>
              </a:tr>
              <a:tr h="437918">
                <a:tc>
                  <a:txBody>
                    <a:bodyPr/>
                    <a:lstStyle/>
                    <a:p>
                      <a:pPr algn="ctr"/>
                      <a:r>
                        <a:rPr lang="en-SA" sz="2000">
                          <a:latin typeface="Times New Roman" panose="02020603050405020304" pitchFamily="18" charset="0"/>
                          <a:cs typeface="Times New Roman" panose="02020603050405020304" pitchFamily="18" charset="0"/>
                        </a:rPr>
                        <a:t>VPC</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188</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188</a:t>
                      </a:r>
                    </a:p>
                  </a:txBody>
                  <a:tcPr marL="99527" marR="99527" marT="49763" marB="49763"/>
                </a:tc>
                <a:extLst>
                  <a:ext uri="{0D108BD9-81ED-4DB2-BD59-A6C34878D82A}">
                    <a16:rowId xmlns:a16="http://schemas.microsoft.com/office/drawing/2014/main" val="913817932"/>
                  </a:ext>
                </a:extLst>
              </a:tr>
              <a:tr h="437918">
                <a:tc>
                  <a:txBody>
                    <a:bodyPr/>
                    <a:lstStyle/>
                    <a:p>
                      <a:pPr algn="ctr"/>
                      <a:r>
                        <a:rPr lang="en-SA" sz="2000">
                          <a:latin typeface="Times New Roman" panose="02020603050405020304" pitchFamily="18" charset="0"/>
                          <a:cs typeface="Times New Roman" panose="02020603050405020304" pitchFamily="18" charset="0"/>
                        </a:rPr>
                        <a:t>1</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0.01815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186.2795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186.2977</a:t>
                      </a:r>
                    </a:p>
                  </a:txBody>
                  <a:tcPr marL="99527" marR="99527" marT="49763" marB="49763"/>
                </a:tc>
                <a:extLst>
                  <a:ext uri="{0D108BD9-81ED-4DB2-BD59-A6C34878D82A}">
                    <a16:rowId xmlns:a16="http://schemas.microsoft.com/office/drawing/2014/main" val="365475553"/>
                  </a:ext>
                </a:extLst>
              </a:tr>
              <a:tr h="437918">
                <a:tc>
                  <a:txBody>
                    <a:bodyPr/>
                    <a:lstStyle/>
                    <a:p>
                      <a:pPr algn="ctr"/>
                      <a:r>
                        <a:rPr lang="en-SA" sz="2000">
                          <a:latin typeface="Times New Roman" panose="02020603050405020304" pitchFamily="18" charset="0"/>
                          <a:cs typeface="Times New Roman" panose="02020603050405020304" pitchFamily="18" charset="0"/>
                        </a:rPr>
                        <a:t>2</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30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0.0726</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184.559</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184.6316</a:t>
                      </a:r>
                    </a:p>
                  </a:txBody>
                  <a:tcPr marL="99527" marR="99527" marT="49763" marB="49763"/>
                </a:tc>
                <a:extLst>
                  <a:ext uri="{0D108BD9-81ED-4DB2-BD59-A6C34878D82A}">
                    <a16:rowId xmlns:a16="http://schemas.microsoft.com/office/drawing/2014/main" val="1672997919"/>
                  </a:ext>
                </a:extLst>
              </a:tr>
              <a:tr h="437918">
                <a:tc>
                  <a:txBody>
                    <a:bodyPr/>
                    <a:lstStyle/>
                    <a:p>
                      <a:pPr algn="ctr"/>
                      <a:r>
                        <a:rPr lang="en-SA" sz="2000">
                          <a:latin typeface="Times New Roman" panose="02020603050405020304" pitchFamily="18" charset="0"/>
                          <a:cs typeface="Times New Roman" panose="02020603050405020304" pitchFamily="18" charset="0"/>
                        </a:rPr>
                        <a:t>3</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45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0.16335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182.8385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183.0019</a:t>
                      </a:r>
                    </a:p>
                  </a:txBody>
                  <a:tcPr marL="99527" marR="99527" marT="49763" marB="49763"/>
                </a:tc>
                <a:extLst>
                  <a:ext uri="{0D108BD9-81ED-4DB2-BD59-A6C34878D82A}">
                    <a16:rowId xmlns:a16="http://schemas.microsoft.com/office/drawing/2014/main" val="3984717779"/>
                  </a:ext>
                </a:extLst>
              </a:tr>
              <a:tr h="437918">
                <a:tc>
                  <a:txBody>
                    <a:bodyPr/>
                    <a:lstStyle/>
                    <a:p>
                      <a:pPr algn="ctr"/>
                      <a:r>
                        <a:rPr lang="en-SA" sz="2000">
                          <a:latin typeface="Times New Roman" panose="02020603050405020304" pitchFamily="18" charset="0"/>
                          <a:cs typeface="Times New Roman" panose="02020603050405020304" pitchFamily="18" charset="0"/>
                        </a:rPr>
                        <a:t>4</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60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0.2904</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181.118</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181.4084</a:t>
                      </a:r>
                    </a:p>
                  </a:txBody>
                  <a:tcPr marL="99527" marR="99527" marT="49763" marB="49763"/>
                </a:tc>
                <a:extLst>
                  <a:ext uri="{0D108BD9-81ED-4DB2-BD59-A6C34878D82A}">
                    <a16:rowId xmlns:a16="http://schemas.microsoft.com/office/drawing/2014/main" val="3226107988"/>
                  </a:ext>
                </a:extLst>
              </a:tr>
              <a:tr h="437918">
                <a:tc>
                  <a:txBody>
                    <a:bodyPr/>
                    <a:lstStyle/>
                    <a:p>
                      <a:pPr algn="ctr"/>
                      <a:r>
                        <a:rPr lang="en-SA" sz="2000">
                          <a:latin typeface="Times New Roman" panose="02020603050405020304" pitchFamily="18" charset="0"/>
                          <a:cs typeface="Times New Roman" panose="02020603050405020304" pitchFamily="18" charset="0"/>
                        </a:rPr>
                        <a:t>VPI</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0.45375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179.3975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179.8513</a:t>
                      </a:r>
                    </a:p>
                  </a:txBody>
                  <a:tcPr marL="99527" marR="99527" marT="49763" marB="49763"/>
                </a:tc>
                <a:extLst>
                  <a:ext uri="{0D108BD9-81ED-4DB2-BD59-A6C34878D82A}">
                    <a16:rowId xmlns:a16="http://schemas.microsoft.com/office/drawing/2014/main" val="634577408"/>
                  </a:ext>
                </a:extLst>
              </a:tr>
              <a:tr h="437918">
                <a:tc>
                  <a:txBody>
                    <a:bodyPr/>
                    <a:lstStyle/>
                    <a:p>
                      <a:pPr algn="ctr"/>
                      <a:r>
                        <a:rPr lang="en-SA" sz="2000">
                          <a:latin typeface="Times New Roman" panose="02020603050405020304" pitchFamily="18" charset="0"/>
                          <a:cs typeface="Times New Roman" panose="02020603050405020304" pitchFamily="18" charset="0"/>
                        </a:rPr>
                        <a:t>6</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90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0.6534</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177.677</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178.3304</a:t>
                      </a:r>
                    </a:p>
                  </a:txBody>
                  <a:tcPr marL="99527" marR="99527" marT="49763" marB="49763"/>
                </a:tc>
                <a:extLst>
                  <a:ext uri="{0D108BD9-81ED-4DB2-BD59-A6C34878D82A}">
                    <a16:rowId xmlns:a16="http://schemas.microsoft.com/office/drawing/2014/main" val="2843850596"/>
                  </a:ext>
                </a:extLst>
              </a:tr>
              <a:tr h="437918">
                <a:tc>
                  <a:txBody>
                    <a:bodyPr/>
                    <a:lstStyle/>
                    <a:p>
                      <a:pPr algn="ctr"/>
                      <a:r>
                        <a:rPr lang="en-SA" sz="2000">
                          <a:latin typeface="Times New Roman" panose="02020603050405020304" pitchFamily="18" charset="0"/>
                          <a:cs typeface="Times New Roman" panose="02020603050405020304" pitchFamily="18" charset="0"/>
                        </a:rPr>
                        <a:t>7</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105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0.88935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175.9565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176.8459</a:t>
                      </a:r>
                    </a:p>
                  </a:txBody>
                  <a:tcPr marL="99527" marR="99527" marT="49763" marB="49763"/>
                </a:tc>
                <a:extLst>
                  <a:ext uri="{0D108BD9-81ED-4DB2-BD59-A6C34878D82A}">
                    <a16:rowId xmlns:a16="http://schemas.microsoft.com/office/drawing/2014/main" val="2537055906"/>
                  </a:ext>
                </a:extLst>
              </a:tr>
              <a:tr h="437918">
                <a:tc>
                  <a:txBody>
                    <a:bodyPr/>
                    <a:lstStyle/>
                    <a:p>
                      <a:pPr algn="ctr"/>
                      <a:r>
                        <a:rPr lang="en-SA" sz="2000">
                          <a:latin typeface="Times New Roman" panose="02020603050405020304" pitchFamily="18" charset="0"/>
                          <a:cs typeface="Times New Roman" panose="02020603050405020304" pitchFamily="18" charset="0"/>
                        </a:rPr>
                        <a:t>8</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120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1.1616</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174.236</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175.3976</a:t>
                      </a:r>
                    </a:p>
                  </a:txBody>
                  <a:tcPr marL="99527" marR="99527" marT="49763" marB="49763"/>
                </a:tc>
                <a:extLst>
                  <a:ext uri="{0D108BD9-81ED-4DB2-BD59-A6C34878D82A}">
                    <a16:rowId xmlns:a16="http://schemas.microsoft.com/office/drawing/2014/main" val="169147595"/>
                  </a:ext>
                </a:extLst>
              </a:tr>
              <a:tr h="437918">
                <a:tc>
                  <a:txBody>
                    <a:bodyPr/>
                    <a:lstStyle/>
                    <a:p>
                      <a:pPr algn="ctr"/>
                      <a:r>
                        <a:rPr lang="en-SA" sz="2000">
                          <a:latin typeface="Times New Roman" panose="02020603050405020304" pitchFamily="18" charset="0"/>
                          <a:cs typeface="Times New Roman" panose="02020603050405020304" pitchFamily="18" charset="0"/>
                        </a:rPr>
                        <a:t>9</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135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1.47015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172.5155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173.9857</a:t>
                      </a:r>
                    </a:p>
                  </a:txBody>
                  <a:tcPr marL="99527" marR="99527" marT="49763" marB="49763"/>
                </a:tc>
                <a:extLst>
                  <a:ext uri="{0D108BD9-81ED-4DB2-BD59-A6C34878D82A}">
                    <a16:rowId xmlns:a16="http://schemas.microsoft.com/office/drawing/2014/main" val="3338357640"/>
                  </a:ext>
                </a:extLst>
              </a:tr>
              <a:tr h="437918">
                <a:tc>
                  <a:txBody>
                    <a:bodyPr/>
                    <a:lstStyle/>
                    <a:p>
                      <a:pPr algn="ctr"/>
                      <a:r>
                        <a:rPr lang="en-SA" sz="2000">
                          <a:latin typeface="Times New Roman" panose="02020603050405020304" pitchFamily="18" charset="0"/>
                          <a:cs typeface="Times New Roman" panose="02020603050405020304" pitchFamily="18" charset="0"/>
                        </a:rPr>
                        <a:t>VPT</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150</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1.815</a:t>
                      </a:r>
                    </a:p>
                  </a:txBody>
                  <a:tcPr marL="99527" marR="99527" marT="49763" marB="49763"/>
                </a:tc>
                <a:tc>
                  <a:txBody>
                    <a:bodyPr/>
                    <a:lstStyle/>
                    <a:p>
                      <a:pPr algn="ctr"/>
                      <a:r>
                        <a:rPr lang="en-SA" sz="2000">
                          <a:latin typeface="Times New Roman" panose="02020603050405020304" pitchFamily="18" charset="0"/>
                          <a:cs typeface="Times New Roman" panose="02020603050405020304" pitchFamily="18" charset="0"/>
                        </a:rPr>
                        <a:t>170.795</a:t>
                      </a:r>
                    </a:p>
                  </a:txBody>
                  <a:tcPr marL="99527" marR="99527" marT="49763" marB="49763"/>
                </a:tc>
                <a:tc>
                  <a:txBody>
                    <a:bodyPr/>
                    <a:lstStyle/>
                    <a:p>
                      <a:pPr algn="ctr"/>
                      <a:r>
                        <a:rPr lang="en-SA" sz="2000" dirty="0">
                          <a:latin typeface="Times New Roman" panose="02020603050405020304" pitchFamily="18" charset="0"/>
                          <a:cs typeface="Times New Roman" panose="02020603050405020304" pitchFamily="18" charset="0"/>
                        </a:rPr>
                        <a:t>172.61</a:t>
                      </a:r>
                    </a:p>
                  </a:txBody>
                  <a:tcPr marL="99527" marR="99527" marT="49763" marB="49763"/>
                </a:tc>
                <a:extLst>
                  <a:ext uri="{0D108BD9-81ED-4DB2-BD59-A6C34878D82A}">
                    <a16:rowId xmlns:a16="http://schemas.microsoft.com/office/drawing/2014/main" val="28240728"/>
                  </a:ext>
                </a:extLst>
              </a:tr>
            </a:tbl>
          </a:graphicData>
        </a:graphic>
      </p:graphicFrame>
      <p:sp>
        <p:nvSpPr>
          <p:cNvPr id="9" name="Rectangle 8">
            <a:extLst>
              <a:ext uri="{FF2B5EF4-FFF2-40B4-BE49-F238E27FC236}">
                <a16:creationId xmlns:a16="http://schemas.microsoft.com/office/drawing/2014/main" id="{FBDAC1F4-F7C3-E64B-BAE7-731E310845AE}"/>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Vertical Alignment</a:t>
            </a:r>
          </a:p>
        </p:txBody>
      </p:sp>
      <p:sp>
        <p:nvSpPr>
          <p:cNvPr id="7" name="عنوان 1">
            <a:extLst>
              <a:ext uri="{FF2B5EF4-FFF2-40B4-BE49-F238E27FC236}">
                <a16:creationId xmlns:a16="http://schemas.microsoft.com/office/drawing/2014/main" id="{560D34CA-3502-4458-9B2A-6D445E1F322F}"/>
              </a:ext>
            </a:extLst>
          </p:cNvPr>
          <p:cNvSpPr txBox="1">
            <a:spLocks/>
          </p:cNvSpPr>
          <p:nvPr/>
        </p:nvSpPr>
        <p:spPr>
          <a:xfrm>
            <a:off x="8209504" y="1331168"/>
            <a:ext cx="3238829" cy="3794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lnSpc>
                <a:spcPct val="83000"/>
              </a:lnSpc>
            </a:pPr>
            <a:r>
              <a:rPr lang="en-US" sz="4800" dirty="0">
                <a:latin typeface="Times New Roman" panose="02020603050405020304" pitchFamily="18" charset="0"/>
                <a:cs typeface="Times New Roman" panose="02020603050405020304" pitchFamily="18" charset="0"/>
              </a:rPr>
              <a:t>Point On Curve for Crest</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at Station [26+10] </a:t>
            </a:r>
            <a:br>
              <a:rPr lang="en-US" sz="4800" dirty="0">
                <a:latin typeface="Times New Roman" panose="02020603050405020304" pitchFamily="18" charset="0"/>
                <a:cs typeface="Times New Roman" panose="02020603050405020304" pitchFamily="18" charset="0"/>
              </a:rPr>
            </a:br>
            <a:endParaRPr lang="en-US" cap="all" spc="-100" dirty="0">
              <a:latin typeface="Times New Roman" panose="02020603050405020304" pitchFamily="18" charset="0"/>
              <a:cs typeface="Times New Roman" panose="02020603050405020304" pitchFamily="18" charset="0"/>
            </a:endParaRPr>
          </a:p>
        </p:txBody>
      </p:sp>
      <p:pic>
        <p:nvPicPr>
          <p:cNvPr id="8" name="Google Shape;57;p13">
            <a:extLst>
              <a:ext uri="{FF2B5EF4-FFF2-40B4-BE49-F238E27FC236}">
                <a16:creationId xmlns:a16="http://schemas.microsoft.com/office/drawing/2014/main" id="{F6DA359F-24D8-4EB5-BE0F-05115A658841}"/>
              </a:ext>
            </a:extLst>
          </p:cNvPr>
          <p:cNvPicPr preferRelativeResize="0"/>
          <p:nvPr/>
        </p:nvPicPr>
        <p:blipFill>
          <a:blip r:embed="rId3">
            <a:alphaModFix/>
          </a:blip>
          <a:stretch>
            <a:fillRect/>
          </a:stretch>
        </p:blipFill>
        <p:spPr>
          <a:xfrm>
            <a:off x="152400" y="85979"/>
            <a:ext cx="1237488" cy="1185863"/>
          </a:xfrm>
          <a:prstGeom prst="rect">
            <a:avLst/>
          </a:prstGeom>
          <a:noFill/>
          <a:ln>
            <a:noFill/>
          </a:ln>
        </p:spPr>
      </p:pic>
    </p:spTree>
    <p:extLst>
      <p:ext uri="{BB962C8B-B14F-4D97-AF65-F5344CB8AC3E}">
        <p14:creationId xmlns:p14="http://schemas.microsoft.com/office/powerpoint/2010/main" val="23347608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D3F9A6-F87B-4352-B9A4-573DC8C9A994}"/>
              </a:ext>
            </a:extLst>
          </p:cNvPr>
          <p:cNvSpPr>
            <a:spLocks noGrp="1"/>
          </p:cNvSpPr>
          <p:nvPr>
            <p:ph type="sldNum" sz="quarter" idx="12"/>
          </p:nvPr>
        </p:nvSpPr>
        <p:spPr/>
        <p:txBody>
          <a:bodyPr>
            <a:normAutofit lnSpcReduction="10000"/>
          </a:bodyPr>
          <a:lstStyle/>
          <a:p>
            <a:fld id="{D733103D-BF4D-154C-AAA9-127D4A025979}" type="slidenum">
              <a:rPr lang="en-SA" smtClean="0"/>
              <a:t>44</a:t>
            </a:fld>
            <a:endParaRPr lang="en-SA"/>
          </a:p>
        </p:txBody>
      </p:sp>
      <p:pic>
        <p:nvPicPr>
          <p:cNvPr id="6" name="Picture 5">
            <a:extLst>
              <a:ext uri="{FF2B5EF4-FFF2-40B4-BE49-F238E27FC236}">
                <a16:creationId xmlns:a16="http://schemas.microsoft.com/office/drawing/2014/main" id="{181B146C-B10C-4209-8C12-89F4697FFE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 y="1869621"/>
            <a:ext cx="11287492" cy="2890158"/>
          </a:xfrm>
          <a:prstGeom prst="rect">
            <a:avLst/>
          </a:prstGeom>
          <a:noFill/>
        </p:spPr>
      </p:pic>
      <p:pic>
        <p:nvPicPr>
          <p:cNvPr id="7" name="Picture 2" descr="Red car Royalty Free Vector Image - VectorStock">
            <a:extLst>
              <a:ext uri="{FF2B5EF4-FFF2-40B4-BE49-F238E27FC236}">
                <a16:creationId xmlns:a16="http://schemas.microsoft.com/office/drawing/2014/main" id="{BDC3C1E8-DAE5-4299-B9A4-25EE7B3F25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1" t="32736" r="3887" b="36218"/>
          <a:stretch/>
        </p:blipFill>
        <p:spPr bwMode="auto">
          <a:xfrm rot="456770">
            <a:off x="864309" y="2450256"/>
            <a:ext cx="212916" cy="77227"/>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57;p13">
            <a:extLst>
              <a:ext uri="{FF2B5EF4-FFF2-40B4-BE49-F238E27FC236}">
                <a16:creationId xmlns:a16="http://schemas.microsoft.com/office/drawing/2014/main" id="{8303FE18-5BCC-4B9C-B1BC-314518F6507C}"/>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8" name="Rectangle 7">
            <a:extLst>
              <a:ext uri="{FF2B5EF4-FFF2-40B4-BE49-F238E27FC236}">
                <a16:creationId xmlns:a16="http://schemas.microsoft.com/office/drawing/2014/main" id="{508AF6B5-8CB7-4F6E-AA46-059CA2BA2950}"/>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Vertical Alignment</a:t>
            </a:r>
          </a:p>
        </p:txBody>
      </p:sp>
    </p:spTree>
    <p:extLst>
      <p:ext uri="{BB962C8B-B14F-4D97-AF65-F5344CB8AC3E}">
        <p14:creationId xmlns:p14="http://schemas.microsoft.com/office/powerpoint/2010/main" val="35092567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039 0.00093 L 0.17422 0.06458 L 0.34453 0.1169 L 0.56445 0.18403 L 0.74271 0.23287 L 0.77565 0.24306 " pathEditMode="relative" rAng="0" ptsTypes="AAAAAA">
                                      <p:cBhvr>
                                        <p:cTn id="12" dur="5000" fill="hold"/>
                                        <p:tgtEl>
                                          <p:spTgt spid="7"/>
                                        </p:tgtEl>
                                        <p:attrNameLst>
                                          <p:attrName>ppt_x</p:attrName>
                                          <p:attrName>ppt_y</p:attrName>
                                        </p:attrNameLst>
                                      </p:cBhvr>
                                      <p:rCtr x="38802" y="1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0C6B-86B5-4482-8DEE-2BC97D30C505}"/>
              </a:ext>
            </a:extLst>
          </p:cNvPr>
          <p:cNvSpPr>
            <a:spLocks noGrp="1"/>
          </p:cNvSpPr>
          <p:nvPr>
            <p:ph type="ctrTitle"/>
          </p:nvPr>
        </p:nvSpPr>
        <p:spPr/>
        <p:txBody>
          <a:bodyPr/>
          <a:lstStyle/>
          <a:p>
            <a:r>
              <a:rPr lang="en-US" dirty="0"/>
              <a:t>Pavement Design</a:t>
            </a:r>
            <a:endParaRPr lang="en-GB" dirty="0"/>
          </a:p>
        </p:txBody>
      </p:sp>
      <p:sp>
        <p:nvSpPr>
          <p:cNvPr id="3" name="Subtitle 2">
            <a:extLst>
              <a:ext uri="{FF2B5EF4-FFF2-40B4-BE49-F238E27FC236}">
                <a16:creationId xmlns:a16="http://schemas.microsoft.com/office/drawing/2014/main" id="{383A37E9-D73D-4A2A-9043-38A08239D3AE}"/>
              </a:ext>
            </a:extLst>
          </p:cNvPr>
          <p:cNvSpPr>
            <a:spLocks noGrp="1"/>
          </p:cNvSpPr>
          <p:nvPr>
            <p:ph type="subTitle" idx="1"/>
          </p:nvPr>
        </p:nvSpPr>
        <p:spPr/>
        <p:txBody>
          <a:bodyPr/>
          <a:lstStyle/>
          <a:p>
            <a:endParaRPr lang="en-GB" dirty="0"/>
          </a:p>
        </p:txBody>
      </p:sp>
      <p:sp>
        <p:nvSpPr>
          <p:cNvPr id="4" name="Slide Number Placeholder 3">
            <a:extLst>
              <a:ext uri="{FF2B5EF4-FFF2-40B4-BE49-F238E27FC236}">
                <a16:creationId xmlns:a16="http://schemas.microsoft.com/office/drawing/2014/main" id="{E7943B18-8A10-4A27-BE34-46E50B5C4FE2}"/>
              </a:ext>
            </a:extLst>
          </p:cNvPr>
          <p:cNvSpPr>
            <a:spLocks noGrp="1"/>
          </p:cNvSpPr>
          <p:nvPr>
            <p:ph type="sldNum" sz="quarter" idx="12"/>
          </p:nvPr>
        </p:nvSpPr>
        <p:spPr/>
        <p:txBody>
          <a:bodyPr>
            <a:normAutofit lnSpcReduction="10000"/>
          </a:bodyPr>
          <a:lstStyle/>
          <a:p>
            <a:fld id="{D733103D-BF4D-154C-AAA9-127D4A025979}" type="slidenum">
              <a:rPr lang="en-SA" smtClean="0"/>
              <a:t>45</a:t>
            </a:fld>
            <a:endParaRPr lang="en-SA"/>
          </a:p>
        </p:txBody>
      </p:sp>
    </p:spTree>
    <p:extLst>
      <p:ext uri="{BB962C8B-B14F-4D97-AF65-F5344CB8AC3E}">
        <p14:creationId xmlns:p14="http://schemas.microsoft.com/office/powerpoint/2010/main" val="32170166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97D4-DBE8-4EA5-97CD-0CC605111B16}"/>
              </a:ext>
            </a:extLst>
          </p:cNvPr>
          <p:cNvSpPr>
            <a:spLocks noGrp="1"/>
          </p:cNvSpPr>
          <p:nvPr>
            <p:ph type="title"/>
          </p:nvPr>
        </p:nvSpPr>
        <p:spPr/>
        <p:txBody>
          <a:bodyPr/>
          <a:lstStyle/>
          <a:p>
            <a:r>
              <a:rPr lang="en-US" dirty="0"/>
              <a:t>Pavement Design Type</a:t>
            </a:r>
          </a:p>
        </p:txBody>
      </p:sp>
      <p:sp>
        <p:nvSpPr>
          <p:cNvPr id="3" name="Content Placeholder 2">
            <a:extLst>
              <a:ext uri="{FF2B5EF4-FFF2-40B4-BE49-F238E27FC236}">
                <a16:creationId xmlns:a16="http://schemas.microsoft.com/office/drawing/2014/main" id="{9C2E9F57-40E2-4907-8AF6-9BB8B181FC95}"/>
              </a:ext>
            </a:extLst>
          </p:cNvPr>
          <p:cNvSpPr>
            <a:spLocks noGrp="1"/>
          </p:cNvSpPr>
          <p:nvPr>
            <p:ph idx="1"/>
          </p:nvPr>
        </p:nvSpPr>
        <p:spPr/>
        <p:txBody>
          <a:bodyPr>
            <a:normAutofit/>
          </a:bodyPr>
          <a:lstStyle/>
          <a:p>
            <a:pPr marL="0" marR="0" lvl="0" indent="0" rtl="0">
              <a:lnSpc>
                <a:spcPct val="200000"/>
              </a:lnSpc>
              <a:spcBef>
                <a:spcPts val="0"/>
              </a:spcBef>
              <a:spcAft>
                <a:spcPts val="0"/>
              </a:spcAft>
              <a:buNone/>
            </a:pPr>
            <a:endParaRPr lang="en-US" sz="4000" dirty="0"/>
          </a:p>
        </p:txBody>
      </p:sp>
      <p:sp>
        <p:nvSpPr>
          <p:cNvPr id="4" name="Slide Number Placeholder 3">
            <a:extLst>
              <a:ext uri="{FF2B5EF4-FFF2-40B4-BE49-F238E27FC236}">
                <a16:creationId xmlns:a16="http://schemas.microsoft.com/office/drawing/2014/main" id="{3042D3DD-8308-49C9-ABE4-8A12CC919230}"/>
              </a:ext>
            </a:extLst>
          </p:cNvPr>
          <p:cNvSpPr>
            <a:spLocks noGrp="1"/>
          </p:cNvSpPr>
          <p:nvPr>
            <p:ph type="sldNum" sz="quarter" idx="12"/>
          </p:nvPr>
        </p:nvSpPr>
        <p:spPr/>
        <p:txBody>
          <a:bodyPr>
            <a:normAutofit lnSpcReduction="10000"/>
          </a:bodyPr>
          <a:lstStyle/>
          <a:p>
            <a:fld id="{D733103D-BF4D-154C-AAA9-127D4A025979}" type="slidenum">
              <a:rPr lang="en-SA" smtClean="0"/>
              <a:t>46</a:t>
            </a:fld>
            <a:endParaRPr lang="en-SA"/>
          </a:p>
        </p:txBody>
      </p:sp>
      <p:pic>
        <p:nvPicPr>
          <p:cNvPr id="6" name="Picture 5">
            <a:extLst>
              <a:ext uri="{FF2B5EF4-FFF2-40B4-BE49-F238E27FC236}">
                <a16:creationId xmlns:a16="http://schemas.microsoft.com/office/drawing/2014/main" id="{F1659E9F-6B20-407D-9B10-4E1996A8E4AA}"/>
              </a:ext>
            </a:extLst>
          </p:cNvPr>
          <p:cNvPicPr>
            <a:picLocks noChangeAspect="1"/>
          </p:cNvPicPr>
          <p:nvPr/>
        </p:nvPicPr>
        <p:blipFill>
          <a:blip r:embed="rId3"/>
          <a:stretch>
            <a:fillRect/>
          </a:stretch>
        </p:blipFill>
        <p:spPr>
          <a:xfrm>
            <a:off x="0" y="3124400"/>
            <a:ext cx="11292841" cy="2082696"/>
          </a:xfrm>
          <a:prstGeom prst="rect">
            <a:avLst/>
          </a:prstGeom>
        </p:spPr>
      </p:pic>
      <p:pic>
        <p:nvPicPr>
          <p:cNvPr id="7" name="Google Shape;57;p13">
            <a:extLst>
              <a:ext uri="{FF2B5EF4-FFF2-40B4-BE49-F238E27FC236}">
                <a16:creationId xmlns:a16="http://schemas.microsoft.com/office/drawing/2014/main" id="{876B3486-96D1-45C0-95EA-74EF77628BCF}"/>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10" name="Rectangle 9">
            <a:extLst>
              <a:ext uri="{FF2B5EF4-FFF2-40B4-BE49-F238E27FC236}">
                <a16:creationId xmlns:a16="http://schemas.microsoft.com/office/drawing/2014/main" id="{F780E26B-BD2D-4A77-B696-4FE32F0379DB}"/>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7566750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DC6D0-E152-466A-A399-833DF7C0EB42}"/>
              </a:ext>
            </a:extLst>
          </p:cNvPr>
          <p:cNvSpPr>
            <a:spLocks noGrp="1"/>
          </p:cNvSpPr>
          <p:nvPr>
            <p:ph type="title"/>
          </p:nvPr>
        </p:nvSpPr>
        <p:spPr>
          <a:xfrm>
            <a:off x="1261872" y="365760"/>
            <a:ext cx="9692640" cy="1033167"/>
          </a:xfrm>
        </p:spPr>
        <p:txBody>
          <a:bodyPr>
            <a:normAutofit/>
          </a:bodyPr>
          <a:lstStyle/>
          <a:p>
            <a:r>
              <a:rPr lang="en-US" sz="2800" dirty="0">
                <a:effectLst/>
                <a:latin typeface="Times New Roman" panose="02020603050405020304" pitchFamily="18" charset="0"/>
                <a:ea typeface="Times New Roman" panose="02020603050405020304" pitchFamily="18" charset="0"/>
              </a:rPr>
              <a:t>Design Method “AASHTO”</a:t>
            </a:r>
            <a:endParaRPr lang="en-US" sz="6000" dirty="0"/>
          </a:p>
        </p:txBody>
      </p:sp>
      <p:sp>
        <p:nvSpPr>
          <p:cNvPr id="4" name="Slide Number Placeholder 3">
            <a:extLst>
              <a:ext uri="{FF2B5EF4-FFF2-40B4-BE49-F238E27FC236}">
                <a16:creationId xmlns:a16="http://schemas.microsoft.com/office/drawing/2014/main" id="{2757B912-D054-4C03-AAE5-87FD551F51DC}"/>
              </a:ext>
            </a:extLst>
          </p:cNvPr>
          <p:cNvSpPr>
            <a:spLocks noGrp="1"/>
          </p:cNvSpPr>
          <p:nvPr>
            <p:ph type="sldNum" sz="quarter" idx="12"/>
          </p:nvPr>
        </p:nvSpPr>
        <p:spPr/>
        <p:txBody>
          <a:bodyPr>
            <a:normAutofit lnSpcReduction="10000"/>
          </a:bodyPr>
          <a:lstStyle/>
          <a:p>
            <a:fld id="{D733103D-BF4D-154C-AAA9-127D4A025979}" type="slidenum">
              <a:rPr lang="en-SA" smtClean="0"/>
              <a:t>47</a:t>
            </a:fld>
            <a:endParaRPr lang="en-SA"/>
          </a:p>
        </p:txBody>
      </p:sp>
      <p:pic>
        <p:nvPicPr>
          <p:cNvPr id="5" name="Picture 4">
            <a:extLst>
              <a:ext uri="{FF2B5EF4-FFF2-40B4-BE49-F238E27FC236}">
                <a16:creationId xmlns:a16="http://schemas.microsoft.com/office/drawing/2014/main" id="{A64D2D97-44FB-4DC4-A0AE-2753CE713484}"/>
              </a:ext>
            </a:extLst>
          </p:cNvPr>
          <p:cNvPicPr/>
          <p:nvPr/>
        </p:nvPicPr>
        <p:blipFill rotWithShape="1">
          <a:blip r:embed="rId3" cstate="print">
            <a:extLst>
              <a:ext uri="{28A0092B-C50C-407E-A947-70E740481C1C}">
                <a14:useLocalDpi xmlns:a14="http://schemas.microsoft.com/office/drawing/2010/main" val="0"/>
              </a:ext>
            </a:extLst>
          </a:blip>
          <a:srcRect r="1877" b="488"/>
          <a:stretch/>
        </p:blipFill>
        <p:spPr bwMode="auto">
          <a:xfrm>
            <a:off x="1033272" y="1398927"/>
            <a:ext cx="9668256" cy="5120322"/>
          </a:xfrm>
          <a:prstGeom prst="rect">
            <a:avLst/>
          </a:prstGeom>
          <a:noFill/>
          <a:ln>
            <a:noFill/>
          </a:ln>
          <a:extLst>
            <a:ext uri="{53640926-AAD7-44D8-BBD7-CCE9431645EC}">
              <a14:shadowObscured xmlns:a14="http://schemas.microsoft.com/office/drawing/2010/main"/>
            </a:ext>
          </a:extLst>
        </p:spPr>
      </p:pic>
      <p:pic>
        <p:nvPicPr>
          <p:cNvPr id="6" name="Google Shape;57;p13">
            <a:extLst>
              <a:ext uri="{FF2B5EF4-FFF2-40B4-BE49-F238E27FC236}">
                <a16:creationId xmlns:a16="http://schemas.microsoft.com/office/drawing/2014/main" id="{583537F7-E654-4FD5-B8E6-045CDC656159}"/>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2A1E00D4-6204-414F-999C-BA56518230AB}"/>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1971019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096D-D0C7-4F02-A4AB-4CA942B0EB8C}"/>
              </a:ext>
            </a:extLst>
          </p:cNvPr>
          <p:cNvSpPr>
            <a:spLocks noGrp="1"/>
          </p:cNvSpPr>
          <p:nvPr>
            <p:ph type="title"/>
          </p:nvPr>
        </p:nvSpPr>
        <p:spPr/>
        <p:txBody>
          <a:bodyPr>
            <a:normAutofit/>
          </a:bodyPr>
          <a:lstStyle/>
          <a:p>
            <a:r>
              <a:rPr lang="en-US" sz="2800" dirty="0">
                <a:effectLst/>
                <a:latin typeface="Times New Roman" panose="02020603050405020304" pitchFamily="18" charset="0"/>
                <a:ea typeface="Times New Roman" panose="02020603050405020304" pitchFamily="18" charset="0"/>
              </a:rPr>
              <a:t>Sections of The Highway </a:t>
            </a:r>
            <a:r>
              <a:rPr lang="en-US" sz="1800" dirty="0">
                <a:solidFill>
                  <a:srgbClr val="FF0000"/>
                </a:solidFill>
                <a:effectLst/>
                <a:latin typeface="Times New Roman" panose="02020603050405020304" pitchFamily="18" charset="0"/>
                <a:ea typeface="Times New Roman" panose="02020603050405020304" pitchFamily="18" charset="0"/>
              </a:rPr>
              <a:t>Station (42+00 to 44+00)</a:t>
            </a:r>
            <a:endParaRPr lang="en-US" sz="6000" dirty="0">
              <a:solidFill>
                <a:srgbClr val="FF0000"/>
              </a:solidFill>
            </a:endParaRPr>
          </a:p>
        </p:txBody>
      </p:sp>
      <p:sp>
        <p:nvSpPr>
          <p:cNvPr id="4" name="Slide Number Placeholder 3">
            <a:extLst>
              <a:ext uri="{FF2B5EF4-FFF2-40B4-BE49-F238E27FC236}">
                <a16:creationId xmlns:a16="http://schemas.microsoft.com/office/drawing/2014/main" id="{C4CC3D9E-55B6-4DC7-BB84-8E4F4FDE1E39}"/>
              </a:ext>
            </a:extLst>
          </p:cNvPr>
          <p:cNvSpPr>
            <a:spLocks noGrp="1"/>
          </p:cNvSpPr>
          <p:nvPr>
            <p:ph type="sldNum" sz="quarter" idx="12"/>
          </p:nvPr>
        </p:nvSpPr>
        <p:spPr/>
        <p:txBody>
          <a:bodyPr>
            <a:normAutofit lnSpcReduction="10000"/>
          </a:bodyPr>
          <a:lstStyle/>
          <a:p>
            <a:fld id="{D733103D-BF4D-154C-AAA9-127D4A025979}" type="slidenum">
              <a:rPr lang="en-SA" smtClean="0"/>
              <a:t>48</a:t>
            </a:fld>
            <a:endParaRPr lang="en-SA"/>
          </a:p>
        </p:txBody>
      </p:sp>
      <p:pic>
        <p:nvPicPr>
          <p:cNvPr id="5" name="Picture 4">
            <a:extLst>
              <a:ext uri="{FF2B5EF4-FFF2-40B4-BE49-F238E27FC236}">
                <a16:creationId xmlns:a16="http://schemas.microsoft.com/office/drawing/2014/main" id="{E241A203-0BB9-4B29-98FC-CA57CDB0449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0872" y="2206785"/>
            <a:ext cx="3208528" cy="2444430"/>
          </a:xfrm>
          <a:prstGeom prst="rect">
            <a:avLst/>
          </a:prstGeom>
          <a:noFill/>
          <a:ln>
            <a:noFill/>
          </a:ln>
        </p:spPr>
      </p:pic>
      <p:sp>
        <p:nvSpPr>
          <p:cNvPr id="7" name="TextBox 6">
            <a:extLst>
              <a:ext uri="{FF2B5EF4-FFF2-40B4-BE49-F238E27FC236}">
                <a16:creationId xmlns:a16="http://schemas.microsoft.com/office/drawing/2014/main" id="{9D0A99BA-4D89-4A9A-9742-5BA789720868}"/>
              </a:ext>
            </a:extLst>
          </p:cNvPr>
          <p:cNvSpPr txBox="1"/>
          <p:nvPr/>
        </p:nvSpPr>
        <p:spPr>
          <a:xfrm>
            <a:off x="4141817" y="5721491"/>
            <a:ext cx="2609857" cy="369332"/>
          </a:xfrm>
          <a:prstGeom prst="rect">
            <a:avLst/>
          </a:prstGeom>
          <a:noFill/>
        </p:spPr>
        <p:txBody>
          <a:bodyPr wrap="square">
            <a:spAutoFit/>
          </a:bodyPr>
          <a:lstStyle/>
          <a:p>
            <a:pPr algn="ctr"/>
            <a:r>
              <a:rPr lang="en-US" sz="1800" dirty="0">
                <a:solidFill>
                  <a:srgbClr val="365F91"/>
                </a:solidFill>
                <a:effectLst/>
                <a:latin typeface="Times New Roman" panose="02020603050405020304" pitchFamily="18" charset="0"/>
                <a:ea typeface="Times New Roman" panose="02020603050405020304" pitchFamily="18" charset="0"/>
              </a:rPr>
              <a:t>Station (42+00 to 44+00)</a:t>
            </a:r>
            <a:endParaRPr lang="en-US" dirty="0"/>
          </a:p>
        </p:txBody>
      </p:sp>
      <p:pic>
        <p:nvPicPr>
          <p:cNvPr id="8" name="Picture 7">
            <a:extLst>
              <a:ext uri="{FF2B5EF4-FFF2-40B4-BE49-F238E27FC236}">
                <a16:creationId xmlns:a16="http://schemas.microsoft.com/office/drawing/2014/main" id="{89F1AB8A-7A00-4D3A-8B00-13E8F5994107}"/>
              </a:ext>
            </a:extLst>
          </p:cNvPr>
          <p:cNvPicPr>
            <a:picLocks noChangeAspect="1"/>
          </p:cNvPicPr>
          <p:nvPr/>
        </p:nvPicPr>
        <p:blipFill rotWithShape="1">
          <a:blip r:embed="rId4"/>
          <a:srcRect l="43827" r="17407" b="6833"/>
          <a:stretch/>
        </p:blipFill>
        <p:spPr>
          <a:xfrm>
            <a:off x="7305040" y="-44450"/>
            <a:ext cx="3987800" cy="6389409"/>
          </a:xfrm>
          <a:prstGeom prst="rect">
            <a:avLst/>
          </a:prstGeom>
        </p:spPr>
      </p:pic>
      <p:sp>
        <p:nvSpPr>
          <p:cNvPr id="9" name="Rectangle: Rounded Corners 8">
            <a:extLst>
              <a:ext uri="{FF2B5EF4-FFF2-40B4-BE49-F238E27FC236}">
                <a16:creationId xmlns:a16="http://schemas.microsoft.com/office/drawing/2014/main" id="{0EA58F32-D9E0-44E2-96F6-D4E1A1DC905E}"/>
              </a:ext>
            </a:extLst>
          </p:cNvPr>
          <p:cNvSpPr/>
          <p:nvPr/>
        </p:nvSpPr>
        <p:spPr>
          <a:xfrm>
            <a:off x="7829550" y="3848100"/>
            <a:ext cx="609600" cy="37465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1EB90C0E-C760-421C-A7BB-9145122C7172}"/>
              </a:ext>
            </a:extLst>
          </p:cNvPr>
          <p:cNvSpPr/>
          <p:nvPr/>
        </p:nvSpPr>
        <p:spPr>
          <a:xfrm rot="5400000">
            <a:off x="4737260" y="1558925"/>
            <a:ext cx="2444430" cy="3740150"/>
          </a:xfrm>
          <a:prstGeom prst="triangle">
            <a:avLst>
              <a:gd name="adj" fmla="val 75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C48CAF3F-6CB8-4D3D-B1A4-8DDD274188AF}"/>
              </a:ext>
            </a:extLst>
          </p:cNvPr>
          <p:cNvSpPr/>
          <p:nvPr/>
        </p:nvSpPr>
        <p:spPr>
          <a:xfrm rot="5400000">
            <a:off x="4836374" y="1834461"/>
            <a:ext cx="1900762" cy="3394710"/>
          </a:xfrm>
          <a:prstGeom prst="triangle">
            <a:avLst>
              <a:gd name="adj" fmla="val 7596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Google Shape;57;p13">
            <a:extLst>
              <a:ext uri="{FF2B5EF4-FFF2-40B4-BE49-F238E27FC236}">
                <a16:creationId xmlns:a16="http://schemas.microsoft.com/office/drawing/2014/main" id="{BD1DF43F-6D1E-4605-B0F8-7E632BDC8BCB}"/>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11" name="Rectangle 10">
            <a:extLst>
              <a:ext uri="{FF2B5EF4-FFF2-40B4-BE49-F238E27FC236}">
                <a16:creationId xmlns:a16="http://schemas.microsoft.com/office/drawing/2014/main" id="{2F5554CC-0CD4-45EB-9DB1-953826D3F89D}"/>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1483769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BEEB-4C1F-4480-862F-CB0B2614211D}"/>
              </a:ext>
            </a:extLst>
          </p:cNvPr>
          <p:cNvSpPr>
            <a:spLocks noGrp="1"/>
          </p:cNvSpPr>
          <p:nvPr>
            <p:ph type="title"/>
          </p:nvPr>
        </p:nvSpPr>
        <p:spPr/>
        <p:txBody>
          <a:bodyPr/>
          <a:lstStyle/>
          <a:p>
            <a:r>
              <a:rPr lang="en-US" sz="4400" dirty="0">
                <a:effectLst/>
                <a:latin typeface="Times New Roman" panose="02020603050405020304" pitchFamily="18" charset="0"/>
                <a:ea typeface="Times New Roman" panose="02020603050405020304" pitchFamily="18" charset="0"/>
              </a:rPr>
              <a:t>“AASHTO” Design Method  </a:t>
            </a:r>
            <a:endParaRPr lang="en-GB" dirty="0"/>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B1E2F72F-8F45-4BA6-A790-0E4D983CDE13}"/>
                  </a:ext>
                </a:extLst>
              </p:cNvPr>
              <p:cNvGraphicFramePr>
                <a:graphicFrameLocks noGrp="1"/>
              </p:cNvGraphicFramePr>
              <p:nvPr>
                <p:ph idx="1"/>
              </p:nvPr>
            </p:nvGraphicFramePr>
            <p:xfrm>
              <a:off x="0" y="2243467"/>
              <a:ext cx="11292840" cy="2379414"/>
            </p:xfrm>
            <a:graphic>
              <a:graphicData uri="http://schemas.openxmlformats.org/drawingml/2006/table">
                <a:tbl>
                  <a:tblPr firstRow="1" bandRow="1">
                    <a:tableStyleId>{5C22544A-7EE6-4342-B048-85BDC9FD1C3A}</a:tableStyleId>
                  </a:tblPr>
                  <a:tblGrid>
                    <a:gridCol w="1596846">
                      <a:extLst>
                        <a:ext uri="{9D8B030D-6E8A-4147-A177-3AD203B41FA5}">
                          <a16:colId xmlns:a16="http://schemas.microsoft.com/office/drawing/2014/main" val="3571397397"/>
                        </a:ext>
                      </a:extLst>
                    </a:gridCol>
                    <a:gridCol w="3064750">
                      <a:extLst>
                        <a:ext uri="{9D8B030D-6E8A-4147-A177-3AD203B41FA5}">
                          <a16:colId xmlns:a16="http://schemas.microsoft.com/office/drawing/2014/main" val="1668525547"/>
                        </a:ext>
                      </a:extLst>
                    </a:gridCol>
                    <a:gridCol w="4173887">
                      <a:extLst>
                        <a:ext uri="{9D8B030D-6E8A-4147-A177-3AD203B41FA5}">
                          <a16:colId xmlns:a16="http://schemas.microsoft.com/office/drawing/2014/main" val="3336208924"/>
                        </a:ext>
                      </a:extLst>
                    </a:gridCol>
                    <a:gridCol w="2457357">
                      <a:extLst>
                        <a:ext uri="{9D8B030D-6E8A-4147-A177-3AD203B41FA5}">
                          <a16:colId xmlns:a16="http://schemas.microsoft.com/office/drawing/2014/main" val="3409076357"/>
                        </a:ext>
                      </a:extLst>
                    </a:gridCol>
                  </a:tblGrid>
                  <a:tr h="456059">
                    <a:tc>
                      <a:txBody>
                        <a:bodyPr/>
                        <a:lstStyle/>
                        <a:p>
                          <a:pPr algn="ctr"/>
                          <a:r>
                            <a:rPr lang="en-US" sz="2100" dirty="0"/>
                            <a:t>Steps</a:t>
                          </a:r>
                          <a:endParaRPr lang="en-GB" sz="2100" dirty="0"/>
                        </a:p>
                      </a:txBody>
                      <a:tcPr marL="106442" marR="106442" marT="53221" marB="53221"/>
                    </a:tc>
                    <a:tc>
                      <a:txBody>
                        <a:bodyPr/>
                        <a:lstStyle/>
                        <a:p>
                          <a:pPr algn="ctr"/>
                          <a:r>
                            <a:rPr lang="en-US" sz="2100" dirty="0"/>
                            <a:t>Design Parameter</a:t>
                          </a:r>
                        </a:p>
                      </a:txBody>
                      <a:tcPr marL="106442" marR="106442" marT="53221" marB="53221"/>
                    </a:tc>
                    <a:tc>
                      <a:txBody>
                        <a:bodyPr/>
                        <a:lstStyle/>
                        <a:p>
                          <a:pPr algn="ctr"/>
                          <a:r>
                            <a:rPr lang="en-US" sz="2100" dirty="0"/>
                            <a:t>Equation</a:t>
                          </a:r>
                          <a:endParaRPr lang="en-GB" sz="2100" dirty="0"/>
                        </a:p>
                      </a:txBody>
                      <a:tcPr marL="106442" marR="106442" marT="53221" marB="53221"/>
                    </a:tc>
                    <a:tc>
                      <a:txBody>
                        <a:bodyPr/>
                        <a:lstStyle/>
                        <a:p>
                          <a:pPr algn="ctr"/>
                          <a:r>
                            <a:rPr lang="en-US" sz="2100" dirty="0"/>
                            <a:t>Result</a:t>
                          </a:r>
                          <a:endParaRPr lang="en-GB" sz="2100" dirty="0"/>
                        </a:p>
                      </a:txBody>
                      <a:tcPr marL="106442" marR="106442" marT="53221" marB="53221"/>
                    </a:tc>
                    <a:extLst>
                      <a:ext uri="{0D108BD9-81ED-4DB2-BD59-A6C34878D82A}">
                        <a16:rowId xmlns:a16="http://schemas.microsoft.com/office/drawing/2014/main" val="3696572605"/>
                      </a:ext>
                    </a:extLst>
                  </a:tr>
                  <a:tr h="456059">
                    <a:tc>
                      <a:txBody>
                        <a:bodyPr/>
                        <a:lstStyle/>
                        <a:p>
                          <a:pPr algn="ctr"/>
                          <a:r>
                            <a:rPr lang="en-US" sz="2100" dirty="0"/>
                            <a:t>1</a:t>
                          </a:r>
                          <a:endParaRPr lang="en-GB" sz="2100" dirty="0"/>
                        </a:p>
                      </a:txBody>
                      <a:tcPr marL="106442" marR="106442" marT="53221" marB="53221"/>
                    </a:tc>
                    <a:tc>
                      <a:txBody>
                        <a:bodyPr/>
                        <a:lstStyle/>
                        <a:p>
                          <a:pPr algn="ctr"/>
                          <a:r>
                            <a:rPr lang="en-US" sz="2100" dirty="0"/>
                            <a:t>Reliability / Std. Dev.</a:t>
                          </a:r>
                          <a:endParaRPr lang="en-GB" sz="2100" dirty="0"/>
                        </a:p>
                      </a:txBody>
                      <a:tcPr marL="106442" marR="106442" marT="53221" marB="53221"/>
                    </a:tc>
                    <a:tc>
                      <a:txBody>
                        <a:bodyPr/>
                        <a:lstStyle/>
                        <a:p>
                          <a:pPr algn="ctr"/>
                          <a:r>
                            <a:rPr lang="en-US" sz="2100" dirty="0"/>
                            <a:t>-</a:t>
                          </a:r>
                          <a:endParaRPr lang="en-GB" sz="2100" dirty="0"/>
                        </a:p>
                      </a:txBody>
                      <a:tcPr marL="106442" marR="106442" marT="53221" marB="53221"/>
                    </a:tc>
                    <a:tc>
                      <a:txBody>
                        <a:bodyPr/>
                        <a:lstStyle/>
                        <a:p>
                          <a:pPr algn="ctr"/>
                          <a:r>
                            <a:rPr lang="en-US" sz="2100" dirty="0"/>
                            <a:t>85% | 0.45</a:t>
                          </a:r>
                          <a:endParaRPr lang="en-GB" sz="2100" dirty="0"/>
                        </a:p>
                      </a:txBody>
                      <a:tcPr marL="106442" marR="106442" marT="53221" marB="53221"/>
                    </a:tc>
                    <a:extLst>
                      <a:ext uri="{0D108BD9-81ED-4DB2-BD59-A6C34878D82A}">
                        <a16:rowId xmlns:a16="http://schemas.microsoft.com/office/drawing/2014/main" val="4154640880"/>
                      </a:ext>
                    </a:extLst>
                  </a:tr>
                  <a:tr h="555178">
                    <a:tc>
                      <a:txBody>
                        <a:bodyPr/>
                        <a:lstStyle/>
                        <a:p>
                          <a:pPr algn="ctr"/>
                          <a:r>
                            <a:rPr lang="en-US" sz="2100" dirty="0"/>
                            <a:t>2</a:t>
                          </a:r>
                          <a:endParaRPr lang="en-GB" sz="2100" dirty="0"/>
                        </a:p>
                      </a:txBody>
                      <a:tcPr marL="106442" marR="106442" marT="53221" marB="53221"/>
                    </a:tc>
                    <a:tc>
                      <a:txBody>
                        <a:bodyPr/>
                        <a:lstStyle/>
                        <a:p>
                          <a:pPr algn="ctr"/>
                          <a:r>
                            <a:rPr lang="en-US" sz="2100" dirty="0"/>
                            <a:t>ESAL</a:t>
                          </a:r>
                          <a:endParaRPr lang="en-GB" sz="2100" dirty="0"/>
                        </a:p>
                      </a:txBody>
                      <a:tcPr marL="106442" marR="106442" marT="53221" marB="53221"/>
                    </a:tc>
                    <a:tc>
                      <a:txBody>
                        <a:bodyPr/>
                        <a:lstStyle/>
                        <a:p>
                          <a:pPr algn="ctr"/>
                          <a14:m>
                            <m:oMathPara xmlns:m="http://schemas.openxmlformats.org/officeDocument/2006/math">
                              <m:oMathParaPr>
                                <m:jc m:val="centerGroup"/>
                              </m:oMathParaPr>
                              <m:oMath xmlns:m="http://schemas.openxmlformats.org/officeDocument/2006/math">
                                <m:r>
                                  <a:rPr lang="en-US" sz="180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smtClean="0">
                                    <a:effectLst/>
                                    <a:latin typeface="Cambria Math" panose="02040503050406030204" pitchFamily="18" charset="0"/>
                                    <a:ea typeface="Times New Roman" panose="02020603050405020304" pitchFamily="18" charset="0"/>
                                    <a:cs typeface="Times New Roman" panose="02020603050405020304" pitchFamily="18" charset="0"/>
                                  </a:rPr>
                                  <m:t>AADT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365</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Grn</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24 </m:t>
                                </m:r>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Fn</m:t>
                                </m:r>
                                <m:r>
                                  <a:rPr lang="en-US" sz="1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GB" sz="1800" dirty="0"/>
                        </a:p>
                      </a:txBody>
                      <a:tcPr marL="106442" marR="106442" marT="53221" marB="53221"/>
                    </a:tc>
                    <a:tc>
                      <a:txBody>
                        <a:bodyPr/>
                        <a:lstStyle/>
                        <a:p>
                          <a:pPr algn="ctr"/>
                          <a14:m>
                            <m:oMathPara xmlns:m="http://schemas.openxmlformats.org/officeDocument/2006/math">
                              <m:oMathParaPr>
                                <m:jc m:val="centerGroup"/>
                              </m:oMathParaPr>
                              <m:oMath xmlns:m="http://schemas.openxmlformats.org/officeDocument/2006/math">
                                <m:r>
                                  <a:rPr lang="en-US" sz="2400" smtClean="0">
                                    <a:effectLst/>
                                    <a:latin typeface="Cambria Math" panose="02040503050406030204" pitchFamily="18" charset="0"/>
                                    <a:ea typeface="Times New Roman" panose="02020603050405020304" pitchFamily="18" charset="0"/>
                                    <a:cs typeface="Times New Roman" panose="02020603050405020304" pitchFamily="18" charset="0"/>
                                  </a:rPr>
                                  <m:t>5,514,716</m:t>
                                </m:r>
                              </m:oMath>
                            </m:oMathPara>
                          </a14:m>
                          <a:endParaRPr lang="en-GB" sz="2100" dirty="0"/>
                        </a:p>
                      </a:txBody>
                      <a:tcPr marL="106442" marR="106442" marT="53221" marB="53221"/>
                    </a:tc>
                    <a:extLst>
                      <a:ext uri="{0D108BD9-81ED-4DB2-BD59-A6C34878D82A}">
                        <a16:rowId xmlns:a16="http://schemas.microsoft.com/office/drawing/2014/main" val="2770200173"/>
                      </a:ext>
                    </a:extLst>
                  </a:tr>
                  <a:tr h="456059">
                    <a:tc>
                      <a:txBody>
                        <a:bodyPr/>
                        <a:lstStyle/>
                        <a:p>
                          <a:pPr algn="ctr"/>
                          <a:r>
                            <a:rPr lang="en-US" sz="2100" dirty="0"/>
                            <a:t>3</a:t>
                          </a:r>
                          <a:endParaRPr lang="en-GB" sz="2100" dirty="0"/>
                        </a:p>
                      </a:txBody>
                      <a:tcPr marL="106442" marR="106442" marT="53221" marB="53221"/>
                    </a:tc>
                    <a:tc>
                      <a:txBody>
                        <a:bodyPr/>
                        <a:lstStyle/>
                        <a:p>
                          <a:pPr algn="ctr"/>
                          <a:r>
                            <a:rPr lang="en-US" sz="2100" dirty="0"/>
                            <a:t>Roadbed Soil</a:t>
                          </a:r>
                          <a:endParaRPr lang="en-GB" sz="2100" dirty="0"/>
                        </a:p>
                      </a:txBody>
                      <a:tcPr marL="106442" marR="106442" marT="53221" marB="53221"/>
                    </a:tc>
                    <a:tc>
                      <a:txBody>
                        <a:bodyPr/>
                        <a:lstStyle/>
                        <a:p>
                          <a:pPr algn="ctr"/>
                          <a:r>
                            <a:rPr lang="en-US" sz="2100" dirty="0"/>
                            <a:t>-</a:t>
                          </a:r>
                          <a:endParaRPr lang="en-GB" sz="2100" dirty="0"/>
                        </a:p>
                      </a:txBody>
                      <a:tcPr marL="106442" marR="106442" marT="53221" marB="53221"/>
                    </a:tc>
                    <a:tc>
                      <a:txBody>
                        <a:bodyPr/>
                        <a:lstStyle/>
                        <a:p>
                          <a:pPr algn="ctr"/>
                          <a:r>
                            <a:rPr lang="en-US" sz="2100" dirty="0" err="1"/>
                            <a:t>Mr</a:t>
                          </a:r>
                          <a:r>
                            <a:rPr lang="en-US" sz="2100" dirty="0"/>
                            <a:t> = 7,000 psi</a:t>
                          </a:r>
                          <a:endParaRPr lang="en-GB" sz="2100" dirty="0"/>
                        </a:p>
                      </a:txBody>
                      <a:tcPr marL="106442" marR="106442" marT="53221" marB="53221"/>
                    </a:tc>
                    <a:extLst>
                      <a:ext uri="{0D108BD9-81ED-4DB2-BD59-A6C34878D82A}">
                        <a16:rowId xmlns:a16="http://schemas.microsoft.com/office/drawing/2014/main" val="2163406231"/>
                      </a:ext>
                    </a:extLst>
                  </a:tr>
                  <a:tr h="456059">
                    <a:tc>
                      <a:txBody>
                        <a:bodyPr/>
                        <a:lstStyle/>
                        <a:p>
                          <a:pPr algn="ctr"/>
                          <a:r>
                            <a:rPr lang="en-US" sz="2100" dirty="0"/>
                            <a:t>4</a:t>
                          </a:r>
                          <a:endParaRPr lang="en-GB" sz="2100" dirty="0"/>
                        </a:p>
                      </a:txBody>
                      <a:tcPr marL="106442" marR="106442" marT="53221" marB="53221"/>
                    </a:tc>
                    <a:tc>
                      <a:txBody>
                        <a:bodyPr/>
                        <a:lstStyle/>
                        <a:p>
                          <a:pPr algn="ctr"/>
                          <a:r>
                            <a:rPr lang="en-US" sz="2100" dirty="0"/>
                            <a:t>PSI</a:t>
                          </a:r>
                          <a:endParaRPr lang="en-GB" sz="2100" dirty="0"/>
                        </a:p>
                      </a:txBody>
                      <a:tcPr marL="106442" marR="106442" marT="53221" marB="53221"/>
                    </a:tc>
                    <a:tc>
                      <a:txBody>
                        <a:bodyPr/>
                        <a:lstStyle/>
                        <a:p>
                          <a:pPr algn="ctr"/>
                          <a:r>
                            <a:rPr lang="en-US" sz="2100" dirty="0"/>
                            <a:t>Pi – Pt = PSI</a:t>
                          </a:r>
                          <a:endParaRPr lang="en-GB" sz="2100" dirty="0"/>
                        </a:p>
                      </a:txBody>
                      <a:tcPr marL="106442" marR="106442" marT="53221" marB="53221"/>
                    </a:tc>
                    <a:tc>
                      <a:txBody>
                        <a:bodyPr/>
                        <a:lstStyle/>
                        <a:p>
                          <a:pPr algn="ctr"/>
                          <a:r>
                            <a:rPr lang="en-US" sz="2100" dirty="0"/>
                            <a:t>2</a:t>
                          </a:r>
                          <a:endParaRPr lang="en-GB" sz="2100" dirty="0"/>
                        </a:p>
                      </a:txBody>
                      <a:tcPr marL="106442" marR="106442" marT="53221" marB="53221"/>
                    </a:tc>
                    <a:extLst>
                      <a:ext uri="{0D108BD9-81ED-4DB2-BD59-A6C34878D82A}">
                        <a16:rowId xmlns:a16="http://schemas.microsoft.com/office/drawing/2014/main" val="1055873028"/>
                      </a:ext>
                    </a:extLst>
                  </a:tr>
                </a:tbl>
              </a:graphicData>
            </a:graphic>
          </p:graphicFrame>
        </mc:Choice>
        <mc:Fallback xmlns="">
          <p:graphicFrame>
            <p:nvGraphicFramePr>
              <p:cNvPr id="5" name="Table 5">
                <a:extLst>
                  <a:ext uri="{FF2B5EF4-FFF2-40B4-BE49-F238E27FC236}">
                    <a16:creationId xmlns:a16="http://schemas.microsoft.com/office/drawing/2014/main" id="{B1E2F72F-8F45-4BA6-A790-0E4D983CDE13}"/>
                  </a:ext>
                </a:extLst>
              </p:cNvPr>
              <p:cNvGraphicFramePr>
                <a:graphicFrameLocks noGrp="1"/>
              </p:cNvGraphicFramePr>
              <p:nvPr>
                <p:ph idx="1"/>
                <p:extLst>
                  <p:ext uri="{D42A27DB-BD31-4B8C-83A1-F6EECF244321}">
                    <p14:modId xmlns:p14="http://schemas.microsoft.com/office/powerpoint/2010/main" val="941801348"/>
                  </p:ext>
                </p:extLst>
              </p:nvPr>
            </p:nvGraphicFramePr>
            <p:xfrm>
              <a:off x="0" y="2243467"/>
              <a:ext cx="11292840" cy="2379414"/>
            </p:xfrm>
            <a:graphic>
              <a:graphicData uri="http://schemas.openxmlformats.org/drawingml/2006/table">
                <a:tbl>
                  <a:tblPr firstRow="1" bandRow="1">
                    <a:tableStyleId>{5C22544A-7EE6-4342-B048-85BDC9FD1C3A}</a:tableStyleId>
                  </a:tblPr>
                  <a:tblGrid>
                    <a:gridCol w="1596846">
                      <a:extLst>
                        <a:ext uri="{9D8B030D-6E8A-4147-A177-3AD203B41FA5}">
                          <a16:colId xmlns:a16="http://schemas.microsoft.com/office/drawing/2014/main" val="3571397397"/>
                        </a:ext>
                      </a:extLst>
                    </a:gridCol>
                    <a:gridCol w="3064750">
                      <a:extLst>
                        <a:ext uri="{9D8B030D-6E8A-4147-A177-3AD203B41FA5}">
                          <a16:colId xmlns:a16="http://schemas.microsoft.com/office/drawing/2014/main" val="1668525547"/>
                        </a:ext>
                      </a:extLst>
                    </a:gridCol>
                    <a:gridCol w="4173887">
                      <a:extLst>
                        <a:ext uri="{9D8B030D-6E8A-4147-A177-3AD203B41FA5}">
                          <a16:colId xmlns:a16="http://schemas.microsoft.com/office/drawing/2014/main" val="3336208924"/>
                        </a:ext>
                      </a:extLst>
                    </a:gridCol>
                    <a:gridCol w="2457357">
                      <a:extLst>
                        <a:ext uri="{9D8B030D-6E8A-4147-A177-3AD203B41FA5}">
                          <a16:colId xmlns:a16="http://schemas.microsoft.com/office/drawing/2014/main" val="3409076357"/>
                        </a:ext>
                      </a:extLst>
                    </a:gridCol>
                  </a:tblGrid>
                  <a:tr h="456059">
                    <a:tc>
                      <a:txBody>
                        <a:bodyPr/>
                        <a:lstStyle/>
                        <a:p>
                          <a:pPr algn="ctr"/>
                          <a:r>
                            <a:rPr lang="en-US" sz="2100" dirty="0"/>
                            <a:t>Steps</a:t>
                          </a:r>
                          <a:endParaRPr lang="en-GB" sz="2100" dirty="0"/>
                        </a:p>
                      </a:txBody>
                      <a:tcPr marL="106442" marR="106442" marT="53221" marB="53221"/>
                    </a:tc>
                    <a:tc>
                      <a:txBody>
                        <a:bodyPr/>
                        <a:lstStyle/>
                        <a:p>
                          <a:pPr algn="ctr"/>
                          <a:r>
                            <a:rPr lang="en-US" sz="2100" dirty="0"/>
                            <a:t>Design Parameter</a:t>
                          </a:r>
                        </a:p>
                      </a:txBody>
                      <a:tcPr marL="106442" marR="106442" marT="53221" marB="53221"/>
                    </a:tc>
                    <a:tc>
                      <a:txBody>
                        <a:bodyPr/>
                        <a:lstStyle/>
                        <a:p>
                          <a:pPr algn="ctr"/>
                          <a:r>
                            <a:rPr lang="en-US" sz="2100" dirty="0"/>
                            <a:t>Equation</a:t>
                          </a:r>
                          <a:endParaRPr lang="en-GB" sz="2100" dirty="0"/>
                        </a:p>
                      </a:txBody>
                      <a:tcPr marL="106442" marR="106442" marT="53221" marB="53221"/>
                    </a:tc>
                    <a:tc>
                      <a:txBody>
                        <a:bodyPr/>
                        <a:lstStyle/>
                        <a:p>
                          <a:pPr algn="ctr"/>
                          <a:r>
                            <a:rPr lang="en-US" sz="2100" dirty="0"/>
                            <a:t>Result</a:t>
                          </a:r>
                          <a:endParaRPr lang="en-GB" sz="2100" dirty="0"/>
                        </a:p>
                      </a:txBody>
                      <a:tcPr marL="106442" marR="106442" marT="53221" marB="53221"/>
                    </a:tc>
                    <a:extLst>
                      <a:ext uri="{0D108BD9-81ED-4DB2-BD59-A6C34878D82A}">
                        <a16:rowId xmlns:a16="http://schemas.microsoft.com/office/drawing/2014/main" val="3696572605"/>
                      </a:ext>
                    </a:extLst>
                  </a:tr>
                  <a:tr h="456059">
                    <a:tc>
                      <a:txBody>
                        <a:bodyPr/>
                        <a:lstStyle/>
                        <a:p>
                          <a:pPr algn="ctr"/>
                          <a:r>
                            <a:rPr lang="en-US" sz="2100" dirty="0"/>
                            <a:t>1</a:t>
                          </a:r>
                          <a:endParaRPr lang="en-GB" sz="2100" dirty="0"/>
                        </a:p>
                      </a:txBody>
                      <a:tcPr marL="106442" marR="106442" marT="53221" marB="53221"/>
                    </a:tc>
                    <a:tc>
                      <a:txBody>
                        <a:bodyPr/>
                        <a:lstStyle/>
                        <a:p>
                          <a:pPr algn="ctr"/>
                          <a:r>
                            <a:rPr lang="en-US" sz="2100" dirty="0"/>
                            <a:t>Reliability / Std. Dev.</a:t>
                          </a:r>
                          <a:endParaRPr lang="en-GB" sz="2100" dirty="0"/>
                        </a:p>
                      </a:txBody>
                      <a:tcPr marL="106442" marR="106442" marT="53221" marB="53221"/>
                    </a:tc>
                    <a:tc>
                      <a:txBody>
                        <a:bodyPr/>
                        <a:lstStyle/>
                        <a:p>
                          <a:pPr algn="ctr"/>
                          <a:r>
                            <a:rPr lang="en-US" sz="2100" dirty="0"/>
                            <a:t>-</a:t>
                          </a:r>
                          <a:endParaRPr lang="en-GB" sz="2100" dirty="0"/>
                        </a:p>
                      </a:txBody>
                      <a:tcPr marL="106442" marR="106442" marT="53221" marB="53221"/>
                    </a:tc>
                    <a:tc>
                      <a:txBody>
                        <a:bodyPr/>
                        <a:lstStyle/>
                        <a:p>
                          <a:pPr algn="ctr"/>
                          <a:r>
                            <a:rPr lang="en-US" sz="2100" dirty="0"/>
                            <a:t>85% | 0.45</a:t>
                          </a:r>
                          <a:endParaRPr lang="en-GB" sz="2100" dirty="0"/>
                        </a:p>
                      </a:txBody>
                      <a:tcPr marL="106442" marR="106442" marT="53221" marB="53221"/>
                    </a:tc>
                    <a:extLst>
                      <a:ext uri="{0D108BD9-81ED-4DB2-BD59-A6C34878D82A}">
                        <a16:rowId xmlns:a16="http://schemas.microsoft.com/office/drawing/2014/main" val="4154640880"/>
                      </a:ext>
                    </a:extLst>
                  </a:tr>
                  <a:tr h="555178">
                    <a:tc>
                      <a:txBody>
                        <a:bodyPr/>
                        <a:lstStyle/>
                        <a:p>
                          <a:pPr algn="ctr"/>
                          <a:r>
                            <a:rPr lang="en-US" sz="2100" dirty="0"/>
                            <a:t>2</a:t>
                          </a:r>
                          <a:endParaRPr lang="en-GB" sz="2100" dirty="0"/>
                        </a:p>
                      </a:txBody>
                      <a:tcPr marL="106442" marR="106442" marT="53221" marB="53221"/>
                    </a:tc>
                    <a:tc>
                      <a:txBody>
                        <a:bodyPr/>
                        <a:lstStyle/>
                        <a:p>
                          <a:pPr algn="ctr"/>
                          <a:r>
                            <a:rPr lang="en-US" sz="2100" dirty="0"/>
                            <a:t>ESAL</a:t>
                          </a:r>
                          <a:endParaRPr lang="en-GB" sz="2100" dirty="0"/>
                        </a:p>
                      </a:txBody>
                      <a:tcPr marL="106442" marR="106442" marT="53221" marB="53221"/>
                    </a:tc>
                    <a:tc>
                      <a:txBody>
                        <a:bodyPr/>
                        <a:lstStyle/>
                        <a:p>
                          <a:endParaRPr lang="en-US"/>
                        </a:p>
                      </a:txBody>
                      <a:tcPr marL="106442" marR="106442" marT="53221" marB="53221">
                        <a:blipFill>
                          <a:blip r:embed="rId3"/>
                          <a:stretch>
                            <a:fillRect l="-111971" t="-171429" r="-59416" b="-178022"/>
                          </a:stretch>
                        </a:blipFill>
                      </a:tcPr>
                    </a:tc>
                    <a:tc>
                      <a:txBody>
                        <a:bodyPr/>
                        <a:lstStyle/>
                        <a:p>
                          <a:endParaRPr lang="en-US"/>
                        </a:p>
                      </a:txBody>
                      <a:tcPr marL="106442" marR="106442" marT="53221" marB="53221">
                        <a:blipFill>
                          <a:blip r:embed="rId3"/>
                          <a:stretch>
                            <a:fillRect l="-360298" t="-171429" r="-993" b="-178022"/>
                          </a:stretch>
                        </a:blipFill>
                      </a:tcPr>
                    </a:tc>
                    <a:extLst>
                      <a:ext uri="{0D108BD9-81ED-4DB2-BD59-A6C34878D82A}">
                        <a16:rowId xmlns:a16="http://schemas.microsoft.com/office/drawing/2014/main" val="2770200173"/>
                      </a:ext>
                    </a:extLst>
                  </a:tr>
                  <a:tr h="456059">
                    <a:tc>
                      <a:txBody>
                        <a:bodyPr/>
                        <a:lstStyle/>
                        <a:p>
                          <a:pPr algn="ctr"/>
                          <a:r>
                            <a:rPr lang="en-US" sz="2100" dirty="0"/>
                            <a:t>3</a:t>
                          </a:r>
                          <a:endParaRPr lang="en-GB" sz="2100" dirty="0"/>
                        </a:p>
                      </a:txBody>
                      <a:tcPr marL="106442" marR="106442" marT="53221" marB="53221"/>
                    </a:tc>
                    <a:tc>
                      <a:txBody>
                        <a:bodyPr/>
                        <a:lstStyle/>
                        <a:p>
                          <a:pPr algn="ctr"/>
                          <a:r>
                            <a:rPr lang="en-US" sz="2100" dirty="0"/>
                            <a:t>Roadbed Soil</a:t>
                          </a:r>
                          <a:endParaRPr lang="en-GB" sz="2100" dirty="0"/>
                        </a:p>
                      </a:txBody>
                      <a:tcPr marL="106442" marR="106442" marT="53221" marB="53221"/>
                    </a:tc>
                    <a:tc>
                      <a:txBody>
                        <a:bodyPr/>
                        <a:lstStyle/>
                        <a:p>
                          <a:pPr algn="ctr"/>
                          <a:r>
                            <a:rPr lang="en-US" sz="2100" dirty="0"/>
                            <a:t>-</a:t>
                          </a:r>
                          <a:endParaRPr lang="en-GB" sz="2100" dirty="0"/>
                        </a:p>
                      </a:txBody>
                      <a:tcPr marL="106442" marR="106442" marT="53221" marB="53221"/>
                    </a:tc>
                    <a:tc>
                      <a:txBody>
                        <a:bodyPr/>
                        <a:lstStyle/>
                        <a:p>
                          <a:pPr algn="ctr"/>
                          <a:r>
                            <a:rPr lang="en-US" sz="2100" dirty="0" err="1"/>
                            <a:t>Mr</a:t>
                          </a:r>
                          <a:r>
                            <a:rPr lang="en-US" sz="2100" dirty="0"/>
                            <a:t> = 7,000 psi</a:t>
                          </a:r>
                          <a:endParaRPr lang="en-GB" sz="2100" dirty="0"/>
                        </a:p>
                      </a:txBody>
                      <a:tcPr marL="106442" marR="106442" marT="53221" marB="53221"/>
                    </a:tc>
                    <a:extLst>
                      <a:ext uri="{0D108BD9-81ED-4DB2-BD59-A6C34878D82A}">
                        <a16:rowId xmlns:a16="http://schemas.microsoft.com/office/drawing/2014/main" val="2163406231"/>
                      </a:ext>
                    </a:extLst>
                  </a:tr>
                  <a:tr h="456059">
                    <a:tc>
                      <a:txBody>
                        <a:bodyPr/>
                        <a:lstStyle/>
                        <a:p>
                          <a:pPr algn="ctr"/>
                          <a:r>
                            <a:rPr lang="en-US" sz="2100" dirty="0"/>
                            <a:t>4</a:t>
                          </a:r>
                          <a:endParaRPr lang="en-GB" sz="2100" dirty="0"/>
                        </a:p>
                      </a:txBody>
                      <a:tcPr marL="106442" marR="106442" marT="53221" marB="53221"/>
                    </a:tc>
                    <a:tc>
                      <a:txBody>
                        <a:bodyPr/>
                        <a:lstStyle/>
                        <a:p>
                          <a:pPr algn="ctr"/>
                          <a:r>
                            <a:rPr lang="en-US" sz="2100" dirty="0"/>
                            <a:t>PSI</a:t>
                          </a:r>
                          <a:endParaRPr lang="en-GB" sz="2100" dirty="0"/>
                        </a:p>
                      </a:txBody>
                      <a:tcPr marL="106442" marR="106442" marT="53221" marB="53221"/>
                    </a:tc>
                    <a:tc>
                      <a:txBody>
                        <a:bodyPr/>
                        <a:lstStyle/>
                        <a:p>
                          <a:pPr algn="ctr"/>
                          <a:r>
                            <a:rPr lang="en-US" sz="2100" dirty="0"/>
                            <a:t>Pi – Pt = PSI</a:t>
                          </a:r>
                          <a:endParaRPr lang="en-GB" sz="2100" dirty="0"/>
                        </a:p>
                      </a:txBody>
                      <a:tcPr marL="106442" marR="106442" marT="53221" marB="53221"/>
                    </a:tc>
                    <a:tc>
                      <a:txBody>
                        <a:bodyPr/>
                        <a:lstStyle/>
                        <a:p>
                          <a:pPr algn="ctr"/>
                          <a:r>
                            <a:rPr lang="en-US" sz="2100" dirty="0"/>
                            <a:t>2</a:t>
                          </a:r>
                          <a:endParaRPr lang="en-GB" sz="2100" dirty="0"/>
                        </a:p>
                      </a:txBody>
                      <a:tcPr marL="106442" marR="106442" marT="53221" marB="53221"/>
                    </a:tc>
                    <a:extLst>
                      <a:ext uri="{0D108BD9-81ED-4DB2-BD59-A6C34878D82A}">
                        <a16:rowId xmlns:a16="http://schemas.microsoft.com/office/drawing/2014/main" val="1055873028"/>
                      </a:ext>
                    </a:extLst>
                  </a:tr>
                </a:tbl>
              </a:graphicData>
            </a:graphic>
          </p:graphicFrame>
        </mc:Fallback>
      </mc:AlternateContent>
      <p:sp>
        <p:nvSpPr>
          <p:cNvPr id="4" name="Slide Number Placeholder 3">
            <a:extLst>
              <a:ext uri="{FF2B5EF4-FFF2-40B4-BE49-F238E27FC236}">
                <a16:creationId xmlns:a16="http://schemas.microsoft.com/office/drawing/2014/main" id="{114D4372-5E07-4A2B-8E29-7F106A4A4A9F}"/>
              </a:ext>
            </a:extLst>
          </p:cNvPr>
          <p:cNvSpPr>
            <a:spLocks noGrp="1"/>
          </p:cNvSpPr>
          <p:nvPr>
            <p:ph type="sldNum" sz="quarter" idx="12"/>
          </p:nvPr>
        </p:nvSpPr>
        <p:spPr/>
        <p:txBody>
          <a:bodyPr>
            <a:normAutofit lnSpcReduction="10000"/>
          </a:bodyPr>
          <a:lstStyle/>
          <a:p>
            <a:fld id="{D733103D-BF4D-154C-AAA9-127D4A025979}" type="slidenum">
              <a:rPr lang="en-SA" smtClean="0"/>
              <a:t>49</a:t>
            </a:fld>
            <a:endParaRPr lang="en-SA"/>
          </a:p>
        </p:txBody>
      </p:sp>
      <p:pic>
        <p:nvPicPr>
          <p:cNvPr id="6" name="Google Shape;57;p13">
            <a:extLst>
              <a:ext uri="{FF2B5EF4-FFF2-40B4-BE49-F238E27FC236}">
                <a16:creationId xmlns:a16="http://schemas.microsoft.com/office/drawing/2014/main" id="{C7F6D000-8AA5-4E06-B9DB-55479ECF73D9}"/>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B1791FF7-24C6-48CC-91CE-A7F9500FEC7F}"/>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15812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EC67B3-2B31-4EF6-B3B0-646C14BC5371}"/>
              </a:ext>
            </a:extLst>
          </p:cNvPr>
          <p:cNvSpPr>
            <a:spLocks noGrp="1"/>
          </p:cNvSpPr>
          <p:nvPr>
            <p:ph type="title"/>
          </p:nvPr>
        </p:nvSpPr>
        <p:spPr>
          <a:xfrm>
            <a:off x="1764290" y="430069"/>
            <a:ext cx="6254295" cy="608930"/>
          </a:xfrm>
        </p:spPr>
        <p:txBody>
          <a:bodyPr>
            <a:normAutofit fontScale="90000"/>
          </a:bodyPr>
          <a:lstStyle/>
          <a:p>
            <a:r>
              <a:rPr lang="en-US" dirty="0"/>
              <a:t>Introduction</a:t>
            </a:r>
          </a:p>
        </p:txBody>
      </p:sp>
      <p:pic>
        <p:nvPicPr>
          <p:cNvPr id="4" name="Picture 56">
            <a:extLst>
              <a:ext uri="{FF2B5EF4-FFF2-40B4-BE49-F238E27FC236}">
                <a16:creationId xmlns:a16="http://schemas.microsoft.com/office/drawing/2014/main" id="{A0B90CE7-340C-44CC-BE16-46D069263C2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71" y="1252282"/>
            <a:ext cx="8001152" cy="5379630"/>
          </a:xfrm>
          <a:prstGeom prst="rect">
            <a:avLst/>
          </a:prstGeom>
          <a:noFill/>
          <a:ln>
            <a:noFill/>
          </a:ln>
        </p:spPr>
      </p:pic>
      <p:pic>
        <p:nvPicPr>
          <p:cNvPr id="3" name="Google Shape;57;p13">
            <a:extLst>
              <a:ext uri="{FF2B5EF4-FFF2-40B4-BE49-F238E27FC236}">
                <a16:creationId xmlns:a16="http://schemas.microsoft.com/office/drawing/2014/main" id="{F63A859C-00B9-4573-A91C-E1AC4D58DCA8}"/>
              </a:ext>
            </a:extLst>
          </p:cNvPr>
          <p:cNvPicPr preferRelativeResize="0"/>
          <p:nvPr/>
        </p:nvPicPr>
        <p:blipFill>
          <a:blip r:embed="rId4">
            <a:alphaModFix/>
          </a:blip>
          <a:stretch>
            <a:fillRect/>
          </a:stretch>
        </p:blipFill>
        <p:spPr>
          <a:xfrm>
            <a:off x="0" y="-66421"/>
            <a:ext cx="1489166" cy="1318703"/>
          </a:xfrm>
          <a:prstGeom prst="rect">
            <a:avLst/>
          </a:prstGeom>
          <a:noFill/>
          <a:ln>
            <a:noFill/>
          </a:ln>
        </p:spPr>
      </p:pic>
      <p:sp>
        <p:nvSpPr>
          <p:cNvPr id="7" name="عنوان 1">
            <a:extLst>
              <a:ext uri="{FF2B5EF4-FFF2-40B4-BE49-F238E27FC236}">
                <a16:creationId xmlns:a16="http://schemas.microsoft.com/office/drawing/2014/main" id="{D6B0D713-CB75-4B3D-88A8-C6BA01599CBD}"/>
              </a:ext>
            </a:extLst>
          </p:cNvPr>
          <p:cNvSpPr txBox="1">
            <a:spLocks/>
          </p:cNvSpPr>
          <p:nvPr/>
        </p:nvSpPr>
        <p:spPr>
          <a:xfrm>
            <a:off x="8018586" y="1261995"/>
            <a:ext cx="3255666" cy="46062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n-US" sz="2400" b="1" dirty="0"/>
              <a:t>Project Area </a:t>
            </a:r>
          </a:p>
          <a:p>
            <a:pPr algn="ctr"/>
            <a:endParaRPr lang="en-US" sz="2400" b="1" dirty="0"/>
          </a:p>
          <a:p>
            <a:pPr algn="ctr"/>
            <a:r>
              <a:rPr lang="en-US" sz="2400" dirty="0" err="1"/>
              <a:t>Alhofuf</a:t>
            </a:r>
            <a:r>
              <a:rPr lang="en-US" sz="2400" dirty="0"/>
              <a:t> western ring road is located between the start of </a:t>
            </a:r>
            <a:r>
              <a:rPr lang="en-US" sz="2400" u="sng" dirty="0"/>
              <a:t>6614 route</a:t>
            </a:r>
            <a:r>
              <a:rPr lang="en-US" sz="2400" dirty="0"/>
              <a:t> and ends </a:t>
            </a:r>
            <a:r>
              <a:rPr lang="en-US" sz="2400" u="sng" dirty="0"/>
              <a:t>6446 route</a:t>
            </a:r>
          </a:p>
          <a:p>
            <a:pPr algn="ctr"/>
            <a:endParaRPr lang="en-US" sz="2400" u="sng" dirty="0"/>
          </a:p>
          <a:p>
            <a:pPr algn="ctr"/>
            <a:endParaRPr lang="en-US" sz="2400" u="sng" dirty="0"/>
          </a:p>
          <a:p>
            <a:pPr algn="ctr"/>
            <a:endParaRPr lang="en-US" sz="2400" u="sng" dirty="0"/>
          </a:p>
        </p:txBody>
      </p:sp>
      <p:sp>
        <p:nvSpPr>
          <p:cNvPr id="8" name="Slide Number Placeholder 7">
            <a:extLst>
              <a:ext uri="{FF2B5EF4-FFF2-40B4-BE49-F238E27FC236}">
                <a16:creationId xmlns:a16="http://schemas.microsoft.com/office/drawing/2014/main" id="{8038D066-16B8-4D9B-B3B1-1CEF74ECD32D}"/>
              </a:ext>
            </a:extLst>
          </p:cNvPr>
          <p:cNvSpPr>
            <a:spLocks noGrp="1"/>
          </p:cNvSpPr>
          <p:nvPr>
            <p:ph type="sldNum" sz="quarter" idx="12"/>
          </p:nvPr>
        </p:nvSpPr>
        <p:spPr/>
        <p:txBody>
          <a:bodyPr>
            <a:normAutofit lnSpcReduction="10000"/>
          </a:bodyPr>
          <a:lstStyle/>
          <a:p>
            <a:fld id="{D733103D-BF4D-154C-AAA9-127D4A025979}" type="slidenum">
              <a:rPr lang="en-SA" smtClean="0"/>
              <a:t>5</a:t>
            </a:fld>
            <a:endParaRPr lang="en-SA"/>
          </a:p>
        </p:txBody>
      </p:sp>
    </p:spTree>
    <p:extLst>
      <p:ext uri="{BB962C8B-B14F-4D97-AF65-F5344CB8AC3E}">
        <p14:creationId xmlns:p14="http://schemas.microsoft.com/office/powerpoint/2010/main" val="23365013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3ED30DF-5173-49D8-8B41-D2BBDFE7F575}"/>
                  </a:ext>
                </a:extLst>
              </p:cNvPr>
              <p:cNvSpPr>
                <a:spLocks noGrp="1"/>
              </p:cNvSpPr>
              <p:nvPr>
                <p:ph type="title"/>
              </p:nvPr>
            </p:nvSpPr>
            <p:spPr/>
            <p:txBody>
              <a:bodyPr>
                <a:normAutofit/>
              </a:bodyPr>
              <a:lstStyle/>
              <a:p>
                <a:r>
                  <a:rPr lang="en-US" sz="2400" dirty="0">
                    <a:effectLst/>
                    <a:latin typeface="Times New Roman" panose="02020603050405020304" pitchFamily="18" charset="0"/>
                    <a:ea typeface="Times New Roman" panose="02020603050405020304" pitchFamily="18" charset="0"/>
                  </a:rPr>
                  <a:t>Pavement coefficients (</a:t>
                </a:r>
                <a14:m>
                  <m:oMath xmlns:m="http://schemas.openxmlformats.org/officeDocument/2006/math">
                    <m:sSub>
                      <m:sSubPr>
                        <m:ctrlPr>
                          <a:rPr lang="en-US" sz="5400" i="1">
                            <a:effectLst/>
                            <a:latin typeface="Cambria Math" panose="02040503050406030204" pitchFamily="18" charset="0"/>
                            <a:ea typeface="Times New Roman" panose="02020603050405020304" pitchFamily="18" charset="0"/>
                          </a:rPr>
                        </m:ctrlPr>
                      </m:sSubPr>
                      <m:e>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𝐚</m:t>
                        </m:r>
                      </m:e>
                      <m:sub>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𝟏</m:t>
                        </m:r>
                      </m:sub>
                    </m:sSub>
                    <m:r>
                      <a:rPr lang="en-US" sz="2400" b="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5400" i="1">
                            <a:effectLst/>
                            <a:latin typeface="Cambria Math" panose="02040503050406030204" pitchFamily="18" charset="0"/>
                            <a:ea typeface="Times New Roman" panose="02020603050405020304" pitchFamily="18" charset="0"/>
                          </a:rPr>
                        </m:ctrlPr>
                      </m:sSubPr>
                      <m:e>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𝐚</m:t>
                        </m:r>
                      </m:e>
                      <m:sub>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𝟐</m:t>
                        </m:r>
                      </m:sub>
                    </m:sSub>
                    <m:r>
                      <a:rPr lang="en-US" sz="2400" b="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5400" i="1">
                            <a:effectLst/>
                            <a:latin typeface="Cambria Math" panose="02040503050406030204" pitchFamily="18" charset="0"/>
                            <a:ea typeface="Times New Roman" panose="02020603050405020304" pitchFamily="18" charset="0"/>
                          </a:rPr>
                        </m:ctrlPr>
                      </m:sSubPr>
                      <m:e>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𝐚</m:t>
                        </m:r>
                      </m:e>
                      <m:sub>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𝟑</m:t>
                        </m:r>
                      </m:sub>
                    </m:sSub>
                  </m:oMath>
                </a14:m>
                <a:r>
                  <a:rPr lang="en-US" sz="2400" dirty="0">
                    <a:effectLst/>
                    <a:latin typeface="Times New Roman" panose="02020603050405020304" pitchFamily="18" charset="0"/>
                    <a:ea typeface="Times New Roman" panose="02020603050405020304" pitchFamily="18" charset="0"/>
                  </a:rPr>
                  <a:t>)</a:t>
                </a:r>
                <a:endParaRPr lang="en-US" sz="5400" dirty="0"/>
              </a:p>
            </p:txBody>
          </p:sp>
        </mc:Choice>
        <mc:Fallback xmlns="">
          <p:sp>
            <p:nvSpPr>
              <p:cNvPr id="2" name="Title 1">
                <a:extLst>
                  <a:ext uri="{FF2B5EF4-FFF2-40B4-BE49-F238E27FC236}">
                    <a16:creationId xmlns:a16="http://schemas.microsoft.com/office/drawing/2014/main" id="{73ED30DF-5173-49D8-8B41-D2BBDFE7F575}"/>
                  </a:ext>
                </a:extLst>
              </p:cNvPr>
              <p:cNvSpPr>
                <a:spLocks noGrp="1" noRot="1" noChangeAspect="1" noMove="1" noResize="1" noEditPoints="1" noAdjustHandles="1" noChangeArrowheads="1" noChangeShapeType="1" noTextEdit="1"/>
              </p:cNvSpPr>
              <p:nvPr>
                <p:ph type="title"/>
              </p:nvPr>
            </p:nvSpPr>
            <p:spPr>
              <a:blipFill>
                <a:blip r:embed="rId3"/>
                <a:stretch>
                  <a:fillRect l="-943" b="-5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03BBFA12-0711-4676-9C54-56A4DD82DF93}"/>
                  </a:ext>
                </a:extLst>
              </p:cNvPr>
              <p:cNvGraphicFramePr>
                <a:graphicFrameLocks noGrp="1"/>
              </p:cNvGraphicFramePr>
              <p:nvPr>
                <p:ph idx="1"/>
                <p:extLst>
                  <p:ext uri="{D42A27DB-BD31-4B8C-83A1-F6EECF244321}">
                    <p14:modId xmlns:p14="http://schemas.microsoft.com/office/powerpoint/2010/main" val="3408630498"/>
                  </p:ext>
                </p:extLst>
              </p:nvPr>
            </p:nvGraphicFramePr>
            <p:xfrm>
              <a:off x="3028949" y="2027079"/>
              <a:ext cx="5075205" cy="3876453"/>
            </p:xfrm>
            <a:graphic>
              <a:graphicData uri="http://schemas.openxmlformats.org/drawingml/2006/table">
                <a:tbl>
                  <a:tblPr firstRow="1" firstCol="1" bandRow="1">
                    <a:tableStyleId>{5C22544A-7EE6-4342-B048-85BDC9FD1C3A}</a:tableStyleId>
                  </a:tblPr>
                  <a:tblGrid>
                    <a:gridCol w="1200586">
                      <a:extLst>
                        <a:ext uri="{9D8B030D-6E8A-4147-A177-3AD203B41FA5}">
                          <a16:colId xmlns:a16="http://schemas.microsoft.com/office/drawing/2014/main" val="158417247"/>
                        </a:ext>
                      </a:extLst>
                    </a:gridCol>
                    <a:gridCol w="1418875">
                      <a:extLst>
                        <a:ext uri="{9D8B030D-6E8A-4147-A177-3AD203B41FA5}">
                          <a16:colId xmlns:a16="http://schemas.microsoft.com/office/drawing/2014/main" val="1558318080"/>
                        </a:ext>
                      </a:extLst>
                    </a:gridCol>
                    <a:gridCol w="1227872">
                      <a:extLst>
                        <a:ext uri="{9D8B030D-6E8A-4147-A177-3AD203B41FA5}">
                          <a16:colId xmlns:a16="http://schemas.microsoft.com/office/drawing/2014/main" val="672185881"/>
                        </a:ext>
                      </a:extLst>
                    </a:gridCol>
                    <a:gridCol w="1227872">
                      <a:extLst>
                        <a:ext uri="{9D8B030D-6E8A-4147-A177-3AD203B41FA5}">
                          <a16:colId xmlns:a16="http://schemas.microsoft.com/office/drawing/2014/main" val="4049859867"/>
                        </a:ext>
                      </a:extLst>
                    </a:gridCol>
                  </a:tblGrid>
                  <a:tr h="441154">
                    <a:tc>
                      <a:txBody>
                        <a:bodyPr/>
                        <a:lstStyle/>
                        <a:p>
                          <a:pPr marL="0" marR="0" algn="ctr">
                            <a:lnSpc>
                              <a:spcPct val="100000"/>
                            </a:lnSpc>
                            <a:spcBef>
                              <a:spcPts val="0"/>
                            </a:spcBef>
                            <a:spcAft>
                              <a:spcPts val="0"/>
                            </a:spcAft>
                          </a:pPr>
                          <a:r>
                            <a:rPr lang="en-US" sz="1800">
                              <a:effectLst/>
                            </a:rPr>
                            <a:t>Layer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(AC)</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B.C</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Sub.B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42774728"/>
                      </a:ext>
                    </a:extLst>
                  </a:tr>
                  <a:tr h="1460978">
                    <a:tc>
                      <a:txBody>
                        <a:bodyPr/>
                        <a:lstStyle/>
                        <a:p>
                          <a:pPr marL="0" marR="0" algn="ctr">
                            <a:lnSpc>
                              <a:spcPct val="100000"/>
                            </a:lnSpc>
                            <a:spcBef>
                              <a:spcPts val="0"/>
                            </a:spcBef>
                            <a:spcAft>
                              <a:spcPts val="0"/>
                            </a:spcAft>
                          </a:pPr>
                          <a:r>
                            <a:rPr lang="en-US" sz="1800">
                              <a:effectLst/>
                            </a:rPr>
                            <a:t>CBR%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dirty="0">
                              <a:effectLst/>
                            </a:rPr>
                            <a:t>Marshall (Stability) (1900 lbs.)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85%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40%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04245133"/>
                      </a:ext>
                    </a:extLst>
                  </a:tr>
                  <a:tr h="1460978">
                    <a:tc>
                      <a:txBody>
                        <a:bodyPr/>
                        <a:lstStyle/>
                        <a:p>
                          <a:pPr marL="0" marR="0" algn="ctr">
                            <a:lnSpc>
                              <a:spcPct val="100000"/>
                            </a:lnSpc>
                            <a:spcBef>
                              <a:spcPts val="0"/>
                            </a:spcBef>
                            <a:spcAft>
                              <a:spcPts val="0"/>
                            </a:spcAft>
                          </a:pPr>
                          <a14:m>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𝐌</m:t>
                                  </m:r>
                                </m:e>
                                <m:sub>
                                  <m:r>
                                    <a:rPr lang="en-US" sz="1800">
                                      <a:effectLst/>
                                      <a:latin typeface="Cambria Math" panose="02040503050406030204" pitchFamily="18" charset="0"/>
                                    </a:rPr>
                                    <m:t>𝐫</m:t>
                                  </m:r>
                                </m:sub>
                              </m:sSub>
                            </m:oMath>
                          </a14:m>
                          <a:r>
                            <a:rPr lang="en-US" sz="1800">
                              <a:effectLst/>
                            </a:rPr>
                            <a:t> (psi)</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Modulus</a:t>
                          </a:r>
                        </a:p>
                        <a:p>
                          <a:pPr marL="0" marR="0" algn="ctr">
                            <a:lnSpc>
                              <a:spcPct val="100000"/>
                            </a:lnSpc>
                            <a:spcBef>
                              <a:spcPts val="0"/>
                            </a:spcBef>
                            <a:spcAft>
                              <a:spcPts val="0"/>
                            </a:spcAft>
                          </a:pPr>
                          <a:r>
                            <a:rPr lang="en-US" sz="1800">
                              <a:effectLst/>
                            </a:rPr>
                            <a:t> (40,000 psi)</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dirty="0">
                              <a:effectLst/>
                            </a:rPr>
                            <a:t>29,500 psi</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17,000 psi</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83394703"/>
                      </a:ext>
                    </a:extLst>
                  </a:tr>
                  <a:tr h="513343">
                    <a:tc>
                      <a:txBody>
                        <a:bodyPr/>
                        <a:lstStyle/>
                        <a:p>
                          <a:pPr marL="0" marR="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a:rPr lang="en-US" sz="1800">
                                        <a:effectLst/>
                                        <a:latin typeface="Cambria Math" panose="02040503050406030204" pitchFamily="18" charset="0"/>
                                      </a:rPr>
                                      <m:t>𝐚</m:t>
                                    </m:r>
                                  </m:e>
                                  <m:sub>
                                    <m:r>
                                      <a:rPr lang="en-US" sz="1800">
                                        <a:effectLst/>
                                        <a:latin typeface="Cambria Math" panose="02040503050406030204" pitchFamily="18" charset="0"/>
                                      </a:rPr>
                                      <m:t>#</m:t>
                                    </m:r>
                                  </m:sub>
                                </m:sSub>
                              </m:oMath>
                            </m:oMathPara>
                          </a14:m>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0.42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0.135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dirty="0">
                              <a:effectLst/>
                            </a:rPr>
                            <a:t>0.12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55376496"/>
                      </a:ext>
                    </a:extLst>
                  </a:tr>
                </a:tbl>
              </a:graphicData>
            </a:graphic>
          </p:graphicFrame>
        </mc:Choice>
        <mc:Fallback xmlns="">
          <p:graphicFrame>
            <p:nvGraphicFramePr>
              <p:cNvPr id="5" name="Content Placeholder 4">
                <a:extLst>
                  <a:ext uri="{FF2B5EF4-FFF2-40B4-BE49-F238E27FC236}">
                    <a16:creationId xmlns:a16="http://schemas.microsoft.com/office/drawing/2014/main" id="{03BBFA12-0711-4676-9C54-56A4DD82DF93}"/>
                  </a:ext>
                </a:extLst>
              </p:cNvPr>
              <p:cNvGraphicFramePr>
                <a:graphicFrameLocks noGrp="1"/>
              </p:cNvGraphicFramePr>
              <p:nvPr>
                <p:ph idx="1"/>
                <p:extLst>
                  <p:ext uri="{D42A27DB-BD31-4B8C-83A1-F6EECF244321}">
                    <p14:modId xmlns:p14="http://schemas.microsoft.com/office/powerpoint/2010/main" val="3408630498"/>
                  </p:ext>
                </p:extLst>
              </p:nvPr>
            </p:nvGraphicFramePr>
            <p:xfrm>
              <a:off x="3028949" y="2027079"/>
              <a:ext cx="5075205" cy="3876453"/>
            </p:xfrm>
            <a:graphic>
              <a:graphicData uri="http://schemas.openxmlformats.org/drawingml/2006/table">
                <a:tbl>
                  <a:tblPr firstRow="1" firstCol="1" bandRow="1">
                    <a:tableStyleId>{5C22544A-7EE6-4342-B048-85BDC9FD1C3A}</a:tableStyleId>
                  </a:tblPr>
                  <a:tblGrid>
                    <a:gridCol w="1200586">
                      <a:extLst>
                        <a:ext uri="{9D8B030D-6E8A-4147-A177-3AD203B41FA5}">
                          <a16:colId xmlns:a16="http://schemas.microsoft.com/office/drawing/2014/main" val="158417247"/>
                        </a:ext>
                      </a:extLst>
                    </a:gridCol>
                    <a:gridCol w="1418875">
                      <a:extLst>
                        <a:ext uri="{9D8B030D-6E8A-4147-A177-3AD203B41FA5}">
                          <a16:colId xmlns:a16="http://schemas.microsoft.com/office/drawing/2014/main" val="1558318080"/>
                        </a:ext>
                      </a:extLst>
                    </a:gridCol>
                    <a:gridCol w="1227872">
                      <a:extLst>
                        <a:ext uri="{9D8B030D-6E8A-4147-A177-3AD203B41FA5}">
                          <a16:colId xmlns:a16="http://schemas.microsoft.com/office/drawing/2014/main" val="672185881"/>
                        </a:ext>
                      </a:extLst>
                    </a:gridCol>
                    <a:gridCol w="1227872">
                      <a:extLst>
                        <a:ext uri="{9D8B030D-6E8A-4147-A177-3AD203B41FA5}">
                          <a16:colId xmlns:a16="http://schemas.microsoft.com/office/drawing/2014/main" val="4049859867"/>
                        </a:ext>
                      </a:extLst>
                    </a:gridCol>
                  </a:tblGrid>
                  <a:tr h="441154">
                    <a:tc>
                      <a:txBody>
                        <a:bodyPr/>
                        <a:lstStyle/>
                        <a:p>
                          <a:pPr marL="0" marR="0" algn="ctr">
                            <a:lnSpc>
                              <a:spcPct val="100000"/>
                            </a:lnSpc>
                            <a:spcBef>
                              <a:spcPts val="0"/>
                            </a:spcBef>
                            <a:spcAft>
                              <a:spcPts val="0"/>
                            </a:spcAft>
                          </a:pPr>
                          <a:r>
                            <a:rPr lang="en-US" sz="1800">
                              <a:effectLst/>
                            </a:rPr>
                            <a:t>Layer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(AC)</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B.C</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Sub.B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42774728"/>
                      </a:ext>
                    </a:extLst>
                  </a:tr>
                  <a:tr h="1460978">
                    <a:tc>
                      <a:txBody>
                        <a:bodyPr/>
                        <a:lstStyle/>
                        <a:p>
                          <a:pPr marL="0" marR="0" algn="ctr">
                            <a:lnSpc>
                              <a:spcPct val="100000"/>
                            </a:lnSpc>
                            <a:spcBef>
                              <a:spcPts val="0"/>
                            </a:spcBef>
                            <a:spcAft>
                              <a:spcPts val="0"/>
                            </a:spcAft>
                          </a:pPr>
                          <a:r>
                            <a:rPr lang="en-US" sz="1800">
                              <a:effectLst/>
                            </a:rPr>
                            <a:t>CBR%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dirty="0">
                              <a:effectLst/>
                            </a:rPr>
                            <a:t>Marshall (Stability) (1900 lbs.)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85%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40%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04245133"/>
                      </a:ext>
                    </a:extLst>
                  </a:tr>
                  <a:tr h="1460978">
                    <a:tc>
                      <a:txBody>
                        <a:bodyPr/>
                        <a:lstStyle/>
                        <a:p>
                          <a:endParaRPr lang="en-US"/>
                        </a:p>
                      </a:txBody>
                      <a:tcPr marL="68580" marR="68580" marT="0" marB="0">
                        <a:blipFill>
                          <a:blip r:embed="rId4"/>
                          <a:stretch>
                            <a:fillRect l="-508" t="-135833" r="-325381" b="-35833"/>
                          </a:stretch>
                        </a:blipFill>
                      </a:tcPr>
                    </a:tc>
                    <a:tc>
                      <a:txBody>
                        <a:bodyPr/>
                        <a:lstStyle/>
                        <a:p>
                          <a:pPr marL="0" marR="0" algn="ctr">
                            <a:lnSpc>
                              <a:spcPct val="100000"/>
                            </a:lnSpc>
                            <a:spcBef>
                              <a:spcPts val="0"/>
                            </a:spcBef>
                            <a:spcAft>
                              <a:spcPts val="0"/>
                            </a:spcAft>
                          </a:pPr>
                          <a:r>
                            <a:rPr lang="en-US" sz="1800">
                              <a:effectLst/>
                            </a:rPr>
                            <a:t>Modulus</a:t>
                          </a:r>
                        </a:p>
                        <a:p>
                          <a:pPr marL="0" marR="0" algn="ctr">
                            <a:lnSpc>
                              <a:spcPct val="100000"/>
                            </a:lnSpc>
                            <a:spcBef>
                              <a:spcPts val="0"/>
                            </a:spcBef>
                            <a:spcAft>
                              <a:spcPts val="0"/>
                            </a:spcAft>
                          </a:pPr>
                          <a:r>
                            <a:rPr lang="en-US" sz="1800">
                              <a:effectLst/>
                            </a:rPr>
                            <a:t> (40,000 psi)</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dirty="0">
                              <a:effectLst/>
                            </a:rPr>
                            <a:t>29,500 psi</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17,000 psi</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83394703"/>
                      </a:ext>
                    </a:extLst>
                  </a:tr>
                  <a:tr h="513343">
                    <a:tc>
                      <a:txBody>
                        <a:bodyPr/>
                        <a:lstStyle/>
                        <a:p>
                          <a:endParaRPr lang="en-US"/>
                        </a:p>
                      </a:txBody>
                      <a:tcPr marL="68580" marR="68580" marT="0" marB="0">
                        <a:blipFill>
                          <a:blip r:embed="rId4"/>
                          <a:stretch>
                            <a:fillRect l="-508" t="-673810" r="-325381" b="-2381"/>
                          </a:stretch>
                        </a:blipFill>
                      </a:tcPr>
                    </a:tc>
                    <a:tc>
                      <a:txBody>
                        <a:bodyPr/>
                        <a:lstStyle/>
                        <a:p>
                          <a:pPr marL="0" marR="0" algn="ctr">
                            <a:lnSpc>
                              <a:spcPct val="100000"/>
                            </a:lnSpc>
                            <a:spcBef>
                              <a:spcPts val="0"/>
                            </a:spcBef>
                            <a:spcAft>
                              <a:spcPts val="0"/>
                            </a:spcAft>
                          </a:pPr>
                          <a:r>
                            <a:rPr lang="en-US" sz="1800">
                              <a:effectLst/>
                            </a:rPr>
                            <a:t>0.42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a:effectLst/>
                            </a:rPr>
                            <a:t>0.135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1800" dirty="0">
                              <a:effectLst/>
                            </a:rPr>
                            <a:t>0.12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55376496"/>
                      </a:ext>
                    </a:extLst>
                  </a:tr>
                </a:tbl>
              </a:graphicData>
            </a:graphic>
          </p:graphicFrame>
        </mc:Fallback>
      </mc:AlternateContent>
      <p:sp>
        <p:nvSpPr>
          <p:cNvPr id="4" name="Slide Number Placeholder 3">
            <a:extLst>
              <a:ext uri="{FF2B5EF4-FFF2-40B4-BE49-F238E27FC236}">
                <a16:creationId xmlns:a16="http://schemas.microsoft.com/office/drawing/2014/main" id="{F3F95980-93B5-4B70-9452-5E6A2167E1F0}"/>
              </a:ext>
            </a:extLst>
          </p:cNvPr>
          <p:cNvSpPr>
            <a:spLocks noGrp="1"/>
          </p:cNvSpPr>
          <p:nvPr>
            <p:ph type="sldNum" sz="quarter" idx="12"/>
          </p:nvPr>
        </p:nvSpPr>
        <p:spPr/>
        <p:txBody>
          <a:bodyPr>
            <a:normAutofit lnSpcReduction="10000"/>
          </a:bodyPr>
          <a:lstStyle/>
          <a:p>
            <a:fld id="{D733103D-BF4D-154C-AAA9-127D4A025979}" type="slidenum">
              <a:rPr lang="en-SA" smtClean="0"/>
              <a:t>50</a:t>
            </a:fld>
            <a:endParaRPr lang="en-SA"/>
          </a:p>
        </p:txBody>
      </p:sp>
      <p:pic>
        <p:nvPicPr>
          <p:cNvPr id="6" name="Google Shape;57;p13">
            <a:extLst>
              <a:ext uri="{FF2B5EF4-FFF2-40B4-BE49-F238E27FC236}">
                <a16:creationId xmlns:a16="http://schemas.microsoft.com/office/drawing/2014/main" id="{A48B33A2-0935-45BF-91D3-18E59528F5A7}"/>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8" name="Rectangle 7">
            <a:extLst>
              <a:ext uri="{FF2B5EF4-FFF2-40B4-BE49-F238E27FC236}">
                <a16:creationId xmlns:a16="http://schemas.microsoft.com/office/drawing/2014/main" id="{8EECE3CA-8C5D-4FB8-9BC5-5963ACDFB0A7}"/>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24483474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4B82029-3E35-4F03-BE27-B6EB6234F80F}"/>
                  </a:ext>
                </a:extLst>
              </p:cNvPr>
              <p:cNvSpPr>
                <a:spLocks noGrp="1"/>
              </p:cNvSpPr>
              <p:nvPr>
                <p:ph type="title"/>
              </p:nvPr>
            </p:nvSpPr>
            <p:spPr/>
            <p:txBody>
              <a:bodyPr>
                <a:normAutofit/>
              </a:bodyPr>
              <a:lstStyle/>
              <a:p>
                <a:r>
                  <a:rPr lang="en-US" sz="2400" dirty="0">
                    <a:effectLst/>
                    <a:latin typeface="Times New Roman" panose="02020603050405020304" pitchFamily="18" charset="0"/>
                    <a:ea typeface="Times New Roman" panose="02020603050405020304" pitchFamily="18" charset="0"/>
                  </a:rPr>
                  <a:t>Drainage Coefficient (</a:t>
                </a:r>
                <a14:m>
                  <m:oMath xmlns:m="http://schemas.openxmlformats.org/officeDocument/2006/math">
                    <m:sSub>
                      <m:sSubPr>
                        <m:ctrlPr>
                          <a:rPr lang="en-US" sz="5400" i="1">
                            <a:effectLst/>
                            <a:latin typeface="Cambria Math" panose="02040503050406030204" pitchFamily="18" charset="0"/>
                            <a:ea typeface="Times New Roman" panose="02020603050405020304" pitchFamily="18" charset="0"/>
                          </a:rPr>
                        </m:ctrlPr>
                      </m:sSubPr>
                      <m:e>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𝐦</m:t>
                        </m:r>
                      </m:e>
                      <m:sub>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en-US" sz="2400" dirty="0">
                    <a:effectLst/>
                    <a:latin typeface="Times New Roman" panose="02020603050405020304" pitchFamily="18" charset="0"/>
                    <a:ea typeface="Times New Roman" panose="02020603050405020304" pitchFamily="18" charset="0"/>
                  </a:rPr>
                  <a:t>), (</a:t>
                </a:r>
                <a14:m>
                  <m:oMath xmlns:m="http://schemas.openxmlformats.org/officeDocument/2006/math">
                    <m:sSub>
                      <m:sSubPr>
                        <m:ctrlPr>
                          <a:rPr lang="en-US" sz="5400" i="1">
                            <a:effectLst/>
                            <a:latin typeface="Cambria Math" panose="02040503050406030204" pitchFamily="18" charset="0"/>
                            <a:ea typeface="Times New Roman" panose="02020603050405020304" pitchFamily="18" charset="0"/>
                          </a:rPr>
                        </m:ctrlPr>
                      </m:sSubPr>
                      <m:e>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𝐦</m:t>
                        </m:r>
                      </m:e>
                      <m:sub>
                        <m: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t>𝟑</m:t>
                        </m:r>
                      </m:sub>
                    </m:sSub>
                  </m:oMath>
                </a14:m>
                <a:r>
                  <a:rPr lang="en-US" sz="2400" dirty="0">
                    <a:effectLst/>
                    <a:latin typeface="Times New Roman" panose="02020603050405020304" pitchFamily="18" charset="0"/>
                    <a:ea typeface="Times New Roman" panose="02020603050405020304" pitchFamily="18" charset="0"/>
                  </a:rPr>
                  <a:t>):</a:t>
                </a:r>
                <a:endParaRPr lang="en-US" sz="5400" dirty="0"/>
              </a:p>
            </p:txBody>
          </p:sp>
        </mc:Choice>
        <mc:Fallback xmlns="">
          <p:sp>
            <p:nvSpPr>
              <p:cNvPr id="2" name="Title 1">
                <a:extLst>
                  <a:ext uri="{FF2B5EF4-FFF2-40B4-BE49-F238E27FC236}">
                    <a16:creationId xmlns:a16="http://schemas.microsoft.com/office/drawing/2014/main" id="{C4B82029-3E35-4F03-BE27-B6EB6234F80F}"/>
                  </a:ext>
                </a:extLst>
              </p:cNvPr>
              <p:cNvSpPr>
                <a:spLocks noGrp="1" noRot="1" noChangeAspect="1" noMove="1" noResize="1" noEditPoints="1" noAdjustHandles="1" noChangeArrowheads="1" noChangeShapeType="1" noTextEdit="1"/>
              </p:cNvSpPr>
              <p:nvPr>
                <p:ph type="title"/>
              </p:nvPr>
            </p:nvSpPr>
            <p:spPr>
              <a:blipFill>
                <a:blip r:embed="rId3"/>
                <a:stretch>
                  <a:fillRect l="-943" b="-5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BAA4BD74-50EA-4507-93FE-413BBEE00906}"/>
                  </a:ext>
                </a:extLst>
              </p:cNvPr>
              <p:cNvGraphicFramePr>
                <a:graphicFrameLocks noGrp="1"/>
              </p:cNvGraphicFramePr>
              <p:nvPr>
                <p:ph idx="1"/>
                <p:extLst>
                  <p:ext uri="{D42A27DB-BD31-4B8C-83A1-F6EECF244321}">
                    <p14:modId xmlns:p14="http://schemas.microsoft.com/office/powerpoint/2010/main" val="1801179972"/>
                  </p:ext>
                </p:extLst>
              </p:nvPr>
            </p:nvGraphicFramePr>
            <p:xfrm>
              <a:off x="1978819" y="1997839"/>
              <a:ext cx="6279356" cy="3867181"/>
            </p:xfrm>
            <a:graphic>
              <a:graphicData uri="http://schemas.openxmlformats.org/drawingml/2006/table">
                <a:tbl>
                  <a:tblPr firstRow="1" firstCol="1" bandRow="1">
                    <a:tableStyleId>{5C22544A-7EE6-4342-B048-85BDC9FD1C3A}</a:tableStyleId>
                  </a:tblPr>
                  <a:tblGrid>
                    <a:gridCol w="3225151">
                      <a:extLst>
                        <a:ext uri="{9D8B030D-6E8A-4147-A177-3AD203B41FA5}">
                          <a16:colId xmlns:a16="http://schemas.microsoft.com/office/drawing/2014/main" val="623367162"/>
                        </a:ext>
                      </a:extLst>
                    </a:gridCol>
                    <a:gridCol w="1504310">
                      <a:extLst>
                        <a:ext uri="{9D8B030D-6E8A-4147-A177-3AD203B41FA5}">
                          <a16:colId xmlns:a16="http://schemas.microsoft.com/office/drawing/2014/main" val="689534099"/>
                        </a:ext>
                      </a:extLst>
                    </a:gridCol>
                    <a:gridCol w="1549895">
                      <a:extLst>
                        <a:ext uri="{9D8B030D-6E8A-4147-A177-3AD203B41FA5}">
                          <a16:colId xmlns:a16="http://schemas.microsoft.com/office/drawing/2014/main" val="3662041905"/>
                        </a:ext>
                      </a:extLst>
                    </a:gridCol>
                  </a:tblGrid>
                  <a:tr h="1197830">
                    <a:tc>
                      <a:txBody>
                        <a:bodyPr/>
                        <a:lstStyle/>
                        <a:p>
                          <a:pPr marL="0" marR="0" algn="ctr">
                            <a:lnSpc>
                              <a:spcPct val="200000"/>
                            </a:lnSpc>
                            <a:spcBef>
                              <a:spcPts val="0"/>
                            </a:spcBef>
                            <a:spcAft>
                              <a:spcPts val="0"/>
                            </a:spcAft>
                          </a:pPr>
                          <a:r>
                            <a:rPr lang="en-US" sz="2000" dirty="0">
                              <a:effectLst/>
                            </a:rPr>
                            <a:t>Layer</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Base Course</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Sub base</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82199342"/>
                      </a:ext>
                    </a:extLst>
                  </a:tr>
                  <a:tr h="1250202">
                    <a:tc>
                      <a:txBody>
                        <a:bodyPr/>
                        <a:lstStyle/>
                        <a:p>
                          <a:pPr marL="0" marR="0" algn="ctr">
                            <a:lnSpc>
                              <a:spcPct val="200000"/>
                            </a:lnSpc>
                            <a:spcBef>
                              <a:spcPts val="0"/>
                            </a:spcBef>
                            <a:spcAft>
                              <a:spcPts val="0"/>
                            </a:spcAft>
                          </a:pPr>
                          <a:r>
                            <a:rPr lang="en-US" sz="2000">
                              <a:effectLst/>
                            </a:rPr>
                            <a:t>Water removed from 100%-50% saturation</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1 day</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1 day</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12407587"/>
                      </a:ext>
                    </a:extLst>
                  </a:tr>
                  <a:tr h="675785">
                    <a:tc>
                      <a:txBody>
                        <a:bodyPr/>
                        <a:lstStyle/>
                        <a:p>
                          <a:pPr marL="0" marR="0" algn="ctr">
                            <a:lnSpc>
                              <a:spcPct val="200000"/>
                            </a:lnSpc>
                            <a:spcBef>
                              <a:spcPts val="0"/>
                            </a:spcBef>
                            <a:spcAft>
                              <a:spcPts val="0"/>
                            </a:spcAft>
                          </a:pPr>
                          <a:r>
                            <a:rPr lang="en-US" sz="2000">
                              <a:effectLst/>
                            </a:rPr>
                            <a:t>Quality of Drainage </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Good</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Good</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72307599"/>
                      </a:ext>
                    </a:extLst>
                  </a:tr>
                  <a:tr h="743364">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𝐦</m:t>
                                    </m:r>
                                  </m:e>
                                  <m:sub>
                                    <m:r>
                                      <a:rPr lang="en-US" sz="2000">
                                        <a:effectLst/>
                                        <a:latin typeface="Cambria Math" panose="02040503050406030204" pitchFamily="18" charset="0"/>
                                      </a:rPr>
                                      <m:t>#</m:t>
                                    </m:r>
                                  </m:sub>
                                </m:sSub>
                              </m:oMath>
                            </m:oMathPara>
                          </a14:m>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1.15</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dirty="0">
                              <a:effectLst/>
                            </a:rPr>
                            <a:t>1.15</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23431745"/>
                      </a:ext>
                    </a:extLst>
                  </a:tr>
                </a:tbl>
              </a:graphicData>
            </a:graphic>
          </p:graphicFrame>
        </mc:Choice>
        <mc:Fallback xmlns="">
          <p:graphicFrame>
            <p:nvGraphicFramePr>
              <p:cNvPr id="5" name="Content Placeholder 4">
                <a:extLst>
                  <a:ext uri="{FF2B5EF4-FFF2-40B4-BE49-F238E27FC236}">
                    <a16:creationId xmlns:a16="http://schemas.microsoft.com/office/drawing/2014/main" id="{BAA4BD74-50EA-4507-93FE-413BBEE00906}"/>
                  </a:ext>
                </a:extLst>
              </p:cNvPr>
              <p:cNvGraphicFramePr>
                <a:graphicFrameLocks noGrp="1"/>
              </p:cNvGraphicFramePr>
              <p:nvPr>
                <p:ph idx="1"/>
                <p:extLst>
                  <p:ext uri="{D42A27DB-BD31-4B8C-83A1-F6EECF244321}">
                    <p14:modId xmlns:p14="http://schemas.microsoft.com/office/powerpoint/2010/main" val="1801179972"/>
                  </p:ext>
                </p:extLst>
              </p:nvPr>
            </p:nvGraphicFramePr>
            <p:xfrm>
              <a:off x="1978819" y="1997839"/>
              <a:ext cx="6279356" cy="3867181"/>
            </p:xfrm>
            <a:graphic>
              <a:graphicData uri="http://schemas.openxmlformats.org/drawingml/2006/table">
                <a:tbl>
                  <a:tblPr firstRow="1" firstCol="1" bandRow="1">
                    <a:tableStyleId>{5C22544A-7EE6-4342-B048-85BDC9FD1C3A}</a:tableStyleId>
                  </a:tblPr>
                  <a:tblGrid>
                    <a:gridCol w="3225151">
                      <a:extLst>
                        <a:ext uri="{9D8B030D-6E8A-4147-A177-3AD203B41FA5}">
                          <a16:colId xmlns:a16="http://schemas.microsoft.com/office/drawing/2014/main" val="623367162"/>
                        </a:ext>
                      </a:extLst>
                    </a:gridCol>
                    <a:gridCol w="1504310">
                      <a:extLst>
                        <a:ext uri="{9D8B030D-6E8A-4147-A177-3AD203B41FA5}">
                          <a16:colId xmlns:a16="http://schemas.microsoft.com/office/drawing/2014/main" val="689534099"/>
                        </a:ext>
                      </a:extLst>
                    </a:gridCol>
                    <a:gridCol w="1549895">
                      <a:extLst>
                        <a:ext uri="{9D8B030D-6E8A-4147-A177-3AD203B41FA5}">
                          <a16:colId xmlns:a16="http://schemas.microsoft.com/office/drawing/2014/main" val="3662041905"/>
                        </a:ext>
                      </a:extLst>
                    </a:gridCol>
                  </a:tblGrid>
                  <a:tr h="1197830">
                    <a:tc>
                      <a:txBody>
                        <a:bodyPr/>
                        <a:lstStyle/>
                        <a:p>
                          <a:pPr marL="0" marR="0" algn="ctr">
                            <a:lnSpc>
                              <a:spcPct val="200000"/>
                            </a:lnSpc>
                            <a:spcBef>
                              <a:spcPts val="0"/>
                            </a:spcBef>
                            <a:spcAft>
                              <a:spcPts val="0"/>
                            </a:spcAft>
                          </a:pPr>
                          <a:r>
                            <a:rPr lang="en-US" sz="2000">
                              <a:effectLst/>
                            </a:rPr>
                            <a:t>Layer</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Base Course</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Sub base</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82199342"/>
                      </a:ext>
                    </a:extLst>
                  </a:tr>
                  <a:tr h="1250202">
                    <a:tc>
                      <a:txBody>
                        <a:bodyPr/>
                        <a:lstStyle/>
                        <a:p>
                          <a:pPr marL="0" marR="0" algn="ctr">
                            <a:lnSpc>
                              <a:spcPct val="200000"/>
                            </a:lnSpc>
                            <a:spcBef>
                              <a:spcPts val="0"/>
                            </a:spcBef>
                            <a:spcAft>
                              <a:spcPts val="0"/>
                            </a:spcAft>
                          </a:pPr>
                          <a:r>
                            <a:rPr lang="en-US" sz="2000">
                              <a:effectLst/>
                            </a:rPr>
                            <a:t>Water removed from 100%-50% saturation</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1 day</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1 day</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12407587"/>
                      </a:ext>
                    </a:extLst>
                  </a:tr>
                  <a:tr h="675785">
                    <a:tc>
                      <a:txBody>
                        <a:bodyPr/>
                        <a:lstStyle/>
                        <a:p>
                          <a:pPr marL="0" marR="0" algn="ctr">
                            <a:lnSpc>
                              <a:spcPct val="200000"/>
                            </a:lnSpc>
                            <a:spcBef>
                              <a:spcPts val="0"/>
                            </a:spcBef>
                            <a:spcAft>
                              <a:spcPts val="0"/>
                            </a:spcAft>
                          </a:pPr>
                          <a:r>
                            <a:rPr lang="en-US" sz="2000">
                              <a:effectLst/>
                            </a:rPr>
                            <a:t>Quality of Drainage </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Good</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a:effectLst/>
                            </a:rPr>
                            <a:t>Good</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72307599"/>
                      </a:ext>
                    </a:extLst>
                  </a:tr>
                  <a:tr h="743364">
                    <a:tc>
                      <a:txBody>
                        <a:bodyPr/>
                        <a:lstStyle/>
                        <a:p>
                          <a:endParaRPr lang="en-US"/>
                        </a:p>
                      </a:txBody>
                      <a:tcPr marL="68580" marR="68580" marT="0" marB="0">
                        <a:blipFill>
                          <a:blip r:embed="rId4"/>
                          <a:stretch>
                            <a:fillRect l="-189" t="-422131" r="-95283" b="-1639"/>
                          </a:stretch>
                        </a:blipFill>
                      </a:tcPr>
                    </a:tc>
                    <a:tc>
                      <a:txBody>
                        <a:bodyPr/>
                        <a:lstStyle/>
                        <a:p>
                          <a:pPr marL="0" marR="0" algn="ctr">
                            <a:lnSpc>
                              <a:spcPct val="200000"/>
                            </a:lnSpc>
                            <a:spcBef>
                              <a:spcPts val="0"/>
                            </a:spcBef>
                            <a:spcAft>
                              <a:spcPts val="0"/>
                            </a:spcAft>
                          </a:pPr>
                          <a:r>
                            <a:rPr lang="en-US" sz="2000">
                              <a:effectLst/>
                            </a:rPr>
                            <a:t>1.15</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n-US" sz="2000" dirty="0">
                              <a:effectLst/>
                            </a:rPr>
                            <a:t>1.15</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23431745"/>
                      </a:ext>
                    </a:extLst>
                  </a:tr>
                </a:tbl>
              </a:graphicData>
            </a:graphic>
          </p:graphicFrame>
        </mc:Fallback>
      </mc:AlternateContent>
      <p:sp>
        <p:nvSpPr>
          <p:cNvPr id="4" name="Slide Number Placeholder 3">
            <a:extLst>
              <a:ext uri="{FF2B5EF4-FFF2-40B4-BE49-F238E27FC236}">
                <a16:creationId xmlns:a16="http://schemas.microsoft.com/office/drawing/2014/main" id="{F9001A66-6CCC-4764-AABD-4D97C1385311}"/>
              </a:ext>
            </a:extLst>
          </p:cNvPr>
          <p:cNvSpPr>
            <a:spLocks noGrp="1"/>
          </p:cNvSpPr>
          <p:nvPr>
            <p:ph type="sldNum" sz="quarter" idx="12"/>
          </p:nvPr>
        </p:nvSpPr>
        <p:spPr/>
        <p:txBody>
          <a:bodyPr>
            <a:normAutofit lnSpcReduction="10000"/>
          </a:bodyPr>
          <a:lstStyle/>
          <a:p>
            <a:fld id="{D733103D-BF4D-154C-AAA9-127D4A025979}" type="slidenum">
              <a:rPr lang="en-SA" smtClean="0"/>
              <a:t>51</a:t>
            </a:fld>
            <a:endParaRPr lang="en-SA"/>
          </a:p>
        </p:txBody>
      </p:sp>
      <p:pic>
        <p:nvPicPr>
          <p:cNvPr id="6" name="Google Shape;57;p13">
            <a:extLst>
              <a:ext uri="{FF2B5EF4-FFF2-40B4-BE49-F238E27FC236}">
                <a16:creationId xmlns:a16="http://schemas.microsoft.com/office/drawing/2014/main" id="{8CE045CD-7905-4545-BF56-A957EC3B34D4}"/>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8" name="Rectangle 7">
            <a:extLst>
              <a:ext uri="{FF2B5EF4-FFF2-40B4-BE49-F238E27FC236}">
                <a16:creationId xmlns:a16="http://schemas.microsoft.com/office/drawing/2014/main" id="{AFA82EA8-172E-4566-8D57-932B267BE34C}"/>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18716760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36ED-320C-469A-8889-B8EF5C6B38BB}"/>
              </a:ext>
            </a:extLst>
          </p:cNvPr>
          <p:cNvSpPr>
            <a:spLocks noGrp="1"/>
          </p:cNvSpPr>
          <p:nvPr>
            <p:ph type="title"/>
          </p:nvPr>
        </p:nvSpPr>
        <p:spPr/>
        <p:txBody>
          <a:bodyPr>
            <a:normAutofit/>
          </a:bodyPr>
          <a:lstStyle/>
          <a:p>
            <a:r>
              <a:rPr lang="en-US" sz="3200" dirty="0">
                <a:effectLst/>
                <a:latin typeface="Times New Roman" panose="02020603050405020304" pitchFamily="18" charset="0"/>
                <a:ea typeface="Times New Roman" panose="02020603050405020304" pitchFamily="18" charset="0"/>
              </a:rPr>
              <a:t>Structural Number</a:t>
            </a:r>
            <a:endParaRPr lang="en-US" sz="6600" dirty="0"/>
          </a:p>
        </p:txBody>
      </p:sp>
      <p:sp>
        <p:nvSpPr>
          <p:cNvPr id="4" name="Slide Number Placeholder 3">
            <a:extLst>
              <a:ext uri="{FF2B5EF4-FFF2-40B4-BE49-F238E27FC236}">
                <a16:creationId xmlns:a16="http://schemas.microsoft.com/office/drawing/2014/main" id="{86D676E6-5FFD-4B04-8A1F-C4DC10C10944}"/>
              </a:ext>
            </a:extLst>
          </p:cNvPr>
          <p:cNvSpPr>
            <a:spLocks noGrp="1"/>
          </p:cNvSpPr>
          <p:nvPr>
            <p:ph type="sldNum" sz="quarter" idx="12"/>
          </p:nvPr>
        </p:nvSpPr>
        <p:spPr/>
        <p:txBody>
          <a:bodyPr>
            <a:normAutofit lnSpcReduction="10000"/>
          </a:bodyPr>
          <a:lstStyle/>
          <a:p>
            <a:fld id="{D733103D-BF4D-154C-AAA9-127D4A025979}" type="slidenum">
              <a:rPr lang="en-SA" smtClean="0"/>
              <a:t>52</a:t>
            </a:fld>
            <a:endParaRPr lang="en-SA"/>
          </a:p>
        </p:txBody>
      </p:sp>
      <p:pic>
        <p:nvPicPr>
          <p:cNvPr id="5" name="Content Placeholder 4">
            <a:extLst>
              <a:ext uri="{FF2B5EF4-FFF2-40B4-BE49-F238E27FC236}">
                <a16:creationId xmlns:a16="http://schemas.microsoft.com/office/drawing/2014/main" id="{79323A81-454D-4C8F-AC71-3282B3F2ED07}"/>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5364" y="2873764"/>
            <a:ext cx="8701603" cy="3490717"/>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3FE50DB-5FC3-46E5-BBA7-A6C6BD9D9BA8}"/>
                  </a:ext>
                </a:extLst>
              </p:cNvPr>
              <p:cNvGraphicFramePr>
                <a:graphicFrameLocks noGrp="1"/>
              </p:cNvGraphicFramePr>
              <p:nvPr>
                <p:extLst>
                  <p:ext uri="{D42A27DB-BD31-4B8C-83A1-F6EECF244321}">
                    <p14:modId xmlns:p14="http://schemas.microsoft.com/office/powerpoint/2010/main" val="631504758"/>
                  </p:ext>
                </p:extLst>
              </p:nvPr>
            </p:nvGraphicFramePr>
            <p:xfrm>
              <a:off x="6600825" y="731839"/>
              <a:ext cx="3579019" cy="1454149"/>
            </p:xfrm>
            <a:graphic>
              <a:graphicData uri="http://schemas.openxmlformats.org/drawingml/2006/table">
                <a:tbl>
                  <a:tblPr firstRow="1" firstCol="1" bandRow="1">
                    <a:tableStyleId>{5C22544A-7EE6-4342-B048-85BDC9FD1C3A}</a:tableStyleId>
                  </a:tblPr>
                  <a:tblGrid>
                    <a:gridCol w="935831">
                      <a:extLst>
                        <a:ext uri="{9D8B030D-6E8A-4147-A177-3AD203B41FA5}">
                          <a16:colId xmlns:a16="http://schemas.microsoft.com/office/drawing/2014/main" val="3196314629"/>
                        </a:ext>
                      </a:extLst>
                    </a:gridCol>
                    <a:gridCol w="717455">
                      <a:extLst>
                        <a:ext uri="{9D8B030D-6E8A-4147-A177-3AD203B41FA5}">
                          <a16:colId xmlns:a16="http://schemas.microsoft.com/office/drawing/2014/main" val="962432602"/>
                        </a:ext>
                      </a:extLst>
                    </a:gridCol>
                    <a:gridCol w="982758">
                      <a:extLst>
                        <a:ext uri="{9D8B030D-6E8A-4147-A177-3AD203B41FA5}">
                          <a16:colId xmlns:a16="http://schemas.microsoft.com/office/drawing/2014/main" val="2212018229"/>
                        </a:ext>
                      </a:extLst>
                    </a:gridCol>
                    <a:gridCol w="942975">
                      <a:extLst>
                        <a:ext uri="{9D8B030D-6E8A-4147-A177-3AD203B41FA5}">
                          <a16:colId xmlns:a16="http://schemas.microsoft.com/office/drawing/2014/main" val="3296251149"/>
                        </a:ext>
                      </a:extLst>
                    </a:gridCol>
                  </a:tblGrid>
                  <a:tr h="787578">
                    <a:tc>
                      <a:txBody>
                        <a:bodyPr/>
                        <a:lstStyle/>
                        <a:p>
                          <a:pPr marL="0" marR="0" algn="ctr">
                            <a:lnSpc>
                              <a:spcPct val="200000"/>
                            </a:lnSpc>
                            <a:spcBef>
                              <a:spcPts val="0"/>
                            </a:spcBef>
                            <a:spcAft>
                              <a:spcPts val="0"/>
                            </a:spcAft>
                          </a:pPr>
                          <a:r>
                            <a:rPr lang="en-US" sz="1800" dirty="0">
                              <a:effectLst/>
                            </a:rPr>
                            <a:t>SN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m:rPr>
                                        <m:sty m:val="p"/>
                                      </m:rPr>
                                      <a:rPr lang="en-US" sz="1800">
                                        <a:effectLst/>
                                        <a:latin typeface="Cambria Math" panose="02040503050406030204" pitchFamily="18" charset="0"/>
                                      </a:rPr>
                                      <m:t>SN</m:t>
                                    </m:r>
                                  </m:e>
                                  <m:sub>
                                    <m:r>
                                      <a:rPr lang="en-US" sz="1800">
                                        <a:effectLst/>
                                        <a:latin typeface="Cambria Math" panose="02040503050406030204" pitchFamily="18" charset="0"/>
                                      </a:rPr>
                                      <m:t>1</m:t>
                                    </m:r>
                                  </m:sub>
                                </m:sSub>
                              </m:oMath>
                            </m:oMathPara>
                          </a14:m>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m:rPr>
                                        <m:sty m:val="p"/>
                                      </m:rPr>
                                      <a:rPr lang="en-US" sz="1800">
                                        <a:effectLst/>
                                        <a:latin typeface="Cambria Math" panose="02040503050406030204" pitchFamily="18" charset="0"/>
                                      </a:rPr>
                                      <m:t>SN</m:t>
                                    </m:r>
                                  </m:e>
                                  <m:sub>
                                    <m:r>
                                      <a:rPr lang="en-US" sz="1800">
                                        <a:effectLst/>
                                        <a:latin typeface="Cambria Math" panose="02040503050406030204" pitchFamily="18" charset="0"/>
                                      </a:rPr>
                                      <m:t>2</m:t>
                                    </m:r>
                                  </m:sub>
                                </m:sSub>
                              </m:oMath>
                            </m:oMathPara>
                          </a14:m>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rPr>
                                    </m:ctrlPr>
                                  </m:sSubPr>
                                  <m:e>
                                    <m:r>
                                      <m:rPr>
                                        <m:sty m:val="p"/>
                                      </m:rPr>
                                      <a:rPr lang="en-US" sz="1800">
                                        <a:effectLst/>
                                        <a:latin typeface="Cambria Math" panose="02040503050406030204" pitchFamily="18" charset="0"/>
                                      </a:rPr>
                                      <m:t>SN</m:t>
                                    </m:r>
                                  </m:e>
                                  <m:sub>
                                    <m:r>
                                      <a:rPr lang="en-US" sz="1800">
                                        <a:effectLst/>
                                        <a:latin typeface="Cambria Math" panose="02040503050406030204" pitchFamily="18" charset="0"/>
                                      </a:rPr>
                                      <m:t>3</m:t>
                                    </m:r>
                                  </m:sub>
                                </m:sSub>
                              </m:oMath>
                            </m:oMathPara>
                          </a14:m>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9824957"/>
                      </a:ext>
                    </a:extLst>
                  </a:tr>
                  <a:tr h="666571">
                    <a:tc>
                      <a:txBody>
                        <a:bodyPr/>
                        <a:lstStyle/>
                        <a:p>
                          <a:pPr marL="0" marR="0" algn="ctr">
                            <a:lnSpc>
                              <a:spcPct val="200000"/>
                            </a:lnSpc>
                            <a:spcBef>
                              <a:spcPts val="0"/>
                            </a:spcBef>
                            <a:spcAft>
                              <a:spcPts val="0"/>
                            </a:spcAft>
                          </a:pPr>
                          <a:r>
                            <a:rPr lang="en-US" sz="1800">
                              <a:effectLst/>
                            </a:rPr>
                            <a:t>Value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US" sz="1800">
                              <a:effectLst/>
                            </a:rPr>
                            <a:t>3.0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US" sz="1800">
                              <a:effectLst/>
                            </a:rPr>
                            <a:t>3.8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US" sz="1800" dirty="0">
                              <a:effectLst/>
                            </a:rPr>
                            <a:t>4.9</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22115327"/>
                      </a:ext>
                    </a:extLst>
                  </a:tr>
                </a:tbl>
              </a:graphicData>
            </a:graphic>
          </p:graphicFrame>
        </mc:Choice>
        <mc:Fallback xmlns="">
          <p:graphicFrame>
            <p:nvGraphicFramePr>
              <p:cNvPr id="6" name="Table 5">
                <a:extLst>
                  <a:ext uri="{FF2B5EF4-FFF2-40B4-BE49-F238E27FC236}">
                    <a16:creationId xmlns:a16="http://schemas.microsoft.com/office/drawing/2014/main" id="{B3FE50DB-5FC3-46E5-BBA7-A6C6BD9D9BA8}"/>
                  </a:ext>
                </a:extLst>
              </p:cNvPr>
              <p:cNvGraphicFramePr>
                <a:graphicFrameLocks noGrp="1"/>
              </p:cNvGraphicFramePr>
              <p:nvPr>
                <p:extLst>
                  <p:ext uri="{D42A27DB-BD31-4B8C-83A1-F6EECF244321}">
                    <p14:modId xmlns:p14="http://schemas.microsoft.com/office/powerpoint/2010/main" val="631504758"/>
                  </p:ext>
                </p:extLst>
              </p:nvPr>
            </p:nvGraphicFramePr>
            <p:xfrm>
              <a:off x="6600825" y="731839"/>
              <a:ext cx="3579019" cy="1454149"/>
            </p:xfrm>
            <a:graphic>
              <a:graphicData uri="http://schemas.openxmlformats.org/drawingml/2006/table">
                <a:tbl>
                  <a:tblPr firstRow="1" firstCol="1" bandRow="1">
                    <a:tableStyleId>{5C22544A-7EE6-4342-B048-85BDC9FD1C3A}</a:tableStyleId>
                  </a:tblPr>
                  <a:tblGrid>
                    <a:gridCol w="935831">
                      <a:extLst>
                        <a:ext uri="{9D8B030D-6E8A-4147-A177-3AD203B41FA5}">
                          <a16:colId xmlns:a16="http://schemas.microsoft.com/office/drawing/2014/main" val="3196314629"/>
                        </a:ext>
                      </a:extLst>
                    </a:gridCol>
                    <a:gridCol w="717455">
                      <a:extLst>
                        <a:ext uri="{9D8B030D-6E8A-4147-A177-3AD203B41FA5}">
                          <a16:colId xmlns:a16="http://schemas.microsoft.com/office/drawing/2014/main" val="962432602"/>
                        </a:ext>
                      </a:extLst>
                    </a:gridCol>
                    <a:gridCol w="982758">
                      <a:extLst>
                        <a:ext uri="{9D8B030D-6E8A-4147-A177-3AD203B41FA5}">
                          <a16:colId xmlns:a16="http://schemas.microsoft.com/office/drawing/2014/main" val="2212018229"/>
                        </a:ext>
                      </a:extLst>
                    </a:gridCol>
                    <a:gridCol w="942975">
                      <a:extLst>
                        <a:ext uri="{9D8B030D-6E8A-4147-A177-3AD203B41FA5}">
                          <a16:colId xmlns:a16="http://schemas.microsoft.com/office/drawing/2014/main" val="3296251149"/>
                        </a:ext>
                      </a:extLst>
                    </a:gridCol>
                  </a:tblGrid>
                  <a:tr h="787578">
                    <a:tc>
                      <a:txBody>
                        <a:bodyPr/>
                        <a:lstStyle/>
                        <a:p>
                          <a:pPr marL="0" marR="0" algn="ctr">
                            <a:lnSpc>
                              <a:spcPct val="200000"/>
                            </a:lnSpc>
                            <a:spcBef>
                              <a:spcPts val="0"/>
                            </a:spcBef>
                            <a:spcAft>
                              <a:spcPts val="0"/>
                            </a:spcAft>
                          </a:pPr>
                          <a:r>
                            <a:rPr lang="en-US" sz="1800">
                              <a:effectLst/>
                            </a:rPr>
                            <a:t>SN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endParaRPr lang="en-US"/>
                        </a:p>
                      </a:txBody>
                      <a:tcPr marL="68580" marR="68580" marT="0" marB="0" anchor="ctr">
                        <a:blipFill>
                          <a:blip r:embed="rId4"/>
                          <a:stretch>
                            <a:fillRect l="-131356" t="-775" r="-272034" b="-89922"/>
                          </a:stretch>
                        </a:blipFill>
                      </a:tcPr>
                    </a:tc>
                    <a:tc>
                      <a:txBody>
                        <a:bodyPr/>
                        <a:lstStyle/>
                        <a:p>
                          <a:endParaRPr lang="en-US"/>
                        </a:p>
                      </a:txBody>
                      <a:tcPr marL="68580" marR="68580" marT="0" marB="0" anchor="ctr">
                        <a:blipFill>
                          <a:blip r:embed="rId4"/>
                          <a:stretch>
                            <a:fillRect l="-169565" t="-775" r="-99379" b="-89922"/>
                          </a:stretch>
                        </a:blipFill>
                      </a:tcPr>
                    </a:tc>
                    <a:tc>
                      <a:txBody>
                        <a:bodyPr/>
                        <a:lstStyle/>
                        <a:p>
                          <a:endParaRPr lang="en-US"/>
                        </a:p>
                      </a:txBody>
                      <a:tcPr marL="68580" marR="68580" marT="0" marB="0" anchor="ctr">
                        <a:blipFill>
                          <a:blip r:embed="rId4"/>
                          <a:stretch>
                            <a:fillRect l="-280000" t="-775" r="-3226" b="-89922"/>
                          </a:stretch>
                        </a:blipFill>
                      </a:tcPr>
                    </a:tc>
                    <a:extLst>
                      <a:ext uri="{0D108BD9-81ED-4DB2-BD59-A6C34878D82A}">
                        <a16:rowId xmlns:a16="http://schemas.microsoft.com/office/drawing/2014/main" val="219824957"/>
                      </a:ext>
                    </a:extLst>
                  </a:tr>
                  <a:tr h="666571">
                    <a:tc>
                      <a:txBody>
                        <a:bodyPr/>
                        <a:lstStyle/>
                        <a:p>
                          <a:pPr marL="0" marR="0" algn="ctr">
                            <a:lnSpc>
                              <a:spcPct val="200000"/>
                            </a:lnSpc>
                            <a:spcBef>
                              <a:spcPts val="0"/>
                            </a:spcBef>
                            <a:spcAft>
                              <a:spcPts val="0"/>
                            </a:spcAft>
                          </a:pPr>
                          <a:r>
                            <a:rPr lang="en-US" sz="1800">
                              <a:effectLst/>
                            </a:rPr>
                            <a:t>Value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US" sz="1800">
                              <a:effectLst/>
                            </a:rPr>
                            <a:t>3.0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US" sz="1800">
                              <a:effectLst/>
                            </a:rPr>
                            <a:t>3.8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pPr>
                          <a:r>
                            <a:rPr lang="en-US" sz="1800" dirty="0">
                              <a:effectLst/>
                            </a:rPr>
                            <a:t>4.9</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22115327"/>
                      </a:ext>
                    </a:extLst>
                  </a:tr>
                </a:tbl>
              </a:graphicData>
            </a:graphic>
          </p:graphicFrame>
        </mc:Fallback>
      </mc:AlternateContent>
      <p:sp>
        <p:nvSpPr>
          <p:cNvPr id="8" name="TextBox 7">
            <a:extLst>
              <a:ext uri="{FF2B5EF4-FFF2-40B4-BE49-F238E27FC236}">
                <a16:creationId xmlns:a16="http://schemas.microsoft.com/office/drawing/2014/main" id="{202346C4-EBD8-4C1D-BED3-5024B6F0050B}"/>
              </a:ext>
            </a:extLst>
          </p:cNvPr>
          <p:cNvSpPr txBox="1"/>
          <p:nvPr/>
        </p:nvSpPr>
        <p:spPr>
          <a:xfrm>
            <a:off x="528122" y="1757817"/>
            <a:ext cx="6144322" cy="1115947"/>
          </a:xfrm>
          <a:prstGeom prst="rect">
            <a:avLst/>
          </a:prstGeom>
          <a:noFill/>
        </p:spPr>
        <p:txBody>
          <a:bodyPr wrap="square">
            <a:spAutoFit/>
          </a:bodyPr>
          <a:lstStyle/>
          <a:p>
            <a:pPr marL="228600" marR="0">
              <a:lnSpc>
                <a:spcPct val="200000"/>
              </a:lnSpc>
              <a:spcBef>
                <a:spcPts val="0"/>
              </a:spcBef>
              <a:spcAft>
                <a:spcPts val="0"/>
              </a:spcAft>
              <a:tabLst>
                <a:tab pos="920115"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Using the monograph in the following figure we get the following values:</a:t>
            </a:r>
            <a:endParaRPr lang="en-US" sz="1800" dirty="0">
              <a:effectLst/>
              <a:latin typeface="Times New Roman" panose="02020603050405020304" pitchFamily="18" charset="0"/>
              <a:ea typeface="Times New Roman" panose="02020603050405020304" pitchFamily="18" charset="0"/>
            </a:endParaRPr>
          </a:p>
        </p:txBody>
      </p:sp>
      <p:pic>
        <p:nvPicPr>
          <p:cNvPr id="7" name="Google Shape;57;p13">
            <a:extLst>
              <a:ext uri="{FF2B5EF4-FFF2-40B4-BE49-F238E27FC236}">
                <a16:creationId xmlns:a16="http://schemas.microsoft.com/office/drawing/2014/main" id="{A540B5A1-C056-47D8-B139-12177880D41A}"/>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9" name="Rectangle 8">
            <a:extLst>
              <a:ext uri="{FF2B5EF4-FFF2-40B4-BE49-F238E27FC236}">
                <a16:creationId xmlns:a16="http://schemas.microsoft.com/office/drawing/2014/main" id="{AE9A0134-0710-4E01-A4E8-301507820D14}"/>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
        <p:nvSpPr>
          <p:cNvPr id="10" name="Rectangle 9">
            <a:extLst>
              <a:ext uri="{FF2B5EF4-FFF2-40B4-BE49-F238E27FC236}">
                <a16:creationId xmlns:a16="http://schemas.microsoft.com/office/drawing/2014/main" id="{C86463A5-D047-4122-9E89-72A2C7E35289}"/>
              </a:ext>
            </a:extLst>
          </p:cNvPr>
          <p:cNvSpPr/>
          <p:nvPr/>
        </p:nvSpPr>
        <p:spPr>
          <a:xfrm>
            <a:off x="3492173" y="6106507"/>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Monograph [12]</a:t>
            </a:r>
          </a:p>
        </p:txBody>
      </p:sp>
    </p:spTree>
    <p:extLst>
      <p:ext uri="{BB962C8B-B14F-4D97-AF65-F5344CB8AC3E}">
        <p14:creationId xmlns:p14="http://schemas.microsoft.com/office/powerpoint/2010/main" val="21463270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704-8A01-42E7-B046-40403F5509E3}"/>
              </a:ext>
            </a:extLst>
          </p:cNvPr>
          <p:cNvSpPr>
            <a:spLocks noGrp="1"/>
          </p:cNvSpPr>
          <p:nvPr>
            <p:ph type="title"/>
          </p:nvPr>
        </p:nvSpPr>
        <p:spPr>
          <a:xfrm>
            <a:off x="1261872" y="0"/>
            <a:ext cx="9692640" cy="457200"/>
          </a:xfrm>
        </p:spPr>
        <p:txBody>
          <a:bodyPr>
            <a:normAutofit fontScale="90000"/>
          </a:bodyPr>
          <a:lstStyle/>
          <a:p>
            <a:r>
              <a:rPr lang="en-US" sz="2800" dirty="0">
                <a:effectLst/>
                <a:latin typeface="Times New Roman" panose="02020603050405020304" pitchFamily="18" charset="0"/>
                <a:ea typeface="Times New Roman" panose="02020603050405020304" pitchFamily="18" charset="0"/>
              </a:rPr>
              <a:t>Layers Thickness Calculation</a:t>
            </a:r>
            <a:endParaRPr lang="en-US" sz="6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A5E626-F3E1-4303-9B51-03FF8045A9A8}"/>
                  </a:ext>
                </a:extLst>
              </p:cNvPr>
              <p:cNvSpPr>
                <a:spLocks noGrp="1"/>
              </p:cNvSpPr>
              <p:nvPr>
                <p:ph idx="1"/>
              </p:nvPr>
            </p:nvSpPr>
            <p:spPr>
              <a:xfrm>
                <a:off x="818707" y="457201"/>
                <a:ext cx="9473609" cy="6358269"/>
              </a:xfrm>
            </p:spPr>
            <p:txBody>
              <a:bodyPr>
                <a:normAutofit fontScale="25000" lnSpcReduction="20000"/>
              </a:bodyPr>
              <a:lstStyle/>
              <a:p>
                <a:pPr marL="228600" marR="0" algn="ctr">
                  <a:lnSpc>
                    <a:spcPct val="170000"/>
                  </a:lnSpc>
                  <a:spcBef>
                    <a:spcPts val="0"/>
                  </a:spcBef>
                  <a:spcAft>
                    <a:spcPts val="0"/>
                  </a:spcAft>
                </a:pPr>
                <a14:m>
                  <m:oMath xmlns:m="http://schemas.openxmlformats.org/officeDocument/2006/math">
                    <m:r>
                      <m:rPr>
                        <m:sty m:val="p"/>
                      </m:rPr>
                      <a:rPr lang="en-US" sz="56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SN</m:t>
                    </m:r>
                    <m:r>
                      <a:rPr lang="en-US" sz="56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m:t>
                        </m:r>
                      </m:e>
                      <m: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m:t>
                        </m:r>
                      </m:e>
                      <m: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Eq</m:t>
                    </m:r>
                    <m:r>
                      <a:rPr lang="en-US" sz="5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(7.5)</m:t>
                    </m:r>
                  </m:oMath>
                </a14:m>
                <a:endParaRPr lang="en-US" sz="56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70000"/>
                  </a:lnSpc>
                  <a:spcBef>
                    <a:spcPts val="0"/>
                  </a:spcBef>
                  <a:spcAft>
                    <a:spcPts val="800"/>
                  </a:spcAft>
                  <a:buFont typeface="Calibri" panose="020F0502020204030204" pitchFamily="34" charset="0"/>
                  <a:buChar char="-"/>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Asphalt Course </a:t>
                </a:r>
                <a14:m>
                  <m:oMath xmlns:m="http://schemas.openxmlformats.org/officeDocument/2006/math">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SN</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5600" dirty="0">
                  <a:effectLst/>
                  <a:latin typeface="Times New Roman" panose="02020603050405020304" pitchFamily="18" charset="0"/>
                  <a:ea typeface="Calibri" panose="020F0502020204030204" pitchFamily="34" charset="0"/>
                </a:endParaRPr>
              </a:p>
              <a:p>
                <a:pPr marL="914400" marR="0" algn="ctr">
                  <a:lnSpc>
                    <a:spcPct val="170000"/>
                  </a:lnSpc>
                  <a:spcBef>
                    <a:spcPts val="0"/>
                  </a:spcBef>
                  <a:spcAft>
                    <a:spcPts val="0"/>
                  </a:spcAft>
                  <a:tabLst>
                    <a:tab pos="920115" algn="l"/>
                  </a:tabLst>
                </a:pPr>
                <a14:m>
                  <m:oMath xmlns:m="http://schemas.openxmlformats.org/officeDocument/2006/math">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5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SN</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5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5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5600">
                            <a:effectLst/>
                            <a:latin typeface="Cambria Math" panose="02040503050406030204" pitchFamily="18" charset="0"/>
                            <a:ea typeface="Times New Roman" panose="02020603050405020304" pitchFamily="18" charset="0"/>
                            <a:cs typeface="Times New Roman" panose="02020603050405020304" pitchFamily="18" charset="0"/>
                          </a:rPr>
                          <m:t>3.0</m:t>
                        </m:r>
                      </m:num>
                      <m:den>
                        <m:r>
                          <a:rPr lang="en-US" sz="5600">
                            <a:effectLst/>
                            <a:latin typeface="Cambria Math" panose="02040503050406030204" pitchFamily="18" charset="0"/>
                            <a:ea typeface="Times New Roman" panose="02020603050405020304" pitchFamily="18" charset="0"/>
                            <a:cs typeface="Times New Roman" panose="02020603050405020304" pitchFamily="18" charset="0"/>
                          </a:rPr>
                          <m:t>0.42</m:t>
                        </m:r>
                      </m:den>
                    </m:f>
                    <m:r>
                      <a:rPr lang="en-US" sz="5600">
                        <a:effectLst/>
                        <a:latin typeface="Cambria Math" panose="02040503050406030204" pitchFamily="18" charset="0"/>
                        <a:ea typeface="Times New Roman" panose="02020603050405020304" pitchFamily="18" charset="0"/>
                        <a:cs typeface="Times New Roman" panose="02020603050405020304" pitchFamily="18" charset="0"/>
                      </a:rPr>
                      <m:t>=7.14 </m:t>
                    </m:r>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in</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5600" dirty="0">
                  <a:effectLst/>
                  <a:latin typeface="Times New Roman" panose="02020603050405020304" pitchFamily="18" charset="0"/>
                  <a:ea typeface="Times New Roman" panose="02020603050405020304" pitchFamily="18" charset="0"/>
                </a:endParaRPr>
              </a:p>
              <a:p>
                <a:pPr marL="914400" marR="0">
                  <a:lnSpc>
                    <a:spcPct val="170000"/>
                  </a:lnSpc>
                  <a:spcBef>
                    <a:spcPts val="0"/>
                  </a:spcBef>
                  <a:spcAft>
                    <a:spcPts val="0"/>
                  </a:spcAft>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And since the asphalt layer is considered expensive, this thickness will be compensated for in the lower foundation layers.</a:t>
                </a:r>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Use D1= 5.9 in =15cm.</a:t>
                </a:r>
                <a:endParaRPr lang="en-US" sz="5600" dirty="0">
                  <a:effectLst/>
                  <a:latin typeface="Times New Roman" panose="02020603050405020304" pitchFamily="18" charset="0"/>
                  <a:ea typeface="Times New Roman" panose="02020603050405020304" pitchFamily="18" charset="0"/>
                </a:endParaRPr>
              </a:p>
              <a:p>
                <a:pPr marL="342900" marR="0" lvl="0" indent="-342900">
                  <a:lnSpc>
                    <a:spcPct val="170000"/>
                  </a:lnSpc>
                  <a:spcBef>
                    <a:spcPts val="0"/>
                  </a:spcBef>
                  <a:spcAft>
                    <a:spcPts val="800"/>
                  </a:spcAft>
                  <a:buFont typeface="Calibri" panose="020F0502020204030204" pitchFamily="34" charset="0"/>
                  <a:buChar char="-"/>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Base Course</a:t>
                </a:r>
                <a:endParaRPr lang="en-US" sz="5600" dirty="0">
                  <a:effectLst/>
                  <a:latin typeface="Times New Roman" panose="02020603050405020304" pitchFamily="18" charset="0"/>
                  <a:ea typeface="Calibri" panose="020F0502020204030204" pitchFamily="34" charset="0"/>
                </a:endParaRPr>
              </a:p>
              <a:p>
                <a:pPr marL="914400" marR="0" algn="ctr">
                  <a:lnSpc>
                    <a:spcPct val="170000"/>
                  </a:lnSpc>
                  <a:spcBef>
                    <a:spcPts val="0"/>
                  </a:spcBef>
                  <a:spcAft>
                    <a:spcPts val="0"/>
                  </a:spcAft>
                  <a:tabLst>
                    <a:tab pos="920115" algn="l"/>
                  </a:tabLst>
                </a:pPr>
                <a14:m>
                  <m:oMath xmlns:m="http://schemas.openxmlformats.org/officeDocument/2006/math">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SN</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m</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14:m>
                  <m:oMath xmlns:m="http://schemas.openxmlformats.org/officeDocument/2006/math">
                    <m:r>
                      <a:rPr lang="en-US" sz="5600">
                        <a:effectLst/>
                        <a:latin typeface="Cambria Math" panose="02040503050406030204" pitchFamily="18" charset="0"/>
                        <a:ea typeface="Times New Roman" panose="02020603050405020304" pitchFamily="18" charset="0"/>
                        <a:cs typeface="Times New Roman" panose="02020603050405020304" pitchFamily="18" charset="0"/>
                      </a:rPr>
                      <m:t>3.8=5.9</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0.42+</m:t>
                    </m:r>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 0.135</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 1.15</m:t>
                    </m:r>
                  </m:oMath>
                </a14:m>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14:m>
                  <m:oMath xmlns:m="http://schemas.openxmlformats.org/officeDocument/2006/math">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2=8.5 </m:t>
                    </m:r>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in</m:t>
                    </m:r>
                  </m:oMath>
                </a14:m>
                <a:endParaRPr lang="en-US" sz="5600" dirty="0">
                  <a:effectLst/>
                  <a:latin typeface="Times New Roman" panose="02020603050405020304" pitchFamily="18" charset="0"/>
                  <a:ea typeface="Times New Roman" panose="02020603050405020304" pitchFamily="18" charset="0"/>
                </a:endParaRPr>
              </a:p>
              <a:p>
                <a:pPr marL="914400" marR="0">
                  <a:lnSpc>
                    <a:spcPct val="170000"/>
                  </a:lnSpc>
                  <a:spcBef>
                    <a:spcPts val="0"/>
                  </a:spcBef>
                  <a:spcAft>
                    <a:spcPts val="0"/>
                  </a:spcAft>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According to road engineer advise, the minimum thickness should be 9.84 in for the base</a:t>
                </a:r>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Use D2 = 9.84 in or 25 cm, because sub-base will compensate </a:t>
                </a:r>
                <a:endParaRPr lang="en-US" sz="5600" dirty="0">
                  <a:effectLst/>
                  <a:latin typeface="Times New Roman" panose="02020603050405020304" pitchFamily="18" charset="0"/>
                  <a:ea typeface="Times New Roman" panose="02020603050405020304" pitchFamily="18" charset="0"/>
                </a:endParaRPr>
              </a:p>
              <a:p>
                <a:pPr marL="342900" marR="0" lvl="0" indent="-342900">
                  <a:lnSpc>
                    <a:spcPct val="170000"/>
                  </a:lnSpc>
                  <a:spcBef>
                    <a:spcPts val="0"/>
                  </a:spcBef>
                  <a:spcAft>
                    <a:spcPts val="800"/>
                  </a:spcAft>
                  <a:buFont typeface="Calibri" panose="020F0502020204030204" pitchFamily="34" charset="0"/>
                  <a:buChar char="-"/>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Sub – Base</a:t>
                </a:r>
                <a:endParaRPr lang="en-US" sz="5600" dirty="0">
                  <a:effectLst/>
                  <a:latin typeface="Times New Roman" panose="02020603050405020304" pitchFamily="18" charset="0"/>
                  <a:ea typeface="Calibri" panose="020F0502020204030204" pitchFamily="34" charset="0"/>
                </a:endParaRPr>
              </a:p>
              <a:p>
                <a:pPr marL="914400" marR="0" algn="ctr">
                  <a:lnSpc>
                    <a:spcPct val="170000"/>
                  </a:lnSpc>
                  <a:spcBef>
                    <a:spcPts val="0"/>
                  </a:spcBef>
                  <a:spcAft>
                    <a:spcPts val="0"/>
                  </a:spcAft>
                  <a:tabLst>
                    <a:tab pos="920115" algn="l"/>
                  </a:tabLst>
                </a:pPr>
                <a14:m>
                  <m:oMath xmlns:m="http://schemas.openxmlformats.org/officeDocument/2006/math">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SN</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m</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5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3</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3</m:t>
                        </m:r>
                      </m:sub>
                    </m:sSub>
                    <m:sSub>
                      <m:sSubPr>
                        <m:ctrlPr>
                          <a:rPr lang="en-US" sz="5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m</m:t>
                        </m:r>
                      </m:e>
                      <m: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560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14:m>
                  <m:oMath xmlns:m="http://schemas.openxmlformats.org/officeDocument/2006/math">
                    <m:r>
                      <a:rPr lang="en-US" sz="5600">
                        <a:effectLst/>
                        <a:latin typeface="Cambria Math" panose="02040503050406030204" pitchFamily="18" charset="0"/>
                        <a:ea typeface="Times New Roman" panose="02020603050405020304" pitchFamily="18" charset="0"/>
                        <a:cs typeface="Times New Roman" panose="02020603050405020304" pitchFamily="18" charset="0"/>
                      </a:rPr>
                      <m:t>4.9=5.9</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0.42+9.84</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0.135</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1.15+</m:t>
                    </m:r>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0.12</m:t>
                    </m:r>
                    <m:r>
                      <a:rPr lang="en-US" sz="5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1.15</m:t>
                    </m:r>
                  </m:oMath>
                </a14:m>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14:m>
                  <m:oMath xmlns:m="http://schemas.openxmlformats.org/officeDocument/2006/math">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3=6.5 </m:t>
                    </m:r>
                    <m:r>
                      <m:rPr>
                        <m:sty m:val="p"/>
                      </m:rPr>
                      <a:rPr lang="en-US" sz="5600">
                        <a:effectLst/>
                        <a:latin typeface="Cambria Math" panose="02040503050406030204" pitchFamily="18" charset="0"/>
                        <a:ea typeface="Times New Roman" panose="02020603050405020304" pitchFamily="18" charset="0"/>
                        <a:cs typeface="Times New Roman" panose="02020603050405020304" pitchFamily="18" charset="0"/>
                      </a:rPr>
                      <m:t>in</m:t>
                    </m:r>
                    <m:r>
                      <a:rPr lang="en-US" sz="56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5600" dirty="0">
                  <a:effectLst/>
                  <a:latin typeface="Times New Roman" panose="02020603050405020304" pitchFamily="18" charset="0"/>
                  <a:ea typeface="Times New Roman" panose="02020603050405020304" pitchFamily="18" charset="0"/>
                </a:endParaRPr>
              </a:p>
              <a:p>
                <a:pPr marL="914400" marR="0" algn="ctr">
                  <a:lnSpc>
                    <a:spcPct val="170000"/>
                  </a:lnSpc>
                  <a:spcBef>
                    <a:spcPts val="0"/>
                  </a:spcBef>
                  <a:spcAft>
                    <a:spcPts val="0"/>
                  </a:spcAft>
                  <a:tabLst>
                    <a:tab pos="920115" algn="l"/>
                  </a:tabLst>
                </a:pPr>
                <a:r>
                  <a:rPr lang="en-US" sz="5600" dirty="0">
                    <a:effectLst/>
                    <a:latin typeface="Times New Roman" panose="02020603050405020304" pitchFamily="18" charset="0"/>
                    <a:ea typeface="Times New Roman" panose="02020603050405020304" pitchFamily="18" charset="0"/>
                    <a:cs typeface="Times New Roman" panose="02020603050405020304" pitchFamily="18" charset="0"/>
                  </a:rPr>
                  <a:t>Use D3= 9.84 in or 25 cm</a:t>
                </a:r>
                <a:endParaRPr lang="en-US" sz="5600" dirty="0">
                  <a:effectLst/>
                  <a:latin typeface="Times New Roman" panose="02020603050405020304" pitchFamily="18" charset="0"/>
                  <a:ea typeface="Times New Roman" panose="02020603050405020304" pitchFamily="18" charset="0"/>
                </a:endParaRPr>
              </a:p>
              <a:p>
                <a:endParaRPr lang="en-US" dirty="0"/>
              </a:p>
            </p:txBody>
          </p:sp>
        </mc:Choice>
        <mc:Fallback xmlns="">
          <p:sp>
            <p:nvSpPr>
              <p:cNvPr id="3" name="Content Placeholder 2">
                <a:extLst>
                  <a:ext uri="{FF2B5EF4-FFF2-40B4-BE49-F238E27FC236}">
                    <a16:creationId xmlns:a16="http://schemas.microsoft.com/office/drawing/2014/main" id="{8EA5E626-F3E1-4303-9B51-03FF8045A9A8}"/>
                  </a:ext>
                </a:extLst>
              </p:cNvPr>
              <p:cNvSpPr>
                <a:spLocks noGrp="1" noRot="1" noChangeAspect="1" noMove="1" noResize="1" noEditPoints="1" noAdjustHandles="1" noChangeArrowheads="1" noChangeShapeType="1" noTextEdit="1"/>
              </p:cNvSpPr>
              <p:nvPr>
                <p:ph idx="1"/>
              </p:nvPr>
            </p:nvSpPr>
            <p:spPr>
              <a:xfrm>
                <a:off x="818707" y="457201"/>
                <a:ext cx="9473609" cy="6358269"/>
              </a:xfrm>
              <a:blipFill>
                <a:blip r:embed="rId3"/>
                <a:stretch>
                  <a:fillRect l="-193" b="-9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9F2D053-D461-4898-80BA-0174E7D6193C}"/>
              </a:ext>
            </a:extLst>
          </p:cNvPr>
          <p:cNvSpPr>
            <a:spLocks noGrp="1"/>
          </p:cNvSpPr>
          <p:nvPr>
            <p:ph type="sldNum" sz="quarter" idx="12"/>
          </p:nvPr>
        </p:nvSpPr>
        <p:spPr/>
        <p:txBody>
          <a:bodyPr>
            <a:normAutofit lnSpcReduction="10000"/>
          </a:bodyPr>
          <a:lstStyle/>
          <a:p>
            <a:fld id="{D733103D-BF4D-154C-AAA9-127D4A025979}" type="slidenum">
              <a:rPr lang="en-SA" smtClean="0"/>
              <a:t>53</a:t>
            </a:fld>
            <a:endParaRPr lang="en-SA"/>
          </a:p>
        </p:txBody>
      </p:sp>
      <p:pic>
        <p:nvPicPr>
          <p:cNvPr id="5" name="Google Shape;57;p13">
            <a:extLst>
              <a:ext uri="{FF2B5EF4-FFF2-40B4-BE49-F238E27FC236}">
                <a16:creationId xmlns:a16="http://schemas.microsoft.com/office/drawing/2014/main" id="{8F5A004C-B120-41B5-ADE7-2ED9B4AF98DE}"/>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6" name="Rectangle 5">
            <a:extLst>
              <a:ext uri="{FF2B5EF4-FFF2-40B4-BE49-F238E27FC236}">
                <a16:creationId xmlns:a16="http://schemas.microsoft.com/office/drawing/2014/main" id="{55C457CF-B104-4BE8-9EB3-6F3267945E4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3450910079"/>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A84CE-419A-434A-A12A-D50755815BEF}"/>
              </a:ext>
            </a:extLst>
          </p:cNvPr>
          <p:cNvSpPr>
            <a:spLocks noGrp="1"/>
          </p:cNvSpPr>
          <p:nvPr>
            <p:ph type="sldNum" sz="quarter" idx="12"/>
          </p:nvPr>
        </p:nvSpPr>
        <p:spPr/>
        <p:txBody>
          <a:bodyPr>
            <a:normAutofit lnSpcReduction="10000"/>
          </a:bodyPr>
          <a:lstStyle/>
          <a:p>
            <a:fld id="{D733103D-BF4D-154C-AAA9-127D4A025979}" type="slidenum">
              <a:rPr lang="en-SA" smtClean="0"/>
              <a:t>54</a:t>
            </a:fld>
            <a:endParaRPr lang="en-SA"/>
          </a:p>
        </p:txBody>
      </p:sp>
      <p:pic>
        <p:nvPicPr>
          <p:cNvPr id="5" name="Content Placeholder 4">
            <a:extLst>
              <a:ext uri="{FF2B5EF4-FFF2-40B4-BE49-F238E27FC236}">
                <a16:creationId xmlns:a16="http://schemas.microsoft.com/office/drawing/2014/main" id="{8BABF2A3-A605-42C7-A60E-66D229E30107}"/>
              </a:ext>
            </a:extLst>
          </p:cNvPr>
          <p:cNvPicPr>
            <a:picLocks noGrp="1"/>
          </p:cNvPicPr>
          <p:nvPr>
            <p:ph idx="1"/>
          </p:nvPr>
        </p:nvPicPr>
        <p:blipFill rotWithShape="1">
          <a:blip r:embed="rId2"/>
          <a:srcRect l="3648" t="34112" r="7745" b="24296"/>
          <a:stretch/>
        </p:blipFill>
        <p:spPr bwMode="auto">
          <a:xfrm>
            <a:off x="115323" y="2023825"/>
            <a:ext cx="7528317" cy="113302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8643FB9-38FF-4FBE-8C9A-89EB97115F78}"/>
              </a:ext>
            </a:extLst>
          </p:cNvPr>
          <p:cNvPicPr/>
          <p:nvPr/>
        </p:nvPicPr>
        <p:blipFill>
          <a:blip r:embed="rId3"/>
          <a:stretch>
            <a:fillRect/>
          </a:stretch>
        </p:blipFill>
        <p:spPr>
          <a:xfrm>
            <a:off x="3570905" y="5039172"/>
            <a:ext cx="7614547" cy="1133028"/>
          </a:xfrm>
          <a:prstGeom prst="rect">
            <a:avLst/>
          </a:prstGeom>
        </p:spPr>
      </p:pic>
      <p:sp>
        <p:nvSpPr>
          <p:cNvPr id="8" name="TextBox 7">
            <a:extLst>
              <a:ext uri="{FF2B5EF4-FFF2-40B4-BE49-F238E27FC236}">
                <a16:creationId xmlns:a16="http://schemas.microsoft.com/office/drawing/2014/main" id="{C5F96946-ADED-4AA7-98AD-627A9566335A}"/>
              </a:ext>
            </a:extLst>
          </p:cNvPr>
          <p:cNvSpPr txBox="1"/>
          <p:nvPr/>
        </p:nvSpPr>
        <p:spPr>
          <a:xfrm>
            <a:off x="5465992" y="4744584"/>
            <a:ext cx="6140302" cy="369332"/>
          </a:xfrm>
          <a:prstGeom prst="rect">
            <a:avLst/>
          </a:prstGeom>
          <a:noFill/>
        </p:spPr>
        <p:txBody>
          <a:bodyPr wrap="square">
            <a:spAutoFit/>
          </a:bodyPr>
          <a:lstStyle/>
          <a:p>
            <a:r>
              <a:rPr lang="en-US" sz="1800" i="1" dirty="0">
                <a:solidFill>
                  <a:srgbClr val="365F91"/>
                </a:solidFill>
                <a:effectLst/>
                <a:latin typeface="Times New Roman" panose="02020603050405020304" pitchFamily="18" charset="0"/>
                <a:ea typeface="Times New Roman" panose="02020603050405020304" pitchFamily="18" charset="0"/>
              </a:rPr>
              <a:t>Horizontal Curve Pavement Cross-section</a:t>
            </a:r>
            <a:endParaRPr lang="en-GB" dirty="0"/>
          </a:p>
        </p:txBody>
      </p:sp>
      <p:sp>
        <p:nvSpPr>
          <p:cNvPr id="10" name="TextBox 9">
            <a:extLst>
              <a:ext uri="{FF2B5EF4-FFF2-40B4-BE49-F238E27FC236}">
                <a16:creationId xmlns:a16="http://schemas.microsoft.com/office/drawing/2014/main" id="{E933501E-6B51-4CEE-8D19-03DBEEFFB63C}"/>
              </a:ext>
            </a:extLst>
          </p:cNvPr>
          <p:cNvSpPr txBox="1"/>
          <p:nvPr/>
        </p:nvSpPr>
        <p:spPr>
          <a:xfrm>
            <a:off x="2599879" y="3172417"/>
            <a:ext cx="4417828" cy="369332"/>
          </a:xfrm>
          <a:prstGeom prst="rect">
            <a:avLst/>
          </a:prstGeom>
          <a:noFill/>
        </p:spPr>
        <p:txBody>
          <a:bodyPr wrap="square">
            <a:spAutoFit/>
          </a:bodyPr>
          <a:lstStyle/>
          <a:p>
            <a:r>
              <a:rPr lang="en-US" sz="1800" i="1" dirty="0">
                <a:solidFill>
                  <a:srgbClr val="365F91"/>
                </a:solidFill>
                <a:effectLst/>
                <a:latin typeface="Times New Roman" panose="02020603050405020304" pitchFamily="18" charset="0"/>
                <a:ea typeface="Times New Roman" panose="02020603050405020304" pitchFamily="18" charset="0"/>
              </a:rPr>
              <a:t>Pavement Cross-section Design</a:t>
            </a:r>
            <a:r>
              <a:rPr lang="en-US" sz="1800" i="1" dirty="0">
                <a:effectLst/>
                <a:latin typeface="Times New Roman" panose="02020603050405020304" pitchFamily="18" charset="0"/>
                <a:ea typeface="Times New Roman" panose="02020603050405020304" pitchFamily="18" charset="0"/>
              </a:rPr>
              <a:t> </a:t>
            </a:r>
            <a:endParaRPr lang="en-GB" dirty="0"/>
          </a:p>
        </p:txBody>
      </p:sp>
      <p:cxnSp>
        <p:nvCxnSpPr>
          <p:cNvPr id="3" name="Straight Arrow Connector 2">
            <a:extLst>
              <a:ext uri="{FF2B5EF4-FFF2-40B4-BE49-F238E27FC236}">
                <a16:creationId xmlns:a16="http://schemas.microsoft.com/office/drawing/2014/main" id="{FB2E668D-8E66-492C-BEBF-B80E28633CD5}"/>
              </a:ext>
            </a:extLst>
          </p:cNvPr>
          <p:cNvCxnSpPr>
            <a:cxnSpLocks/>
          </p:cNvCxnSpPr>
          <p:nvPr/>
        </p:nvCxnSpPr>
        <p:spPr>
          <a:xfrm flipV="1">
            <a:off x="5273458" y="6172200"/>
            <a:ext cx="3488498" cy="115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1FEE2AD-9678-40CC-91C3-CE5F18C35AB5}"/>
              </a:ext>
            </a:extLst>
          </p:cNvPr>
          <p:cNvCxnSpPr>
            <a:cxnSpLocks/>
          </p:cNvCxnSpPr>
          <p:nvPr/>
        </p:nvCxnSpPr>
        <p:spPr>
          <a:xfrm>
            <a:off x="5273458" y="6288067"/>
            <a:ext cx="3488498" cy="36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E0661D-F243-415B-8C6A-F258C51188C1}"/>
              </a:ext>
            </a:extLst>
          </p:cNvPr>
          <p:cNvSpPr txBox="1"/>
          <p:nvPr/>
        </p:nvSpPr>
        <p:spPr>
          <a:xfrm>
            <a:off x="8869344" y="6045468"/>
            <a:ext cx="1218261" cy="369332"/>
          </a:xfrm>
          <a:prstGeom prst="rect">
            <a:avLst/>
          </a:prstGeom>
          <a:noFill/>
        </p:spPr>
        <p:txBody>
          <a:bodyPr wrap="square" rtlCol="0">
            <a:spAutoFit/>
          </a:bodyPr>
          <a:lstStyle/>
          <a:p>
            <a:r>
              <a:rPr lang="en-US" sz="1800" kern="1200" dirty="0">
                <a:solidFill>
                  <a:schemeClr val="tx1"/>
                </a:solidFill>
                <a:latin typeface="+mn-lt"/>
                <a:ea typeface="+mn-ea"/>
                <a:cs typeface="+mn-cs"/>
              </a:rPr>
              <a:t>12%</a:t>
            </a:r>
          </a:p>
        </p:txBody>
      </p:sp>
      <p:pic>
        <p:nvPicPr>
          <p:cNvPr id="12" name="Google Shape;57;p13">
            <a:extLst>
              <a:ext uri="{FF2B5EF4-FFF2-40B4-BE49-F238E27FC236}">
                <a16:creationId xmlns:a16="http://schemas.microsoft.com/office/drawing/2014/main" id="{5F8BE6A7-BD64-4F36-B198-102F3519F992}"/>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13" name="Rectangle 12">
            <a:extLst>
              <a:ext uri="{FF2B5EF4-FFF2-40B4-BE49-F238E27FC236}">
                <a16:creationId xmlns:a16="http://schemas.microsoft.com/office/drawing/2014/main" id="{360D5B46-A675-462D-9C54-8C5A822E192F}"/>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tx1"/>
                </a:solidFill>
              </a:rPr>
              <a:t>Pavement Design</a:t>
            </a:r>
          </a:p>
        </p:txBody>
      </p:sp>
    </p:spTree>
    <p:extLst>
      <p:ext uri="{BB962C8B-B14F-4D97-AF65-F5344CB8AC3E}">
        <p14:creationId xmlns:p14="http://schemas.microsoft.com/office/powerpoint/2010/main" val="26954117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52299-BD0D-428E-9F7A-CBE87E054EC2}"/>
              </a:ext>
            </a:extLst>
          </p:cNvPr>
          <p:cNvSpPr>
            <a:spLocks noGrp="1"/>
          </p:cNvSpPr>
          <p:nvPr>
            <p:ph type="ctrTitle"/>
          </p:nvPr>
        </p:nvSpPr>
        <p:spPr>
          <a:xfrm>
            <a:off x="1261872" y="758952"/>
            <a:ext cx="9418320" cy="3435543"/>
          </a:xfrm>
        </p:spPr>
        <p:txBody>
          <a:bodyPr/>
          <a:lstStyle/>
          <a:p>
            <a:r>
              <a:rPr lang="en-US" dirty="0"/>
              <a:t>Drainage System</a:t>
            </a:r>
          </a:p>
        </p:txBody>
      </p:sp>
      <p:sp>
        <p:nvSpPr>
          <p:cNvPr id="4" name="Slide Number Placeholder 3">
            <a:extLst>
              <a:ext uri="{FF2B5EF4-FFF2-40B4-BE49-F238E27FC236}">
                <a16:creationId xmlns:a16="http://schemas.microsoft.com/office/drawing/2014/main" id="{718CEB56-7AF3-4C81-9127-CED9330608EF}"/>
              </a:ext>
            </a:extLst>
          </p:cNvPr>
          <p:cNvSpPr>
            <a:spLocks noGrp="1"/>
          </p:cNvSpPr>
          <p:nvPr>
            <p:ph type="sldNum" sz="quarter" idx="12"/>
          </p:nvPr>
        </p:nvSpPr>
        <p:spPr/>
        <p:txBody>
          <a:bodyPr>
            <a:normAutofit lnSpcReduction="10000"/>
          </a:bodyPr>
          <a:lstStyle/>
          <a:p>
            <a:fld id="{D733103D-BF4D-154C-AAA9-127D4A025979}" type="slidenum">
              <a:rPr lang="en-SA" smtClean="0"/>
              <a:t>55</a:t>
            </a:fld>
            <a:endParaRPr lang="en-SA"/>
          </a:p>
        </p:txBody>
      </p:sp>
    </p:spTree>
    <p:extLst>
      <p:ext uri="{BB962C8B-B14F-4D97-AF65-F5344CB8AC3E}">
        <p14:creationId xmlns:p14="http://schemas.microsoft.com/office/powerpoint/2010/main" val="3055245819"/>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18DB-5A09-4ECC-9858-96C70F0F762B}"/>
              </a:ext>
            </a:extLst>
          </p:cNvPr>
          <p:cNvSpPr>
            <a:spLocks noGrp="1"/>
          </p:cNvSpPr>
          <p:nvPr>
            <p:ph type="title"/>
          </p:nvPr>
        </p:nvSpPr>
        <p:spPr/>
        <p:txBody>
          <a:bodyPr/>
          <a:lstStyle/>
          <a:p>
            <a:r>
              <a:rPr lang="en-US" dirty="0"/>
              <a:t>Drainage System</a:t>
            </a:r>
          </a:p>
        </p:txBody>
      </p:sp>
      <p:sp>
        <p:nvSpPr>
          <p:cNvPr id="4" name="Slide Number Placeholder 3">
            <a:extLst>
              <a:ext uri="{FF2B5EF4-FFF2-40B4-BE49-F238E27FC236}">
                <a16:creationId xmlns:a16="http://schemas.microsoft.com/office/drawing/2014/main" id="{9E42ED2F-29A4-4880-BBCF-217E66E17638}"/>
              </a:ext>
            </a:extLst>
          </p:cNvPr>
          <p:cNvSpPr>
            <a:spLocks noGrp="1"/>
          </p:cNvSpPr>
          <p:nvPr>
            <p:ph type="sldNum" sz="quarter" idx="12"/>
          </p:nvPr>
        </p:nvSpPr>
        <p:spPr/>
        <p:txBody>
          <a:bodyPr>
            <a:normAutofit lnSpcReduction="10000"/>
          </a:bodyPr>
          <a:lstStyle/>
          <a:p>
            <a:fld id="{D733103D-BF4D-154C-AAA9-127D4A025979}" type="slidenum">
              <a:rPr lang="en-SA" smtClean="0"/>
              <a:t>56</a:t>
            </a:fld>
            <a:endParaRPr lang="en-SA"/>
          </a:p>
        </p:txBody>
      </p:sp>
      <p:pic>
        <p:nvPicPr>
          <p:cNvPr id="6" name="Google Shape;57;p13">
            <a:extLst>
              <a:ext uri="{FF2B5EF4-FFF2-40B4-BE49-F238E27FC236}">
                <a16:creationId xmlns:a16="http://schemas.microsoft.com/office/drawing/2014/main" id="{9C951BEB-39CD-4EF6-8C7B-CF8D3DFC417F}"/>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B6ADC516-013C-4D35-9500-4E38F6D3BAD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Schoolbook" panose="02040604050505020304"/>
              </a:rPr>
              <a:t>Drainage System</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C661ED5-8048-4564-9091-CF84363102A7}"/>
                  </a:ext>
                </a:extLst>
              </p:cNvPr>
              <p:cNvSpPr>
                <a:spLocks noGrp="1"/>
              </p:cNvSpPr>
              <p:nvPr>
                <p:ph idx="1"/>
              </p:nvPr>
            </p:nvSpPr>
            <p:spPr>
              <a:xfrm>
                <a:off x="480224" y="1828800"/>
                <a:ext cx="5242999" cy="4351337"/>
              </a:xfrm>
            </p:spPr>
            <p:txBody>
              <a:bodyPr>
                <a:normAutofit/>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Insignificant elevation differences</a:t>
                </a: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road will be cut to sections which include 1Km linear distance and width with 40m (A = 40,000 </a:t>
                </a:r>
                <a14:m>
                  <m:oMath xmlns:m="http://schemas.openxmlformats.org/officeDocument/2006/math">
                    <m:sSup>
                      <m:sSupPr>
                        <m:ctrlPr>
                          <a:rPr lang="en-US" sz="1800" i="1" smtClean="0">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𝑚</m:t>
                        </m:r>
                      </m:e>
                      <m:sup>
                        <m:r>
                          <a:rPr lang="en-US" sz="1800" b="0" i="1" smtClean="0">
                            <a:effectLst/>
                            <a:latin typeface="Cambria Math" panose="02040503050406030204" pitchFamily="18" charset="0"/>
                            <a:cs typeface="Times New Roman" panose="02020603050405020304" pitchFamily="18" charset="0"/>
                          </a:rPr>
                          <m:t>2</m:t>
                        </m:r>
                      </m:sup>
                    </m:sSup>
                  </m:oMath>
                </a14:m>
                <a:r>
                  <a:rPr lang="en-US" sz="1800" dirty="0">
                    <a:effectLst/>
                    <a:latin typeface="Times New Roman" panose="02020603050405020304" pitchFamily="18" charset="0"/>
                    <a:ea typeface="Times New Roman" panose="02020603050405020304" pitchFamily="18" charset="0"/>
                  </a:rPr>
                  <a:t>)</a:t>
                </a: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Design Period is 50 years</a:t>
                </a: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Mean Intensity; for 2H duration and 10 year return period</a:t>
                </a:r>
              </a:p>
              <a:p>
                <a:pPr marL="0" marR="0" indent="0" algn="ctr">
                  <a:lnSpc>
                    <a:spcPct val="200000"/>
                  </a:lnSpc>
                  <a:spcBef>
                    <a:spcPts val="0"/>
                  </a:spcBef>
                  <a:spcAft>
                    <a:spcPts val="0"/>
                  </a:spcAft>
                  <a:buNone/>
                </a:pPr>
                <a14:m>
                  <m:oMathPara xmlns:m="http://schemas.openxmlformats.org/officeDocument/2006/math">
                    <m:oMathParaPr>
                      <m:jc m:val="centerGroup"/>
                    </m:oMathParaPr>
                    <m:oMath xmlns:m="http://schemas.openxmlformats.org/officeDocument/2006/math">
                      <m:r>
                        <a:rPr lang="en-US" sz="1800" i="1" u="sng" smtClean="0">
                          <a:effectLst/>
                          <a:latin typeface="Cambria Math" panose="02040503050406030204" pitchFamily="18" charset="0"/>
                          <a:ea typeface="Times New Roman" panose="02020603050405020304" pitchFamily="18" charset="0"/>
                          <a:cs typeface="Times New Roman" panose="02020603050405020304" pitchFamily="18" charset="0"/>
                        </a:rPr>
                        <m:t>𝑋𝑇</m:t>
                      </m:r>
                      <m:r>
                        <a:rPr lang="en-US" sz="1800" i="1" u="sng" smtClean="0">
                          <a:effectLst/>
                          <a:latin typeface="Cambria Math" panose="02040503050406030204" pitchFamily="18" charset="0"/>
                          <a:ea typeface="Times New Roman" panose="02020603050405020304" pitchFamily="18" charset="0"/>
                          <a:cs typeface="Times New Roman" panose="02020603050405020304" pitchFamily="18" charset="0"/>
                        </a:rPr>
                        <m:t>=63.76+1.035∗35.05=100 </m:t>
                      </m:r>
                      <m:r>
                        <a:rPr lang="en-US" sz="1800" i="1" u="sng">
                          <a:effectLst/>
                          <a:latin typeface="Cambria Math" panose="02040503050406030204" pitchFamily="18" charset="0"/>
                          <a:ea typeface="Times New Roman" panose="02020603050405020304" pitchFamily="18" charset="0"/>
                          <a:cs typeface="Times New Roman" panose="02020603050405020304" pitchFamily="18" charset="0"/>
                        </a:rPr>
                        <m:t>𝑚𝑚</m:t>
                      </m:r>
                      <m:r>
                        <a:rPr lang="en-US" sz="1800" i="1" u="sng">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u="sng">
                          <a:effectLst/>
                          <a:latin typeface="Cambria Math" panose="02040503050406030204" pitchFamily="18" charset="0"/>
                          <a:ea typeface="Times New Roman" panose="02020603050405020304" pitchFamily="18" charset="0"/>
                          <a:cs typeface="Times New Roman" panose="02020603050405020304" pitchFamily="18" charset="0"/>
                        </a:rPr>
                        <m:t>h𝑟</m:t>
                      </m:r>
                    </m:oMath>
                  </m:oMathPara>
                </a14:m>
                <a:endParaRPr lang="en-US" sz="1800" i="1" u="sng" dirty="0">
                  <a:effectLst/>
                  <a:latin typeface="Times New Roman" panose="02020603050405020304" pitchFamily="18" charset="0"/>
                  <a:ea typeface="Times New Roman" panose="02020603050405020304" pitchFamily="18" charset="0"/>
                </a:endParaRPr>
              </a:p>
              <a:p>
                <a:pPr marL="0" indent="0">
                  <a:buNone/>
                </a:pPr>
                <a:endParaRPr lang="en-US" dirty="0">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dirty="0"/>
              </a:p>
            </p:txBody>
          </p:sp>
        </mc:Choice>
        <mc:Fallback xmlns="">
          <p:sp>
            <p:nvSpPr>
              <p:cNvPr id="8" name="Content Placeholder 7">
                <a:extLst>
                  <a:ext uri="{FF2B5EF4-FFF2-40B4-BE49-F238E27FC236}">
                    <a16:creationId xmlns:a16="http://schemas.microsoft.com/office/drawing/2014/main" id="{3C661ED5-8048-4564-9091-CF84363102A7}"/>
                  </a:ext>
                </a:extLst>
              </p:cNvPr>
              <p:cNvSpPr>
                <a:spLocks noGrp="1" noRot="1" noChangeAspect="1" noMove="1" noResize="1" noEditPoints="1" noAdjustHandles="1" noChangeArrowheads="1" noChangeShapeType="1" noTextEdit="1"/>
              </p:cNvSpPr>
              <p:nvPr>
                <p:ph idx="1"/>
              </p:nvPr>
            </p:nvSpPr>
            <p:spPr>
              <a:xfrm>
                <a:off x="480224" y="1828800"/>
                <a:ext cx="5242999" cy="4351337"/>
              </a:xfrm>
              <a:blipFill>
                <a:blip r:embed="rId5"/>
                <a:stretch>
                  <a:fillRect l="-233" t="-980" r="-930"/>
                </a:stretch>
              </a:blipFill>
            </p:spPr>
            <p:txBody>
              <a:bodyPr/>
              <a:lstStyle/>
              <a:p>
                <a:r>
                  <a:rPr lang="en-US">
                    <a:noFill/>
                  </a:rPr>
                  <a:t> </a:t>
                </a:r>
              </a:p>
            </p:txBody>
          </p:sp>
        </mc:Fallback>
      </mc:AlternateContent>
      <p:pic>
        <p:nvPicPr>
          <p:cNvPr id="9" name="Content Placeholder 4">
            <a:extLst>
              <a:ext uri="{FF2B5EF4-FFF2-40B4-BE49-F238E27FC236}">
                <a16:creationId xmlns:a16="http://schemas.microsoft.com/office/drawing/2014/main" id="{90B8204E-34AC-44BA-A67A-B54B37D876C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5827747" y="1881898"/>
            <a:ext cx="6379493" cy="4216295"/>
          </a:xfrm>
          <a:prstGeom prst="rect">
            <a:avLst/>
          </a:prstGeom>
          <a:noFill/>
          <a:ln>
            <a:noFill/>
          </a:ln>
        </p:spPr>
      </p:pic>
      <p:sp>
        <p:nvSpPr>
          <p:cNvPr id="10" name="Rectangle 9">
            <a:extLst>
              <a:ext uri="{FF2B5EF4-FFF2-40B4-BE49-F238E27FC236}">
                <a16:creationId xmlns:a16="http://schemas.microsoft.com/office/drawing/2014/main" id="{27137BFB-C6FD-47D1-8063-3A5DB32B0D36}"/>
              </a:ext>
            </a:extLst>
          </p:cNvPr>
          <p:cNvSpPr/>
          <p:nvPr/>
        </p:nvSpPr>
        <p:spPr>
          <a:xfrm>
            <a:off x="894665" y="5637704"/>
            <a:ext cx="4407539" cy="35523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56A15B-5DDA-4342-91C8-F1DF2806AB6C}"/>
              </a:ext>
            </a:extLst>
          </p:cNvPr>
          <p:cNvSpPr/>
          <p:nvPr/>
        </p:nvSpPr>
        <p:spPr>
          <a:xfrm>
            <a:off x="7262037" y="6159588"/>
            <a:ext cx="2838893"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Schoolbook" panose="02040604050505020304"/>
              </a:rPr>
              <a:t>Topography Map[4]</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115229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DC3E-276A-445F-B72C-2D6A671DB9D8}"/>
              </a:ext>
            </a:extLst>
          </p:cNvPr>
          <p:cNvSpPr>
            <a:spLocks noGrp="1"/>
          </p:cNvSpPr>
          <p:nvPr>
            <p:ph type="title"/>
          </p:nvPr>
        </p:nvSpPr>
        <p:spPr/>
        <p:txBody>
          <a:bodyPr/>
          <a:lstStyle/>
          <a:p>
            <a:r>
              <a:rPr lang="en-US" dirty="0"/>
              <a:t>Drainage System</a:t>
            </a:r>
          </a:p>
        </p:txBody>
      </p:sp>
      <p:sp>
        <p:nvSpPr>
          <p:cNvPr id="3" name="Content Placeholder 2">
            <a:extLst>
              <a:ext uri="{FF2B5EF4-FFF2-40B4-BE49-F238E27FC236}">
                <a16:creationId xmlns:a16="http://schemas.microsoft.com/office/drawing/2014/main" id="{D416B6C2-6A7E-41D2-BA3A-E12A230B700A}"/>
              </a:ext>
            </a:extLst>
          </p:cNvPr>
          <p:cNvSpPr>
            <a:spLocks noGrp="1"/>
          </p:cNvSpPr>
          <p:nvPr>
            <p:ph idx="1"/>
          </p:nvPr>
        </p:nvSpPr>
        <p:spPr>
          <a:xfrm>
            <a:off x="1261872" y="5321940"/>
            <a:ext cx="8595360" cy="858197"/>
          </a:xfrm>
        </p:spPr>
        <p:txBody>
          <a:bodyPr/>
          <a:lstStyle/>
          <a:p>
            <a:pPr marL="0" indent="0" algn="ctr">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Then the design intensity for 50 years period and 1Hr duration is </a:t>
            </a:r>
            <a:r>
              <a:rPr lang="en-US" sz="2000" b="1" u="sng" dirty="0">
                <a:effectLst/>
                <a:latin typeface="Times New Roman" panose="02020603050405020304" pitchFamily="18" charset="0"/>
                <a:ea typeface="Times New Roman" panose="02020603050405020304" pitchFamily="18" charset="0"/>
                <a:cs typeface="Times New Roman" panose="02020603050405020304" pitchFamily="18" charset="0"/>
              </a:rPr>
              <a:t>145.3mm/hr.</a:t>
            </a:r>
            <a:endParaRPr lang="en-US" sz="2000" b="1" u="sng"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54E874D-440F-4DA2-8C00-FDA41D446CB8}"/>
              </a:ext>
            </a:extLst>
          </p:cNvPr>
          <p:cNvSpPr>
            <a:spLocks noGrp="1"/>
          </p:cNvSpPr>
          <p:nvPr>
            <p:ph type="sldNum" sz="quarter" idx="12"/>
          </p:nvPr>
        </p:nvSpPr>
        <p:spPr/>
        <p:txBody>
          <a:bodyPr>
            <a:normAutofit lnSpcReduction="10000"/>
          </a:bodyPr>
          <a:lstStyle/>
          <a:p>
            <a:fld id="{D733103D-BF4D-154C-AAA9-127D4A025979}" type="slidenum">
              <a:rPr lang="en-SA" smtClean="0"/>
              <a:t>57</a:t>
            </a:fld>
            <a:endParaRPr lang="en-SA"/>
          </a:p>
        </p:txBody>
      </p:sp>
      <p:graphicFrame>
        <p:nvGraphicFramePr>
          <p:cNvPr id="5" name="Chart 4">
            <a:extLst>
              <a:ext uri="{FF2B5EF4-FFF2-40B4-BE49-F238E27FC236}">
                <a16:creationId xmlns:a16="http://schemas.microsoft.com/office/drawing/2014/main" id="{C17140C3-2C19-4162-ACCE-7EC1AB2885CE}"/>
              </a:ext>
            </a:extLst>
          </p:cNvPr>
          <p:cNvGraphicFramePr/>
          <p:nvPr/>
        </p:nvGraphicFramePr>
        <p:xfrm>
          <a:off x="1085439" y="1763302"/>
          <a:ext cx="8771793" cy="3223137"/>
        </p:xfrm>
        <a:graphic>
          <a:graphicData uri="http://schemas.openxmlformats.org/drawingml/2006/chart">
            <c:chart xmlns:c="http://schemas.openxmlformats.org/drawingml/2006/chart" xmlns:r="http://schemas.openxmlformats.org/officeDocument/2006/relationships" r:id="rId3"/>
          </a:graphicData>
        </a:graphic>
      </p:graphicFrame>
      <p:pic>
        <p:nvPicPr>
          <p:cNvPr id="6" name="Google Shape;57;p13">
            <a:extLst>
              <a:ext uri="{FF2B5EF4-FFF2-40B4-BE49-F238E27FC236}">
                <a16:creationId xmlns:a16="http://schemas.microsoft.com/office/drawing/2014/main" id="{C4C338B0-011D-4A3E-A27E-0540AD0E5DFB}"/>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CB9E6CD3-0359-47EA-B705-B20A9144203D}"/>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Schoolbook" panose="02040604050505020304"/>
              </a:rPr>
              <a:t>Drainage System</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491651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6FB1-1558-4127-88ED-E157A8DC0383}"/>
              </a:ext>
            </a:extLst>
          </p:cNvPr>
          <p:cNvSpPr>
            <a:spLocks noGrp="1"/>
          </p:cNvSpPr>
          <p:nvPr>
            <p:ph type="title"/>
          </p:nvPr>
        </p:nvSpPr>
        <p:spPr/>
        <p:txBody>
          <a:bodyPr/>
          <a:lstStyle/>
          <a:p>
            <a:r>
              <a:rPr lang="en-US" dirty="0"/>
              <a:t>Drainage System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390A7B-7DC2-44D2-B5E5-9020AE4CFB2A}"/>
                  </a:ext>
                </a:extLst>
              </p:cNvPr>
              <p:cNvSpPr>
                <a:spLocks noGrp="1"/>
              </p:cNvSpPr>
              <p:nvPr>
                <p:ph idx="1"/>
              </p:nvPr>
            </p:nvSpPr>
            <p:spPr>
              <a:xfrm>
                <a:off x="805070" y="1828800"/>
                <a:ext cx="9052162" cy="4552265"/>
              </a:xfrm>
            </p:spPr>
            <p:txBody>
              <a:bodyPr>
                <a:normAutofit fontScale="85000" lnSpcReduction="20000"/>
              </a:bodyPr>
              <a:lstStyle/>
              <a:p>
                <a:r>
                  <a:rPr lang="en-US" sz="2400" dirty="0"/>
                  <a:t>Hydraulic Design:</a:t>
                </a:r>
              </a:p>
              <a:p>
                <a:pPr marL="274320" marR="0" indent="0">
                  <a:lnSpc>
                    <a:spcPct val="160000"/>
                  </a:lnSpc>
                  <a:spcBef>
                    <a:spcPts val="0"/>
                  </a:spcBef>
                  <a:spcAft>
                    <a:spcPts val="0"/>
                  </a:spcAft>
                  <a:buNone/>
                </a:pPr>
                <a14:m>
                  <m:oMath xmlns:m="http://schemas.openxmlformats.org/officeDocument/2006/math">
                    <m:r>
                      <m:rPr>
                        <m:sty m:val="p"/>
                      </m:rPr>
                      <a:rPr lang="en-US" sz="2000" smtClean="0">
                        <a:effectLst/>
                        <a:latin typeface="Cambria Math" panose="02040503050406030204" pitchFamily="18" charset="0"/>
                        <a:ea typeface="Times New Roman" panose="02020603050405020304" pitchFamily="18" charset="0"/>
                        <a:cs typeface="Times New Roman" panose="02020603050405020304" pitchFamily="18" charset="0"/>
                      </a:rPr>
                      <m:t>Q</m:t>
                    </m:r>
                    <m:r>
                      <a:rPr lang="en-US" sz="2000" smtClean="0">
                        <a:effectLst/>
                        <a:latin typeface="Cambria Math" panose="02040503050406030204" pitchFamily="18" charset="0"/>
                        <a:ea typeface="Times New Roman" panose="02020603050405020304" pitchFamily="18" charset="0"/>
                        <a:cs typeface="Times New Roman" panose="02020603050405020304" pitchFamily="18" charset="0"/>
                      </a:rPr>
                      <m:t>=0.278</m:t>
                    </m:r>
                    <m:r>
                      <m:rPr>
                        <m:sty m:val="p"/>
                      </m:rPr>
                      <a:rPr lang="en-US" sz="2000" smtClean="0">
                        <a:effectLst/>
                        <a:latin typeface="Cambria Math" panose="02040503050406030204" pitchFamily="18" charset="0"/>
                        <a:ea typeface="Times New Roman" panose="02020603050405020304" pitchFamily="18" charset="0"/>
                        <a:cs typeface="Times New Roman" panose="02020603050405020304" pitchFamily="18" charset="0"/>
                      </a:rPr>
                      <m:t>CIA</m:t>
                    </m:r>
                    <m:r>
                      <a:rPr lang="en-US" sz="200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smtClean="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200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/sec)      Eq(8.3)</a:t>
                </a:r>
              </a:p>
              <a:p>
                <a:pPr marL="274320" marR="0" indent="0">
                  <a:lnSpc>
                    <a:spcPct val="160000"/>
                  </a:lnSpc>
                  <a:spcBef>
                    <a:spcPts val="0"/>
                  </a:spcBef>
                  <a:spcAft>
                    <a:spcPts val="0"/>
                  </a:spcAft>
                  <a:buNone/>
                </a:pPr>
                <a14:m>
                  <m:oMathPara xmlns:m="http://schemas.openxmlformats.org/officeDocument/2006/math">
                    <m:oMathParaPr>
                      <m:jc m:val="left"/>
                    </m:oMathParaPr>
                    <m:oMath xmlns:m="http://schemas.openxmlformats.org/officeDocument/2006/math">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Q</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=0.278</m:t>
                      </m:r>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0.45</m:t>
                      </m:r>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0.1453</m:t>
                      </m:r>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40000=</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718</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US" sz="20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sec</m:t>
                          </m:r>
                        </m:den>
                      </m:f>
                      <m:r>
                        <a:rPr lang="en-US" sz="2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m</m:t>
                      </m:r>
                    </m:oMath>
                  </m:oMathPara>
                </a14:m>
                <a:endParaRPr lang="en-US" sz="2000" dirty="0">
                  <a:effectLst/>
                  <a:latin typeface="Times New Roman" panose="02020603050405020304" pitchFamily="18" charset="0"/>
                  <a:ea typeface="Times New Roman" panose="02020603050405020304" pitchFamily="18" charset="0"/>
                </a:endParaRPr>
              </a:p>
              <a:p>
                <a:pPr marL="0" indent="0">
                  <a:buNone/>
                </a:pPr>
                <a:endParaRPr lang="en-US" sz="2000" dirty="0"/>
              </a:p>
              <a:p>
                <a:endParaRPr lang="en-US" sz="2000" dirty="0"/>
              </a:p>
              <a:p>
                <a:r>
                  <a:rPr lang="en-US" sz="2600" dirty="0"/>
                  <a:t>Maximum Flow</a:t>
                </a:r>
              </a:p>
              <a:p>
                <a:pPr marL="0" indent="0" algn="ctr">
                  <a:buNone/>
                </a:pPr>
                <a:r>
                  <a:rPr lang="en-US" b="0" dirty="0">
                    <a:effectLst/>
                    <a:ea typeface="Times New Roman" panose="02020603050405020304" pitchFamily="18" charset="0"/>
                    <a:cs typeface="Times New Roman" panose="02020603050405020304" pitchFamily="18" charset="0"/>
                  </a:rPr>
                  <a:t> </a:t>
                </a:r>
                <a14:m>
                  <m:oMath xmlns:m="http://schemas.openxmlformats.org/officeDocument/2006/math">
                    <m:r>
                      <a:rPr lang="en-US"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mtClean="0">
                        <a:effectLst/>
                        <a:latin typeface="Cambria Math" panose="02040503050406030204" pitchFamily="18" charset="0"/>
                        <a:ea typeface="Times New Roman" panose="02020603050405020304" pitchFamily="18" charset="0"/>
                        <a:cs typeface="Times New Roman" panose="02020603050405020304" pitchFamily="18" charset="0"/>
                      </a:rPr>
                      <m:t>Q</m:t>
                    </m:r>
                    <m:r>
                      <a:rPr lang="en-US"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mtClean="0">
                        <a:effectLst/>
                        <a:latin typeface="Cambria Math" panose="02040503050406030204" pitchFamily="18" charset="0"/>
                        <a:ea typeface="Times New Roman" panose="02020603050405020304" pitchFamily="18" charset="0"/>
                        <a:cs typeface="Times New Roman" panose="02020603050405020304" pitchFamily="18" charset="0"/>
                      </a:rPr>
                      <m:t>K</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z</m:t>
                            </m:r>
                          </m:num>
                          <m:den>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n</m:t>
                            </m:r>
                          </m:den>
                        </m:f>
                      </m:e>
                    </m:d>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s</m:t>
                        </m:r>
                      </m:e>
                      <m:sup>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y</m:t>
                        </m:r>
                      </m:e>
                      <m:sup>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en-US">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z</m:t>
                    </m:r>
                    <m:r>
                      <a:rPr lang="en-US">
                        <a:effectLst/>
                        <a:latin typeface="Cambria Math" panose="02040503050406030204" pitchFamily="18" charset="0"/>
                        <a:ea typeface="Times New Roman" panose="02020603050405020304" pitchFamily="18" charset="0"/>
                        <a:cs typeface="Times New Roman" panose="02020603050405020304" pitchFamily="18" charset="0"/>
                      </a:rPr>
                      <m:t>= </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0.021=47.62</m:t>
                        </m:r>
                      </m:den>
                    </m:f>
                  </m:oMath>
                </a14:m>
                <a:endParaRPr lang="en-US" dirty="0">
                  <a:effectLst/>
                  <a:latin typeface="Times New Roman" panose="02020603050405020304" pitchFamily="18" charset="0"/>
                  <a:ea typeface="Times New Roman" panose="02020603050405020304" pitchFamily="18" charset="0"/>
                </a:endParaRPr>
              </a:p>
              <a:p>
                <a:pPr marL="0" marR="0" indent="0" algn="ctr">
                  <a:lnSpc>
                    <a:spcPct val="200000"/>
                  </a:lnSpc>
                  <a:spcBef>
                    <a:spcPts val="0"/>
                  </a:spcBef>
                  <a:spcAft>
                    <a:spcPts val="0"/>
                  </a:spcAft>
                  <a:buNone/>
                </a:pPr>
                <a:r>
                  <a:rPr lang="en-US" dirty="0">
                    <a:effectLst/>
                    <a:ea typeface="Times New Roman" panose="02020603050405020304" pitchFamily="18" charset="0"/>
                    <a:cs typeface="Times New Roman" panose="02020603050405020304" pitchFamily="18" charset="0"/>
                  </a:rPr>
                  <a:t>	   </a:t>
                </a:r>
                <a14:m>
                  <m:oMath xmlns:m="http://schemas.openxmlformats.org/officeDocument/2006/math">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Q</m:t>
                    </m:r>
                    <m:r>
                      <a:rPr lang="en-US">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K</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z</m:t>
                            </m:r>
                          </m:num>
                          <m:den>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n</m:t>
                            </m:r>
                          </m:den>
                        </m:f>
                      </m:e>
                    </m:d>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s</m:t>
                        </m:r>
                      </m:e>
                      <m:sup>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y</m:t>
                        </m:r>
                      </m:e>
                      <m:sup>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oMath>
                </a14:m>
                <a:endParaRPr lang="en-US" dirty="0">
                  <a:effectLst/>
                  <a:latin typeface="Times New Roman" panose="02020603050405020304" pitchFamily="18" charset="0"/>
                  <a:ea typeface="Times New Roman" panose="02020603050405020304" pitchFamily="18" charset="0"/>
                </a:endParaRPr>
              </a:p>
              <a:p>
                <a:pPr marL="0" marR="0" indent="0" algn="ctr">
                  <a:lnSpc>
                    <a:spcPct val="200000"/>
                  </a:lnSpc>
                  <a:spcBef>
                    <a:spcPts val="0"/>
                  </a:spcBef>
                  <a:spcAft>
                    <a:spcPts val="0"/>
                  </a:spcAft>
                  <a:buNone/>
                </a:pPr>
                <a:r>
                  <a:rPr lang="en-US" dirty="0">
                    <a:effectLst/>
                    <a:ea typeface="Times New Roman" panose="02020603050405020304" pitchFamily="18" charset="0"/>
                    <a:cs typeface="Times New Roman" panose="02020603050405020304" pitchFamily="18" charset="0"/>
                  </a:rPr>
                  <a:t>   </a:t>
                </a:r>
                <a14:m>
                  <m:oMath xmlns:m="http://schemas.openxmlformats.org/officeDocument/2006/math">
                    <m:r>
                      <a:rPr lang="en-US">
                        <a:effectLst/>
                        <a:latin typeface="Cambria Math" panose="02040503050406030204" pitchFamily="18" charset="0"/>
                        <a:ea typeface="Times New Roman" panose="02020603050405020304" pitchFamily="18" charset="0"/>
                        <a:cs typeface="Times New Roman" panose="02020603050405020304" pitchFamily="18" charset="0"/>
                      </a:rPr>
                      <m:t>718=0.38 </m:t>
                    </m:r>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x</m:t>
                    </m:r>
                    <m:r>
                      <a:rPr lang="en-US">
                        <a:effectLst/>
                        <a:latin typeface="Cambria Math" panose="02040503050406030204" pitchFamily="18" charset="0"/>
                        <a:ea typeface="Times New Roman" panose="02020603050405020304" pitchFamily="18" charset="0"/>
                        <a:cs typeface="Times New Roman" panose="02020603050405020304" pitchFamily="18" charset="0"/>
                      </a:rPr>
                      <m:t> (</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47.62</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0.016)</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s</m:t>
                            </m:r>
                          </m:e>
                          <m:sup>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den>
                    </m:f>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a:effectLst/>
                            <a:latin typeface="Cambria Math" panose="02040503050406030204" pitchFamily="18" charset="0"/>
                            <a:ea typeface="Times New Roman" panose="02020603050405020304" pitchFamily="18" charset="0"/>
                            <a:cs typeface="Times New Roman" panose="02020603050405020304" pitchFamily="18" charset="0"/>
                          </a:rPr>
                          <m:t>(0.42)</m:t>
                        </m:r>
                      </m:e>
                      <m:sup>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a:effectLst/>
                                <a:latin typeface="Cambria Math" panose="02040503050406030204" pitchFamily="18" charset="0"/>
                                <a:ea typeface="Times New Roman" panose="02020603050405020304" pitchFamily="18" charset="0"/>
                                <a:cs typeface="Times New Roman" panose="02020603050405020304" pitchFamily="18" charset="0"/>
                              </a:rPr>
                              <m:t>8</m:t>
                            </m:r>
                          </m:den>
                        </m:f>
                      </m:sup>
                    </m:sSup>
                  </m:oMath>
                </a14:m>
                <a:endParaRPr lang="en-US" dirty="0">
                  <a:effectLst/>
                  <a:latin typeface="Times New Roman" panose="02020603050405020304" pitchFamily="18" charset="0"/>
                  <a:ea typeface="Times New Roman" panose="02020603050405020304" pitchFamily="18" charset="0"/>
                </a:endParaRPr>
              </a:p>
              <a:p>
                <a:pPr marL="0" marR="0" indent="0" algn="ctr">
                  <a:lnSpc>
                    <a:spcPct val="200000"/>
                  </a:lnSpc>
                  <a:spcBef>
                    <a:spcPts val="0"/>
                  </a:spcBef>
                  <a:spcAft>
                    <a:spcPts val="0"/>
                  </a:spcAft>
                  <a:buNone/>
                </a:pPr>
                <a14:m>
                  <m:oMath xmlns:m="http://schemas.openxmlformats.org/officeDocument/2006/math">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s</m:t>
                    </m:r>
                    <m:r>
                      <a:rPr lang="en-US">
                        <a:effectLst/>
                        <a:latin typeface="Cambria Math" panose="02040503050406030204" pitchFamily="18" charset="0"/>
                        <a:ea typeface="Times New Roman" panose="02020603050405020304" pitchFamily="18" charset="0"/>
                        <a:cs typeface="Times New Roman" panose="02020603050405020304" pitchFamily="18" charset="0"/>
                      </a:rPr>
                      <m:t>=0.77%</m:t>
                    </m:r>
                  </m:oMath>
                </a14:m>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en-US" b="1" i="1">
                        <a:effectLst/>
                        <a:latin typeface="Cambria Math" panose="02040503050406030204" pitchFamily="18" charset="0"/>
                        <a:ea typeface="Times New Roman" panose="02020603050405020304" pitchFamily="18" charset="0"/>
                        <a:cs typeface="Times New Roman" panose="02020603050405020304" pitchFamily="18" charset="0"/>
                      </a:rPr>
                      <m:t>𝑳𝒆𝒕</m:t>
                    </m:r>
                    <m:r>
                      <a:rPr lang="en-US" b="1"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cs typeface="Times New Roman" panose="02020603050405020304" pitchFamily="18" charset="0"/>
                      </a:rPr>
                      <m:t>𝒔</m:t>
                    </m:r>
                    <m:r>
                      <a:rPr lang="en-US" b="1" i="1">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b="1"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b="1" i="1" dirty="0">
                  <a:effectLst/>
                  <a:latin typeface="Times New Roman" panose="02020603050405020304" pitchFamily="18" charset="0"/>
                  <a:ea typeface="Times New Roman" panose="02020603050405020304" pitchFamily="18" charset="0"/>
                </a:endParaRPr>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23390A7B-7DC2-44D2-B5E5-9020AE4CFB2A}"/>
                  </a:ext>
                </a:extLst>
              </p:cNvPr>
              <p:cNvSpPr>
                <a:spLocks noGrp="1" noRot="1" noChangeAspect="1" noMove="1" noResize="1" noEditPoints="1" noAdjustHandles="1" noChangeArrowheads="1" noChangeShapeType="1" noTextEdit="1"/>
              </p:cNvSpPr>
              <p:nvPr>
                <p:ph idx="1"/>
              </p:nvPr>
            </p:nvSpPr>
            <p:spPr>
              <a:xfrm>
                <a:off x="805070" y="1828800"/>
                <a:ext cx="9052162" cy="4552265"/>
              </a:xfrm>
              <a:blipFill>
                <a:blip r:embed="rId3"/>
                <a:stretch>
                  <a:fillRect l="-404" t="-227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C67C8E8-E8AA-4FC2-A16E-F888D921D74D}"/>
              </a:ext>
            </a:extLst>
          </p:cNvPr>
          <p:cNvSpPr>
            <a:spLocks noGrp="1"/>
          </p:cNvSpPr>
          <p:nvPr>
            <p:ph type="sldNum" sz="quarter" idx="12"/>
          </p:nvPr>
        </p:nvSpPr>
        <p:spPr/>
        <p:txBody>
          <a:bodyPr>
            <a:normAutofit lnSpcReduction="10000"/>
          </a:bodyPr>
          <a:lstStyle/>
          <a:p>
            <a:fld id="{D733103D-BF4D-154C-AAA9-127D4A025979}" type="slidenum">
              <a:rPr lang="en-SA" smtClean="0"/>
              <a:t>58</a:t>
            </a:fld>
            <a:endParaRPr lang="en-SA" dirty="0"/>
          </a:p>
        </p:txBody>
      </p:sp>
      <p:pic>
        <p:nvPicPr>
          <p:cNvPr id="1026" name="Picture 2" descr="Hydraulic Design Manual: Gutter and Inlet Equations">
            <a:extLst>
              <a:ext uri="{FF2B5EF4-FFF2-40B4-BE49-F238E27FC236}">
                <a16:creationId xmlns:a16="http://schemas.microsoft.com/office/drawing/2014/main" id="{2F9AE88A-553E-44BB-A0BD-046F0309D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6845" y="1943854"/>
            <a:ext cx="5285995" cy="1618428"/>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57;p13">
            <a:extLst>
              <a:ext uri="{FF2B5EF4-FFF2-40B4-BE49-F238E27FC236}">
                <a16:creationId xmlns:a16="http://schemas.microsoft.com/office/drawing/2014/main" id="{54CAB88C-90CE-4E7F-92C1-477CCF136CA9}"/>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EACE38EC-7983-4101-9400-F6B896C400F1}"/>
              </a:ext>
            </a:extLst>
          </p:cNvPr>
          <p:cNvSpPr/>
          <p:nvPr/>
        </p:nvSpPr>
        <p:spPr>
          <a:xfrm>
            <a:off x="7270938" y="3562282"/>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Drainage Gutter[15]</a:t>
            </a:r>
          </a:p>
        </p:txBody>
      </p:sp>
      <p:sp>
        <p:nvSpPr>
          <p:cNvPr id="8" name="Rectangle 7">
            <a:extLst>
              <a:ext uri="{FF2B5EF4-FFF2-40B4-BE49-F238E27FC236}">
                <a16:creationId xmlns:a16="http://schemas.microsoft.com/office/drawing/2014/main" id="{0DEB287E-87D8-4AB6-B100-DC40BB4D8838}"/>
              </a:ext>
            </a:extLst>
          </p:cNvPr>
          <p:cNvSpPr/>
          <p:nvPr/>
        </p:nvSpPr>
        <p:spPr>
          <a:xfrm>
            <a:off x="403878" y="64691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entury Schoolbook" panose="02040604050505020304"/>
              </a:rPr>
              <a:t>Drainage System</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3292852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52299-BD0D-428E-9F7A-CBE87E054EC2}"/>
              </a:ext>
            </a:extLst>
          </p:cNvPr>
          <p:cNvSpPr>
            <a:spLocks noGrp="1"/>
          </p:cNvSpPr>
          <p:nvPr>
            <p:ph type="ctrTitle"/>
          </p:nvPr>
        </p:nvSpPr>
        <p:spPr>
          <a:xfrm>
            <a:off x="1261872" y="758952"/>
            <a:ext cx="9418320" cy="3435543"/>
          </a:xfrm>
        </p:spPr>
        <p:txBody>
          <a:bodyPr/>
          <a:lstStyle/>
          <a:p>
            <a:r>
              <a:rPr lang="en-US" dirty="0"/>
              <a:t>Road Intersection</a:t>
            </a:r>
          </a:p>
        </p:txBody>
      </p:sp>
      <p:sp>
        <p:nvSpPr>
          <p:cNvPr id="4" name="Slide Number Placeholder 3">
            <a:extLst>
              <a:ext uri="{FF2B5EF4-FFF2-40B4-BE49-F238E27FC236}">
                <a16:creationId xmlns:a16="http://schemas.microsoft.com/office/drawing/2014/main" id="{718CEB56-7AF3-4C81-9127-CED9330608EF}"/>
              </a:ext>
            </a:extLst>
          </p:cNvPr>
          <p:cNvSpPr>
            <a:spLocks noGrp="1"/>
          </p:cNvSpPr>
          <p:nvPr>
            <p:ph type="sldNum" sz="quarter" idx="12"/>
          </p:nvPr>
        </p:nvSpPr>
        <p:spPr/>
        <p:txBody>
          <a:bodyPr>
            <a:normAutofit lnSpcReduction="10000"/>
          </a:bodyPr>
          <a:lstStyle/>
          <a:p>
            <a:fld id="{D733103D-BF4D-154C-AAA9-127D4A025979}" type="slidenum">
              <a:rPr lang="en-SA" smtClean="0"/>
              <a:t>59</a:t>
            </a:fld>
            <a:endParaRPr lang="en-SA"/>
          </a:p>
        </p:txBody>
      </p:sp>
    </p:spTree>
    <p:extLst>
      <p:ext uri="{BB962C8B-B14F-4D97-AF65-F5344CB8AC3E}">
        <p14:creationId xmlns:p14="http://schemas.microsoft.com/office/powerpoint/2010/main" val="75892968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BED83CC-6983-4908-AD13-CA0B4330CB01}"/>
              </a:ext>
            </a:extLst>
          </p:cNvPr>
          <p:cNvSpPr>
            <a:spLocks noGrp="1"/>
          </p:cNvSpPr>
          <p:nvPr>
            <p:ph type="title"/>
          </p:nvPr>
        </p:nvSpPr>
        <p:spPr/>
        <p:txBody>
          <a:bodyPr/>
          <a:lstStyle/>
          <a:p>
            <a:r>
              <a:rPr lang="en-US" dirty="0"/>
              <a:t>Objectives</a:t>
            </a:r>
          </a:p>
        </p:txBody>
      </p:sp>
      <p:sp>
        <p:nvSpPr>
          <p:cNvPr id="3" name="عنصر نائب للمحتوى 2">
            <a:extLst>
              <a:ext uri="{FF2B5EF4-FFF2-40B4-BE49-F238E27FC236}">
                <a16:creationId xmlns:a16="http://schemas.microsoft.com/office/drawing/2014/main" id="{6341D861-F8E8-4B64-B3CA-CFC3FFB1E97F}"/>
              </a:ext>
            </a:extLst>
          </p:cNvPr>
          <p:cNvSpPr>
            <a:spLocks noGrp="1"/>
          </p:cNvSpPr>
          <p:nvPr>
            <p:ph idx="1"/>
          </p:nvPr>
        </p:nvSpPr>
        <p:spPr/>
        <p:txBody>
          <a:bodyPr>
            <a:noAutofit/>
          </a:bodyPr>
          <a:lstStyle/>
          <a:p>
            <a:pPr lvl="0"/>
            <a:r>
              <a:rPr lang="en-US" sz="2000" dirty="0"/>
              <a:t>Finding the right path of the proposed road economically;</a:t>
            </a:r>
            <a:endParaRPr lang="en-GB" sz="2000" dirty="0"/>
          </a:p>
          <a:p>
            <a:pPr lvl="0"/>
            <a:r>
              <a:rPr lang="en-US" sz="2000" dirty="0"/>
              <a:t>Analyzing and predicting traffic movements through the new highway;</a:t>
            </a:r>
            <a:endParaRPr lang="en-GB" sz="2000" dirty="0"/>
          </a:p>
          <a:p>
            <a:pPr lvl="0"/>
            <a:r>
              <a:rPr lang="en-US" sz="2000" dirty="0"/>
              <a:t>Investigating the soil to neglect any land deformation after commencing the road construction;</a:t>
            </a:r>
            <a:endParaRPr lang="en-GB" sz="2000" dirty="0"/>
          </a:p>
          <a:p>
            <a:pPr lvl="0"/>
            <a:r>
              <a:rPr lang="en-US" sz="2000" dirty="0"/>
              <a:t>Designing geometric alignments for the safety of the users;</a:t>
            </a:r>
            <a:endParaRPr lang="en-GB" sz="2000" dirty="0"/>
          </a:p>
          <a:p>
            <a:pPr lvl="0"/>
            <a:r>
              <a:rPr lang="en-US" sz="2000" dirty="0"/>
              <a:t>Designing pavement layers that is suitable to the road; and</a:t>
            </a:r>
            <a:endParaRPr lang="en-GB" sz="2000" dirty="0"/>
          </a:p>
          <a:p>
            <a:pPr lvl="0"/>
            <a:r>
              <a:rPr lang="en-US" sz="2000" dirty="0"/>
              <a:t>Designing a hydraulic system that facilitate the drainage of water on the road.</a:t>
            </a:r>
            <a:endParaRPr lang="en-GB" sz="2000" dirty="0"/>
          </a:p>
        </p:txBody>
      </p:sp>
      <p:pic>
        <p:nvPicPr>
          <p:cNvPr id="6" name="Google Shape;57;p13">
            <a:extLst>
              <a:ext uri="{FF2B5EF4-FFF2-40B4-BE49-F238E27FC236}">
                <a16:creationId xmlns:a16="http://schemas.microsoft.com/office/drawing/2014/main" id="{0E10A8B3-D840-4898-B5F3-AD9054FDFE3D}"/>
              </a:ext>
            </a:extLst>
          </p:cNvPr>
          <p:cNvPicPr preferRelativeResize="0"/>
          <p:nvPr/>
        </p:nvPicPr>
        <p:blipFill>
          <a:blip r:embed="rId3">
            <a:alphaModFix/>
          </a:blip>
          <a:stretch>
            <a:fillRect/>
          </a:stretch>
        </p:blipFill>
        <p:spPr>
          <a:xfrm>
            <a:off x="0" y="-66421"/>
            <a:ext cx="1489166" cy="1318703"/>
          </a:xfrm>
          <a:prstGeom prst="rect">
            <a:avLst/>
          </a:prstGeom>
          <a:noFill/>
          <a:ln>
            <a:noFill/>
          </a:ln>
        </p:spPr>
      </p:pic>
      <p:sp>
        <p:nvSpPr>
          <p:cNvPr id="7" name="Slide Number Placeholder 6">
            <a:extLst>
              <a:ext uri="{FF2B5EF4-FFF2-40B4-BE49-F238E27FC236}">
                <a16:creationId xmlns:a16="http://schemas.microsoft.com/office/drawing/2014/main" id="{C616A5AE-7CFC-40CE-A0E2-CF11924C4A8F}"/>
              </a:ext>
            </a:extLst>
          </p:cNvPr>
          <p:cNvSpPr>
            <a:spLocks noGrp="1"/>
          </p:cNvSpPr>
          <p:nvPr>
            <p:ph type="sldNum" sz="quarter" idx="12"/>
          </p:nvPr>
        </p:nvSpPr>
        <p:spPr/>
        <p:txBody>
          <a:bodyPr>
            <a:normAutofit lnSpcReduction="10000"/>
          </a:bodyPr>
          <a:lstStyle/>
          <a:p>
            <a:fld id="{D733103D-BF4D-154C-AAA9-127D4A025979}" type="slidenum">
              <a:rPr lang="en-SA" smtClean="0"/>
              <a:t>6</a:t>
            </a:fld>
            <a:endParaRPr lang="en-SA"/>
          </a:p>
        </p:txBody>
      </p:sp>
    </p:spTree>
    <p:extLst>
      <p:ext uri="{BB962C8B-B14F-4D97-AF65-F5344CB8AC3E}">
        <p14:creationId xmlns:p14="http://schemas.microsoft.com/office/powerpoint/2010/main" val="25525237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B6DF-3808-40EA-A42C-2743226E8B86}"/>
              </a:ext>
            </a:extLst>
          </p:cNvPr>
          <p:cNvSpPr>
            <a:spLocks noGrp="1"/>
          </p:cNvSpPr>
          <p:nvPr>
            <p:ph type="title"/>
          </p:nvPr>
        </p:nvSpPr>
        <p:spPr>
          <a:xfrm>
            <a:off x="1237488" y="365760"/>
            <a:ext cx="10954512" cy="1325562"/>
          </a:xfrm>
        </p:spPr>
        <p:txBody>
          <a:bodyPr/>
          <a:lstStyle/>
          <a:p>
            <a:r>
              <a:rPr lang="en-US" dirty="0"/>
              <a:t>Road Intersection</a:t>
            </a:r>
          </a:p>
        </p:txBody>
      </p:sp>
      <p:sp>
        <p:nvSpPr>
          <p:cNvPr id="3" name="Content Placeholder 2">
            <a:extLst>
              <a:ext uri="{FF2B5EF4-FFF2-40B4-BE49-F238E27FC236}">
                <a16:creationId xmlns:a16="http://schemas.microsoft.com/office/drawing/2014/main" id="{5DB2794F-2A5B-46C7-BF55-0828375BFC73}"/>
              </a:ext>
            </a:extLst>
          </p:cNvPr>
          <p:cNvSpPr>
            <a:spLocks noGrp="1"/>
          </p:cNvSpPr>
          <p:nvPr>
            <p:ph idx="1"/>
          </p:nvPr>
        </p:nvSpPr>
        <p:spPr/>
        <p:txBody>
          <a:bodyPr>
            <a:normAutofit fontScale="85000" lnSpcReduction="20000"/>
          </a:bodyPr>
          <a:lstStyle/>
          <a:p>
            <a:pPr marL="160020" marR="0" indent="-342900">
              <a:lnSpc>
                <a:spcPct val="200000"/>
              </a:lnSpc>
              <a:spcBef>
                <a:spcPts val="0"/>
              </a:spcBef>
              <a:spcAft>
                <a:spcPts val="0"/>
              </a:spcAft>
              <a:buFont typeface="Wingdings" pitchFamily="2" charset="2"/>
              <a:buChar char="v"/>
              <a:tabLst>
                <a:tab pos="2057400" algn="l"/>
              </a:tabLst>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The intersection is considered to be the area of changing direction of movement for vehicles and the area of collection and dispersion for these vehicles.</a:t>
            </a:r>
            <a:endParaRPr lang="en-US" sz="2300" dirty="0">
              <a:effectLst/>
              <a:latin typeface="Times New Roman" panose="02020603050405020304" pitchFamily="18" charset="0"/>
              <a:ea typeface="Times New Roman" panose="02020603050405020304" pitchFamily="18" charset="0"/>
            </a:endParaRPr>
          </a:p>
          <a:p>
            <a:pPr marR="0" lvl="0">
              <a:lnSpc>
                <a:spcPct val="200000"/>
              </a:lnSpc>
              <a:spcBef>
                <a:spcPts val="0"/>
              </a:spcBef>
              <a:spcAft>
                <a:spcPts val="800"/>
              </a:spcAft>
              <a:buFont typeface="Wingdings" pitchFamily="2" charset="2"/>
              <a:buChar char="v"/>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The intersection is a meeting point or crossing two or more roads at a certain level.</a:t>
            </a:r>
            <a:endParaRPr lang="en-US" sz="2300" dirty="0">
              <a:effectLst/>
              <a:latin typeface="Times New Roman" panose="02020603050405020304" pitchFamily="18" charset="0"/>
              <a:ea typeface="Calibri" panose="020F0502020204030204" pitchFamily="34" charset="0"/>
            </a:endParaRPr>
          </a:p>
          <a:p>
            <a:pPr marR="0" lvl="0">
              <a:lnSpc>
                <a:spcPct val="200000"/>
              </a:lnSpc>
              <a:spcBef>
                <a:spcPts val="0"/>
              </a:spcBef>
              <a:spcAft>
                <a:spcPts val="800"/>
              </a:spcAft>
              <a:buFont typeface="Wingdings" pitchFamily="2" charset="2"/>
              <a:buChar char="v"/>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The intersection is a difficult area for drivers.</a:t>
            </a:r>
            <a:endParaRPr lang="en-US" sz="2300" dirty="0">
              <a:effectLst/>
              <a:latin typeface="Times New Roman" panose="02020603050405020304" pitchFamily="18" charset="0"/>
              <a:ea typeface="Calibri" panose="020F0502020204030204" pitchFamily="34" charset="0"/>
            </a:endParaRPr>
          </a:p>
          <a:p>
            <a:pPr marR="0" lvl="0">
              <a:lnSpc>
                <a:spcPct val="200000"/>
              </a:lnSpc>
              <a:spcBef>
                <a:spcPts val="0"/>
              </a:spcBef>
              <a:spcAft>
                <a:spcPts val="800"/>
              </a:spcAft>
              <a:buFont typeface="Wingdings" pitchFamily="2" charset="2"/>
              <a:buChar char="v"/>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The main task of the intersection is to change direction or crossing.</a:t>
            </a:r>
            <a:endParaRPr lang="en-US" sz="2300" dirty="0">
              <a:effectLst/>
              <a:latin typeface="Times New Roman" panose="02020603050405020304" pitchFamily="18" charset="0"/>
              <a:ea typeface="Calibri" panose="020F0502020204030204" pitchFamily="34" charset="0"/>
            </a:endParaRPr>
          </a:p>
          <a:p>
            <a:pPr>
              <a:buFont typeface="Wingdings" pitchFamily="2" charset="2"/>
              <a:buChar char="v"/>
            </a:pPr>
            <a:endParaRPr lang="en-US" dirty="0"/>
          </a:p>
        </p:txBody>
      </p:sp>
      <p:sp>
        <p:nvSpPr>
          <p:cNvPr id="4" name="Slide Number Placeholder 3">
            <a:extLst>
              <a:ext uri="{FF2B5EF4-FFF2-40B4-BE49-F238E27FC236}">
                <a16:creationId xmlns:a16="http://schemas.microsoft.com/office/drawing/2014/main" id="{3363EA70-DD3E-4FD9-BBD6-2EDAADE04F51}"/>
              </a:ext>
            </a:extLst>
          </p:cNvPr>
          <p:cNvSpPr>
            <a:spLocks noGrp="1"/>
          </p:cNvSpPr>
          <p:nvPr>
            <p:ph type="sldNum" sz="quarter" idx="12"/>
          </p:nvPr>
        </p:nvSpPr>
        <p:spPr/>
        <p:txBody>
          <a:bodyPr>
            <a:normAutofit lnSpcReduction="10000"/>
          </a:bodyPr>
          <a:lstStyle/>
          <a:p>
            <a:fld id="{D733103D-BF4D-154C-AAA9-127D4A025979}" type="slidenum">
              <a:rPr lang="en-SA" smtClean="0"/>
              <a:t>60</a:t>
            </a:fld>
            <a:endParaRPr lang="en-SA"/>
          </a:p>
        </p:txBody>
      </p:sp>
      <p:pic>
        <p:nvPicPr>
          <p:cNvPr id="7" name="Google Shape;57;p13">
            <a:extLst>
              <a:ext uri="{FF2B5EF4-FFF2-40B4-BE49-F238E27FC236}">
                <a16:creationId xmlns:a16="http://schemas.microsoft.com/office/drawing/2014/main" id="{0EE1CAB5-21C6-4CF3-B1C7-8D899130FE69}"/>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8" name="Rectangle 7">
            <a:extLst>
              <a:ext uri="{FF2B5EF4-FFF2-40B4-BE49-F238E27FC236}">
                <a16:creationId xmlns:a16="http://schemas.microsoft.com/office/drawing/2014/main" id="{A7B8F5D4-F187-4C65-84DB-04609E03BCFB}"/>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Road </a:t>
            </a:r>
            <a:r>
              <a:rPr lang="en-US" dirty="0">
                <a:solidFill>
                  <a:srgbClr val="000000"/>
                </a:solidFill>
                <a:latin typeface="Century Schoolbook" panose="02040604050505020304"/>
              </a:rPr>
              <a:t>Intersection</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7101826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ABEF2-EE07-4C43-9714-1C418FD53C73}"/>
              </a:ext>
            </a:extLst>
          </p:cNvPr>
          <p:cNvSpPr>
            <a:spLocks noGrp="1"/>
          </p:cNvSpPr>
          <p:nvPr>
            <p:ph type="title"/>
          </p:nvPr>
        </p:nvSpPr>
        <p:spPr>
          <a:xfrm>
            <a:off x="1222248" y="21857"/>
            <a:ext cx="10969752" cy="1325562"/>
          </a:xfrm>
        </p:spPr>
        <p:txBody>
          <a:bodyPr>
            <a:normAutofit/>
          </a:bodyPr>
          <a:lstStyle/>
          <a:p>
            <a:r>
              <a:rPr lang="en-US" dirty="0"/>
              <a:t>Intersections</a:t>
            </a:r>
            <a:r>
              <a:rPr lang="en-US" sz="2800" dirty="0">
                <a:effectLst/>
                <a:latin typeface="Times New Roman" panose="02020603050405020304" pitchFamily="18" charset="0"/>
                <a:ea typeface="Times New Roman" panose="02020603050405020304" pitchFamily="18" charset="0"/>
              </a:rPr>
              <a:t> </a:t>
            </a:r>
            <a:r>
              <a:rPr lang="en-US" dirty="0"/>
              <a:t>on the Road</a:t>
            </a:r>
          </a:p>
        </p:txBody>
      </p:sp>
      <p:graphicFrame>
        <p:nvGraphicFramePr>
          <p:cNvPr id="5" name="Content Placeholder 4">
            <a:extLst>
              <a:ext uri="{FF2B5EF4-FFF2-40B4-BE49-F238E27FC236}">
                <a16:creationId xmlns:a16="http://schemas.microsoft.com/office/drawing/2014/main" id="{2922F1E0-58B1-4ABC-9071-B8F4BAE5681A}"/>
              </a:ext>
            </a:extLst>
          </p:cNvPr>
          <p:cNvGraphicFramePr>
            <a:graphicFrameLocks noGrp="1"/>
          </p:cNvGraphicFramePr>
          <p:nvPr>
            <p:ph idx="1"/>
          </p:nvPr>
        </p:nvGraphicFramePr>
        <p:xfrm>
          <a:off x="4975309" y="1605095"/>
          <a:ext cx="6317531" cy="4051752"/>
        </p:xfrm>
        <a:graphic>
          <a:graphicData uri="http://schemas.openxmlformats.org/drawingml/2006/table">
            <a:tbl>
              <a:tblPr firstRow="1" firstCol="1" bandRow="1">
                <a:tableStyleId>{5C22544A-7EE6-4342-B048-85BDC9FD1C3A}</a:tableStyleId>
              </a:tblPr>
              <a:tblGrid>
                <a:gridCol w="1048209">
                  <a:extLst>
                    <a:ext uri="{9D8B030D-6E8A-4147-A177-3AD203B41FA5}">
                      <a16:colId xmlns:a16="http://schemas.microsoft.com/office/drawing/2014/main" val="3670752468"/>
                    </a:ext>
                  </a:extLst>
                </a:gridCol>
                <a:gridCol w="3228761">
                  <a:extLst>
                    <a:ext uri="{9D8B030D-6E8A-4147-A177-3AD203B41FA5}">
                      <a16:colId xmlns:a16="http://schemas.microsoft.com/office/drawing/2014/main" val="419086876"/>
                    </a:ext>
                  </a:extLst>
                </a:gridCol>
                <a:gridCol w="2040561">
                  <a:extLst>
                    <a:ext uri="{9D8B030D-6E8A-4147-A177-3AD203B41FA5}">
                      <a16:colId xmlns:a16="http://schemas.microsoft.com/office/drawing/2014/main" val="3996227605"/>
                    </a:ext>
                  </a:extLst>
                </a:gridCol>
              </a:tblGrid>
              <a:tr h="1011842">
                <a:tc>
                  <a:txBody>
                    <a:bodyPr/>
                    <a:lstStyle/>
                    <a:p>
                      <a:pPr marL="0" marR="0" algn="ctr">
                        <a:lnSpc>
                          <a:spcPct val="200000"/>
                        </a:lnSpc>
                        <a:spcBef>
                          <a:spcPts val="0"/>
                        </a:spcBef>
                        <a:spcAft>
                          <a:spcPts val="0"/>
                        </a:spcAft>
                        <a:tabLst>
                          <a:tab pos="2057400" algn="l"/>
                        </a:tabLst>
                      </a:pPr>
                      <a:r>
                        <a:rPr lang="en-US" sz="1200" dirty="0">
                          <a:effectLst/>
                        </a:rPr>
                        <a:t>Intersection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Name of road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dirty="0">
                          <a:effectLst/>
                        </a:rPr>
                        <a:t>Station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90803142"/>
                  </a:ext>
                </a:extLst>
              </a:tr>
              <a:tr h="463820">
                <a:tc>
                  <a:txBody>
                    <a:bodyPr/>
                    <a:lstStyle/>
                    <a:p>
                      <a:pPr marL="0" marR="0" algn="ctr">
                        <a:lnSpc>
                          <a:spcPct val="200000"/>
                        </a:lnSpc>
                        <a:spcBef>
                          <a:spcPts val="0"/>
                        </a:spcBef>
                        <a:spcAft>
                          <a:spcPts val="0"/>
                        </a:spcAft>
                        <a:tabLst>
                          <a:tab pos="2057400" algn="l"/>
                        </a:tabLst>
                      </a:pPr>
                      <a:r>
                        <a:rPr lang="en-US" sz="1200">
                          <a:effectLst/>
                        </a:rPr>
                        <a:t>1</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Dammam-Alhofuf Rd.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[0+00]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26440306"/>
                  </a:ext>
                </a:extLst>
              </a:tr>
              <a:tr h="940775">
                <a:tc>
                  <a:txBody>
                    <a:bodyPr/>
                    <a:lstStyle/>
                    <a:p>
                      <a:pPr marL="0" marR="0" algn="ctr">
                        <a:lnSpc>
                          <a:spcPct val="200000"/>
                        </a:lnSpc>
                        <a:spcBef>
                          <a:spcPts val="0"/>
                        </a:spcBef>
                        <a:spcAft>
                          <a:spcPts val="0"/>
                        </a:spcAft>
                        <a:tabLst>
                          <a:tab pos="2057400" algn="l"/>
                        </a:tabLst>
                      </a:pPr>
                      <a:r>
                        <a:rPr lang="en-US" sz="1200">
                          <a:effectLst/>
                        </a:rPr>
                        <a:t>2</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Mekkah Almukaramah Interchange</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[20+60]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32308199"/>
                  </a:ext>
                </a:extLst>
              </a:tr>
              <a:tr h="940775">
                <a:tc>
                  <a:txBody>
                    <a:bodyPr/>
                    <a:lstStyle/>
                    <a:p>
                      <a:pPr marL="0" marR="0" algn="ctr">
                        <a:lnSpc>
                          <a:spcPct val="200000"/>
                        </a:lnSpc>
                        <a:spcBef>
                          <a:spcPts val="0"/>
                        </a:spcBef>
                        <a:spcAft>
                          <a:spcPts val="0"/>
                        </a:spcAft>
                        <a:tabLst>
                          <a:tab pos="2057400" algn="l"/>
                        </a:tabLst>
                      </a:pPr>
                      <a:r>
                        <a:rPr lang="en-US" sz="1200">
                          <a:effectLst/>
                        </a:rPr>
                        <a:t>3</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Industrial City of Alahsa- Riyadh Rd.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a:effectLst/>
                        </a:rPr>
                        <a:t>[51+60]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68683984"/>
                  </a:ext>
                </a:extLst>
              </a:tr>
              <a:tr h="694540">
                <a:tc>
                  <a:txBody>
                    <a:bodyPr/>
                    <a:lstStyle/>
                    <a:p>
                      <a:pPr marL="0" marR="0" algn="ctr">
                        <a:lnSpc>
                          <a:spcPct val="200000"/>
                        </a:lnSpc>
                        <a:spcBef>
                          <a:spcPts val="0"/>
                        </a:spcBef>
                        <a:spcAft>
                          <a:spcPts val="0"/>
                        </a:spcAft>
                        <a:tabLst>
                          <a:tab pos="2057400" algn="l"/>
                        </a:tabLst>
                      </a:pPr>
                      <a:r>
                        <a:rPr lang="en-US" sz="1200">
                          <a:effectLst/>
                        </a:rPr>
                        <a:t>4</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dirty="0">
                          <a:effectLst/>
                        </a:rPr>
                        <a:t>Livestock Market-</a:t>
                      </a:r>
                      <a:r>
                        <a:rPr lang="en-US" sz="1200" dirty="0" err="1">
                          <a:effectLst/>
                        </a:rPr>
                        <a:t>Almubaraz</a:t>
                      </a:r>
                      <a:r>
                        <a:rPr lang="en-US" sz="1200" dirty="0">
                          <a:effectLst/>
                        </a:rPr>
                        <a:t> Rd.</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200000"/>
                        </a:lnSpc>
                        <a:spcBef>
                          <a:spcPts val="0"/>
                        </a:spcBef>
                        <a:spcAft>
                          <a:spcPts val="0"/>
                        </a:spcAft>
                        <a:tabLst>
                          <a:tab pos="2057400" algn="l"/>
                        </a:tabLst>
                      </a:pPr>
                      <a:r>
                        <a:rPr lang="en-US" sz="1200" dirty="0">
                          <a:effectLst/>
                        </a:rPr>
                        <a:t>[58+00]</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78913371"/>
                  </a:ext>
                </a:extLst>
              </a:tr>
            </a:tbl>
          </a:graphicData>
        </a:graphic>
      </p:graphicFrame>
      <p:sp>
        <p:nvSpPr>
          <p:cNvPr id="4" name="Slide Number Placeholder 3">
            <a:extLst>
              <a:ext uri="{FF2B5EF4-FFF2-40B4-BE49-F238E27FC236}">
                <a16:creationId xmlns:a16="http://schemas.microsoft.com/office/drawing/2014/main" id="{3CC125E5-988C-4CC4-B371-BC71FBC988CB}"/>
              </a:ext>
            </a:extLst>
          </p:cNvPr>
          <p:cNvSpPr>
            <a:spLocks noGrp="1"/>
          </p:cNvSpPr>
          <p:nvPr>
            <p:ph type="sldNum" sz="quarter" idx="12"/>
          </p:nvPr>
        </p:nvSpPr>
        <p:spPr/>
        <p:txBody>
          <a:bodyPr>
            <a:normAutofit lnSpcReduction="10000"/>
          </a:bodyPr>
          <a:lstStyle/>
          <a:p>
            <a:fld id="{D733103D-BF4D-154C-AAA9-127D4A025979}" type="slidenum">
              <a:rPr lang="en-SA" smtClean="0"/>
              <a:t>61</a:t>
            </a:fld>
            <a:endParaRPr lang="en-SA"/>
          </a:p>
        </p:txBody>
      </p:sp>
      <p:pic>
        <p:nvPicPr>
          <p:cNvPr id="9" name="Google Shape;57;p13">
            <a:extLst>
              <a:ext uri="{FF2B5EF4-FFF2-40B4-BE49-F238E27FC236}">
                <a16:creationId xmlns:a16="http://schemas.microsoft.com/office/drawing/2014/main" id="{1D6E9DE7-58A2-4C50-B60C-1E457C028100}"/>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10" name="Rectangle 9">
            <a:extLst>
              <a:ext uri="{FF2B5EF4-FFF2-40B4-BE49-F238E27FC236}">
                <a16:creationId xmlns:a16="http://schemas.microsoft.com/office/drawing/2014/main" id="{899CA769-4975-4DE2-A134-64A8EEE8D8D4}"/>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Road </a:t>
            </a:r>
            <a:r>
              <a:rPr lang="en-US" dirty="0">
                <a:solidFill>
                  <a:srgbClr val="000000"/>
                </a:solidFill>
                <a:latin typeface="Century Schoolbook" panose="02040604050505020304"/>
              </a:rPr>
              <a:t>Intersection</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pic>
        <p:nvPicPr>
          <p:cNvPr id="7" name="Picture 6">
            <a:extLst>
              <a:ext uri="{FF2B5EF4-FFF2-40B4-BE49-F238E27FC236}">
                <a16:creationId xmlns:a16="http://schemas.microsoft.com/office/drawing/2014/main" id="{03DBB738-0610-4B22-B650-7AFE28FBA921}"/>
              </a:ext>
            </a:extLst>
          </p:cNvPr>
          <p:cNvPicPr>
            <a:picLocks noChangeAspect="1"/>
          </p:cNvPicPr>
          <p:nvPr/>
        </p:nvPicPr>
        <p:blipFill rotWithShape="1">
          <a:blip r:embed="rId4"/>
          <a:srcRect l="48183" t="22383" r="33560" b="14481"/>
          <a:stretch/>
        </p:blipFill>
        <p:spPr>
          <a:xfrm>
            <a:off x="1449077" y="1416125"/>
            <a:ext cx="2579536" cy="4831920"/>
          </a:xfrm>
          <a:prstGeom prst="rect">
            <a:avLst/>
          </a:prstGeom>
        </p:spPr>
      </p:pic>
    </p:spTree>
    <p:extLst>
      <p:ext uri="{BB962C8B-B14F-4D97-AF65-F5344CB8AC3E}">
        <p14:creationId xmlns:p14="http://schemas.microsoft.com/office/powerpoint/2010/main" val="2093059416"/>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2D42-361C-F844-88E5-E99A163E4166}"/>
              </a:ext>
            </a:extLst>
          </p:cNvPr>
          <p:cNvSpPr>
            <a:spLocks noGrp="1"/>
          </p:cNvSpPr>
          <p:nvPr>
            <p:ph type="title"/>
          </p:nvPr>
        </p:nvSpPr>
        <p:spPr>
          <a:xfrm>
            <a:off x="346740" y="4735257"/>
            <a:ext cx="4010820" cy="1615461"/>
          </a:xfrm>
        </p:spPr>
        <p:txBody>
          <a:bodyPr anchor="ctr">
            <a:normAutofit/>
          </a:bodyPr>
          <a:lstStyle/>
          <a:p>
            <a:r>
              <a:rPr lang="en-US" sz="3200" dirty="0">
                <a:latin typeface="Times New Roman" panose="02020603050405020304" pitchFamily="18" charset="0"/>
                <a:ea typeface="Times New Roman" panose="02020603050405020304" pitchFamily="18" charset="0"/>
              </a:rPr>
              <a:t>Road Intersections</a:t>
            </a:r>
            <a:endParaRPr lang="en-SA" sz="3200" dirty="0"/>
          </a:p>
        </p:txBody>
      </p:sp>
      <p:pic>
        <p:nvPicPr>
          <p:cNvPr id="8" name="Picture 7" descr="Diagram&#10;&#10;Description automatically generated">
            <a:extLst>
              <a:ext uri="{FF2B5EF4-FFF2-40B4-BE49-F238E27FC236}">
                <a16:creationId xmlns:a16="http://schemas.microsoft.com/office/drawing/2014/main" id="{36A8100B-C83A-CC41-8BD4-0AB97E1B64BA}"/>
              </a:ext>
            </a:extLst>
          </p:cNvPr>
          <p:cNvPicPr>
            <a:picLocks noChangeAspect="1"/>
          </p:cNvPicPr>
          <p:nvPr/>
        </p:nvPicPr>
        <p:blipFill rotWithShape="1">
          <a:blip r:embed="rId3"/>
          <a:srcRect t="8668" r="3" b="24705"/>
          <a:stretch/>
        </p:blipFill>
        <p:spPr>
          <a:xfrm>
            <a:off x="5033433" y="1"/>
            <a:ext cx="6259407" cy="4212708"/>
          </a:xfrm>
          <a:prstGeom prst="rect">
            <a:avLst/>
          </a:prstGeom>
        </p:spPr>
      </p:pic>
      <p:sp>
        <p:nvSpPr>
          <p:cNvPr id="3" name="Content Placeholder 2">
            <a:extLst>
              <a:ext uri="{FF2B5EF4-FFF2-40B4-BE49-F238E27FC236}">
                <a16:creationId xmlns:a16="http://schemas.microsoft.com/office/drawing/2014/main" id="{75696AE4-3D4B-8A48-9BBC-29666D61B334}"/>
              </a:ext>
            </a:extLst>
          </p:cNvPr>
          <p:cNvSpPr>
            <a:spLocks noGrp="1"/>
          </p:cNvSpPr>
          <p:nvPr>
            <p:ph idx="1"/>
          </p:nvPr>
        </p:nvSpPr>
        <p:spPr>
          <a:xfrm>
            <a:off x="5288640" y="4564673"/>
            <a:ext cx="5665871" cy="1615463"/>
          </a:xfrm>
        </p:spPr>
        <p:txBody>
          <a:bodyPr anchor="ctr">
            <a:normAutofit/>
          </a:bodyPr>
          <a:lstStyle/>
          <a:p>
            <a:endParaRPr lang="en-SA" sz="1600" dirty="0"/>
          </a:p>
        </p:txBody>
      </p:sp>
      <p:sp>
        <p:nvSpPr>
          <p:cNvPr id="4" name="Slide Number Placeholder 3">
            <a:extLst>
              <a:ext uri="{FF2B5EF4-FFF2-40B4-BE49-F238E27FC236}">
                <a16:creationId xmlns:a16="http://schemas.microsoft.com/office/drawing/2014/main" id="{CADD6A00-D538-3D44-94D8-EA60E49BCC4B}"/>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733103D-BF4D-154C-AAA9-127D4A025979}" type="slidenum">
              <a:rPr lang="en-SA" smtClean="0"/>
              <a:pPr>
                <a:lnSpc>
                  <a:spcPct val="90000"/>
                </a:lnSpc>
                <a:spcAft>
                  <a:spcPts val="600"/>
                </a:spcAft>
              </a:pPr>
              <a:t>62</a:t>
            </a:fld>
            <a:endParaRPr lang="en-SA"/>
          </a:p>
        </p:txBody>
      </p:sp>
      <p:grpSp>
        <p:nvGrpSpPr>
          <p:cNvPr id="32" name="Group 31">
            <a:extLst>
              <a:ext uri="{FF2B5EF4-FFF2-40B4-BE49-F238E27FC236}">
                <a16:creationId xmlns:a16="http://schemas.microsoft.com/office/drawing/2014/main" id="{B0078CA4-CCF8-A747-8BA8-25CCB7E32E73}"/>
              </a:ext>
            </a:extLst>
          </p:cNvPr>
          <p:cNvGrpSpPr/>
          <p:nvPr/>
        </p:nvGrpSpPr>
        <p:grpSpPr>
          <a:xfrm>
            <a:off x="20" y="10"/>
            <a:ext cx="4872546" cy="4813594"/>
            <a:chOff x="20" y="10"/>
            <a:chExt cx="4872546" cy="4813594"/>
          </a:xfrm>
        </p:grpSpPr>
        <p:pic>
          <p:nvPicPr>
            <p:cNvPr id="19" name="Picture 18" descr="A picture containing text&#10;&#10;Description automatically generated">
              <a:extLst>
                <a:ext uri="{FF2B5EF4-FFF2-40B4-BE49-F238E27FC236}">
                  <a16:creationId xmlns:a16="http://schemas.microsoft.com/office/drawing/2014/main" id="{0B469862-40C7-9545-AF1A-0FB4D922F67A}"/>
                </a:ext>
              </a:extLst>
            </p:cNvPr>
            <p:cNvPicPr>
              <a:picLocks noChangeAspect="1"/>
            </p:cNvPicPr>
            <p:nvPr/>
          </p:nvPicPr>
          <p:blipFill rotWithShape="1">
            <a:blip r:embed="rId4"/>
            <a:srcRect t="14249" r="1" b="22421"/>
            <a:stretch/>
          </p:blipFill>
          <p:spPr>
            <a:xfrm>
              <a:off x="20" y="10"/>
              <a:ext cx="4872546" cy="4212698"/>
            </a:xfrm>
            <a:prstGeom prst="rect">
              <a:avLst/>
            </a:prstGeom>
          </p:spPr>
        </p:pic>
        <p:sp>
          <p:nvSpPr>
            <p:cNvPr id="20" name="Rectangle 19">
              <a:extLst>
                <a:ext uri="{FF2B5EF4-FFF2-40B4-BE49-F238E27FC236}">
                  <a16:creationId xmlns:a16="http://schemas.microsoft.com/office/drawing/2014/main" id="{462D2DD7-9B50-1F43-8F5E-17F4D4F16E4E}"/>
                </a:ext>
              </a:extLst>
            </p:cNvPr>
            <p:cNvSpPr/>
            <p:nvPr/>
          </p:nvSpPr>
          <p:spPr>
            <a:xfrm>
              <a:off x="344756" y="4116745"/>
              <a:ext cx="3481136" cy="696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Diamond Interchange</a:t>
              </a:r>
            </a:p>
            <a:p>
              <a:pPr algn="ctr"/>
              <a:r>
                <a:rPr lang="en-US" dirty="0">
                  <a:solidFill>
                    <a:schemeClr val="tx1"/>
                  </a:solidFill>
                </a:rPr>
                <a:t>(Google Earth, 2020)</a:t>
              </a:r>
              <a:endParaRPr lang="en-SA" dirty="0">
                <a:solidFill>
                  <a:schemeClr val="tx1"/>
                </a:solidFill>
              </a:endParaRPr>
            </a:p>
          </p:txBody>
        </p:sp>
      </p:grpSp>
      <p:pic>
        <p:nvPicPr>
          <p:cNvPr id="11" name="Google Shape;57;p13">
            <a:extLst>
              <a:ext uri="{FF2B5EF4-FFF2-40B4-BE49-F238E27FC236}">
                <a16:creationId xmlns:a16="http://schemas.microsoft.com/office/drawing/2014/main" id="{A601CBB2-2153-436F-8F59-4439878B1AD4}"/>
              </a:ext>
            </a:extLst>
          </p:cNvPr>
          <p:cNvPicPr preferRelativeResize="0"/>
          <p:nvPr/>
        </p:nvPicPr>
        <p:blipFill>
          <a:blip r:embed="rId5">
            <a:alphaModFix/>
          </a:blip>
          <a:stretch>
            <a:fillRect/>
          </a:stretch>
        </p:blipFill>
        <p:spPr>
          <a:xfrm>
            <a:off x="0" y="-66421"/>
            <a:ext cx="1237488" cy="1185863"/>
          </a:xfrm>
          <a:prstGeom prst="rect">
            <a:avLst/>
          </a:prstGeom>
          <a:noFill/>
          <a:ln>
            <a:noFill/>
          </a:ln>
        </p:spPr>
      </p:pic>
      <p:sp>
        <p:nvSpPr>
          <p:cNvPr id="12" name="Rectangle 11">
            <a:extLst>
              <a:ext uri="{FF2B5EF4-FFF2-40B4-BE49-F238E27FC236}">
                <a16:creationId xmlns:a16="http://schemas.microsoft.com/office/drawing/2014/main" id="{20681134-84AE-40EF-A9A0-3B1F9BF1E238}"/>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Road </a:t>
            </a:r>
            <a:r>
              <a:rPr lang="en-US" dirty="0">
                <a:solidFill>
                  <a:srgbClr val="000000"/>
                </a:solidFill>
                <a:latin typeface="Century Schoolbook" panose="02040604050505020304"/>
              </a:rPr>
              <a:t>Intersection</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
        <p:nvSpPr>
          <p:cNvPr id="13" name="Rectangle 12">
            <a:extLst>
              <a:ext uri="{FF2B5EF4-FFF2-40B4-BE49-F238E27FC236}">
                <a16:creationId xmlns:a16="http://schemas.microsoft.com/office/drawing/2014/main" id="{9959CD0D-954F-4EC6-AEFA-908194FD5042}"/>
              </a:ext>
            </a:extLst>
          </p:cNvPr>
          <p:cNvSpPr/>
          <p:nvPr/>
        </p:nvSpPr>
        <p:spPr>
          <a:xfrm>
            <a:off x="4475922" y="1250847"/>
            <a:ext cx="3481136" cy="696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(RFFLO5,  2020)</a:t>
            </a:r>
            <a:endParaRPr lang="en-SA" dirty="0">
              <a:solidFill>
                <a:schemeClr val="tx1"/>
              </a:solidFill>
            </a:endParaRPr>
          </a:p>
        </p:txBody>
      </p:sp>
    </p:spTree>
    <p:extLst>
      <p:ext uri="{BB962C8B-B14F-4D97-AF65-F5344CB8AC3E}">
        <p14:creationId xmlns:p14="http://schemas.microsoft.com/office/powerpoint/2010/main" val="2418559688"/>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760C-FD47-4189-BE9D-F156762CDDD3}"/>
              </a:ext>
            </a:extLst>
          </p:cNvPr>
          <p:cNvSpPr>
            <a:spLocks noGrp="1"/>
          </p:cNvSpPr>
          <p:nvPr>
            <p:ph type="title"/>
          </p:nvPr>
        </p:nvSpPr>
        <p:spPr>
          <a:xfrm>
            <a:off x="643468" y="4927284"/>
            <a:ext cx="4010820" cy="1615461"/>
          </a:xfrm>
        </p:spPr>
        <p:txBody>
          <a:bodyPr anchor="ctr">
            <a:normAutofit/>
          </a:bodyPr>
          <a:lstStyle/>
          <a:p>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Intersection Path Suggestion</a:t>
            </a:r>
            <a:b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Station </a:t>
            </a:r>
            <a:r>
              <a:rPr lang="en-SA" sz="2700" dirty="0">
                <a:latin typeface="Times New Roman" panose="02020603050405020304" pitchFamily="18" charset="0"/>
                <a:cs typeface="Times New Roman" panose="02020603050405020304" pitchFamily="18" charset="0"/>
              </a:rPr>
              <a:t>[20+60] </a:t>
            </a:r>
            <a:endParaRPr lang="en-US" sz="27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16225DF-DDEA-415B-9E68-2ACDEE4858AE}"/>
              </a:ext>
            </a:extLst>
          </p:cNvPr>
          <p:cNvSpPr>
            <a:spLocks noGrp="1"/>
          </p:cNvSpPr>
          <p:nvPr>
            <p:ph idx="1"/>
          </p:nvPr>
        </p:nvSpPr>
        <p:spPr>
          <a:xfrm>
            <a:off x="5288640" y="4564673"/>
            <a:ext cx="5665871" cy="1615463"/>
          </a:xfrm>
        </p:spPr>
        <p:txBody>
          <a:bodyPr anchor="ctr">
            <a:normAutofit/>
          </a:bodyPr>
          <a:lstStyle/>
          <a:p>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After analyzing the movement of the two roads, we suggested the following intersection path the figure below:</a:t>
            </a:r>
            <a:endParaRPr lang="en-US" sz="1600">
              <a:effectLst/>
              <a:latin typeface="Times New Roman" panose="02020603050405020304" pitchFamily="18" charset="0"/>
              <a:ea typeface="Times New Roman" panose="02020603050405020304" pitchFamily="18" charset="0"/>
            </a:endParaRPr>
          </a:p>
          <a:p>
            <a:endParaRPr lang="en-US" sz="1600"/>
          </a:p>
        </p:txBody>
      </p:sp>
      <p:sp>
        <p:nvSpPr>
          <p:cNvPr id="4" name="Slide Number Placeholder 3">
            <a:extLst>
              <a:ext uri="{FF2B5EF4-FFF2-40B4-BE49-F238E27FC236}">
                <a16:creationId xmlns:a16="http://schemas.microsoft.com/office/drawing/2014/main" id="{E491D143-3614-4CC2-A868-9BCEDD38CF07}"/>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733103D-BF4D-154C-AAA9-127D4A025979}" type="slidenum">
              <a:rPr lang="en-SA" smtClean="0"/>
              <a:pPr>
                <a:lnSpc>
                  <a:spcPct val="90000"/>
                </a:lnSpc>
                <a:spcAft>
                  <a:spcPts val="600"/>
                </a:spcAft>
              </a:pPr>
              <a:t>63</a:t>
            </a:fld>
            <a:endParaRPr lang="en-SA"/>
          </a:p>
        </p:txBody>
      </p:sp>
      <p:grpSp>
        <p:nvGrpSpPr>
          <p:cNvPr id="9" name="Group 8">
            <a:extLst>
              <a:ext uri="{FF2B5EF4-FFF2-40B4-BE49-F238E27FC236}">
                <a16:creationId xmlns:a16="http://schemas.microsoft.com/office/drawing/2014/main" id="{B4F8F67B-7696-644E-A6AE-5B6BC638FD4C}"/>
              </a:ext>
            </a:extLst>
          </p:cNvPr>
          <p:cNvGrpSpPr/>
          <p:nvPr/>
        </p:nvGrpSpPr>
        <p:grpSpPr>
          <a:xfrm>
            <a:off x="98918" y="351955"/>
            <a:ext cx="4872546" cy="4674787"/>
            <a:chOff x="20" y="407743"/>
            <a:chExt cx="4872546" cy="4674787"/>
          </a:xfrm>
        </p:grpSpPr>
        <p:pic>
          <p:nvPicPr>
            <p:cNvPr id="1026" name="Picture 2" descr="page100image1452816">
              <a:extLst>
                <a:ext uri="{FF2B5EF4-FFF2-40B4-BE49-F238E27FC236}">
                  <a16:creationId xmlns:a16="http://schemas.microsoft.com/office/drawing/2014/main" id="{8F6ED208-21A1-1B4E-970B-5420476544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748" b="1"/>
            <a:stretch/>
          </p:blipFill>
          <p:spPr bwMode="auto">
            <a:xfrm>
              <a:off x="20" y="407743"/>
              <a:ext cx="4872546" cy="4212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9647655-4FD8-6641-A1C1-6790D9054375}"/>
                </a:ext>
              </a:extLst>
            </p:cNvPr>
            <p:cNvSpPr/>
            <p:nvPr/>
          </p:nvSpPr>
          <p:spPr>
            <a:xfrm>
              <a:off x="71870" y="4637194"/>
              <a:ext cx="4010527" cy="445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chemeClr val="tx1"/>
                  </a:solidFill>
                  <a:latin typeface="Times New Roman" panose="02020603050405020304" pitchFamily="18" charset="0"/>
                  <a:cs typeface="Times New Roman" panose="02020603050405020304" pitchFamily="18" charset="0"/>
                </a:rPr>
                <a:t>Station </a:t>
              </a:r>
              <a:r>
                <a:rPr lang="en-SA" dirty="0">
                  <a:solidFill>
                    <a:schemeClr val="tx1"/>
                  </a:solidFill>
                  <a:latin typeface="Times New Roman" panose="02020603050405020304" pitchFamily="18" charset="0"/>
                  <a:cs typeface="Times New Roman" panose="02020603050405020304" pitchFamily="18" charset="0"/>
                </a:rPr>
                <a:t>[20+60] </a:t>
              </a:r>
              <a:br>
                <a:rPr lang="en-SA" dirty="0">
                  <a:solidFill>
                    <a:schemeClr val="tx1"/>
                  </a:solidFill>
                  <a:latin typeface="Times New Roman" panose="02020603050405020304" pitchFamily="18" charset="0"/>
                  <a:cs typeface="Times New Roman" panose="02020603050405020304" pitchFamily="18" charset="0"/>
                </a:rPr>
              </a:br>
              <a:endParaRPr lang="en-SA" dirty="0">
                <a:solidFill>
                  <a:schemeClr val="tx1"/>
                </a:solidFill>
              </a:endParaRPr>
            </a:p>
          </p:txBody>
        </p:sp>
      </p:grpSp>
      <p:grpSp>
        <p:nvGrpSpPr>
          <p:cNvPr id="7" name="Group 6">
            <a:extLst>
              <a:ext uri="{FF2B5EF4-FFF2-40B4-BE49-F238E27FC236}">
                <a16:creationId xmlns:a16="http://schemas.microsoft.com/office/drawing/2014/main" id="{6017E08A-03EB-3544-B304-2FDB727AE73B}"/>
              </a:ext>
            </a:extLst>
          </p:cNvPr>
          <p:cNvGrpSpPr/>
          <p:nvPr/>
        </p:nvGrpSpPr>
        <p:grpSpPr>
          <a:xfrm>
            <a:off x="5033433" y="351955"/>
            <a:ext cx="6259407" cy="4212708"/>
            <a:chOff x="5033433" y="351955"/>
            <a:chExt cx="6259407" cy="4212708"/>
          </a:xfrm>
        </p:grpSpPr>
        <p:pic>
          <p:nvPicPr>
            <p:cNvPr id="5" name="Picture 4">
              <a:extLst>
                <a:ext uri="{FF2B5EF4-FFF2-40B4-BE49-F238E27FC236}">
                  <a16:creationId xmlns:a16="http://schemas.microsoft.com/office/drawing/2014/main" id="{4F4D311E-C878-4A02-A343-D2EE8189FEF8}"/>
                </a:ext>
              </a:extLst>
            </p:cNvPr>
            <p:cNvPicPr/>
            <p:nvPr/>
          </p:nvPicPr>
          <p:blipFill rotWithShape="1">
            <a:blip r:embed="rId4">
              <a:extLst>
                <a:ext uri="{28A0092B-C50C-407E-A947-70E740481C1C}">
                  <a14:useLocalDpi xmlns:a14="http://schemas.microsoft.com/office/drawing/2010/main" val="0"/>
                </a:ext>
              </a:extLst>
            </a:blip>
            <a:srcRect l="1190" r="17090" b="2"/>
            <a:stretch/>
          </p:blipFill>
          <p:spPr bwMode="auto">
            <a:xfrm>
              <a:off x="5033433" y="351955"/>
              <a:ext cx="6259407" cy="4212708"/>
            </a:xfrm>
            <a:prstGeom prst="rect">
              <a:avLst/>
            </a:prstGeom>
            <a:noFill/>
          </p:spPr>
        </p:pic>
        <p:sp>
          <p:nvSpPr>
            <p:cNvPr id="8" name="Rectangle 7">
              <a:extLst>
                <a:ext uri="{FF2B5EF4-FFF2-40B4-BE49-F238E27FC236}">
                  <a16:creationId xmlns:a16="http://schemas.microsoft.com/office/drawing/2014/main" id="{4EB18332-CFB8-4447-9452-0C6AA92EB2F9}"/>
                </a:ext>
              </a:extLst>
            </p:cNvPr>
            <p:cNvSpPr/>
            <p:nvPr/>
          </p:nvSpPr>
          <p:spPr>
            <a:xfrm>
              <a:off x="7098630" y="4007154"/>
              <a:ext cx="2807369" cy="449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i="1" dirty="0">
                  <a:solidFill>
                    <a:schemeClr val="tx1"/>
                  </a:solidFill>
                </a:rPr>
                <a:t>Suggested Intersection </a:t>
              </a:r>
            </a:p>
          </p:txBody>
        </p:sp>
      </p:grpSp>
    </p:spTree>
    <p:extLst>
      <p:ext uri="{BB962C8B-B14F-4D97-AF65-F5344CB8AC3E}">
        <p14:creationId xmlns:p14="http://schemas.microsoft.com/office/powerpoint/2010/main" val="1894165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411B-756F-41B1-A8E8-1C59A6F0C7B0}"/>
              </a:ext>
            </a:extLst>
          </p:cNvPr>
          <p:cNvSpPr>
            <a:spLocks noGrp="1"/>
          </p:cNvSpPr>
          <p:nvPr>
            <p:ph type="title"/>
          </p:nvPr>
        </p:nvSpPr>
        <p:spPr>
          <a:xfrm>
            <a:off x="643831" y="640080"/>
            <a:ext cx="3690425" cy="1363344"/>
          </a:xfrm>
        </p:spPr>
        <p:txBody>
          <a:bodyPr vert="horz" lIns="91440" tIns="45720" rIns="91440" bIns="45720" rtlCol="0" anchor="b">
            <a:normAutofit/>
          </a:bodyPr>
          <a:lstStyle/>
          <a:p>
            <a:r>
              <a:rPr lang="en-US" sz="3200"/>
              <a:t>Traffic Analysis</a:t>
            </a:r>
          </a:p>
        </p:txBody>
      </p:sp>
      <p:sp>
        <p:nvSpPr>
          <p:cNvPr id="13" name="TextBox 6">
            <a:extLst>
              <a:ext uri="{FF2B5EF4-FFF2-40B4-BE49-F238E27FC236}">
                <a16:creationId xmlns:a16="http://schemas.microsoft.com/office/drawing/2014/main" id="{CCFA9687-3A94-4D80-A3C0-B375A817B440}"/>
              </a:ext>
            </a:extLst>
          </p:cNvPr>
          <p:cNvSpPr txBox="1"/>
          <p:nvPr/>
        </p:nvSpPr>
        <p:spPr>
          <a:xfrm>
            <a:off x="643831" y="2325157"/>
            <a:ext cx="3690425" cy="3854979"/>
          </a:xfrm>
          <a:prstGeom prst="rect">
            <a:avLst/>
          </a:prstGeom>
        </p:spPr>
        <p:txBody>
          <a:bodyPr vert="horz" lIns="91440" tIns="45720" rIns="91440" bIns="45720" rtlCol="0">
            <a:normAutofit/>
          </a:bodyPr>
          <a:lstStyle/>
          <a:p>
            <a:pPr marL="0" marR="0" indent="-182880" defTabSz="914400">
              <a:spcBef>
                <a:spcPts val="0"/>
              </a:spcBef>
              <a:spcAft>
                <a:spcPts val="0"/>
              </a:spcAft>
              <a:buClr>
                <a:schemeClr val="accent1"/>
              </a:buClr>
              <a:tabLst>
                <a:tab pos="4588510" algn="l"/>
              </a:tabLst>
            </a:pPr>
            <a:r>
              <a:rPr lang="en-US" sz="1600">
                <a:effectLst/>
              </a:rPr>
              <a:t>Then determine factor Fhv, according to HCM (High-Capacity Manual):</a:t>
            </a:r>
          </a:p>
          <a:p>
            <a:pPr marL="342900" marR="0" lvl="0" indent="-182880" defTabSz="914400">
              <a:spcBef>
                <a:spcPts val="0"/>
              </a:spcBef>
              <a:spcAft>
                <a:spcPts val="800"/>
              </a:spcAft>
              <a:buClr>
                <a:schemeClr val="accent1"/>
              </a:buClr>
              <a:buFont typeface="Calibri" panose="020F0502020204030204" pitchFamily="34" charset="0"/>
              <a:buChar char="-"/>
              <a:tabLst>
                <a:tab pos="4588510" algn="l"/>
              </a:tabLst>
            </a:pPr>
            <a:r>
              <a:rPr lang="en-US" sz="1600">
                <a:effectLst/>
              </a:rPr>
              <a:t>Fhv of PC = 1.00</a:t>
            </a:r>
          </a:p>
          <a:p>
            <a:pPr marL="342900" marR="0" lvl="0" indent="-182880" defTabSz="914400">
              <a:spcBef>
                <a:spcPts val="0"/>
              </a:spcBef>
              <a:spcAft>
                <a:spcPts val="800"/>
              </a:spcAft>
              <a:buClr>
                <a:schemeClr val="accent1"/>
              </a:buClr>
              <a:buFont typeface="Calibri" panose="020F0502020204030204" pitchFamily="34" charset="0"/>
              <a:buChar char="-"/>
              <a:tabLst>
                <a:tab pos="4588510" algn="l"/>
              </a:tabLst>
            </a:pPr>
            <a:r>
              <a:rPr lang="en-US" sz="1600">
                <a:effectLst/>
              </a:rPr>
              <a:t>Fhv of Bus = 1.5</a:t>
            </a:r>
          </a:p>
          <a:p>
            <a:pPr marL="342900" marR="0" lvl="0" indent="-182880" defTabSz="914400">
              <a:spcBef>
                <a:spcPts val="0"/>
              </a:spcBef>
              <a:spcAft>
                <a:spcPts val="800"/>
              </a:spcAft>
              <a:buClr>
                <a:schemeClr val="accent1"/>
              </a:buClr>
              <a:buFont typeface="Calibri" panose="020F0502020204030204" pitchFamily="34" charset="0"/>
              <a:buChar char="-"/>
              <a:tabLst>
                <a:tab pos="4588510" algn="l"/>
              </a:tabLst>
            </a:pPr>
            <a:r>
              <a:rPr lang="en-US" sz="1600">
                <a:effectLst/>
              </a:rPr>
              <a:t>Fhv of Trailer = 2.00</a:t>
            </a:r>
          </a:p>
        </p:txBody>
      </p:sp>
      <p:sp>
        <p:nvSpPr>
          <p:cNvPr id="4" name="Slide Number Placeholder 3">
            <a:extLst>
              <a:ext uri="{FF2B5EF4-FFF2-40B4-BE49-F238E27FC236}">
                <a16:creationId xmlns:a16="http://schemas.microsoft.com/office/drawing/2014/main" id="{3E45FD90-54A9-4604-A249-BE576F72A78E}"/>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D733103D-BF4D-154C-AAA9-127D4A025979}" type="slidenum">
              <a:rPr lang="en-US" smtClean="0"/>
              <a:pPr>
                <a:lnSpc>
                  <a:spcPct val="90000"/>
                </a:lnSpc>
                <a:spcAft>
                  <a:spcPts val="600"/>
                </a:spcAft>
              </a:pPr>
              <a:t>64</a:t>
            </a:fld>
            <a:endParaRPr lang="en-US"/>
          </a:p>
        </p:txBody>
      </p:sp>
      <p:graphicFrame>
        <p:nvGraphicFramePr>
          <p:cNvPr id="5" name="Content Placeholder 4">
            <a:extLst>
              <a:ext uri="{FF2B5EF4-FFF2-40B4-BE49-F238E27FC236}">
                <a16:creationId xmlns:a16="http://schemas.microsoft.com/office/drawing/2014/main" id="{CBA1AD25-926B-4919-9ACA-55D6C3C0E014}"/>
              </a:ext>
            </a:extLst>
          </p:cNvPr>
          <p:cNvGraphicFramePr>
            <a:graphicFrameLocks noGrp="1"/>
          </p:cNvGraphicFramePr>
          <p:nvPr>
            <p:ph idx="1"/>
          </p:nvPr>
        </p:nvGraphicFramePr>
        <p:xfrm>
          <a:off x="5130800" y="1685828"/>
          <a:ext cx="5679234" cy="2993084"/>
        </p:xfrm>
        <a:graphic>
          <a:graphicData uri="http://schemas.openxmlformats.org/drawingml/2006/table">
            <a:tbl>
              <a:tblPr firstRow="1" firstCol="1" bandRow="1">
                <a:tableStyleId>{5C22544A-7EE6-4342-B048-85BDC9FD1C3A}</a:tableStyleId>
              </a:tblPr>
              <a:tblGrid>
                <a:gridCol w="1122313">
                  <a:extLst>
                    <a:ext uri="{9D8B030D-6E8A-4147-A177-3AD203B41FA5}">
                      <a16:colId xmlns:a16="http://schemas.microsoft.com/office/drawing/2014/main" val="2384486821"/>
                    </a:ext>
                  </a:extLst>
                </a:gridCol>
                <a:gridCol w="994842">
                  <a:extLst>
                    <a:ext uri="{9D8B030D-6E8A-4147-A177-3AD203B41FA5}">
                      <a16:colId xmlns:a16="http://schemas.microsoft.com/office/drawing/2014/main" val="1458132"/>
                    </a:ext>
                  </a:extLst>
                </a:gridCol>
                <a:gridCol w="1012153">
                  <a:extLst>
                    <a:ext uri="{9D8B030D-6E8A-4147-A177-3AD203B41FA5}">
                      <a16:colId xmlns:a16="http://schemas.microsoft.com/office/drawing/2014/main" val="883760444"/>
                    </a:ext>
                  </a:extLst>
                </a:gridCol>
                <a:gridCol w="1374107">
                  <a:extLst>
                    <a:ext uri="{9D8B030D-6E8A-4147-A177-3AD203B41FA5}">
                      <a16:colId xmlns:a16="http://schemas.microsoft.com/office/drawing/2014/main" val="796807099"/>
                    </a:ext>
                  </a:extLst>
                </a:gridCol>
                <a:gridCol w="1175819">
                  <a:extLst>
                    <a:ext uri="{9D8B030D-6E8A-4147-A177-3AD203B41FA5}">
                      <a16:colId xmlns:a16="http://schemas.microsoft.com/office/drawing/2014/main" val="1707199062"/>
                    </a:ext>
                  </a:extLst>
                </a:gridCol>
              </a:tblGrid>
              <a:tr h="498572">
                <a:tc>
                  <a:txBody>
                    <a:bodyPr/>
                    <a:lstStyle/>
                    <a:p>
                      <a:pPr marL="0" marR="0" algn="ctr">
                        <a:lnSpc>
                          <a:spcPct val="100000"/>
                        </a:lnSpc>
                        <a:spcBef>
                          <a:spcPts val="0"/>
                        </a:spcBef>
                        <a:spcAft>
                          <a:spcPts val="0"/>
                        </a:spcAft>
                        <a:tabLst>
                          <a:tab pos="4588510" algn="l"/>
                        </a:tabLst>
                      </a:pPr>
                      <a:r>
                        <a:rPr lang="en-US" sz="2000" dirty="0">
                          <a:effectLst/>
                        </a:rPr>
                        <a:t>Path</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000" dirty="0">
                          <a:effectLst/>
                        </a:rPr>
                        <a:t>PC</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000" dirty="0">
                          <a:effectLst/>
                        </a:rPr>
                        <a:t>Bus</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000" dirty="0">
                          <a:effectLst/>
                        </a:rPr>
                        <a:t>Trailer</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000" dirty="0">
                          <a:effectLst/>
                        </a:rPr>
                        <a:t>Total</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extLst>
                  <a:ext uri="{0D108BD9-81ED-4DB2-BD59-A6C34878D82A}">
                    <a16:rowId xmlns:a16="http://schemas.microsoft.com/office/drawing/2014/main" val="3405637447"/>
                  </a:ext>
                </a:extLst>
              </a:tr>
              <a:tr h="623628">
                <a:tc>
                  <a:txBody>
                    <a:bodyPr/>
                    <a:lstStyle/>
                    <a:p>
                      <a:pPr marL="0" marR="0" algn="ctr">
                        <a:lnSpc>
                          <a:spcPct val="100000"/>
                        </a:lnSpc>
                        <a:spcBef>
                          <a:spcPts val="0"/>
                        </a:spcBef>
                        <a:spcAft>
                          <a:spcPts val="0"/>
                        </a:spcAft>
                        <a:tabLst>
                          <a:tab pos="4588510" algn="l"/>
                        </a:tabLst>
                      </a:pPr>
                      <a:r>
                        <a:rPr lang="en-US" sz="2400" dirty="0">
                          <a:effectLst/>
                        </a:rPr>
                        <a:t>1</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712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12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14</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738</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extLst>
                  <a:ext uri="{0D108BD9-81ED-4DB2-BD59-A6C34878D82A}">
                    <a16:rowId xmlns:a16="http://schemas.microsoft.com/office/drawing/2014/main" val="4018729658"/>
                  </a:ext>
                </a:extLst>
              </a:tr>
              <a:tr h="623628">
                <a:tc>
                  <a:txBody>
                    <a:bodyPr/>
                    <a:lstStyle/>
                    <a:p>
                      <a:pPr marL="0" marR="0" algn="ctr">
                        <a:lnSpc>
                          <a:spcPct val="100000"/>
                        </a:lnSpc>
                        <a:spcBef>
                          <a:spcPts val="0"/>
                        </a:spcBef>
                        <a:spcAft>
                          <a:spcPts val="0"/>
                        </a:spcAft>
                        <a:tabLst>
                          <a:tab pos="4588510" algn="l"/>
                        </a:tabLst>
                      </a:pPr>
                      <a:r>
                        <a:rPr lang="en-US" sz="2400">
                          <a:effectLst/>
                        </a:rPr>
                        <a:t>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608</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18</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32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658</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extLst>
                  <a:ext uri="{0D108BD9-81ED-4DB2-BD59-A6C34878D82A}">
                    <a16:rowId xmlns:a16="http://schemas.microsoft.com/office/drawing/2014/main" val="3639100787"/>
                  </a:ext>
                </a:extLst>
              </a:tr>
              <a:tr h="623628">
                <a:tc>
                  <a:txBody>
                    <a:bodyPr/>
                    <a:lstStyle/>
                    <a:p>
                      <a:pPr marL="0" marR="0" algn="ctr">
                        <a:lnSpc>
                          <a:spcPct val="100000"/>
                        </a:lnSpc>
                        <a:spcBef>
                          <a:spcPts val="0"/>
                        </a:spcBef>
                        <a:spcAft>
                          <a:spcPts val="0"/>
                        </a:spcAft>
                        <a:tabLst>
                          <a:tab pos="4588510" algn="l"/>
                        </a:tabLst>
                      </a:pPr>
                      <a:r>
                        <a:rPr lang="en-US" sz="2400">
                          <a:effectLst/>
                        </a:rPr>
                        <a:t>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754</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29</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28</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811</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extLst>
                  <a:ext uri="{0D108BD9-81ED-4DB2-BD59-A6C34878D82A}">
                    <a16:rowId xmlns:a16="http://schemas.microsoft.com/office/drawing/2014/main" val="2543297297"/>
                  </a:ext>
                </a:extLst>
              </a:tr>
              <a:tr h="623628">
                <a:tc>
                  <a:txBody>
                    <a:bodyPr/>
                    <a:lstStyle/>
                    <a:p>
                      <a:pPr marL="0" marR="0" algn="ctr">
                        <a:lnSpc>
                          <a:spcPct val="100000"/>
                        </a:lnSpc>
                        <a:spcBef>
                          <a:spcPts val="0"/>
                        </a:spcBef>
                        <a:spcAft>
                          <a:spcPts val="0"/>
                        </a:spcAft>
                        <a:tabLst>
                          <a:tab pos="4588510" algn="l"/>
                        </a:tabLst>
                      </a:pPr>
                      <a:r>
                        <a:rPr lang="en-US" sz="2400">
                          <a:effectLst/>
                        </a:rPr>
                        <a:t>4</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722</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38</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a:effectLst/>
                        </a:rPr>
                        <a:t>23</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tc>
                  <a:txBody>
                    <a:bodyPr/>
                    <a:lstStyle/>
                    <a:p>
                      <a:pPr marL="0" marR="0" algn="ctr">
                        <a:lnSpc>
                          <a:spcPct val="100000"/>
                        </a:lnSpc>
                        <a:spcBef>
                          <a:spcPts val="0"/>
                        </a:spcBef>
                        <a:spcAft>
                          <a:spcPts val="0"/>
                        </a:spcAft>
                        <a:tabLst>
                          <a:tab pos="4588510" algn="l"/>
                        </a:tabLst>
                      </a:pPr>
                      <a:r>
                        <a:rPr lang="en-US" sz="2400" dirty="0">
                          <a:effectLst/>
                        </a:rPr>
                        <a:t>783</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61160" marR="161160" marT="0" marB="0"/>
                </a:tc>
                <a:extLst>
                  <a:ext uri="{0D108BD9-81ED-4DB2-BD59-A6C34878D82A}">
                    <a16:rowId xmlns:a16="http://schemas.microsoft.com/office/drawing/2014/main" val="2507900432"/>
                  </a:ext>
                </a:extLst>
              </a:tr>
            </a:tbl>
          </a:graphicData>
        </a:graphic>
      </p:graphicFrame>
      <p:pic>
        <p:nvPicPr>
          <p:cNvPr id="6" name="Google Shape;57;p13">
            <a:extLst>
              <a:ext uri="{FF2B5EF4-FFF2-40B4-BE49-F238E27FC236}">
                <a16:creationId xmlns:a16="http://schemas.microsoft.com/office/drawing/2014/main" id="{CC812F02-D53B-4021-A01B-23712AAEBC4C}"/>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16667A13-0A89-48FE-A232-AEA782EB6982}"/>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Road </a:t>
            </a:r>
            <a:r>
              <a:rPr lang="en-US" dirty="0">
                <a:solidFill>
                  <a:srgbClr val="000000"/>
                </a:solidFill>
                <a:latin typeface="Century Schoolbook" panose="02040604050505020304"/>
              </a:rPr>
              <a:t>Intersection</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09650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BCAA-BB36-4B2C-B3CE-B49B5B9BCF60}"/>
              </a:ext>
            </a:extLst>
          </p:cNvPr>
          <p:cNvSpPr>
            <a:spLocks noGrp="1"/>
          </p:cNvSpPr>
          <p:nvPr>
            <p:ph type="title"/>
          </p:nvPr>
        </p:nvSpPr>
        <p:spPr>
          <a:xfrm>
            <a:off x="1261872" y="365760"/>
            <a:ext cx="9692640" cy="1325562"/>
          </a:xfrm>
        </p:spPr>
        <p:txBody>
          <a:bodyPr>
            <a:normAutofit/>
          </a:bodyPr>
          <a:lstStyle/>
          <a:p>
            <a:r>
              <a:rPr lang="en-US">
                <a:effectLst/>
                <a:latin typeface="Times New Roman" panose="02020603050405020304" pitchFamily="18" charset="0"/>
                <a:ea typeface="Times New Roman" panose="02020603050405020304" pitchFamily="18" charset="0"/>
              </a:rPr>
              <a:t>Determine the number of lanes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A610A8-1E9B-459F-AC05-46D0C7A8E1E3}"/>
                  </a:ext>
                </a:extLst>
              </p:cNvPr>
              <p:cNvSpPr>
                <a:spLocks noGrp="1"/>
              </p:cNvSpPr>
              <p:nvPr>
                <p:ph idx="1"/>
              </p:nvPr>
            </p:nvSpPr>
            <p:spPr>
              <a:xfrm>
                <a:off x="1261872" y="1933575"/>
                <a:ext cx="4401509" cy="4246562"/>
              </a:xfrm>
            </p:spPr>
            <p:txBody>
              <a:bodyPr>
                <a:normAutofit/>
              </a:bodyPr>
              <a:lstStyle/>
              <a:p>
                <a:pPr marL="0" marR="0">
                  <a:spcBef>
                    <a:spcPts val="0"/>
                  </a:spcBef>
                  <a:spcAft>
                    <a:spcPts val="0"/>
                  </a:spcAft>
                  <a:tabLst>
                    <a:tab pos="458851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Based on the PCE values, the maximum value was = 844, and regarding to HCM, the capacity equal to 608 pc/lane, in urban compact, so:</a:t>
                </a:r>
              </a:p>
              <a:p>
                <a:pPr marL="0" marR="0">
                  <a:spcBef>
                    <a:spcPts val="0"/>
                  </a:spcBef>
                  <a:spcAft>
                    <a:spcPts val="0"/>
                  </a:spcAft>
                  <a:tabLst>
                    <a:tab pos="4588510" algn="l"/>
                  </a:tabLs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88510" algn="l"/>
                  </a:tabLst>
                </a:pPr>
                <a:endParaRPr lang="en-US"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tabLst>
                    <a:tab pos="4588510" algn="l"/>
                  </a:tabLst>
                </a:pPr>
                <a14:m>
                  <m:oMathPara xmlns:m="http://schemas.openxmlformats.org/officeDocument/2006/math">
                    <m:oMathParaPr>
                      <m:jc m:val="centerGroup"/>
                    </m:oMathParaPr>
                    <m:oMath xmlns:m="http://schemas.openxmlformats.org/officeDocument/2006/math">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N</m:t>
                      </m:r>
                      <m:r>
                        <a:rPr lang="en-US">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PCE</m:t>
                          </m:r>
                        </m:num>
                        <m:den>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HCM</m:t>
                          </m:r>
                        </m:den>
                      </m:f>
                      <m:r>
                        <a:rPr lang="en-US">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tabLst>
                    <a:tab pos="4588510" algn="l"/>
                  </a:tabLst>
                </a:pPr>
                <a:endParaRPr lang="en-US" dirty="0">
                  <a:effectLst/>
                  <a:latin typeface="Times New Roman" panose="02020603050405020304" pitchFamily="18" charset="0"/>
                  <a:ea typeface="Times New Roman" panose="02020603050405020304" pitchFamily="18" charset="0"/>
                </a:endParaRPr>
              </a:p>
              <a:p>
                <a:endParaRPr lang="en-US" dirty="0"/>
              </a:p>
            </p:txBody>
          </p:sp>
        </mc:Choice>
        <mc:Fallback xmlns="">
          <p:sp>
            <p:nvSpPr>
              <p:cNvPr id="3" name="Content Placeholder 2">
                <a:extLst>
                  <a:ext uri="{FF2B5EF4-FFF2-40B4-BE49-F238E27FC236}">
                    <a16:creationId xmlns:a16="http://schemas.microsoft.com/office/drawing/2014/main" id="{B8A610A8-1E9B-459F-AC05-46D0C7A8E1E3}"/>
                  </a:ext>
                </a:extLst>
              </p:cNvPr>
              <p:cNvSpPr>
                <a:spLocks noGrp="1" noRot="1" noChangeAspect="1" noMove="1" noResize="1" noEditPoints="1" noAdjustHandles="1" noChangeArrowheads="1" noChangeShapeType="1" noTextEdit="1"/>
              </p:cNvSpPr>
              <p:nvPr>
                <p:ph idx="1"/>
              </p:nvPr>
            </p:nvSpPr>
            <p:spPr>
              <a:xfrm>
                <a:off x="1261872" y="1933575"/>
                <a:ext cx="4401509" cy="4246562"/>
              </a:xfrm>
              <a:blipFill>
                <a:blip r:embed="rId3"/>
                <a:stretch>
                  <a:fillRect l="-1108" t="-1004" r="-4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663F81E-8E54-4AEA-8150-2B13698D5DD7}"/>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733103D-BF4D-154C-AAA9-127D4A025979}" type="slidenum">
              <a:rPr lang="en-SA">
                <a:solidFill>
                  <a:srgbClr val="46464A">
                    <a:lumMod val="60000"/>
                    <a:lumOff val="40000"/>
                  </a:srgbClr>
                </a:solidFill>
              </a:rPr>
              <a:pPr>
                <a:lnSpc>
                  <a:spcPct val="90000"/>
                </a:lnSpc>
                <a:spcAft>
                  <a:spcPts val="600"/>
                </a:spcAft>
              </a:pPr>
              <a:t>65</a:t>
            </a:fld>
            <a:endParaRPr lang="en-SA">
              <a:solidFill>
                <a:srgbClr val="46464A">
                  <a:lumMod val="60000"/>
                  <a:lumOff val="40000"/>
                </a:srgbClr>
              </a:solidFill>
            </a:endParaRPr>
          </a:p>
        </p:txBody>
      </p:sp>
      <p:graphicFrame>
        <p:nvGraphicFramePr>
          <p:cNvPr id="5" name="Table 4">
            <a:extLst>
              <a:ext uri="{FF2B5EF4-FFF2-40B4-BE49-F238E27FC236}">
                <a16:creationId xmlns:a16="http://schemas.microsoft.com/office/drawing/2014/main" id="{156D7B9C-E38F-420D-8883-532741EA2EB4}"/>
              </a:ext>
            </a:extLst>
          </p:cNvPr>
          <p:cNvGraphicFramePr>
            <a:graphicFrameLocks noGrp="1"/>
          </p:cNvGraphicFramePr>
          <p:nvPr/>
        </p:nvGraphicFramePr>
        <p:xfrm>
          <a:off x="6095999" y="2232830"/>
          <a:ext cx="4807288" cy="3041365"/>
        </p:xfrm>
        <a:graphic>
          <a:graphicData uri="http://schemas.openxmlformats.org/drawingml/2006/table">
            <a:tbl>
              <a:tblPr firstRow="1" firstCol="1" bandRow="1">
                <a:tableStyleId>{5C22544A-7EE6-4342-B048-85BDC9FD1C3A}</a:tableStyleId>
              </a:tblPr>
              <a:tblGrid>
                <a:gridCol w="1091971">
                  <a:extLst>
                    <a:ext uri="{9D8B030D-6E8A-4147-A177-3AD203B41FA5}">
                      <a16:colId xmlns:a16="http://schemas.microsoft.com/office/drawing/2014/main" val="3028993268"/>
                    </a:ext>
                  </a:extLst>
                </a:gridCol>
                <a:gridCol w="1052342">
                  <a:extLst>
                    <a:ext uri="{9D8B030D-6E8A-4147-A177-3AD203B41FA5}">
                      <a16:colId xmlns:a16="http://schemas.microsoft.com/office/drawing/2014/main" val="1060065723"/>
                    </a:ext>
                  </a:extLst>
                </a:gridCol>
                <a:gridCol w="1019327">
                  <a:extLst>
                    <a:ext uri="{9D8B030D-6E8A-4147-A177-3AD203B41FA5}">
                      <a16:colId xmlns:a16="http://schemas.microsoft.com/office/drawing/2014/main" val="54796632"/>
                    </a:ext>
                  </a:extLst>
                </a:gridCol>
                <a:gridCol w="1643648">
                  <a:extLst>
                    <a:ext uri="{9D8B030D-6E8A-4147-A177-3AD203B41FA5}">
                      <a16:colId xmlns:a16="http://schemas.microsoft.com/office/drawing/2014/main" val="1933179115"/>
                    </a:ext>
                  </a:extLst>
                </a:gridCol>
              </a:tblGrid>
              <a:tr h="608273">
                <a:tc>
                  <a:txBody>
                    <a:bodyPr/>
                    <a:lstStyle/>
                    <a:p>
                      <a:pPr marL="0" marR="0" algn="ctr">
                        <a:lnSpc>
                          <a:spcPct val="200000"/>
                        </a:lnSpc>
                        <a:spcBef>
                          <a:spcPts val="0"/>
                        </a:spcBef>
                        <a:spcAft>
                          <a:spcPts val="0"/>
                        </a:spcAft>
                        <a:tabLst>
                          <a:tab pos="4588510" algn="l"/>
                        </a:tabLst>
                      </a:pPr>
                      <a:r>
                        <a:rPr lang="en-US" sz="2200">
                          <a:effectLst/>
                        </a:rPr>
                        <a:t>Path</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PCE</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No.</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Uses No.</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extLst>
                  <a:ext uri="{0D108BD9-81ED-4DB2-BD59-A6C34878D82A}">
                    <a16:rowId xmlns:a16="http://schemas.microsoft.com/office/drawing/2014/main" val="3788457191"/>
                  </a:ext>
                </a:extLst>
              </a:tr>
              <a:tr h="608273">
                <a:tc>
                  <a:txBody>
                    <a:bodyPr/>
                    <a:lstStyle/>
                    <a:p>
                      <a:pPr marL="0" marR="0" algn="ctr">
                        <a:lnSpc>
                          <a:spcPct val="200000"/>
                        </a:lnSpc>
                        <a:spcBef>
                          <a:spcPts val="0"/>
                        </a:spcBef>
                        <a:spcAft>
                          <a:spcPts val="0"/>
                        </a:spcAft>
                        <a:tabLst>
                          <a:tab pos="4588510" algn="l"/>
                        </a:tabLst>
                      </a:pPr>
                      <a:r>
                        <a:rPr lang="en-US" sz="2200">
                          <a:effectLst/>
                        </a:rPr>
                        <a:t>1</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dirty="0">
                          <a:effectLst/>
                        </a:rPr>
                        <a:t>753</a:t>
                      </a:r>
                      <a:endParaRPr lang="en-US" sz="2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1.23</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2</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extLst>
                  <a:ext uri="{0D108BD9-81ED-4DB2-BD59-A6C34878D82A}">
                    <a16:rowId xmlns:a16="http://schemas.microsoft.com/office/drawing/2014/main" val="3911664387"/>
                  </a:ext>
                </a:extLst>
              </a:tr>
              <a:tr h="608273">
                <a:tc>
                  <a:txBody>
                    <a:bodyPr/>
                    <a:lstStyle/>
                    <a:p>
                      <a:pPr marL="0" marR="0" algn="ctr">
                        <a:lnSpc>
                          <a:spcPct val="200000"/>
                        </a:lnSpc>
                        <a:spcBef>
                          <a:spcPts val="0"/>
                        </a:spcBef>
                        <a:spcAft>
                          <a:spcPts val="0"/>
                        </a:spcAft>
                        <a:tabLst>
                          <a:tab pos="4588510" algn="l"/>
                        </a:tabLst>
                      </a:pPr>
                      <a:r>
                        <a:rPr lang="en-US" sz="2200">
                          <a:effectLst/>
                        </a:rPr>
                        <a:t>2</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698</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1.14</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2</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extLst>
                  <a:ext uri="{0D108BD9-81ED-4DB2-BD59-A6C34878D82A}">
                    <a16:rowId xmlns:a16="http://schemas.microsoft.com/office/drawing/2014/main" val="1604824099"/>
                  </a:ext>
                </a:extLst>
              </a:tr>
              <a:tr h="608273">
                <a:tc>
                  <a:txBody>
                    <a:bodyPr/>
                    <a:lstStyle/>
                    <a:p>
                      <a:pPr marL="0" marR="0" algn="ctr">
                        <a:lnSpc>
                          <a:spcPct val="200000"/>
                        </a:lnSpc>
                        <a:spcBef>
                          <a:spcPts val="0"/>
                        </a:spcBef>
                        <a:spcAft>
                          <a:spcPts val="0"/>
                        </a:spcAft>
                        <a:tabLst>
                          <a:tab pos="4588510" algn="l"/>
                        </a:tabLst>
                      </a:pPr>
                      <a:r>
                        <a:rPr lang="en-US" sz="2200">
                          <a:effectLst/>
                        </a:rPr>
                        <a:t>3</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844</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1.39</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2</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extLst>
                  <a:ext uri="{0D108BD9-81ED-4DB2-BD59-A6C34878D82A}">
                    <a16:rowId xmlns:a16="http://schemas.microsoft.com/office/drawing/2014/main" val="3861094045"/>
                  </a:ext>
                </a:extLst>
              </a:tr>
              <a:tr h="608273">
                <a:tc>
                  <a:txBody>
                    <a:bodyPr/>
                    <a:lstStyle/>
                    <a:p>
                      <a:pPr marL="0" marR="0" algn="ctr">
                        <a:lnSpc>
                          <a:spcPct val="200000"/>
                        </a:lnSpc>
                        <a:spcBef>
                          <a:spcPts val="0"/>
                        </a:spcBef>
                        <a:spcAft>
                          <a:spcPts val="0"/>
                        </a:spcAft>
                        <a:tabLst>
                          <a:tab pos="4588510" algn="l"/>
                        </a:tabLst>
                      </a:pPr>
                      <a:r>
                        <a:rPr lang="en-US" sz="2200">
                          <a:effectLst/>
                        </a:rPr>
                        <a:t>4</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822</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a:effectLst/>
                        </a:rPr>
                        <a:t>1.35</a:t>
                      </a:r>
                      <a:endParaRPr lang="en-US" sz="220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tc>
                  <a:txBody>
                    <a:bodyPr/>
                    <a:lstStyle/>
                    <a:p>
                      <a:pPr marL="0" marR="0" algn="ctr">
                        <a:lnSpc>
                          <a:spcPct val="200000"/>
                        </a:lnSpc>
                        <a:spcBef>
                          <a:spcPts val="0"/>
                        </a:spcBef>
                        <a:spcAft>
                          <a:spcPts val="0"/>
                        </a:spcAft>
                        <a:tabLst>
                          <a:tab pos="4588510" algn="l"/>
                        </a:tabLst>
                      </a:pPr>
                      <a:r>
                        <a:rPr lang="en-US" sz="2200" dirty="0">
                          <a:effectLst/>
                        </a:rPr>
                        <a:t>2</a:t>
                      </a:r>
                      <a:endParaRPr lang="en-US" sz="2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29667" marR="129667" marT="0" marB="0"/>
                </a:tc>
                <a:extLst>
                  <a:ext uri="{0D108BD9-81ED-4DB2-BD59-A6C34878D82A}">
                    <a16:rowId xmlns:a16="http://schemas.microsoft.com/office/drawing/2014/main" val="3558441145"/>
                  </a:ext>
                </a:extLst>
              </a:tr>
            </a:tbl>
          </a:graphicData>
        </a:graphic>
      </p:graphicFrame>
      <p:pic>
        <p:nvPicPr>
          <p:cNvPr id="6" name="Google Shape;57;p13">
            <a:extLst>
              <a:ext uri="{FF2B5EF4-FFF2-40B4-BE49-F238E27FC236}">
                <a16:creationId xmlns:a16="http://schemas.microsoft.com/office/drawing/2014/main" id="{CB3DF2DE-AC8C-4CFF-BF59-E0CA39218276}"/>
              </a:ext>
            </a:extLst>
          </p:cNvPr>
          <p:cNvPicPr preferRelativeResize="0"/>
          <p:nvPr/>
        </p:nvPicPr>
        <p:blipFill>
          <a:blip r:embed="rId4">
            <a:alphaModFix/>
          </a:blip>
          <a:stretch>
            <a:fillRect/>
          </a:stretch>
        </p:blipFill>
        <p:spPr>
          <a:xfrm>
            <a:off x="0" y="-66421"/>
            <a:ext cx="1237488" cy="1185863"/>
          </a:xfrm>
          <a:prstGeom prst="rect">
            <a:avLst/>
          </a:prstGeom>
          <a:noFill/>
          <a:ln>
            <a:noFill/>
          </a:ln>
        </p:spPr>
      </p:pic>
      <p:sp>
        <p:nvSpPr>
          <p:cNvPr id="7" name="Rectangle 6">
            <a:extLst>
              <a:ext uri="{FF2B5EF4-FFF2-40B4-BE49-F238E27FC236}">
                <a16:creationId xmlns:a16="http://schemas.microsoft.com/office/drawing/2014/main" id="{54F1F980-06CB-424C-B58C-A4EC46D5235E}"/>
              </a:ext>
            </a:extLst>
          </p:cNvPr>
          <p:cNvSpPr/>
          <p:nvPr/>
        </p:nvSpPr>
        <p:spPr>
          <a:xfrm>
            <a:off x="251478" y="6316751"/>
            <a:ext cx="3304098" cy="411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Road </a:t>
            </a:r>
            <a:r>
              <a:rPr lang="en-US" dirty="0">
                <a:solidFill>
                  <a:srgbClr val="000000"/>
                </a:solidFill>
                <a:latin typeface="Century Schoolbook" panose="02040604050505020304"/>
              </a:rPr>
              <a:t>Intersection</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1305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75092-D26F-4B73-8EA5-502EBDE800AD}"/>
              </a:ext>
            </a:extLst>
          </p:cNvPr>
          <p:cNvSpPr>
            <a:spLocks noGrp="1"/>
          </p:cNvSpPr>
          <p:nvPr>
            <p:ph type="ctrTitle"/>
          </p:nvPr>
        </p:nvSpPr>
        <p:spPr>
          <a:xfrm>
            <a:off x="1261872" y="758952"/>
            <a:ext cx="9418320" cy="2948890"/>
          </a:xfrm>
        </p:spPr>
        <p:txBody>
          <a:bodyPr/>
          <a:lstStyle/>
          <a:p>
            <a:r>
              <a:rPr lang="en-US" dirty="0"/>
              <a:t>Cost Estimation </a:t>
            </a:r>
          </a:p>
        </p:txBody>
      </p:sp>
      <p:sp>
        <p:nvSpPr>
          <p:cNvPr id="5" name="Subtitle 4">
            <a:extLst>
              <a:ext uri="{FF2B5EF4-FFF2-40B4-BE49-F238E27FC236}">
                <a16:creationId xmlns:a16="http://schemas.microsoft.com/office/drawing/2014/main" id="{63A8ECC9-5FC7-472D-A0F9-DB50CBA0E490}"/>
              </a:ext>
            </a:extLst>
          </p:cNvPr>
          <p:cNvSpPr>
            <a:spLocks noGrp="1"/>
          </p:cNvSpPr>
          <p:nvPr>
            <p:ph type="subTitle" idx="1"/>
          </p:nvPr>
        </p:nvSpPr>
        <p:spPr>
          <a:xfrm>
            <a:off x="1261872" y="4019342"/>
            <a:ext cx="9418320" cy="2230734"/>
          </a:xfrm>
        </p:spPr>
        <p:txBody>
          <a:bodyPr/>
          <a:lstStyle/>
          <a:p>
            <a:pPr marL="342900" indent="-342900">
              <a:buFont typeface="Arial" panose="020B0604020202020204" pitchFamily="34" charset="0"/>
              <a:buChar char="•"/>
            </a:pPr>
            <a:endParaRPr lang="en-US" dirty="0"/>
          </a:p>
        </p:txBody>
      </p:sp>
      <p:pic>
        <p:nvPicPr>
          <p:cNvPr id="7" name="Google Shape;57;p13">
            <a:extLst>
              <a:ext uri="{FF2B5EF4-FFF2-40B4-BE49-F238E27FC236}">
                <a16:creationId xmlns:a16="http://schemas.microsoft.com/office/drawing/2014/main" id="{E2C15B80-D7E0-426E-92C4-CAC5E970A54D}"/>
              </a:ext>
            </a:extLst>
          </p:cNvPr>
          <p:cNvPicPr preferRelativeResize="0"/>
          <p:nvPr/>
        </p:nvPicPr>
        <p:blipFill>
          <a:blip r:embed="rId3">
            <a:alphaModFix/>
          </a:blip>
          <a:stretch>
            <a:fillRect/>
          </a:stretch>
        </p:blipFill>
        <p:spPr>
          <a:xfrm>
            <a:off x="0" y="-66421"/>
            <a:ext cx="1237488" cy="1185863"/>
          </a:xfrm>
          <a:prstGeom prst="rect">
            <a:avLst/>
          </a:prstGeom>
          <a:noFill/>
          <a:ln>
            <a:noFill/>
          </a:ln>
        </p:spPr>
      </p:pic>
      <p:sp>
        <p:nvSpPr>
          <p:cNvPr id="8" name="Slide Number Placeholder 7">
            <a:extLst>
              <a:ext uri="{FF2B5EF4-FFF2-40B4-BE49-F238E27FC236}">
                <a16:creationId xmlns:a16="http://schemas.microsoft.com/office/drawing/2014/main" id="{F0992037-117D-41DB-85E3-4FE7682AA0FA}"/>
              </a:ext>
            </a:extLst>
          </p:cNvPr>
          <p:cNvSpPr>
            <a:spLocks noGrp="1"/>
          </p:cNvSpPr>
          <p:nvPr>
            <p:ph type="sldNum" sz="quarter" idx="12"/>
          </p:nvPr>
        </p:nvSpPr>
        <p:spPr/>
        <p:txBody>
          <a:bodyPr>
            <a:normAutofit lnSpcReduction="10000"/>
          </a:bodyPr>
          <a:lstStyle/>
          <a:p>
            <a:fld id="{D733103D-BF4D-154C-AAA9-127D4A025979}" type="slidenum">
              <a:rPr lang="en-SA" smtClean="0"/>
              <a:t>66</a:t>
            </a:fld>
            <a:endParaRPr lang="en-SA"/>
          </a:p>
        </p:txBody>
      </p:sp>
    </p:spTree>
    <p:extLst>
      <p:ext uri="{BB962C8B-B14F-4D97-AF65-F5344CB8AC3E}">
        <p14:creationId xmlns:p14="http://schemas.microsoft.com/office/powerpoint/2010/main" val="29331651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7;p13">
            <a:extLst>
              <a:ext uri="{FF2B5EF4-FFF2-40B4-BE49-F238E27FC236}">
                <a16:creationId xmlns:a16="http://schemas.microsoft.com/office/drawing/2014/main" id="{8F56ABF4-4EF2-4B47-BCC1-6806A4C68B6B}"/>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graphicFrame>
        <p:nvGraphicFramePr>
          <p:cNvPr id="7" name="Table 7">
            <a:extLst>
              <a:ext uri="{FF2B5EF4-FFF2-40B4-BE49-F238E27FC236}">
                <a16:creationId xmlns:a16="http://schemas.microsoft.com/office/drawing/2014/main" id="{F0D52E30-521D-F34F-A8E1-DF9FCB565AC2}"/>
              </a:ext>
            </a:extLst>
          </p:cNvPr>
          <p:cNvGraphicFramePr>
            <a:graphicFrameLocks noGrp="1"/>
          </p:cNvGraphicFramePr>
          <p:nvPr>
            <p:extLst>
              <p:ext uri="{D42A27DB-BD31-4B8C-83A1-F6EECF244321}">
                <p14:modId xmlns:p14="http://schemas.microsoft.com/office/powerpoint/2010/main" val="4028336611"/>
              </p:ext>
            </p:extLst>
          </p:nvPr>
        </p:nvGraphicFramePr>
        <p:xfrm>
          <a:off x="678342" y="1076324"/>
          <a:ext cx="10526404" cy="5246714"/>
        </p:xfrm>
        <a:graphic>
          <a:graphicData uri="http://schemas.openxmlformats.org/drawingml/2006/table">
            <a:tbl>
              <a:tblPr firstRow="1" bandRow="1">
                <a:tableStyleId>{1FECB4D8-DB02-4DC6-A0A2-4F2EBAE1DC90}</a:tableStyleId>
              </a:tblPr>
              <a:tblGrid>
                <a:gridCol w="1593502">
                  <a:extLst>
                    <a:ext uri="{9D8B030D-6E8A-4147-A177-3AD203B41FA5}">
                      <a16:colId xmlns:a16="http://schemas.microsoft.com/office/drawing/2014/main" val="3849202522"/>
                    </a:ext>
                  </a:extLst>
                </a:gridCol>
                <a:gridCol w="5424101">
                  <a:extLst>
                    <a:ext uri="{9D8B030D-6E8A-4147-A177-3AD203B41FA5}">
                      <a16:colId xmlns:a16="http://schemas.microsoft.com/office/drawing/2014/main" val="1166462249"/>
                    </a:ext>
                  </a:extLst>
                </a:gridCol>
                <a:gridCol w="3508801">
                  <a:extLst>
                    <a:ext uri="{9D8B030D-6E8A-4147-A177-3AD203B41FA5}">
                      <a16:colId xmlns:a16="http://schemas.microsoft.com/office/drawing/2014/main" val="1069715925"/>
                    </a:ext>
                  </a:extLst>
                </a:gridCol>
              </a:tblGrid>
              <a:tr h="794557">
                <a:tc>
                  <a:txBody>
                    <a:bodyPr/>
                    <a:lstStyle/>
                    <a:p>
                      <a:pPr algn="ctr"/>
                      <a:r>
                        <a:rPr lang="en-SA" sz="2800"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effectLst/>
                          <a:latin typeface="Times New Roman" panose="02020603050405020304" pitchFamily="18" charset="0"/>
                          <a:ea typeface="+mn-ea"/>
                          <a:cs typeface="Times New Roman" panose="02020603050405020304" pitchFamily="18" charset="0"/>
                        </a:rPr>
                        <a:t>Item</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effectLst/>
                          <a:latin typeface="Times New Roman" panose="02020603050405020304" pitchFamily="18" charset="0"/>
                          <a:ea typeface="+mn-ea"/>
                          <a:cs typeface="Times New Roman" panose="02020603050405020304" pitchFamily="18" charset="0"/>
                        </a:rPr>
                        <a:t>Total [SR]</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7068704"/>
                  </a:ext>
                </a:extLst>
              </a:tr>
              <a:tr h="794557">
                <a:tc>
                  <a:txBody>
                    <a:bodyPr/>
                    <a:lstStyle/>
                    <a:p>
                      <a:pPr algn="ctr"/>
                      <a:r>
                        <a:rPr lang="en-SA" sz="2800" dirty="0">
                          <a:latin typeface="Times New Roman" panose="02020603050405020304" pitchFamily="18" charset="0"/>
                          <a:cs typeface="Times New Roman" panose="02020603050405020304" pitchFamily="18" charset="0"/>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Cutting and back filling the natural land.</a:t>
                      </a:r>
                      <a:endParaRPr lang="en-US" sz="3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13,920,000</a:t>
                      </a:r>
                      <a:r>
                        <a:rPr lang="en-SA" sz="1800" kern="1200" dirty="0">
                          <a:solidFill>
                            <a:schemeClr val="dk1"/>
                          </a:solidFill>
                          <a:effectLst/>
                          <a:latin typeface="Times New Roman" panose="02020603050405020304" pitchFamily="18" charset="0"/>
                          <a:ea typeface="+mn-ea"/>
                          <a:cs typeface="Times New Roman" panose="02020603050405020304" pitchFamily="18" charset="0"/>
                        </a:rPr>
                        <a:t> </a:t>
                      </a:r>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6674437"/>
                  </a:ext>
                </a:extLst>
              </a:tr>
              <a:tr h="933812">
                <a:tc>
                  <a:txBody>
                    <a:bodyPr/>
                    <a:lstStyle/>
                    <a:p>
                      <a:pPr algn="ctr"/>
                      <a:r>
                        <a:rPr lang="en-SA" sz="2400" dirty="0">
                          <a:latin typeface="Times New Roman" panose="02020603050405020304" pitchFamily="18" charset="0"/>
                          <a:cs typeface="Times New Roman" panose="02020603050405020304" pitchFamily="18" charset="0"/>
                        </a:rPr>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sub-base layer </a:t>
                      </a:r>
                      <a:endParaRPr lang="en-US" sz="3600" dirty="0">
                        <a:latin typeface="Times New Roman" panose="02020603050405020304" pitchFamily="18" charset="0"/>
                        <a:cs typeface="Times New Roman" panose="02020603050405020304" pitchFamily="18" charset="0"/>
                      </a:endParaRPr>
                    </a:p>
                    <a:p>
                      <a:endParaRPr lang="en-SA" sz="3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6,525,000 </a:t>
                      </a:r>
                      <a:endParaRPr lang="en-SA" sz="3600" dirty="0">
                        <a:latin typeface="Times New Roman" panose="02020603050405020304" pitchFamily="18" charset="0"/>
                        <a:cs typeface="Times New Roman" panose="02020603050405020304" pitchFamily="18" charset="0"/>
                      </a:endParaRPr>
                    </a:p>
                    <a:p>
                      <a:endParaRPr lang="en-SA"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9904073"/>
                  </a:ext>
                </a:extLst>
              </a:tr>
              <a:tr h="820623">
                <a:tc>
                  <a:txBody>
                    <a:bodyPr/>
                    <a:lstStyle/>
                    <a:p>
                      <a:pPr algn="ctr"/>
                      <a:r>
                        <a:rPr lang="en-SA" sz="2800" dirty="0">
                          <a:latin typeface="Times New Roman" panose="02020603050405020304" pitchFamily="18" charset="0"/>
                          <a:cs typeface="Times New Roman" panose="02020603050405020304" pitchFamily="18" charset="0"/>
                        </a:rPr>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Base-course layer, </a:t>
                      </a:r>
                      <a:endParaRPr lang="en-US" sz="3600" dirty="0">
                        <a:latin typeface="Times New Roman" panose="02020603050405020304" pitchFamily="18" charset="0"/>
                        <a:cs typeface="Times New Roman" panose="02020603050405020304" pitchFamily="18" charset="0"/>
                      </a:endParaRPr>
                    </a:p>
                    <a:p>
                      <a:endParaRPr lang="en-SA"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5,220,000 </a:t>
                      </a:r>
                      <a:endParaRPr lang="en-SA" sz="3600" dirty="0">
                        <a:latin typeface="Times New Roman" panose="02020603050405020304" pitchFamily="18" charset="0"/>
                        <a:cs typeface="Times New Roman" panose="02020603050405020304" pitchFamily="18" charset="0"/>
                      </a:endParaRPr>
                    </a:p>
                    <a:p>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3367840"/>
                  </a:ext>
                </a:extLst>
              </a:tr>
              <a:tr h="820623">
                <a:tc>
                  <a:txBody>
                    <a:bodyPr/>
                    <a:lstStyle/>
                    <a:p>
                      <a:pPr algn="ctr"/>
                      <a:r>
                        <a:rPr lang="en-SA" sz="2800" dirty="0">
                          <a:latin typeface="Times New Roman" panose="02020603050405020304" pitchFamily="18" charset="0"/>
                          <a:cs typeface="Times New Roman" panose="02020603050405020304" pitchFamily="18" charset="0"/>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MC1 layer </a:t>
                      </a:r>
                      <a:endParaRPr lang="en-US" sz="3600" dirty="0">
                        <a:latin typeface="Times New Roman" panose="02020603050405020304" pitchFamily="18" charset="0"/>
                        <a:cs typeface="Times New Roman" panose="02020603050405020304" pitchFamily="18" charset="0"/>
                      </a:endParaRPr>
                    </a:p>
                    <a:p>
                      <a:endParaRPr lang="en-SA"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1,160,000 </a:t>
                      </a:r>
                      <a:endParaRPr lang="en-SA" sz="3600" dirty="0">
                        <a:latin typeface="Times New Roman" panose="02020603050405020304" pitchFamily="18" charset="0"/>
                        <a:cs typeface="Times New Roman" panose="02020603050405020304" pitchFamily="18" charset="0"/>
                      </a:endParaRPr>
                    </a:p>
                    <a:p>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1674195"/>
                  </a:ext>
                </a:extLst>
              </a:tr>
              <a:tr h="820623">
                <a:tc>
                  <a:txBody>
                    <a:bodyPr/>
                    <a:lstStyle/>
                    <a:p>
                      <a:pPr algn="ctr"/>
                      <a:r>
                        <a:rPr lang="en-SA" sz="2800" dirty="0">
                          <a:latin typeface="Times New Roman" panose="02020603050405020304" pitchFamily="18" charset="0"/>
                          <a:cs typeface="Times New Roman" panose="02020603050405020304" pitchFamily="18" charset="0"/>
                        </a:rPr>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asphalt layer </a:t>
                      </a:r>
                      <a:endParaRPr lang="en-US" sz="3600" dirty="0">
                        <a:latin typeface="Times New Roman" panose="02020603050405020304" pitchFamily="18" charset="0"/>
                        <a:cs typeface="Times New Roman" panose="02020603050405020304" pitchFamily="18" charset="0"/>
                      </a:endParaRPr>
                    </a:p>
                    <a:p>
                      <a:endParaRPr lang="en-SA"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27,840,000 </a:t>
                      </a:r>
                      <a:endParaRPr lang="en-SA" sz="3600" dirty="0">
                        <a:latin typeface="Times New Roman" panose="02020603050405020304" pitchFamily="18" charset="0"/>
                        <a:cs typeface="Times New Roman" panose="02020603050405020304" pitchFamily="18" charset="0"/>
                      </a:endParaRPr>
                    </a:p>
                    <a:p>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4251353"/>
                  </a:ext>
                </a:extLst>
              </a:tr>
            </a:tbl>
          </a:graphicData>
        </a:graphic>
      </p:graphicFrame>
      <p:sp>
        <p:nvSpPr>
          <p:cNvPr id="8" name="Title 1">
            <a:extLst>
              <a:ext uri="{FF2B5EF4-FFF2-40B4-BE49-F238E27FC236}">
                <a16:creationId xmlns:a16="http://schemas.microsoft.com/office/drawing/2014/main" id="{36956637-BBE0-DD45-93B3-9CDC1482C99A}"/>
              </a:ext>
            </a:extLst>
          </p:cNvPr>
          <p:cNvSpPr>
            <a:spLocks noGrp="1"/>
          </p:cNvSpPr>
          <p:nvPr>
            <p:ph type="title"/>
          </p:nvPr>
        </p:nvSpPr>
        <p:spPr>
          <a:xfrm>
            <a:off x="1341222" y="-281507"/>
            <a:ext cx="9556018" cy="1265816"/>
          </a:xfrm>
        </p:spPr>
        <p:txBody>
          <a:bodyPr/>
          <a:lstStyle/>
          <a:p>
            <a:r>
              <a:rPr lang="en-US" dirty="0">
                <a:latin typeface="Times New Roman" panose="02020603050405020304" pitchFamily="18" charset="0"/>
                <a:cs typeface="Times New Roman" panose="02020603050405020304" pitchFamily="18" charset="0"/>
              </a:rPr>
              <a:t>Cost Estimation </a:t>
            </a:r>
          </a:p>
        </p:txBody>
      </p:sp>
    </p:spTree>
    <p:extLst>
      <p:ext uri="{BB962C8B-B14F-4D97-AF65-F5344CB8AC3E}">
        <p14:creationId xmlns:p14="http://schemas.microsoft.com/office/powerpoint/2010/main" val="2914133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7;p13">
            <a:extLst>
              <a:ext uri="{FF2B5EF4-FFF2-40B4-BE49-F238E27FC236}">
                <a16:creationId xmlns:a16="http://schemas.microsoft.com/office/drawing/2014/main" id="{8F56ABF4-4EF2-4B47-BCC1-6806A4C68B6B}"/>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graphicFrame>
        <p:nvGraphicFramePr>
          <p:cNvPr id="7" name="Table 7">
            <a:extLst>
              <a:ext uri="{FF2B5EF4-FFF2-40B4-BE49-F238E27FC236}">
                <a16:creationId xmlns:a16="http://schemas.microsoft.com/office/drawing/2014/main" id="{F0D52E30-521D-F34F-A8E1-DF9FCB565AC2}"/>
              </a:ext>
            </a:extLst>
          </p:cNvPr>
          <p:cNvGraphicFramePr>
            <a:graphicFrameLocks noGrp="1"/>
          </p:cNvGraphicFramePr>
          <p:nvPr>
            <p:extLst>
              <p:ext uri="{D42A27DB-BD31-4B8C-83A1-F6EECF244321}">
                <p14:modId xmlns:p14="http://schemas.microsoft.com/office/powerpoint/2010/main" val="2301271068"/>
              </p:ext>
            </p:extLst>
          </p:nvPr>
        </p:nvGraphicFramePr>
        <p:xfrm>
          <a:off x="520269" y="1184334"/>
          <a:ext cx="10680870" cy="5075907"/>
        </p:xfrm>
        <a:graphic>
          <a:graphicData uri="http://schemas.openxmlformats.org/drawingml/2006/table">
            <a:tbl>
              <a:tblPr firstRow="1" bandRow="1">
                <a:tableStyleId>{1FECB4D8-DB02-4DC6-A0A2-4F2EBAE1DC90}</a:tableStyleId>
              </a:tblPr>
              <a:tblGrid>
                <a:gridCol w="1616885">
                  <a:extLst>
                    <a:ext uri="{9D8B030D-6E8A-4147-A177-3AD203B41FA5}">
                      <a16:colId xmlns:a16="http://schemas.microsoft.com/office/drawing/2014/main" val="3849202522"/>
                    </a:ext>
                  </a:extLst>
                </a:gridCol>
                <a:gridCol w="5503695">
                  <a:extLst>
                    <a:ext uri="{9D8B030D-6E8A-4147-A177-3AD203B41FA5}">
                      <a16:colId xmlns:a16="http://schemas.microsoft.com/office/drawing/2014/main" val="1166462249"/>
                    </a:ext>
                  </a:extLst>
                </a:gridCol>
                <a:gridCol w="3560290">
                  <a:extLst>
                    <a:ext uri="{9D8B030D-6E8A-4147-A177-3AD203B41FA5}">
                      <a16:colId xmlns:a16="http://schemas.microsoft.com/office/drawing/2014/main" val="1069715925"/>
                    </a:ext>
                  </a:extLst>
                </a:gridCol>
              </a:tblGrid>
              <a:tr h="808049">
                <a:tc>
                  <a:txBody>
                    <a:bodyPr/>
                    <a:lstStyle/>
                    <a:p>
                      <a:pPr algn="ctr"/>
                      <a:r>
                        <a:rPr lang="en-SA" sz="2800"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effectLst/>
                          <a:latin typeface="Times New Roman" panose="02020603050405020304" pitchFamily="18" charset="0"/>
                          <a:ea typeface="+mn-ea"/>
                          <a:cs typeface="Times New Roman" panose="02020603050405020304" pitchFamily="18" charset="0"/>
                        </a:rPr>
                        <a:t>Item</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effectLst/>
                          <a:latin typeface="Times New Roman" panose="02020603050405020304" pitchFamily="18" charset="0"/>
                          <a:ea typeface="+mn-ea"/>
                          <a:cs typeface="Times New Roman" panose="02020603050405020304" pitchFamily="18" charset="0"/>
                        </a:rPr>
                        <a:t>Total [SR]</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67068704"/>
                  </a:ext>
                </a:extLst>
              </a:tr>
              <a:tr h="808049">
                <a:tc>
                  <a:txBody>
                    <a:bodyPr/>
                    <a:lstStyle/>
                    <a:p>
                      <a:pPr algn="ctr"/>
                      <a:r>
                        <a:rPr lang="en-SA" sz="2800" dirty="0">
                          <a:latin typeface="Times New Roman" panose="02020603050405020304" pitchFamily="18" charset="0"/>
                          <a:cs typeface="Times New Roman" panose="02020603050405020304" pitchFamily="18" charset="0"/>
                        </a:rPr>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effectLst/>
                          <a:latin typeface="Times New Roman" panose="02020603050405020304" pitchFamily="18" charset="0"/>
                          <a:ea typeface="+mn-ea"/>
                          <a:cs typeface="Times New Roman" panose="02020603050405020304" pitchFamily="18" charset="0"/>
                        </a:rPr>
                        <a:t>Supply and install RC2 layer </a:t>
                      </a:r>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800" kern="1200" dirty="0">
                          <a:solidFill>
                            <a:schemeClr val="dk1"/>
                          </a:solidFill>
                          <a:effectLst/>
                          <a:latin typeface="Times New Roman" panose="02020603050405020304" pitchFamily="18" charset="0"/>
                          <a:ea typeface="+mn-ea"/>
                          <a:cs typeface="Times New Roman" panose="02020603050405020304" pitchFamily="18" charset="0"/>
                        </a:rPr>
                        <a:t>1,160,000 </a:t>
                      </a:r>
                      <a:endParaRPr lang="en-SA"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3451841"/>
                  </a:ext>
                </a:extLst>
              </a:tr>
              <a:tr h="808049">
                <a:tc>
                  <a:txBody>
                    <a:bodyPr/>
                    <a:lstStyle/>
                    <a:p>
                      <a:pPr algn="ctr"/>
                      <a:r>
                        <a:rPr lang="en-SA" sz="2800" dirty="0">
                          <a:latin typeface="Times New Roman" panose="02020603050405020304" pitchFamily="18" charset="0"/>
                          <a:cs typeface="Times New Roman" panose="02020603050405020304" pitchFamily="18" charset="0"/>
                        </a:rPr>
                        <a:t>7</a:t>
                      </a:r>
                    </a:p>
                  </a:txBody>
                  <a:tcPr/>
                </a:tc>
                <a:tc>
                  <a:txBody>
                    <a:bodyPr/>
                    <a:lstStyle/>
                    <a:p>
                      <a:pPr algn="ct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asphalt layer</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24,360,000 </a:t>
                      </a:r>
                      <a:endParaRPr lang="en-SA" sz="32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A" sz="1800" kern="1200" dirty="0">
                          <a:solidFill>
                            <a:schemeClr val="dk1"/>
                          </a:solidFill>
                          <a:effectLst/>
                          <a:latin typeface="Times New Roman" panose="02020603050405020304" pitchFamily="18" charset="0"/>
                          <a:ea typeface="+mn-ea"/>
                          <a:cs typeface="Times New Roman" panose="02020603050405020304" pitchFamily="18" charset="0"/>
                        </a:rPr>
                        <a:t> </a:t>
                      </a:r>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6674437"/>
                  </a:ext>
                </a:extLst>
              </a:tr>
              <a:tr h="834559">
                <a:tc>
                  <a:txBody>
                    <a:bodyPr/>
                    <a:lstStyle/>
                    <a:p>
                      <a:pPr algn="ctr"/>
                      <a:r>
                        <a:rPr lang="en-SA" sz="2800" dirty="0">
                          <a:latin typeface="Times New Roman" panose="02020603050405020304" pitchFamily="18" charset="0"/>
                          <a:cs typeface="Times New Roman" panose="02020603050405020304" pitchFamily="18" charset="0"/>
                        </a:rPr>
                        <a:t>8</a:t>
                      </a:r>
                    </a:p>
                  </a:txBody>
                  <a:tcPr/>
                </a:tc>
                <a:tc>
                  <a:txBody>
                    <a:bodyPr/>
                    <a:lstStyle/>
                    <a:p>
                      <a:pPr algn="ctr"/>
                      <a:r>
                        <a:rPr lang="en-US" sz="2400" kern="1200" dirty="0">
                          <a:solidFill>
                            <a:schemeClr val="dk1"/>
                          </a:solidFill>
                          <a:effectLst/>
                          <a:latin typeface="Times New Roman" panose="02020603050405020304" pitchFamily="18" charset="0"/>
                          <a:ea typeface="+mn-ea"/>
                          <a:cs typeface="Times New Roman" panose="02020603050405020304" pitchFamily="18" charset="0"/>
                        </a:rPr>
                        <a:t>Installing white solid lane lines</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2,088,000  </a:t>
                      </a:r>
                      <a:endParaRPr lang="en-SA" sz="3600" dirty="0">
                        <a:latin typeface="Times New Roman" panose="02020603050405020304" pitchFamily="18" charset="0"/>
                        <a:cs typeface="Times New Roman" panose="02020603050405020304" pitchFamily="18" charset="0"/>
                      </a:endParaRPr>
                    </a:p>
                    <a:p>
                      <a:pPr algn="ctr"/>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9904073"/>
                  </a:ext>
                </a:extLst>
              </a:tr>
              <a:tr h="834559">
                <a:tc>
                  <a:txBody>
                    <a:bodyPr/>
                    <a:lstStyle/>
                    <a:p>
                      <a:pPr algn="ctr"/>
                      <a:r>
                        <a:rPr lang="en-SA" sz="2800" dirty="0">
                          <a:latin typeface="Times New Roman" panose="02020603050405020304" pitchFamily="18" charset="0"/>
                          <a:cs typeface="Times New Roman" panose="02020603050405020304" pitchFamily="18" charset="0"/>
                        </a:rPr>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new jersey barriers</a:t>
                      </a:r>
                      <a:endParaRPr lang="en-US" sz="3600" dirty="0">
                        <a:latin typeface="Times New Roman" panose="02020603050405020304" pitchFamily="18" charset="0"/>
                        <a:cs typeface="Times New Roman" panose="02020603050405020304" pitchFamily="18" charset="0"/>
                      </a:endParaRPr>
                    </a:p>
                    <a:p>
                      <a:pPr algn="ctr"/>
                      <a:endParaRPr lang="en-SA"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3,222,222 </a:t>
                      </a:r>
                      <a:endParaRPr lang="en-SA" sz="3600" dirty="0">
                        <a:latin typeface="Times New Roman" panose="02020603050405020304" pitchFamily="18" charset="0"/>
                        <a:cs typeface="Times New Roman" panose="02020603050405020304" pitchFamily="18" charset="0"/>
                      </a:endParaRPr>
                    </a:p>
                    <a:p>
                      <a:pPr algn="ctr"/>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1674195"/>
                  </a:ext>
                </a:extLst>
              </a:tr>
              <a:tr h="834559">
                <a:tc>
                  <a:txBody>
                    <a:bodyPr/>
                    <a:lstStyle/>
                    <a:p>
                      <a:pPr algn="ctr"/>
                      <a:r>
                        <a:rPr lang="en-SA" sz="2800" dirty="0">
                          <a:latin typeface="Times New Roman" panose="02020603050405020304" pitchFamily="18" charset="0"/>
                          <a:cs typeface="Times New Roman" panose="02020603050405020304" pitchFamily="18"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Supply and install road fences</a:t>
                      </a:r>
                      <a:endParaRPr lang="en-US" sz="3600" dirty="0">
                        <a:latin typeface="Times New Roman" panose="02020603050405020304" pitchFamily="18" charset="0"/>
                        <a:cs typeface="Times New Roman" panose="02020603050405020304" pitchFamily="18" charset="0"/>
                      </a:endParaRPr>
                    </a:p>
                    <a:p>
                      <a:pPr algn="ctr"/>
                      <a:endParaRPr lang="en-SA" sz="2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Times New Roman" panose="02020603050405020304" pitchFamily="18" charset="0"/>
                          <a:ea typeface="+mn-ea"/>
                          <a:cs typeface="Times New Roman" panose="02020603050405020304" pitchFamily="18" charset="0"/>
                        </a:rPr>
                        <a:t>6,000,000 </a:t>
                      </a:r>
                      <a:endParaRPr lang="en-SA" sz="3600" dirty="0">
                        <a:latin typeface="Times New Roman" panose="02020603050405020304" pitchFamily="18" charset="0"/>
                        <a:cs typeface="Times New Roman" panose="02020603050405020304" pitchFamily="18" charset="0"/>
                      </a:endParaRPr>
                    </a:p>
                    <a:p>
                      <a:pPr algn="ctr"/>
                      <a:endParaRPr lang="en-SA"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4251353"/>
                  </a:ext>
                </a:extLst>
              </a:tr>
            </a:tbl>
          </a:graphicData>
        </a:graphic>
      </p:graphicFrame>
      <p:sp>
        <p:nvSpPr>
          <p:cNvPr id="5" name="Title 1">
            <a:extLst>
              <a:ext uri="{FF2B5EF4-FFF2-40B4-BE49-F238E27FC236}">
                <a16:creationId xmlns:a16="http://schemas.microsoft.com/office/drawing/2014/main" id="{7BEC5808-C26B-C64E-BDA7-891F6E5E1994}"/>
              </a:ext>
            </a:extLst>
          </p:cNvPr>
          <p:cNvSpPr>
            <a:spLocks noGrp="1"/>
          </p:cNvSpPr>
          <p:nvPr>
            <p:ph type="title"/>
          </p:nvPr>
        </p:nvSpPr>
        <p:spPr>
          <a:xfrm>
            <a:off x="1341222" y="-81482"/>
            <a:ext cx="9556018" cy="1265816"/>
          </a:xfrm>
        </p:spPr>
        <p:txBody>
          <a:bodyPr/>
          <a:lstStyle/>
          <a:p>
            <a:r>
              <a:rPr lang="en-US" dirty="0"/>
              <a:t>Cost Estimation </a:t>
            </a:r>
          </a:p>
        </p:txBody>
      </p:sp>
    </p:spTree>
    <p:extLst>
      <p:ext uri="{BB962C8B-B14F-4D97-AF65-F5344CB8AC3E}">
        <p14:creationId xmlns:p14="http://schemas.microsoft.com/office/powerpoint/2010/main" val="636256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8582C86-22E5-F949-886E-AC8AE26B607B}"/>
              </a:ext>
            </a:extLst>
          </p:cNvPr>
          <p:cNvGraphicFramePr>
            <a:graphicFrameLocks noGrp="1"/>
          </p:cNvGraphicFramePr>
          <p:nvPr>
            <p:extLst>
              <p:ext uri="{D42A27DB-BD31-4B8C-83A1-F6EECF244321}">
                <p14:modId xmlns:p14="http://schemas.microsoft.com/office/powerpoint/2010/main" val="1559036668"/>
              </p:ext>
            </p:extLst>
          </p:nvPr>
        </p:nvGraphicFramePr>
        <p:xfrm>
          <a:off x="978745" y="1403226"/>
          <a:ext cx="9717740" cy="4837956"/>
        </p:xfrm>
        <a:graphic>
          <a:graphicData uri="http://schemas.openxmlformats.org/drawingml/2006/table">
            <a:tbl>
              <a:tblPr firstRow="1" bandRow="1">
                <a:tableStyleId>{1FECB4D8-DB02-4DC6-A0A2-4F2EBAE1DC90}</a:tableStyleId>
              </a:tblPr>
              <a:tblGrid>
                <a:gridCol w="5039934">
                  <a:extLst>
                    <a:ext uri="{9D8B030D-6E8A-4147-A177-3AD203B41FA5}">
                      <a16:colId xmlns:a16="http://schemas.microsoft.com/office/drawing/2014/main" val="3465766594"/>
                    </a:ext>
                  </a:extLst>
                </a:gridCol>
                <a:gridCol w="4677806">
                  <a:extLst>
                    <a:ext uri="{9D8B030D-6E8A-4147-A177-3AD203B41FA5}">
                      <a16:colId xmlns:a16="http://schemas.microsoft.com/office/drawing/2014/main" val="3048236244"/>
                    </a:ext>
                  </a:extLst>
                </a:gridCol>
              </a:tblGrid>
              <a:tr h="806326">
                <a:tc gridSpan="2">
                  <a:txBody>
                    <a:bodyPr/>
                    <a:lstStyle/>
                    <a:p>
                      <a:pPr algn="ctr"/>
                      <a:r>
                        <a:rPr lang="en-SA" sz="3200" dirty="0"/>
                        <a:t>Quotation</a:t>
                      </a:r>
                      <a:endParaRPr lang="en-SA" dirty="0"/>
                    </a:p>
                  </a:txBody>
                  <a:tcPr/>
                </a:tc>
                <a:tc hMerge="1">
                  <a:txBody>
                    <a:bodyPr/>
                    <a:lstStyle/>
                    <a:p>
                      <a:endParaRPr lang="en-SA" dirty="0"/>
                    </a:p>
                  </a:txBody>
                  <a:tcPr/>
                </a:tc>
                <a:extLst>
                  <a:ext uri="{0D108BD9-81ED-4DB2-BD59-A6C34878D82A}">
                    <a16:rowId xmlns:a16="http://schemas.microsoft.com/office/drawing/2014/main" val="4234466981"/>
                  </a:ext>
                </a:extLst>
              </a:tr>
              <a:tr h="806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Total cost of the material</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A" sz="2400" kern="1200" dirty="0">
                          <a:solidFill>
                            <a:schemeClr val="dk1"/>
                          </a:solidFill>
                          <a:effectLst/>
                          <a:latin typeface="+mn-lt"/>
                          <a:ea typeface="+mn-ea"/>
                          <a:cs typeface="+mn-cs"/>
                        </a:rPr>
                        <a:t>91,495,222 </a:t>
                      </a:r>
                      <a:endParaRPr lang="en-SA" sz="2400" dirty="0"/>
                    </a:p>
                  </a:txBody>
                  <a:tcPr/>
                </a:tc>
                <a:extLst>
                  <a:ext uri="{0D108BD9-81ED-4DB2-BD59-A6C34878D82A}">
                    <a16:rowId xmlns:a16="http://schemas.microsoft.com/office/drawing/2014/main" val="3810169864"/>
                  </a:ext>
                </a:extLst>
              </a:tr>
              <a:tr h="806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Terms of management cost</a:t>
                      </a:r>
                      <a:endParaRPr lang="en-US" sz="2400" dirty="0"/>
                    </a:p>
                  </a:txBody>
                  <a:tcPr/>
                </a:tc>
                <a:tc>
                  <a:txBody>
                    <a:bodyPr/>
                    <a:lstStyle/>
                    <a:p>
                      <a:pPr algn="ctr"/>
                      <a:r>
                        <a:rPr lang="en-US" sz="2400" kern="1200" dirty="0">
                          <a:solidFill>
                            <a:schemeClr val="dk1"/>
                          </a:solidFill>
                          <a:effectLst/>
                          <a:latin typeface="+mn-lt"/>
                          <a:ea typeface="+mn-ea"/>
                          <a:cs typeface="+mn-cs"/>
                        </a:rPr>
                        <a:t>(1.5%) </a:t>
                      </a:r>
                      <a:endParaRPr lang="en-SA" sz="2400" dirty="0"/>
                    </a:p>
                  </a:txBody>
                  <a:tcPr/>
                </a:tc>
                <a:extLst>
                  <a:ext uri="{0D108BD9-81ED-4DB2-BD59-A6C34878D82A}">
                    <a16:rowId xmlns:a16="http://schemas.microsoft.com/office/drawing/2014/main" val="688358786"/>
                  </a:ext>
                </a:extLst>
              </a:tr>
              <a:tr h="806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Balance value</a:t>
                      </a:r>
                      <a:endParaRPr lang="en-SA"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(10%) </a:t>
                      </a:r>
                    </a:p>
                    <a:p>
                      <a:endParaRPr lang="en-SA" dirty="0"/>
                    </a:p>
                  </a:txBody>
                  <a:tcPr/>
                </a:tc>
                <a:extLst>
                  <a:ext uri="{0D108BD9-81ED-4DB2-BD59-A6C34878D82A}">
                    <a16:rowId xmlns:a16="http://schemas.microsoft.com/office/drawing/2014/main" val="1660895249"/>
                  </a:ext>
                </a:extLst>
              </a:tr>
              <a:tr h="806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Market taxes</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(15%) </a:t>
                      </a:r>
                    </a:p>
                    <a:p>
                      <a:endParaRPr lang="en-SA" dirty="0"/>
                    </a:p>
                  </a:txBody>
                  <a:tcPr/>
                </a:tc>
                <a:extLst>
                  <a:ext uri="{0D108BD9-81ED-4DB2-BD59-A6C34878D82A}">
                    <a16:rowId xmlns:a16="http://schemas.microsoft.com/office/drawing/2014/main" val="1195838878"/>
                  </a:ext>
                </a:extLst>
              </a:tr>
              <a:tr h="8063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Total cost of the project </a:t>
                      </a:r>
                      <a:endParaRPr lang="en-US" sz="3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mn-lt"/>
                          <a:ea typeface="+mn-ea"/>
                          <a:cs typeface="+mn-cs"/>
                        </a:rPr>
                        <a:t>117,477,577.7 SR </a:t>
                      </a:r>
                      <a:endParaRPr lang="en-US" sz="2400" b="1" dirty="0"/>
                    </a:p>
                  </a:txBody>
                  <a:tcPr/>
                </a:tc>
                <a:extLst>
                  <a:ext uri="{0D108BD9-81ED-4DB2-BD59-A6C34878D82A}">
                    <a16:rowId xmlns:a16="http://schemas.microsoft.com/office/drawing/2014/main" val="3224601207"/>
                  </a:ext>
                </a:extLst>
              </a:tr>
            </a:tbl>
          </a:graphicData>
        </a:graphic>
      </p:graphicFrame>
      <p:pic>
        <p:nvPicPr>
          <p:cNvPr id="5" name="Google Shape;57;p13">
            <a:extLst>
              <a:ext uri="{FF2B5EF4-FFF2-40B4-BE49-F238E27FC236}">
                <a16:creationId xmlns:a16="http://schemas.microsoft.com/office/drawing/2014/main" id="{5E52ABFE-7F0D-2E43-A003-4B40937B0E20}"/>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sp>
        <p:nvSpPr>
          <p:cNvPr id="6" name="Title 1">
            <a:extLst>
              <a:ext uri="{FF2B5EF4-FFF2-40B4-BE49-F238E27FC236}">
                <a16:creationId xmlns:a16="http://schemas.microsoft.com/office/drawing/2014/main" id="{503AED77-6456-E548-926D-AEA709F640B4}"/>
              </a:ext>
            </a:extLst>
          </p:cNvPr>
          <p:cNvSpPr txBox="1">
            <a:spLocks/>
          </p:cNvSpPr>
          <p:nvPr/>
        </p:nvSpPr>
        <p:spPr>
          <a:xfrm>
            <a:off x="1341222" y="-81482"/>
            <a:ext cx="9556018" cy="1265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Cost Estimation </a:t>
            </a:r>
            <a:endParaRPr lang="en-US" dirty="0"/>
          </a:p>
        </p:txBody>
      </p:sp>
    </p:spTree>
    <p:extLst>
      <p:ext uri="{BB962C8B-B14F-4D97-AF65-F5344CB8AC3E}">
        <p14:creationId xmlns:p14="http://schemas.microsoft.com/office/powerpoint/2010/main" val="274379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7A0DF6-F8FB-449C-B1DF-B182D10FF3FF}"/>
              </a:ext>
            </a:extLst>
          </p:cNvPr>
          <p:cNvGraphicFramePr/>
          <p:nvPr>
            <p:extLst>
              <p:ext uri="{D42A27DB-BD31-4B8C-83A1-F6EECF244321}">
                <p14:modId xmlns:p14="http://schemas.microsoft.com/office/powerpoint/2010/main" val="1978945564"/>
              </p:ext>
            </p:extLst>
          </p:nvPr>
        </p:nvGraphicFramePr>
        <p:xfrm>
          <a:off x="-594011" y="227395"/>
          <a:ext cx="12252611" cy="8295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Google Shape;57;p13">
            <a:extLst>
              <a:ext uri="{FF2B5EF4-FFF2-40B4-BE49-F238E27FC236}">
                <a16:creationId xmlns:a16="http://schemas.microsoft.com/office/drawing/2014/main" id="{C1EDDFA8-240D-4813-B735-95C12D8C9583}"/>
              </a:ext>
            </a:extLst>
          </p:cNvPr>
          <p:cNvPicPr preferRelativeResize="0"/>
          <p:nvPr/>
        </p:nvPicPr>
        <p:blipFill>
          <a:blip r:embed="rId7">
            <a:alphaModFix/>
          </a:blip>
          <a:stretch>
            <a:fillRect/>
          </a:stretch>
        </p:blipFill>
        <p:spPr>
          <a:xfrm>
            <a:off x="0" y="-66421"/>
            <a:ext cx="1489166" cy="1318703"/>
          </a:xfrm>
          <a:prstGeom prst="rect">
            <a:avLst/>
          </a:prstGeom>
          <a:noFill/>
          <a:ln>
            <a:noFill/>
          </a:ln>
        </p:spPr>
      </p:pic>
      <p:sp>
        <p:nvSpPr>
          <p:cNvPr id="3" name="Slide Number Placeholder 2">
            <a:extLst>
              <a:ext uri="{FF2B5EF4-FFF2-40B4-BE49-F238E27FC236}">
                <a16:creationId xmlns:a16="http://schemas.microsoft.com/office/drawing/2014/main" id="{94E98CD7-6A11-4467-84E8-6513855CBD33}"/>
              </a:ext>
            </a:extLst>
          </p:cNvPr>
          <p:cNvSpPr>
            <a:spLocks noGrp="1"/>
          </p:cNvSpPr>
          <p:nvPr>
            <p:ph type="sldNum" sz="quarter" idx="12"/>
          </p:nvPr>
        </p:nvSpPr>
        <p:spPr/>
        <p:txBody>
          <a:bodyPr>
            <a:normAutofit lnSpcReduction="10000"/>
          </a:bodyPr>
          <a:lstStyle/>
          <a:p>
            <a:fld id="{D733103D-BF4D-154C-AAA9-127D4A025979}" type="slidenum">
              <a:rPr lang="en-SA" smtClean="0"/>
              <a:t>7</a:t>
            </a:fld>
            <a:endParaRPr lang="en-SA"/>
          </a:p>
        </p:txBody>
      </p:sp>
    </p:spTree>
    <p:extLst>
      <p:ext uri="{BB962C8B-B14F-4D97-AF65-F5344CB8AC3E}">
        <p14:creationId xmlns:p14="http://schemas.microsoft.com/office/powerpoint/2010/main" val="546896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DF55-F80F-8B4C-9C74-EE8C46FB986E}"/>
              </a:ext>
            </a:extLst>
          </p:cNvPr>
          <p:cNvSpPr>
            <a:spLocks noGrp="1"/>
          </p:cNvSpPr>
          <p:nvPr>
            <p:ph type="title"/>
          </p:nvPr>
        </p:nvSpPr>
        <p:spPr/>
        <p:txBody>
          <a:bodyPr/>
          <a:lstStyle/>
          <a:p>
            <a:r>
              <a:rPr lang="en-SA" dirty="0"/>
              <a:t>Summ</a:t>
            </a:r>
            <a:r>
              <a:rPr lang="en-US" dirty="0"/>
              <a:t>a</a:t>
            </a:r>
            <a:r>
              <a:rPr lang="en-SA" dirty="0"/>
              <a:t>ry </a:t>
            </a:r>
          </a:p>
        </p:txBody>
      </p:sp>
      <p:sp>
        <p:nvSpPr>
          <p:cNvPr id="3" name="Content Placeholder 2">
            <a:extLst>
              <a:ext uri="{FF2B5EF4-FFF2-40B4-BE49-F238E27FC236}">
                <a16:creationId xmlns:a16="http://schemas.microsoft.com/office/drawing/2014/main" id="{C7B2256D-242E-BC46-9AF2-A0EB669763D4}"/>
              </a:ext>
            </a:extLst>
          </p:cNvPr>
          <p:cNvSpPr>
            <a:spLocks noGrp="1"/>
          </p:cNvSpPr>
          <p:nvPr>
            <p:ph idx="1"/>
          </p:nvPr>
        </p:nvSpPr>
        <p:spPr/>
        <p:txBody>
          <a:bodyPr>
            <a:normAutofit/>
          </a:bodyPr>
          <a:lstStyle/>
          <a:p>
            <a:r>
              <a:rPr lang="en-US" sz="1800" dirty="0"/>
              <a:t>Consider the economically influencing fields.</a:t>
            </a:r>
          </a:p>
          <a:p>
            <a:r>
              <a:rPr lang="en-US" sz="1800" dirty="0"/>
              <a:t>The study was determining the, geographical location, studying the topography, and appropriate path.</a:t>
            </a:r>
          </a:p>
          <a:p>
            <a:r>
              <a:rPr lang="en-US" sz="1800" dirty="0"/>
              <a:t>The containing statistics of number of vehicles were taken from Ministry of Transport .</a:t>
            </a:r>
          </a:p>
          <a:p>
            <a:r>
              <a:rPr lang="en-US" sz="1800" dirty="0"/>
              <a:t>The road body was studied geometrically </a:t>
            </a:r>
          </a:p>
          <a:p>
            <a:r>
              <a:rPr lang="en-US" sz="1800" dirty="0"/>
              <a:t>The results of the soil were determined.</a:t>
            </a:r>
          </a:p>
          <a:p>
            <a:r>
              <a:rPr lang="en-US" sz="1800" dirty="0"/>
              <a:t>The paving layers were determining the structural section.</a:t>
            </a:r>
          </a:p>
          <a:p>
            <a:r>
              <a:rPr lang="en-US" sz="1800" dirty="0"/>
              <a:t>The 29 Km road was determining the construction of road market in Saudi Arabia. </a:t>
            </a:r>
          </a:p>
        </p:txBody>
      </p:sp>
      <p:sp>
        <p:nvSpPr>
          <p:cNvPr id="4" name="Slide Number Placeholder 3">
            <a:extLst>
              <a:ext uri="{FF2B5EF4-FFF2-40B4-BE49-F238E27FC236}">
                <a16:creationId xmlns:a16="http://schemas.microsoft.com/office/drawing/2014/main" id="{6C1B4D09-76F9-834C-A51C-A90A708799A0}"/>
              </a:ext>
            </a:extLst>
          </p:cNvPr>
          <p:cNvSpPr>
            <a:spLocks noGrp="1"/>
          </p:cNvSpPr>
          <p:nvPr>
            <p:ph type="sldNum" sz="quarter" idx="12"/>
          </p:nvPr>
        </p:nvSpPr>
        <p:spPr/>
        <p:txBody>
          <a:bodyPr>
            <a:normAutofit lnSpcReduction="10000"/>
          </a:bodyPr>
          <a:lstStyle/>
          <a:p>
            <a:fld id="{D733103D-BF4D-154C-AAA9-127D4A025979}" type="slidenum">
              <a:rPr lang="en-SA" smtClean="0"/>
              <a:t>70</a:t>
            </a:fld>
            <a:endParaRPr lang="en-SA"/>
          </a:p>
        </p:txBody>
      </p:sp>
      <p:pic>
        <p:nvPicPr>
          <p:cNvPr id="5" name="Google Shape;57;p13">
            <a:extLst>
              <a:ext uri="{FF2B5EF4-FFF2-40B4-BE49-F238E27FC236}">
                <a16:creationId xmlns:a16="http://schemas.microsoft.com/office/drawing/2014/main" id="{ADB5357F-5B38-41D6-AE66-34C5CBD283DB}"/>
              </a:ext>
            </a:extLst>
          </p:cNvPr>
          <p:cNvPicPr preferRelativeResize="0"/>
          <p:nvPr/>
        </p:nvPicPr>
        <p:blipFill>
          <a:blip r:embed="rId3">
            <a:alphaModFix/>
          </a:blip>
          <a:stretch>
            <a:fillRect/>
          </a:stretch>
        </p:blipFill>
        <p:spPr>
          <a:xfrm>
            <a:off x="46067" y="0"/>
            <a:ext cx="1079950" cy="987109"/>
          </a:xfrm>
          <a:prstGeom prst="rect">
            <a:avLst/>
          </a:prstGeom>
          <a:noFill/>
          <a:ln>
            <a:noFill/>
          </a:ln>
        </p:spPr>
      </p:pic>
    </p:spTree>
    <p:extLst>
      <p:ext uri="{BB962C8B-B14F-4D97-AF65-F5344CB8AC3E}">
        <p14:creationId xmlns:p14="http://schemas.microsoft.com/office/powerpoint/2010/main" val="2088715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5A5D-1B9C-8E40-A300-113B71F21A98}"/>
              </a:ext>
            </a:extLst>
          </p:cNvPr>
          <p:cNvSpPr>
            <a:spLocks noGrp="1"/>
          </p:cNvSpPr>
          <p:nvPr>
            <p:ph type="title"/>
          </p:nvPr>
        </p:nvSpPr>
        <p:spPr/>
        <p:txBody>
          <a:bodyPr/>
          <a:lstStyle/>
          <a:p>
            <a:r>
              <a:rPr lang="en-US" b="1" dirty="0"/>
              <a:t>Conclusion </a:t>
            </a:r>
            <a:endParaRPr lang="en-SA" dirty="0"/>
          </a:p>
        </p:txBody>
      </p:sp>
      <p:graphicFrame>
        <p:nvGraphicFramePr>
          <p:cNvPr id="6" name="Content Placeholder 2">
            <a:extLst>
              <a:ext uri="{FF2B5EF4-FFF2-40B4-BE49-F238E27FC236}">
                <a16:creationId xmlns:a16="http://schemas.microsoft.com/office/drawing/2014/main" id="{1618D1F9-CAB7-4972-BF00-A68037CCB636}"/>
              </a:ext>
            </a:extLst>
          </p:cNvPr>
          <p:cNvGraphicFramePr>
            <a:graphicFrameLocks noGrp="1"/>
          </p:cNvGraphicFramePr>
          <p:nvPr>
            <p:ph idx="1"/>
          </p:nvPr>
        </p:nvGraphicFramePr>
        <p:xfrm>
          <a:off x="1261872" y="1828800"/>
          <a:ext cx="859536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9334028-CE08-904B-9D54-C27A775863A5}"/>
              </a:ext>
            </a:extLst>
          </p:cNvPr>
          <p:cNvSpPr>
            <a:spLocks noGrp="1"/>
          </p:cNvSpPr>
          <p:nvPr>
            <p:ph type="sldNum" sz="quarter" idx="12"/>
          </p:nvPr>
        </p:nvSpPr>
        <p:spPr/>
        <p:txBody>
          <a:bodyPr>
            <a:normAutofit lnSpcReduction="10000"/>
          </a:bodyPr>
          <a:lstStyle/>
          <a:p>
            <a:fld id="{D733103D-BF4D-154C-AAA9-127D4A025979}" type="slidenum">
              <a:rPr lang="en-SA" smtClean="0"/>
              <a:t>71</a:t>
            </a:fld>
            <a:endParaRPr lang="en-SA"/>
          </a:p>
        </p:txBody>
      </p:sp>
      <p:pic>
        <p:nvPicPr>
          <p:cNvPr id="5" name="Google Shape;57;p13">
            <a:extLst>
              <a:ext uri="{FF2B5EF4-FFF2-40B4-BE49-F238E27FC236}">
                <a16:creationId xmlns:a16="http://schemas.microsoft.com/office/drawing/2014/main" id="{88CB316B-07A3-4D43-B749-0F811FDBBF9B}"/>
              </a:ext>
            </a:extLst>
          </p:cNvPr>
          <p:cNvPicPr preferRelativeResize="0"/>
          <p:nvPr/>
        </p:nvPicPr>
        <p:blipFill>
          <a:blip r:embed="rId8">
            <a:alphaModFix/>
          </a:blip>
          <a:stretch>
            <a:fillRect/>
          </a:stretch>
        </p:blipFill>
        <p:spPr>
          <a:xfrm>
            <a:off x="46067" y="0"/>
            <a:ext cx="1079950" cy="987109"/>
          </a:xfrm>
          <a:prstGeom prst="rect">
            <a:avLst/>
          </a:prstGeom>
          <a:noFill/>
          <a:ln>
            <a:noFill/>
          </a:ln>
        </p:spPr>
      </p:pic>
    </p:spTree>
    <p:extLst>
      <p:ext uri="{BB962C8B-B14F-4D97-AF65-F5344CB8AC3E}">
        <p14:creationId xmlns:p14="http://schemas.microsoft.com/office/powerpoint/2010/main" val="12449301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4" name="Google Shape;324;p19"/>
          <p:cNvSpPr txBox="1">
            <a:spLocks noGrp="1"/>
          </p:cNvSpPr>
          <p:nvPr>
            <p:ph type="ftr" idx="11"/>
          </p:nvPr>
        </p:nvSpPr>
        <p:spPr>
          <a:xfrm>
            <a:off x="859536" y="6308725"/>
            <a:ext cx="4946650" cy="457200"/>
          </a:xfrm>
          <a:prstGeom prst="rect">
            <a:avLst/>
          </a:prstGeom>
        </p:spPr>
        <p:txBody>
          <a:bodyPr spcFirstLastPara="1" lIns="91425" tIns="45700" rIns="91425" bIns="45700" anchorCtr="0">
            <a:normAutofit/>
          </a:bodyPr>
          <a:lstStyle/>
          <a:p>
            <a:pPr marL="0" lvl="0" indent="0" rtl="0">
              <a:spcBef>
                <a:spcPts val="0"/>
              </a:spcBef>
              <a:spcAft>
                <a:spcPts val="600"/>
              </a:spcAft>
              <a:buSzPts val="1400"/>
              <a:buNone/>
            </a:pPr>
            <a:r>
              <a:rPr lang="en-GB"/>
              <a:t>LEARNING OUTCOME ASSESSMENT 3: PROPOSAL</a:t>
            </a:r>
          </a:p>
        </p:txBody>
      </p:sp>
      <p:sp>
        <p:nvSpPr>
          <p:cNvPr id="322" name="Google Shape;322;p19"/>
          <p:cNvSpPr txBox="1">
            <a:spLocks noGrp="1"/>
          </p:cNvSpPr>
          <p:nvPr>
            <p:ph type="sldNum" idx="12"/>
          </p:nvPr>
        </p:nvSpPr>
        <p:spPr>
          <a:xfrm>
            <a:off x="10420066" y="6308725"/>
            <a:ext cx="990726" cy="457200"/>
          </a:xfrm>
          <a:prstGeom prst="rect">
            <a:avLst/>
          </a:prstGeom>
        </p:spPr>
        <p:txBody>
          <a:bodyPr spcFirstLastPara="1" lIns="91425" tIns="45700" rIns="91425" bIns="45700" anchorCtr="0">
            <a:normAutofit fontScale="62500" lnSpcReduction="20000"/>
          </a:bodyPr>
          <a:lstStyle/>
          <a:p>
            <a:pPr marL="0" lvl="0" indent="0" rtl="0">
              <a:spcBef>
                <a:spcPts val="0"/>
              </a:spcBef>
              <a:spcAft>
                <a:spcPts val="600"/>
              </a:spcAft>
              <a:buClr>
                <a:srgbClr val="000000"/>
              </a:buClr>
              <a:buSzPts val="1600"/>
              <a:buFont typeface="Arial"/>
              <a:buNone/>
            </a:pPr>
            <a:fld id="{00000000-1234-1234-1234-123412341234}" type="slidenum">
              <a:rPr lang="en-US"/>
              <a:pPr marL="0" lvl="0" indent="0" rtl="0">
                <a:spcBef>
                  <a:spcPts val="0"/>
                </a:spcBef>
                <a:spcAft>
                  <a:spcPts val="600"/>
                </a:spcAft>
                <a:buClr>
                  <a:srgbClr val="000000"/>
                </a:buClr>
                <a:buSzPts val="1600"/>
                <a:buFont typeface="Arial"/>
                <a:buNone/>
              </a:pPr>
              <a:t>72</a:t>
            </a:fld>
            <a:endParaRPr lang="en-US"/>
          </a:p>
        </p:txBody>
      </p:sp>
      <p:pic>
        <p:nvPicPr>
          <p:cNvPr id="323" name="Google Shape;323;p19" descr="A close up of a sign&#10;&#10;Description automatically generated"/>
          <p:cNvPicPr preferRelativeResize="0"/>
          <p:nvPr/>
        </p:nvPicPr>
        <p:blipFill rotWithShape="1">
          <a:blip r:embed="rId3">
            <a:alphaModFix/>
          </a:blip>
          <a:srcRect/>
          <a:stretch/>
        </p:blipFill>
        <p:spPr>
          <a:xfrm>
            <a:off x="0" y="14681"/>
            <a:ext cx="838200" cy="838200"/>
          </a:xfrm>
          <a:prstGeom prst="rect">
            <a:avLst/>
          </a:prstGeom>
          <a:noFill/>
          <a:ln>
            <a:noFill/>
          </a:ln>
        </p:spPr>
      </p:pic>
      <p:graphicFrame>
        <p:nvGraphicFramePr>
          <p:cNvPr id="321" name="Google Shape;321;p19"/>
          <p:cNvGraphicFramePr/>
          <p:nvPr/>
        </p:nvGraphicFramePr>
        <p:xfrm>
          <a:off x="1051586" y="984262"/>
          <a:ext cx="8405758" cy="4618392"/>
        </p:xfrm>
        <a:graphic>
          <a:graphicData uri="http://schemas.openxmlformats.org/drawingml/2006/table">
            <a:tbl>
              <a:tblPr firstRow="1" bandRow="1">
                <a:noFill/>
              </a:tblPr>
              <a:tblGrid>
                <a:gridCol w="1339242">
                  <a:extLst>
                    <a:ext uri="{9D8B030D-6E8A-4147-A177-3AD203B41FA5}">
                      <a16:colId xmlns:a16="http://schemas.microsoft.com/office/drawing/2014/main" val="20000"/>
                    </a:ext>
                  </a:extLst>
                </a:gridCol>
                <a:gridCol w="418492">
                  <a:extLst>
                    <a:ext uri="{9D8B030D-6E8A-4147-A177-3AD203B41FA5}">
                      <a16:colId xmlns:a16="http://schemas.microsoft.com/office/drawing/2014/main" val="20001"/>
                    </a:ext>
                  </a:extLst>
                </a:gridCol>
                <a:gridCol w="370644">
                  <a:extLst>
                    <a:ext uri="{9D8B030D-6E8A-4147-A177-3AD203B41FA5}">
                      <a16:colId xmlns:a16="http://schemas.microsoft.com/office/drawing/2014/main" val="20002"/>
                    </a:ext>
                  </a:extLst>
                </a:gridCol>
                <a:gridCol w="418492">
                  <a:extLst>
                    <a:ext uri="{9D8B030D-6E8A-4147-A177-3AD203B41FA5}">
                      <a16:colId xmlns:a16="http://schemas.microsoft.com/office/drawing/2014/main" val="20003"/>
                    </a:ext>
                  </a:extLst>
                </a:gridCol>
                <a:gridCol w="418492">
                  <a:extLst>
                    <a:ext uri="{9D8B030D-6E8A-4147-A177-3AD203B41FA5}">
                      <a16:colId xmlns:a16="http://schemas.microsoft.com/office/drawing/2014/main" val="20004"/>
                    </a:ext>
                  </a:extLst>
                </a:gridCol>
                <a:gridCol w="418492">
                  <a:extLst>
                    <a:ext uri="{9D8B030D-6E8A-4147-A177-3AD203B41FA5}">
                      <a16:colId xmlns:a16="http://schemas.microsoft.com/office/drawing/2014/main" val="20005"/>
                    </a:ext>
                  </a:extLst>
                </a:gridCol>
                <a:gridCol w="418492">
                  <a:extLst>
                    <a:ext uri="{9D8B030D-6E8A-4147-A177-3AD203B41FA5}">
                      <a16:colId xmlns:a16="http://schemas.microsoft.com/office/drawing/2014/main" val="20006"/>
                    </a:ext>
                  </a:extLst>
                </a:gridCol>
                <a:gridCol w="418492">
                  <a:extLst>
                    <a:ext uri="{9D8B030D-6E8A-4147-A177-3AD203B41FA5}">
                      <a16:colId xmlns:a16="http://schemas.microsoft.com/office/drawing/2014/main" val="20007"/>
                    </a:ext>
                  </a:extLst>
                </a:gridCol>
                <a:gridCol w="418492">
                  <a:extLst>
                    <a:ext uri="{9D8B030D-6E8A-4147-A177-3AD203B41FA5}">
                      <a16:colId xmlns:a16="http://schemas.microsoft.com/office/drawing/2014/main" val="20008"/>
                    </a:ext>
                  </a:extLst>
                </a:gridCol>
                <a:gridCol w="418492">
                  <a:extLst>
                    <a:ext uri="{9D8B030D-6E8A-4147-A177-3AD203B41FA5}">
                      <a16:colId xmlns:a16="http://schemas.microsoft.com/office/drawing/2014/main" val="20009"/>
                    </a:ext>
                  </a:extLst>
                </a:gridCol>
                <a:gridCol w="418492">
                  <a:extLst>
                    <a:ext uri="{9D8B030D-6E8A-4147-A177-3AD203B41FA5}">
                      <a16:colId xmlns:a16="http://schemas.microsoft.com/office/drawing/2014/main" val="20010"/>
                    </a:ext>
                  </a:extLst>
                </a:gridCol>
                <a:gridCol w="418492">
                  <a:extLst>
                    <a:ext uri="{9D8B030D-6E8A-4147-A177-3AD203B41FA5}">
                      <a16:colId xmlns:a16="http://schemas.microsoft.com/office/drawing/2014/main" val="20011"/>
                    </a:ext>
                  </a:extLst>
                </a:gridCol>
                <a:gridCol w="418492">
                  <a:extLst>
                    <a:ext uri="{9D8B030D-6E8A-4147-A177-3AD203B41FA5}">
                      <a16:colId xmlns:a16="http://schemas.microsoft.com/office/drawing/2014/main" val="20012"/>
                    </a:ext>
                  </a:extLst>
                </a:gridCol>
                <a:gridCol w="418492">
                  <a:extLst>
                    <a:ext uri="{9D8B030D-6E8A-4147-A177-3AD203B41FA5}">
                      <a16:colId xmlns:a16="http://schemas.microsoft.com/office/drawing/2014/main" val="20013"/>
                    </a:ext>
                  </a:extLst>
                </a:gridCol>
                <a:gridCol w="418492">
                  <a:extLst>
                    <a:ext uri="{9D8B030D-6E8A-4147-A177-3AD203B41FA5}">
                      <a16:colId xmlns:a16="http://schemas.microsoft.com/office/drawing/2014/main" val="20014"/>
                    </a:ext>
                  </a:extLst>
                </a:gridCol>
                <a:gridCol w="418492">
                  <a:extLst>
                    <a:ext uri="{9D8B030D-6E8A-4147-A177-3AD203B41FA5}">
                      <a16:colId xmlns:a16="http://schemas.microsoft.com/office/drawing/2014/main" val="20015"/>
                    </a:ext>
                  </a:extLst>
                </a:gridCol>
                <a:gridCol w="418492">
                  <a:extLst>
                    <a:ext uri="{9D8B030D-6E8A-4147-A177-3AD203B41FA5}">
                      <a16:colId xmlns:a16="http://schemas.microsoft.com/office/drawing/2014/main" val="20016"/>
                    </a:ext>
                  </a:extLst>
                </a:gridCol>
                <a:gridCol w="418492">
                  <a:extLst>
                    <a:ext uri="{9D8B030D-6E8A-4147-A177-3AD203B41FA5}">
                      <a16:colId xmlns:a16="http://schemas.microsoft.com/office/drawing/2014/main" val="20017"/>
                    </a:ext>
                  </a:extLst>
                </a:gridCol>
              </a:tblGrid>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Month</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9</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9</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9</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9</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10</a:t>
                      </a:r>
                      <a:endParaRPr sz="1100" u="none" strike="noStrike" cap="none" dirty="0"/>
                    </a:p>
                  </a:txBody>
                  <a:tcPr marL="64361" marR="64361" marT="64361" marB="64361">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10</a:t>
                      </a:r>
                      <a:endParaRPr sz="1100" u="none" strike="noStrike" cap="none" dirty="0"/>
                    </a:p>
                  </a:txBody>
                  <a:tcPr marL="64361" marR="64361" marT="64361" marB="64361">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10</a:t>
                      </a:r>
                      <a:endParaRPr sz="1100" u="none" strike="noStrike" cap="none" dirty="0"/>
                    </a:p>
                  </a:txBody>
                  <a:tcPr marL="64361" marR="64361" marT="64361" marB="64361">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10</a:t>
                      </a:r>
                      <a:endParaRPr sz="1100" u="none" strike="noStrike" cap="none" dirty="0"/>
                    </a:p>
                  </a:txBody>
                  <a:tcPr marL="64361" marR="64361" marT="64361" marB="64361">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11</a:t>
                      </a:r>
                      <a:endParaRPr sz="1100" u="none" strike="noStrike" cap="none" dirty="0"/>
                    </a:p>
                  </a:txBody>
                  <a:tcPr marL="64361" marR="64361" marT="64361" marB="64361">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11</a:t>
                      </a:r>
                      <a:endParaRPr sz="1100" u="none" strike="noStrike" cap="none" dirty="0"/>
                    </a:p>
                  </a:txBody>
                  <a:tcPr marL="64361" marR="64361" marT="64361" marB="64361">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11</a:t>
                      </a:r>
                      <a:endParaRPr sz="1100" u="none" strike="noStrike" cap="none" dirty="0"/>
                    </a:p>
                  </a:txBody>
                  <a:tcPr marL="64361" marR="64361" marT="64361" marB="64361">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11</a:t>
                      </a:r>
                      <a:endParaRPr sz="1100" u="none" strike="noStrike" cap="none" dirty="0"/>
                    </a:p>
                  </a:txBody>
                  <a:tcPr marL="64361" marR="64361" marT="64361" marB="64361">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solidFill>
                            <a:srgbClr val="F3F3F3"/>
                          </a:solidFill>
                        </a:rPr>
                        <a:t>12</a:t>
                      </a:r>
                      <a:endParaRPr sz="1100" u="none" strike="noStrike" cap="none" dirty="0">
                        <a:solidFill>
                          <a:srgbClr val="F3F3F3"/>
                        </a:solidFill>
                      </a:endParaRPr>
                    </a:p>
                  </a:txBody>
                  <a:tcPr marL="64361" marR="64361" marT="64361" marB="64361">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solidFill>
                            <a:srgbClr val="F3F3F3"/>
                          </a:solidFill>
                        </a:rPr>
                        <a:t>12</a:t>
                      </a:r>
                      <a:endParaRPr sz="1100" u="none" strike="noStrike" cap="none" dirty="0">
                        <a:solidFill>
                          <a:srgbClr val="F3F3F3"/>
                        </a:solidFill>
                      </a:endParaRPr>
                    </a:p>
                  </a:txBody>
                  <a:tcPr marL="64361" marR="64361" marT="64361" marB="64361">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solidFill>
                            <a:srgbClr val="F3F3F3"/>
                          </a:solidFill>
                        </a:rPr>
                        <a:t>12</a:t>
                      </a:r>
                      <a:endParaRPr sz="1100" u="none" strike="noStrike" cap="none" dirty="0">
                        <a:solidFill>
                          <a:srgbClr val="F3F3F3"/>
                        </a:solidFill>
                      </a:endParaRPr>
                    </a:p>
                  </a:txBody>
                  <a:tcPr marL="64361" marR="64361" marT="64361" marB="64361">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solidFill>
                            <a:srgbClr val="F3F3F3"/>
                          </a:solidFill>
                        </a:rPr>
                        <a:t>12</a:t>
                      </a:r>
                      <a:endParaRPr sz="1100" u="none" strike="noStrike" cap="none" dirty="0">
                        <a:solidFill>
                          <a:srgbClr val="F3F3F3"/>
                        </a:solidFill>
                      </a:endParaRPr>
                    </a:p>
                  </a:txBody>
                  <a:tcPr marL="64361" marR="64361" marT="64361" marB="64361">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solidFill>
                            <a:srgbClr val="C6C6C6"/>
                          </a:solidFill>
                        </a:rPr>
                        <a:t>1</a:t>
                      </a:r>
                      <a:endParaRPr sz="1100" u="none" strike="noStrike" cap="none" dirty="0">
                        <a:solidFill>
                          <a:srgbClr val="C6C6C6"/>
                        </a:solidFill>
                      </a:endParaRPr>
                    </a:p>
                  </a:txBody>
                  <a:tcPr marL="64361" marR="64361" marT="64361" marB="64361">
                    <a:solidFill>
                      <a:schemeClr val="tx1">
                        <a:lumMod val="65000"/>
                        <a:lumOff val="35000"/>
                      </a:schemeClr>
                    </a:solidFill>
                  </a:tcPr>
                </a:tc>
                <a:extLst>
                  <a:ext uri="{0D108BD9-81ED-4DB2-BD59-A6C34878D82A}">
                    <a16:rowId xmlns:a16="http://schemas.microsoft.com/office/drawing/2014/main" val="10000"/>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a:t>Week</a:t>
                      </a:r>
                      <a:endParaRPr sz="1100" u="none" strike="noStrike" cap="none"/>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2</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3</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4</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5</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6</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7</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8</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9</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a:t>10</a:t>
                      </a:r>
                      <a:endParaRPr sz="1100" u="none" strike="noStrike" cap="none"/>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11</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a:t>12</a:t>
                      </a:r>
                      <a:endParaRPr sz="1100" u="none" strike="noStrike" cap="none"/>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13</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14</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15</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16</a:t>
                      </a:r>
                      <a:endParaRPr sz="1100" u="none" strike="noStrike" cap="none" dirty="0"/>
                    </a:p>
                  </a:txBody>
                  <a:tcPr marL="64361" marR="64361" marT="64361" marB="64361">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17</a:t>
                      </a:r>
                      <a:endParaRPr sz="1100" u="none" strike="noStrike" cap="none" dirty="0"/>
                    </a:p>
                  </a:txBody>
                  <a:tcPr marL="64361" marR="64361" marT="64361" marB="64361">
                    <a:solidFill>
                      <a:schemeClr val="tx2">
                        <a:lumMod val="40000"/>
                        <a:lumOff val="60000"/>
                      </a:schemeClr>
                    </a:solidFill>
                  </a:tcPr>
                </a:tc>
                <a:extLst>
                  <a:ext uri="{0D108BD9-81ED-4DB2-BD59-A6C34878D82A}">
                    <a16:rowId xmlns:a16="http://schemas.microsoft.com/office/drawing/2014/main" val="10001"/>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Data Collection </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b="0" i="0" u="none" strike="noStrike" cap="none" dirty="0">
                        <a:solidFill>
                          <a:srgbClr val="000000"/>
                        </a:solidFill>
                        <a:latin typeface="Arial"/>
                        <a:ea typeface="Arial"/>
                        <a:cs typeface="Arial"/>
                        <a:sym typeface="Arial"/>
                      </a:endParaRPr>
                    </a:p>
                  </a:txBody>
                  <a:tcPr marL="64361" marR="64361" marT="64361" marB="64361">
                    <a:solidFill>
                      <a:schemeClr val="accent1">
                        <a:lumMod val="50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2"/>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Proposal </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3"/>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Layout</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4"/>
                  </a:ext>
                </a:extLst>
              </a:tr>
              <a:tr h="504042">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Preliminary Design</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5"/>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Hand calculations</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6"/>
                  </a:ext>
                </a:extLst>
              </a:tr>
              <a:tr h="504042">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Structural Design and Analysis</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7"/>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Cost Estimation</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8"/>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Final Report</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09"/>
                  </a:ext>
                </a:extLst>
              </a:tr>
              <a:tr h="504042">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Final Report Correction</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445364"/>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extLst>
                  <a:ext uri="{0D108BD9-81ED-4DB2-BD59-A6C34878D82A}">
                    <a16:rowId xmlns:a16="http://schemas.microsoft.com/office/drawing/2014/main" val="10010"/>
                  </a:ext>
                </a:extLst>
              </a:tr>
              <a:tr h="330283">
                <a:tc>
                  <a:txBody>
                    <a:bodyPr/>
                    <a:lstStyle/>
                    <a:p>
                      <a:pPr marL="0" marR="0" lvl="0" indent="0" algn="ctr" rtl="0">
                        <a:lnSpc>
                          <a:spcPct val="100000"/>
                        </a:lnSpc>
                        <a:spcBef>
                          <a:spcPts val="0"/>
                        </a:spcBef>
                        <a:spcAft>
                          <a:spcPts val="0"/>
                        </a:spcAft>
                        <a:buClr>
                          <a:srgbClr val="000000"/>
                        </a:buClr>
                        <a:buSzPts val="1500"/>
                        <a:buFont typeface="Arial"/>
                        <a:buNone/>
                      </a:pPr>
                      <a:r>
                        <a:rPr lang="en-US" sz="1100" u="none" strike="noStrike" cap="none" dirty="0"/>
                        <a:t>Final Presentation</a:t>
                      </a:r>
                      <a:endParaRPr sz="1100" u="none" strike="noStrike" cap="none" dirty="0"/>
                    </a:p>
                  </a:txBody>
                  <a:tcPr marL="64361" marR="64361" marT="64361" marB="64361">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rgbClr val="FFFFFF"/>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solidFill>
                      <a:schemeClr val="accent3">
                        <a:lumMod val="75000"/>
                      </a:schemeClr>
                    </a:solidFill>
                  </a:tcPr>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a:p>
                  </a:txBody>
                  <a:tcPr marL="64361" marR="64361" marT="64361" marB="64361"/>
                </a:tc>
                <a:tc>
                  <a:txBody>
                    <a:bodyPr/>
                    <a:lstStyle/>
                    <a:p>
                      <a:pPr marL="0" marR="0" lvl="0" indent="0" algn="ctr" rtl="0">
                        <a:lnSpc>
                          <a:spcPct val="100000"/>
                        </a:lnSpc>
                        <a:spcBef>
                          <a:spcPts val="0"/>
                        </a:spcBef>
                        <a:spcAft>
                          <a:spcPts val="0"/>
                        </a:spcAft>
                        <a:buClr>
                          <a:srgbClr val="000000"/>
                        </a:buClr>
                        <a:buSzPts val="1500"/>
                        <a:buFont typeface="Arial"/>
                        <a:buNone/>
                      </a:pPr>
                      <a:endParaRPr sz="1100" u="none" strike="noStrike" cap="none" dirty="0"/>
                    </a:p>
                  </a:txBody>
                  <a:tcPr marL="64361" marR="64361" marT="64361" marB="64361"/>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34876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wipe(down)">
                                      <p:cBhvr>
                                        <p:cTn id="7"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3A895-5766-4177-BEBD-23BE0D79B1BF}"/>
              </a:ext>
            </a:extLst>
          </p:cNvPr>
          <p:cNvSpPr>
            <a:spLocks noGrp="1"/>
          </p:cNvSpPr>
          <p:nvPr>
            <p:ph type="title"/>
          </p:nvPr>
        </p:nvSpPr>
        <p:spPr>
          <a:xfrm>
            <a:off x="868680" y="642593"/>
            <a:ext cx="6281928" cy="1744183"/>
          </a:xfrm>
        </p:spPr>
        <p:txBody>
          <a:bodyPr>
            <a:normAutofit/>
          </a:bodyPr>
          <a:lstStyle/>
          <a:p>
            <a:r>
              <a:rPr lang="en-US" dirty="0"/>
              <a:t>References</a:t>
            </a:r>
          </a:p>
        </p:txBody>
      </p:sp>
      <p:sp>
        <p:nvSpPr>
          <p:cNvPr id="3" name="Content Placeholder 2">
            <a:extLst>
              <a:ext uri="{FF2B5EF4-FFF2-40B4-BE49-F238E27FC236}">
                <a16:creationId xmlns:a16="http://schemas.microsoft.com/office/drawing/2014/main" id="{7B8D9318-B4B7-47F6-B476-1879DD2BB9AB}"/>
              </a:ext>
            </a:extLst>
          </p:cNvPr>
          <p:cNvSpPr>
            <a:spLocks noGrp="1"/>
          </p:cNvSpPr>
          <p:nvPr>
            <p:ph idx="1"/>
          </p:nvPr>
        </p:nvSpPr>
        <p:spPr>
          <a:xfrm>
            <a:off x="868680" y="1906729"/>
            <a:ext cx="6281928" cy="4128311"/>
          </a:xfrm>
        </p:spPr>
        <p:txBody>
          <a:bodyPr>
            <a:normAutofit fontScale="47500" lnSpcReduction="20000"/>
          </a:bodyPr>
          <a:lstStyle/>
          <a:p>
            <a:pPr marL="342900" marR="0" lvl="0" indent="-342900" rtl="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Ministry of Transportation (2019), Traffic Data, Ministry of Transportation Official.</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(1995). AASHTO provisional standards. Washington, D.C: American Association of State Highway and Transportation Officials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Khasawneh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M.(2020). Transportation Engineering. Course materials, Prince Mohammed bin Fahad University.</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Contour Map Creator (2020), Topography Area of The Proposed Road, URL: https://contour mapcreator.urgr8.ch/</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Testing House (2020), Soil Data, Acquired on 30 September 2020 [Location: Saudi Arabia,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Alhofuf</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Salad Al-Din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Ayyubi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Street]</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Ayadat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T.(2019). Introduction to Geotechnical Engineering. Course materials, Prince Mohammed bin Fahad University</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Hogentogler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C.A.; Terzaghi, K. (May 1929). "Interrelationship of load, road and subgrade". Public Roads: 37–64.</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Lowell, U. (2015, January). 14.330 Soil Mechanics Soil Classification. Lecture presented at Slide 25.</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Almasre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 Civil Engineer, Dammam, Kingdom of Saudi Arabia.</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Traffic and Highway Engineering, Nicholas J. Garber, Lester 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Hoel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2011 Edition</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Institute, N. (2006). Geotechnical Aspects of Pavements. In U.S. Department of Transportation: Federal Highway Administration (pp. 1-11). New Jersey, WA: FHWA NHI-05-037.</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Garber, N. J., &amp;amp;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Hoel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 A. (2020). Traffic and highway engineering. Australia, .: Cengage.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Municipality of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Alahsa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(2013), Rainfall Data, [Location: Saudi Arabia, Al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Mubaraz</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364421]</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Roy, S. (2018, October 10). CALIFORNIA BEARING RATIO TEST [Photograph].</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Consultant, R. (2020, November). Fundamental of Road Construction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Maintanace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Program [Photograph].</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20000"/>
              </a:lnSpc>
              <a:buFont typeface="+mj-lt"/>
              <a:buAutoNum type="arabicPeriod"/>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Mahajan, M. (2020, February 26). Https://civiconcepts.com/2020/02/what-is-pavement-types-of-pavement-road-construction-layers/ [Photograph].</a:t>
            </a:r>
            <a:endParaRPr lang="en-US" sz="1800" dirty="0">
              <a:effectLst/>
              <a:latin typeface="Times New Roman" panose="02020603050405020304" pitchFamily="18" charset="0"/>
              <a:ea typeface="Times New Roman" panose="02020603050405020304" pitchFamily="18" charset="0"/>
            </a:endParaRPr>
          </a:p>
          <a:p>
            <a:pPr marL="342900" marR="0" lvl="0" indent="-342900" rtl="0">
              <a:lnSpc>
                <a:spcPct val="100000"/>
              </a:lnSpc>
              <a:spcBef>
                <a:spcPts val="0"/>
              </a:spcBef>
              <a:spcAft>
                <a:spcPts val="0"/>
              </a:spcAft>
              <a:buFont typeface="+mj-lt"/>
              <a:buAutoNum type="arabicPeriod"/>
            </a:pPr>
            <a:endParaRPr lang="en-US" sz="1000" dirty="0">
              <a:effectLst/>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id="{5BD78959-9442-478C-830F-B19096C52CD8}"/>
              </a:ext>
            </a:extLst>
          </p:cNvPr>
          <p:cNvGrpSpPr/>
          <p:nvPr/>
        </p:nvGrpSpPr>
        <p:grpSpPr>
          <a:xfrm>
            <a:off x="8403508" y="882398"/>
            <a:ext cx="3147588" cy="5094391"/>
            <a:chOff x="0" y="304961"/>
            <a:chExt cx="3084743" cy="4992678"/>
          </a:xfrm>
        </p:grpSpPr>
        <p:pic>
          <p:nvPicPr>
            <p:cNvPr id="5" name="Picture 4">
              <a:extLst>
                <a:ext uri="{FF2B5EF4-FFF2-40B4-BE49-F238E27FC236}">
                  <a16:creationId xmlns:a16="http://schemas.microsoft.com/office/drawing/2014/main" id="{B79B1A4F-733E-484B-B35D-BCC2D14A3FC6}"/>
                </a:ext>
              </a:extLst>
            </p:cNvPr>
            <p:cNvPicPr>
              <a:picLocks noChangeAspect="1"/>
            </p:cNvPicPr>
            <p:nvPr/>
          </p:nvPicPr>
          <p:blipFill>
            <a:blip r:embed="rId2"/>
            <a:stretch>
              <a:fillRect/>
            </a:stretch>
          </p:blipFill>
          <p:spPr>
            <a:xfrm>
              <a:off x="1606742" y="311298"/>
              <a:ext cx="1291281" cy="1291281"/>
            </a:xfrm>
            <a:prstGeom prst="rect">
              <a:avLst/>
            </a:prstGeom>
          </p:spPr>
        </p:pic>
        <p:pic>
          <p:nvPicPr>
            <p:cNvPr id="6" name="Picture 5">
              <a:extLst>
                <a:ext uri="{FF2B5EF4-FFF2-40B4-BE49-F238E27FC236}">
                  <a16:creationId xmlns:a16="http://schemas.microsoft.com/office/drawing/2014/main" id="{280E9D98-A415-4ADF-BA53-A1C8610034F9}"/>
                </a:ext>
              </a:extLst>
            </p:cNvPr>
            <p:cNvPicPr>
              <a:picLocks noChangeAspect="1"/>
            </p:cNvPicPr>
            <p:nvPr/>
          </p:nvPicPr>
          <p:blipFill>
            <a:blip r:embed="rId3"/>
            <a:stretch>
              <a:fillRect/>
            </a:stretch>
          </p:blipFill>
          <p:spPr>
            <a:xfrm>
              <a:off x="0" y="304961"/>
              <a:ext cx="1350086" cy="1458093"/>
            </a:xfrm>
            <a:prstGeom prst="rect">
              <a:avLst/>
            </a:prstGeom>
          </p:spPr>
        </p:pic>
        <p:pic>
          <p:nvPicPr>
            <p:cNvPr id="7" name="Picture 6">
              <a:extLst>
                <a:ext uri="{FF2B5EF4-FFF2-40B4-BE49-F238E27FC236}">
                  <a16:creationId xmlns:a16="http://schemas.microsoft.com/office/drawing/2014/main" id="{C5A5479A-7528-40F0-90CD-BBEF34F6B690}"/>
                </a:ext>
              </a:extLst>
            </p:cNvPr>
            <p:cNvPicPr>
              <a:picLocks noChangeAspect="1"/>
            </p:cNvPicPr>
            <p:nvPr/>
          </p:nvPicPr>
          <p:blipFill>
            <a:blip r:embed="rId4"/>
            <a:stretch>
              <a:fillRect/>
            </a:stretch>
          </p:blipFill>
          <p:spPr>
            <a:xfrm>
              <a:off x="96424" y="1920875"/>
              <a:ext cx="1800225" cy="2171700"/>
            </a:xfrm>
            <a:prstGeom prst="rect">
              <a:avLst/>
            </a:prstGeom>
          </p:spPr>
        </p:pic>
        <p:pic>
          <p:nvPicPr>
            <p:cNvPr id="8" name="Picture 7">
              <a:extLst>
                <a:ext uri="{FF2B5EF4-FFF2-40B4-BE49-F238E27FC236}">
                  <a16:creationId xmlns:a16="http://schemas.microsoft.com/office/drawing/2014/main" id="{1B0DE910-3425-48C3-9610-DBED3688B385}"/>
                </a:ext>
              </a:extLst>
            </p:cNvPr>
            <p:cNvPicPr>
              <a:picLocks noChangeAspect="1"/>
            </p:cNvPicPr>
            <p:nvPr/>
          </p:nvPicPr>
          <p:blipFill>
            <a:blip r:embed="rId5"/>
            <a:stretch>
              <a:fillRect/>
            </a:stretch>
          </p:blipFill>
          <p:spPr>
            <a:xfrm>
              <a:off x="1420021" y="3203152"/>
              <a:ext cx="1664722" cy="2094487"/>
            </a:xfrm>
            <a:prstGeom prst="rect">
              <a:avLst/>
            </a:prstGeom>
          </p:spPr>
        </p:pic>
      </p:grpSp>
      <p:pic>
        <p:nvPicPr>
          <p:cNvPr id="9" name="Picture 8">
            <a:extLst>
              <a:ext uri="{FF2B5EF4-FFF2-40B4-BE49-F238E27FC236}">
                <a16:creationId xmlns:a16="http://schemas.microsoft.com/office/drawing/2014/main" id="{B0227378-B16B-41B8-BA41-3A25BA7C9606}"/>
              </a:ext>
            </a:extLst>
          </p:cNvPr>
          <p:cNvPicPr>
            <a:picLocks noChangeAspect="1"/>
          </p:cNvPicPr>
          <p:nvPr/>
        </p:nvPicPr>
        <p:blipFill>
          <a:blip r:embed="rId6"/>
          <a:stretch>
            <a:fillRect/>
          </a:stretch>
        </p:blipFill>
        <p:spPr>
          <a:xfrm>
            <a:off x="3558571" y="673797"/>
            <a:ext cx="3924300" cy="952500"/>
          </a:xfrm>
          <a:prstGeom prst="rect">
            <a:avLst/>
          </a:prstGeom>
        </p:spPr>
      </p:pic>
      <p:pic>
        <p:nvPicPr>
          <p:cNvPr id="10" name="Google Shape;57;p13">
            <a:extLst>
              <a:ext uri="{FF2B5EF4-FFF2-40B4-BE49-F238E27FC236}">
                <a16:creationId xmlns:a16="http://schemas.microsoft.com/office/drawing/2014/main" id="{971DD59E-D43F-46F2-9300-AA15471FD819}"/>
              </a:ext>
            </a:extLst>
          </p:cNvPr>
          <p:cNvPicPr preferRelativeResize="0"/>
          <p:nvPr/>
        </p:nvPicPr>
        <p:blipFill>
          <a:blip r:embed="rId7">
            <a:alphaModFix/>
          </a:blip>
          <a:stretch>
            <a:fillRect/>
          </a:stretch>
        </p:blipFill>
        <p:spPr>
          <a:xfrm>
            <a:off x="24384" y="277255"/>
            <a:ext cx="1237488" cy="1185863"/>
          </a:xfrm>
          <a:prstGeom prst="rect">
            <a:avLst/>
          </a:prstGeom>
          <a:noFill/>
          <a:ln>
            <a:noFill/>
          </a:ln>
        </p:spPr>
      </p:pic>
      <p:sp>
        <p:nvSpPr>
          <p:cNvPr id="18" name="Slide Number Placeholder 3">
            <a:extLst>
              <a:ext uri="{FF2B5EF4-FFF2-40B4-BE49-F238E27FC236}">
                <a16:creationId xmlns:a16="http://schemas.microsoft.com/office/drawing/2014/main" id="{333FF2F6-31A6-44BF-BB03-F161AAFEA872}"/>
              </a:ext>
            </a:extLst>
          </p:cNvPr>
          <p:cNvSpPr txBox="1">
            <a:spLocks/>
          </p:cNvSpPr>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33103D-BF4D-154C-AAA9-127D4A025979}" type="slidenum">
              <a:rPr lang="en-SA" smtClean="0">
                <a:solidFill>
                  <a:srgbClr val="46464A">
                    <a:lumMod val="60000"/>
                    <a:lumOff val="40000"/>
                  </a:srgbClr>
                </a:solidFill>
                <a:latin typeface="Century Schoolbook" panose="02040604050505020304"/>
              </a:rPr>
              <a:pPr/>
              <a:t>73</a:t>
            </a:fld>
            <a:endParaRPr lang="en-SA"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208072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ᐈ Questions stock photos, Royalty Free any questions pictures | download on  Depositphotos®">
            <a:extLst>
              <a:ext uri="{FF2B5EF4-FFF2-40B4-BE49-F238E27FC236}">
                <a16:creationId xmlns:a16="http://schemas.microsoft.com/office/drawing/2014/main" id="{2004A22A-2894-48BB-8FC8-2CA02102167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997" b="10553"/>
          <a:stretch/>
        </p:blipFill>
        <p:spPr bwMode="auto">
          <a:xfrm>
            <a:off x="537341" y="345886"/>
            <a:ext cx="11117318" cy="5476496"/>
          </a:xfrm>
          <a:prstGeom prst="rect">
            <a:avLst/>
          </a:prstGeom>
          <a:solidFill>
            <a:srgbClr val="FFFFFF"/>
          </a:solidFill>
        </p:spPr>
      </p:pic>
      <p:sp>
        <p:nvSpPr>
          <p:cNvPr id="4" name="Slide Number Placeholder 3">
            <a:extLst>
              <a:ext uri="{FF2B5EF4-FFF2-40B4-BE49-F238E27FC236}">
                <a16:creationId xmlns:a16="http://schemas.microsoft.com/office/drawing/2014/main" id="{261A983F-57FA-4C40-A9AC-790B7A185134}"/>
              </a:ext>
            </a:extLst>
          </p:cNvPr>
          <p:cNvSpPr txBox="1">
            <a:spLocks/>
          </p:cNvSpPr>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33103D-BF4D-154C-AAA9-127D4A025979}" type="slidenum">
              <a:rPr lang="en-SA" smtClean="0">
                <a:solidFill>
                  <a:srgbClr val="46464A">
                    <a:lumMod val="60000"/>
                    <a:lumOff val="40000"/>
                  </a:srgbClr>
                </a:solidFill>
                <a:latin typeface="Century Schoolbook" panose="02040604050505020304"/>
              </a:rPr>
              <a:pPr/>
              <a:t>74</a:t>
            </a:fld>
            <a:endParaRPr lang="en-SA"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84146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Anatomy of a &quot;Thank You&quot;">
            <a:extLst>
              <a:ext uri="{FF2B5EF4-FFF2-40B4-BE49-F238E27FC236}">
                <a16:creationId xmlns:a16="http://schemas.microsoft.com/office/drawing/2014/main" id="{0620D9BC-940A-43E0-8EB9-406153D0FC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60144" y="1290321"/>
            <a:ext cx="6071711" cy="3809999"/>
          </a:xfrm>
          <a:prstGeom prst="rect">
            <a:avLst/>
          </a:prstGeom>
          <a:solidFill>
            <a:srgbClr val="FFFFFF"/>
          </a:solidFill>
        </p:spPr>
      </p:pic>
      <p:sp>
        <p:nvSpPr>
          <p:cNvPr id="4" name="Slide Number Placeholder 3">
            <a:extLst>
              <a:ext uri="{FF2B5EF4-FFF2-40B4-BE49-F238E27FC236}">
                <a16:creationId xmlns:a16="http://schemas.microsoft.com/office/drawing/2014/main" id="{781A229A-9480-4E53-9458-B0E0560B02C2}"/>
              </a:ext>
            </a:extLst>
          </p:cNvPr>
          <p:cNvSpPr txBox="1">
            <a:spLocks/>
          </p:cNvSpPr>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33103D-BF4D-154C-AAA9-127D4A025979}" type="slidenum">
              <a:rPr lang="en-SA" smtClean="0">
                <a:solidFill>
                  <a:srgbClr val="46464A">
                    <a:lumMod val="60000"/>
                    <a:lumOff val="40000"/>
                  </a:srgbClr>
                </a:solidFill>
                <a:latin typeface="Century Schoolbook" panose="02040604050505020304"/>
              </a:rPr>
              <a:pPr/>
              <a:t>75</a:t>
            </a:fld>
            <a:endParaRPr lang="en-SA"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208160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57;p13">
            <a:extLst>
              <a:ext uri="{FF2B5EF4-FFF2-40B4-BE49-F238E27FC236}">
                <a16:creationId xmlns:a16="http://schemas.microsoft.com/office/drawing/2014/main" id="{0A69EB29-CA8F-4E94-A790-D4D50B933200}"/>
              </a:ext>
            </a:extLst>
          </p:cNvPr>
          <p:cNvPicPr preferRelativeResize="0"/>
          <p:nvPr/>
        </p:nvPicPr>
        <p:blipFill>
          <a:blip r:embed="rId2">
            <a:alphaModFix/>
          </a:blip>
          <a:stretch>
            <a:fillRect/>
          </a:stretch>
        </p:blipFill>
        <p:spPr>
          <a:xfrm>
            <a:off x="0" y="-66421"/>
            <a:ext cx="1489166" cy="1318703"/>
          </a:xfrm>
          <a:prstGeom prst="rect">
            <a:avLst/>
          </a:prstGeom>
          <a:noFill/>
          <a:ln>
            <a:noFill/>
          </a:ln>
        </p:spPr>
      </p:pic>
      <p:sp>
        <p:nvSpPr>
          <p:cNvPr id="7" name="Slide Number Placeholder 6">
            <a:extLst>
              <a:ext uri="{FF2B5EF4-FFF2-40B4-BE49-F238E27FC236}">
                <a16:creationId xmlns:a16="http://schemas.microsoft.com/office/drawing/2014/main" id="{9071181E-72D2-4EEE-B25C-BAD434D0DAAA}"/>
              </a:ext>
            </a:extLst>
          </p:cNvPr>
          <p:cNvSpPr>
            <a:spLocks noGrp="1"/>
          </p:cNvSpPr>
          <p:nvPr>
            <p:ph type="sldNum" sz="quarter" idx="12"/>
          </p:nvPr>
        </p:nvSpPr>
        <p:spPr/>
        <p:txBody>
          <a:bodyPr>
            <a:normAutofit lnSpcReduction="10000"/>
          </a:bodyPr>
          <a:lstStyle/>
          <a:p>
            <a:fld id="{D733103D-BF4D-154C-AAA9-127D4A025979}" type="slidenum">
              <a:rPr lang="en-SA" smtClean="0"/>
              <a:t>8</a:t>
            </a:fld>
            <a:endParaRPr lang="en-SA"/>
          </a:p>
        </p:txBody>
      </p:sp>
      <p:sp>
        <p:nvSpPr>
          <p:cNvPr id="9" name="عنوان 1">
            <a:extLst>
              <a:ext uri="{FF2B5EF4-FFF2-40B4-BE49-F238E27FC236}">
                <a16:creationId xmlns:a16="http://schemas.microsoft.com/office/drawing/2014/main" id="{69BD0878-1716-4943-9E74-E143325CAE13}"/>
              </a:ext>
            </a:extLst>
          </p:cNvPr>
          <p:cNvSpPr>
            <a:spLocks noGrp="1"/>
          </p:cNvSpPr>
          <p:nvPr>
            <p:ph type="title"/>
          </p:nvPr>
        </p:nvSpPr>
        <p:spPr>
          <a:xfrm>
            <a:off x="1489166" y="365760"/>
            <a:ext cx="9465346" cy="677849"/>
          </a:xfrm>
        </p:spPr>
        <p:txBody>
          <a:bodyPr>
            <a:normAutofit fontScale="90000"/>
          </a:bodyPr>
          <a:lstStyle/>
          <a:p>
            <a:r>
              <a:rPr lang="en-US" dirty="0"/>
              <a:t>Constraints</a:t>
            </a:r>
          </a:p>
        </p:txBody>
      </p:sp>
      <p:sp>
        <p:nvSpPr>
          <p:cNvPr id="8" name="عنصر نائب للمحتوى 2">
            <a:extLst>
              <a:ext uri="{FF2B5EF4-FFF2-40B4-BE49-F238E27FC236}">
                <a16:creationId xmlns:a16="http://schemas.microsoft.com/office/drawing/2014/main" id="{7D66DFD7-0EFC-49FA-811E-A303E957FF9B}"/>
              </a:ext>
            </a:extLst>
          </p:cNvPr>
          <p:cNvSpPr txBox="1">
            <a:spLocks/>
          </p:cNvSpPr>
          <p:nvPr/>
        </p:nvSpPr>
        <p:spPr>
          <a:xfrm>
            <a:off x="1261872" y="1409992"/>
            <a:ext cx="8595360" cy="4770146"/>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fontAlgn="ctr"/>
            <a:r>
              <a:rPr lang="en-US" sz="2000" dirty="0"/>
              <a:t>Establish road paths</a:t>
            </a:r>
          </a:p>
          <a:p>
            <a:pPr fontAlgn="ctr"/>
            <a:r>
              <a:rPr lang="en-US" sz="2000" dirty="0"/>
              <a:t>Traffic Counting</a:t>
            </a:r>
          </a:p>
          <a:p>
            <a:pPr fontAlgn="ctr"/>
            <a:r>
              <a:rPr lang="en-US" sz="2000" dirty="0"/>
              <a:t>Soil Testing</a:t>
            </a:r>
          </a:p>
          <a:p>
            <a:pPr fontAlgn="ctr"/>
            <a:r>
              <a:rPr lang="en-US" sz="2000" dirty="0"/>
              <a:t>Geometric Design</a:t>
            </a:r>
          </a:p>
          <a:p>
            <a:pPr fontAlgn="ctr"/>
            <a:r>
              <a:rPr lang="en-US" sz="2000" dirty="0"/>
              <a:t>Pavement Design</a:t>
            </a:r>
          </a:p>
          <a:p>
            <a:pPr fontAlgn="ctr"/>
            <a:r>
              <a:rPr lang="en-US" sz="2000" dirty="0"/>
              <a:t>Environmental</a:t>
            </a:r>
          </a:p>
          <a:p>
            <a:pPr fontAlgn="ctr"/>
            <a:r>
              <a:rPr lang="en-US" sz="2000" dirty="0"/>
              <a:t>Water Flow Management</a:t>
            </a:r>
          </a:p>
          <a:p>
            <a:pPr fontAlgn="ctr"/>
            <a:r>
              <a:rPr lang="en-US" sz="2000" dirty="0"/>
              <a:t>Cost Estimation</a:t>
            </a:r>
          </a:p>
        </p:txBody>
      </p:sp>
    </p:spTree>
    <p:extLst>
      <p:ext uri="{BB962C8B-B14F-4D97-AF65-F5344CB8AC3E}">
        <p14:creationId xmlns:p14="http://schemas.microsoft.com/office/powerpoint/2010/main" val="19590760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EE1040-74A8-4EF4-BDC5-4C40D9235A06}"/>
              </a:ext>
            </a:extLst>
          </p:cNvPr>
          <p:cNvSpPr>
            <a:spLocks noGrp="1"/>
          </p:cNvSpPr>
          <p:nvPr>
            <p:ph type="title"/>
          </p:nvPr>
        </p:nvSpPr>
        <p:spPr/>
        <p:txBody>
          <a:bodyPr/>
          <a:lstStyle/>
          <a:p>
            <a:r>
              <a:rPr lang="en-US" dirty="0"/>
              <a:t>Alternatives</a:t>
            </a:r>
          </a:p>
        </p:txBody>
      </p:sp>
      <mc:AlternateContent xmlns:mc="http://schemas.openxmlformats.org/markup-compatibility/2006" xmlns:a14="http://schemas.microsoft.com/office/drawing/2010/main">
        <mc:Choice Requires="a14">
          <p:graphicFrame>
            <p:nvGraphicFramePr>
              <p:cNvPr id="5" name="عنصر نائب للمحتوى 4">
                <a:extLst>
                  <a:ext uri="{FF2B5EF4-FFF2-40B4-BE49-F238E27FC236}">
                    <a16:creationId xmlns:a16="http://schemas.microsoft.com/office/drawing/2014/main" id="{33C21C1B-C4D2-4F0F-BE26-2BF8DE7288EB}"/>
                  </a:ext>
                </a:extLst>
              </p:cNvPr>
              <p:cNvGraphicFramePr>
                <a:graphicFrameLocks noGrp="1"/>
              </p:cNvGraphicFramePr>
              <p:nvPr>
                <p:ph idx="1"/>
                <p:extLst>
                  <p:ext uri="{D42A27DB-BD31-4B8C-83A1-F6EECF244321}">
                    <p14:modId xmlns:p14="http://schemas.microsoft.com/office/powerpoint/2010/main" val="2853081438"/>
                  </p:ext>
                </p:extLst>
              </p:nvPr>
            </p:nvGraphicFramePr>
            <p:xfrm>
              <a:off x="665607" y="2402700"/>
              <a:ext cx="5442585" cy="2444751"/>
            </p:xfrm>
            <a:graphic>
              <a:graphicData uri="http://schemas.openxmlformats.org/drawingml/2006/table">
                <a:tbl>
                  <a:tblPr firstRow="1" firstCol="1" bandRow="1">
                    <a:tableStyleId>{5C22544A-7EE6-4342-B048-85BDC9FD1C3A}</a:tableStyleId>
                  </a:tblPr>
                  <a:tblGrid>
                    <a:gridCol w="932815">
                      <a:extLst>
                        <a:ext uri="{9D8B030D-6E8A-4147-A177-3AD203B41FA5}">
                          <a16:colId xmlns:a16="http://schemas.microsoft.com/office/drawing/2014/main" val="2579124443"/>
                        </a:ext>
                      </a:extLst>
                    </a:gridCol>
                    <a:gridCol w="782828">
                      <a:extLst>
                        <a:ext uri="{9D8B030D-6E8A-4147-A177-3AD203B41FA5}">
                          <a16:colId xmlns:a16="http://schemas.microsoft.com/office/drawing/2014/main" val="419303002"/>
                        </a:ext>
                      </a:extLst>
                    </a:gridCol>
                    <a:gridCol w="1020572">
                      <a:extLst>
                        <a:ext uri="{9D8B030D-6E8A-4147-A177-3AD203B41FA5}">
                          <a16:colId xmlns:a16="http://schemas.microsoft.com/office/drawing/2014/main" val="2682216899"/>
                        </a:ext>
                      </a:extLst>
                    </a:gridCol>
                    <a:gridCol w="901700">
                      <a:extLst>
                        <a:ext uri="{9D8B030D-6E8A-4147-A177-3AD203B41FA5}">
                          <a16:colId xmlns:a16="http://schemas.microsoft.com/office/drawing/2014/main" val="2333689853"/>
                        </a:ext>
                      </a:extLst>
                    </a:gridCol>
                    <a:gridCol w="902335">
                      <a:extLst>
                        <a:ext uri="{9D8B030D-6E8A-4147-A177-3AD203B41FA5}">
                          <a16:colId xmlns:a16="http://schemas.microsoft.com/office/drawing/2014/main" val="3762067188"/>
                        </a:ext>
                      </a:extLst>
                    </a:gridCol>
                    <a:gridCol w="902335">
                      <a:extLst>
                        <a:ext uri="{9D8B030D-6E8A-4147-A177-3AD203B41FA5}">
                          <a16:colId xmlns:a16="http://schemas.microsoft.com/office/drawing/2014/main" val="2725287517"/>
                        </a:ext>
                      </a:extLst>
                    </a:gridCol>
                  </a:tblGrid>
                  <a:tr h="288925">
                    <a:tc>
                      <a:txBody>
                        <a:bodyPr/>
                        <a:lstStyle/>
                        <a:p>
                          <a:pPr algn="ctr">
                            <a:lnSpc>
                              <a:spcPct val="107000"/>
                            </a:lnSpc>
                            <a:spcAft>
                              <a:spcPts val="800"/>
                            </a:spcAft>
                          </a:pPr>
                          <a:r>
                            <a:rPr lang="en-CA" sz="1200">
                              <a:effectLst/>
                            </a:rPr>
                            <a:t>Alternatives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Road length (km)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Elevation Gain/Loss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dirty="0">
                              <a:effectLst/>
                            </a:rPr>
                            <a:t>Max/Min</a:t>
                          </a:r>
                          <a:endParaRPr lang="en-US" sz="1100" dirty="0">
                            <a:effectLst/>
                          </a:endParaRPr>
                        </a:p>
                        <a:p>
                          <a:pPr algn="ctr">
                            <a:lnSpc>
                              <a:spcPct val="107000"/>
                            </a:lnSpc>
                            <a:spcAft>
                              <a:spcPts val="800"/>
                            </a:spcAft>
                          </a:pPr>
                          <a:r>
                            <a:rPr lang="en-CA" sz="1200" dirty="0">
                              <a:effectLst/>
                            </a:rPr>
                            <a:t>Slope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Max.              cut quantity      (m3)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Max.              fill quantity     (m3)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89099439"/>
                      </a:ext>
                    </a:extLst>
                  </a:tr>
                  <a:tr h="211455">
                    <a:tc>
                      <a:txBody>
                        <a:bodyPr/>
                        <a:lstStyle/>
                        <a:p>
                          <a:pPr algn="ctr">
                            <a:lnSpc>
                              <a:spcPct val="107000"/>
                            </a:lnSpc>
                            <a:spcAft>
                              <a:spcPts val="800"/>
                            </a:spcAft>
                          </a:pPr>
                          <a:r>
                            <a:rPr lang="en-CA" sz="1200">
                              <a:effectLst/>
                            </a:rPr>
                            <a:t>Path 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+70</a:t>
                          </a:r>
                          <a:endParaRPr lang="en-US" sz="1100">
                            <a:effectLst/>
                          </a:endParaRPr>
                        </a:p>
                        <a:p>
                          <a:pPr algn="ctr">
                            <a:lnSpc>
                              <a:spcPct val="107000"/>
                            </a:lnSpc>
                            <a:spcAft>
                              <a:spcPts val="800"/>
                            </a:spcAft>
                          </a:pPr>
                          <a:r>
                            <a:rPr lang="en-CA" sz="1200">
                              <a:effectLst/>
                            </a:rPr>
                            <a:t>-67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+10.4</a:t>
                          </a:r>
                          <a14:m>
                            <m:oMath xmlns:m="http://schemas.openxmlformats.org/officeDocument/2006/math">
                              <m:r>
                                <a:rPr lang="en-CA" sz="1200">
                                  <a:effectLst/>
                                  <a:latin typeface="Cambria Math" panose="02040503050406030204" pitchFamily="18" charset="0"/>
                                </a:rPr>
                                <m:t>%</m:t>
                              </m:r>
                            </m:oMath>
                          </a14:m>
                          <a:endParaRPr lang="en-US" sz="1100">
                            <a:effectLst/>
                          </a:endParaRPr>
                        </a:p>
                        <a:p>
                          <a:pPr algn="ctr">
                            <a:lnSpc>
                              <a:spcPct val="107000"/>
                            </a:lnSpc>
                            <a:spcAft>
                              <a:spcPts val="800"/>
                            </a:spcAft>
                          </a:pPr>
                          <a:r>
                            <a:rPr lang="en-CA" sz="1200">
                              <a:effectLst/>
                            </a:rPr>
                            <a:t>-13.6%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3,222,000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3,214,000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31968767"/>
                      </a:ext>
                    </a:extLst>
                  </a:tr>
                  <a:tr h="0">
                    <a:tc>
                      <a:txBody>
                        <a:bodyPr/>
                        <a:lstStyle/>
                        <a:p>
                          <a:pPr algn="ctr">
                            <a:lnSpc>
                              <a:spcPct val="107000"/>
                            </a:lnSpc>
                            <a:spcAft>
                              <a:spcPts val="800"/>
                            </a:spcAft>
                          </a:pPr>
                          <a:r>
                            <a:rPr lang="en-CA" sz="1200">
                              <a:effectLst/>
                            </a:rPr>
                            <a:t>Path 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24.3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+64</a:t>
                          </a:r>
                          <a:endParaRPr lang="en-US" sz="1100">
                            <a:effectLst/>
                          </a:endParaRPr>
                        </a:p>
                        <a:p>
                          <a:pPr algn="ctr">
                            <a:lnSpc>
                              <a:spcPct val="107000"/>
                            </a:lnSpc>
                            <a:spcAft>
                              <a:spcPts val="800"/>
                            </a:spcAft>
                          </a:pPr>
                          <a:r>
                            <a:rPr lang="en-CA" sz="1200">
                              <a:effectLst/>
                            </a:rPr>
                            <a:t>-62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+26.4</a:t>
                          </a:r>
                          <a14:m>
                            <m:oMath xmlns:m="http://schemas.openxmlformats.org/officeDocument/2006/math">
                              <m:r>
                                <a:rPr lang="en-CA" sz="1200">
                                  <a:effectLst/>
                                  <a:latin typeface="Cambria Math" panose="02040503050406030204" pitchFamily="18" charset="0"/>
                                </a:rPr>
                                <m:t>%</m:t>
                              </m:r>
                            </m:oMath>
                          </a14:m>
                          <a:endParaRPr lang="en-US" sz="1100">
                            <a:effectLst/>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CA" sz="1200">
                                    <a:effectLst/>
                                    <a:latin typeface="Cambria Math" panose="02040503050406030204" pitchFamily="18" charset="0"/>
                                  </a:rPr>
                                  <m:t>−20.1%</m:t>
                                </m:r>
                              </m:oMath>
                            </m:oMathPara>
                          </a14:m>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9,397,200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5,546,000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4108695"/>
                      </a:ext>
                    </a:extLst>
                  </a:tr>
                  <a:tr h="0">
                    <a:tc>
                      <a:txBody>
                        <a:bodyPr/>
                        <a:lstStyle/>
                        <a:p>
                          <a:pPr algn="ctr">
                            <a:lnSpc>
                              <a:spcPct val="107000"/>
                            </a:lnSpc>
                            <a:spcAft>
                              <a:spcPts val="800"/>
                            </a:spcAft>
                          </a:pPr>
                          <a:r>
                            <a:rPr lang="en-CA" sz="1200">
                              <a:effectLst/>
                            </a:rPr>
                            <a:t>Path 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+88</a:t>
                          </a:r>
                          <a:endParaRPr lang="en-US" sz="1100">
                            <a:effectLst/>
                          </a:endParaRPr>
                        </a:p>
                        <a:p>
                          <a:pPr algn="ctr">
                            <a:lnSpc>
                              <a:spcPct val="107000"/>
                            </a:lnSpc>
                            <a:spcAft>
                              <a:spcPts val="800"/>
                            </a:spcAft>
                          </a:pPr>
                          <a:r>
                            <a:rPr lang="en-CA" sz="1200">
                              <a:effectLst/>
                            </a:rPr>
                            <a:t>-52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+24.6</a:t>
                          </a:r>
                          <a14:m>
                            <m:oMath xmlns:m="http://schemas.openxmlformats.org/officeDocument/2006/math">
                              <m:r>
                                <a:rPr lang="en-CA" sz="1200">
                                  <a:effectLst/>
                                  <a:latin typeface="Cambria Math" panose="02040503050406030204" pitchFamily="18" charset="0"/>
                                </a:rPr>
                                <m:t>%</m:t>
                              </m:r>
                            </m:oMath>
                          </a14:m>
                          <a:endParaRPr lang="en-US" sz="1100">
                            <a:effectLst/>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CA" sz="1200">
                                    <a:effectLst/>
                                    <a:latin typeface="Cambria Math" panose="02040503050406030204" pitchFamily="18" charset="0"/>
                                  </a:rPr>
                                  <m:t>−16.5%</m:t>
                                </m:r>
                              </m:oMath>
                            </m:oMathPara>
                          </a14:m>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12,712,000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dirty="0">
                              <a:effectLst/>
                            </a:rPr>
                            <a:t>2,992,000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3817260"/>
                      </a:ext>
                    </a:extLst>
                  </a:tr>
                </a:tbl>
              </a:graphicData>
            </a:graphic>
          </p:graphicFrame>
        </mc:Choice>
        <mc:Fallback xmlns="">
          <p:graphicFrame>
            <p:nvGraphicFramePr>
              <p:cNvPr id="5" name="عنصر نائب للمحتوى 4">
                <a:extLst>
                  <a:ext uri="{FF2B5EF4-FFF2-40B4-BE49-F238E27FC236}">
                    <a16:creationId xmlns:a16="http://schemas.microsoft.com/office/drawing/2014/main" id="{33C21C1B-C4D2-4F0F-BE26-2BF8DE7288EB}"/>
                  </a:ext>
                </a:extLst>
              </p:cNvPr>
              <p:cNvGraphicFramePr>
                <a:graphicFrameLocks noGrp="1"/>
              </p:cNvGraphicFramePr>
              <p:nvPr>
                <p:ph idx="1"/>
                <p:extLst>
                  <p:ext uri="{D42A27DB-BD31-4B8C-83A1-F6EECF244321}">
                    <p14:modId xmlns:p14="http://schemas.microsoft.com/office/powerpoint/2010/main" val="2853081438"/>
                  </p:ext>
                </p:extLst>
              </p:nvPr>
            </p:nvGraphicFramePr>
            <p:xfrm>
              <a:off x="665607" y="2402700"/>
              <a:ext cx="5442585" cy="2444751"/>
            </p:xfrm>
            <a:graphic>
              <a:graphicData uri="http://schemas.openxmlformats.org/drawingml/2006/table">
                <a:tbl>
                  <a:tblPr firstRow="1" firstCol="1" bandRow="1">
                    <a:tableStyleId>{5C22544A-7EE6-4342-B048-85BDC9FD1C3A}</a:tableStyleId>
                  </a:tblPr>
                  <a:tblGrid>
                    <a:gridCol w="932815">
                      <a:extLst>
                        <a:ext uri="{9D8B030D-6E8A-4147-A177-3AD203B41FA5}">
                          <a16:colId xmlns:a16="http://schemas.microsoft.com/office/drawing/2014/main" val="2579124443"/>
                        </a:ext>
                      </a:extLst>
                    </a:gridCol>
                    <a:gridCol w="782828">
                      <a:extLst>
                        <a:ext uri="{9D8B030D-6E8A-4147-A177-3AD203B41FA5}">
                          <a16:colId xmlns:a16="http://schemas.microsoft.com/office/drawing/2014/main" val="419303002"/>
                        </a:ext>
                      </a:extLst>
                    </a:gridCol>
                    <a:gridCol w="1020572">
                      <a:extLst>
                        <a:ext uri="{9D8B030D-6E8A-4147-A177-3AD203B41FA5}">
                          <a16:colId xmlns:a16="http://schemas.microsoft.com/office/drawing/2014/main" val="2682216899"/>
                        </a:ext>
                      </a:extLst>
                    </a:gridCol>
                    <a:gridCol w="901700">
                      <a:extLst>
                        <a:ext uri="{9D8B030D-6E8A-4147-A177-3AD203B41FA5}">
                          <a16:colId xmlns:a16="http://schemas.microsoft.com/office/drawing/2014/main" val="2333689853"/>
                        </a:ext>
                      </a:extLst>
                    </a:gridCol>
                    <a:gridCol w="902335">
                      <a:extLst>
                        <a:ext uri="{9D8B030D-6E8A-4147-A177-3AD203B41FA5}">
                          <a16:colId xmlns:a16="http://schemas.microsoft.com/office/drawing/2014/main" val="3762067188"/>
                        </a:ext>
                      </a:extLst>
                    </a:gridCol>
                    <a:gridCol w="902335">
                      <a:extLst>
                        <a:ext uri="{9D8B030D-6E8A-4147-A177-3AD203B41FA5}">
                          <a16:colId xmlns:a16="http://schemas.microsoft.com/office/drawing/2014/main" val="2725287517"/>
                        </a:ext>
                      </a:extLst>
                    </a:gridCol>
                  </a:tblGrid>
                  <a:tr h="772732">
                    <a:tc>
                      <a:txBody>
                        <a:bodyPr/>
                        <a:lstStyle/>
                        <a:p>
                          <a:pPr algn="ctr">
                            <a:lnSpc>
                              <a:spcPct val="107000"/>
                            </a:lnSpc>
                            <a:spcAft>
                              <a:spcPts val="800"/>
                            </a:spcAft>
                          </a:pPr>
                          <a:r>
                            <a:rPr lang="en-CA" sz="1200">
                              <a:effectLst/>
                            </a:rPr>
                            <a:t>Alternatives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Road length (km)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Elevation Gain/Loss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dirty="0">
                              <a:effectLst/>
                            </a:rPr>
                            <a:t>Max/Min</a:t>
                          </a:r>
                          <a:endParaRPr lang="en-US" sz="1100" dirty="0">
                            <a:effectLst/>
                          </a:endParaRPr>
                        </a:p>
                        <a:p>
                          <a:pPr algn="ctr">
                            <a:lnSpc>
                              <a:spcPct val="107000"/>
                            </a:lnSpc>
                            <a:spcAft>
                              <a:spcPts val="800"/>
                            </a:spcAft>
                          </a:pPr>
                          <a:r>
                            <a:rPr lang="en-CA" sz="1200" dirty="0">
                              <a:effectLst/>
                            </a:rPr>
                            <a:t>Slope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Max.              cut quantity      (m3)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Max.              fill quantity     (m3)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89099439"/>
                      </a:ext>
                    </a:extLst>
                  </a:tr>
                  <a:tr h="482791">
                    <a:tc>
                      <a:txBody>
                        <a:bodyPr/>
                        <a:lstStyle/>
                        <a:p>
                          <a:pPr algn="ctr">
                            <a:lnSpc>
                              <a:spcPct val="107000"/>
                            </a:lnSpc>
                            <a:spcAft>
                              <a:spcPts val="800"/>
                            </a:spcAft>
                          </a:pPr>
                          <a:r>
                            <a:rPr lang="en-CA" sz="1200">
                              <a:effectLst/>
                            </a:rPr>
                            <a:t>Path 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+70</a:t>
                          </a:r>
                          <a:endParaRPr lang="en-US" sz="1100">
                            <a:effectLst/>
                          </a:endParaRPr>
                        </a:p>
                        <a:p>
                          <a:pPr algn="ctr">
                            <a:lnSpc>
                              <a:spcPct val="107000"/>
                            </a:lnSpc>
                            <a:spcAft>
                              <a:spcPts val="800"/>
                            </a:spcAft>
                          </a:pPr>
                          <a:r>
                            <a:rPr lang="en-CA" sz="1200">
                              <a:effectLst/>
                            </a:rPr>
                            <a:t>-67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a:p>
                      </a:txBody>
                      <a:tcPr marL="68580" marR="68580" marT="0" marB="0" anchor="ctr">
                        <a:blipFill>
                          <a:blip r:embed="rId3"/>
                          <a:stretch>
                            <a:fillRect l="-304054" t="-172152" r="-203378" b="-253165"/>
                          </a:stretch>
                        </a:blipFill>
                      </a:tcPr>
                    </a:tc>
                    <a:tc>
                      <a:txBody>
                        <a:bodyPr/>
                        <a:lstStyle/>
                        <a:p>
                          <a:pPr algn="ctr">
                            <a:lnSpc>
                              <a:spcPct val="107000"/>
                            </a:lnSpc>
                            <a:spcAft>
                              <a:spcPts val="800"/>
                            </a:spcAft>
                          </a:pPr>
                          <a:r>
                            <a:rPr lang="en-CA" sz="1200">
                              <a:effectLst/>
                            </a:rPr>
                            <a:t>3,222,000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3,214,000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31968767"/>
                      </a:ext>
                    </a:extLst>
                  </a:tr>
                  <a:tr h="594614">
                    <a:tc>
                      <a:txBody>
                        <a:bodyPr/>
                        <a:lstStyle/>
                        <a:p>
                          <a:pPr algn="ctr">
                            <a:lnSpc>
                              <a:spcPct val="107000"/>
                            </a:lnSpc>
                            <a:spcAft>
                              <a:spcPts val="800"/>
                            </a:spcAft>
                          </a:pPr>
                          <a:r>
                            <a:rPr lang="en-CA" sz="1200">
                              <a:effectLst/>
                            </a:rPr>
                            <a:t>Path 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24.3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+64</a:t>
                          </a:r>
                          <a:endParaRPr lang="en-US" sz="1100">
                            <a:effectLst/>
                          </a:endParaRPr>
                        </a:p>
                        <a:p>
                          <a:pPr algn="ctr">
                            <a:lnSpc>
                              <a:spcPct val="107000"/>
                            </a:lnSpc>
                            <a:spcAft>
                              <a:spcPts val="800"/>
                            </a:spcAft>
                          </a:pPr>
                          <a:r>
                            <a:rPr lang="en-CA" sz="1200">
                              <a:effectLst/>
                            </a:rPr>
                            <a:t>-62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a:p>
                      </a:txBody>
                      <a:tcPr marL="68580" marR="68580" marT="0" marB="0" anchor="ctr">
                        <a:blipFill>
                          <a:blip r:embed="rId3"/>
                          <a:stretch>
                            <a:fillRect l="-304054" t="-219388" r="-203378" b="-104082"/>
                          </a:stretch>
                        </a:blipFill>
                      </a:tcPr>
                    </a:tc>
                    <a:tc>
                      <a:txBody>
                        <a:bodyPr/>
                        <a:lstStyle/>
                        <a:p>
                          <a:pPr algn="ctr">
                            <a:lnSpc>
                              <a:spcPct val="107000"/>
                            </a:lnSpc>
                            <a:spcAft>
                              <a:spcPts val="800"/>
                            </a:spcAft>
                          </a:pPr>
                          <a:r>
                            <a:rPr lang="en-CA" sz="1200">
                              <a:effectLst/>
                            </a:rPr>
                            <a:t>9,397,200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5,546,000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4108695"/>
                      </a:ext>
                    </a:extLst>
                  </a:tr>
                  <a:tr h="594614">
                    <a:tc>
                      <a:txBody>
                        <a:bodyPr/>
                        <a:lstStyle/>
                        <a:p>
                          <a:pPr algn="ctr">
                            <a:lnSpc>
                              <a:spcPct val="107000"/>
                            </a:lnSpc>
                            <a:spcAft>
                              <a:spcPts val="800"/>
                            </a:spcAft>
                          </a:pPr>
                          <a:r>
                            <a:rPr lang="en-CA" sz="1200">
                              <a:effectLst/>
                            </a:rPr>
                            <a:t>Path 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26.8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a:effectLst/>
                            </a:rPr>
                            <a:t>+88</a:t>
                          </a:r>
                          <a:endParaRPr lang="en-US" sz="1100">
                            <a:effectLst/>
                          </a:endParaRPr>
                        </a:p>
                        <a:p>
                          <a:pPr algn="ctr">
                            <a:lnSpc>
                              <a:spcPct val="107000"/>
                            </a:lnSpc>
                            <a:spcAft>
                              <a:spcPts val="800"/>
                            </a:spcAft>
                          </a:pPr>
                          <a:r>
                            <a:rPr lang="en-CA" sz="1200">
                              <a:effectLst/>
                            </a:rPr>
                            <a:t>-52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a:p>
                      </a:txBody>
                      <a:tcPr marL="68580" marR="68580" marT="0" marB="0" anchor="ctr">
                        <a:blipFill>
                          <a:blip r:embed="rId3"/>
                          <a:stretch>
                            <a:fillRect l="-304054" t="-319388" r="-203378" b="-4082"/>
                          </a:stretch>
                        </a:blipFill>
                      </a:tcPr>
                    </a:tc>
                    <a:tc>
                      <a:txBody>
                        <a:bodyPr/>
                        <a:lstStyle/>
                        <a:p>
                          <a:pPr algn="ctr">
                            <a:lnSpc>
                              <a:spcPct val="107000"/>
                            </a:lnSpc>
                            <a:spcAft>
                              <a:spcPts val="800"/>
                            </a:spcAft>
                          </a:pPr>
                          <a:r>
                            <a:rPr lang="en-CA" sz="1200">
                              <a:effectLst/>
                            </a:rPr>
                            <a:t>12,712,000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CA" sz="1200" dirty="0">
                              <a:effectLst/>
                            </a:rPr>
                            <a:t>2,992,000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3817260"/>
                      </a:ext>
                    </a:extLst>
                  </a:tr>
                </a:tbl>
              </a:graphicData>
            </a:graphic>
          </p:graphicFrame>
        </mc:Fallback>
      </mc:AlternateContent>
      <p:pic>
        <p:nvPicPr>
          <p:cNvPr id="4" name="Picture 4">
            <a:extLst>
              <a:ext uri="{FF2B5EF4-FFF2-40B4-BE49-F238E27FC236}">
                <a16:creationId xmlns:a16="http://schemas.microsoft.com/office/drawing/2014/main" id="{358A7D0C-291E-494C-BFAD-67D7C34C54E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227500" y="1691322"/>
            <a:ext cx="4980431" cy="4392408"/>
          </a:xfrm>
          <a:prstGeom prst="rect">
            <a:avLst/>
          </a:prstGeom>
        </p:spPr>
      </p:pic>
      <p:pic>
        <p:nvPicPr>
          <p:cNvPr id="3" name="Google Shape;57;p13">
            <a:extLst>
              <a:ext uri="{FF2B5EF4-FFF2-40B4-BE49-F238E27FC236}">
                <a16:creationId xmlns:a16="http://schemas.microsoft.com/office/drawing/2014/main" id="{1BC0B132-2386-4E97-8C92-27BD761F9CB8}"/>
              </a:ext>
            </a:extLst>
          </p:cNvPr>
          <p:cNvPicPr preferRelativeResize="0"/>
          <p:nvPr/>
        </p:nvPicPr>
        <p:blipFill>
          <a:blip r:embed="rId5">
            <a:alphaModFix/>
          </a:blip>
          <a:stretch>
            <a:fillRect/>
          </a:stretch>
        </p:blipFill>
        <p:spPr>
          <a:xfrm>
            <a:off x="0" y="-66421"/>
            <a:ext cx="1489166" cy="1318703"/>
          </a:xfrm>
          <a:prstGeom prst="rect">
            <a:avLst/>
          </a:prstGeom>
          <a:noFill/>
          <a:ln>
            <a:noFill/>
          </a:ln>
        </p:spPr>
      </p:pic>
      <p:sp>
        <p:nvSpPr>
          <p:cNvPr id="8" name="Slide Number Placeholder 7">
            <a:extLst>
              <a:ext uri="{FF2B5EF4-FFF2-40B4-BE49-F238E27FC236}">
                <a16:creationId xmlns:a16="http://schemas.microsoft.com/office/drawing/2014/main" id="{9B8E051F-462D-40C7-AD9A-79099321FD67}"/>
              </a:ext>
            </a:extLst>
          </p:cNvPr>
          <p:cNvSpPr>
            <a:spLocks noGrp="1"/>
          </p:cNvSpPr>
          <p:nvPr>
            <p:ph type="sldNum" sz="quarter" idx="12"/>
          </p:nvPr>
        </p:nvSpPr>
        <p:spPr/>
        <p:txBody>
          <a:bodyPr>
            <a:normAutofit lnSpcReduction="10000"/>
          </a:bodyPr>
          <a:lstStyle/>
          <a:p>
            <a:fld id="{D733103D-BF4D-154C-AAA9-127D4A025979}" type="slidenum">
              <a:rPr lang="en-SA" smtClean="0"/>
              <a:t>9</a:t>
            </a:fld>
            <a:endParaRPr lang="en-SA"/>
          </a:p>
        </p:txBody>
      </p:sp>
    </p:spTree>
    <p:extLst>
      <p:ext uri="{BB962C8B-B14F-4D97-AF65-F5344CB8AC3E}">
        <p14:creationId xmlns:p14="http://schemas.microsoft.com/office/powerpoint/2010/main" val="21256742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مشهد">
  <a:themeElements>
    <a:clrScheme name="مشهد">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مشهد">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مشهد">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TM03457515[[fn=مشهد]]</Template>
  <TotalTime>6266</TotalTime>
  <Words>3582</Words>
  <Application>Microsoft Office PowerPoint</Application>
  <PresentationFormat>Widescreen</PresentationFormat>
  <Paragraphs>1413</Paragraphs>
  <Slides>75</Slides>
  <Notes>57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75</vt:i4>
      </vt:variant>
    </vt:vector>
  </HeadingPairs>
  <TitlesOfParts>
    <vt:vector size="87" baseType="lpstr">
      <vt:lpstr>Arial</vt:lpstr>
      <vt:lpstr>Calibri</vt:lpstr>
      <vt:lpstr>Cambria Math</vt:lpstr>
      <vt:lpstr>Century Schoolbook</vt:lpstr>
      <vt:lpstr>Garamond</vt:lpstr>
      <vt:lpstr>Selawik Light</vt:lpstr>
      <vt:lpstr>Speak Pro</vt:lpstr>
      <vt:lpstr>Times New Roman</vt:lpstr>
      <vt:lpstr>Wingdings</vt:lpstr>
      <vt:lpstr>Wingdings 2</vt:lpstr>
      <vt:lpstr>مشهد</vt:lpstr>
      <vt:lpstr>SavonVTI</vt:lpstr>
      <vt:lpstr>College of Engineering  Department of Civil Engineering</vt:lpstr>
      <vt:lpstr>The Design of a Highway Section of Alhofuf Western Ring Road in Alahsa</vt:lpstr>
      <vt:lpstr>Outline</vt:lpstr>
      <vt:lpstr>Introduction</vt:lpstr>
      <vt:lpstr>Introduction</vt:lpstr>
      <vt:lpstr>Objectives</vt:lpstr>
      <vt:lpstr>PowerPoint Presentation</vt:lpstr>
      <vt:lpstr>Constraints</vt:lpstr>
      <vt:lpstr>Alternatives</vt:lpstr>
      <vt:lpstr>Traffic Analysis</vt:lpstr>
      <vt:lpstr>Average Weekly Traffic Volume from Riyadh Rd to Airport</vt:lpstr>
      <vt:lpstr>Average Weekly Traffic Volume from Airport to Riyadh Rd</vt:lpstr>
      <vt:lpstr>Future traffic daily volume after 20yr (ADT)b.y </vt:lpstr>
      <vt:lpstr>The equivalent future traffic daily volume </vt:lpstr>
      <vt:lpstr>Calculate the prevailing traffic volume in one direction </vt:lpstr>
      <vt:lpstr>Design Speed</vt:lpstr>
      <vt:lpstr># of Lanes </vt:lpstr>
      <vt:lpstr>Soil Profile</vt:lpstr>
      <vt:lpstr>Soil Classification Systems</vt:lpstr>
      <vt:lpstr>Sieve Analysis Samples</vt:lpstr>
      <vt:lpstr>PowerPoint Presentation</vt:lpstr>
      <vt:lpstr>Penetration Test</vt:lpstr>
      <vt:lpstr>CBR Calculation</vt:lpstr>
      <vt:lpstr>Horizontal Alignment</vt:lpstr>
      <vt:lpstr>Horizontal Alignment</vt:lpstr>
      <vt:lpstr>Designed Horizontal Curve at Station 7+12   </vt:lpstr>
      <vt:lpstr>Points On Horizontal  at Station 7+12</vt:lpstr>
      <vt:lpstr>Designed Horizontal Curve at Station 28+64  </vt:lpstr>
      <vt:lpstr>Points On Horizontal  at Station 28+64</vt:lpstr>
      <vt:lpstr>Designed Horizontal Curve at Station 50+30</vt:lpstr>
      <vt:lpstr>Points On Horizontal  at Station 50+30</vt:lpstr>
      <vt:lpstr>Designed Horizontal Curve at Station 56+14 </vt:lpstr>
      <vt:lpstr>Points On Horizontal  at Station 56+14</vt:lpstr>
      <vt:lpstr>Vertical Alignment</vt:lpstr>
      <vt:lpstr>Vertical  Alignment</vt:lpstr>
      <vt:lpstr>Types of Vertical Curves</vt:lpstr>
      <vt:lpstr>Point On Curve for Crest at Station [2+12]  </vt:lpstr>
      <vt:lpstr>Crest Vertical Curve Profile</vt:lpstr>
      <vt:lpstr>Point On Curve for Crest at Station [32+12]  </vt:lpstr>
      <vt:lpstr>PowerPoint Presentation</vt:lpstr>
      <vt:lpstr>Point On Curve for Sag At Station [36+06]  </vt:lpstr>
      <vt:lpstr>Sag Vertical Curve Profile</vt:lpstr>
      <vt:lpstr>Point On Curve for Sag At Station [26+10]  </vt:lpstr>
      <vt:lpstr>PowerPoint Presentation</vt:lpstr>
      <vt:lpstr>Pavement Design</vt:lpstr>
      <vt:lpstr>Pavement Design Type</vt:lpstr>
      <vt:lpstr>Design Method “AASHTO”</vt:lpstr>
      <vt:lpstr>Sections of The Highway Station (42+00 to 44+00)</vt:lpstr>
      <vt:lpstr>“AASHTO” Design Method  </vt:lpstr>
      <vt:lpstr>Pavement coefficients (a_1, a_2,a_3)</vt:lpstr>
      <vt:lpstr>Drainage Coefficient (m_2), (m_3):</vt:lpstr>
      <vt:lpstr>Structural Number</vt:lpstr>
      <vt:lpstr>Layers Thickness Calculation</vt:lpstr>
      <vt:lpstr>PowerPoint Presentation</vt:lpstr>
      <vt:lpstr>Drainage System</vt:lpstr>
      <vt:lpstr>Drainage System</vt:lpstr>
      <vt:lpstr>Drainage System</vt:lpstr>
      <vt:lpstr>Drainage System</vt:lpstr>
      <vt:lpstr>Road Intersection</vt:lpstr>
      <vt:lpstr>Road Intersection</vt:lpstr>
      <vt:lpstr>Intersections on the Road</vt:lpstr>
      <vt:lpstr>Road Intersections</vt:lpstr>
      <vt:lpstr>Intersection Path Suggestion Station [20+60] </vt:lpstr>
      <vt:lpstr>Traffic Analysis</vt:lpstr>
      <vt:lpstr>Determine the number of lanes</vt:lpstr>
      <vt:lpstr>Cost Estimation </vt:lpstr>
      <vt:lpstr>Cost Estimation </vt:lpstr>
      <vt:lpstr>Cost Estimation </vt:lpstr>
      <vt:lpstr>PowerPoint Presentation</vt:lpstr>
      <vt:lpstr>Summary </vt:lpstr>
      <vt:lpstr>Conclusion </vt:lpstr>
      <vt:lpstr>PowerPoint Presentation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Engineering  Department of Civil Engineering</dc:title>
  <dc:creator>Alzahra Ali Y Aleid</dc:creator>
  <cp:lastModifiedBy>Nimran Alajmi</cp:lastModifiedBy>
  <cp:revision>181</cp:revision>
  <dcterms:created xsi:type="dcterms:W3CDTF">2020-11-04T17:35:17Z</dcterms:created>
  <dcterms:modified xsi:type="dcterms:W3CDTF">2020-12-31T07:41:36Z</dcterms:modified>
</cp:coreProperties>
</file>