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305" r:id="rId4"/>
    <p:sldId id="297" r:id="rId5"/>
    <p:sldId id="298" r:id="rId6"/>
    <p:sldId id="299" r:id="rId7"/>
    <p:sldId id="304" r:id="rId8"/>
    <p:sldId id="289" r:id="rId9"/>
    <p:sldId id="259" r:id="rId10"/>
    <p:sldId id="268" r:id="rId11"/>
    <p:sldId id="260" r:id="rId12"/>
    <p:sldId id="300" r:id="rId13"/>
    <p:sldId id="277" r:id="rId14"/>
    <p:sldId id="301" r:id="rId15"/>
    <p:sldId id="278" r:id="rId16"/>
    <p:sldId id="267" r:id="rId17"/>
    <p:sldId id="261" r:id="rId18"/>
    <p:sldId id="280" r:id="rId19"/>
    <p:sldId id="281" r:id="rId20"/>
    <p:sldId id="283" r:id="rId21"/>
    <p:sldId id="282" r:id="rId22"/>
    <p:sldId id="302" r:id="rId23"/>
    <p:sldId id="286" r:id="rId24"/>
    <p:sldId id="287" r:id="rId25"/>
    <p:sldId id="285" r:id="rId26"/>
    <p:sldId id="303" r:id="rId27"/>
    <p:sldId id="274" r:id="rId28"/>
    <p:sldId id="290" r:id="rId29"/>
    <p:sldId id="291" r:id="rId30"/>
    <p:sldId id="292" r:id="rId31"/>
    <p:sldId id="279" r:id="rId32"/>
    <p:sldId id="293" r:id="rId33"/>
    <p:sldId id="294" r:id="rId34"/>
    <p:sldId id="295" r:id="rId35"/>
    <p:sldId id="306" r:id="rId36"/>
    <p:sldId id="309" r:id="rId37"/>
    <p:sldId id="264" r:id="rId38"/>
    <p:sldId id="296" r:id="rId39"/>
    <p:sldId id="307" r:id="rId40"/>
    <p:sldId id="308" r:id="rId41"/>
    <p:sldId id="310" r:id="rId42"/>
    <p:sldId id="26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0"/>
    <a:srgbClr val="006600"/>
    <a:srgbClr val="0080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60"/>
  </p:normalViewPr>
  <p:slideViewPr>
    <p:cSldViewPr>
      <p:cViewPr>
        <p:scale>
          <a:sx n="70" d="100"/>
          <a:sy n="70" d="100"/>
        </p:scale>
        <p:origin x="-135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4669A-AA91-435C-A93B-4A840CA9A84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B541A-DF19-4C33-B73C-EA6DAA4EB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276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67C7C-08BA-45DD-A8A9-7365B70122BD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F8F5-5A80-45EC-8A0F-D43B4118E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12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F8F5-5A80-45EC-8A0F-D43B4118E80A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5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8F5-5A80-45EC-8A0F-D43B4118E8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5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8F5-5A80-45EC-8A0F-D43B4118E8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5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8F5-5A80-45EC-8A0F-D43B4118E8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58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8F5-5A80-45EC-8A0F-D43B4118E8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58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8F5-5A80-45EC-8A0F-D43B4118E8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58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8F5-5A80-45EC-8A0F-D43B4118E80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86DA-0CA1-4BE9-8012-084451BE8419}" type="datetime1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58E2-449F-4ACD-88CA-0ED4F56CA99E}" type="datetime1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25F2-172B-4A57-A3CF-478D84C76210}" type="datetime1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6D44-CFE0-4360-9753-8DF64B830B36}" type="datetime1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B2BC-C950-40C3-A93E-6163E1472920}" type="datetime1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4B4-227E-4EBF-A829-7182BA017470}" type="datetime1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77F8-53AA-4BCD-AA2E-A0B990D4FBE0}" type="datetime1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3B6F-21ED-4EB4-B61F-4DB07D07B3F7}" type="datetime1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4EB4-072B-4CF1-9430-95A414C1A72B}" type="datetime1">
              <a:rPr lang="en-US" smtClean="0"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706-5C69-4799-8E38-BC45E1F3B91B}" type="datetime1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3C8C-DEF4-483E-8FEA-25D2669E4767}" type="datetime1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2B7800-66DC-4F5B-A645-23C69DEDD78B}" type="datetime1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1B3054-5E26-4131-B590-B16E3C9CB8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iFpd_FwvDKAhXI1BoKHbi_C8kQjRwIBw&amp;url=http://www.bizjournals.com/orlando/blog/2015/11/starflyer-ride-a-reason-behind-unicorps-bigger-i.html&amp;psig=AFQjCNGSBMPgGN1ThYVxkTdD5CjbiPIAkg&amp;ust=14553078616380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76800"/>
            <a:ext cx="6858000" cy="1219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Mohamed AL-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Habib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ID: 200900638)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Omar G.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Abdullah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ID: 201200201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173766"/>
            <a:ext cx="7010400" cy="71243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2400" b="1" u="sng" dirty="0" smtClean="0">
                <a:solidFill>
                  <a:srgbClr val="008000"/>
                </a:solidFill>
                <a:effectLst/>
                <a:cs typeface="Adobe Hebrew" pitchFamily="18" charset="-79"/>
              </a:rPr>
              <a:t>Geotechnical </a:t>
            </a:r>
            <a:r>
              <a:rPr lang="en-US" sz="2400" b="1" u="sng" dirty="0">
                <a:solidFill>
                  <a:srgbClr val="008000"/>
                </a:solidFill>
                <a:effectLst/>
                <a:cs typeface="Adobe Hebrew" pitchFamily="18" charset="-79"/>
              </a:rPr>
              <a:t>Design of a Star Flyer Tower </a:t>
            </a:r>
            <a:r>
              <a:rPr lang="en-US" sz="2400" b="1" u="sng" dirty="0" smtClean="0">
                <a:solidFill>
                  <a:srgbClr val="008000"/>
                </a:solidFill>
                <a:effectLst/>
                <a:cs typeface="Adobe Hebrew" pitchFamily="18" charset="-79"/>
              </a:rPr>
              <a:t>    (</a:t>
            </a:r>
            <a:r>
              <a:rPr lang="en-US" sz="2400" b="1" u="sng" dirty="0">
                <a:solidFill>
                  <a:srgbClr val="008000"/>
                </a:solidFill>
                <a:effectLst/>
                <a:cs typeface="Adobe Hebrew" pitchFamily="18" charset="-79"/>
              </a:rPr>
              <a:t>Six Flags) Projected Nearby a Slope</a:t>
            </a:r>
            <a:br>
              <a:rPr lang="en-US" sz="2400" b="1" u="sng" dirty="0">
                <a:solidFill>
                  <a:srgbClr val="008000"/>
                </a:solidFill>
                <a:effectLst/>
                <a:cs typeface="Adobe Hebrew" pitchFamily="18" charset="-79"/>
              </a:rPr>
            </a:br>
            <a:endParaRPr lang="en-US" sz="2400" dirty="0">
              <a:solidFill>
                <a:srgbClr val="008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Spring 2015/2016</a:t>
            </a:r>
            <a:b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ASSE 4311: Learning Outcome Assessment III/Civil Engineering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371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Presentation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0" y="632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2" name="Picture 11" descr="http://media.bizj.us/view/img/4402421/star-flyer-praterturm201118*750xx2848-3797-0-0.jpg">
            <a:hlinkClick r:id="rId3"/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8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1"/>
            <a:ext cx="1828800" cy="5322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0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76600" y="6435694"/>
            <a:ext cx="1828800" cy="365125"/>
          </a:xfrm>
        </p:spPr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10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76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Slope </a:t>
            </a:r>
            <a:r>
              <a:rPr lang="en-US" dirty="0" smtClean="0"/>
              <a:t>Stability (Case 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6388" y="519326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 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24000" y="5257800"/>
            <a:ext cx="7391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46956"/>
            <a:ext cx="8839200" cy="5430044"/>
          </a:xfrm>
        </p:spPr>
      </p:pic>
      <p:cxnSp>
        <p:nvCxnSpPr>
          <p:cNvPr id="13" name="Straight Arrow Connector 12"/>
          <p:cNvCxnSpPr/>
          <p:nvPr/>
        </p:nvCxnSpPr>
        <p:spPr>
          <a:xfrm>
            <a:off x="1752600" y="6336268"/>
            <a:ext cx="7162800" cy="645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10200" y="6031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 m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7800" y="2133600"/>
            <a:ext cx="7543800" cy="422326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72" name="Straight Connector 3071"/>
          <p:cNvCxnSpPr/>
          <p:nvPr/>
        </p:nvCxnSpPr>
        <p:spPr>
          <a:xfrm>
            <a:off x="3048000" y="3429000"/>
            <a:ext cx="59436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438400" y="3962400"/>
            <a:ext cx="65532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5" name="Straight Connector 3084"/>
          <p:cNvCxnSpPr/>
          <p:nvPr/>
        </p:nvCxnSpPr>
        <p:spPr>
          <a:xfrm flipV="1">
            <a:off x="152400" y="4648200"/>
            <a:ext cx="8839200" cy="38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99" name="Straight Connector 3098"/>
          <p:cNvCxnSpPr/>
          <p:nvPr/>
        </p:nvCxnSpPr>
        <p:spPr>
          <a:xfrm>
            <a:off x="1943100" y="2400300"/>
            <a:ext cx="0" cy="2247900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376441" y="29718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389998" y="3429000"/>
            <a:ext cx="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7391400" y="4038600"/>
            <a:ext cx="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752600" y="2971800"/>
            <a:ext cx="1752600" cy="17145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505200" y="2971800"/>
            <a:ext cx="54864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1828800" y="4619625"/>
            <a:ext cx="7162800" cy="47625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24600" y="6477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Stability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11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372245" cy="51816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962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  Slope Stability (</a:t>
            </a:r>
            <a:r>
              <a:rPr lang="en-US" dirty="0"/>
              <a:t>C</a:t>
            </a:r>
            <a:r>
              <a:rPr lang="en-US" dirty="0" smtClean="0"/>
              <a:t>ase 1)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76600" y="6435694"/>
            <a:ext cx="1828800" cy="365125"/>
          </a:xfrm>
        </p:spPr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pPr/>
              <a:t>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8889" y="152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Slope S</a:t>
            </a:r>
            <a:r>
              <a:rPr lang="en-US" dirty="0" smtClean="0"/>
              <a:t>tability (case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dirty="0" smtClean="0"/>
              <a:t>) </a:t>
            </a:r>
            <a:endParaRPr lang="en-US" dirty="0"/>
          </a:p>
        </p:txBody>
      </p:sp>
      <p:cxnSp>
        <p:nvCxnSpPr>
          <p:cNvPr id="3099" name="Straight Connector 3098"/>
          <p:cNvCxnSpPr/>
          <p:nvPr/>
        </p:nvCxnSpPr>
        <p:spPr>
          <a:xfrm>
            <a:off x="1943100" y="1485900"/>
            <a:ext cx="0" cy="2247900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24600" y="6477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Stability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914400"/>
            <a:ext cx="8934269" cy="539438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371600" y="2133600"/>
            <a:ext cx="7715068" cy="403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399" y="4495800"/>
            <a:ext cx="8991601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72" name="Straight Connector 3071"/>
          <p:cNvCxnSpPr/>
          <p:nvPr/>
        </p:nvCxnSpPr>
        <p:spPr>
          <a:xfrm flipH="1" flipV="1">
            <a:off x="3352800" y="2933700"/>
            <a:ext cx="5638800" cy="38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9" name="Straight Connector 3078"/>
          <p:cNvCxnSpPr/>
          <p:nvPr/>
        </p:nvCxnSpPr>
        <p:spPr>
          <a:xfrm flipH="1">
            <a:off x="2971800" y="3352800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2" name="Straight Connector 3081"/>
          <p:cNvCxnSpPr/>
          <p:nvPr/>
        </p:nvCxnSpPr>
        <p:spPr>
          <a:xfrm>
            <a:off x="2209800" y="3962400"/>
            <a:ext cx="6876868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4" name="Straight Connector 3083"/>
          <p:cNvCxnSpPr/>
          <p:nvPr/>
        </p:nvCxnSpPr>
        <p:spPr>
          <a:xfrm flipH="1">
            <a:off x="1600200" y="2971800"/>
            <a:ext cx="1676400" cy="160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97" name="Straight Connector 3096"/>
          <p:cNvCxnSpPr/>
          <p:nvPr/>
        </p:nvCxnSpPr>
        <p:spPr>
          <a:xfrm flipH="1">
            <a:off x="1600200" y="2362200"/>
            <a:ext cx="285750" cy="2171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1524000" y="6172200"/>
            <a:ext cx="7620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5400000">
            <a:off x="685800" y="5334000"/>
            <a:ext cx="1752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5334000" y="5867400"/>
            <a:ext cx="6096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45m</a:t>
            </a:r>
          </a:p>
        </p:txBody>
      </p:sp>
      <p:cxnSp>
        <p:nvCxnSpPr>
          <p:cNvPr id="23" name="رابط مستقيم 22"/>
          <p:cNvCxnSpPr/>
          <p:nvPr/>
        </p:nvCxnSpPr>
        <p:spPr>
          <a:xfrm flipH="1">
            <a:off x="1885950" y="2362994"/>
            <a:ext cx="19844" cy="2132806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4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76600" y="6435694"/>
            <a:ext cx="1828800" cy="365125"/>
          </a:xfrm>
        </p:spPr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8889" y="152400"/>
            <a:ext cx="70459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Slope </a:t>
            </a:r>
            <a:r>
              <a:rPr lang="en-US" dirty="0" smtClean="0"/>
              <a:t>Stability (</a:t>
            </a:r>
            <a:r>
              <a:rPr lang="en-US" dirty="0" smtClean="0">
                <a:solidFill>
                  <a:schemeClr val="tx1"/>
                </a:solidFill>
              </a:rPr>
              <a:t>case 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6477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Stability (2)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75188"/>
            <a:ext cx="7860467" cy="54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76600" y="6435694"/>
            <a:ext cx="1828800" cy="365125"/>
          </a:xfrm>
        </p:spPr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pPr/>
              <a:t>14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5089" y="2286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Slope S</a:t>
            </a:r>
            <a:r>
              <a:rPr lang="en-US" dirty="0" smtClean="0"/>
              <a:t>tability (Case 3) </a:t>
            </a:r>
            <a:endParaRPr lang="en-US" dirty="0"/>
          </a:p>
        </p:txBody>
      </p:sp>
      <p:cxnSp>
        <p:nvCxnSpPr>
          <p:cNvPr id="3099" name="Straight Connector 3098"/>
          <p:cNvCxnSpPr/>
          <p:nvPr/>
        </p:nvCxnSpPr>
        <p:spPr>
          <a:xfrm>
            <a:off x="1943100" y="1485900"/>
            <a:ext cx="0" cy="2247900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81800" y="6477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Stability (3)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66454"/>
            <a:ext cx="8839200" cy="5310546"/>
          </a:xfrm>
          <a:prstGeom prst="rect">
            <a:avLst/>
          </a:prstGeom>
        </p:spPr>
      </p:pic>
      <p:cxnSp>
        <p:nvCxnSpPr>
          <p:cNvPr id="8" name="رابط مستقيم 7"/>
          <p:cNvCxnSpPr/>
          <p:nvPr/>
        </p:nvCxnSpPr>
        <p:spPr>
          <a:xfrm>
            <a:off x="152400" y="4724400"/>
            <a:ext cx="88392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5400000">
            <a:off x="723900" y="3619500"/>
            <a:ext cx="2209800" cy="1588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5400000">
            <a:off x="647700" y="3543300"/>
            <a:ext cx="22098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1371600" y="2286000"/>
            <a:ext cx="7543800" cy="4038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3352800" y="3124200"/>
            <a:ext cx="56388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V="1">
            <a:off x="1676400" y="3124200"/>
            <a:ext cx="1676400" cy="160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>
            <a:off x="2209800" y="4191000"/>
            <a:ext cx="67818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rot="10800000">
            <a:off x="2895600" y="3581401"/>
            <a:ext cx="6096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rot="5400000">
            <a:off x="762000" y="5562600"/>
            <a:ext cx="1752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رابط كسهم مستقيم 41"/>
          <p:cNvCxnSpPr/>
          <p:nvPr/>
        </p:nvCxnSpPr>
        <p:spPr>
          <a:xfrm>
            <a:off x="1600200" y="6248400"/>
            <a:ext cx="73914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4800600" y="5943600"/>
            <a:ext cx="838200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00" b="1" dirty="0" smtClean="0"/>
              <a:t>45m</a:t>
            </a:r>
            <a:endParaRPr lang="ar-SA" sz="1300" b="1" dirty="0"/>
          </a:p>
        </p:txBody>
      </p:sp>
    </p:spTree>
    <p:extLst>
      <p:ext uri="{BB962C8B-B14F-4D97-AF65-F5344CB8AC3E}">
        <p14:creationId xmlns:p14="http://schemas.microsoft.com/office/powerpoint/2010/main" val="20427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76600" y="6435694"/>
            <a:ext cx="1828800" cy="365125"/>
          </a:xfrm>
        </p:spPr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1" y="228600"/>
            <a:ext cx="7543799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Slope S</a:t>
            </a:r>
            <a:r>
              <a:rPr lang="en-US" dirty="0" smtClean="0"/>
              <a:t>tability (case 3) </a:t>
            </a:r>
            <a:endParaRPr lang="en-US" dirty="0"/>
          </a:p>
        </p:txBody>
      </p:sp>
      <p:cxnSp>
        <p:nvCxnSpPr>
          <p:cNvPr id="3099" name="Straight Connector 3098"/>
          <p:cNvCxnSpPr/>
          <p:nvPr/>
        </p:nvCxnSpPr>
        <p:spPr>
          <a:xfrm>
            <a:off x="1943100" y="1485900"/>
            <a:ext cx="0" cy="2247900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580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Stability (3)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5" y="1828800"/>
            <a:ext cx="8846675" cy="39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16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72390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Remedial Measures for Slope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27479"/>
            <a:ext cx="8849338" cy="22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Pavement Design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143000"/>
            <a:ext cx="6400800" cy="347472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Asphalt Concrete (AC): 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MR= 400,000 psi</a:t>
            </a:r>
            <a:r>
              <a:rPr lang="en-US" sz="24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Base Material:</a:t>
            </a:r>
            <a:r>
              <a:rPr lang="en-US" sz="2400" dirty="0" smtClean="0"/>
              <a:t> 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MR= 30,000 psi 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CBR = 60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Sub-base Material: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MR= 15,000 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CBR= 30 </a:t>
            </a:r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Subgrade: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MR= 4000 psi </a:t>
            </a:r>
          </a:p>
          <a:p>
            <a:pPr marL="45720" indent="0">
              <a:buNone/>
            </a:pPr>
            <a:endParaRPr lang="en-US" sz="2400" b="1" u="sng" dirty="0" smtClean="0"/>
          </a:p>
          <a:p>
            <a:pPr marL="45720" indent="0">
              <a:buNone/>
            </a:pPr>
            <a:endParaRPr lang="en-US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6925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Pavement Design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9" y="1371600"/>
            <a:ext cx="874203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Pavement Design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610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28194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447800"/>
            <a:ext cx="7543800" cy="43735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Objectives 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Architectural Planes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Geotechnical Design</a:t>
            </a:r>
          </a:p>
          <a:p>
            <a:pPr marL="4572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- Foundation System</a:t>
            </a:r>
          </a:p>
          <a:p>
            <a:pPr marL="4572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- Slope Stability Analysis</a:t>
            </a:r>
          </a:p>
          <a:p>
            <a:pPr marL="4572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- Pavement Design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Prototype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Conclusion </a:t>
            </a:r>
          </a:p>
          <a:p>
            <a:pPr marL="114300" indent="0">
              <a:buNone/>
            </a:pPr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67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Pavement Design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62999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Pavement Design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6485"/>
            <a:ext cx="8421416" cy="572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Pavement Design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7532"/>
            <a:ext cx="8904408" cy="50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23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089" y="228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Raft Foundation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01770"/>
              </p:ext>
            </p:extLst>
          </p:nvPr>
        </p:nvGraphicFramePr>
        <p:xfrm>
          <a:off x="609600" y="3429000"/>
          <a:ext cx="71628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2057400"/>
                <a:gridCol w="38100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kN or kN.m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baseline="0" dirty="0" smtClean="0"/>
                        <a:t>F</a:t>
                      </a:r>
                      <a:r>
                        <a:rPr lang="en-US" sz="1800" i="1" baseline="0" dirty="0" smtClean="0"/>
                        <a:t>V (down)</a:t>
                      </a:r>
                      <a:r>
                        <a:rPr lang="en-US" sz="2800" i="1" baseline="0" dirty="0" smtClean="0"/>
                        <a:t> 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574.8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Structure Weight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baseline="0" dirty="0" smtClean="0"/>
                        <a:t>F</a:t>
                      </a:r>
                      <a:r>
                        <a:rPr lang="en-US" sz="1800" i="1" baseline="0" dirty="0" smtClean="0"/>
                        <a:t>V (up)</a:t>
                      </a:r>
                      <a:r>
                        <a:rPr lang="en-US" sz="2800" i="1" baseline="0" dirty="0" smtClean="0"/>
                        <a:t> 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124.4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Up-lift force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baseline="0" dirty="0" smtClean="0"/>
                        <a:t>F</a:t>
                      </a:r>
                      <a:r>
                        <a:rPr lang="en-US" sz="1800" i="1" baseline="0" dirty="0" smtClean="0"/>
                        <a:t>H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865.2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Wind force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16483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N.m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Moment</a:t>
                      </a:r>
                      <a:r>
                        <a:rPr lang="en-US" sz="2400" baseline="0" dirty="0" smtClean="0"/>
                        <a:t> due to wind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2086" y="1106715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1- Dimensions:</a:t>
            </a:r>
          </a:p>
          <a:p>
            <a:r>
              <a:rPr lang="en-US" sz="2400" b="1" dirty="0" smtClean="0"/>
              <a:t>Diameter = 10.0 m</a:t>
            </a:r>
          </a:p>
          <a:p>
            <a:r>
              <a:rPr lang="en-US" sz="2400" b="1" dirty="0" smtClean="0"/>
              <a:t>Thickness = 3.0 m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9740" y="2738229"/>
            <a:ext cx="765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2- Calculation of Loads and Moments:</a:t>
            </a:r>
          </a:p>
        </p:txBody>
      </p:sp>
    </p:spTree>
    <p:extLst>
      <p:ext uri="{BB962C8B-B14F-4D97-AF65-F5344CB8AC3E}">
        <p14:creationId xmlns:p14="http://schemas.microsoft.com/office/powerpoint/2010/main" val="16384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24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089" y="228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Raft Foundation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34101"/>
              </p:ext>
            </p:extLst>
          </p:nvPr>
        </p:nvGraphicFramePr>
        <p:xfrm>
          <a:off x="609600" y="2362200"/>
          <a:ext cx="71628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752600"/>
                <a:gridCol w="1981200"/>
                <a:gridCol w="22860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kPa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Verification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Condition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baseline="0" dirty="0" smtClean="0"/>
                        <a:t>q</a:t>
                      </a:r>
                      <a:r>
                        <a:rPr lang="en-US" sz="1800" i="0" baseline="0" dirty="0" smtClean="0"/>
                        <a:t>ult.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1431.49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baseline="0" dirty="0" smtClean="0"/>
                        <a:t>q</a:t>
                      </a:r>
                      <a:r>
                        <a:rPr lang="en-US" sz="1800" baseline="0" dirty="0" smtClean="0"/>
                        <a:t>all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477.10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q</a:t>
                      </a:r>
                      <a:r>
                        <a:rPr lang="en-US" sz="1800" dirty="0" smtClean="0"/>
                        <a:t>max</a:t>
                      </a:r>
                      <a:r>
                        <a:rPr lang="en-US" sz="18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99.70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q</a:t>
                      </a:r>
                      <a:r>
                        <a:rPr lang="en-US" sz="1800" dirty="0" smtClean="0"/>
                        <a:t>max</a:t>
                      </a:r>
                      <a:r>
                        <a:rPr lang="en-US" sz="2400" dirty="0" smtClean="0"/>
                        <a:t> &lt; </a:t>
                      </a:r>
                      <a:r>
                        <a:rPr lang="en-US" sz="2400" i="1" dirty="0" smtClean="0"/>
                        <a:t>q</a:t>
                      </a:r>
                      <a:r>
                        <a:rPr lang="en-US" sz="1800" dirty="0" smtClean="0"/>
                        <a:t>all.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Verified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q</a:t>
                      </a:r>
                      <a:r>
                        <a:rPr lang="en-US" sz="1800" dirty="0" smtClean="0"/>
                        <a:t>min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-98.08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min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&lt; 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verified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9740" y="1524000"/>
            <a:ext cx="765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3- Verification of Bearing Capacity (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Mayerhoff</a:t>
            </a:r>
            <a:r>
              <a:rPr lang="en-US" sz="2400" b="1" i="1" u="sng" dirty="0" smtClean="0">
                <a:solidFill>
                  <a:srgbClr val="C00000"/>
                </a:solidFill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12556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25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089" y="228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Raft Foundation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744723"/>
              </p:ext>
            </p:extLst>
          </p:nvPr>
        </p:nvGraphicFramePr>
        <p:xfrm>
          <a:off x="609600" y="2590800"/>
          <a:ext cx="71628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752600"/>
                <a:gridCol w="1981200"/>
                <a:gridCol w="22860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ym typeface="Symbol"/>
                        </a:rPr>
                        <a:t>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Verification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Condition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>
                          <a:sym typeface="Symbol"/>
                        </a:rPr>
                        <a:t></a:t>
                      </a:r>
                      <a:r>
                        <a:rPr lang="en-US" sz="1800" i="1" dirty="0" smtClean="0">
                          <a:sym typeface="Symbol"/>
                        </a:rPr>
                        <a:t>max</a:t>
                      </a:r>
                      <a:r>
                        <a:rPr lang="en-US" sz="18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151.8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>
                          <a:sym typeface="Symbol"/>
                        </a:rPr>
                        <a:t></a:t>
                      </a:r>
                      <a:r>
                        <a:rPr lang="en-US" sz="1800" dirty="0" smtClean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sym typeface="Symbol"/>
                        </a:rPr>
                        <a:t></a:t>
                      </a:r>
                      <a:r>
                        <a:rPr lang="en-US" sz="2400" dirty="0" smtClean="0"/>
                        <a:t>max &gt; </a:t>
                      </a:r>
                      <a:r>
                        <a:rPr lang="en-US" sz="2800" dirty="0" smtClean="0">
                          <a:sym typeface="Symbol"/>
                        </a:rPr>
                        <a:t></a:t>
                      </a:r>
                      <a:r>
                        <a:rPr lang="en-US" sz="2400" dirty="0" smtClean="0"/>
                        <a:t>all.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verified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9740" y="1828800"/>
            <a:ext cx="765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C00000"/>
                </a:solidFill>
              </a:rPr>
              <a:t>4</a:t>
            </a:r>
            <a:r>
              <a:rPr lang="en-US" sz="2400" b="1" i="1" u="sng" dirty="0" smtClean="0">
                <a:solidFill>
                  <a:srgbClr val="C00000"/>
                </a:solidFill>
              </a:rPr>
              <a:t>- Verification of Settlement (</a:t>
            </a:r>
            <a:r>
              <a:rPr lang="en-US" sz="2400" i="1" u="sng" dirty="0">
                <a:solidFill>
                  <a:srgbClr val="C00000"/>
                </a:solidFill>
              </a:rPr>
              <a:t>Schmertmann</a:t>
            </a:r>
            <a:r>
              <a:rPr lang="en-US" sz="2400" b="1" i="1" u="sng" dirty="0" smtClean="0">
                <a:solidFill>
                  <a:srgbClr val="C00000"/>
                </a:solidFill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28587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26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089" y="228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Piled Foundation </a:t>
            </a:r>
            <a:endParaRPr lang="en-US" dirty="0"/>
          </a:p>
        </p:txBody>
      </p:sp>
      <p:pic>
        <p:nvPicPr>
          <p:cNvPr id="1028" name="Picture 4" descr="https://www.dywidag-systems.com/fileadmin/_migrated/pics/DYWIDAG_Bar_Anch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9198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138178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Diwidag Pile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27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089" y="228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Piled Foundation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5486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1.Bearing Capacity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" y="1143000"/>
            <a:ext cx="4632374" cy="4014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1143000"/>
            <a:ext cx="4410075" cy="401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1219200"/>
            <a:ext cx="4143375" cy="4133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8768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29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38200"/>
            <a:ext cx="4114800" cy="4343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4876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889" y="457200"/>
            <a:ext cx="79603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62000" y="1447800"/>
            <a:ext cx="7848600" cy="4724400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The objectives of this project are summarized as follow:</a:t>
            </a:r>
            <a:r>
              <a:rPr lang="en-US" dirty="0" smtClean="0"/>
              <a:t> </a:t>
            </a:r>
          </a:p>
          <a:p>
            <a:pPr marL="45720" indent="0">
              <a:buNone/>
            </a:pPr>
            <a:endParaRPr lang="en-US" dirty="0" smtClean="0"/>
          </a:p>
          <a:p>
            <a:pPr marL="560070" lvl="0" indent="-514350">
              <a:buFont typeface="+mj-lt"/>
              <a:buAutoNum type="arabicPeriod"/>
            </a:pPr>
            <a:r>
              <a:rPr lang="en-US" sz="2000" dirty="0"/>
              <a:t>Collecting Data/information about Six Flags and Star Flyers.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000" dirty="0" smtClean="0"/>
              <a:t>Searching/Selecting </a:t>
            </a:r>
            <a:r>
              <a:rPr lang="en-US" sz="2000" dirty="0"/>
              <a:t>of the appropriate emplacement of the   Star Flyer in </a:t>
            </a:r>
            <a:r>
              <a:rPr lang="en-US" sz="2000" dirty="0" smtClean="0"/>
              <a:t>Al-</a:t>
            </a:r>
            <a:r>
              <a:rPr lang="en-US" sz="2000" dirty="0" err="1" smtClean="0"/>
              <a:t>Khobar</a:t>
            </a:r>
            <a:r>
              <a:rPr lang="en-US" sz="2000" dirty="0" smtClean="0"/>
              <a:t>. </a:t>
            </a:r>
          </a:p>
          <a:p>
            <a:pPr marL="560070" lvl="0" indent="-514350">
              <a:buFont typeface="+mj-lt"/>
              <a:buAutoNum type="arabicPeriod"/>
            </a:pPr>
            <a:r>
              <a:rPr lang="en-US" sz="2000" dirty="0"/>
              <a:t>Preliminary computation of the different applied forces and moments on the Star Flyer Tower.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000" dirty="0" smtClean="0"/>
              <a:t>Geotechnical </a:t>
            </a:r>
            <a:r>
              <a:rPr lang="en-US" sz="2000" dirty="0"/>
              <a:t>design of the appropriate foundation systems for the Star Flyer Tower</a:t>
            </a:r>
            <a:r>
              <a:rPr lang="en-US" sz="2000" dirty="0" smtClean="0"/>
              <a:t>. 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000" dirty="0"/>
              <a:t>Slope stability analysis by hand calculations</a:t>
            </a:r>
            <a:r>
              <a:rPr lang="en-US" sz="2000" dirty="0" smtClean="0"/>
              <a:t>. </a:t>
            </a:r>
          </a:p>
          <a:p>
            <a:pPr marL="560070" lvl="0" indent="-514350">
              <a:buFont typeface="+mj-lt"/>
              <a:buAutoNum type="arabicPeriod"/>
            </a:pPr>
            <a:r>
              <a:rPr lang="en-US" sz="2000" dirty="0"/>
              <a:t>Pavement design of prototype section of the access road.</a:t>
            </a:r>
          </a:p>
          <a:p>
            <a:pPr marL="560070" lvl="0" indent="-514350"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sz="2000" dirty="0"/>
              <a:t>Development of a prototype.</a:t>
            </a:r>
          </a:p>
          <a:p>
            <a:pPr marL="4572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46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219200"/>
            <a:ext cx="4846320" cy="4191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1219200"/>
            <a:ext cx="4038600" cy="4191000"/>
          </a:xfrm>
        </p:spPr>
      </p:pic>
    </p:spTree>
    <p:extLst>
      <p:ext uri="{BB962C8B-B14F-4D97-AF65-F5344CB8AC3E}">
        <p14:creationId xmlns:p14="http://schemas.microsoft.com/office/powerpoint/2010/main" val="11292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31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089" y="228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Piled Foundation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5943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2. Carrying Capacity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28712"/>
            <a:ext cx="4191000" cy="4600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8712"/>
            <a:ext cx="4648199" cy="45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300" smtClean="0"/>
              <a:t>32</a:t>
            </a:fld>
            <a:endParaRPr lang="en-US" sz="1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288236"/>
            <a:ext cx="4324643" cy="4600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" y="1269186"/>
            <a:ext cx="4526133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51456"/>
            <a:ext cx="4343400" cy="461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" y="1251456"/>
            <a:ext cx="463530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64425"/>
            <a:ext cx="4262511" cy="459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4425"/>
            <a:ext cx="47244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535390"/>
              </p:ext>
            </p:extLst>
          </p:nvPr>
        </p:nvGraphicFramePr>
        <p:xfrm>
          <a:off x="380999" y="1512332"/>
          <a:ext cx="8229599" cy="920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1"/>
                <a:gridCol w="1538895"/>
                <a:gridCol w="1645748"/>
                <a:gridCol w="1645748"/>
                <a:gridCol w="1646607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Diameter (m) </a:t>
                      </a:r>
                      <a:endParaRPr lang="en-US" sz="1800" b="1" dirty="0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0.325</a:t>
                      </a:r>
                      <a:endParaRPr lang="en-US" sz="1800" b="1" dirty="0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0.4</a:t>
                      </a:r>
                      <a:endParaRPr lang="en-US" sz="1800" b="1" dirty="0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0.5</a:t>
                      </a:r>
                      <a:endParaRPr lang="en-US" sz="1800" b="1" dirty="0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</a:t>
                      </a:r>
                      <a:endParaRPr lang="en-US" sz="1800" b="1" dirty="0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635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Q</a:t>
                      </a:r>
                      <a:r>
                        <a:rPr lang="en-US" sz="2000" baseline="-25000" dirty="0" err="1">
                          <a:effectLst/>
                        </a:rPr>
                        <a:t>all</a:t>
                      </a:r>
                      <a:r>
                        <a:rPr lang="en-US" sz="2000" baseline="-25000" dirty="0">
                          <a:effectLst/>
                        </a:rPr>
                        <a:t>(b)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kN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550.05702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800.03553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1222.5671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1734.108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467770" y="1143000"/>
            <a:ext cx="441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Results of </a:t>
            </a:r>
            <a:r>
              <a:rPr lang="en-US" b="1" u="sng" dirty="0" smtClean="0">
                <a:solidFill>
                  <a:srgbClr val="C00000"/>
                </a:solidFill>
              </a:rPr>
              <a:t>The </a:t>
            </a:r>
            <a:r>
              <a:rPr lang="en-US" b="1" u="sng" dirty="0">
                <a:solidFill>
                  <a:srgbClr val="C00000"/>
                </a:solidFill>
              </a:rPr>
              <a:t>B</a:t>
            </a:r>
            <a:r>
              <a:rPr lang="en-US" b="1" u="sng" dirty="0" smtClean="0">
                <a:solidFill>
                  <a:srgbClr val="C00000"/>
                </a:solidFill>
              </a:rPr>
              <a:t>earing </a:t>
            </a:r>
            <a:r>
              <a:rPr lang="en-US" b="1" u="sng" dirty="0">
                <a:solidFill>
                  <a:srgbClr val="C00000"/>
                </a:solidFill>
              </a:rPr>
              <a:t>C</a:t>
            </a:r>
            <a:r>
              <a:rPr lang="en-US" b="1" u="sng" dirty="0" smtClean="0">
                <a:solidFill>
                  <a:srgbClr val="C00000"/>
                </a:solidFill>
              </a:rPr>
              <a:t>apacity </a:t>
            </a:r>
            <a:r>
              <a:rPr lang="en-US" b="1" u="sng" dirty="0">
                <a:solidFill>
                  <a:srgbClr val="C00000"/>
                </a:solidFill>
              </a:rPr>
              <a:t>of </a:t>
            </a:r>
            <a:r>
              <a:rPr lang="en-US" b="1" u="sng" dirty="0" smtClean="0">
                <a:solidFill>
                  <a:srgbClr val="C00000"/>
                </a:solidFill>
              </a:rPr>
              <a:t>Piles</a:t>
            </a:r>
            <a:endParaRPr lang="en-US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50441"/>
              </p:ext>
            </p:extLst>
          </p:nvPr>
        </p:nvGraphicFramePr>
        <p:xfrm>
          <a:off x="381000" y="3112532"/>
          <a:ext cx="822960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1538896"/>
                <a:gridCol w="1645748"/>
                <a:gridCol w="1645748"/>
                <a:gridCol w="1646608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Diameter (m) </a:t>
                      </a:r>
                      <a:endParaRPr lang="en-US" sz="1800" b="1" dirty="0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0.325</a:t>
                      </a:r>
                      <a:endParaRPr lang="en-US" sz="1800" b="1" dirty="0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0.4</a:t>
                      </a:r>
                      <a:endParaRPr lang="en-US" sz="1800" b="1" dirty="0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0.5</a:t>
                      </a:r>
                      <a:endParaRPr lang="en-US" sz="1800" b="1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</a:t>
                      </a:r>
                      <a:endParaRPr lang="en-US" sz="1800" b="1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</a:t>
                      </a:r>
                      <a:r>
                        <a:rPr lang="en-US" sz="2000" b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</a:t>
                      </a:r>
                      <a:r>
                        <a:rPr lang="en-US" sz="20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(c)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en-US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kN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n-US" sz="1800" b="1" dirty="0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411.7982</a:t>
                      </a:r>
                      <a:endParaRPr lang="en-US" sz="18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590.602</a:t>
                      </a:r>
                      <a:endParaRPr lang="en-US" sz="18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895.3275</a:t>
                      </a:r>
                      <a:endParaRPr lang="en-US" sz="18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1262.883</a:t>
                      </a:r>
                      <a:endParaRPr lang="en-US" sz="18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385343" y="2743200"/>
            <a:ext cx="453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Results of </a:t>
            </a:r>
            <a:r>
              <a:rPr lang="en-US" b="1" u="sng" dirty="0" smtClean="0">
                <a:solidFill>
                  <a:srgbClr val="C00000"/>
                </a:solidFill>
              </a:rPr>
              <a:t>The </a:t>
            </a:r>
            <a:r>
              <a:rPr lang="en-US" b="1" u="sng" dirty="0">
                <a:solidFill>
                  <a:srgbClr val="C00000"/>
                </a:solidFill>
              </a:rPr>
              <a:t>C</a:t>
            </a:r>
            <a:r>
              <a:rPr lang="en-US" b="1" u="sng" dirty="0" smtClean="0">
                <a:solidFill>
                  <a:srgbClr val="C00000"/>
                </a:solidFill>
              </a:rPr>
              <a:t>arrying </a:t>
            </a:r>
            <a:r>
              <a:rPr lang="en-US" b="1" u="sng" dirty="0">
                <a:solidFill>
                  <a:srgbClr val="C00000"/>
                </a:solidFill>
              </a:rPr>
              <a:t>C</a:t>
            </a:r>
            <a:r>
              <a:rPr lang="en-US" b="1" u="sng" dirty="0" smtClean="0">
                <a:solidFill>
                  <a:srgbClr val="C00000"/>
                </a:solidFill>
              </a:rPr>
              <a:t>apacity </a:t>
            </a:r>
            <a:r>
              <a:rPr lang="en-US" b="1" u="sng" dirty="0">
                <a:solidFill>
                  <a:srgbClr val="C00000"/>
                </a:solidFill>
              </a:rPr>
              <a:t>of </a:t>
            </a:r>
            <a:r>
              <a:rPr lang="en-US" b="1" u="sng" dirty="0" smtClean="0">
                <a:solidFill>
                  <a:srgbClr val="C00000"/>
                </a:solidFill>
              </a:rPr>
              <a:t>Piles</a:t>
            </a:r>
            <a:endParaRPr lang="en-US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384677"/>
              </p:ext>
            </p:extLst>
          </p:nvPr>
        </p:nvGraphicFramePr>
        <p:xfrm>
          <a:off x="1524000" y="4800600"/>
          <a:ext cx="5638800" cy="75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914400"/>
                <a:gridCol w="990600"/>
                <a:gridCol w="990600"/>
                <a:gridCol w="990600"/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Diameter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Settlement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267200" y="4724400"/>
            <a:ext cx="838200" cy="914400"/>
          </a:xfrm>
          <a:prstGeom prst="ellipse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57400" y="5638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mm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mm 		Verified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4419600"/>
            <a:ext cx="3327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E</a:t>
            </a:r>
            <a:r>
              <a:rPr lang="en-US" b="1" u="sng" dirty="0" smtClean="0">
                <a:solidFill>
                  <a:srgbClr val="C00000"/>
                </a:solidFill>
              </a:rPr>
              <a:t>lastic </a:t>
            </a:r>
            <a:r>
              <a:rPr lang="en-US" b="1" u="sng" dirty="0">
                <a:solidFill>
                  <a:srgbClr val="C00000"/>
                </a:solidFill>
              </a:rPr>
              <a:t>S</a:t>
            </a:r>
            <a:r>
              <a:rPr lang="en-US" b="1" u="sng" dirty="0" smtClean="0">
                <a:solidFill>
                  <a:srgbClr val="C00000"/>
                </a:solidFill>
              </a:rPr>
              <a:t>ettlement </a:t>
            </a:r>
            <a:r>
              <a:rPr lang="en-US" b="1" u="sng" dirty="0">
                <a:solidFill>
                  <a:srgbClr val="C00000"/>
                </a:solidFill>
              </a:rPr>
              <a:t>I</a:t>
            </a:r>
            <a:r>
              <a:rPr lang="en-US" b="1" u="sng" dirty="0" smtClean="0">
                <a:solidFill>
                  <a:srgbClr val="C00000"/>
                </a:solidFill>
              </a:rPr>
              <a:t>n </a:t>
            </a:r>
            <a:r>
              <a:rPr lang="en-US" b="1" u="sng" dirty="0">
                <a:solidFill>
                  <a:srgbClr val="C00000"/>
                </a:solidFill>
              </a:rPr>
              <a:t>T</a:t>
            </a:r>
            <a:r>
              <a:rPr lang="en-US" b="1" u="sng" dirty="0" smtClean="0">
                <a:solidFill>
                  <a:srgbClr val="C00000"/>
                </a:solidFill>
              </a:rPr>
              <a:t>he </a:t>
            </a:r>
            <a:r>
              <a:rPr lang="en-US" b="1" u="sng" dirty="0">
                <a:solidFill>
                  <a:srgbClr val="C00000"/>
                </a:solidFill>
              </a:rPr>
              <a:t>S</a:t>
            </a:r>
            <a:r>
              <a:rPr lang="en-US" b="1" u="sng" dirty="0" smtClean="0">
                <a:solidFill>
                  <a:srgbClr val="C00000"/>
                </a:solidFill>
              </a:rPr>
              <a:t>oil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36089" y="1524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dirty="0" smtClean="0"/>
              <a:t>Piled Foundation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36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990600" y="228600"/>
            <a:ext cx="91440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Horizontal Sliding of The Tower 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1752600"/>
            <a:ext cx="8686800" cy="400812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sz="2400" i="1" dirty="0"/>
              <a:t>R</a:t>
            </a:r>
            <a:r>
              <a:rPr lang="en-US" sz="2400" i="1" baseline="-25000" dirty="0"/>
              <a:t>1</a:t>
            </a:r>
            <a:r>
              <a:rPr lang="en-US" sz="2400" baseline="-25000" dirty="0"/>
              <a:t> </a:t>
            </a:r>
            <a:r>
              <a:rPr lang="en-US" sz="2400" dirty="0"/>
              <a:t>: Passive Pressure on the ground of the raft foundation</a:t>
            </a:r>
          </a:p>
          <a:p>
            <a:pPr marL="45720" indent="0">
              <a:buNone/>
            </a:pPr>
            <a:r>
              <a:rPr lang="en-US" sz="2400" i="1" dirty="0"/>
              <a:t>R</a:t>
            </a:r>
            <a:r>
              <a:rPr lang="en-US" sz="2400" i="1" baseline="-25000" dirty="0"/>
              <a:t>2</a:t>
            </a:r>
            <a:r>
              <a:rPr lang="en-US" sz="2400" dirty="0"/>
              <a:t> : Passive Pressure on the ground of the piles foundations </a:t>
            </a:r>
          </a:p>
          <a:p>
            <a:pPr marL="45720" indent="0">
              <a:buNone/>
            </a:pPr>
            <a:r>
              <a:rPr lang="en-US" sz="2400" i="1" dirty="0"/>
              <a:t>F</a:t>
            </a:r>
            <a:r>
              <a:rPr lang="en-US" sz="2400" i="1" baseline="-25000" dirty="0"/>
              <a:t>H</a:t>
            </a:r>
            <a:r>
              <a:rPr lang="en-US" sz="2400" i="1" dirty="0"/>
              <a:t> = Wind Force </a:t>
            </a:r>
          </a:p>
          <a:p>
            <a:pPr marL="45720" indent="0">
              <a:buNone/>
            </a:pPr>
            <a:endParaRPr lang="en-US" sz="2400" i="1" dirty="0" smtClean="0"/>
          </a:p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R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= 199.4 </a:t>
            </a:r>
            <a:r>
              <a:rPr lang="en-US" sz="2400" i="1" dirty="0" err="1" smtClean="0"/>
              <a:t>kN</a:t>
            </a:r>
            <a:endParaRPr lang="en-US" sz="2400" i="1" dirty="0" smtClean="0"/>
          </a:p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R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= 1474.41 </a:t>
            </a:r>
            <a:r>
              <a:rPr lang="en-US" sz="2400" i="1" dirty="0" err="1" smtClean="0"/>
              <a:t>kN</a:t>
            </a:r>
            <a:endParaRPr lang="en-US" sz="2400" i="1" dirty="0" smtClean="0"/>
          </a:p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F</a:t>
            </a:r>
            <a:r>
              <a:rPr lang="en-US" sz="2400" i="1" baseline="-25000" dirty="0" smtClean="0"/>
              <a:t>H</a:t>
            </a:r>
            <a:r>
              <a:rPr lang="en-US" sz="2400" i="1" dirty="0" smtClean="0"/>
              <a:t> = 862.2 </a:t>
            </a:r>
            <a:r>
              <a:rPr lang="en-US" sz="2400" i="1" dirty="0" err="1" smtClean="0"/>
              <a:t>kN</a:t>
            </a:r>
            <a:endParaRPr lang="en-US" sz="2400" i="1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marL="45720" indent="0">
              <a:buNone/>
            </a:pPr>
            <a:r>
              <a:rPr lang="en-US" sz="2400" dirty="0" err="1" smtClean="0"/>
              <a:t>R</a:t>
            </a:r>
            <a:r>
              <a:rPr lang="en-US" sz="2400" i="1" baseline="-25000" dirty="0" err="1" smtClean="0"/>
              <a:t>total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 = R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+</a:t>
            </a:r>
            <a:r>
              <a:rPr lang="en-US" sz="2400" i="1" dirty="0" smtClean="0"/>
              <a:t>R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 = 199.4+1474.41 = 1673.81 </a:t>
            </a:r>
            <a:r>
              <a:rPr lang="en-US" sz="2400" i="1" dirty="0" err="1" smtClean="0"/>
              <a:t>kN</a:t>
            </a:r>
            <a:r>
              <a:rPr lang="en-US" sz="2400" dirty="0" smtClean="0"/>
              <a:t> </a:t>
            </a:r>
            <a:r>
              <a:rPr lang="en-US" sz="2400" baseline="-25000" dirty="0" smtClean="0"/>
              <a:t> </a:t>
            </a:r>
          </a:p>
          <a:p>
            <a:pPr marL="4572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Therefore, </a:t>
            </a:r>
            <a:r>
              <a:rPr lang="en-US" sz="2400" dirty="0" err="1" smtClean="0">
                <a:solidFill>
                  <a:srgbClr val="C00000"/>
                </a:solidFill>
              </a:rPr>
              <a:t>R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total</a:t>
            </a:r>
            <a:r>
              <a:rPr lang="en-US" sz="2400" i="1" baseline="-25000" dirty="0">
                <a:solidFill>
                  <a:srgbClr val="C00000"/>
                </a:solidFill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</a:rPr>
              <a:t>&gt; </a:t>
            </a:r>
            <a:r>
              <a:rPr lang="en-US" sz="2400" i="1" dirty="0" smtClean="0">
                <a:solidFill>
                  <a:srgbClr val="C00000"/>
                </a:solidFill>
              </a:rPr>
              <a:t>F</a:t>
            </a:r>
            <a:r>
              <a:rPr lang="en-US" sz="2400" i="1" baseline="-25000" dirty="0" smtClean="0">
                <a:solidFill>
                  <a:srgbClr val="C00000"/>
                </a:solidFill>
              </a:rPr>
              <a:t>H</a:t>
            </a:r>
            <a:r>
              <a:rPr lang="en-US" sz="2400" i="1" dirty="0" smtClean="0">
                <a:solidFill>
                  <a:srgbClr val="C00000"/>
                </a:solidFill>
              </a:rPr>
              <a:t> 	</a:t>
            </a:r>
            <a:r>
              <a:rPr lang="en-US" sz="2400" i="1" dirty="0" smtClean="0">
                <a:solidFill>
                  <a:srgbClr val="0000B0"/>
                </a:solidFill>
              </a:rPr>
              <a:t>(</a:t>
            </a:r>
            <a:r>
              <a:rPr lang="en-US" sz="2400" dirty="0" smtClean="0">
                <a:solidFill>
                  <a:srgbClr val="0000B0"/>
                </a:solidFill>
              </a:rPr>
              <a:t>Verified) </a:t>
            </a:r>
          </a:p>
          <a:p>
            <a:pPr marL="45720" indent="0">
              <a:buNone/>
            </a:pPr>
            <a:r>
              <a:rPr lang="en-US" sz="2400" i="1" dirty="0" smtClean="0"/>
              <a:t> </a:t>
            </a:r>
            <a:endParaRPr lang="en-US" sz="2400" dirty="0"/>
          </a:p>
          <a:p>
            <a:pPr marL="45720" indent="0">
              <a:buNone/>
            </a:pP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i="1" u="sng" dirty="0">
                <a:solidFill>
                  <a:srgbClr val="C00000"/>
                </a:solidFill>
              </a:rPr>
              <a:t>Verification of Ground Passive </a:t>
            </a:r>
            <a:r>
              <a:rPr lang="en-US" sz="2300" i="1" u="sng" dirty="0" smtClean="0">
                <a:solidFill>
                  <a:srgbClr val="C00000"/>
                </a:solidFill>
              </a:rPr>
              <a:t>Pressure:</a:t>
            </a:r>
            <a:endParaRPr lang="en-US" sz="2300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9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381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Prototype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391400" cy="52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745761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39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1783080"/>
            <a:ext cx="8458200" cy="4312920"/>
          </a:xfrm>
        </p:spPr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n-US" sz="2600" dirty="0">
                <a:latin typeface="+mj-lt"/>
              </a:rPr>
              <a:t>A Star Flyer Tower was developed and designed in a site situated nearby a slope of granular soils. The site of the project extends over an area of about 70000 m</a:t>
            </a:r>
            <a:r>
              <a:rPr lang="en-US" sz="2600" baseline="30000" dirty="0">
                <a:latin typeface="+mj-lt"/>
              </a:rPr>
              <a:t>2 </a:t>
            </a:r>
            <a:r>
              <a:rPr lang="en-US" sz="2600" dirty="0" smtClean="0">
                <a:latin typeface="+mj-lt"/>
              </a:rPr>
              <a:t>and </a:t>
            </a:r>
            <a:r>
              <a:rPr lang="en-US" sz="2600" dirty="0">
                <a:latin typeface="+mj-lt"/>
              </a:rPr>
              <a:t>located near Cornish at Al-</a:t>
            </a:r>
            <a:r>
              <a:rPr lang="en-US" sz="2600" dirty="0" err="1">
                <a:latin typeface="+mj-lt"/>
              </a:rPr>
              <a:t>Khobar</a:t>
            </a:r>
            <a:r>
              <a:rPr lang="en-US" sz="2600" dirty="0">
                <a:latin typeface="+mj-lt"/>
              </a:rPr>
              <a:t> (Saudi </a:t>
            </a:r>
            <a:r>
              <a:rPr lang="en-US" sz="2600" dirty="0" smtClean="0">
                <a:latin typeface="+mj-lt"/>
              </a:rPr>
              <a:t>Arabia).</a:t>
            </a:r>
          </a:p>
          <a:p>
            <a:pPr marL="45720" lvl="0" indent="0" algn="just">
              <a:buNone/>
            </a:pPr>
            <a:endParaRPr lang="en-US" sz="2600" dirty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600" dirty="0">
                <a:latin typeface="+mj-lt"/>
              </a:rPr>
              <a:t>A prototype of the Star Flyer Tower was developed. The prototype shows the different components of the </a:t>
            </a:r>
            <a:r>
              <a:rPr lang="en-US" sz="2600" dirty="0" smtClean="0">
                <a:latin typeface="+mj-lt"/>
              </a:rPr>
              <a:t>Tower, </a:t>
            </a:r>
            <a:r>
              <a:rPr lang="en-US" sz="2600" dirty="0">
                <a:latin typeface="+mj-lt"/>
              </a:rPr>
              <a:t>the slope nearby, and the paved road.</a:t>
            </a:r>
          </a:p>
          <a:p>
            <a:pPr lvl="0" algn="just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6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pPr/>
              <a:t>4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" name="صورة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Architectural Planes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40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1783080"/>
            <a:ext cx="8077200" cy="431292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600" dirty="0"/>
              <a:t>A geotechnical design was performed in order to select the appropriate foundation system for the </a:t>
            </a:r>
            <a:r>
              <a:rPr lang="en-US" sz="2600" dirty="0" smtClean="0"/>
              <a:t>tower.</a:t>
            </a:r>
            <a:endParaRPr lang="en-US" sz="2600" dirty="0"/>
          </a:p>
          <a:p>
            <a:pPr marL="45720" lvl="0" indent="0" algn="just">
              <a:buNone/>
            </a:pPr>
            <a:endParaRPr lang="en-US" sz="2600" dirty="0" smtClean="0"/>
          </a:p>
          <a:p>
            <a:pPr lvl="0" algn="just">
              <a:buFont typeface="Arial" pitchFamily="34" charset="0"/>
              <a:buChar char="•"/>
            </a:pPr>
            <a:r>
              <a:rPr lang="en-US" sz="2600" dirty="0" smtClean="0"/>
              <a:t>Two </a:t>
            </a:r>
            <a:r>
              <a:rPr lang="en-US" sz="2600" dirty="0"/>
              <a:t>combined types of foundation system were adopted for this project, including raft and piled foundations bored and anchored in the rock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408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41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1783080"/>
            <a:ext cx="8077200" cy="4312920"/>
          </a:xfrm>
        </p:spPr>
        <p:txBody>
          <a:bodyPr/>
          <a:lstStyle/>
          <a:p>
            <a:pPr lvl="0" algn="just">
              <a:buFont typeface="Arial" pitchFamily="34" charset="0"/>
              <a:buChar char="•"/>
            </a:pPr>
            <a:r>
              <a:rPr lang="en-US" sz="2600" dirty="0"/>
              <a:t>A hand calculation and analysis was conducted to investigated the stability of the granular slope. Furthermore, a remedial measure was suggested to overcome the problem of the slope instability</a:t>
            </a:r>
            <a:r>
              <a:rPr lang="en-US" sz="2600" dirty="0" smtClean="0"/>
              <a:t>.</a:t>
            </a:r>
          </a:p>
          <a:p>
            <a:pPr marL="45720" lvl="0" indent="0" algn="just">
              <a:buNone/>
            </a:pPr>
            <a:endParaRPr lang="en-US" sz="2600" dirty="0"/>
          </a:p>
          <a:p>
            <a:pPr algn="just">
              <a:buFont typeface="Arial" pitchFamily="34" charset="0"/>
              <a:buChar char="•"/>
            </a:pPr>
            <a:r>
              <a:rPr lang="en-US" sz="2600" dirty="0"/>
              <a:t>The local paved access road was designed using the AASHTO method.</a:t>
            </a:r>
          </a:p>
          <a:p>
            <a:pPr lvl="0" algn="just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5000" dirty="0">
                <a:solidFill>
                  <a:srgbClr val="002060"/>
                </a:solidFill>
              </a:rPr>
              <a:t>Thank You…..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3276600"/>
            <a:ext cx="36522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u="sng" dirty="0" smtClean="0">
                <a:solidFill>
                  <a:srgbClr val="C00000"/>
                </a:solidFill>
              </a:rPr>
              <a:t>Any Questions?</a:t>
            </a:r>
            <a:endParaRPr lang="en-US" sz="3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pPr/>
              <a:t>5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Architectural Planes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82000" cy="5259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Architectural Planes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7338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990600"/>
            <a:ext cx="22669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70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C:\Users\User\Downloads\image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20000" cy="555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8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Architectural Planes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47800"/>
            <a:ext cx="892991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93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3054-5E26-4131-B590-B16E3C9CB82D}" type="slidenum">
              <a:rPr lang="en-US" sz="1400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Geotechnical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2057400"/>
            <a:ext cx="6400800" cy="347472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800" dirty="0"/>
              <a:t>Slope Stability Analysis </a:t>
            </a:r>
            <a:endParaRPr lang="en-US" sz="2800" dirty="0" smtClean="0"/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800" dirty="0"/>
              <a:t>Pavement design 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800" dirty="0" smtClean="0"/>
              <a:t>Foundation system</a:t>
            </a:r>
          </a:p>
        </p:txBody>
      </p:sp>
    </p:spTree>
    <p:extLst>
      <p:ext uri="{BB962C8B-B14F-4D97-AF65-F5344CB8AC3E}">
        <p14:creationId xmlns:p14="http://schemas.microsoft.com/office/powerpoint/2010/main" val="36925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3006</TotalTime>
  <Words>740</Words>
  <Application>Microsoft Office PowerPoint</Application>
  <PresentationFormat>On-screen Show (4:3)</PresentationFormat>
  <Paragraphs>236</Paragraphs>
  <Slides>42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Slipstream</vt:lpstr>
      <vt:lpstr>Geotechnical Design of a Star Flyer Tower     (Six Flags) Projected Nearby a Slope </vt:lpstr>
      <vt:lpstr>Outline </vt:lpstr>
      <vt:lpstr>Objectives </vt:lpstr>
      <vt:lpstr>Architectural Planes </vt:lpstr>
      <vt:lpstr>Architectural Planes </vt:lpstr>
      <vt:lpstr>Architectural Planes </vt:lpstr>
      <vt:lpstr>PowerPoint Presentation</vt:lpstr>
      <vt:lpstr>Architectural Planes </vt:lpstr>
      <vt:lpstr>Geotechnical Design </vt:lpstr>
      <vt:lpstr>Slope Stability (Case 1)</vt:lpstr>
      <vt:lpstr>  Slope Stability (Case 1)  </vt:lpstr>
      <vt:lpstr>Slope Stability (case 2) </vt:lpstr>
      <vt:lpstr>Slope Stability (case 2)</vt:lpstr>
      <vt:lpstr>Slope Stability (Case 3) </vt:lpstr>
      <vt:lpstr>Slope Stability (case 3) </vt:lpstr>
      <vt:lpstr>Remedial Measures for Slope</vt:lpstr>
      <vt:lpstr>Pavement Design </vt:lpstr>
      <vt:lpstr>Pavement Design </vt:lpstr>
      <vt:lpstr>Pavement Design </vt:lpstr>
      <vt:lpstr>Pavement Design </vt:lpstr>
      <vt:lpstr>Pavement Design </vt:lpstr>
      <vt:lpstr>Pavement Design </vt:lpstr>
      <vt:lpstr>Raft Foundation </vt:lpstr>
      <vt:lpstr>Raft Foundation </vt:lpstr>
      <vt:lpstr>Raft Foundation </vt:lpstr>
      <vt:lpstr>Piled Foundation </vt:lpstr>
      <vt:lpstr>Piled Foundation </vt:lpstr>
      <vt:lpstr>PowerPoint Presentation</vt:lpstr>
      <vt:lpstr>PowerPoint Presentation</vt:lpstr>
      <vt:lpstr>PowerPoint Presentation</vt:lpstr>
      <vt:lpstr>Piled Foundation </vt:lpstr>
      <vt:lpstr>PowerPoint Presentation</vt:lpstr>
      <vt:lpstr>PowerPoint Presentation</vt:lpstr>
      <vt:lpstr>PowerPoint Presentation</vt:lpstr>
      <vt:lpstr>PowerPoint Presentation</vt:lpstr>
      <vt:lpstr>Horizontal Sliding of The Tower  </vt:lpstr>
      <vt:lpstr>Prototype </vt:lpstr>
      <vt:lpstr>PowerPoint Presentation</vt:lpstr>
      <vt:lpstr>Conclusion </vt:lpstr>
      <vt:lpstr>Conclusion </vt:lpstr>
      <vt:lpstr>Conclusion </vt:lpstr>
      <vt:lpstr>Thank You…..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105</cp:revision>
  <dcterms:created xsi:type="dcterms:W3CDTF">2016-04-06T17:36:17Z</dcterms:created>
  <dcterms:modified xsi:type="dcterms:W3CDTF">2016-05-05T07:33:54Z</dcterms:modified>
</cp:coreProperties>
</file>