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4692" r:id="rId1"/>
  </p:sldMasterIdLst>
  <p:notesMasterIdLst>
    <p:notesMasterId r:id="rId41"/>
  </p:notesMasterIdLst>
  <p:sldIdLst>
    <p:sldId id="277" r:id="rId2"/>
    <p:sldId id="257" r:id="rId3"/>
    <p:sldId id="258" r:id="rId4"/>
    <p:sldId id="280" r:id="rId5"/>
    <p:sldId id="278" r:id="rId6"/>
    <p:sldId id="279" r:id="rId7"/>
    <p:sldId id="302" r:id="rId8"/>
    <p:sldId id="259" r:id="rId9"/>
    <p:sldId id="281" r:id="rId10"/>
    <p:sldId id="282" r:id="rId11"/>
    <p:sldId id="303" r:id="rId12"/>
    <p:sldId id="260" r:id="rId13"/>
    <p:sldId id="284" r:id="rId14"/>
    <p:sldId id="304" r:id="rId15"/>
    <p:sldId id="305" r:id="rId16"/>
    <p:sldId id="261" r:id="rId17"/>
    <p:sldId id="287" r:id="rId18"/>
    <p:sldId id="288" r:id="rId19"/>
    <p:sldId id="289" r:id="rId20"/>
    <p:sldId id="286" r:id="rId21"/>
    <p:sldId id="290" r:id="rId22"/>
    <p:sldId id="292" r:id="rId23"/>
    <p:sldId id="291" r:id="rId24"/>
    <p:sldId id="293" r:id="rId25"/>
    <p:sldId id="294" r:id="rId26"/>
    <p:sldId id="295" r:id="rId27"/>
    <p:sldId id="306" r:id="rId28"/>
    <p:sldId id="262" r:id="rId29"/>
    <p:sldId id="296" r:id="rId30"/>
    <p:sldId id="297" r:id="rId31"/>
    <p:sldId id="307" r:id="rId32"/>
    <p:sldId id="298" r:id="rId33"/>
    <p:sldId id="299" r:id="rId34"/>
    <p:sldId id="300" r:id="rId35"/>
    <p:sldId id="301" r:id="rId36"/>
    <p:sldId id="308" r:id="rId37"/>
    <p:sldId id="263" r:id="rId38"/>
    <p:sldId id="309" r:id="rId39"/>
    <p:sldId id="310" r:id="rId40"/>
  </p:sldIdLst>
  <p:sldSz cx="12192000" cy="6858000"/>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559" autoAdjust="0"/>
    <p:restoredTop sz="94660"/>
  </p:normalViewPr>
  <p:slideViewPr>
    <p:cSldViewPr snapToGrid="0">
      <p:cViewPr varScale="1">
        <p:scale>
          <a:sx n="69" d="100"/>
          <a:sy n="69" d="100"/>
        </p:scale>
        <p:origin x="-762"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510D32-1628-493C-8F0E-0748A926B380}" type="datetimeFigureOut">
              <a:rPr lang="en-US" smtClean="0"/>
              <a:t>5/22/2014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AE32FA-A905-4173-A9D9-9A2702A47F1C}" type="slidenum">
              <a:rPr lang="en-US" smtClean="0"/>
              <a:t>‹#›</a:t>
            </a:fld>
            <a:endParaRPr lang="en-US"/>
          </a:p>
        </p:txBody>
      </p:sp>
    </p:spTree>
    <p:extLst>
      <p:ext uri="{BB962C8B-B14F-4D97-AF65-F5344CB8AC3E}">
        <p14:creationId xmlns:p14="http://schemas.microsoft.com/office/powerpoint/2010/main" val="3680501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AE32FA-A905-4173-A9D9-9A2702A47F1C}" type="slidenum">
              <a:rPr lang="en-US" smtClean="0"/>
              <a:t>19</a:t>
            </a:fld>
            <a:endParaRPr lang="en-US"/>
          </a:p>
        </p:txBody>
      </p:sp>
    </p:spTree>
    <p:extLst>
      <p:ext uri="{BB962C8B-B14F-4D97-AF65-F5344CB8AC3E}">
        <p14:creationId xmlns:p14="http://schemas.microsoft.com/office/powerpoint/2010/main" val="2479879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7213577" y="3810001"/>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7213601" y="3897010"/>
            <a:ext cx="49784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7213601" y="4115167"/>
            <a:ext cx="49784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7213600" y="4164403"/>
            <a:ext cx="262128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7213600" y="4199572"/>
            <a:ext cx="262128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7213600" y="3962400"/>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9835343" y="406098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12192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 y="3675528"/>
            <a:ext cx="12192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8552068" y="3643090"/>
            <a:ext cx="3639933"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12192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609600" y="2401888"/>
            <a:ext cx="112776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609600" y="3899938"/>
            <a:ext cx="6604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8940800" y="4206240"/>
            <a:ext cx="1280160" cy="457200"/>
          </a:xfrm>
        </p:spPr>
        <p:txBody>
          <a:bodyPr/>
          <a:lstStyle/>
          <a:p>
            <a:fld id="{97598DB1-9867-4E6C-A61D-23486B0EA725}" type="datetimeFigureOut">
              <a:rPr lang="ar-SA" smtClean="0"/>
              <a:t>23/07/1435</a:t>
            </a:fld>
            <a:endParaRPr lang="ar-SA"/>
          </a:p>
        </p:txBody>
      </p:sp>
      <p:sp>
        <p:nvSpPr>
          <p:cNvPr id="17" name="Footer Placeholder 16"/>
          <p:cNvSpPr>
            <a:spLocks noGrp="1"/>
          </p:cNvSpPr>
          <p:nvPr>
            <p:ph type="ftr" sz="quarter" idx="11"/>
          </p:nvPr>
        </p:nvSpPr>
        <p:spPr>
          <a:xfrm>
            <a:off x="7213600" y="4205288"/>
            <a:ext cx="1727200" cy="457200"/>
          </a:xfrm>
        </p:spPr>
        <p:txBody>
          <a:bodyPr/>
          <a:lstStyle/>
          <a:p>
            <a:endParaRPr lang="ar-SA"/>
          </a:p>
        </p:txBody>
      </p:sp>
      <p:sp>
        <p:nvSpPr>
          <p:cNvPr id="29" name="Slide Number Placeholder 28"/>
          <p:cNvSpPr>
            <a:spLocks noGrp="1"/>
          </p:cNvSpPr>
          <p:nvPr>
            <p:ph type="sldNum" sz="quarter" idx="12"/>
          </p:nvPr>
        </p:nvSpPr>
        <p:spPr>
          <a:xfrm>
            <a:off x="11093451" y="1136"/>
            <a:ext cx="996949" cy="365760"/>
          </a:xfrm>
        </p:spPr>
        <p:txBody>
          <a:bodyPr/>
          <a:lstStyle>
            <a:lvl1pPr algn="r">
              <a:defRPr sz="1800">
                <a:solidFill>
                  <a:schemeClr val="bg1"/>
                </a:solidFill>
              </a:defRPr>
            </a:lvl1pPr>
          </a:lstStyle>
          <a:p>
            <a:fld id="{A69051F2-5903-429B-BC4A-B50B04FAF362}" type="slidenum">
              <a:rPr lang="ar-SA" smtClean="0"/>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7598DB1-9867-4E6C-A61D-23486B0EA725}" type="datetimeFigureOut">
              <a:rPr lang="ar-SA" smtClean="0"/>
              <a:t>23/07/1435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A69051F2-5903-429B-BC4A-B50B04FAF362}"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1143000"/>
            <a:ext cx="2540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1143000"/>
            <a:ext cx="83312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7598DB1-9867-4E6C-A61D-23486B0EA725}" type="datetimeFigureOut">
              <a:rPr lang="ar-SA" smtClean="0"/>
              <a:t>23/07/1435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A69051F2-5903-429B-BC4A-B50B04FAF362}"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7598DB1-9867-4E6C-A61D-23486B0EA725}" type="datetimeFigureOut">
              <a:rPr lang="ar-SA" smtClean="0"/>
              <a:t>23/07/1435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A69051F2-5903-429B-BC4A-B50B04FAF362}"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981201"/>
            <a:ext cx="103632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63084" y="3367088"/>
            <a:ext cx="103632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7598DB1-9867-4E6C-A61D-23486B0EA725}" type="datetimeFigureOut">
              <a:rPr lang="ar-SA" smtClean="0"/>
              <a:t>23/07/1435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A69051F2-5903-429B-BC4A-B50B04FAF362}" type="slidenum">
              <a:rPr lang="ar-SA" smtClean="0"/>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7598DB1-9867-4E6C-A61D-23486B0EA725}" type="datetimeFigureOut">
              <a:rPr lang="ar-SA" smtClean="0"/>
              <a:t>23/07/1435</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A69051F2-5903-429B-BC4A-B50B04FAF362}"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1143000"/>
            <a:ext cx="11176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08000" y="2244970"/>
            <a:ext cx="5388864"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294968" y="2244970"/>
            <a:ext cx="5389033"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291073" y="2708519"/>
            <a:ext cx="5389033"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97598DB1-9867-4E6C-A61D-23486B0EA725}" type="datetimeFigureOut">
              <a:rPr lang="ar-SA" smtClean="0"/>
              <a:t>23/07/1435</a:t>
            </a:fld>
            <a:endParaRPr lang="ar-SA"/>
          </a:p>
        </p:txBody>
      </p:sp>
      <p:sp>
        <p:nvSpPr>
          <p:cNvPr id="27" name="Slide Number Placeholder 26"/>
          <p:cNvSpPr>
            <a:spLocks noGrp="1"/>
          </p:cNvSpPr>
          <p:nvPr>
            <p:ph type="sldNum" sz="quarter" idx="11"/>
          </p:nvPr>
        </p:nvSpPr>
        <p:spPr/>
        <p:txBody>
          <a:bodyPr rtlCol="0"/>
          <a:lstStyle/>
          <a:p>
            <a:fld id="{A69051F2-5903-429B-BC4A-B50B04FAF362}" type="slidenum">
              <a:rPr lang="ar-SA" smtClean="0"/>
              <a:t>‹#›</a:t>
            </a:fld>
            <a:endParaRPr lang="ar-SA"/>
          </a:p>
        </p:txBody>
      </p:sp>
      <p:sp>
        <p:nvSpPr>
          <p:cNvPr id="28" name="Footer Placeholder 27"/>
          <p:cNvSpPr>
            <a:spLocks noGrp="1"/>
          </p:cNvSpPr>
          <p:nvPr>
            <p:ph type="ftr" sz="quarter" idx="12"/>
          </p:nvPr>
        </p:nvSpPr>
        <p:spPr/>
        <p:txBody>
          <a:bodyPr rtlCol="0"/>
          <a:lstStyle/>
          <a:p>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109728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8778240" y="612648"/>
            <a:ext cx="1276352" cy="457200"/>
          </a:xfrm>
        </p:spPr>
        <p:txBody>
          <a:bodyPr/>
          <a:lstStyle/>
          <a:p>
            <a:fld id="{97598DB1-9867-4E6C-A61D-23486B0EA725}" type="datetimeFigureOut">
              <a:rPr lang="ar-SA" smtClean="0"/>
              <a:t>23/07/1435</a:t>
            </a:fld>
            <a:endParaRPr lang="ar-SA"/>
          </a:p>
        </p:txBody>
      </p:sp>
      <p:sp>
        <p:nvSpPr>
          <p:cNvPr id="4" name="Footer Placeholder 3"/>
          <p:cNvSpPr>
            <a:spLocks noGrp="1"/>
          </p:cNvSpPr>
          <p:nvPr>
            <p:ph type="ftr" sz="quarter" idx="11"/>
          </p:nvPr>
        </p:nvSpPr>
        <p:spPr>
          <a:xfrm>
            <a:off x="7010400" y="612648"/>
            <a:ext cx="1767840" cy="457200"/>
          </a:xfrm>
        </p:spPr>
        <p:txBody>
          <a:bodyPr/>
          <a:lstStyle/>
          <a:p>
            <a:endParaRPr lang="ar-SA"/>
          </a:p>
        </p:txBody>
      </p:sp>
      <p:sp>
        <p:nvSpPr>
          <p:cNvPr id="5" name="Slide Number Placeholder 4"/>
          <p:cNvSpPr>
            <a:spLocks noGrp="1"/>
          </p:cNvSpPr>
          <p:nvPr>
            <p:ph type="sldNum" sz="quarter" idx="12"/>
          </p:nvPr>
        </p:nvSpPr>
        <p:spPr>
          <a:xfrm>
            <a:off x="10899648" y="2272"/>
            <a:ext cx="1016000" cy="365760"/>
          </a:xfrm>
        </p:spPr>
        <p:txBody>
          <a:bodyPr/>
          <a:lstStyle/>
          <a:p>
            <a:fld id="{A69051F2-5903-429B-BC4A-B50B04FAF362}"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598DB1-9867-4E6C-A61D-23486B0EA725}" type="datetimeFigureOut">
              <a:rPr lang="ar-SA" smtClean="0"/>
              <a:t>23/07/1435</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A69051F2-5903-429B-BC4A-B50B04FAF362}"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37995" y="1101970"/>
            <a:ext cx="451104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7137995" y="2010727"/>
            <a:ext cx="451104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03200" y="776287"/>
            <a:ext cx="6803136"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7598DB1-9867-4E6C-A61D-23486B0EA725}" type="datetimeFigureOut">
              <a:rPr lang="ar-SA" smtClean="0"/>
              <a:t>23/07/1435</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A69051F2-5903-429B-BC4A-B50B04FAF362}"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53913" y="1109161"/>
            <a:ext cx="782404"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8117924" y="3274309"/>
            <a:ext cx="34544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7598DB1-9867-4E6C-A61D-23486B0EA725}" type="datetimeFigureOut">
              <a:rPr lang="ar-SA" smtClean="0"/>
              <a:t>23/07/1435</a:t>
            </a:fld>
            <a:endParaRPr lang="ar-SA"/>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69051F2-5903-429B-BC4A-B50B04FAF362}"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9"/>
            <a:ext cx="12192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12192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1" y="308277"/>
            <a:ext cx="12192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7213577" y="360247"/>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7213601" y="440113"/>
            <a:ext cx="49784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7209785" y="497504"/>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9831528" y="58894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12113288" y="-2001"/>
            <a:ext cx="76835"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12059308" y="-2001"/>
            <a:ext cx="3657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12033904" y="-2001"/>
            <a:ext cx="12192"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11967231" y="-2001"/>
            <a:ext cx="36576"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11887569" y="380"/>
            <a:ext cx="73152"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11831300" y="380"/>
            <a:ext cx="12192"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609600" y="1143000"/>
            <a:ext cx="109728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09600" y="2249424"/>
            <a:ext cx="109728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8782048" y="612648"/>
            <a:ext cx="1276352" cy="457200"/>
          </a:xfrm>
          <a:prstGeom prst="rect">
            <a:avLst/>
          </a:prstGeom>
        </p:spPr>
        <p:txBody>
          <a:bodyPr vert="horz"/>
          <a:lstStyle>
            <a:lvl1pPr algn="l" eaLnBrk="1" latinLnBrk="0" hangingPunct="1">
              <a:defRPr kumimoji="0" sz="800">
                <a:solidFill>
                  <a:schemeClr val="accent2"/>
                </a:solidFill>
              </a:defRPr>
            </a:lvl1pPr>
          </a:lstStyle>
          <a:p>
            <a:fld id="{97598DB1-9867-4E6C-A61D-23486B0EA725}" type="datetimeFigureOut">
              <a:rPr lang="ar-SA" smtClean="0"/>
              <a:t>23/07/1435</a:t>
            </a:fld>
            <a:endParaRPr lang="ar-SA"/>
          </a:p>
        </p:txBody>
      </p:sp>
      <p:sp>
        <p:nvSpPr>
          <p:cNvPr id="3" name="Footer Placeholder 2"/>
          <p:cNvSpPr>
            <a:spLocks noGrp="1"/>
          </p:cNvSpPr>
          <p:nvPr>
            <p:ph type="ftr" sz="quarter" idx="3"/>
          </p:nvPr>
        </p:nvSpPr>
        <p:spPr>
          <a:xfrm>
            <a:off x="7010400" y="612648"/>
            <a:ext cx="1767840" cy="457200"/>
          </a:xfrm>
          <a:prstGeom prst="rect">
            <a:avLst/>
          </a:prstGeom>
        </p:spPr>
        <p:txBody>
          <a:bodyPr vert="horz"/>
          <a:lstStyle>
            <a:lvl1pPr algn="r" eaLnBrk="1" latinLnBrk="0" hangingPunct="1">
              <a:defRPr kumimoji="0" sz="800">
                <a:solidFill>
                  <a:schemeClr val="accent2"/>
                </a:solidFill>
              </a:defRPr>
            </a:lvl1pPr>
          </a:lstStyle>
          <a:p>
            <a:endParaRPr lang="ar-SA"/>
          </a:p>
        </p:txBody>
      </p:sp>
      <p:sp>
        <p:nvSpPr>
          <p:cNvPr id="23" name="Slide Number Placeholder 22"/>
          <p:cNvSpPr>
            <a:spLocks noGrp="1"/>
          </p:cNvSpPr>
          <p:nvPr>
            <p:ph type="sldNum" sz="quarter" idx="4"/>
          </p:nvPr>
        </p:nvSpPr>
        <p:spPr>
          <a:xfrm>
            <a:off x="10899648" y="2272"/>
            <a:ext cx="1016000" cy="365760"/>
          </a:xfrm>
          <a:prstGeom prst="rect">
            <a:avLst/>
          </a:prstGeom>
        </p:spPr>
        <p:txBody>
          <a:bodyPr vert="horz" anchor="b"/>
          <a:lstStyle>
            <a:lvl1pPr algn="r" eaLnBrk="1" latinLnBrk="0" hangingPunct="1">
              <a:defRPr kumimoji="0" sz="1800">
                <a:solidFill>
                  <a:srgbClr val="FFFFFF"/>
                </a:solidFill>
              </a:defRPr>
            </a:lvl1pPr>
          </a:lstStyle>
          <a:p>
            <a:fld id="{A69051F2-5903-429B-BC4A-B50B04FAF362}"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4693" r:id="rId1"/>
    <p:sldLayoutId id="2147484694" r:id="rId2"/>
    <p:sldLayoutId id="2147484695" r:id="rId3"/>
    <p:sldLayoutId id="2147484696" r:id="rId4"/>
    <p:sldLayoutId id="2147484697" r:id="rId5"/>
    <p:sldLayoutId id="2147484698" r:id="rId6"/>
    <p:sldLayoutId id="2147484699" r:id="rId7"/>
    <p:sldLayoutId id="2147484700" r:id="rId8"/>
    <p:sldLayoutId id="2147484701" r:id="rId9"/>
    <p:sldLayoutId id="2147484702" r:id="rId10"/>
    <p:sldLayoutId id="214748470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15906"/>
            <a:ext cx="10515600" cy="3043451"/>
          </a:xfrm>
        </p:spPr>
        <p:txBody>
          <a:bodyPr>
            <a:noAutofit/>
          </a:bodyPr>
          <a:lstStyle/>
          <a:p>
            <a:pPr algn="ctr" rtl="0"/>
            <a:r>
              <a:rPr lang="en-US" sz="2000" b="1" dirty="0" smtClean="0"/>
              <a:t/>
            </a:r>
            <a:br>
              <a:rPr lang="en-US" sz="2000" b="1" dirty="0" smtClean="0"/>
            </a:br>
            <a:r>
              <a:rPr lang="en-US" sz="2000" b="1" dirty="0"/>
              <a:t/>
            </a:r>
            <a:br>
              <a:rPr lang="en-US" sz="2000" b="1" dirty="0"/>
            </a:br>
            <a:r>
              <a:rPr lang="en-US" sz="2000" b="1" dirty="0" smtClean="0"/>
              <a:t/>
            </a:r>
            <a:br>
              <a:rPr lang="en-US" sz="2000" b="1" dirty="0" smtClean="0"/>
            </a:br>
            <a:r>
              <a:rPr lang="en-US" sz="2000" b="1" dirty="0" smtClean="0"/>
              <a:t/>
            </a:r>
            <a:br>
              <a:rPr lang="en-US" sz="2000" b="1" dirty="0" smtClean="0"/>
            </a:br>
            <a:r>
              <a:rPr lang="en-US" sz="2200" b="1" dirty="0" smtClean="0"/>
              <a:t>Prince </a:t>
            </a:r>
            <a:r>
              <a:rPr lang="en-US" sz="2200" b="1" dirty="0"/>
              <a:t>Mohamed Bin Fahd University</a:t>
            </a:r>
            <a:r>
              <a:rPr lang="en-US" sz="2200" dirty="0"/>
              <a:t> </a:t>
            </a:r>
            <a:br>
              <a:rPr lang="en-US" sz="2200" dirty="0"/>
            </a:br>
            <a:r>
              <a:rPr lang="en-US" sz="2200" b="1" dirty="0"/>
              <a:t>College of Engineering </a:t>
            </a:r>
            <a:r>
              <a:rPr lang="en-US" sz="2200" dirty="0"/>
              <a:t/>
            </a:r>
            <a:br>
              <a:rPr lang="en-US" sz="2200" dirty="0"/>
            </a:br>
            <a:r>
              <a:rPr lang="en-US" sz="2200" b="1" dirty="0"/>
              <a:t>Department of C</a:t>
            </a:r>
            <a:r>
              <a:rPr lang="en-US" sz="2200" b="1" dirty="0" smtClean="0"/>
              <a:t>ivil </a:t>
            </a:r>
            <a:r>
              <a:rPr lang="en-US" sz="2200" b="1" dirty="0"/>
              <a:t>E</a:t>
            </a:r>
            <a:r>
              <a:rPr lang="en-US" sz="2200" b="1" dirty="0" smtClean="0"/>
              <a:t>ngineering </a:t>
            </a:r>
            <a:r>
              <a:rPr lang="en-US" sz="2200" dirty="0"/>
              <a:t/>
            </a:r>
            <a:br>
              <a:rPr lang="en-US" sz="2200" dirty="0"/>
            </a:br>
            <a:r>
              <a:rPr lang="en-US" sz="2000" b="1" dirty="0"/>
              <a:t> </a:t>
            </a:r>
            <a:r>
              <a:rPr lang="en-US" sz="2000" dirty="0"/>
              <a:t/>
            </a:r>
            <a:br>
              <a:rPr lang="en-US" sz="2000" dirty="0"/>
            </a:br>
            <a:r>
              <a:rPr lang="en-US" sz="2000" b="1" dirty="0">
                <a:solidFill>
                  <a:srgbClr val="0033CC"/>
                </a:solidFill>
              </a:rPr>
              <a:t>Senior Design Project (ASSE III) </a:t>
            </a:r>
            <a:br>
              <a:rPr lang="en-US" sz="2000" b="1" dirty="0">
                <a:solidFill>
                  <a:srgbClr val="0033CC"/>
                </a:solidFill>
              </a:rPr>
            </a:br>
            <a:r>
              <a:rPr lang="en-US" sz="2000" b="1" dirty="0">
                <a:solidFill>
                  <a:srgbClr val="0033CC"/>
                </a:solidFill>
              </a:rPr>
              <a:t>Spring 2014</a:t>
            </a:r>
            <a:r>
              <a:rPr lang="en-US" sz="2000" dirty="0"/>
              <a:t/>
            </a:r>
            <a:br>
              <a:rPr lang="en-US" sz="2000" dirty="0"/>
            </a:br>
            <a:r>
              <a:rPr lang="ar-SA" sz="2000" b="1" dirty="0">
                <a:latin typeface="Lucida Calligraphy" panose="03010101010101010101" pitchFamily="66" charset="0"/>
              </a:rPr>
              <a:t/>
            </a:r>
            <a:br>
              <a:rPr lang="ar-SA" sz="2000" b="1" dirty="0">
                <a:latin typeface="Lucida Calligraphy" panose="03010101010101010101" pitchFamily="66" charset="0"/>
              </a:rPr>
            </a:br>
            <a:r>
              <a:rPr lang="en-US" sz="2000" b="1" dirty="0">
                <a:solidFill>
                  <a:srgbClr val="C00000"/>
                </a:solidFill>
                <a:latin typeface="Lucida Calligraphy" panose="03010101010101010101" pitchFamily="66" charset="0"/>
              </a:rPr>
              <a:t>Management of Al-Khaldiyah Road to optimize Safety </a:t>
            </a:r>
            <a:r>
              <a:rPr lang="en-US" sz="2000" b="1" dirty="0" smtClean="0">
                <a:solidFill>
                  <a:srgbClr val="C00000"/>
                </a:solidFill>
                <a:latin typeface="Lucida Calligraphy" panose="03010101010101010101" pitchFamily="66" charset="0"/>
              </a:rPr>
              <a:t/>
            </a:r>
            <a:br>
              <a:rPr lang="en-US" sz="2000" b="1" dirty="0" smtClean="0">
                <a:solidFill>
                  <a:srgbClr val="C00000"/>
                </a:solidFill>
                <a:latin typeface="Lucida Calligraphy" panose="03010101010101010101" pitchFamily="66" charset="0"/>
              </a:rPr>
            </a:br>
            <a:r>
              <a:rPr lang="en-US" sz="2000" b="1" dirty="0" smtClean="0">
                <a:solidFill>
                  <a:srgbClr val="C00000"/>
                </a:solidFill>
                <a:latin typeface="Lucida Calligraphy" panose="03010101010101010101" pitchFamily="66" charset="0"/>
              </a:rPr>
              <a:t>and </a:t>
            </a:r>
            <a:r>
              <a:rPr lang="en-US" sz="2000" b="1" dirty="0">
                <a:solidFill>
                  <a:srgbClr val="C00000"/>
                </a:solidFill>
                <a:latin typeface="Lucida Calligraphy" panose="03010101010101010101" pitchFamily="66" charset="0"/>
              </a:rPr>
              <a:t>improve sight View</a:t>
            </a:r>
            <a:r>
              <a:rPr lang="en-US" sz="2000" dirty="0">
                <a:solidFill>
                  <a:srgbClr val="C00000"/>
                </a:solidFill>
              </a:rPr>
              <a:t/>
            </a:r>
            <a:br>
              <a:rPr lang="en-US" sz="2000" dirty="0">
                <a:solidFill>
                  <a:srgbClr val="C00000"/>
                </a:solidFill>
              </a:rPr>
            </a:br>
            <a:r>
              <a:rPr lang="en-US" sz="2000" b="1" dirty="0"/>
              <a:t> </a:t>
            </a:r>
            <a:r>
              <a:rPr lang="en-US" sz="2000" dirty="0"/>
              <a:t/>
            </a:r>
            <a:br>
              <a:rPr lang="en-US" sz="2000" dirty="0"/>
            </a:br>
            <a:r>
              <a:rPr lang="en-US" sz="2000" b="1" u="sng" dirty="0">
                <a:latin typeface="Berlin Sans FB Demi" panose="020E0802020502020306" pitchFamily="34" charset="0"/>
              </a:rPr>
              <a:t>Presented by</a:t>
            </a:r>
            <a:r>
              <a:rPr lang="en-US" sz="2000" b="1" u="sng" dirty="0" smtClean="0">
                <a:latin typeface="Berlin Sans FB Demi" panose="020E0802020502020306" pitchFamily="34" charset="0"/>
              </a:rPr>
              <a:t>:</a:t>
            </a:r>
            <a:r>
              <a:rPr lang="en-US" sz="2000" u="sng" dirty="0">
                <a:latin typeface="Berlin Sans FB Demi" panose="020E0802020502020306" pitchFamily="34" charset="0"/>
              </a:rPr>
              <a:t/>
            </a:r>
            <a:br>
              <a:rPr lang="en-US" sz="2000" u="sng" dirty="0">
                <a:latin typeface="Berlin Sans FB Demi" panose="020E0802020502020306" pitchFamily="34" charset="0"/>
              </a:rPr>
            </a:br>
            <a:r>
              <a:rPr lang="ar-SA" sz="2000" b="1" dirty="0"/>
              <a:t> </a:t>
            </a:r>
            <a:r>
              <a:rPr lang="en-US" sz="2000" b="1" dirty="0"/>
              <a:t>Ameer AL-</a:t>
            </a:r>
            <a:r>
              <a:rPr lang="en-US" sz="2000" b="1" dirty="0" err="1"/>
              <a:t>Sary</a:t>
            </a:r>
            <a:r>
              <a:rPr lang="en-US" sz="2000" b="1" dirty="0"/>
              <a:t>                  200801605</a:t>
            </a:r>
            <a:r>
              <a:rPr lang="en-US" sz="2000" dirty="0"/>
              <a:t/>
            </a:r>
            <a:br>
              <a:rPr lang="en-US" sz="2000" dirty="0"/>
            </a:br>
            <a:r>
              <a:rPr lang="en-US" sz="2000" b="1" dirty="0"/>
              <a:t>Hassan AL-Halal            </a:t>
            </a:r>
            <a:r>
              <a:rPr lang="en-US" sz="2000" b="1" dirty="0" smtClean="0"/>
              <a:t>     200901309</a:t>
            </a:r>
            <a:r>
              <a:rPr lang="en-US" sz="2000" dirty="0"/>
              <a:t/>
            </a:r>
            <a:br>
              <a:rPr lang="en-US" sz="2000" dirty="0"/>
            </a:br>
            <a:r>
              <a:rPr lang="en-US" sz="2000" dirty="0"/>
              <a:t> </a:t>
            </a:r>
            <a:br>
              <a:rPr lang="en-US" sz="2000" dirty="0"/>
            </a:br>
            <a:r>
              <a:rPr lang="en-US" sz="2000" b="1" i="1" u="sng" dirty="0">
                <a:latin typeface="Berlin Sans FB Demi" panose="020E0802020502020306" pitchFamily="34" charset="0"/>
              </a:rPr>
              <a:t>Supervised by</a:t>
            </a:r>
            <a:r>
              <a:rPr lang="en-US" sz="2000" b="1" u="sng" dirty="0"/>
              <a:t>:</a:t>
            </a:r>
            <a:r>
              <a:rPr lang="ar-SA" sz="2000" b="1" u="sng" dirty="0"/>
              <a:t/>
            </a:r>
            <a:br>
              <a:rPr lang="ar-SA" sz="2000" b="1" u="sng" dirty="0"/>
            </a:br>
            <a:r>
              <a:rPr lang="en-US" sz="2000" b="1" dirty="0"/>
              <a:t>Dr. </a:t>
            </a:r>
            <a:r>
              <a:rPr lang="en-US" sz="2000" b="1" dirty="0" err="1"/>
              <a:t>Tahar</a:t>
            </a:r>
            <a:r>
              <a:rPr lang="en-US" sz="2000" b="1" dirty="0"/>
              <a:t> </a:t>
            </a:r>
            <a:r>
              <a:rPr lang="en-US" sz="2000" b="1" dirty="0" err="1"/>
              <a:t>Ayadat</a:t>
            </a:r>
            <a:r>
              <a:rPr lang="en-US" sz="2000" dirty="0"/>
              <a:t/>
            </a:r>
            <a:br>
              <a:rPr lang="en-US" sz="2000" dirty="0"/>
            </a:br>
            <a:r>
              <a:rPr lang="en-US" sz="2000" b="1" dirty="0"/>
              <a:t>Dr. </a:t>
            </a:r>
            <a:r>
              <a:rPr lang="en-US" sz="2000" b="1" dirty="0" err="1"/>
              <a:t>Andi</a:t>
            </a:r>
            <a:r>
              <a:rPr lang="en-US" sz="2000" b="1" dirty="0"/>
              <a:t> </a:t>
            </a:r>
            <a:r>
              <a:rPr lang="en-US" sz="2000" b="1" dirty="0" err="1"/>
              <a:t>Asiz</a:t>
            </a:r>
            <a:r>
              <a:rPr lang="en-US" sz="2000" b="1" dirty="0"/>
              <a:t/>
            </a:r>
            <a:br>
              <a:rPr lang="en-US" sz="2000" b="1" dirty="0"/>
            </a:br>
            <a:r>
              <a:rPr lang="ar-SA" sz="2000" b="1" dirty="0"/>
              <a:t/>
            </a:r>
            <a:br>
              <a:rPr lang="ar-SA" sz="2000" b="1" dirty="0"/>
            </a:br>
            <a:r>
              <a:rPr lang="en-US" sz="2000" dirty="0"/>
              <a:t/>
            </a:r>
            <a:br>
              <a:rPr lang="en-US" sz="2000" dirty="0"/>
            </a:br>
            <a:r>
              <a:rPr lang="en-US" sz="2000" dirty="0"/>
              <a:t> </a:t>
            </a:r>
            <a:br>
              <a:rPr lang="en-US" sz="2000" dirty="0"/>
            </a:br>
            <a:endParaRPr lang="en-US" sz="2000" dirty="0"/>
          </a:p>
        </p:txBody>
      </p:sp>
      <p:pic>
        <p:nvPicPr>
          <p:cNvPr id="3" name="Picture 2" descr="C:\Users\G37\Desktop\SA-Prince-Mohammad-University-PMU.g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1709" y="383549"/>
            <a:ext cx="1511995" cy="1223579"/>
          </a:xfrm>
          <a:prstGeom prst="rect">
            <a:avLst/>
          </a:prstGeom>
          <a:noFill/>
          <a:ln>
            <a:noFill/>
          </a:ln>
        </p:spPr>
      </p:pic>
    </p:spTree>
    <p:extLst>
      <p:ext uri="{BB962C8B-B14F-4D97-AF65-F5344CB8AC3E}">
        <p14:creationId xmlns:p14="http://schemas.microsoft.com/office/powerpoint/2010/main" val="26127945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Dr.Tahar\pic4.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3554" y="696687"/>
            <a:ext cx="5329165" cy="5109362"/>
          </a:xfrm>
          <a:prstGeom prst="rect">
            <a:avLst/>
          </a:prstGeom>
          <a:noFill/>
          <a:ln w="28575">
            <a:solidFill>
              <a:srgbClr val="0033CC"/>
            </a:solidFill>
          </a:ln>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5999" y="696686"/>
            <a:ext cx="5524500" cy="5109362"/>
          </a:xfrm>
          <a:prstGeom prst="rect">
            <a:avLst/>
          </a:prstGeom>
          <a:ln w="28575">
            <a:solidFill>
              <a:srgbClr val="0033CC"/>
            </a:solidFill>
          </a:ln>
        </p:spPr>
      </p:pic>
      <p:sp>
        <p:nvSpPr>
          <p:cNvPr id="6" name="Rectangle 5"/>
          <p:cNvSpPr/>
          <p:nvPr/>
        </p:nvSpPr>
        <p:spPr>
          <a:xfrm>
            <a:off x="4078910" y="5928623"/>
            <a:ext cx="4034181" cy="410882"/>
          </a:xfrm>
          <a:prstGeom prst="rect">
            <a:avLst/>
          </a:prstGeom>
        </p:spPr>
        <p:txBody>
          <a:bodyPr wrap="none">
            <a:spAutoFit/>
          </a:bodyPr>
          <a:lstStyle/>
          <a:p>
            <a:pPr algn="ctr">
              <a:lnSpc>
                <a:spcPct val="115000"/>
              </a:lnSpc>
              <a:spcAft>
                <a:spcPts val="1000"/>
              </a:spcAft>
            </a:pPr>
            <a:r>
              <a:rPr lang="en-US" b="1" dirty="0">
                <a:solidFill>
                  <a:srgbClr val="C00000"/>
                </a:solidFill>
                <a:latin typeface="Times New Roman" panose="02020603050405020304" pitchFamily="18" charset="0"/>
                <a:ea typeface="Calibri" panose="020F0502020204030204" pitchFamily="34" charset="0"/>
                <a:cs typeface="Arial" panose="020B0604020202020204" pitchFamily="34" charset="0"/>
              </a:rPr>
              <a:t>P</a:t>
            </a:r>
            <a:r>
              <a:rPr lang="en-US" b="1" dirty="0" smtClean="0">
                <a:solidFill>
                  <a:srgbClr val="C00000"/>
                </a:solidFill>
                <a:effectLst/>
                <a:latin typeface="Times New Roman" panose="02020603050405020304" pitchFamily="18" charset="0"/>
                <a:ea typeface="Calibri" panose="020F0502020204030204" pitchFamily="34" charset="0"/>
                <a:cs typeface="Arial" panose="020B0604020202020204" pitchFamily="34" charset="0"/>
              </a:rPr>
              <a:t>hotos of the actual Al-Khaldiyah road</a:t>
            </a:r>
            <a:endParaRPr lang="en-US" sz="1600" b="1"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1913025"/>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0"/>
            <a:r>
              <a:rPr lang="en-US" b="1" u="sng" dirty="0">
                <a:solidFill>
                  <a:srgbClr val="C00000"/>
                </a:solidFill>
                <a:latin typeface="Lucida Handwriting" panose="03010101010101010101" pitchFamily="66" charset="0"/>
              </a:rPr>
              <a:t>O</a:t>
            </a:r>
            <a:r>
              <a:rPr lang="en-US" b="1" u="sng" dirty="0" smtClean="0">
                <a:solidFill>
                  <a:srgbClr val="C00000"/>
                </a:solidFill>
                <a:latin typeface="Lucida Handwriting" panose="03010101010101010101" pitchFamily="66" charset="0"/>
              </a:rPr>
              <a:t>utline</a:t>
            </a:r>
            <a:endParaRPr lang="ar-SA" b="1" u="sng" dirty="0">
              <a:solidFill>
                <a:srgbClr val="C00000"/>
              </a:solidFill>
              <a:latin typeface="Lucida Handwriting" panose="03010101010101010101" pitchFamily="66" charset="0"/>
            </a:endParaRPr>
          </a:p>
        </p:txBody>
      </p:sp>
      <p:sp>
        <p:nvSpPr>
          <p:cNvPr id="3" name="Content Placeholder 2"/>
          <p:cNvSpPr>
            <a:spLocks noGrp="1"/>
          </p:cNvSpPr>
          <p:nvPr>
            <p:ph idx="1"/>
          </p:nvPr>
        </p:nvSpPr>
        <p:spPr/>
        <p:txBody>
          <a:bodyPr>
            <a:normAutofit/>
          </a:bodyPr>
          <a:lstStyle/>
          <a:p>
            <a:pPr algn="l" rtl="0"/>
            <a:r>
              <a:rPr lang="en-US" sz="2800" b="1" dirty="0" smtClean="0">
                <a:solidFill>
                  <a:schemeClr val="bg1">
                    <a:lumMod val="65000"/>
                  </a:schemeClr>
                </a:solidFill>
              </a:rPr>
              <a:t>Introduction</a:t>
            </a:r>
          </a:p>
          <a:p>
            <a:pPr algn="l" rtl="0"/>
            <a:r>
              <a:rPr lang="en-US" sz="2800" b="1" dirty="0" smtClean="0">
                <a:solidFill>
                  <a:schemeClr val="bg1">
                    <a:lumMod val="65000"/>
                  </a:schemeClr>
                </a:solidFill>
              </a:rPr>
              <a:t>Description of the project</a:t>
            </a:r>
          </a:p>
          <a:p>
            <a:pPr algn="l" rtl="0"/>
            <a:r>
              <a:rPr lang="en-US" sz="2800" b="1" dirty="0" smtClean="0">
                <a:solidFill>
                  <a:srgbClr val="0033CC"/>
                </a:solidFill>
              </a:rPr>
              <a:t>Soil Report</a:t>
            </a:r>
          </a:p>
          <a:p>
            <a:pPr algn="l" rtl="0"/>
            <a:r>
              <a:rPr lang="en-US" sz="2800" b="1" dirty="0" smtClean="0">
                <a:solidFill>
                  <a:schemeClr val="bg1">
                    <a:lumMod val="65000"/>
                  </a:schemeClr>
                </a:solidFill>
              </a:rPr>
              <a:t>Geometrical Design</a:t>
            </a:r>
          </a:p>
          <a:p>
            <a:pPr algn="l" rtl="0"/>
            <a:r>
              <a:rPr lang="en-US" sz="2800" b="1" dirty="0" smtClean="0">
                <a:solidFill>
                  <a:schemeClr val="bg1">
                    <a:lumMod val="65000"/>
                  </a:schemeClr>
                </a:solidFill>
              </a:rPr>
              <a:t>Geotechnical Design</a:t>
            </a:r>
          </a:p>
          <a:p>
            <a:pPr algn="l" rtl="0"/>
            <a:r>
              <a:rPr lang="en-US" sz="2800" b="1" dirty="0" smtClean="0">
                <a:solidFill>
                  <a:schemeClr val="bg1">
                    <a:lumMod val="65000"/>
                  </a:schemeClr>
                </a:solidFill>
              </a:rPr>
              <a:t>Conclusion</a:t>
            </a:r>
          </a:p>
          <a:p>
            <a:pPr algn="l" rtl="0"/>
            <a:r>
              <a:rPr lang="en-US" sz="2800" b="1" dirty="0" smtClean="0">
                <a:solidFill>
                  <a:schemeClr val="bg1">
                    <a:lumMod val="65000"/>
                  </a:schemeClr>
                </a:solidFill>
              </a:rPr>
              <a:t>Video/Animation</a:t>
            </a:r>
          </a:p>
          <a:p>
            <a:pPr marL="0" indent="0" algn="l" rtl="0">
              <a:buNone/>
            </a:pPr>
            <a:endParaRPr lang="en-US" dirty="0" smtClean="0">
              <a:solidFill>
                <a:srgbClr val="0033CC"/>
              </a:solidFill>
            </a:endParaRPr>
          </a:p>
        </p:txBody>
      </p:sp>
    </p:spTree>
    <p:extLst>
      <p:ext uri="{BB962C8B-B14F-4D97-AF65-F5344CB8AC3E}">
        <p14:creationId xmlns:p14="http://schemas.microsoft.com/office/powerpoint/2010/main" val="3481798310"/>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rtl="0"/>
            <a:r>
              <a:rPr lang="en-US" sz="4900" b="1" u="sng" dirty="0" smtClean="0">
                <a:solidFill>
                  <a:srgbClr val="C00000"/>
                </a:solidFill>
                <a:latin typeface="Berlin Sans FB Demi" panose="020E0802020502020306" pitchFamily="34" charset="0"/>
              </a:rPr>
              <a:t>Soil Report</a:t>
            </a:r>
            <a:r>
              <a:rPr lang="en-US" dirty="0" smtClean="0"/>
              <a:t/>
            </a:r>
            <a:br>
              <a:rPr lang="en-US" dirty="0" smtClean="0"/>
            </a:br>
            <a:endParaRPr lang="ar-SA" dirty="0"/>
          </a:p>
        </p:txBody>
      </p:sp>
      <p:sp>
        <p:nvSpPr>
          <p:cNvPr id="3" name="Content Placeholder 2"/>
          <p:cNvSpPr>
            <a:spLocks noGrp="1"/>
          </p:cNvSpPr>
          <p:nvPr>
            <p:ph idx="1"/>
          </p:nvPr>
        </p:nvSpPr>
        <p:spPr>
          <a:xfrm>
            <a:off x="734293" y="2103120"/>
            <a:ext cx="10875817" cy="3931920"/>
          </a:xfrm>
        </p:spPr>
        <p:txBody>
          <a:bodyPr/>
          <a:lstStyle/>
          <a:p>
            <a:pPr marL="0" indent="0" algn="l" rtl="0">
              <a:buNone/>
            </a:pPr>
            <a:r>
              <a:rPr lang="en-US" sz="3200" b="1" dirty="0" smtClean="0">
                <a:solidFill>
                  <a:srgbClr val="0033CC"/>
                </a:solidFill>
              </a:rPr>
              <a:t>In general the soil of the site is characteristics by:</a:t>
            </a:r>
          </a:p>
          <a:p>
            <a:pPr marL="0" indent="0" algn="l" rtl="0">
              <a:buNone/>
            </a:pPr>
            <a:r>
              <a:rPr lang="en-US" sz="3200" b="1" dirty="0" smtClean="0">
                <a:solidFill>
                  <a:srgbClr val="0033CC"/>
                </a:solidFill>
              </a:rPr>
              <a:t> </a:t>
            </a:r>
          </a:p>
          <a:p>
            <a:pPr marL="0" indent="0" algn="l" rtl="0">
              <a:buNone/>
            </a:pPr>
            <a:r>
              <a:rPr lang="en-US" sz="3200" b="1" dirty="0">
                <a:solidFill>
                  <a:srgbClr val="0033CC"/>
                </a:solidFill>
                <a:sym typeface="Symbol"/>
              </a:rPr>
              <a:t>	</a:t>
            </a:r>
            <a:r>
              <a:rPr lang="en-US" sz="3200" b="1" dirty="0" smtClean="0">
                <a:solidFill>
                  <a:srgbClr val="C00000"/>
                </a:solidFill>
                <a:sym typeface="Symbol"/>
              </a:rPr>
              <a:t></a:t>
            </a:r>
            <a:r>
              <a:rPr lang="en-US" sz="3200" b="1" dirty="0" smtClean="0">
                <a:solidFill>
                  <a:srgbClr val="0033CC"/>
                </a:solidFill>
                <a:sym typeface="Symbol"/>
              </a:rPr>
              <a:t> </a:t>
            </a:r>
            <a:r>
              <a:rPr lang="en-US" sz="3200" b="1" dirty="0" smtClean="0">
                <a:solidFill>
                  <a:srgbClr val="0033CC"/>
                </a:solidFill>
              </a:rPr>
              <a:t>7 to 8 m  of sand medium to dense,</a:t>
            </a:r>
          </a:p>
          <a:p>
            <a:pPr marL="0" indent="0" algn="l" rtl="0">
              <a:buNone/>
            </a:pPr>
            <a:r>
              <a:rPr lang="en-US" sz="3200" b="1" dirty="0" smtClean="0">
                <a:solidFill>
                  <a:srgbClr val="0033CC"/>
                </a:solidFill>
                <a:sym typeface="Symbol"/>
              </a:rPr>
              <a:t>	</a:t>
            </a:r>
            <a:r>
              <a:rPr lang="en-US" sz="3200" b="1" dirty="0" smtClean="0">
                <a:solidFill>
                  <a:srgbClr val="C00000"/>
                </a:solidFill>
                <a:sym typeface="Symbol"/>
              </a:rPr>
              <a:t></a:t>
            </a:r>
            <a:r>
              <a:rPr lang="en-US" sz="3200" b="1" dirty="0" smtClean="0">
                <a:solidFill>
                  <a:srgbClr val="0033CC"/>
                </a:solidFill>
              </a:rPr>
              <a:t> Followed by thick layer of hard clay</a:t>
            </a:r>
          </a:p>
          <a:p>
            <a:pPr marL="0" indent="0" algn="l" rtl="0">
              <a:buNone/>
            </a:pPr>
            <a:r>
              <a:rPr lang="en-US" sz="3200" b="1" dirty="0" smtClean="0">
                <a:solidFill>
                  <a:srgbClr val="0033CC"/>
                </a:solidFill>
                <a:sym typeface="Symbol"/>
              </a:rPr>
              <a:t>	</a:t>
            </a:r>
            <a:r>
              <a:rPr lang="en-US" sz="3200" b="1" dirty="0" smtClean="0">
                <a:solidFill>
                  <a:srgbClr val="C00000"/>
                </a:solidFill>
                <a:sym typeface="Symbol"/>
              </a:rPr>
              <a:t></a:t>
            </a:r>
            <a:r>
              <a:rPr lang="en-US" sz="3200" b="1" dirty="0">
                <a:solidFill>
                  <a:srgbClr val="0033CC"/>
                </a:solidFill>
                <a:sym typeface="Symbol"/>
              </a:rPr>
              <a:t> </a:t>
            </a:r>
            <a:r>
              <a:rPr lang="en-US" sz="3200" b="1" dirty="0" smtClean="0">
                <a:solidFill>
                  <a:srgbClr val="0033CC"/>
                </a:solidFill>
              </a:rPr>
              <a:t>Water table is located at around 1.0 m </a:t>
            </a:r>
          </a:p>
          <a:p>
            <a:pPr algn="l" rtl="0"/>
            <a:endParaRPr lang="ar-SA" dirty="0"/>
          </a:p>
        </p:txBody>
      </p:sp>
    </p:spTree>
    <p:extLst>
      <p:ext uri="{BB962C8B-B14F-4D97-AF65-F5344CB8AC3E}">
        <p14:creationId xmlns:p14="http://schemas.microsoft.com/office/powerpoint/2010/main" val="1591339427"/>
      </p:ext>
    </p:extLst>
  </p:cSld>
  <p:clrMapOvr>
    <a:masterClrMapping/>
  </p:clrMapOvr>
  <p:transition spd="slow">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0813" y="513091"/>
            <a:ext cx="9103057" cy="5977719"/>
          </a:xfrm>
          <a:prstGeom prst="rect">
            <a:avLst/>
          </a:prstGeom>
          <a:noFill/>
          <a:ln>
            <a:noFill/>
          </a:ln>
        </p:spPr>
      </p:pic>
    </p:spTree>
    <p:extLst>
      <p:ext uri="{BB962C8B-B14F-4D97-AF65-F5344CB8AC3E}">
        <p14:creationId xmlns:p14="http://schemas.microsoft.com/office/powerpoint/2010/main" val="39129954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76402" y="661859"/>
            <a:ext cx="8641305" cy="6289174"/>
          </a:xfrm>
          <a:prstGeom prst="rect">
            <a:avLst/>
          </a:prstGeom>
        </p:spPr>
      </p:pic>
    </p:spTree>
    <p:extLst>
      <p:ext uri="{BB962C8B-B14F-4D97-AF65-F5344CB8AC3E}">
        <p14:creationId xmlns:p14="http://schemas.microsoft.com/office/powerpoint/2010/main" val="1854821284"/>
      </p:ext>
    </p:extLst>
  </p:cSld>
  <p:clrMapOvr>
    <a:masterClrMapping/>
  </p:clrMapOvr>
  <p:transition spd="slow">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0"/>
            <a:r>
              <a:rPr lang="en-US" b="1" u="sng" dirty="0">
                <a:solidFill>
                  <a:srgbClr val="C00000"/>
                </a:solidFill>
                <a:latin typeface="Lucida Handwriting" panose="03010101010101010101" pitchFamily="66" charset="0"/>
              </a:rPr>
              <a:t>O</a:t>
            </a:r>
            <a:r>
              <a:rPr lang="en-US" b="1" u="sng" dirty="0" smtClean="0">
                <a:solidFill>
                  <a:srgbClr val="C00000"/>
                </a:solidFill>
                <a:latin typeface="Lucida Handwriting" panose="03010101010101010101" pitchFamily="66" charset="0"/>
              </a:rPr>
              <a:t>utline</a:t>
            </a:r>
            <a:endParaRPr lang="ar-SA" b="1" u="sng" dirty="0">
              <a:solidFill>
                <a:srgbClr val="C00000"/>
              </a:solidFill>
              <a:latin typeface="Lucida Handwriting" panose="03010101010101010101" pitchFamily="66" charset="0"/>
            </a:endParaRPr>
          </a:p>
        </p:txBody>
      </p:sp>
      <p:sp>
        <p:nvSpPr>
          <p:cNvPr id="3" name="Content Placeholder 2"/>
          <p:cNvSpPr>
            <a:spLocks noGrp="1"/>
          </p:cNvSpPr>
          <p:nvPr>
            <p:ph idx="1"/>
          </p:nvPr>
        </p:nvSpPr>
        <p:spPr/>
        <p:txBody>
          <a:bodyPr>
            <a:normAutofit/>
          </a:bodyPr>
          <a:lstStyle/>
          <a:p>
            <a:pPr algn="l" rtl="0"/>
            <a:r>
              <a:rPr lang="en-US" sz="2800" b="1" dirty="0" smtClean="0">
                <a:solidFill>
                  <a:schemeClr val="bg1">
                    <a:lumMod val="65000"/>
                  </a:schemeClr>
                </a:solidFill>
              </a:rPr>
              <a:t>Introduction</a:t>
            </a:r>
          </a:p>
          <a:p>
            <a:pPr algn="l" rtl="0"/>
            <a:r>
              <a:rPr lang="en-US" sz="2800" b="1" dirty="0" smtClean="0">
                <a:solidFill>
                  <a:schemeClr val="bg1">
                    <a:lumMod val="65000"/>
                  </a:schemeClr>
                </a:solidFill>
              </a:rPr>
              <a:t>Description of the project</a:t>
            </a:r>
          </a:p>
          <a:p>
            <a:pPr algn="l" rtl="0"/>
            <a:r>
              <a:rPr lang="en-US" sz="2800" b="1" dirty="0" smtClean="0">
                <a:solidFill>
                  <a:schemeClr val="bg1">
                    <a:lumMod val="65000"/>
                  </a:schemeClr>
                </a:solidFill>
              </a:rPr>
              <a:t>Soil Report</a:t>
            </a:r>
          </a:p>
          <a:p>
            <a:pPr algn="l" rtl="0"/>
            <a:r>
              <a:rPr lang="en-US" sz="2800" b="1" dirty="0" smtClean="0">
                <a:solidFill>
                  <a:srgbClr val="0033CC"/>
                </a:solidFill>
              </a:rPr>
              <a:t>Geometrical Design</a:t>
            </a:r>
          </a:p>
          <a:p>
            <a:pPr algn="l" rtl="0"/>
            <a:r>
              <a:rPr lang="en-US" sz="2800" b="1" dirty="0" smtClean="0">
                <a:solidFill>
                  <a:schemeClr val="bg1">
                    <a:lumMod val="65000"/>
                  </a:schemeClr>
                </a:solidFill>
              </a:rPr>
              <a:t>Geotechnical Design</a:t>
            </a:r>
          </a:p>
          <a:p>
            <a:pPr algn="l" rtl="0"/>
            <a:r>
              <a:rPr lang="en-US" sz="2800" b="1" dirty="0" smtClean="0">
                <a:solidFill>
                  <a:schemeClr val="bg1">
                    <a:lumMod val="65000"/>
                  </a:schemeClr>
                </a:solidFill>
              </a:rPr>
              <a:t>Conclusion</a:t>
            </a:r>
          </a:p>
          <a:p>
            <a:pPr algn="l" rtl="0"/>
            <a:r>
              <a:rPr lang="en-US" sz="2800" b="1" dirty="0" smtClean="0">
                <a:solidFill>
                  <a:schemeClr val="bg1">
                    <a:lumMod val="65000"/>
                  </a:schemeClr>
                </a:solidFill>
              </a:rPr>
              <a:t>Video/Animation</a:t>
            </a:r>
          </a:p>
          <a:p>
            <a:pPr marL="0" indent="0" algn="l" rtl="0">
              <a:buNone/>
            </a:pPr>
            <a:endParaRPr lang="en-US" dirty="0" smtClean="0">
              <a:solidFill>
                <a:srgbClr val="0033CC"/>
              </a:solidFill>
            </a:endParaRPr>
          </a:p>
        </p:txBody>
      </p:sp>
    </p:spTree>
    <p:extLst>
      <p:ext uri="{BB962C8B-B14F-4D97-AF65-F5344CB8AC3E}">
        <p14:creationId xmlns:p14="http://schemas.microsoft.com/office/powerpoint/2010/main" val="89591035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1019" y="630719"/>
            <a:ext cx="10058400" cy="503410"/>
          </a:xfrm>
        </p:spPr>
        <p:txBody>
          <a:bodyPr>
            <a:normAutofit fontScale="90000"/>
          </a:bodyPr>
          <a:lstStyle/>
          <a:p>
            <a:pPr algn="ctr" rtl="0"/>
            <a:r>
              <a:rPr lang="en-US" sz="4900" b="1" u="sng" dirty="0" smtClean="0">
                <a:solidFill>
                  <a:srgbClr val="C00000"/>
                </a:solidFill>
                <a:latin typeface="Berlin Sans FB Demi" panose="020E0802020502020306" pitchFamily="34" charset="0"/>
              </a:rPr>
              <a:t>Geometrical Design</a:t>
            </a:r>
            <a:r>
              <a:rPr lang="en-US" dirty="0" smtClean="0"/>
              <a:t/>
            </a:r>
            <a:br>
              <a:rPr lang="en-US" dirty="0" smtClean="0"/>
            </a:br>
            <a:endParaRPr lang="ar-SA" dirty="0"/>
          </a:p>
        </p:txBody>
      </p:sp>
      <p:pic>
        <p:nvPicPr>
          <p:cNvPr id="4" name="Content Placeholder 3" descr="G:\mid-term\module\1\2.jpg"/>
          <p:cNvPicPr>
            <a:picLocks noGrp="1"/>
          </p:cNvPicPr>
          <p:nvPr>
            <p:ph idx="1"/>
          </p:nvPr>
        </p:nvPicPr>
        <p:blipFill>
          <a:blip r:embed="rId2" cstate="print"/>
          <a:srcRect/>
          <a:stretch>
            <a:fillRect/>
          </a:stretch>
        </p:blipFill>
        <p:spPr bwMode="auto">
          <a:xfrm>
            <a:off x="3089537" y="1078680"/>
            <a:ext cx="5837313" cy="5109931"/>
          </a:xfrm>
          <a:prstGeom prst="rect">
            <a:avLst/>
          </a:prstGeom>
          <a:noFill/>
          <a:ln w="38100">
            <a:solidFill>
              <a:schemeClr val="accent4">
                <a:lumMod val="75000"/>
              </a:schemeClr>
            </a:solidFill>
            <a:miter lim="800000"/>
            <a:headEnd/>
            <a:tailEnd/>
          </a:ln>
        </p:spPr>
      </p:pic>
      <p:sp>
        <p:nvSpPr>
          <p:cNvPr id="5" name="Rectangle 4"/>
          <p:cNvSpPr/>
          <p:nvPr/>
        </p:nvSpPr>
        <p:spPr>
          <a:xfrm>
            <a:off x="2259021" y="6254913"/>
            <a:ext cx="7702397" cy="400110"/>
          </a:xfrm>
          <a:prstGeom prst="rect">
            <a:avLst/>
          </a:prstGeom>
        </p:spPr>
        <p:txBody>
          <a:bodyPr wrap="square">
            <a:spAutoFit/>
          </a:bodyPr>
          <a:lstStyle/>
          <a:p>
            <a:pPr algn="ctr"/>
            <a:r>
              <a:rPr lang="en-US" sz="2000" b="1" dirty="0" smtClean="0">
                <a:solidFill>
                  <a:srgbClr val="0033CC"/>
                </a:solidFill>
                <a:effectLst/>
                <a:latin typeface="Times New Roman" panose="02020603050405020304" pitchFamily="18" charset="0"/>
                <a:ea typeface="Calibri" panose="020F0502020204030204" pitchFamily="34" charset="0"/>
              </a:rPr>
              <a:t>Geometrical Design of Proposition #1 (Tunnel and two Roundabout)</a:t>
            </a:r>
            <a:endParaRPr lang="ar-SA" sz="2000" b="1" dirty="0">
              <a:solidFill>
                <a:srgbClr val="0033CC"/>
              </a:solidFill>
            </a:endParaRPr>
          </a:p>
        </p:txBody>
      </p:sp>
    </p:spTree>
    <p:extLst>
      <p:ext uri="{BB962C8B-B14F-4D97-AF65-F5344CB8AC3E}">
        <p14:creationId xmlns:p14="http://schemas.microsoft.com/office/powerpoint/2010/main" val="4152104275"/>
      </p:ext>
    </p:extLst>
  </p:cSld>
  <p:clrMapOvr>
    <a:masterClrMapping/>
  </p:clrMapOvr>
  <p:transition spd="slow">
    <p:pull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mid-term\module\1\1.jpg"/>
          <p:cNvPicPr/>
          <p:nvPr/>
        </p:nvPicPr>
        <p:blipFill>
          <a:blip r:embed="rId2" cstate="print"/>
          <a:srcRect/>
          <a:stretch>
            <a:fillRect/>
          </a:stretch>
        </p:blipFill>
        <p:spPr bwMode="auto">
          <a:xfrm>
            <a:off x="3141547" y="732469"/>
            <a:ext cx="5611091" cy="5575576"/>
          </a:xfrm>
          <a:prstGeom prst="rect">
            <a:avLst/>
          </a:prstGeom>
          <a:noFill/>
          <a:ln w="38100">
            <a:solidFill>
              <a:schemeClr val="accent4">
                <a:lumMod val="75000"/>
              </a:schemeClr>
            </a:solidFill>
            <a:miter lim="800000"/>
            <a:headEnd/>
            <a:tailEnd/>
          </a:ln>
        </p:spPr>
      </p:pic>
      <p:sp>
        <p:nvSpPr>
          <p:cNvPr id="3" name="Rectangle 2"/>
          <p:cNvSpPr/>
          <p:nvPr/>
        </p:nvSpPr>
        <p:spPr>
          <a:xfrm>
            <a:off x="2029766" y="6308045"/>
            <a:ext cx="7834655" cy="400110"/>
          </a:xfrm>
          <a:prstGeom prst="rect">
            <a:avLst/>
          </a:prstGeom>
        </p:spPr>
        <p:txBody>
          <a:bodyPr wrap="square">
            <a:spAutoFit/>
          </a:bodyPr>
          <a:lstStyle/>
          <a:p>
            <a:r>
              <a:rPr lang="en-US" sz="2000" b="1" dirty="0" smtClean="0">
                <a:solidFill>
                  <a:srgbClr val="0033CC"/>
                </a:solidFill>
                <a:effectLst/>
                <a:latin typeface="Times New Roman" panose="02020603050405020304" pitchFamily="18" charset="0"/>
                <a:ea typeface="Calibri" panose="020F0502020204030204" pitchFamily="34" charset="0"/>
              </a:rPr>
              <a:t>Geometrical Design of Proposition #2 (Tunnel, Roundabout &amp; Bridge)</a:t>
            </a:r>
            <a:endParaRPr lang="ar-SA" sz="2000" b="1" dirty="0">
              <a:solidFill>
                <a:srgbClr val="0033CC"/>
              </a:solidFill>
            </a:endParaRPr>
          </a:p>
        </p:txBody>
      </p:sp>
    </p:spTree>
    <p:extLst>
      <p:ext uri="{BB962C8B-B14F-4D97-AF65-F5344CB8AC3E}">
        <p14:creationId xmlns:p14="http://schemas.microsoft.com/office/powerpoint/2010/main" val="1062318667"/>
      </p:ext>
    </p:extLst>
  </p:cSld>
  <p:clrMapOvr>
    <a:masterClrMapping/>
  </p:clrMapOvr>
  <p:transition spd="slow">
    <p:cover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mid-term\module\2\model enginiar.jpg"/>
          <p:cNvPicPr/>
          <p:nvPr/>
        </p:nvPicPr>
        <p:blipFill>
          <a:blip r:embed="rId2" cstate="print"/>
          <a:srcRect/>
          <a:stretch>
            <a:fillRect/>
          </a:stretch>
        </p:blipFill>
        <p:spPr bwMode="auto">
          <a:xfrm>
            <a:off x="3046769" y="707571"/>
            <a:ext cx="5879517" cy="5546717"/>
          </a:xfrm>
          <a:prstGeom prst="rect">
            <a:avLst/>
          </a:prstGeom>
          <a:noFill/>
          <a:ln w="38100">
            <a:solidFill>
              <a:schemeClr val="accent4">
                <a:lumMod val="75000"/>
              </a:schemeClr>
            </a:solidFill>
            <a:miter lim="800000"/>
            <a:headEnd/>
            <a:tailEnd/>
          </a:ln>
        </p:spPr>
      </p:pic>
      <p:sp>
        <p:nvSpPr>
          <p:cNvPr id="3" name="Rectangle 2"/>
          <p:cNvSpPr/>
          <p:nvPr/>
        </p:nvSpPr>
        <p:spPr>
          <a:xfrm>
            <a:off x="1773351" y="6238298"/>
            <a:ext cx="8908487" cy="553998"/>
          </a:xfrm>
          <a:prstGeom prst="rect">
            <a:avLst/>
          </a:prstGeom>
        </p:spPr>
        <p:txBody>
          <a:bodyPr wrap="square">
            <a:spAutoFit/>
          </a:bodyPr>
          <a:lstStyle/>
          <a:p>
            <a:pPr algn="ctr">
              <a:lnSpc>
                <a:spcPct val="150000"/>
              </a:lnSpc>
              <a:spcAft>
                <a:spcPts val="1000"/>
              </a:spcAft>
            </a:pPr>
            <a:r>
              <a:rPr lang="en-US" sz="2000" b="1" dirty="0" smtClean="0">
                <a:solidFill>
                  <a:srgbClr val="0033CC"/>
                </a:solidFill>
                <a:effectLst/>
                <a:latin typeface="Times New Roman" panose="02020603050405020304" pitchFamily="18" charset="0"/>
                <a:ea typeface="Calibri" panose="020F0502020204030204" pitchFamily="34" charset="0"/>
                <a:cs typeface="Arial" panose="020B0604020202020204" pitchFamily="34" charset="0"/>
              </a:rPr>
              <a:t>Geometrical Design of </a:t>
            </a:r>
            <a:r>
              <a:rPr lang="en-US" sz="2000" b="1" dirty="0">
                <a:solidFill>
                  <a:srgbClr val="0033CC"/>
                </a:solidFill>
                <a:latin typeface="Times New Roman" panose="02020603050405020304" pitchFamily="18" charset="0"/>
                <a:ea typeface="Calibri" panose="020F0502020204030204" pitchFamily="34" charset="0"/>
                <a:cs typeface="Arial" panose="020B0604020202020204" pitchFamily="34" charset="0"/>
              </a:rPr>
              <a:t>P</a:t>
            </a:r>
            <a:r>
              <a:rPr lang="en-US" sz="2000" b="1" dirty="0" smtClean="0">
                <a:solidFill>
                  <a:srgbClr val="0033CC"/>
                </a:solidFill>
                <a:effectLst/>
                <a:latin typeface="Times New Roman" panose="02020603050405020304" pitchFamily="18" charset="0"/>
                <a:ea typeface="Calibri" panose="020F0502020204030204" pitchFamily="34" charset="0"/>
                <a:cs typeface="Arial" panose="020B0604020202020204" pitchFamily="34" charset="0"/>
              </a:rPr>
              <a:t>roposition #3 (Tunnel, Tunnel/Roundabout &amp; Bridge)</a:t>
            </a:r>
            <a:endParaRPr lang="en-US" sz="2000" b="1" dirty="0">
              <a:solidFill>
                <a:srgbClr val="0033CC"/>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31934149"/>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420" y="423817"/>
            <a:ext cx="10687025" cy="889643"/>
          </a:xfrm>
        </p:spPr>
        <p:txBody>
          <a:bodyPr>
            <a:normAutofit fontScale="90000"/>
          </a:bodyPr>
          <a:lstStyle/>
          <a:p>
            <a:pPr algn="ctr" rtl="0"/>
            <a:r>
              <a:rPr lang="en-US" b="1" u="sng" dirty="0" smtClean="0">
                <a:solidFill>
                  <a:srgbClr val="C00000"/>
                </a:solidFill>
              </a:rPr>
              <a:t>Design Retained </a:t>
            </a:r>
            <a:br>
              <a:rPr lang="en-US" b="1" u="sng" dirty="0" smtClean="0">
                <a:solidFill>
                  <a:srgbClr val="C00000"/>
                </a:solidFill>
              </a:rPr>
            </a:br>
            <a:r>
              <a:rPr lang="en-US" sz="3600" b="1" dirty="0" smtClean="0">
                <a:solidFill>
                  <a:schemeClr val="accent6">
                    <a:lumMod val="75000"/>
                  </a:schemeClr>
                </a:solidFill>
              </a:rPr>
              <a:t>(our final design)</a:t>
            </a:r>
            <a:endParaRPr lang="ar-SA" sz="3600" b="1" dirty="0">
              <a:solidFill>
                <a:schemeClr val="accent6">
                  <a:lumMod val="75000"/>
                </a:schemeClr>
              </a:solidFill>
            </a:endParaRPr>
          </a:p>
        </p:txBody>
      </p:sp>
      <p:pic>
        <p:nvPicPr>
          <p:cNvPr id="4" name="Picture 3" descr="G:\khalidia high way 19-4-2014\052.jpg"/>
          <p:cNvPicPr/>
          <p:nvPr/>
        </p:nvPicPr>
        <p:blipFill>
          <a:blip r:embed="rId3" cstate="print"/>
          <a:srcRect/>
          <a:stretch>
            <a:fillRect/>
          </a:stretch>
        </p:blipFill>
        <p:spPr bwMode="auto">
          <a:xfrm>
            <a:off x="1357727" y="1565565"/>
            <a:ext cx="9647519" cy="4330269"/>
          </a:xfrm>
          <a:prstGeom prst="rect">
            <a:avLst/>
          </a:prstGeom>
          <a:noFill/>
          <a:ln w="38100">
            <a:solidFill>
              <a:schemeClr val="accent5">
                <a:lumMod val="50000"/>
              </a:schemeClr>
            </a:solidFill>
            <a:miter lim="800000"/>
            <a:headEnd/>
            <a:tailEnd/>
          </a:ln>
        </p:spPr>
      </p:pic>
      <p:sp>
        <p:nvSpPr>
          <p:cNvPr id="5" name="Rectangle 4"/>
          <p:cNvSpPr/>
          <p:nvPr/>
        </p:nvSpPr>
        <p:spPr>
          <a:xfrm>
            <a:off x="2704714" y="6056274"/>
            <a:ext cx="5984331" cy="400110"/>
          </a:xfrm>
          <a:prstGeom prst="rect">
            <a:avLst/>
          </a:prstGeom>
        </p:spPr>
        <p:txBody>
          <a:bodyPr wrap="none">
            <a:spAutoFit/>
          </a:bodyPr>
          <a:lstStyle/>
          <a:p>
            <a:r>
              <a:rPr lang="en-US" sz="2000" b="1" dirty="0" smtClean="0">
                <a:solidFill>
                  <a:srgbClr val="0033CC"/>
                </a:solidFill>
                <a:effectLst/>
                <a:latin typeface="Tahoma" panose="020B0604030504040204" pitchFamily="34" charset="0"/>
                <a:ea typeface="Tahoma" panose="020B0604030504040204" pitchFamily="34" charset="0"/>
                <a:cs typeface="Tahoma" panose="020B0604030504040204" pitchFamily="34" charset="0"/>
              </a:rPr>
              <a:t>Overall View of the </a:t>
            </a:r>
            <a:r>
              <a:rPr lang="en-US" sz="2000" b="1" dirty="0">
                <a:solidFill>
                  <a:srgbClr val="0033CC"/>
                </a:solidFill>
                <a:latin typeface="Tahoma" panose="020B0604030504040204" pitchFamily="34" charset="0"/>
                <a:ea typeface="Tahoma" panose="020B0604030504040204" pitchFamily="34" charset="0"/>
                <a:cs typeface="Tahoma" panose="020B0604030504040204" pitchFamily="34" charset="0"/>
              </a:rPr>
              <a:t>R</a:t>
            </a:r>
            <a:r>
              <a:rPr lang="en-US" sz="2000" b="1" dirty="0" smtClean="0">
                <a:solidFill>
                  <a:srgbClr val="0033CC"/>
                </a:solidFill>
                <a:effectLst/>
                <a:latin typeface="Tahoma" panose="020B0604030504040204" pitchFamily="34" charset="0"/>
                <a:ea typeface="Tahoma" panose="020B0604030504040204" pitchFamily="34" charset="0"/>
                <a:cs typeface="Tahoma" panose="020B0604030504040204" pitchFamily="34" charset="0"/>
              </a:rPr>
              <a:t>etained Solution (No 1) </a:t>
            </a:r>
            <a:endParaRPr lang="ar-SA" sz="2000" b="1" dirty="0">
              <a:solidFill>
                <a:srgbClr val="0033CC"/>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6151528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0"/>
            <a:r>
              <a:rPr lang="en-US" b="1" u="sng" dirty="0">
                <a:solidFill>
                  <a:srgbClr val="C00000"/>
                </a:solidFill>
                <a:latin typeface="Lucida Handwriting" panose="03010101010101010101" pitchFamily="66" charset="0"/>
              </a:rPr>
              <a:t>O</a:t>
            </a:r>
            <a:r>
              <a:rPr lang="en-US" b="1" u="sng" dirty="0" smtClean="0">
                <a:solidFill>
                  <a:srgbClr val="C00000"/>
                </a:solidFill>
                <a:latin typeface="Lucida Handwriting" panose="03010101010101010101" pitchFamily="66" charset="0"/>
              </a:rPr>
              <a:t>utline</a:t>
            </a:r>
            <a:endParaRPr lang="ar-SA" b="1" u="sng" dirty="0">
              <a:solidFill>
                <a:srgbClr val="C00000"/>
              </a:solidFill>
              <a:latin typeface="Lucida Handwriting" panose="03010101010101010101" pitchFamily="66" charset="0"/>
            </a:endParaRPr>
          </a:p>
        </p:txBody>
      </p:sp>
      <p:sp>
        <p:nvSpPr>
          <p:cNvPr id="3" name="Content Placeholder 2"/>
          <p:cNvSpPr>
            <a:spLocks noGrp="1"/>
          </p:cNvSpPr>
          <p:nvPr>
            <p:ph idx="1"/>
          </p:nvPr>
        </p:nvSpPr>
        <p:spPr/>
        <p:txBody>
          <a:bodyPr>
            <a:normAutofit/>
          </a:bodyPr>
          <a:lstStyle/>
          <a:p>
            <a:pPr algn="l" rtl="0"/>
            <a:r>
              <a:rPr lang="en-US" sz="2800" b="1" dirty="0" smtClean="0">
                <a:solidFill>
                  <a:srgbClr val="0033CC"/>
                </a:solidFill>
              </a:rPr>
              <a:t>Introduction</a:t>
            </a:r>
          </a:p>
          <a:p>
            <a:pPr algn="l" rtl="0"/>
            <a:r>
              <a:rPr lang="en-US" sz="2800" b="1" dirty="0" smtClean="0">
                <a:solidFill>
                  <a:srgbClr val="0033CC"/>
                </a:solidFill>
              </a:rPr>
              <a:t>Description of the project</a:t>
            </a:r>
          </a:p>
          <a:p>
            <a:pPr algn="l" rtl="0"/>
            <a:r>
              <a:rPr lang="en-US" sz="2800" b="1" dirty="0" smtClean="0">
                <a:solidFill>
                  <a:srgbClr val="0033CC"/>
                </a:solidFill>
              </a:rPr>
              <a:t>Soil Report</a:t>
            </a:r>
          </a:p>
          <a:p>
            <a:pPr algn="l" rtl="0"/>
            <a:r>
              <a:rPr lang="en-US" sz="2800" b="1" dirty="0" smtClean="0">
                <a:solidFill>
                  <a:srgbClr val="0033CC"/>
                </a:solidFill>
              </a:rPr>
              <a:t>Geometrical Design</a:t>
            </a:r>
          </a:p>
          <a:p>
            <a:pPr algn="l" rtl="0"/>
            <a:r>
              <a:rPr lang="en-US" sz="2800" b="1" dirty="0" smtClean="0">
                <a:solidFill>
                  <a:srgbClr val="0033CC"/>
                </a:solidFill>
              </a:rPr>
              <a:t>Geotechnical Design</a:t>
            </a:r>
          </a:p>
          <a:p>
            <a:pPr algn="l" rtl="0"/>
            <a:r>
              <a:rPr lang="en-US" sz="2800" b="1" dirty="0" smtClean="0">
                <a:solidFill>
                  <a:srgbClr val="0033CC"/>
                </a:solidFill>
              </a:rPr>
              <a:t>Conclusion</a:t>
            </a:r>
          </a:p>
          <a:p>
            <a:pPr algn="l" rtl="0"/>
            <a:r>
              <a:rPr lang="en-US" sz="2800" b="1" dirty="0" smtClean="0">
                <a:solidFill>
                  <a:srgbClr val="0033CC"/>
                </a:solidFill>
              </a:rPr>
              <a:t>Video/Animation</a:t>
            </a:r>
          </a:p>
          <a:p>
            <a:pPr marL="0" indent="0" algn="l" rtl="0">
              <a:buNone/>
            </a:pPr>
            <a:endParaRPr lang="en-US" dirty="0" smtClean="0">
              <a:solidFill>
                <a:srgbClr val="0033CC"/>
              </a:solidFill>
            </a:endParaRPr>
          </a:p>
        </p:txBody>
      </p:sp>
    </p:spTree>
    <p:extLst>
      <p:ext uri="{BB962C8B-B14F-4D97-AF65-F5344CB8AC3E}">
        <p14:creationId xmlns:p14="http://schemas.microsoft.com/office/powerpoint/2010/main" val="208852408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khalidia high way 19-4-2014\032.jpg"/>
          <p:cNvPicPr>
            <a:picLocks noGrp="1"/>
          </p:cNvPicPr>
          <p:nvPr>
            <p:ph idx="1"/>
          </p:nvPr>
        </p:nvPicPr>
        <p:blipFill>
          <a:blip r:embed="rId2" cstate="print"/>
          <a:stretch>
            <a:fillRect/>
          </a:stretch>
        </p:blipFill>
        <p:spPr bwMode="auto">
          <a:xfrm>
            <a:off x="1828801" y="968829"/>
            <a:ext cx="9198428" cy="4996542"/>
          </a:xfrm>
          <a:prstGeom prst="rect">
            <a:avLst/>
          </a:prstGeom>
          <a:noFill/>
          <a:ln w="38100">
            <a:solidFill>
              <a:schemeClr val="accent5">
                <a:lumMod val="50000"/>
              </a:schemeClr>
            </a:solidFill>
            <a:miter lim="800000"/>
            <a:headEnd/>
            <a:tailEnd/>
          </a:ln>
        </p:spPr>
      </p:pic>
      <p:sp>
        <p:nvSpPr>
          <p:cNvPr id="5" name="Rectangle 4"/>
          <p:cNvSpPr/>
          <p:nvPr/>
        </p:nvSpPr>
        <p:spPr>
          <a:xfrm>
            <a:off x="2856157" y="6234727"/>
            <a:ext cx="5908989" cy="400110"/>
          </a:xfrm>
          <a:prstGeom prst="rect">
            <a:avLst/>
          </a:prstGeom>
        </p:spPr>
        <p:txBody>
          <a:bodyPr wrap="none">
            <a:spAutoFit/>
          </a:bodyPr>
          <a:lstStyle/>
          <a:p>
            <a:r>
              <a:rPr lang="en-US" sz="2000" b="1" dirty="0" smtClean="0">
                <a:solidFill>
                  <a:srgbClr val="0033CC"/>
                </a:solidFill>
                <a:effectLst/>
                <a:latin typeface="Tahoma" panose="020B0604030504040204" pitchFamily="34" charset="0"/>
                <a:ea typeface="Tahoma" panose="020B0604030504040204" pitchFamily="34" charset="0"/>
                <a:cs typeface="Tahoma" panose="020B0604030504040204" pitchFamily="34" charset="0"/>
              </a:rPr>
              <a:t>Overall View of the </a:t>
            </a:r>
            <a:r>
              <a:rPr lang="en-US" sz="2000" b="1" dirty="0">
                <a:solidFill>
                  <a:srgbClr val="0033CC"/>
                </a:solidFill>
                <a:latin typeface="Tahoma" panose="020B0604030504040204" pitchFamily="34" charset="0"/>
                <a:ea typeface="Tahoma" panose="020B0604030504040204" pitchFamily="34" charset="0"/>
                <a:cs typeface="Tahoma" panose="020B0604030504040204" pitchFamily="34" charset="0"/>
              </a:rPr>
              <a:t>R</a:t>
            </a:r>
            <a:r>
              <a:rPr lang="en-US" sz="2000" b="1" dirty="0" smtClean="0">
                <a:solidFill>
                  <a:srgbClr val="0033CC"/>
                </a:solidFill>
                <a:effectLst/>
                <a:latin typeface="Tahoma" panose="020B0604030504040204" pitchFamily="34" charset="0"/>
                <a:ea typeface="Tahoma" panose="020B0604030504040204" pitchFamily="34" charset="0"/>
                <a:cs typeface="Tahoma" panose="020B0604030504040204" pitchFamily="34" charset="0"/>
              </a:rPr>
              <a:t>etained Solution (No 2)</a:t>
            </a:r>
            <a:endParaRPr lang="ar-SA" sz="2000" b="1" dirty="0">
              <a:solidFill>
                <a:srgbClr val="0033CC"/>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4379930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833" y="465175"/>
            <a:ext cx="10058400" cy="766979"/>
          </a:xfrm>
        </p:spPr>
        <p:txBody>
          <a:bodyPr/>
          <a:lstStyle/>
          <a:p>
            <a:pPr algn="l"/>
            <a:r>
              <a:rPr lang="en-US" b="1" u="sng" dirty="0">
                <a:solidFill>
                  <a:srgbClr val="C00000"/>
                </a:solidFill>
              </a:rPr>
              <a:t>Junction A</a:t>
            </a:r>
            <a:r>
              <a:rPr lang="en-US" b="1" dirty="0">
                <a:solidFill>
                  <a:srgbClr val="C00000"/>
                </a:solidFill>
              </a:rPr>
              <a:t>: </a:t>
            </a:r>
            <a:r>
              <a:rPr lang="en-US" b="1" dirty="0">
                <a:solidFill>
                  <a:schemeClr val="bg2">
                    <a:lumMod val="50000"/>
                  </a:schemeClr>
                </a:solidFill>
              </a:rPr>
              <a:t>The </a:t>
            </a:r>
            <a:r>
              <a:rPr lang="en-US" b="1" dirty="0" smtClean="0">
                <a:solidFill>
                  <a:schemeClr val="bg2">
                    <a:lumMod val="50000"/>
                  </a:schemeClr>
                </a:solidFill>
              </a:rPr>
              <a:t>Tunnel </a:t>
            </a:r>
            <a:endParaRPr lang="ar-SA" dirty="0">
              <a:solidFill>
                <a:schemeClr val="bg2">
                  <a:lumMod val="50000"/>
                </a:schemeClr>
              </a:solidFill>
            </a:endParaRPr>
          </a:p>
        </p:txBody>
      </p:sp>
      <p:pic>
        <p:nvPicPr>
          <p:cNvPr id="4" name="Content Placeholder 3" descr="G:\khalidia high way 19-4-2014\022.jpg"/>
          <p:cNvPicPr>
            <a:picLocks noGrp="1"/>
          </p:cNvPicPr>
          <p:nvPr>
            <p:ph idx="1"/>
          </p:nvPr>
        </p:nvPicPr>
        <p:blipFill>
          <a:blip r:embed="rId2" cstate="print"/>
          <a:srcRect/>
          <a:stretch>
            <a:fillRect/>
          </a:stretch>
        </p:blipFill>
        <p:spPr bwMode="auto">
          <a:xfrm>
            <a:off x="690876" y="1797242"/>
            <a:ext cx="5274425" cy="3295996"/>
          </a:xfrm>
          <a:prstGeom prst="rect">
            <a:avLst/>
          </a:prstGeom>
          <a:noFill/>
          <a:ln w="38100">
            <a:solidFill>
              <a:schemeClr val="accent1">
                <a:lumMod val="75000"/>
              </a:schemeClr>
            </a:solidFill>
            <a:miter lim="800000"/>
            <a:headEnd/>
            <a:tailEnd/>
          </a:ln>
        </p:spPr>
      </p:pic>
      <p:sp>
        <p:nvSpPr>
          <p:cNvPr id="5" name="TextBox 4"/>
          <p:cNvSpPr txBox="1"/>
          <p:nvPr/>
        </p:nvSpPr>
        <p:spPr>
          <a:xfrm>
            <a:off x="6904107" y="1784071"/>
            <a:ext cx="4802984" cy="4093428"/>
          </a:xfrm>
          <a:prstGeom prst="rect">
            <a:avLst/>
          </a:prstGeom>
          <a:noFill/>
        </p:spPr>
        <p:txBody>
          <a:bodyPr wrap="square" rtlCol="1">
            <a:spAutoFit/>
          </a:bodyPr>
          <a:lstStyle/>
          <a:p>
            <a:pPr algn="l" rtl="0"/>
            <a:r>
              <a:rPr lang="en-US" sz="2200" b="1" u="sng" dirty="0" smtClean="0">
                <a:solidFill>
                  <a:srgbClr val="C00000"/>
                </a:solidFill>
              </a:rPr>
              <a:t>Details:</a:t>
            </a:r>
          </a:p>
          <a:p>
            <a:pPr algn="l" rtl="0"/>
            <a:endParaRPr lang="en-US" dirty="0" smtClean="0"/>
          </a:p>
          <a:p>
            <a:pPr marL="342900" indent="-342900" algn="l" rtl="0">
              <a:buFont typeface="Symbol"/>
              <a:buChar char="®"/>
            </a:pPr>
            <a:r>
              <a:rPr lang="en-US" sz="2000" b="1" dirty="0" smtClean="0">
                <a:solidFill>
                  <a:srgbClr val="0033CC"/>
                </a:solidFill>
              </a:rPr>
              <a:t>The </a:t>
            </a:r>
            <a:r>
              <a:rPr lang="en-US" sz="2000" b="1" dirty="0">
                <a:solidFill>
                  <a:srgbClr val="0033CC"/>
                </a:solidFill>
              </a:rPr>
              <a:t>tunnel section is 3.3 km </a:t>
            </a:r>
            <a:r>
              <a:rPr lang="en-US" sz="2000" b="1" dirty="0" smtClean="0">
                <a:solidFill>
                  <a:srgbClr val="0033CC"/>
                </a:solidFill>
              </a:rPr>
              <a:t>away from </a:t>
            </a:r>
            <a:r>
              <a:rPr lang="en-US" sz="2000" b="1" dirty="0">
                <a:solidFill>
                  <a:srgbClr val="0033CC"/>
                </a:solidFill>
              </a:rPr>
              <a:t>Air Base Bridge</a:t>
            </a:r>
            <a:r>
              <a:rPr lang="en-US" sz="2000" b="1" dirty="0" smtClean="0">
                <a:solidFill>
                  <a:srgbClr val="0033CC"/>
                </a:solidFill>
              </a:rPr>
              <a:t>.</a:t>
            </a:r>
          </a:p>
          <a:p>
            <a:pPr algn="l" rtl="0"/>
            <a:endParaRPr lang="en-US" sz="2000" b="1" dirty="0" smtClean="0">
              <a:solidFill>
                <a:srgbClr val="0033CC"/>
              </a:solidFill>
            </a:endParaRPr>
          </a:p>
          <a:p>
            <a:pPr algn="l" rtl="0"/>
            <a:r>
              <a:rPr lang="en-US" sz="2000" b="1" dirty="0" smtClean="0">
                <a:solidFill>
                  <a:srgbClr val="0033CC"/>
                </a:solidFill>
              </a:rPr>
              <a:t> </a:t>
            </a:r>
            <a:r>
              <a:rPr lang="en-US" sz="2000" b="1" dirty="0" smtClean="0">
                <a:solidFill>
                  <a:srgbClr val="0033CC"/>
                </a:solidFill>
                <a:sym typeface="Symbol"/>
              </a:rPr>
              <a:t> </a:t>
            </a:r>
            <a:r>
              <a:rPr lang="en-US" sz="2000" b="1" dirty="0" smtClean="0">
                <a:solidFill>
                  <a:srgbClr val="0033CC"/>
                </a:solidFill>
              </a:rPr>
              <a:t>It </a:t>
            </a:r>
            <a:r>
              <a:rPr lang="en-US" sz="2000" b="1" dirty="0">
                <a:solidFill>
                  <a:srgbClr val="0033CC"/>
                </a:solidFill>
              </a:rPr>
              <a:t>has a height of 5.5 m and it is </a:t>
            </a:r>
            <a:endParaRPr lang="en-US" sz="2000" b="1" dirty="0" smtClean="0">
              <a:solidFill>
                <a:srgbClr val="0033CC"/>
              </a:solidFill>
            </a:endParaRPr>
          </a:p>
          <a:p>
            <a:pPr algn="l" rtl="0"/>
            <a:r>
              <a:rPr lang="en-US" sz="2000" b="1" dirty="0">
                <a:solidFill>
                  <a:srgbClr val="0033CC"/>
                </a:solidFill>
              </a:rPr>
              <a:t> </a:t>
            </a:r>
            <a:r>
              <a:rPr lang="en-US" sz="2000" b="1" dirty="0" smtClean="0">
                <a:solidFill>
                  <a:srgbClr val="0033CC"/>
                </a:solidFill>
              </a:rPr>
              <a:t>     surrounded </a:t>
            </a:r>
            <a:r>
              <a:rPr lang="en-US" sz="2000" b="1" dirty="0">
                <a:solidFill>
                  <a:srgbClr val="0033CC"/>
                </a:solidFill>
              </a:rPr>
              <a:t>by a retaining </a:t>
            </a:r>
            <a:r>
              <a:rPr lang="en-US" sz="2000" b="1" dirty="0" smtClean="0">
                <a:solidFill>
                  <a:srgbClr val="0033CC"/>
                </a:solidFill>
              </a:rPr>
              <a:t>wall      of 6.5 </a:t>
            </a:r>
            <a:r>
              <a:rPr lang="en-US" sz="2000" b="1" dirty="0">
                <a:solidFill>
                  <a:srgbClr val="0033CC"/>
                </a:solidFill>
              </a:rPr>
              <a:t>m height.</a:t>
            </a:r>
          </a:p>
          <a:p>
            <a:pPr algn="l" rtl="0"/>
            <a:endParaRPr lang="en-US" sz="2000" b="1" dirty="0" smtClean="0">
              <a:solidFill>
                <a:srgbClr val="0033CC"/>
              </a:solidFill>
            </a:endParaRPr>
          </a:p>
          <a:p>
            <a:pPr algn="l" rtl="0"/>
            <a:r>
              <a:rPr lang="en-US" sz="2000" b="1" dirty="0">
                <a:solidFill>
                  <a:srgbClr val="0033CC"/>
                </a:solidFill>
              </a:rPr>
              <a:t> </a:t>
            </a:r>
            <a:r>
              <a:rPr lang="en-US" sz="2000" b="1" dirty="0" smtClean="0">
                <a:solidFill>
                  <a:srgbClr val="0033CC"/>
                </a:solidFill>
              </a:rPr>
              <a:t>    </a:t>
            </a:r>
          </a:p>
          <a:p>
            <a:pPr algn="l" rtl="0"/>
            <a:r>
              <a:rPr lang="en-US" sz="2000" b="1" dirty="0" smtClean="0">
                <a:solidFill>
                  <a:srgbClr val="0033CC"/>
                </a:solidFill>
              </a:rPr>
              <a:t> </a:t>
            </a:r>
            <a:r>
              <a:rPr lang="en-US" sz="2000" b="1" dirty="0" smtClean="0">
                <a:solidFill>
                  <a:srgbClr val="0033CC"/>
                </a:solidFill>
                <a:sym typeface="Symbol"/>
              </a:rPr>
              <a:t> </a:t>
            </a:r>
            <a:r>
              <a:rPr lang="en-US" sz="2000" b="1" dirty="0" smtClean="0">
                <a:solidFill>
                  <a:srgbClr val="0033CC"/>
                </a:solidFill>
              </a:rPr>
              <a:t>The </a:t>
            </a:r>
            <a:r>
              <a:rPr lang="en-US" sz="2000" b="1" dirty="0">
                <a:solidFill>
                  <a:srgbClr val="0033CC"/>
                </a:solidFill>
              </a:rPr>
              <a:t>slope of the road in the </a:t>
            </a:r>
            <a:r>
              <a:rPr lang="en-US" sz="2000" b="1" dirty="0" smtClean="0">
                <a:solidFill>
                  <a:srgbClr val="0033CC"/>
                </a:solidFill>
              </a:rPr>
              <a:t>   tunnel </a:t>
            </a:r>
            <a:r>
              <a:rPr lang="en-US" sz="2000" b="1" dirty="0">
                <a:solidFill>
                  <a:srgbClr val="0033CC"/>
                </a:solidFill>
              </a:rPr>
              <a:t>is about is 6%.</a:t>
            </a:r>
          </a:p>
          <a:p>
            <a:pPr algn="l" rtl="0"/>
            <a:endParaRPr lang="en-US" sz="2000" b="1" dirty="0" smtClean="0">
              <a:solidFill>
                <a:srgbClr val="0033CC"/>
              </a:solidFill>
            </a:endParaRPr>
          </a:p>
        </p:txBody>
      </p:sp>
      <p:sp>
        <p:nvSpPr>
          <p:cNvPr id="6" name="Rectangle 5"/>
          <p:cNvSpPr/>
          <p:nvPr/>
        </p:nvSpPr>
        <p:spPr>
          <a:xfrm>
            <a:off x="1419369" y="5473662"/>
            <a:ext cx="2774609" cy="400110"/>
          </a:xfrm>
          <a:prstGeom prst="rect">
            <a:avLst/>
          </a:prstGeom>
        </p:spPr>
        <p:txBody>
          <a:bodyPr wrap="square">
            <a:spAutoFit/>
          </a:bodyPr>
          <a:lstStyle/>
          <a:p>
            <a:pPr algn="ctr"/>
            <a:r>
              <a:rPr lang="en-US" sz="2000" b="1" dirty="0" smtClean="0">
                <a:solidFill>
                  <a:srgbClr val="0033CC"/>
                </a:solidFill>
                <a:effectLst/>
                <a:latin typeface="Times New Roman" panose="02020603050405020304" pitchFamily="18" charset="0"/>
                <a:ea typeface="Calibri" panose="020F0502020204030204" pitchFamily="34" charset="0"/>
              </a:rPr>
              <a:t>View of the Tunnel #1</a:t>
            </a:r>
            <a:endParaRPr lang="ar-SA" sz="2000" b="1" dirty="0">
              <a:solidFill>
                <a:srgbClr val="0033CC"/>
              </a:solidFill>
            </a:endParaRPr>
          </a:p>
        </p:txBody>
      </p:sp>
    </p:spTree>
    <p:extLst>
      <p:ext uri="{BB962C8B-B14F-4D97-AF65-F5344CB8AC3E}">
        <p14:creationId xmlns:p14="http://schemas.microsoft.com/office/powerpoint/2010/main" val="3367074068"/>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khalidia high way 19-4-2014\018.jpg"/>
          <p:cNvPicPr/>
          <p:nvPr/>
        </p:nvPicPr>
        <p:blipFill>
          <a:blip r:embed="rId2" cstate="print"/>
          <a:srcRect/>
          <a:stretch>
            <a:fillRect/>
          </a:stretch>
        </p:blipFill>
        <p:spPr bwMode="auto">
          <a:xfrm>
            <a:off x="1011358" y="762000"/>
            <a:ext cx="10059413" cy="5572012"/>
          </a:xfrm>
          <a:prstGeom prst="rect">
            <a:avLst/>
          </a:prstGeom>
          <a:noFill/>
          <a:ln w="38100">
            <a:solidFill>
              <a:srgbClr val="C00000"/>
            </a:solidFill>
            <a:miter lim="800000"/>
            <a:headEnd/>
            <a:tailEnd/>
          </a:ln>
        </p:spPr>
      </p:pic>
      <p:sp>
        <p:nvSpPr>
          <p:cNvPr id="5" name="Rectangle 4"/>
          <p:cNvSpPr/>
          <p:nvPr/>
        </p:nvSpPr>
        <p:spPr>
          <a:xfrm>
            <a:off x="4543231" y="6379697"/>
            <a:ext cx="2618857" cy="400110"/>
          </a:xfrm>
          <a:prstGeom prst="rect">
            <a:avLst/>
          </a:prstGeom>
        </p:spPr>
        <p:txBody>
          <a:bodyPr wrap="none">
            <a:spAutoFit/>
          </a:bodyPr>
          <a:lstStyle/>
          <a:p>
            <a:r>
              <a:rPr lang="en-US" sz="2000" b="1" dirty="0" smtClean="0">
                <a:solidFill>
                  <a:srgbClr val="0033CC"/>
                </a:solidFill>
                <a:effectLst/>
                <a:latin typeface="Times New Roman" panose="02020603050405020304" pitchFamily="18" charset="0"/>
                <a:ea typeface="Calibri" panose="020F0502020204030204" pitchFamily="34" charset="0"/>
              </a:rPr>
              <a:t>View of the Tunnel #2 </a:t>
            </a:r>
            <a:endParaRPr lang="ar-SA" sz="2000" b="1" dirty="0">
              <a:solidFill>
                <a:srgbClr val="0033CC"/>
              </a:solidFill>
            </a:endParaRPr>
          </a:p>
        </p:txBody>
      </p:sp>
    </p:spTree>
    <p:extLst>
      <p:ext uri="{BB962C8B-B14F-4D97-AF65-F5344CB8AC3E}">
        <p14:creationId xmlns:p14="http://schemas.microsoft.com/office/powerpoint/2010/main" val="496392919"/>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4502" y="628737"/>
            <a:ext cx="10618625" cy="790421"/>
          </a:xfrm>
        </p:spPr>
        <p:txBody>
          <a:bodyPr>
            <a:normAutofit fontScale="90000"/>
          </a:bodyPr>
          <a:lstStyle/>
          <a:p>
            <a:pPr algn="l"/>
            <a:r>
              <a:rPr lang="en-US" sz="5300" b="1" u="sng" dirty="0">
                <a:solidFill>
                  <a:srgbClr val="C00000"/>
                </a:solidFill>
              </a:rPr>
              <a:t>Junction B:</a:t>
            </a:r>
            <a:r>
              <a:rPr lang="en-US" sz="5300" b="1" dirty="0"/>
              <a:t> </a:t>
            </a:r>
            <a:r>
              <a:rPr lang="en-US" sz="5300" b="1" dirty="0">
                <a:solidFill>
                  <a:schemeClr val="bg2">
                    <a:lumMod val="50000"/>
                  </a:schemeClr>
                </a:solidFill>
              </a:rPr>
              <a:t>The T</a:t>
            </a:r>
            <a:r>
              <a:rPr lang="en-US" sz="5300" b="1" dirty="0" smtClean="0">
                <a:solidFill>
                  <a:schemeClr val="bg2">
                    <a:lumMod val="50000"/>
                  </a:schemeClr>
                </a:solidFill>
              </a:rPr>
              <a:t>unnel/Rou</a:t>
            </a:r>
            <a:r>
              <a:rPr lang="en-US" b="1" dirty="0" smtClean="0">
                <a:solidFill>
                  <a:schemeClr val="bg2">
                    <a:lumMod val="50000"/>
                  </a:schemeClr>
                </a:solidFill>
              </a:rPr>
              <a:t>ndabout</a:t>
            </a:r>
            <a:r>
              <a:rPr lang="en-US" b="1" dirty="0" smtClean="0">
                <a:solidFill>
                  <a:schemeClr val="accent4">
                    <a:lumMod val="75000"/>
                  </a:schemeClr>
                </a:solidFill>
              </a:rPr>
              <a:t> </a:t>
            </a:r>
            <a:endParaRPr lang="ar-SA" dirty="0">
              <a:solidFill>
                <a:schemeClr val="accent4">
                  <a:lumMod val="75000"/>
                </a:schemeClr>
              </a:solidFill>
            </a:endParaRPr>
          </a:p>
        </p:txBody>
      </p:sp>
      <p:pic>
        <p:nvPicPr>
          <p:cNvPr id="4" name="Content Placeholder 3" descr="G:\khalidia high way 19-4-2014\025.jpg"/>
          <p:cNvPicPr>
            <a:picLocks noGrp="1"/>
          </p:cNvPicPr>
          <p:nvPr>
            <p:ph idx="1"/>
          </p:nvPr>
        </p:nvPicPr>
        <p:blipFill>
          <a:blip r:embed="rId2" cstate="print"/>
          <a:srcRect/>
          <a:stretch>
            <a:fillRect/>
          </a:stretch>
        </p:blipFill>
        <p:spPr bwMode="auto">
          <a:xfrm>
            <a:off x="666045" y="1690688"/>
            <a:ext cx="5274425" cy="3295996"/>
          </a:xfrm>
          <a:prstGeom prst="rect">
            <a:avLst/>
          </a:prstGeom>
          <a:noFill/>
          <a:ln w="38100">
            <a:solidFill>
              <a:schemeClr val="accent1">
                <a:lumMod val="75000"/>
              </a:schemeClr>
            </a:solidFill>
            <a:miter lim="800000"/>
            <a:headEnd/>
            <a:tailEnd/>
          </a:ln>
        </p:spPr>
      </p:pic>
      <p:sp>
        <p:nvSpPr>
          <p:cNvPr id="5" name="TextBox 4"/>
          <p:cNvSpPr txBox="1"/>
          <p:nvPr/>
        </p:nvSpPr>
        <p:spPr>
          <a:xfrm>
            <a:off x="6788729" y="1690689"/>
            <a:ext cx="4959927" cy="4370427"/>
          </a:xfrm>
          <a:prstGeom prst="rect">
            <a:avLst/>
          </a:prstGeom>
          <a:noFill/>
        </p:spPr>
        <p:txBody>
          <a:bodyPr wrap="square" rtlCol="1">
            <a:spAutoFit/>
          </a:bodyPr>
          <a:lstStyle/>
          <a:p>
            <a:pPr algn="l" rtl="0"/>
            <a:r>
              <a:rPr lang="en-US" sz="2200" b="1" u="sng" dirty="0" smtClean="0">
                <a:solidFill>
                  <a:srgbClr val="C00000"/>
                </a:solidFill>
              </a:rPr>
              <a:t>Details:</a:t>
            </a:r>
          </a:p>
          <a:p>
            <a:pPr algn="l" rtl="0"/>
            <a:endParaRPr lang="en-US" dirty="0" smtClean="0"/>
          </a:p>
          <a:p>
            <a:pPr marL="342900" indent="-342900" algn="l" rtl="0">
              <a:buFont typeface="Symbol"/>
              <a:buChar char="®"/>
            </a:pPr>
            <a:r>
              <a:rPr lang="en-US" sz="2000" b="1" dirty="0" smtClean="0">
                <a:solidFill>
                  <a:srgbClr val="0033CC"/>
                </a:solidFill>
              </a:rPr>
              <a:t>The </a:t>
            </a:r>
            <a:r>
              <a:rPr lang="en-US" sz="2000" b="1" dirty="0">
                <a:solidFill>
                  <a:srgbClr val="0033CC"/>
                </a:solidFill>
              </a:rPr>
              <a:t>tunnel/roundabout junction is  </a:t>
            </a:r>
            <a:r>
              <a:rPr lang="en-US" sz="2000" b="1" dirty="0" smtClean="0">
                <a:solidFill>
                  <a:srgbClr val="0033CC"/>
                </a:solidFill>
              </a:rPr>
              <a:t> </a:t>
            </a:r>
            <a:r>
              <a:rPr lang="en-US" sz="2000" b="1" dirty="0" smtClean="0">
                <a:solidFill>
                  <a:srgbClr val="0033CC"/>
                </a:solidFill>
              </a:rPr>
              <a:t>about </a:t>
            </a:r>
            <a:r>
              <a:rPr lang="en-US" sz="2000" b="1" dirty="0">
                <a:solidFill>
                  <a:srgbClr val="0033CC"/>
                </a:solidFill>
              </a:rPr>
              <a:t>6.6 km away from Air </a:t>
            </a:r>
            <a:r>
              <a:rPr lang="en-US" sz="2000" b="1">
                <a:solidFill>
                  <a:srgbClr val="0033CC"/>
                </a:solidFill>
              </a:rPr>
              <a:t>Base </a:t>
            </a:r>
            <a:r>
              <a:rPr lang="en-US" sz="2000" b="1" smtClean="0">
                <a:solidFill>
                  <a:srgbClr val="0033CC"/>
                </a:solidFill>
              </a:rPr>
              <a:t>Bridge</a:t>
            </a:r>
            <a:r>
              <a:rPr lang="en-US" sz="2000" b="1" dirty="0">
                <a:solidFill>
                  <a:srgbClr val="0033CC"/>
                </a:solidFill>
              </a:rPr>
              <a:t>. </a:t>
            </a:r>
          </a:p>
          <a:p>
            <a:pPr algn="l" rtl="0"/>
            <a:endParaRPr lang="en-US" sz="2000" b="1" dirty="0" smtClean="0">
              <a:solidFill>
                <a:srgbClr val="0033CC"/>
              </a:solidFill>
            </a:endParaRPr>
          </a:p>
          <a:p>
            <a:pPr marL="342900" indent="-342900" algn="l" rtl="0">
              <a:buFont typeface="Symbol"/>
              <a:buChar char="®"/>
            </a:pPr>
            <a:r>
              <a:rPr lang="en-US" sz="2000" b="1" dirty="0" smtClean="0">
                <a:solidFill>
                  <a:srgbClr val="0033CC"/>
                </a:solidFill>
              </a:rPr>
              <a:t>Similarly</a:t>
            </a:r>
            <a:r>
              <a:rPr lang="en-US" sz="2000" b="1" dirty="0">
                <a:solidFill>
                  <a:srgbClr val="0033CC"/>
                </a:solidFill>
              </a:rPr>
              <a:t>, </a:t>
            </a:r>
            <a:r>
              <a:rPr lang="en-US" sz="2000" b="1" dirty="0" smtClean="0">
                <a:solidFill>
                  <a:srgbClr val="0033CC"/>
                </a:solidFill>
              </a:rPr>
              <a:t>it </a:t>
            </a:r>
            <a:r>
              <a:rPr lang="en-US" sz="2000" b="1" dirty="0">
                <a:solidFill>
                  <a:srgbClr val="0033CC"/>
                </a:solidFill>
              </a:rPr>
              <a:t>has a height of 5.5 m </a:t>
            </a:r>
            <a:endParaRPr lang="en-US" sz="2000" b="1" dirty="0" smtClean="0">
              <a:solidFill>
                <a:srgbClr val="0033CC"/>
              </a:solidFill>
            </a:endParaRPr>
          </a:p>
          <a:p>
            <a:pPr algn="l" rtl="0"/>
            <a:r>
              <a:rPr lang="en-US" sz="2000" b="1" dirty="0" smtClean="0">
                <a:solidFill>
                  <a:srgbClr val="0033CC"/>
                </a:solidFill>
              </a:rPr>
              <a:t>     and </a:t>
            </a:r>
            <a:r>
              <a:rPr lang="en-US" sz="2000" b="1" dirty="0">
                <a:solidFill>
                  <a:srgbClr val="0033CC"/>
                </a:solidFill>
              </a:rPr>
              <a:t>surrounded by a retaining </a:t>
            </a:r>
            <a:r>
              <a:rPr lang="en-US" sz="2000" b="1" dirty="0" smtClean="0">
                <a:solidFill>
                  <a:srgbClr val="0033CC"/>
                </a:solidFill>
              </a:rPr>
              <a:t>  </a:t>
            </a:r>
          </a:p>
          <a:p>
            <a:pPr algn="l" rtl="0"/>
            <a:r>
              <a:rPr lang="en-US" sz="2000" b="1" dirty="0" smtClean="0">
                <a:solidFill>
                  <a:srgbClr val="0033CC"/>
                </a:solidFill>
              </a:rPr>
              <a:t>     wall</a:t>
            </a:r>
            <a:r>
              <a:rPr lang="en-US" sz="2000" b="1" dirty="0">
                <a:solidFill>
                  <a:srgbClr val="0033CC"/>
                </a:solidFill>
              </a:rPr>
              <a:t>.</a:t>
            </a:r>
            <a:endParaRPr lang="en-US" sz="2000" b="1" dirty="0" smtClean="0">
              <a:solidFill>
                <a:srgbClr val="0033CC"/>
              </a:solidFill>
            </a:endParaRPr>
          </a:p>
          <a:p>
            <a:pPr algn="l" rtl="0"/>
            <a:endParaRPr lang="en-US" sz="2000" b="1" dirty="0">
              <a:solidFill>
                <a:srgbClr val="0033CC"/>
              </a:solidFill>
            </a:endParaRPr>
          </a:p>
          <a:p>
            <a:pPr marL="342900" indent="-342900" algn="l" rtl="0">
              <a:buFont typeface="Symbol"/>
              <a:buChar char="®"/>
            </a:pPr>
            <a:r>
              <a:rPr lang="en-US" sz="2000" b="1" dirty="0" smtClean="0">
                <a:solidFill>
                  <a:srgbClr val="0033CC"/>
                </a:solidFill>
              </a:rPr>
              <a:t>The </a:t>
            </a:r>
            <a:r>
              <a:rPr lang="en-US" sz="2000" b="1" dirty="0">
                <a:solidFill>
                  <a:srgbClr val="0033CC"/>
                </a:solidFill>
              </a:rPr>
              <a:t>slope of the road in the section </a:t>
            </a:r>
            <a:endParaRPr lang="en-US" sz="2000" b="1" dirty="0" smtClean="0">
              <a:solidFill>
                <a:srgbClr val="0033CC"/>
              </a:solidFill>
            </a:endParaRPr>
          </a:p>
          <a:p>
            <a:pPr algn="l" rtl="0"/>
            <a:r>
              <a:rPr lang="en-US" sz="2000" b="1" dirty="0" smtClean="0">
                <a:solidFill>
                  <a:srgbClr val="0033CC"/>
                </a:solidFill>
              </a:rPr>
              <a:t>     of </a:t>
            </a:r>
            <a:r>
              <a:rPr lang="en-US" sz="2000" b="1" dirty="0">
                <a:solidFill>
                  <a:srgbClr val="0033CC"/>
                </a:solidFill>
              </a:rPr>
              <a:t>junction B is about 6% </a:t>
            </a:r>
            <a:r>
              <a:rPr lang="en-US" sz="2000" b="1" dirty="0" smtClean="0">
                <a:solidFill>
                  <a:srgbClr val="0033CC"/>
                </a:solidFill>
              </a:rPr>
              <a:t>.</a:t>
            </a:r>
          </a:p>
          <a:p>
            <a:pPr algn="l" rtl="0"/>
            <a:endParaRPr lang="ar-SA" dirty="0"/>
          </a:p>
        </p:txBody>
      </p:sp>
      <p:sp>
        <p:nvSpPr>
          <p:cNvPr id="6" name="Rectangle 5"/>
          <p:cNvSpPr/>
          <p:nvPr/>
        </p:nvSpPr>
        <p:spPr>
          <a:xfrm>
            <a:off x="1033494" y="5125557"/>
            <a:ext cx="3927614" cy="400110"/>
          </a:xfrm>
          <a:prstGeom prst="rect">
            <a:avLst/>
          </a:prstGeom>
        </p:spPr>
        <p:txBody>
          <a:bodyPr wrap="none">
            <a:spAutoFit/>
          </a:bodyPr>
          <a:lstStyle/>
          <a:p>
            <a:r>
              <a:rPr lang="en-US" b="1" dirty="0" smtClean="0">
                <a:solidFill>
                  <a:srgbClr val="0033CC"/>
                </a:solidFill>
                <a:effectLst/>
                <a:latin typeface="Times New Roman" panose="02020603050405020304" pitchFamily="18" charset="0"/>
                <a:ea typeface="Calibri" panose="020F0502020204030204" pitchFamily="34" charset="0"/>
              </a:rPr>
              <a:t>View of the </a:t>
            </a:r>
            <a:r>
              <a:rPr lang="en-US" sz="2000" b="1" dirty="0">
                <a:solidFill>
                  <a:srgbClr val="0033CC"/>
                </a:solidFill>
                <a:latin typeface="Times New Roman" panose="02020603050405020304" pitchFamily="18" charset="0"/>
                <a:ea typeface="Calibri" panose="020F0502020204030204" pitchFamily="34" charset="0"/>
              </a:rPr>
              <a:t>T</a:t>
            </a:r>
            <a:r>
              <a:rPr lang="en-US" sz="2000" b="1" dirty="0" smtClean="0">
                <a:solidFill>
                  <a:srgbClr val="0033CC"/>
                </a:solidFill>
                <a:effectLst/>
                <a:latin typeface="Times New Roman" panose="02020603050405020304" pitchFamily="18" charset="0"/>
                <a:ea typeface="Calibri" panose="020F0502020204030204" pitchFamily="34" charset="0"/>
              </a:rPr>
              <a:t>unnel/Roundabout #1</a:t>
            </a:r>
            <a:r>
              <a:rPr lang="en-US" b="1" dirty="0" smtClean="0">
                <a:solidFill>
                  <a:srgbClr val="0033CC"/>
                </a:solidFill>
                <a:effectLst/>
                <a:latin typeface="Times New Roman" panose="02020603050405020304" pitchFamily="18" charset="0"/>
                <a:ea typeface="Calibri" panose="020F0502020204030204" pitchFamily="34" charset="0"/>
              </a:rPr>
              <a:t> </a:t>
            </a:r>
            <a:endParaRPr lang="ar-SA" b="1" dirty="0">
              <a:solidFill>
                <a:srgbClr val="0033CC"/>
              </a:solidFill>
            </a:endParaRPr>
          </a:p>
        </p:txBody>
      </p:sp>
    </p:spTree>
    <p:extLst>
      <p:ext uri="{BB962C8B-B14F-4D97-AF65-F5344CB8AC3E}">
        <p14:creationId xmlns:p14="http://schemas.microsoft.com/office/powerpoint/2010/main" val="2687885323"/>
      </p:ext>
    </p:extLst>
  </p:cSld>
  <p:clrMapOvr>
    <a:masterClrMapping/>
  </p:clrMapOvr>
  <p:transition spd="slow">
    <p:pull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khalidia high way 19-4-2014\027.jpg"/>
          <p:cNvPicPr/>
          <p:nvPr/>
        </p:nvPicPr>
        <p:blipFill>
          <a:blip r:embed="rId2" cstate="print"/>
          <a:srcRect/>
          <a:stretch>
            <a:fillRect/>
          </a:stretch>
        </p:blipFill>
        <p:spPr bwMode="auto">
          <a:xfrm>
            <a:off x="845115" y="772885"/>
            <a:ext cx="10290971" cy="5646507"/>
          </a:xfrm>
          <a:prstGeom prst="rect">
            <a:avLst/>
          </a:prstGeom>
          <a:noFill/>
          <a:ln w="38100">
            <a:solidFill>
              <a:srgbClr val="C00000"/>
            </a:solidFill>
            <a:miter lim="800000"/>
            <a:headEnd/>
            <a:tailEnd/>
          </a:ln>
        </p:spPr>
      </p:pic>
      <p:sp>
        <p:nvSpPr>
          <p:cNvPr id="3" name="Rectangle 2"/>
          <p:cNvSpPr/>
          <p:nvPr/>
        </p:nvSpPr>
        <p:spPr>
          <a:xfrm>
            <a:off x="3588707" y="6419393"/>
            <a:ext cx="4058354" cy="400110"/>
          </a:xfrm>
          <a:prstGeom prst="rect">
            <a:avLst/>
          </a:prstGeom>
        </p:spPr>
        <p:txBody>
          <a:bodyPr wrap="none">
            <a:spAutoFit/>
          </a:bodyPr>
          <a:lstStyle/>
          <a:p>
            <a:r>
              <a:rPr lang="en-US" sz="2000" b="1" dirty="0" smtClean="0">
                <a:solidFill>
                  <a:srgbClr val="0033CC"/>
                </a:solidFill>
                <a:effectLst/>
                <a:latin typeface="Times New Roman" panose="02020603050405020304" pitchFamily="18" charset="0"/>
                <a:ea typeface="Calibri" panose="020F0502020204030204" pitchFamily="34" charset="0"/>
              </a:rPr>
              <a:t>View of the </a:t>
            </a:r>
            <a:r>
              <a:rPr lang="en-US" sz="2000" b="1" dirty="0">
                <a:solidFill>
                  <a:srgbClr val="0033CC"/>
                </a:solidFill>
                <a:latin typeface="Times New Roman" panose="02020603050405020304" pitchFamily="18" charset="0"/>
                <a:ea typeface="Calibri" panose="020F0502020204030204" pitchFamily="34" charset="0"/>
              </a:rPr>
              <a:t>T</a:t>
            </a:r>
            <a:r>
              <a:rPr lang="en-US" sz="2000" b="1" dirty="0" smtClean="0">
                <a:solidFill>
                  <a:srgbClr val="0033CC"/>
                </a:solidFill>
                <a:effectLst/>
                <a:latin typeface="Times New Roman" panose="02020603050405020304" pitchFamily="18" charset="0"/>
                <a:ea typeface="Calibri" panose="020F0502020204030204" pitchFamily="34" charset="0"/>
              </a:rPr>
              <a:t>unnel/Roundabout #2 </a:t>
            </a:r>
            <a:endParaRPr lang="ar-SA" sz="2000" b="1" dirty="0">
              <a:solidFill>
                <a:srgbClr val="0033CC"/>
              </a:solidFill>
            </a:endParaRPr>
          </a:p>
        </p:txBody>
      </p:sp>
    </p:spTree>
    <p:extLst>
      <p:ext uri="{BB962C8B-B14F-4D97-AF65-F5344CB8AC3E}">
        <p14:creationId xmlns:p14="http://schemas.microsoft.com/office/powerpoint/2010/main" val="2198884932"/>
      </p:ext>
    </p:extLst>
  </p:cSld>
  <p:clrMapOvr>
    <a:masterClrMapping/>
  </p:clrMapOvr>
  <p:transition spd="slow">
    <p:cover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2831" y="351639"/>
            <a:ext cx="10058400" cy="1371600"/>
          </a:xfrm>
        </p:spPr>
        <p:txBody>
          <a:bodyPr>
            <a:normAutofit/>
          </a:bodyPr>
          <a:lstStyle/>
          <a:p>
            <a:pPr algn="l"/>
            <a:r>
              <a:rPr lang="en-US" b="1" u="sng" dirty="0">
                <a:solidFill>
                  <a:srgbClr val="C00000"/>
                </a:solidFill>
              </a:rPr>
              <a:t>Junction C:</a:t>
            </a:r>
            <a:r>
              <a:rPr lang="en-US" b="1" dirty="0"/>
              <a:t> </a:t>
            </a:r>
            <a:r>
              <a:rPr lang="en-US" b="1" dirty="0">
                <a:solidFill>
                  <a:schemeClr val="bg2">
                    <a:lumMod val="50000"/>
                  </a:schemeClr>
                </a:solidFill>
              </a:rPr>
              <a:t>The Bridge </a:t>
            </a:r>
            <a:endParaRPr lang="ar-SA" b="1" dirty="0">
              <a:solidFill>
                <a:schemeClr val="bg2">
                  <a:lumMod val="50000"/>
                </a:schemeClr>
              </a:solidFill>
            </a:endParaRPr>
          </a:p>
        </p:txBody>
      </p:sp>
      <p:sp>
        <p:nvSpPr>
          <p:cNvPr id="6" name="Content Placeholder 5"/>
          <p:cNvSpPr>
            <a:spLocks noGrp="1"/>
          </p:cNvSpPr>
          <p:nvPr>
            <p:ph idx="1"/>
          </p:nvPr>
        </p:nvSpPr>
        <p:spPr>
          <a:xfrm>
            <a:off x="6565736" y="1861849"/>
            <a:ext cx="5378872" cy="3848752"/>
          </a:xfrm>
        </p:spPr>
        <p:txBody>
          <a:bodyPr/>
          <a:lstStyle/>
          <a:p>
            <a:pPr marL="0" indent="0" algn="l" rtl="0">
              <a:buNone/>
            </a:pPr>
            <a:r>
              <a:rPr lang="en-US" sz="2200" b="1" u="sng" dirty="0" smtClean="0">
                <a:solidFill>
                  <a:srgbClr val="C00000"/>
                </a:solidFill>
              </a:rPr>
              <a:t>Details:</a:t>
            </a:r>
          </a:p>
          <a:p>
            <a:pPr algn="l" rtl="0">
              <a:buFont typeface="Symbol"/>
              <a:buChar char="®"/>
            </a:pPr>
            <a:r>
              <a:rPr lang="en-US" sz="2000" b="1" dirty="0" smtClean="0">
                <a:solidFill>
                  <a:srgbClr val="0033CC"/>
                </a:solidFill>
              </a:rPr>
              <a:t>The </a:t>
            </a:r>
            <a:r>
              <a:rPr lang="en-US" sz="2000" b="1" dirty="0">
                <a:solidFill>
                  <a:srgbClr val="0033CC"/>
                </a:solidFill>
              </a:rPr>
              <a:t>bridge is located at the intersection  </a:t>
            </a:r>
            <a:r>
              <a:rPr lang="en-US" sz="2000" b="1" dirty="0" smtClean="0">
                <a:solidFill>
                  <a:srgbClr val="0033CC"/>
                </a:solidFill>
              </a:rPr>
              <a:t>     of </a:t>
            </a:r>
            <a:r>
              <a:rPr lang="en-US" sz="2000" b="1" dirty="0">
                <a:solidFill>
                  <a:srgbClr val="0033CC"/>
                </a:solidFill>
              </a:rPr>
              <a:t>Al-Khaldiyah and Half-moon roads</a:t>
            </a:r>
            <a:r>
              <a:rPr lang="en-US" sz="2000" b="1" dirty="0" smtClean="0">
                <a:solidFill>
                  <a:srgbClr val="0033CC"/>
                </a:solidFill>
              </a:rPr>
              <a:t>.</a:t>
            </a:r>
          </a:p>
          <a:p>
            <a:pPr marL="109728" indent="0" algn="l" rtl="0">
              <a:buNone/>
            </a:pPr>
            <a:endParaRPr lang="en-US" sz="2000" b="1" dirty="0" smtClean="0">
              <a:solidFill>
                <a:srgbClr val="0033CC"/>
              </a:solidFill>
            </a:endParaRPr>
          </a:p>
          <a:p>
            <a:pPr marL="0" indent="0" algn="l" rtl="0">
              <a:buNone/>
            </a:pPr>
            <a:endParaRPr lang="en-US" sz="600" b="1" dirty="0">
              <a:solidFill>
                <a:srgbClr val="0033CC"/>
              </a:solidFill>
            </a:endParaRPr>
          </a:p>
          <a:p>
            <a:pPr algn="l" rtl="0">
              <a:buFont typeface="Symbol"/>
              <a:buChar char="®"/>
            </a:pPr>
            <a:r>
              <a:rPr lang="en-US" sz="2000" b="1" dirty="0" smtClean="0">
                <a:solidFill>
                  <a:srgbClr val="0033CC"/>
                </a:solidFill>
              </a:rPr>
              <a:t>It </a:t>
            </a:r>
            <a:r>
              <a:rPr lang="en-US" sz="2000" b="1" dirty="0">
                <a:solidFill>
                  <a:srgbClr val="0033CC"/>
                </a:solidFill>
              </a:rPr>
              <a:t>is composed of four freeways, </a:t>
            </a:r>
            <a:r>
              <a:rPr lang="en-US" sz="2000" b="1" dirty="0" smtClean="0">
                <a:solidFill>
                  <a:srgbClr val="0033CC"/>
                </a:solidFill>
              </a:rPr>
              <a:t>where     two </a:t>
            </a:r>
            <a:r>
              <a:rPr lang="en-US" sz="2000" b="1" dirty="0">
                <a:solidFill>
                  <a:srgbClr val="0033CC"/>
                </a:solidFill>
              </a:rPr>
              <a:t>freeways are used as U-turn</a:t>
            </a:r>
            <a:endParaRPr lang="ar-SA" sz="2000" b="1" dirty="0">
              <a:solidFill>
                <a:srgbClr val="0033CC"/>
              </a:solidFill>
            </a:endParaRPr>
          </a:p>
        </p:txBody>
      </p:sp>
      <p:pic>
        <p:nvPicPr>
          <p:cNvPr id="4" name="Picture 3" descr="G:\khalidia high way 19-4-2014\020.jpg"/>
          <p:cNvPicPr/>
          <p:nvPr/>
        </p:nvPicPr>
        <p:blipFill>
          <a:blip r:embed="rId2" cstate="print"/>
          <a:srcRect/>
          <a:stretch>
            <a:fillRect/>
          </a:stretch>
        </p:blipFill>
        <p:spPr bwMode="auto">
          <a:xfrm>
            <a:off x="545757" y="1819407"/>
            <a:ext cx="5105400" cy="3190875"/>
          </a:xfrm>
          <a:prstGeom prst="rect">
            <a:avLst/>
          </a:prstGeom>
          <a:noFill/>
          <a:ln w="38100">
            <a:solidFill>
              <a:schemeClr val="accent2">
                <a:lumMod val="75000"/>
              </a:schemeClr>
            </a:solidFill>
            <a:miter lim="800000"/>
            <a:headEnd/>
            <a:tailEnd/>
          </a:ln>
        </p:spPr>
      </p:pic>
      <p:sp>
        <p:nvSpPr>
          <p:cNvPr id="5" name="Rectangle 4"/>
          <p:cNvSpPr/>
          <p:nvPr/>
        </p:nvSpPr>
        <p:spPr>
          <a:xfrm>
            <a:off x="1361150" y="5310491"/>
            <a:ext cx="2603725" cy="400110"/>
          </a:xfrm>
          <a:prstGeom prst="rect">
            <a:avLst/>
          </a:prstGeom>
        </p:spPr>
        <p:txBody>
          <a:bodyPr wrap="none">
            <a:spAutoFit/>
          </a:bodyPr>
          <a:lstStyle/>
          <a:p>
            <a:r>
              <a:rPr lang="en-US" sz="2000" b="1" dirty="0" smtClean="0">
                <a:solidFill>
                  <a:srgbClr val="0033CC"/>
                </a:solidFill>
                <a:effectLst/>
                <a:latin typeface="Times New Roman" panose="02020603050405020304" pitchFamily="18" charset="0"/>
                <a:ea typeface="Calibri" panose="020F0502020204030204" pitchFamily="34" charset="0"/>
              </a:rPr>
              <a:t>View of the Bridge #1 </a:t>
            </a:r>
            <a:endParaRPr lang="ar-SA" sz="2000" b="1" dirty="0">
              <a:solidFill>
                <a:srgbClr val="0033CC"/>
              </a:solidFill>
            </a:endParaRPr>
          </a:p>
        </p:txBody>
      </p:sp>
    </p:spTree>
    <p:extLst>
      <p:ext uri="{BB962C8B-B14F-4D97-AF65-F5344CB8AC3E}">
        <p14:creationId xmlns:p14="http://schemas.microsoft.com/office/powerpoint/2010/main" val="2265867915"/>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khalidia high way 19-4-2014\038.jpg"/>
          <p:cNvPicPr/>
          <p:nvPr/>
        </p:nvPicPr>
        <p:blipFill>
          <a:blip r:embed="rId2" cstate="print"/>
          <a:srcRect/>
          <a:stretch>
            <a:fillRect/>
          </a:stretch>
        </p:blipFill>
        <p:spPr bwMode="auto">
          <a:xfrm>
            <a:off x="545910" y="628889"/>
            <a:ext cx="5404515" cy="5171410"/>
          </a:xfrm>
          <a:prstGeom prst="rect">
            <a:avLst/>
          </a:prstGeom>
          <a:noFill/>
          <a:ln w="38100">
            <a:solidFill>
              <a:srgbClr val="C00000"/>
            </a:solidFill>
            <a:miter lim="800000"/>
            <a:headEnd/>
            <a:tailEnd/>
          </a:ln>
        </p:spPr>
      </p:pic>
      <p:sp>
        <p:nvSpPr>
          <p:cNvPr id="3" name="Rectangle 2"/>
          <p:cNvSpPr/>
          <p:nvPr/>
        </p:nvSpPr>
        <p:spPr>
          <a:xfrm>
            <a:off x="3953088" y="6137931"/>
            <a:ext cx="3301032" cy="400110"/>
          </a:xfrm>
          <a:prstGeom prst="rect">
            <a:avLst/>
          </a:prstGeom>
        </p:spPr>
        <p:txBody>
          <a:bodyPr wrap="none">
            <a:spAutoFit/>
          </a:bodyPr>
          <a:lstStyle/>
          <a:p>
            <a:r>
              <a:rPr lang="en-US" sz="2000" b="1" dirty="0" smtClean="0">
                <a:solidFill>
                  <a:srgbClr val="0033CC"/>
                </a:solidFill>
                <a:effectLst/>
                <a:latin typeface="Times New Roman" panose="02020603050405020304" pitchFamily="18" charset="0"/>
                <a:ea typeface="Calibri" panose="020F0502020204030204" pitchFamily="34" charset="0"/>
              </a:rPr>
              <a:t>Views of the Bridge #2 &amp; #3 </a:t>
            </a:r>
            <a:endParaRPr lang="ar-SA" sz="2000" b="1" dirty="0">
              <a:solidFill>
                <a:srgbClr val="0033CC"/>
              </a:solidFill>
            </a:endParaRPr>
          </a:p>
        </p:txBody>
      </p:sp>
      <p:pic>
        <p:nvPicPr>
          <p:cNvPr id="4" name="Picture 3" descr="G:\khalidia high way 19-4-2014\021.jpg"/>
          <p:cNvPicPr/>
          <p:nvPr/>
        </p:nvPicPr>
        <p:blipFill>
          <a:blip r:embed="rId3" cstate="print"/>
          <a:srcRect/>
          <a:stretch>
            <a:fillRect/>
          </a:stretch>
        </p:blipFill>
        <p:spPr bwMode="auto">
          <a:xfrm>
            <a:off x="6251795" y="656599"/>
            <a:ext cx="5538423" cy="5171410"/>
          </a:xfrm>
          <a:prstGeom prst="rect">
            <a:avLst/>
          </a:prstGeom>
          <a:noFill/>
          <a:ln w="38100">
            <a:solidFill>
              <a:srgbClr val="C00000"/>
            </a:solidFill>
            <a:miter lim="800000"/>
            <a:headEnd/>
            <a:tailEnd/>
          </a:ln>
        </p:spPr>
      </p:pic>
    </p:spTree>
    <p:extLst>
      <p:ext uri="{BB962C8B-B14F-4D97-AF65-F5344CB8AC3E}">
        <p14:creationId xmlns:p14="http://schemas.microsoft.com/office/powerpoint/2010/main" val="6458894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0"/>
            <a:r>
              <a:rPr lang="en-US" b="1" u="sng" dirty="0">
                <a:solidFill>
                  <a:srgbClr val="C00000"/>
                </a:solidFill>
                <a:latin typeface="Lucida Handwriting" panose="03010101010101010101" pitchFamily="66" charset="0"/>
              </a:rPr>
              <a:t>O</a:t>
            </a:r>
            <a:r>
              <a:rPr lang="en-US" b="1" u="sng" dirty="0" smtClean="0">
                <a:solidFill>
                  <a:srgbClr val="C00000"/>
                </a:solidFill>
                <a:latin typeface="Lucida Handwriting" panose="03010101010101010101" pitchFamily="66" charset="0"/>
              </a:rPr>
              <a:t>utline</a:t>
            </a:r>
            <a:endParaRPr lang="ar-SA" b="1" u="sng" dirty="0">
              <a:solidFill>
                <a:srgbClr val="C00000"/>
              </a:solidFill>
              <a:latin typeface="Lucida Handwriting" panose="03010101010101010101" pitchFamily="66" charset="0"/>
            </a:endParaRPr>
          </a:p>
        </p:txBody>
      </p:sp>
      <p:sp>
        <p:nvSpPr>
          <p:cNvPr id="3" name="Content Placeholder 2"/>
          <p:cNvSpPr>
            <a:spLocks noGrp="1"/>
          </p:cNvSpPr>
          <p:nvPr>
            <p:ph idx="1"/>
          </p:nvPr>
        </p:nvSpPr>
        <p:spPr/>
        <p:txBody>
          <a:bodyPr>
            <a:normAutofit/>
          </a:bodyPr>
          <a:lstStyle/>
          <a:p>
            <a:pPr algn="l" rtl="0"/>
            <a:r>
              <a:rPr lang="en-US" sz="2800" b="1" dirty="0" smtClean="0">
                <a:solidFill>
                  <a:schemeClr val="bg1">
                    <a:lumMod val="65000"/>
                  </a:schemeClr>
                </a:solidFill>
              </a:rPr>
              <a:t>Introduction</a:t>
            </a:r>
          </a:p>
          <a:p>
            <a:pPr algn="l" rtl="0"/>
            <a:r>
              <a:rPr lang="en-US" sz="2800" b="1" dirty="0" smtClean="0">
                <a:solidFill>
                  <a:schemeClr val="bg1">
                    <a:lumMod val="65000"/>
                  </a:schemeClr>
                </a:solidFill>
              </a:rPr>
              <a:t>Description of the project</a:t>
            </a:r>
          </a:p>
          <a:p>
            <a:pPr algn="l" rtl="0"/>
            <a:r>
              <a:rPr lang="en-US" sz="2800" b="1" dirty="0" smtClean="0">
                <a:solidFill>
                  <a:schemeClr val="bg1">
                    <a:lumMod val="65000"/>
                  </a:schemeClr>
                </a:solidFill>
              </a:rPr>
              <a:t>Soil Report</a:t>
            </a:r>
          </a:p>
          <a:p>
            <a:pPr algn="l" rtl="0"/>
            <a:r>
              <a:rPr lang="en-US" sz="2800" b="1" dirty="0" smtClean="0">
                <a:solidFill>
                  <a:schemeClr val="bg1">
                    <a:lumMod val="65000"/>
                  </a:schemeClr>
                </a:solidFill>
              </a:rPr>
              <a:t>Geometrical Design</a:t>
            </a:r>
          </a:p>
          <a:p>
            <a:pPr algn="l" rtl="0"/>
            <a:r>
              <a:rPr lang="en-US" sz="2800" b="1" dirty="0" smtClean="0">
                <a:solidFill>
                  <a:srgbClr val="0033CC"/>
                </a:solidFill>
              </a:rPr>
              <a:t>Geotechnical Design</a:t>
            </a:r>
          </a:p>
          <a:p>
            <a:pPr algn="l" rtl="0"/>
            <a:r>
              <a:rPr lang="en-US" sz="2800" b="1" dirty="0" smtClean="0">
                <a:solidFill>
                  <a:schemeClr val="bg1">
                    <a:lumMod val="65000"/>
                  </a:schemeClr>
                </a:solidFill>
              </a:rPr>
              <a:t>Conclusion</a:t>
            </a:r>
          </a:p>
          <a:p>
            <a:pPr algn="l" rtl="0"/>
            <a:r>
              <a:rPr lang="en-US" sz="2800" b="1" dirty="0" smtClean="0">
                <a:solidFill>
                  <a:schemeClr val="bg1">
                    <a:lumMod val="65000"/>
                  </a:schemeClr>
                </a:solidFill>
              </a:rPr>
              <a:t>Video/Animation</a:t>
            </a:r>
          </a:p>
          <a:p>
            <a:pPr marL="0" indent="0" algn="l" rtl="0">
              <a:buNone/>
            </a:pPr>
            <a:endParaRPr lang="en-US" dirty="0" smtClean="0">
              <a:solidFill>
                <a:srgbClr val="0033CC"/>
              </a:solidFill>
            </a:endParaRPr>
          </a:p>
        </p:txBody>
      </p:sp>
    </p:spTree>
    <p:extLst>
      <p:ext uri="{BB962C8B-B14F-4D97-AF65-F5344CB8AC3E}">
        <p14:creationId xmlns:p14="http://schemas.microsoft.com/office/powerpoint/2010/main" val="3396678333"/>
      </p:ext>
    </p:extLst>
  </p:cSld>
  <p:clrMapOvr>
    <a:masterClrMapping/>
  </p:clrMapOvr>
  <p:transition spd="slow">
    <p:cover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rtl="0"/>
            <a:r>
              <a:rPr lang="en-US" sz="5300" u="sng" dirty="0" smtClean="0">
                <a:solidFill>
                  <a:srgbClr val="C00000"/>
                </a:solidFill>
                <a:latin typeface="Berlin Sans FB Demi" panose="020E0802020502020306" pitchFamily="34" charset="0"/>
              </a:rPr>
              <a:t>Geotechnical Design</a:t>
            </a:r>
            <a:r>
              <a:rPr lang="en-US" dirty="0" smtClean="0"/>
              <a:t/>
            </a:r>
            <a:br>
              <a:rPr lang="en-US" dirty="0" smtClean="0"/>
            </a:br>
            <a:endParaRPr lang="ar-SA" dirty="0"/>
          </a:p>
        </p:txBody>
      </p:sp>
      <p:sp>
        <p:nvSpPr>
          <p:cNvPr id="3" name="Content Placeholder 2"/>
          <p:cNvSpPr>
            <a:spLocks noGrp="1"/>
          </p:cNvSpPr>
          <p:nvPr>
            <p:ph idx="1"/>
          </p:nvPr>
        </p:nvSpPr>
        <p:spPr>
          <a:xfrm>
            <a:off x="845127" y="2019990"/>
            <a:ext cx="10557163" cy="3931920"/>
          </a:xfrm>
        </p:spPr>
        <p:txBody>
          <a:bodyPr>
            <a:normAutofit fontScale="92500"/>
          </a:bodyPr>
          <a:lstStyle/>
          <a:p>
            <a:pPr marL="0" indent="0" algn="l" rtl="0">
              <a:buNone/>
            </a:pPr>
            <a:r>
              <a:rPr lang="en-US" sz="3200" b="1" i="1" u="sng" dirty="0" smtClean="0">
                <a:solidFill>
                  <a:schemeClr val="bg1">
                    <a:lumMod val="50000"/>
                  </a:schemeClr>
                </a:solidFill>
              </a:rPr>
              <a:t>The geotechnical design Included:</a:t>
            </a:r>
          </a:p>
          <a:p>
            <a:pPr marL="0" indent="0" algn="l" rtl="0">
              <a:buNone/>
            </a:pPr>
            <a:endParaRPr lang="en-US" sz="3200" b="1" i="1" u="sng" dirty="0" smtClean="0">
              <a:solidFill>
                <a:schemeClr val="bg1">
                  <a:lumMod val="50000"/>
                </a:schemeClr>
              </a:solidFill>
            </a:endParaRPr>
          </a:p>
          <a:p>
            <a:pPr marL="0" indent="0" algn="l" rtl="0">
              <a:buNone/>
            </a:pPr>
            <a:r>
              <a:rPr lang="en-US" sz="3200" b="1" dirty="0">
                <a:solidFill>
                  <a:schemeClr val="accent5">
                    <a:lumMod val="50000"/>
                  </a:schemeClr>
                </a:solidFill>
                <a:sym typeface="Symbol"/>
              </a:rPr>
              <a:t> </a:t>
            </a:r>
            <a:r>
              <a:rPr lang="en-US" sz="3200" b="1" dirty="0" smtClean="0">
                <a:solidFill>
                  <a:schemeClr val="accent5">
                    <a:lumMod val="50000"/>
                  </a:schemeClr>
                </a:solidFill>
                <a:sym typeface="Symbol"/>
              </a:rPr>
              <a:t>  </a:t>
            </a:r>
            <a:r>
              <a:rPr lang="en-US" sz="3200" b="1" dirty="0" smtClean="0">
                <a:sym typeface="Symbol"/>
              </a:rPr>
              <a:t> </a:t>
            </a:r>
            <a:r>
              <a:rPr lang="en-US" sz="3200" b="1" dirty="0" smtClean="0">
                <a:solidFill>
                  <a:srgbClr val="0033CC"/>
                </a:solidFill>
                <a:sym typeface="Symbol"/>
              </a:rPr>
              <a:t> </a:t>
            </a:r>
            <a:r>
              <a:rPr lang="en-US" sz="3200" b="1" dirty="0" smtClean="0">
                <a:solidFill>
                  <a:srgbClr val="0033CC"/>
                </a:solidFill>
              </a:rPr>
              <a:t>Retaining Wall (tunnel and tunnel/roundabout)</a:t>
            </a:r>
          </a:p>
          <a:p>
            <a:pPr algn="l" rtl="0"/>
            <a:endParaRPr lang="en-US" sz="3200" b="1" dirty="0">
              <a:solidFill>
                <a:srgbClr val="0033CC"/>
              </a:solidFill>
            </a:endParaRPr>
          </a:p>
          <a:p>
            <a:pPr marL="0" indent="0" algn="l" rtl="0">
              <a:buNone/>
            </a:pPr>
            <a:r>
              <a:rPr lang="en-US" sz="3200" b="1" dirty="0">
                <a:solidFill>
                  <a:schemeClr val="accent5">
                    <a:lumMod val="50000"/>
                  </a:schemeClr>
                </a:solidFill>
                <a:sym typeface="Symbol"/>
              </a:rPr>
              <a:t> </a:t>
            </a:r>
            <a:r>
              <a:rPr lang="en-US" sz="3200" b="1" dirty="0" smtClean="0">
                <a:solidFill>
                  <a:schemeClr val="accent5">
                    <a:lumMod val="50000"/>
                  </a:schemeClr>
                </a:solidFill>
                <a:sym typeface="Symbol"/>
              </a:rPr>
              <a:t>   </a:t>
            </a:r>
            <a:r>
              <a:rPr lang="en-US" sz="3200" b="1" dirty="0" smtClean="0">
                <a:solidFill>
                  <a:srgbClr val="0033CC"/>
                </a:solidFill>
                <a:sym typeface="Symbol"/>
              </a:rPr>
              <a:t> </a:t>
            </a:r>
            <a:r>
              <a:rPr lang="en-US" sz="3200" b="1" dirty="0" smtClean="0">
                <a:solidFill>
                  <a:srgbClr val="0033CC"/>
                </a:solidFill>
              </a:rPr>
              <a:t>Foundation </a:t>
            </a:r>
            <a:r>
              <a:rPr lang="en-US" sz="3200" b="1" dirty="0">
                <a:solidFill>
                  <a:srgbClr val="0033CC"/>
                </a:solidFill>
              </a:rPr>
              <a:t>of the bridge </a:t>
            </a:r>
            <a:r>
              <a:rPr lang="en-US" sz="3200" b="1" dirty="0" smtClean="0">
                <a:solidFill>
                  <a:srgbClr val="0033CC"/>
                </a:solidFill>
              </a:rPr>
              <a:t>abutment</a:t>
            </a:r>
          </a:p>
          <a:p>
            <a:pPr algn="l" rtl="0"/>
            <a:endParaRPr lang="en-US" sz="3200" b="1" dirty="0">
              <a:solidFill>
                <a:srgbClr val="0033CC"/>
              </a:solidFill>
            </a:endParaRPr>
          </a:p>
          <a:p>
            <a:pPr marL="0" indent="0" algn="l" rtl="0">
              <a:buNone/>
            </a:pPr>
            <a:r>
              <a:rPr lang="en-US" sz="3200" b="1" dirty="0">
                <a:solidFill>
                  <a:schemeClr val="accent5">
                    <a:lumMod val="50000"/>
                  </a:schemeClr>
                </a:solidFill>
                <a:sym typeface="Symbol"/>
              </a:rPr>
              <a:t> </a:t>
            </a:r>
            <a:r>
              <a:rPr lang="en-US" sz="3200" b="1" dirty="0" smtClean="0">
                <a:solidFill>
                  <a:schemeClr val="accent5">
                    <a:lumMod val="50000"/>
                  </a:schemeClr>
                </a:solidFill>
                <a:sym typeface="Symbol"/>
              </a:rPr>
              <a:t>   </a:t>
            </a:r>
            <a:r>
              <a:rPr lang="en-US" sz="3200" b="1" dirty="0" smtClean="0">
                <a:solidFill>
                  <a:srgbClr val="0033CC"/>
                </a:solidFill>
                <a:sym typeface="Symbol"/>
              </a:rPr>
              <a:t> </a:t>
            </a:r>
            <a:r>
              <a:rPr lang="en-US" sz="3200" b="1" dirty="0" smtClean="0">
                <a:solidFill>
                  <a:srgbClr val="0033CC"/>
                </a:solidFill>
              </a:rPr>
              <a:t>Pavement </a:t>
            </a:r>
            <a:r>
              <a:rPr lang="en-US" sz="3200" b="1" dirty="0">
                <a:solidFill>
                  <a:srgbClr val="0033CC"/>
                </a:solidFill>
              </a:rPr>
              <a:t>Design of Managed Road</a:t>
            </a:r>
            <a:r>
              <a:rPr lang="en-US" b="1" dirty="0" smtClean="0">
                <a:solidFill>
                  <a:srgbClr val="0033CC"/>
                </a:solidFill>
              </a:rPr>
              <a:t/>
            </a:r>
            <a:br>
              <a:rPr lang="en-US" b="1" dirty="0" smtClean="0">
                <a:solidFill>
                  <a:srgbClr val="0033CC"/>
                </a:solidFill>
              </a:rPr>
            </a:br>
            <a:endParaRPr lang="ar-SA" dirty="0">
              <a:solidFill>
                <a:srgbClr val="0033CC"/>
              </a:solidFill>
            </a:endParaRPr>
          </a:p>
        </p:txBody>
      </p:sp>
    </p:spTree>
    <p:extLst>
      <p:ext uri="{BB962C8B-B14F-4D97-AF65-F5344CB8AC3E}">
        <p14:creationId xmlns:p14="http://schemas.microsoft.com/office/powerpoint/2010/main" val="351052946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145" y="517899"/>
            <a:ext cx="11166763" cy="1371600"/>
          </a:xfrm>
        </p:spPr>
        <p:txBody>
          <a:bodyPr>
            <a:normAutofit fontScale="90000"/>
          </a:bodyPr>
          <a:lstStyle/>
          <a:p>
            <a:pPr algn="ctr"/>
            <a:r>
              <a:rPr lang="en-US" sz="4000" b="1" u="sng" dirty="0" smtClean="0">
                <a:solidFill>
                  <a:srgbClr val="C00000"/>
                </a:solidFill>
                <a:latin typeface="Berlin Sans FB Demi" panose="020E0802020502020306" pitchFamily="34" charset="0"/>
              </a:rPr>
              <a:t>Part 1:</a:t>
            </a:r>
            <a:r>
              <a:rPr lang="en-US" sz="4000" b="1" dirty="0" smtClean="0">
                <a:solidFill>
                  <a:srgbClr val="C00000"/>
                </a:solidFill>
                <a:latin typeface="Berlin Sans FB Demi" panose="020E0802020502020306" pitchFamily="34" charset="0"/>
              </a:rPr>
              <a:t> Retaining Wa</a:t>
            </a:r>
            <a:r>
              <a:rPr lang="en-US" sz="4000" b="1" dirty="0" smtClean="0">
                <a:solidFill>
                  <a:srgbClr val="C00000"/>
                </a:solidFill>
              </a:rPr>
              <a:t>ll </a:t>
            </a:r>
            <a:r>
              <a:rPr lang="en-US" sz="3100" b="1" dirty="0" smtClean="0">
                <a:solidFill>
                  <a:srgbClr val="0033CC"/>
                </a:solidFill>
              </a:rPr>
              <a:t/>
            </a:r>
            <a:br>
              <a:rPr lang="en-US" sz="3100" b="1" dirty="0" smtClean="0">
                <a:solidFill>
                  <a:srgbClr val="0033CC"/>
                </a:solidFill>
              </a:rPr>
            </a:br>
            <a:r>
              <a:rPr lang="en-US" sz="3300" b="1" dirty="0" smtClean="0">
                <a:solidFill>
                  <a:schemeClr val="bg1">
                    <a:lumMod val="65000"/>
                  </a:schemeClr>
                </a:solidFill>
              </a:rPr>
              <a:t>(for the tunnel and the tunnel/roundabout)</a:t>
            </a:r>
            <a:r>
              <a:rPr lang="en-US" sz="3300" b="1" dirty="0" smtClean="0"/>
              <a:t/>
            </a:r>
            <a:br>
              <a:rPr lang="en-US" sz="3300" b="1" dirty="0" smtClean="0"/>
            </a:br>
            <a:endParaRPr lang="ar-SA" sz="3300" dirty="0"/>
          </a:p>
        </p:txBody>
      </p:sp>
      <p:sp>
        <p:nvSpPr>
          <p:cNvPr id="3" name="Subtitle 2"/>
          <p:cNvSpPr>
            <a:spLocks noGrp="1"/>
          </p:cNvSpPr>
          <p:nvPr>
            <p:ph idx="1"/>
          </p:nvPr>
        </p:nvSpPr>
        <p:spPr>
          <a:xfrm>
            <a:off x="1066800" y="1535065"/>
            <a:ext cx="10058400" cy="3931920"/>
          </a:xfrm>
        </p:spPr>
        <p:txBody>
          <a:bodyPr>
            <a:noAutofit/>
          </a:bodyPr>
          <a:lstStyle/>
          <a:p>
            <a:pPr marL="0" lvl="0" indent="0" algn="l" rtl="0">
              <a:lnSpc>
                <a:spcPct val="200000"/>
              </a:lnSpc>
              <a:buNone/>
            </a:pPr>
            <a:r>
              <a:rPr lang="en-US" sz="2400" b="1" dirty="0" smtClean="0">
                <a:solidFill>
                  <a:srgbClr val="0033CC"/>
                </a:solidFill>
              </a:rPr>
              <a:t>1- </a:t>
            </a:r>
            <a:r>
              <a:rPr lang="en-US" sz="2400" b="1" u="sng" dirty="0" smtClean="0">
                <a:solidFill>
                  <a:srgbClr val="0033CC"/>
                </a:solidFill>
              </a:rPr>
              <a:t>Stability </a:t>
            </a:r>
            <a:r>
              <a:rPr lang="en-US" sz="2400" b="1" u="sng" dirty="0">
                <a:solidFill>
                  <a:srgbClr val="0033CC"/>
                </a:solidFill>
              </a:rPr>
              <a:t>against overturning</a:t>
            </a:r>
            <a:r>
              <a:rPr lang="en-US" sz="2400" b="1" u="sng" dirty="0" smtClean="0">
                <a:solidFill>
                  <a:srgbClr val="0033CC"/>
                </a:solidFill>
              </a:rPr>
              <a:t>:</a:t>
            </a:r>
            <a:endParaRPr lang="en-US" sz="2400" dirty="0" smtClean="0">
              <a:solidFill>
                <a:srgbClr val="0033CC"/>
              </a:solidFill>
            </a:endParaRPr>
          </a:p>
          <a:p>
            <a:pPr marL="0" indent="0" algn="l" rtl="0">
              <a:lnSpc>
                <a:spcPct val="200000"/>
              </a:lnSpc>
              <a:buNone/>
            </a:pPr>
            <a:r>
              <a:rPr lang="en-US" sz="2400" dirty="0" smtClean="0"/>
              <a:t>	</a:t>
            </a:r>
            <a:r>
              <a:rPr lang="en-US" sz="2400" b="1" dirty="0" smtClean="0">
                <a:sym typeface="Symbol"/>
              </a:rPr>
              <a:t> </a:t>
            </a:r>
            <a:r>
              <a:rPr lang="en-US" sz="2400" b="1" dirty="0" smtClean="0"/>
              <a:t>FOS = 2.2 (≥ 2, ☺ verified)</a:t>
            </a:r>
          </a:p>
          <a:p>
            <a:pPr marL="0" lvl="0" indent="0" algn="l" rtl="0">
              <a:lnSpc>
                <a:spcPct val="200000"/>
              </a:lnSpc>
              <a:buNone/>
            </a:pPr>
            <a:r>
              <a:rPr lang="en-US" sz="2400" b="1" dirty="0" smtClean="0">
                <a:solidFill>
                  <a:srgbClr val="0033CC"/>
                </a:solidFill>
              </a:rPr>
              <a:t>2- </a:t>
            </a:r>
            <a:r>
              <a:rPr lang="en-US" sz="2400" b="1" u="sng" dirty="0" smtClean="0">
                <a:solidFill>
                  <a:srgbClr val="0033CC"/>
                </a:solidFill>
              </a:rPr>
              <a:t>Stability </a:t>
            </a:r>
            <a:r>
              <a:rPr lang="en-US" sz="2400" b="1" u="sng" dirty="0">
                <a:solidFill>
                  <a:srgbClr val="0033CC"/>
                </a:solidFill>
              </a:rPr>
              <a:t>against base sliding</a:t>
            </a:r>
            <a:r>
              <a:rPr lang="en-US" sz="2400" b="1" u="sng" dirty="0" smtClean="0">
                <a:solidFill>
                  <a:srgbClr val="0033CC"/>
                </a:solidFill>
              </a:rPr>
              <a:t>:</a:t>
            </a:r>
            <a:endParaRPr lang="en-US" sz="2400" dirty="0">
              <a:solidFill>
                <a:srgbClr val="0033CC"/>
              </a:solidFill>
            </a:endParaRPr>
          </a:p>
          <a:p>
            <a:pPr marL="0" indent="0" algn="l" rtl="0">
              <a:lnSpc>
                <a:spcPct val="200000"/>
              </a:lnSpc>
              <a:buNone/>
            </a:pPr>
            <a:r>
              <a:rPr lang="en-US" sz="2400" dirty="0" smtClean="0"/>
              <a:t>	</a:t>
            </a:r>
            <a:r>
              <a:rPr lang="en-US" sz="2400" b="1" dirty="0" smtClean="0">
                <a:sym typeface="Symbol"/>
              </a:rPr>
              <a:t> </a:t>
            </a:r>
            <a:r>
              <a:rPr lang="en-US" sz="2400" b="1" dirty="0" smtClean="0"/>
              <a:t>FOS = 3.9 F (≥ 1.5, ☺ verified)</a:t>
            </a:r>
          </a:p>
          <a:p>
            <a:pPr marL="0" indent="0" algn="l" rtl="0">
              <a:lnSpc>
                <a:spcPct val="200000"/>
              </a:lnSpc>
              <a:buNone/>
            </a:pPr>
            <a:r>
              <a:rPr lang="en-US" sz="2400" b="1" dirty="0" smtClean="0">
                <a:solidFill>
                  <a:srgbClr val="0033CC"/>
                </a:solidFill>
              </a:rPr>
              <a:t>3- </a:t>
            </a:r>
            <a:r>
              <a:rPr lang="en-US" sz="2400" b="1" u="sng" dirty="0" smtClean="0">
                <a:solidFill>
                  <a:srgbClr val="0033CC"/>
                </a:solidFill>
              </a:rPr>
              <a:t>Stability </a:t>
            </a:r>
            <a:r>
              <a:rPr lang="en-US" sz="2400" b="1" u="sng" dirty="0">
                <a:solidFill>
                  <a:srgbClr val="0033CC"/>
                </a:solidFill>
              </a:rPr>
              <a:t>against bearing capacity failure:</a:t>
            </a:r>
            <a:endParaRPr lang="en-US" sz="2400" dirty="0">
              <a:solidFill>
                <a:srgbClr val="0033CC"/>
              </a:solidFill>
            </a:endParaRPr>
          </a:p>
          <a:p>
            <a:pPr marL="0" indent="0" algn="l" rtl="0">
              <a:lnSpc>
                <a:spcPct val="200000"/>
              </a:lnSpc>
              <a:buNone/>
            </a:pPr>
            <a:r>
              <a:rPr lang="en-US" sz="2400" dirty="0" smtClean="0"/>
              <a:t>	</a:t>
            </a:r>
            <a:r>
              <a:rPr lang="en-US" sz="2400" b="1" dirty="0" smtClean="0">
                <a:sym typeface="Symbol"/>
              </a:rPr>
              <a:t> </a:t>
            </a:r>
            <a:r>
              <a:rPr lang="en-US" sz="2400" b="1" dirty="0" smtClean="0"/>
              <a:t>FOS = 2.62 (≥ 2, ☺ verified)</a:t>
            </a:r>
          </a:p>
          <a:p>
            <a:pPr algn="l" rtl="0"/>
            <a:endParaRPr lang="ar-SA" sz="2400" dirty="0"/>
          </a:p>
        </p:txBody>
      </p:sp>
    </p:spTree>
    <p:extLst>
      <p:ext uri="{BB962C8B-B14F-4D97-AF65-F5344CB8AC3E}">
        <p14:creationId xmlns:p14="http://schemas.microsoft.com/office/powerpoint/2010/main" val="2841131880"/>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rtl="0"/>
            <a:r>
              <a:rPr lang="en-US" sz="4400" b="1" u="sng" dirty="0" smtClean="0">
                <a:solidFill>
                  <a:srgbClr val="C00000"/>
                </a:solidFill>
                <a:latin typeface="Berlin Sans FB Demi" panose="020E0802020502020306" pitchFamily="34" charset="0"/>
              </a:rPr>
              <a:t>Introduction</a:t>
            </a:r>
            <a:r>
              <a:rPr lang="en-US" sz="4400" dirty="0" smtClean="0">
                <a:solidFill>
                  <a:srgbClr val="C00000"/>
                </a:solidFill>
                <a:latin typeface="Berlin Sans FB Demi" panose="020E0802020502020306" pitchFamily="34" charset="0"/>
              </a:rPr>
              <a:t/>
            </a:r>
            <a:br>
              <a:rPr lang="en-US" sz="4400" dirty="0" smtClean="0">
                <a:solidFill>
                  <a:srgbClr val="C00000"/>
                </a:solidFill>
                <a:latin typeface="Berlin Sans FB Demi" panose="020E0802020502020306" pitchFamily="34" charset="0"/>
              </a:rPr>
            </a:br>
            <a:endParaRPr lang="ar-SA" sz="4400" dirty="0">
              <a:solidFill>
                <a:srgbClr val="C00000"/>
              </a:solidFill>
              <a:latin typeface="Berlin Sans FB Demi" panose="020E0802020502020306" pitchFamily="34" charset="0"/>
            </a:endParaRPr>
          </a:p>
        </p:txBody>
      </p:sp>
      <p:sp>
        <p:nvSpPr>
          <p:cNvPr id="3" name="Content Placeholder 2"/>
          <p:cNvSpPr>
            <a:spLocks noGrp="1"/>
          </p:cNvSpPr>
          <p:nvPr>
            <p:ph idx="1"/>
          </p:nvPr>
        </p:nvSpPr>
        <p:spPr>
          <a:xfrm>
            <a:off x="900546" y="1759529"/>
            <a:ext cx="10474037" cy="4275513"/>
          </a:xfrm>
        </p:spPr>
        <p:txBody>
          <a:bodyPr>
            <a:normAutofit fontScale="85000" lnSpcReduction="10000"/>
          </a:bodyPr>
          <a:lstStyle/>
          <a:p>
            <a:pPr algn="just" rtl="0"/>
            <a:r>
              <a:rPr lang="en-CA" sz="2400" b="1" dirty="0">
                <a:solidFill>
                  <a:srgbClr val="0033CC"/>
                </a:solidFill>
              </a:rPr>
              <a:t>Al-</a:t>
            </a:r>
            <a:r>
              <a:rPr lang="en-CA" sz="2400" b="1" dirty="0" err="1">
                <a:solidFill>
                  <a:srgbClr val="0033CC"/>
                </a:solidFill>
              </a:rPr>
              <a:t>Khaldiyah</a:t>
            </a:r>
            <a:r>
              <a:rPr lang="en-CA" sz="2400" b="1" dirty="0">
                <a:solidFill>
                  <a:srgbClr val="0033CC"/>
                </a:solidFill>
              </a:rPr>
              <a:t> road is an important and a vital road in the Half Moon Bay. It provides direct access to many local beaches and notably to PMU </a:t>
            </a:r>
            <a:r>
              <a:rPr lang="en-CA" sz="2400" b="1" dirty="0" smtClean="0">
                <a:solidFill>
                  <a:srgbClr val="0033CC"/>
                </a:solidFill>
              </a:rPr>
              <a:t>University</a:t>
            </a:r>
          </a:p>
          <a:p>
            <a:pPr marL="0" indent="0" algn="just" rtl="0">
              <a:buNone/>
            </a:pPr>
            <a:endParaRPr lang="en-CA" sz="2400" b="1" dirty="0" smtClean="0">
              <a:solidFill>
                <a:srgbClr val="0033CC"/>
              </a:solidFill>
            </a:endParaRPr>
          </a:p>
          <a:p>
            <a:pPr algn="just" rtl="0"/>
            <a:r>
              <a:rPr lang="en-US" sz="2400" b="1" dirty="0">
                <a:solidFill>
                  <a:srgbClr val="0033CC"/>
                </a:solidFill>
              </a:rPr>
              <a:t>Al-</a:t>
            </a:r>
            <a:r>
              <a:rPr lang="en-US" sz="2400" b="1" dirty="0" err="1">
                <a:solidFill>
                  <a:srgbClr val="0033CC"/>
                </a:solidFill>
              </a:rPr>
              <a:t>Khaldiyah</a:t>
            </a:r>
            <a:r>
              <a:rPr lang="en-US" sz="2400" b="1" dirty="0">
                <a:solidFill>
                  <a:srgbClr val="0033CC"/>
                </a:solidFill>
              </a:rPr>
              <a:t> road was constructed almost about 30 years ago and has been expanded in </a:t>
            </a:r>
            <a:r>
              <a:rPr lang="en-US" sz="2400" b="1" dirty="0" smtClean="0">
                <a:solidFill>
                  <a:srgbClr val="0033CC"/>
                </a:solidFill>
              </a:rPr>
              <a:t>2005.</a:t>
            </a:r>
          </a:p>
          <a:p>
            <a:pPr algn="just" rtl="0"/>
            <a:endParaRPr lang="en-US" sz="2400" b="1" dirty="0">
              <a:solidFill>
                <a:srgbClr val="0033CC"/>
              </a:solidFill>
            </a:endParaRPr>
          </a:p>
          <a:p>
            <a:pPr algn="just" rtl="0"/>
            <a:r>
              <a:rPr lang="en-US" sz="2400" b="1" dirty="0">
                <a:solidFill>
                  <a:srgbClr val="0033CC"/>
                </a:solidFill>
              </a:rPr>
              <a:t>It is characterized by four lines (which become six lines in some places) in both directions extending over about 10 km </a:t>
            </a:r>
            <a:r>
              <a:rPr lang="en-US" sz="2400" b="1" dirty="0" smtClean="0">
                <a:solidFill>
                  <a:srgbClr val="0033CC"/>
                </a:solidFill>
              </a:rPr>
              <a:t>length</a:t>
            </a:r>
          </a:p>
          <a:p>
            <a:pPr algn="just" rtl="0"/>
            <a:endParaRPr lang="en-US" sz="2400" b="1" dirty="0">
              <a:solidFill>
                <a:srgbClr val="0033CC"/>
              </a:solidFill>
            </a:endParaRPr>
          </a:p>
          <a:p>
            <a:pPr algn="just" rtl="0"/>
            <a:r>
              <a:rPr lang="en-US" sz="2400" b="1" dirty="0" smtClean="0">
                <a:solidFill>
                  <a:srgbClr val="0033CC"/>
                </a:solidFill>
              </a:rPr>
              <a:t>It extends </a:t>
            </a:r>
            <a:r>
              <a:rPr lang="en-US" sz="2400" b="1" dirty="0">
                <a:solidFill>
                  <a:srgbClr val="0033CC"/>
                </a:solidFill>
              </a:rPr>
              <a:t>between the bridge of the Air force base and Half Moon Bay </a:t>
            </a:r>
            <a:r>
              <a:rPr lang="en-US" sz="2400" b="1" dirty="0" smtClean="0">
                <a:solidFill>
                  <a:srgbClr val="0033CC"/>
                </a:solidFill>
              </a:rPr>
              <a:t>road</a:t>
            </a:r>
          </a:p>
          <a:p>
            <a:pPr marL="0" indent="0" algn="just" rtl="0">
              <a:buNone/>
            </a:pPr>
            <a:endParaRPr lang="en-US" sz="2400" b="1" dirty="0" smtClean="0">
              <a:solidFill>
                <a:srgbClr val="0033CC"/>
              </a:solidFill>
            </a:endParaRPr>
          </a:p>
          <a:p>
            <a:pPr algn="just" rtl="0"/>
            <a:r>
              <a:rPr lang="en-US" sz="2400" b="1" dirty="0">
                <a:solidFill>
                  <a:srgbClr val="0033CC"/>
                </a:solidFill>
              </a:rPr>
              <a:t>This road is extensively ridden by PMU university staff and students and by workers in nearby </a:t>
            </a:r>
            <a:r>
              <a:rPr lang="en-US" sz="2400" b="1" dirty="0" smtClean="0">
                <a:solidFill>
                  <a:srgbClr val="0033CC"/>
                </a:solidFill>
              </a:rPr>
              <a:t>projects.</a:t>
            </a:r>
          </a:p>
          <a:p>
            <a:pPr algn="l" rtl="0"/>
            <a:endParaRPr lang="en-US" dirty="0"/>
          </a:p>
          <a:p>
            <a:pPr marL="0" indent="0" algn="l" rtl="0">
              <a:buNone/>
            </a:pPr>
            <a:endParaRPr lang="ar-SA" dirty="0"/>
          </a:p>
        </p:txBody>
      </p:sp>
    </p:spTree>
    <p:extLst>
      <p:ext uri="{BB962C8B-B14F-4D97-AF65-F5344CB8AC3E}">
        <p14:creationId xmlns:p14="http://schemas.microsoft.com/office/powerpoint/2010/main" val="3571755251"/>
      </p:ext>
    </p:extLst>
  </p:cSld>
  <p:clrMapOvr>
    <a:masterClrMapping/>
  </p:clrMapOvr>
  <p:transition spd="slow">
    <p:pull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20433" y="504040"/>
            <a:ext cx="11166763" cy="1371600"/>
          </a:xfrm>
          <a:prstGeom prst="rect">
            <a:avLst/>
          </a:prstGeom>
        </p:spPr>
        <p:txBody>
          <a:bodyPr vert="horz" lIns="91440" tIns="45720" rIns="91440" bIns="45720" rtlCol="0" anchor="ctr">
            <a:normAutofit fontScale="90000" lnSpcReduction="20000"/>
          </a:bodyPr>
          <a:lstStyle>
            <a:lvl1pPr algn="l" defTabSz="914400" rtl="1"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a:lstStyle>
          <a:p>
            <a:pPr algn="ctr"/>
            <a:r>
              <a:rPr lang="en-US" sz="4000" b="1" u="sng" dirty="0" smtClean="0">
                <a:solidFill>
                  <a:srgbClr val="C00000"/>
                </a:solidFill>
                <a:latin typeface="Berlin Sans FB Demi" panose="020E0802020502020306" pitchFamily="34" charset="0"/>
              </a:rPr>
              <a:t>Part 2:</a:t>
            </a:r>
            <a:r>
              <a:rPr lang="en-US" sz="4000" b="1" dirty="0" smtClean="0">
                <a:solidFill>
                  <a:srgbClr val="C00000"/>
                </a:solidFill>
                <a:latin typeface="Berlin Sans FB Demi" panose="020E0802020502020306" pitchFamily="34" charset="0"/>
              </a:rPr>
              <a:t> Foundation of Bridge </a:t>
            </a:r>
            <a:r>
              <a:rPr lang="en-US" sz="3100" b="1" dirty="0" smtClean="0">
                <a:solidFill>
                  <a:srgbClr val="0033CC"/>
                </a:solidFill>
              </a:rPr>
              <a:t/>
            </a:r>
            <a:br>
              <a:rPr lang="en-US" sz="3100" b="1" dirty="0" smtClean="0">
                <a:solidFill>
                  <a:srgbClr val="0033CC"/>
                </a:solidFill>
              </a:rPr>
            </a:br>
            <a:r>
              <a:rPr lang="en-US" sz="3300" b="1" dirty="0" smtClean="0">
                <a:solidFill>
                  <a:schemeClr val="bg1">
                    <a:lumMod val="65000"/>
                  </a:schemeClr>
                </a:solidFill>
              </a:rPr>
              <a:t>(for bridge abutment)</a:t>
            </a:r>
            <a:r>
              <a:rPr lang="en-US" b="1" dirty="0" smtClean="0"/>
              <a:t/>
            </a:r>
            <a:br>
              <a:rPr lang="en-US" b="1" dirty="0" smtClean="0"/>
            </a:br>
            <a:endParaRPr lang="en-US" dirty="0"/>
          </a:p>
        </p:txBody>
      </p:sp>
      <p:pic>
        <p:nvPicPr>
          <p:cNvPr id="2" name="Picture 1"/>
          <p:cNvPicPr>
            <a:picLocks noChangeAspect="1"/>
          </p:cNvPicPr>
          <p:nvPr/>
        </p:nvPicPr>
        <p:blipFill>
          <a:blip r:embed="rId2"/>
          <a:stretch>
            <a:fillRect/>
          </a:stretch>
        </p:blipFill>
        <p:spPr>
          <a:xfrm>
            <a:off x="3061040" y="1419759"/>
            <a:ext cx="5633192" cy="524301"/>
          </a:xfrm>
          <a:prstGeom prst="rect">
            <a:avLst/>
          </a:prstGeom>
        </p:spPr>
      </p:pic>
      <p:pic>
        <p:nvPicPr>
          <p:cNvPr id="5" name="Picture 4"/>
          <p:cNvPicPr>
            <a:picLocks noChangeAspect="1"/>
          </p:cNvPicPr>
          <p:nvPr/>
        </p:nvPicPr>
        <p:blipFill>
          <a:blip r:embed="rId3"/>
          <a:stretch>
            <a:fillRect/>
          </a:stretch>
        </p:blipFill>
        <p:spPr>
          <a:xfrm>
            <a:off x="9062113" y="1255594"/>
            <a:ext cx="2825083" cy="620046"/>
          </a:xfrm>
          <a:prstGeom prst="rect">
            <a:avLst/>
          </a:prstGeom>
        </p:spPr>
      </p:pic>
      <p:pic>
        <p:nvPicPr>
          <p:cNvPr id="6" name="Picture 5"/>
          <p:cNvPicPr>
            <a:picLocks noChangeAspect="1"/>
          </p:cNvPicPr>
          <p:nvPr/>
        </p:nvPicPr>
        <p:blipFill>
          <a:blip r:embed="rId4"/>
          <a:stretch>
            <a:fillRect/>
          </a:stretch>
        </p:blipFill>
        <p:spPr>
          <a:xfrm>
            <a:off x="245662" y="2012478"/>
            <a:ext cx="11641535" cy="4552097"/>
          </a:xfrm>
          <a:prstGeom prst="rect">
            <a:avLst/>
          </a:prstGeom>
        </p:spPr>
      </p:pic>
    </p:spTree>
    <p:extLst>
      <p:ext uri="{BB962C8B-B14F-4D97-AF65-F5344CB8AC3E}">
        <p14:creationId xmlns:p14="http://schemas.microsoft.com/office/powerpoint/2010/main" val="13091426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l">
              <a:buNone/>
            </a:pPr>
            <a:r>
              <a:rPr lang="en-US" sz="3200" b="1" dirty="0" smtClean="0">
                <a:solidFill>
                  <a:srgbClr val="0033CC"/>
                </a:solidFill>
              </a:rPr>
              <a:t>The </a:t>
            </a:r>
            <a:r>
              <a:rPr lang="en-US" sz="3200" b="1" dirty="0">
                <a:solidFill>
                  <a:srgbClr val="0033CC"/>
                </a:solidFill>
              </a:rPr>
              <a:t>dimensions </a:t>
            </a:r>
            <a:r>
              <a:rPr lang="en-US" sz="3200" b="1" dirty="0" smtClean="0">
                <a:solidFill>
                  <a:srgbClr val="0033CC"/>
                </a:solidFill>
              </a:rPr>
              <a:t>retained from the analysis are:</a:t>
            </a:r>
          </a:p>
          <a:p>
            <a:pPr marL="1371400" lvl="5" indent="0" algn="l">
              <a:buNone/>
            </a:pPr>
            <a:endParaRPr lang="en-US" sz="2800" b="1" dirty="0" smtClean="0">
              <a:solidFill>
                <a:srgbClr val="0033CC"/>
              </a:solidFill>
            </a:endParaRPr>
          </a:p>
          <a:p>
            <a:pPr marL="1371400" lvl="5" indent="0" algn="l">
              <a:buNone/>
            </a:pPr>
            <a:r>
              <a:rPr lang="en-US" sz="2800" b="1" dirty="0" smtClean="0">
                <a:solidFill>
                  <a:srgbClr val="0033CC"/>
                </a:solidFill>
              </a:rPr>
              <a:t>                     </a:t>
            </a:r>
            <a:r>
              <a:rPr lang="en-US" sz="3000" b="1" dirty="0" smtClean="0">
                <a:solidFill>
                  <a:srgbClr val="0033CC"/>
                </a:solidFill>
              </a:rPr>
              <a:t> </a:t>
            </a:r>
            <a:r>
              <a:rPr lang="en-US" sz="3000" b="1" dirty="0" smtClean="0">
                <a:solidFill>
                  <a:srgbClr val="0033CC"/>
                </a:solidFill>
                <a:sym typeface="Symbol"/>
              </a:rPr>
              <a:t>  </a:t>
            </a:r>
            <a:r>
              <a:rPr lang="en-US" sz="3000" b="1" i="1" dirty="0" smtClean="0">
                <a:solidFill>
                  <a:srgbClr val="0033CC"/>
                </a:solidFill>
              </a:rPr>
              <a:t>D</a:t>
            </a:r>
            <a:r>
              <a:rPr lang="en-US" sz="3000" b="1" dirty="0" smtClean="0">
                <a:solidFill>
                  <a:srgbClr val="0033CC"/>
                </a:solidFill>
              </a:rPr>
              <a:t> </a:t>
            </a:r>
            <a:r>
              <a:rPr lang="en-US" sz="3000" b="1" dirty="0">
                <a:solidFill>
                  <a:srgbClr val="0033CC"/>
                </a:solidFill>
              </a:rPr>
              <a:t>= 3 m, </a:t>
            </a:r>
            <a:endParaRPr lang="en-US" sz="3000" b="1" dirty="0" smtClean="0">
              <a:solidFill>
                <a:srgbClr val="0033CC"/>
              </a:solidFill>
            </a:endParaRPr>
          </a:p>
          <a:p>
            <a:pPr marL="1371400" lvl="5" indent="0" algn="l">
              <a:buNone/>
            </a:pPr>
            <a:r>
              <a:rPr lang="en-US" sz="3000" b="1" i="1" dirty="0">
                <a:solidFill>
                  <a:srgbClr val="0033CC"/>
                </a:solidFill>
              </a:rPr>
              <a:t> </a:t>
            </a:r>
            <a:r>
              <a:rPr lang="en-US" sz="3000" b="1" i="1" dirty="0" smtClean="0">
                <a:solidFill>
                  <a:srgbClr val="0033CC"/>
                </a:solidFill>
              </a:rPr>
              <a:t>                     </a:t>
            </a:r>
            <a:r>
              <a:rPr lang="en-US" sz="3000" b="1" i="1" dirty="0" smtClean="0">
                <a:solidFill>
                  <a:srgbClr val="0033CC"/>
                </a:solidFill>
                <a:sym typeface="Symbol"/>
              </a:rPr>
              <a:t> </a:t>
            </a:r>
            <a:r>
              <a:rPr lang="en-US" sz="3000" b="1" i="1" dirty="0" smtClean="0">
                <a:solidFill>
                  <a:srgbClr val="0033CC"/>
                </a:solidFill>
              </a:rPr>
              <a:t>B</a:t>
            </a:r>
            <a:r>
              <a:rPr lang="en-US" sz="3000" b="1" dirty="0" smtClean="0">
                <a:solidFill>
                  <a:srgbClr val="0033CC"/>
                </a:solidFill>
              </a:rPr>
              <a:t> </a:t>
            </a:r>
            <a:r>
              <a:rPr lang="en-US" sz="3000" b="1" dirty="0">
                <a:solidFill>
                  <a:srgbClr val="0033CC"/>
                </a:solidFill>
              </a:rPr>
              <a:t>= 2 </a:t>
            </a:r>
            <a:r>
              <a:rPr lang="en-US" sz="3000" b="1" dirty="0" smtClean="0">
                <a:solidFill>
                  <a:srgbClr val="0033CC"/>
                </a:solidFill>
              </a:rPr>
              <a:t>m, and</a:t>
            </a:r>
          </a:p>
          <a:p>
            <a:pPr marL="1371400" lvl="5" indent="0" algn="l">
              <a:buNone/>
            </a:pPr>
            <a:r>
              <a:rPr lang="en-US" sz="3000" b="1" i="1" dirty="0">
                <a:solidFill>
                  <a:srgbClr val="0033CC"/>
                </a:solidFill>
              </a:rPr>
              <a:t> </a:t>
            </a:r>
            <a:r>
              <a:rPr lang="en-US" sz="3000" b="1" i="1" dirty="0" smtClean="0">
                <a:solidFill>
                  <a:srgbClr val="0033CC"/>
                </a:solidFill>
              </a:rPr>
              <a:t>                     </a:t>
            </a:r>
            <a:r>
              <a:rPr lang="en-US" sz="3000" b="1" i="1" dirty="0" smtClean="0">
                <a:solidFill>
                  <a:srgbClr val="0033CC"/>
                </a:solidFill>
                <a:sym typeface="Symbol"/>
              </a:rPr>
              <a:t> </a:t>
            </a:r>
            <a:r>
              <a:rPr lang="en-US" sz="3000" b="1" i="1" dirty="0" smtClean="0">
                <a:solidFill>
                  <a:srgbClr val="0033CC"/>
                </a:solidFill>
              </a:rPr>
              <a:t>L</a:t>
            </a:r>
            <a:r>
              <a:rPr lang="en-US" sz="3000" b="1" dirty="0" smtClean="0">
                <a:solidFill>
                  <a:srgbClr val="0033CC"/>
                </a:solidFill>
              </a:rPr>
              <a:t> = 3.5 </a:t>
            </a:r>
            <a:r>
              <a:rPr lang="en-US" sz="3000" b="1" dirty="0">
                <a:solidFill>
                  <a:srgbClr val="0033CC"/>
                </a:solidFill>
              </a:rPr>
              <a:t>m. </a:t>
            </a:r>
          </a:p>
          <a:p>
            <a:endParaRPr lang="ar-SA" sz="4000" dirty="0"/>
          </a:p>
        </p:txBody>
      </p:sp>
      <p:sp>
        <p:nvSpPr>
          <p:cNvPr id="4" name="Title 1"/>
          <p:cNvSpPr txBox="1">
            <a:spLocks/>
          </p:cNvSpPr>
          <p:nvPr/>
        </p:nvSpPr>
        <p:spPr>
          <a:xfrm>
            <a:off x="720433" y="504040"/>
            <a:ext cx="11166763" cy="1371600"/>
          </a:xfrm>
          <a:prstGeom prst="rect">
            <a:avLst/>
          </a:prstGeom>
        </p:spPr>
        <p:txBody>
          <a:bodyPr vert="horz" lIns="91440" tIns="45720" rIns="91440" bIns="45720" rtlCol="0" anchor="ctr">
            <a:normAutofit fontScale="90000" lnSpcReduction="10000"/>
          </a:bodyPr>
          <a:lstStyle>
            <a:lvl1pPr algn="l" defTabSz="914400" rtl="1"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a:lstStyle>
          <a:p>
            <a:pPr algn="ctr"/>
            <a:r>
              <a:rPr lang="en-US" sz="4000" b="1" u="sng" dirty="0" smtClean="0">
                <a:solidFill>
                  <a:srgbClr val="C00000"/>
                </a:solidFill>
                <a:latin typeface="Berlin Sans FB Demi" panose="020E0802020502020306" pitchFamily="34" charset="0"/>
              </a:rPr>
              <a:t>Part 2:</a:t>
            </a:r>
            <a:r>
              <a:rPr lang="en-US" sz="4000" b="1" dirty="0" smtClean="0">
                <a:solidFill>
                  <a:srgbClr val="C00000"/>
                </a:solidFill>
                <a:latin typeface="Berlin Sans FB Demi" panose="020E0802020502020306" pitchFamily="34" charset="0"/>
              </a:rPr>
              <a:t> Foundation of Bridge </a:t>
            </a:r>
            <a:r>
              <a:rPr lang="en-US" sz="3100" b="1" dirty="0" smtClean="0">
                <a:solidFill>
                  <a:srgbClr val="0033CC"/>
                </a:solidFill>
              </a:rPr>
              <a:t/>
            </a:r>
            <a:br>
              <a:rPr lang="en-US" sz="3100" b="1" dirty="0" smtClean="0">
                <a:solidFill>
                  <a:srgbClr val="0033CC"/>
                </a:solidFill>
              </a:rPr>
            </a:br>
            <a:r>
              <a:rPr lang="en-US" sz="3300" b="1" dirty="0" smtClean="0">
                <a:solidFill>
                  <a:schemeClr val="bg1">
                    <a:lumMod val="65000"/>
                  </a:schemeClr>
                </a:solidFill>
              </a:rPr>
              <a:t>(for bridge abutment)</a:t>
            </a:r>
            <a:r>
              <a:rPr lang="en-US" sz="3300" b="1" dirty="0" smtClean="0"/>
              <a:t/>
            </a:r>
            <a:br>
              <a:rPr lang="en-US" sz="3300" b="1" dirty="0" smtClean="0"/>
            </a:br>
            <a:endParaRPr lang="en-US" sz="3300" dirty="0"/>
          </a:p>
        </p:txBody>
      </p:sp>
    </p:spTree>
    <p:extLst>
      <p:ext uri="{BB962C8B-B14F-4D97-AF65-F5344CB8AC3E}">
        <p14:creationId xmlns:p14="http://schemas.microsoft.com/office/powerpoint/2010/main" val="1243068498"/>
      </p:ext>
    </p:extLst>
  </p:cSld>
  <p:clrMapOvr>
    <a:masterClrMapping/>
  </p:clrMapOvr>
  <p:transition spd="slow">
    <p:randomBar dir="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lvl="0" indent="0" algn="l" rtl="0">
              <a:buNone/>
            </a:pPr>
            <a:r>
              <a:rPr lang="en-US" sz="3200" dirty="0" smtClean="0">
                <a:solidFill>
                  <a:srgbClr val="0033CC"/>
                </a:solidFill>
                <a:sym typeface="Symbol"/>
              </a:rPr>
              <a:t></a:t>
            </a:r>
            <a:r>
              <a:rPr lang="en-US" sz="3200" dirty="0" smtClean="0">
                <a:sym typeface="Symbol"/>
              </a:rPr>
              <a:t> </a:t>
            </a:r>
            <a:r>
              <a:rPr lang="en-US" sz="3200" b="1" dirty="0" smtClean="0">
                <a:solidFill>
                  <a:srgbClr val="0033CC"/>
                </a:solidFill>
              </a:rPr>
              <a:t>Asphalt </a:t>
            </a:r>
            <a:r>
              <a:rPr lang="en-US" sz="3200" b="1" dirty="0">
                <a:solidFill>
                  <a:srgbClr val="0033CC"/>
                </a:solidFill>
              </a:rPr>
              <a:t>Concrete:  </a:t>
            </a:r>
            <a:r>
              <a:rPr lang="en-US" sz="3200" b="1" i="1" dirty="0">
                <a:solidFill>
                  <a:srgbClr val="0033CC"/>
                </a:solidFill>
              </a:rPr>
              <a:t>d</a:t>
            </a:r>
            <a:r>
              <a:rPr lang="en-US" sz="3200" b="1" i="1" baseline="-25000" dirty="0">
                <a:solidFill>
                  <a:srgbClr val="0033CC"/>
                </a:solidFill>
              </a:rPr>
              <a:t>1</a:t>
            </a:r>
            <a:r>
              <a:rPr lang="en-US" sz="3200" b="1" dirty="0">
                <a:solidFill>
                  <a:srgbClr val="0033CC"/>
                </a:solidFill>
              </a:rPr>
              <a:t> = </a:t>
            </a:r>
            <a:r>
              <a:rPr lang="fr-CA" sz="3200" b="1" dirty="0">
                <a:solidFill>
                  <a:srgbClr val="0033CC"/>
                </a:solidFill>
              </a:rPr>
              <a:t>8 </a:t>
            </a:r>
            <a:r>
              <a:rPr lang="fr-CA" sz="3200" b="1" dirty="0" smtClean="0">
                <a:solidFill>
                  <a:srgbClr val="0033CC"/>
                </a:solidFill>
              </a:rPr>
              <a:t>in</a:t>
            </a:r>
            <a:r>
              <a:rPr lang="en-US" sz="3200" b="1" dirty="0">
                <a:solidFill>
                  <a:srgbClr val="0033CC"/>
                </a:solidFill>
              </a:rPr>
              <a:t>.</a:t>
            </a:r>
            <a:r>
              <a:rPr lang="en-US" sz="3200" b="1" dirty="0" smtClean="0">
                <a:solidFill>
                  <a:srgbClr val="0033CC"/>
                </a:solidFill>
              </a:rPr>
              <a:t> </a:t>
            </a:r>
          </a:p>
          <a:p>
            <a:pPr marL="0" lvl="0" indent="0" algn="l" rtl="0">
              <a:buNone/>
            </a:pPr>
            <a:r>
              <a:rPr lang="en-US" sz="3200" b="1" dirty="0" smtClean="0">
                <a:solidFill>
                  <a:srgbClr val="0033CC"/>
                </a:solidFill>
                <a:sym typeface="Symbol"/>
              </a:rPr>
              <a:t> </a:t>
            </a:r>
            <a:r>
              <a:rPr lang="en-US" sz="3200" b="1" dirty="0" smtClean="0">
                <a:solidFill>
                  <a:srgbClr val="0033CC"/>
                </a:solidFill>
              </a:rPr>
              <a:t>Granular </a:t>
            </a:r>
            <a:r>
              <a:rPr lang="en-US" sz="3200" b="1" dirty="0">
                <a:solidFill>
                  <a:srgbClr val="0033CC"/>
                </a:solidFill>
              </a:rPr>
              <a:t>Base: </a:t>
            </a:r>
            <a:r>
              <a:rPr lang="en-US" sz="3200" b="1" i="1" dirty="0">
                <a:solidFill>
                  <a:srgbClr val="0033CC"/>
                </a:solidFill>
              </a:rPr>
              <a:t>d</a:t>
            </a:r>
            <a:r>
              <a:rPr lang="en-US" sz="3200" b="1" i="1" baseline="-25000" dirty="0">
                <a:solidFill>
                  <a:srgbClr val="0033CC"/>
                </a:solidFill>
              </a:rPr>
              <a:t>2</a:t>
            </a:r>
            <a:r>
              <a:rPr lang="en-US" sz="3200" b="1" dirty="0">
                <a:solidFill>
                  <a:srgbClr val="0033CC"/>
                </a:solidFill>
              </a:rPr>
              <a:t> = </a:t>
            </a:r>
            <a:r>
              <a:rPr lang="fr-CA" sz="3200" b="1" dirty="0" smtClean="0">
                <a:solidFill>
                  <a:srgbClr val="0033CC"/>
                </a:solidFill>
              </a:rPr>
              <a:t>6 </a:t>
            </a:r>
            <a:r>
              <a:rPr lang="en-US" sz="3200" b="1" dirty="0" smtClean="0">
                <a:solidFill>
                  <a:srgbClr val="0033CC"/>
                </a:solidFill>
              </a:rPr>
              <a:t>in. </a:t>
            </a:r>
          </a:p>
          <a:p>
            <a:pPr marL="0" lvl="0" indent="0" algn="l" rtl="0">
              <a:buNone/>
            </a:pPr>
            <a:r>
              <a:rPr lang="en-US" sz="3200" b="1" dirty="0" smtClean="0">
                <a:solidFill>
                  <a:srgbClr val="0033CC"/>
                </a:solidFill>
                <a:sym typeface="Symbol"/>
              </a:rPr>
              <a:t> </a:t>
            </a:r>
            <a:r>
              <a:rPr lang="en-US" sz="3200" b="1" dirty="0" smtClean="0">
                <a:solidFill>
                  <a:srgbClr val="0033CC"/>
                </a:solidFill>
              </a:rPr>
              <a:t>Granular </a:t>
            </a:r>
            <a:r>
              <a:rPr lang="en-US" sz="3200" b="1" dirty="0">
                <a:solidFill>
                  <a:srgbClr val="0033CC"/>
                </a:solidFill>
              </a:rPr>
              <a:t>Sub base: </a:t>
            </a:r>
            <a:r>
              <a:rPr lang="en-US" sz="3200" b="1" i="1" dirty="0">
                <a:solidFill>
                  <a:srgbClr val="0033CC"/>
                </a:solidFill>
              </a:rPr>
              <a:t>d</a:t>
            </a:r>
            <a:r>
              <a:rPr lang="en-US" sz="3200" b="1" i="1" baseline="-25000" dirty="0">
                <a:solidFill>
                  <a:srgbClr val="0033CC"/>
                </a:solidFill>
              </a:rPr>
              <a:t>3</a:t>
            </a:r>
            <a:r>
              <a:rPr lang="en-US" sz="3200" b="1" dirty="0">
                <a:solidFill>
                  <a:srgbClr val="0033CC"/>
                </a:solidFill>
              </a:rPr>
              <a:t> = </a:t>
            </a:r>
            <a:r>
              <a:rPr lang="fr-CA" sz="3200" b="1" dirty="0" smtClean="0">
                <a:solidFill>
                  <a:srgbClr val="0033CC"/>
                </a:solidFill>
              </a:rPr>
              <a:t>18 in</a:t>
            </a:r>
            <a:r>
              <a:rPr lang="en-US" sz="3200" b="1" dirty="0">
                <a:solidFill>
                  <a:srgbClr val="0033CC"/>
                </a:solidFill>
              </a:rPr>
              <a:t>.</a:t>
            </a:r>
            <a:r>
              <a:rPr lang="en-US" sz="3200" b="1" dirty="0" smtClean="0">
                <a:solidFill>
                  <a:srgbClr val="0033CC"/>
                </a:solidFill>
              </a:rPr>
              <a:t> </a:t>
            </a:r>
            <a:endParaRPr lang="en-US" sz="3200" b="1" dirty="0">
              <a:solidFill>
                <a:srgbClr val="0033CC"/>
              </a:solidFill>
            </a:endParaRPr>
          </a:p>
          <a:p>
            <a:pPr marL="0" lvl="0" indent="0" algn="l" rtl="0">
              <a:buNone/>
            </a:pPr>
            <a:endParaRPr lang="en-US" sz="3200" dirty="0"/>
          </a:p>
          <a:p>
            <a:pPr marL="0" lvl="0" indent="0" algn="l" rtl="0">
              <a:buNone/>
            </a:pPr>
            <a:r>
              <a:rPr lang="en-US" sz="3200" i="1" dirty="0" smtClean="0"/>
              <a:t>		</a:t>
            </a:r>
          </a:p>
          <a:p>
            <a:pPr marL="0" lvl="0" indent="0" algn="l" rtl="0">
              <a:buNone/>
            </a:pPr>
            <a:endParaRPr lang="en-US" sz="3200" b="1" i="1" dirty="0">
              <a:solidFill>
                <a:srgbClr val="0033CC"/>
              </a:solidFill>
            </a:endParaRPr>
          </a:p>
          <a:p>
            <a:pPr marL="0" lvl="0" indent="0" algn="ctr" rtl="0">
              <a:buNone/>
            </a:pPr>
            <a:r>
              <a:rPr lang="en-US" sz="3200" b="1" i="1" dirty="0" smtClean="0">
                <a:solidFill>
                  <a:srgbClr val="0033CC"/>
                </a:solidFill>
              </a:rPr>
              <a:t>d</a:t>
            </a:r>
            <a:r>
              <a:rPr lang="en-US" sz="3200" b="1" dirty="0" smtClean="0">
                <a:solidFill>
                  <a:srgbClr val="0033CC"/>
                </a:solidFill>
              </a:rPr>
              <a:t> </a:t>
            </a:r>
            <a:r>
              <a:rPr lang="en-US" sz="3200" b="1" dirty="0">
                <a:solidFill>
                  <a:srgbClr val="0033CC"/>
                </a:solidFill>
              </a:rPr>
              <a:t>(total) = </a:t>
            </a:r>
            <a:r>
              <a:rPr lang="en-US" sz="3200" b="1" dirty="0" smtClean="0">
                <a:solidFill>
                  <a:srgbClr val="0033CC"/>
                </a:solidFill>
              </a:rPr>
              <a:t>8 </a:t>
            </a:r>
            <a:r>
              <a:rPr lang="fr-CA" sz="3200" b="1" dirty="0" smtClean="0">
                <a:solidFill>
                  <a:srgbClr val="0033CC"/>
                </a:solidFill>
              </a:rPr>
              <a:t>in.</a:t>
            </a:r>
            <a:r>
              <a:rPr lang="en-US" sz="3200" b="1" dirty="0" smtClean="0">
                <a:solidFill>
                  <a:srgbClr val="0033CC"/>
                </a:solidFill>
              </a:rPr>
              <a:t> </a:t>
            </a:r>
            <a:r>
              <a:rPr lang="en-US" sz="3200" b="1" dirty="0">
                <a:solidFill>
                  <a:srgbClr val="0033CC"/>
                </a:solidFill>
              </a:rPr>
              <a:t>+ </a:t>
            </a:r>
            <a:r>
              <a:rPr lang="en-US" sz="3200" b="1" dirty="0" smtClean="0">
                <a:solidFill>
                  <a:srgbClr val="0033CC"/>
                </a:solidFill>
              </a:rPr>
              <a:t>6 </a:t>
            </a:r>
            <a:r>
              <a:rPr lang="fr-CA" sz="3200" b="1" dirty="0" smtClean="0">
                <a:solidFill>
                  <a:srgbClr val="0033CC"/>
                </a:solidFill>
              </a:rPr>
              <a:t>in.</a:t>
            </a:r>
            <a:r>
              <a:rPr lang="en-US" sz="3200" b="1" dirty="0" smtClean="0">
                <a:solidFill>
                  <a:srgbClr val="0033CC"/>
                </a:solidFill>
              </a:rPr>
              <a:t> </a:t>
            </a:r>
            <a:r>
              <a:rPr lang="en-US" sz="3200" b="1" dirty="0">
                <a:solidFill>
                  <a:srgbClr val="0033CC"/>
                </a:solidFill>
              </a:rPr>
              <a:t>+ </a:t>
            </a:r>
            <a:r>
              <a:rPr lang="en-US" sz="3200" b="1" dirty="0" smtClean="0">
                <a:solidFill>
                  <a:srgbClr val="0033CC"/>
                </a:solidFill>
              </a:rPr>
              <a:t>18 </a:t>
            </a:r>
            <a:r>
              <a:rPr lang="fr-CA" sz="3200" b="1" dirty="0" smtClean="0">
                <a:solidFill>
                  <a:srgbClr val="0033CC"/>
                </a:solidFill>
              </a:rPr>
              <a:t>in.</a:t>
            </a:r>
            <a:r>
              <a:rPr lang="en-US" sz="3200" b="1" dirty="0" smtClean="0">
                <a:solidFill>
                  <a:srgbClr val="0033CC"/>
                </a:solidFill>
              </a:rPr>
              <a:t> </a:t>
            </a:r>
            <a:r>
              <a:rPr lang="en-US" sz="3200" b="1" dirty="0">
                <a:solidFill>
                  <a:srgbClr val="0033CC"/>
                </a:solidFill>
              </a:rPr>
              <a:t>= 32 </a:t>
            </a:r>
            <a:r>
              <a:rPr lang="en-US" sz="3200" b="1" dirty="0" smtClean="0">
                <a:solidFill>
                  <a:srgbClr val="0033CC"/>
                </a:solidFill>
              </a:rPr>
              <a:t>in. </a:t>
            </a:r>
          </a:p>
          <a:p>
            <a:pPr marL="0" indent="0" algn="l" rtl="0">
              <a:buNone/>
            </a:pPr>
            <a:endParaRPr lang="en-US" sz="3200" dirty="0"/>
          </a:p>
          <a:p>
            <a:pPr marL="0" lvl="0" indent="0" algn="l" rtl="0">
              <a:buNone/>
            </a:pPr>
            <a:endParaRPr lang="en-US" sz="3200" dirty="0" smtClean="0"/>
          </a:p>
          <a:p>
            <a:pPr marL="0" lvl="0" indent="0" algn="l" rtl="0">
              <a:buNone/>
            </a:pPr>
            <a:endParaRPr lang="en-US" sz="3200" dirty="0"/>
          </a:p>
          <a:p>
            <a:pPr algn="l"/>
            <a:endParaRPr lang="ar-SA" dirty="0"/>
          </a:p>
        </p:txBody>
      </p:sp>
      <p:sp>
        <p:nvSpPr>
          <p:cNvPr id="4" name="Title 1"/>
          <p:cNvSpPr txBox="1">
            <a:spLocks/>
          </p:cNvSpPr>
          <p:nvPr/>
        </p:nvSpPr>
        <p:spPr>
          <a:xfrm>
            <a:off x="720433" y="504040"/>
            <a:ext cx="11166763" cy="1371600"/>
          </a:xfrm>
          <a:prstGeom prst="rect">
            <a:avLst/>
          </a:prstGeom>
        </p:spPr>
        <p:txBody>
          <a:bodyPr vert="horz" lIns="91440" tIns="45720" rIns="91440" bIns="45720" rtlCol="0" anchor="ctr">
            <a:normAutofit fontScale="90000" lnSpcReduction="10000"/>
          </a:bodyPr>
          <a:lstStyle>
            <a:lvl1pPr algn="l" defTabSz="914400" rtl="1"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a:lstStyle>
          <a:p>
            <a:pPr algn="ctr"/>
            <a:r>
              <a:rPr lang="en-US" sz="4000" b="1" u="sng" dirty="0" smtClean="0">
                <a:solidFill>
                  <a:srgbClr val="C00000"/>
                </a:solidFill>
                <a:latin typeface="Berlin Sans FB Demi" panose="020E0802020502020306" pitchFamily="34" charset="0"/>
              </a:rPr>
              <a:t>Part 3:</a:t>
            </a:r>
            <a:r>
              <a:rPr lang="en-US" sz="4000" b="1" dirty="0" smtClean="0">
                <a:solidFill>
                  <a:srgbClr val="C00000"/>
                </a:solidFill>
                <a:latin typeface="Berlin Sans FB Demi" panose="020E0802020502020306" pitchFamily="34" charset="0"/>
              </a:rPr>
              <a:t> Pavement Design</a:t>
            </a:r>
            <a:r>
              <a:rPr lang="en-US" sz="3100" b="1" dirty="0" smtClean="0">
                <a:solidFill>
                  <a:srgbClr val="0033CC"/>
                </a:solidFill>
              </a:rPr>
              <a:t/>
            </a:r>
            <a:br>
              <a:rPr lang="en-US" sz="3100" b="1" dirty="0" smtClean="0">
                <a:solidFill>
                  <a:srgbClr val="0033CC"/>
                </a:solidFill>
              </a:rPr>
            </a:br>
            <a:r>
              <a:rPr lang="en-US" sz="3300" b="1" dirty="0" smtClean="0">
                <a:solidFill>
                  <a:schemeClr val="bg1">
                    <a:lumMod val="65000"/>
                  </a:schemeClr>
                </a:solidFill>
              </a:rPr>
              <a:t>(for main Road)</a:t>
            </a:r>
            <a:r>
              <a:rPr lang="en-US" sz="3300" b="1" dirty="0" smtClean="0"/>
              <a:t/>
            </a:r>
            <a:br>
              <a:rPr lang="en-US" sz="3300" b="1" dirty="0" smtClean="0"/>
            </a:br>
            <a:endParaRPr lang="en-US" sz="3300" dirty="0"/>
          </a:p>
        </p:txBody>
      </p:sp>
      <p:pic>
        <p:nvPicPr>
          <p:cNvPr id="5" name="Picture 4" descr="http://www.pavementinteractive.org/wp-content/uploads/2010/12/Hma.jpg"/>
          <p:cNvPicPr/>
          <p:nvPr/>
        </p:nvPicPr>
        <p:blipFill>
          <a:blip r:embed="rId2">
            <a:extLst>
              <a:ext uri="{28A0092B-C50C-407E-A947-70E740481C1C}">
                <a14:useLocalDpi xmlns:a14="http://schemas.microsoft.com/office/drawing/2010/main" val="0"/>
              </a:ext>
            </a:extLst>
          </a:blip>
          <a:srcRect/>
          <a:stretch>
            <a:fillRect/>
          </a:stretch>
        </p:blipFill>
        <p:spPr bwMode="auto">
          <a:xfrm>
            <a:off x="7800110" y="2242729"/>
            <a:ext cx="3837709" cy="2703369"/>
          </a:xfrm>
          <a:prstGeom prst="rect">
            <a:avLst/>
          </a:prstGeom>
          <a:noFill/>
          <a:ln>
            <a:noFill/>
          </a:ln>
        </p:spPr>
      </p:pic>
    </p:spTree>
    <p:extLst>
      <p:ext uri="{BB962C8B-B14F-4D97-AF65-F5344CB8AC3E}">
        <p14:creationId xmlns:p14="http://schemas.microsoft.com/office/powerpoint/2010/main" val="251379443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cv\Report\SN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9479" y="1115053"/>
            <a:ext cx="11723427" cy="5634090"/>
          </a:xfrm>
          <a:prstGeom prst="rect">
            <a:avLst/>
          </a:prstGeom>
          <a:noFill/>
          <a:ln>
            <a:noFill/>
          </a:ln>
        </p:spPr>
      </p:pic>
      <p:sp>
        <p:nvSpPr>
          <p:cNvPr id="3" name="Rectangle 2"/>
          <p:cNvSpPr/>
          <p:nvPr/>
        </p:nvSpPr>
        <p:spPr>
          <a:xfrm>
            <a:off x="4614450" y="5871420"/>
            <a:ext cx="2820003" cy="481670"/>
          </a:xfrm>
          <a:prstGeom prst="rect">
            <a:avLst/>
          </a:prstGeom>
        </p:spPr>
        <p:txBody>
          <a:bodyPr wrap="none">
            <a:spAutoFit/>
          </a:bodyPr>
          <a:lstStyle/>
          <a:p>
            <a:pPr algn="ctr">
              <a:lnSpc>
                <a:spcPct val="115000"/>
              </a:lnSpc>
              <a:spcAft>
                <a:spcPts val="1000"/>
              </a:spcAft>
              <a:tabLst>
                <a:tab pos="2286000" algn="l"/>
              </a:tabLst>
            </a:pPr>
            <a:r>
              <a:rPr lang="en-US" sz="2200" b="1" dirty="0" smtClean="0">
                <a:solidFill>
                  <a:srgbClr val="0033CC"/>
                </a:solidFill>
                <a:effectLst/>
                <a:latin typeface="Times New Roman" panose="02020603050405020304" pitchFamily="18" charset="0"/>
                <a:ea typeface="Calibri" panose="020F0502020204030204" pitchFamily="34" charset="0"/>
                <a:cs typeface="Arial" panose="020B0604020202020204" pitchFamily="34" charset="0"/>
              </a:rPr>
              <a:t>Determination of </a:t>
            </a:r>
            <a:r>
              <a:rPr lang="en-US" sz="2200" b="1" i="1" dirty="0" smtClean="0">
                <a:solidFill>
                  <a:srgbClr val="0033CC"/>
                </a:solidFill>
                <a:effectLst/>
                <a:latin typeface="Times New Roman" panose="02020603050405020304" pitchFamily="18" charset="0"/>
                <a:ea typeface="Calibri" panose="020F0502020204030204" pitchFamily="34" charset="0"/>
                <a:cs typeface="Arial" panose="020B0604020202020204" pitchFamily="34" charset="0"/>
              </a:rPr>
              <a:t>SN1</a:t>
            </a:r>
            <a:endParaRPr lang="en-US" sz="2200" b="1" dirty="0">
              <a:solidFill>
                <a:srgbClr val="0033CC"/>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4" name="Title 1"/>
          <p:cNvSpPr txBox="1">
            <a:spLocks/>
          </p:cNvSpPr>
          <p:nvPr/>
        </p:nvSpPr>
        <p:spPr>
          <a:xfrm>
            <a:off x="720432" y="500742"/>
            <a:ext cx="11166763" cy="947057"/>
          </a:xfrm>
          <a:prstGeom prst="rect">
            <a:avLst/>
          </a:prstGeom>
        </p:spPr>
        <p:txBody>
          <a:bodyPr vert="horz" lIns="91440" tIns="45720" rIns="91440" bIns="45720" rtlCol="0" anchor="ctr">
            <a:normAutofit fontScale="75000" lnSpcReduction="20000"/>
          </a:bodyPr>
          <a:lstStyle>
            <a:lvl1pPr algn="l" defTabSz="914400" rtl="1"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a:lstStyle>
          <a:p>
            <a:pPr algn="ctr"/>
            <a:r>
              <a:rPr lang="en-US" sz="4000" b="1" u="sng" dirty="0" smtClean="0">
                <a:solidFill>
                  <a:srgbClr val="C00000"/>
                </a:solidFill>
                <a:latin typeface="Berlin Sans FB Demi" panose="020E0802020502020306" pitchFamily="34" charset="0"/>
              </a:rPr>
              <a:t>Part 3:</a:t>
            </a:r>
            <a:r>
              <a:rPr lang="en-US" sz="4000" b="1" dirty="0" smtClean="0">
                <a:solidFill>
                  <a:srgbClr val="C00000"/>
                </a:solidFill>
                <a:latin typeface="Berlin Sans FB Demi" panose="020E0802020502020306" pitchFamily="34" charset="0"/>
              </a:rPr>
              <a:t> Pavement Design</a:t>
            </a:r>
            <a:r>
              <a:rPr lang="en-US" sz="3100" b="1" dirty="0" smtClean="0">
                <a:solidFill>
                  <a:srgbClr val="0033CC"/>
                </a:solidFill>
              </a:rPr>
              <a:t/>
            </a:r>
            <a:br>
              <a:rPr lang="en-US" sz="3100" b="1" dirty="0" smtClean="0">
                <a:solidFill>
                  <a:srgbClr val="0033CC"/>
                </a:solidFill>
              </a:rPr>
            </a:br>
            <a:r>
              <a:rPr lang="en-US" sz="3300" b="1" dirty="0" smtClean="0">
                <a:solidFill>
                  <a:schemeClr val="bg1">
                    <a:lumMod val="65000"/>
                  </a:schemeClr>
                </a:solidFill>
              </a:rPr>
              <a:t>(for main Road)</a:t>
            </a:r>
            <a:r>
              <a:rPr lang="en-US" sz="3300" b="1" dirty="0" smtClean="0"/>
              <a:t/>
            </a:r>
            <a:br>
              <a:rPr lang="en-US" sz="3300" b="1" dirty="0" smtClean="0"/>
            </a:br>
            <a:endParaRPr lang="en-US" sz="3300" dirty="0"/>
          </a:p>
        </p:txBody>
      </p:sp>
    </p:spTree>
    <p:extLst>
      <p:ext uri="{BB962C8B-B14F-4D97-AF65-F5344CB8AC3E}">
        <p14:creationId xmlns:p14="http://schemas.microsoft.com/office/powerpoint/2010/main" val="383833027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cv\Report\SN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177" y="674914"/>
            <a:ext cx="11778019" cy="6183086"/>
          </a:xfrm>
          <a:prstGeom prst="rect">
            <a:avLst/>
          </a:prstGeom>
          <a:noFill/>
          <a:ln>
            <a:noFill/>
          </a:ln>
        </p:spPr>
      </p:pic>
      <p:sp>
        <p:nvSpPr>
          <p:cNvPr id="3" name="Rectangle 2"/>
          <p:cNvSpPr/>
          <p:nvPr/>
        </p:nvSpPr>
        <p:spPr>
          <a:xfrm>
            <a:off x="4560330" y="6036027"/>
            <a:ext cx="2820003" cy="430887"/>
          </a:xfrm>
          <a:prstGeom prst="rect">
            <a:avLst/>
          </a:prstGeom>
        </p:spPr>
        <p:txBody>
          <a:bodyPr wrap="none">
            <a:spAutoFit/>
          </a:bodyPr>
          <a:lstStyle/>
          <a:p>
            <a:r>
              <a:rPr lang="en-US" sz="2200" b="1" dirty="0" smtClean="0">
                <a:solidFill>
                  <a:srgbClr val="0033CC"/>
                </a:solidFill>
                <a:effectLst/>
                <a:latin typeface="Times New Roman" panose="02020603050405020304" pitchFamily="18" charset="0"/>
                <a:ea typeface="Calibri" panose="020F0502020204030204" pitchFamily="34" charset="0"/>
              </a:rPr>
              <a:t>Determination of </a:t>
            </a:r>
            <a:r>
              <a:rPr lang="en-US" sz="2200" b="1" i="1" dirty="0" smtClean="0">
                <a:solidFill>
                  <a:srgbClr val="0033CC"/>
                </a:solidFill>
                <a:effectLst/>
                <a:latin typeface="Times New Roman" panose="02020603050405020304" pitchFamily="18" charset="0"/>
                <a:ea typeface="Calibri" panose="020F0502020204030204" pitchFamily="34" charset="0"/>
              </a:rPr>
              <a:t>SN2</a:t>
            </a:r>
            <a:endParaRPr lang="ar-SA" sz="2200" b="1" dirty="0">
              <a:solidFill>
                <a:srgbClr val="0033CC"/>
              </a:solidFill>
            </a:endParaRPr>
          </a:p>
        </p:txBody>
      </p:sp>
      <p:sp>
        <p:nvSpPr>
          <p:cNvPr id="4" name="Title 1"/>
          <p:cNvSpPr txBox="1">
            <a:spLocks/>
          </p:cNvSpPr>
          <p:nvPr/>
        </p:nvSpPr>
        <p:spPr>
          <a:xfrm>
            <a:off x="720433" y="478971"/>
            <a:ext cx="11166763" cy="914400"/>
          </a:xfrm>
          <a:prstGeom prst="rect">
            <a:avLst/>
          </a:prstGeom>
        </p:spPr>
        <p:txBody>
          <a:bodyPr vert="horz" lIns="91440" tIns="45720" rIns="91440" bIns="45720" rtlCol="0" anchor="ctr">
            <a:normAutofit fontScale="67500" lnSpcReduction="20000"/>
          </a:bodyPr>
          <a:lstStyle>
            <a:lvl1pPr algn="l" defTabSz="914400" rtl="1"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a:lstStyle>
          <a:p>
            <a:pPr algn="ctr"/>
            <a:r>
              <a:rPr lang="en-US" sz="4000" b="1" u="sng" dirty="0" smtClean="0">
                <a:solidFill>
                  <a:srgbClr val="C00000"/>
                </a:solidFill>
                <a:latin typeface="Berlin Sans FB Demi" panose="020E0802020502020306" pitchFamily="34" charset="0"/>
              </a:rPr>
              <a:t>Part 3:</a:t>
            </a:r>
            <a:r>
              <a:rPr lang="en-US" sz="4000" b="1" dirty="0" smtClean="0">
                <a:solidFill>
                  <a:srgbClr val="C00000"/>
                </a:solidFill>
                <a:latin typeface="Berlin Sans FB Demi" panose="020E0802020502020306" pitchFamily="34" charset="0"/>
              </a:rPr>
              <a:t> Pavement Design</a:t>
            </a:r>
            <a:r>
              <a:rPr lang="en-US" sz="3100" b="1" dirty="0" smtClean="0">
                <a:solidFill>
                  <a:srgbClr val="0033CC"/>
                </a:solidFill>
              </a:rPr>
              <a:t/>
            </a:r>
            <a:br>
              <a:rPr lang="en-US" sz="3100" b="1" dirty="0" smtClean="0">
                <a:solidFill>
                  <a:srgbClr val="0033CC"/>
                </a:solidFill>
              </a:rPr>
            </a:br>
            <a:r>
              <a:rPr lang="en-US" sz="3300" b="1" dirty="0" smtClean="0">
                <a:solidFill>
                  <a:schemeClr val="bg1">
                    <a:lumMod val="65000"/>
                  </a:schemeClr>
                </a:solidFill>
              </a:rPr>
              <a:t>(for main Road)</a:t>
            </a:r>
            <a:r>
              <a:rPr lang="en-US" sz="3300" b="1" dirty="0" smtClean="0"/>
              <a:t/>
            </a:r>
            <a:br>
              <a:rPr lang="en-US" sz="3300" b="1" dirty="0" smtClean="0"/>
            </a:br>
            <a:endParaRPr lang="en-US" sz="3300" dirty="0"/>
          </a:p>
        </p:txBody>
      </p:sp>
    </p:spTree>
    <p:extLst>
      <p:ext uri="{BB962C8B-B14F-4D97-AF65-F5344CB8AC3E}">
        <p14:creationId xmlns:p14="http://schemas.microsoft.com/office/powerpoint/2010/main" val="230586230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cv\Report\SN3.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8365" y="642257"/>
            <a:ext cx="11668831" cy="6118162"/>
          </a:xfrm>
          <a:prstGeom prst="rect">
            <a:avLst/>
          </a:prstGeom>
          <a:noFill/>
          <a:ln>
            <a:noFill/>
          </a:ln>
        </p:spPr>
      </p:pic>
      <p:sp>
        <p:nvSpPr>
          <p:cNvPr id="3" name="Rectangle 2"/>
          <p:cNvSpPr/>
          <p:nvPr/>
        </p:nvSpPr>
        <p:spPr>
          <a:xfrm>
            <a:off x="4187410" y="6188427"/>
            <a:ext cx="2890535" cy="430887"/>
          </a:xfrm>
          <a:prstGeom prst="rect">
            <a:avLst/>
          </a:prstGeom>
        </p:spPr>
        <p:txBody>
          <a:bodyPr wrap="none">
            <a:spAutoFit/>
          </a:bodyPr>
          <a:lstStyle/>
          <a:p>
            <a:r>
              <a:rPr lang="en-US" sz="2200" b="1" dirty="0" smtClean="0">
                <a:solidFill>
                  <a:srgbClr val="0033CC"/>
                </a:solidFill>
                <a:effectLst/>
                <a:latin typeface="Times New Roman" panose="02020603050405020304" pitchFamily="18" charset="0"/>
                <a:ea typeface="Calibri" panose="020F0502020204030204" pitchFamily="34" charset="0"/>
              </a:rPr>
              <a:t> Determination of </a:t>
            </a:r>
            <a:r>
              <a:rPr lang="en-US" sz="2200" b="1" i="1" dirty="0" smtClean="0">
                <a:solidFill>
                  <a:srgbClr val="0033CC"/>
                </a:solidFill>
                <a:effectLst/>
                <a:latin typeface="Times New Roman" panose="02020603050405020304" pitchFamily="18" charset="0"/>
                <a:ea typeface="Calibri" panose="020F0502020204030204" pitchFamily="34" charset="0"/>
              </a:rPr>
              <a:t>SN3</a:t>
            </a:r>
            <a:endParaRPr lang="ar-SA" sz="2200" b="1" dirty="0">
              <a:solidFill>
                <a:srgbClr val="0033CC"/>
              </a:solidFill>
            </a:endParaRPr>
          </a:p>
        </p:txBody>
      </p:sp>
      <p:sp>
        <p:nvSpPr>
          <p:cNvPr id="4" name="Title 1"/>
          <p:cNvSpPr txBox="1">
            <a:spLocks/>
          </p:cNvSpPr>
          <p:nvPr/>
        </p:nvSpPr>
        <p:spPr>
          <a:xfrm>
            <a:off x="469398" y="424543"/>
            <a:ext cx="11166763" cy="1023257"/>
          </a:xfrm>
          <a:prstGeom prst="rect">
            <a:avLst/>
          </a:prstGeom>
        </p:spPr>
        <p:txBody>
          <a:bodyPr vert="horz" lIns="91440" tIns="45720" rIns="91440" bIns="45720" rtlCol="0" anchor="ctr">
            <a:normAutofit fontScale="82500" lnSpcReduction="20000"/>
          </a:bodyPr>
          <a:lstStyle>
            <a:lvl1pPr algn="l" defTabSz="914400" rtl="1"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a:lstStyle>
          <a:p>
            <a:pPr algn="ctr"/>
            <a:r>
              <a:rPr lang="en-US" sz="4000" b="1" u="sng" dirty="0" smtClean="0">
                <a:solidFill>
                  <a:srgbClr val="C00000"/>
                </a:solidFill>
                <a:latin typeface="Berlin Sans FB Demi" panose="020E0802020502020306" pitchFamily="34" charset="0"/>
              </a:rPr>
              <a:t>Part 3:</a:t>
            </a:r>
            <a:r>
              <a:rPr lang="en-US" sz="4000" b="1" dirty="0" smtClean="0">
                <a:solidFill>
                  <a:srgbClr val="C00000"/>
                </a:solidFill>
                <a:latin typeface="Berlin Sans FB Demi" panose="020E0802020502020306" pitchFamily="34" charset="0"/>
              </a:rPr>
              <a:t> Pavement Design</a:t>
            </a:r>
            <a:r>
              <a:rPr lang="en-US" sz="3100" b="1" dirty="0" smtClean="0">
                <a:solidFill>
                  <a:srgbClr val="0033CC"/>
                </a:solidFill>
              </a:rPr>
              <a:t/>
            </a:r>
            <a:br>
              <a:rPr lang="en-US" sz="3100" b="1" dirty="0" smtClean="0">
                <a:solidFill>
                  <a:srgbClr val="0033CC"/>
                </a:solidFill>
              </a:rPr>
            </a:br>
            <a:r>
              <a:rPr lang="en-US" sz="3300" b="1" dirty="0" smtClean="0">
                <a:solidFill>
                  <a:schemeClr val="bg1">
                    <a:lumMod val="65000"/>
                  </a:schemeClr>
                </a:solidFill>
              </a:rPr>
              <a:t>(for main Road)</a:t>
            </a:r>
            <a:r>
              <a:rPr lang="en-US" sz="3300" b="1" dirty="0" smtClean="0"/>
              <a:t/>
            </a:r>
            <a:br>
              <a:rPr lang="en-US" sz="3300" b="1" dirty="0" smtClean="0"/>
            </a:br>
            <a:endParaRPr lang="en-US" sz="3300" dirty="0"/>
          </a:p>
        </p:txBody>
      </p:sp>
    </p:spTree>
    <p:extLst>
      <p:ext uri="{BB962C8B-B14F-4D97-AF65-F5344CB8AC3E}">
        <p14:creationId xmlns:p14="http://schemas.microsoft.com/office/powerpoint/2010/main" val="162222311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0"/>
            <a:r>
              <a:rPr lang="en-US" b="1" u="sng" dirty="0">
                <a:solidFill>
                  <a:srgbClr val="C00000"/>
                </a:solidFill>
                <a:latin typeface="Lucida Handwriting" panose="03010101010101010101" pitchFamily="66" charset="0"/>
              </a:rPr>
              <a:t>O</a:t>
            </a:r>
            <a:r>
              <a:rPr lang="en-US" b="1" u="sng" dirty="0" smtClean="0">
                <a:solidFill>
                  <a:srgbClr val="C00000"/>
                </a:solidFill>
                <a:latin typeface="Lucida Handwriting" panose="03010101010101010101" pitchFamily="66" charset="0"/>
              </a:rPr>
              <a:t>utline</a:t>
            </a:r>
            <a:endParaRPr lang="ar-SA" b="1" u="sng" dirty="0">
              <a:solidFill>
                <a:srgbClr val="C00000"/>
              </a:solidFill>
              <a:latin typeface="Lucida Handwriting" panose="03010101010101010101" pitchFamily="66" charset="0"/>
            </a:endParaRPr>
          </a:p>
        </p:txBody>
      </p:sp>
      <p:sp>
        <p:nvSpPr>
          <p:cNvPr id="3" name="Content Placeholder 2"/>
          <p:cNvSpPr>
            <a:spLocks noGrp="1"/>
          </p:cNvSpPr>
          <p:nvPr>
            <p:ph idx="1"/>
          </p:nvPr>
        </p:nvSpPr>
        <p:spPr/>
        <p:txBody>
          <a:bodyPr>
            <a:normAutofit/>
          </a:bodyPr>
          <a:lstStyle/>
          <a:p>
            <a:pPr algn="l" rtl="0"/>
            <a:r>
              <a:rPr lang="en-US" sz="2800" b="1" dirty="0" smtClean="0">
                <a:solidFill>
                  <a:schemeClr val="bg1">
                    <a:lumMod val="65000"/>
                  </a:schemeClr>
                </a:solidFill>
              </a:rPr>
              <a:t>Introduction</a:t>
            </a:r>
          </a:p>
          <a:p>
            <a:pPr algn="l" rtl="0"/>
            <a:r>
              <a:rPr lang="en-US" sz="2800" b="1" dirty="0" smtClean="0">
                <a:solidFill>
                  <a:schemeClr val="bg1">
                    <a:lumMod val="65000"/>
                  </a:schemeClr>
                </a:solidFill>
              </a:rPr>
              <a:t>Description of the project</a:t>
            </a:r>
          </a:p>
          <a:p>
            <a:pPr algn="l" rtl="0"/>
            <a:r>
              <a:rPr lang="en-US" sz="2800" b="1" dirty="0" smtClean="0">
                <a:solidFill>
                  <a:schemeClr val="bg1">
                    <a:lumMod val="65000"/>
                  </a:schemeClr>
                </a:solidFill>
              </a:rPr>
              <a:t>Soil Report</a:t>
            </a:r>
          </a:p>
          <a:p>
            <a:pPr algn="l" rtl="0"/>
            <a:r>
              <a:rPr lang="en-US" sz="2800" b="1" dirty="0" smtClean="0">
                <a:solidFill>
                  <a:schemeClr val="bg1">
                    <a:lumMod val="65000"/>
                  </a:schemeClr>
                </a:solidFill>
              </a:rPr>
              <a:t>Geometrical Design</a:t>
            </a:r>
          </a:p>
          <a:p>
            <a:pPr algn="l" rtl="0"/>
            <a:r>
              <a:rPr lang="en-US" sz="2800" b="1" dirty="0" smtClean="0">
                <a:solidFill>
                  <a:schemeClr val="bg1">
                    <a:lumMod val="65000"/>
                  </a:schemeClr>
                </a:solidFill>
              </a:rPr>
              <a:t>Geotechnical Design</a:t>
            </a:r>
          </a:p>
          <a:p>
            <a:pPr algn="l" rtl="0"/>
            <a:r>
              <a:rPr lang="en-US" sz="2800" b="1" dirty="0" smtClean="0">
                <a:solidFill>
                  <a:srgbClr val="0033CC"/>
                </a:solidFill>
              </a:rPr>
              <a:t>Conclusion</a:t>
            </a:r>
          </a:p>
          <a:p>
            <a:pPr algn="l" rtl="0"/>
            <a:r>
              <a:rPr lang="en-US" sz="2800" b="1" dirty="0" smtClean="0">
                <a:solidFill>
                  <a:schemeClr val="bg1">
                    <a:lumMod val="65000"/>
                  </a:schemeClr>
                </a:solidFill>
              </a:rPr>
              <a:t>Video/Animation</a:t>
            </a:r>
          </a:p>
          <a:p>
            <a:pPr marL="0" indent="0" algn="l" rtl="0">
              <a:buNone/>
            </a:pPr>
            <a:endParaRPr lang="en-US" dirty="0" smtClean="0">
              <a:solidFill>
                <a:srgbClr val="0033CC"/>
              </a:solidFill>
            </a:endParaRPr>
          </a:p>
        </p:txBody>
      </p:sp>
    </p:spTree>
    <p:extLst>
      <p:ext uri="{BB962C8B-B14F-4D97-AF65-F5344CB8AC3E}">
        <p14:creationId xmlns:p14="http://schemas.microsoft.com/office/powerpoint/2010/main" val="249669887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3783" y="434769"/>
            <a:ext cx="10058400" cy="1371600"/>
          </a:xfrm>
        </p:spPr>
        <p:txBody>
          <a:bodyPr>
            <a:normAutofit fontScale="90000"/>
          </a:bodyPr>
          <a:lstStyle/>
          <a:p>
            <a:pPr algn="ctr" rtl="0"/>
            <a:r>
              <a:rPr lang="en-US" sz="5300" u="sng" dirty="0" smtClean="0">
                <a:solidFill>
                  <a:srgbClr val="C00000"/>
                </a:solidFill>
                <a:latin typeface="Berlin Sans FB Demi" panose="020E0802020502020306" pitchFamily="34" charset="0"/>
              </a:rPr>
              <a:t>Conclusion</a:t>
            </a:r>
            <a:r>
              <a:rPr lang="en-US" dirty="0" smtClean="0"/>
              <a:t/>
            </a:r>
            <a:br>
              <a:rPr lang="en-US" dirty="0" smtClean="0"/>
            </a:br>
            <a:endParaRPr lang="ar-SA" dirty="0"/>
          </a:p>
        </p:txBody>
      </p:sp>
      <p:sp>
        <p:nvSpPr>
          <p:cNvPr id="3" name="Content Placeholder 2"/>
          <p:cNvSpPr>
            <a:spLocks noGrp="1"/>
          </p:cNvSpPr>
          <p:nvPr>
            <p:ph idx="1"/>
          </p:nvPr>
        </p:nvSpPr>
        <p:spPr>
          <a:xfrm>
            <a:off x="1066800" y="1521211"/>
            <a:ext cx="10418619" cy="4117583"/>
          </a:xfrm>
        </p:spPr>
        <p:txBody>
          <a:bodyPr>
            <a:noAutofit/>
          </a:bodyPr>
          <a:lstStyle/>
          <a:p>
            <a:pPr lvl="0" algn="just" rtl="0">
              <a:buFont typeface="Wingdings" panose="05000000000000000000" pitchFamily="2" charset="2"/>
              <a:buChar char="Ø"/>
            </a:pPr>
            <a:r>
              <a:rPr lang="en-US" sz="2000" b="1" dirty="0" smtClean="0">
                <a:solidFill>
                  <a:srgbClr val="0033CC"/>
                </a:solidFill>
                <a:latin typeface="Arial Black" panose="020B0A04020102020204" pitchFamily="34" charset="0"/>
              </a:rPr>
              <a:t>Three </a:t>
            </a:r>
            <a:r>
              <a:rPr lang="en-US" sz="2000" b="1" dirty="0">
                <a:solidFill>
                  <a:srgbClr val="0033CC"/>
                </a:solidFill>
                <a:latin typeface="Arial Black" panose="020B0A04020102020204" pitchFamily="34" charset="0"/>
              </a:rPr>
              <a:t>different solutions were proposed in order to manage the road of </a:t>
            </a:r>
            <a:r>
              <a:rPr lang="en-US" sz="2000" b="1" dirty="0" smtClean="0">
                <a:solidFill>
                  <a:srgbClr val="0033CC"/>
                </a:solidFill>
                <a:latin typeface="Arial Black" panose="020B0A04020102020204" pitchFamily="34" charset="0"/>
              </a:rPr>
              <a:t>al-Khaldiyah</a:t>
            </a:r>
            <a:r>
              <a:rPr lang="en-US" sz="2000" b="1" dirty="0">
                <a:solidFill>
                  <a:srgbClr val="0033CC"/>
                </a:solidFill>
                <a:latin typeface="Arial Black" panose="020B0A04020102020204" pitchFamily="34" charset="0"/>
              </a:rPr>
              <a:t>. A comparative study were carried out in order to optimize the management of the road </a:t>
            </a:r>
            <a:r>
              <a:rPr lang="en-CA" sz="2000" b="1" dirty="0" smtClean="0">
                <a:solidFill>
                  <a:srgbClr val="0033CC"/>
                </a:solidFill>
                <a:latin typeface="Arial Black" panose="020B0A04020102020204" pitchFamily="34" charset="0"/>
              </a:rPr>
              <a:t>also </a:t>
            </a:r>
            <a:r>
              <a:rPr lang="en-CA" sz="2000" b="1" dirty="0">
                <a:solidFill>
                  <a:srgbClr val="0033CC"/>
                </a:solidFill>
                <a:latin typeface="Arial Black" panose="020B0A04020102020204" pitchFamily="34" charset="0"/>
              </a:rPr>
              <a:t>the improvement of its sight view</a:t>
            </a:r>
            <a:r>
              <a:rPr lang="en-CA" sz="2000" b="1" dirty="0" smtClean="0">
                <a:solidFill>
                  <a:srgbClr val="0033CC"/>
                </a:solidFill>
                <a:latin typeface="Arial Black" panose="020B0A04020102020204" pitchFamily="34" charset="0"/>
              </a:rPr>
              <a:t>.</a:t>
            </a:r>
          </a:p>
          <a:p>
            <a:pPr marL="0" lvl="0" indent="0" algn="just" rtl="0">
              <a:buNone/>
            </a:pPr>
            <a:endParaRPr lang="ar-SA" sz="2000" b="1" dirty="0" smtClean="0">
              <a:solidFill>
                <a:srgbClr val="0033CC"/>
              </a:solidFill>
              <a:latin typeface="Arial Black" panose="020B0A04020102020204" pitchFamily="34" charset="0"/>
            </a:endParaRPr>
          </a:p>
          <a:p>
            <a:pPr algn="just" rtl="0">
              <a:buFont typeface="Wingdings" panose="05000000000000000000" pitchFamily="2" charset="2"/>
              <a:buChar char="Ø"/>
            </a:pPr>
            <a:r>
              <a:rPr lang="en-US" sz="2000" b="1" dirty="0" smtClean="0">
                <a:solidFill>
                  <a:srgbClr val="0033CC"/>
                </a:solidFill>
                <a:latin typeface="Arial Black" panose="020B0A04020102020204" pitchFamily="34" charset="0"/>
              </a:rPr>
              <a:t>The </a:t>
            </a:r>
            <a:r>
              <a:rPr lang="en-US" sz="2000" b="1" dirty="0">
                <a:solidFill>
                  <a:srgbClr val="0033CC"/>
                </a:solidFill>
                <a:latin typeface="Arial Black" panose="020B0A04020102020204" pitchFamily="34" charset="0"/>
              </a:rPr>
              <a:t>solution retained for the purpose of this project consisted on the prevision of three different junctions in this case: tunnel, tunnel/roundabout and </a:t>
            </a:r>
            <a:r>
              <a:rPr lang="en-US" sz="2000" b="1" dirty="0" smtClean="0">
                <a:solidFill>
                  <a:srgbClr val="0033CC"/>
                </a:solidFill>
                <a:latin typeface="Arial Black" panose="020B0A04020102020204" pitchFamily="34" charset="0"/>
              </a:rPr>
              <a:t>bridge. </a:t>
            </a:r>
            <a:r>
              <a:rPr lang="en-US" sz="2000" b="1" dirty="0">
                <a:solidFill>
                  <a:srgbClr val="0033CC"/>
                </a:solidFill>
                <a:latin typeface="Arial Black" panose="020B0A04020102020204" pitchFamily="34" charset="0"/>
              </a:rPr>
              <a:t>The new bridge will connect Al-Khaldiyah and Half-moon roads. </a:t>
            </a:r>
            <a:endParaRPr lang="en-US" sz="2000" b="1" dirty="0" smtClean="0">
              <a:solidFill>
                <a:srgbClr val="0033CC"/>
              </a:solidFill>
              <a:latin typeface="Arial Black" panose="020B0A04020102020204" pitchFamily="34" charset="0"/>
            </a:endParaRPr>
          </a:p>
          <a:p>
            <a:pPr marL="0" indent="0" algn="just" rtl="0">
              <a:buNone/>
            </a:pPr>
            <a:r>
              <a:rPr lang="en-US" sz="2000" b="1" dirty="0" smtClean="0">
                <a:solidFill>
                  <a:srgbClr val="0033CC"/>
                </a:solidFill>
                <a:latin typeface="Arial Black" panose="020B0A04020102020204" pitchFamily="34" charset="0"/>
              </a:rPr>
              <a:t>   </a:t>
            </a:r>
            <a:endParaRPr lang="en-US" sz="2000" b="1" dirty="0">
              <a:solidFill>
                <a:srgbClr val="0033CC"/>
              </a:solidFill>
              <a:latin typeface="Arial Black" panose="020B0A04020102020204" pitchFamily="34" charset="0"/>
            </a:endParaRPr>
          </a:p>
          <a:p>
            <a:pPr lvl="0" algn="just" rtl="0">
              <a:buFont typeface="Wingdings" panose="05000000000000000000" pitchFamily="2" charset="2"/>
              <a:buChar char="Ø"/>
            </a:pPr>
            <a:r>
              <a:rPr lang="en-US" sz="2000" b="1" dirty="0">
                <a:solidFill>
                  <a:srgbClr val="0033CC"/>
                </a:solidFill>
                <a:latin typeface="Arial Black" panose="020B0A04020102020204" pitchFamily="34" charset="0"/>
              </a:rPr>
              <a:t>A prototype of the managed road (i.e. the new proposition) was developed. The prototype shows the different components of the roads, as well as, the surrounding facilities.</a:t>
            </a:r>
          </a:p>
          <a:p>
            <a:pPr algn="l"/>
            <a:endParaRPr lang="ar-SA" sz="2000" b="1" dirty="0">
              <a:latin typeface="Berlin Sans FB Demi" panose="020E0802020502020306" pitchFamily="34" charset="0"/>
            </a:endParaRPr>
          </a:p>
        </p:txBody>
      </p:sp>
    </p:spTree>
    <p:extLst>
      <p:ext uri="{BB962C8B-B14F-4D97-AF65-F5344CB8AC3E}">
        <p14:creationId xmlns:p14="http://schemas.microsoft.com/office/powerpoint/2010/main" val="5427271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rtl="0"/>
            <a:r>
              <a:rPr lang="en-US" sz="5300" u="sng" dirty="0" smtClean="0">
                <a:solidFill>
                  <a:srgbClr val="C00000"/>
                </a:solidFill>
                <a:latin typeface="Berlin Sans FB Demi" panose="020E0802020502020306" pitchFamily="34" charset="0"/>
              </a:rPr>
              <a:t>Conclusion (Cont.)</a:t>
            </a:r>
            <a:r>
              <a:rPr lang="en-US" dirty="0" smtClean="0"/>
              <a:t/>
            </a:r>
            <a:br>
              <a:rPr lang="en-US" dirty="0" smtClean="0"/>
            </a:br>
            <a:endParaRPr lang="ar-SA" dirty="0"/>
          </a:p>
        </p:txBody>
      </p:sp>
      <p:sp>
        <p:nvSpPr>
          <p:cNvPr id="3" name="Content Placeholder 2"/>
          <p:cNvSpPr>
            <a:spLocks noGrp="1"/>
          </p:cNvSpPr>
          <p:nvPr>
            <p:ph idx="1"/>
          </p:nvPr>
        </p:nvSpPr>
        <p:spPr>
          <a:xfrm>
            <a:off x="1066800" y="1881440"/>
            <a:ext cx="10058400" cy="3931920"/>
          </a:xfrm>
        </p:spPr>
        <p:txBody>
          <a:bodyPr>
            <a:normAutofit/>
          </a:bodyPr>
          <a:lstStyle/>
          <a:p>
            <a:pPr lvl="0" algn="just" rtl="0">
              <a:buFont typeface="Wingdings" panose="05000000000000000000" pitchFamily="2" charset="2"/>
              <a:buChar char="Ø"/>
            </a:pPr>
            <a:r>
              <a:rPr lang="en-US" sz="2200" b="1" dirty="0" smtClean="0">
                <a:solidFill>
                  <a:srgbClr val="0033CC"/>
                </a:solidFill>
                <a:latin typeface="Arial Black" panose="020B0A04020102020204" pitchFamily="34" charset="0"/>
              </a:rPr>
              <a:t>A </a:t>
            </a:r>
            <a:r>
              <a:rPr lang="en-US" sz="2200" b="1" dirty="0">
                <a:solidFill>
                  <a:srgbClr val="0033CC"/>
                </a:solidFill>
                <a:latin typeface="Arial Black" panose="020B0A04020102020204" pitchFamily="34" charset="0"/>
              </a:rPr>
              <a:t>geotechnical design was performed (using appropriate Excel Sheet) in order to assess the stability of the tunnel retaining wall and to select the appropriate dimensions of the abutment foundation of the bridge</a:t>
            </a:r>
            <a:r>
              <a:rPr lang="en-US" sz="2200" b="1" dirty="0" smtClean="0">
                <a:solidFill>
                  <a:srgbClr val="0033CC"/>
                </a:solidFill>
                <a:latin typeface="Arial Black" panose="020B0A04020102020204" pitchFamily="34" charset="0"/>
              </a:rPr>
              <a:t>.</a:t>
            </a:r>
          </a:p>
          <a:p>
            <a:pPr marL="0" lvl="0" indent="0" algn="just" rtl="0">
              <a:buNone/>
            </a:pPr>
            <a:r>
              <a:rPr lang="en-US" sz="2200" b="1" dirty="0" smtClean="0">
                <a:solidFill>
                  <a:srgbClr val="0033CC"/>
                </a:solidFill>
                <a:latin typeface="Arial Black" panose="020B0A04020102020204" pitchFamily="34" charset="0"/>
              </a:rPr>
              <a:t> </a:t>
            </a:r>
            <a:endParaRPr lang="en-US" sz="2200" b="1" dirty="0">
              <a:solidFill>
                <a:srgbClr val="0033CC"/>
              </a:solidFill>
              <a:latin typeface="Arial Black" panose="020B0A04020102020204" pitchFamily="34" charset="0"/>
            </a:endParaRPr>
          </a:p>
          <a:p>
            <a:pPr lvl="0" algn="just" rtl="0">
              <a:buFont typeface="Wingdings" panose="05000000000000000000" pitchFamily="2" charset="2"/>
              <a:buChar char="Ø"/>
            </a:pPr>
            <a:r>
              <a:rPr lang="en-US" sz="2200" b="1" dirty="0">
                <a:solidFill>
                  <a:srgbClr val="0033CC"/>
                </a:solidFill>
                <a:latin typeface="Arial Black" panose="020B0A04020102020204" pitchFamily="34" charset="0"/>
              </a:rPr>
              <a:t>A pavement design was carried out using AASHTO method and Saudi code to determine the thicknesses of the different components of a section prototype of the managed road (i.e. Asphalt concrete, granular base and subbase).</a:t>
            </a:r>
          </a:p>
          <a:p>
            <a:pPr algn="just"/>
            <a:endParaRPr lang="ar-SA" sz="2200" b="1" dirty="0">
              <a:solidFill>
                <a:srgbClr val="0033CC"/>
              </a:solidFill>
              <a:latin typeface="Arial Black" panose="020B0A04020102020204" pitchFamily="34" charset="0"/>
            </a:endParaRPr>
          </a:p>
        </p:txBody>
      </p:sp>
    </p:spTree>
    <p:extLst>
      <p:ext uri="{BB962C8B-B14F-4D97-AF65-F5344CB8AC3E}">
        <p14:creationId xmlns:p14="http://schemas.microsoft.com/office/powerpoint/2010/main" val="188838639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0"/>
            <a:r>
              <a:rPr lang="en-US" b="1" u="sng" dirty="0">
                <a:solidFill>
                  <a:srgbClr val="C00000"/>
                </a:solidFill>
                <a:latin typeface="Lucida Handwriting" panose="03010101010101010101" pitchFamily="66" charset="0"/>
              </a:rPr>
              <a:t>O</a:t>
            </a:r>
            <a:r>
              <a:rPr lang="en-US" b="1" u="sng" dirty="0" smtClean="0">
                <a:solidFill>
                  <a:srgbClr val="C00000"/>
                </a:solidFill>
                <a:latin typeface="Lucida Handwriting" panose="03010101010101010101" pitchFamily="66" charset="0"/>
              </a:rPr>
              <a:t>utline</a:t>
            </a:r>
            <a:endParaRPr lang="ar-SA" b="1" u="sng" dirty="0">
              <a:solidFill>
                <a:srgbClr val="C00000"/>
              </a:solidFill>
              <a:latin typeface="Lucida Handwriting" panose="03010101010101010101" pitchFamily="66" charset="0"/>
            </a:endParaRPr>
          </a:p>
        </p:txBody>
      </p:sp>
      <p:sp>
        <p:nvSpPr>
          <p:cNvPr id="3" name="Content Placeholder 2"/>
          <p:cNvSpPr>
            <a:spLocks noGrp="1"/>
          </p:cNvSpPr>
          <p:nvPr>
            <p:ph idx="1"/>
          </p:nvPr>
        </p:nvSpPr>
        <p:spPr/>
        <p:txBody>
          <a:bodyPr>
            <a:normAutofit/>
          </a:bodyPr>
          <a:lstStyle/>
          <a:p>
            <a:pPr algn="l" rtl="0"/>
            <a:r>
              <a:rPr lang="en-US" sz="2800" b="1" dirty="0" smtClean="0">
                <a:solidFill>
                  <a:schemeClr val="bg1">
                    <a:lumMod val="65000"/>
                  </a:schemeClr>
                </a:solidFill>
              </a:rPr>
              <a:t>Introduction</a:t>
            </a:r>
          </a:p>
          <a:p>
            <a:pPr algn="l" rtl="0"/>
            <a:r>
              <a:rPr lang="en-US" sz="2800" b="1" dirty="0" smtClean="0">
                <a:solidFill>
                  <a:schemeClr val="bg1">
                    <a:lumMod val="65000"/>
                  </a:schemeClr>
                </a:solidFill>
              </a:rPr>
              <a:t>Description of the project</a:t>
            </a:r>
          </a:p>
          <a:p>
            <a:pPr algn="l" rtl="0"/>
            <a:r>
              <a:rPr lang="en-US" sz="2800" b="1" dirty="0" smtClean="0">
                <a:solidFill>
                  <a:schemeClr val="bg1">
                    <a:lumMod val="65000"/>
                  </a:schemeClr>
                </a:solidFill>
              </a:rPr>
              <a:t>Soil Report</a:t>
            </a:r>
          </a:p>
          <a:p>
            <a:pPr algn="l" rtl="0"/>
            <a:r>
              <a:rPr lang="en-US" sz="2800" b="1" dirty="0" smtClean="0">
                <a:solidFill>
                  <a:schemeClr val="bg1">
                    <a:lumMod val="65000"/>
                  </a:schemeClr>
                </a:solidFill>
              </a:rPr>
              <a:t>Geometrical Design</a:t>
            </a:r>
          </a:p>
          <a:p>
            <a:pPr algn="l" rtl="0"/>
            <a:r>
              <a:rPr lang="en-US" sz="2800" b="1" dirty="0" smtClean="0">
                <a:solidFill>
                  <a:schemeClr val="bg1">
                    <a:lumMod val="65000"/>
                  </a:schemeClr>
                </a:solidFill>
              </a:rPr>
              <a:t>Geotechnical Design</a:t>
            </a:r>
          </a:p>
          <a:p>
            <a:pPr algn="l" rtl="0"/>
            <a:r>
              <a:rPr lang="en-US" sz="2800" b="1" dirty="0" smtClean="0">
                <a:solidFill>
                  <a:schemeClr val="bg1">
                    <a:lumMod val="65000"/>
                  </a:schemeClr>
                </a:solidFill>
              </a:rPr>
              <a:t>Conclusion</a:t>
            </a:r>
          </a:p>
          <a:p>
            <a:pPr algn="l" rtl="0"/>
            <a:r>
              <a:rPr lang="en-US" sz="2800" b="1" dirty="0" smtClean="0">
                <a:solidFill>
                  <a:srgbClr val="0033CC"/>
                </a:solidFill>
              </a:rPr>
              <a:t>Video/Animation</a:t>
            </a:r>
          </a:p>
          <a:p>
            <a:pPr marL="0" indent="0" algn="l" rtl="0">
              <a:buNone/>
            </a:pPr>
            <a:endParaRPr lang="en-US" dirty="0" smtClean="0">
              <a:solidFill>
                <a:srgbClr val="0033CC"/>
              </a:solidFill>
            </a:endParaRPr>
          </a:p>
        </p:txBody>
      </p:sp>
    </p:spTree>
    <p:extLst>
      <p:ext uri="{BB962C8B-B14F-4D97-AF65-F5344CB8AC3E}">
        <p14:creationId xmlns:p14="http://schemas.microsoft.com/office/powerpoint/2010/main" val="238334703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Autofit/>
          </a:bodyPr>
          <a:lstStyle/>
          <a:p>
            <a:pPr algn="ctr" rtl="0"/>
            <a:r>
              <a:rPr lang="en-US" sz="4400" b="1" u="sng" dirty="0" smtClean="0">
                <a:solidFill>
                  <a:srgbClr val="C00000"/>
                </a:solidFill>
                <a:latin typeface="Berlin Sans FB Demi" panose="020E0802020502020306" pitchFamily="34" charset="0"/>
              </a:rPr>
              <a:t>Introduction (Cont.)</a:t>
            </a:r>
            <a:r>
              <a:rPr lang="en-US" sz="4400" dirty="0" smtClean="0">
                <a:solidFill>
                  <a:srgbClr val="C00000"/>
                </a:solidFill>
                <a:latin typeface="Script MT Bold" panose="03040602040607080904" pitchFamily="66" charset="0"/>
              </a:rPr>
              <a:t/>
            </a:r>
            <a:br>
              <a:rPr lang="en-US" sz="4400" dirty="0" smtClean="0">
                <a:solidFill>
                  <a:srgbClr val="C00000"/>
                </a:solidFill>
                <a:latin typeface="Script MT Bold" panose="03040602040607080904" pitchFamily="66" charset="0"/>
              </a:rPr>
            </a:br>
            <a:endParaRPr lang="ar-SA" sz="4400" dirty="0">
              <a:solidFill>
                <a:srgbClr val="C00000"/>
              </a:solidFill>
              <a:latin typeface="Script MT Bold" panose="03040602040607080904" pitchFamily="66" charset="0"/>
            </a:endParaRPr>
          </a:p>
        </p:txBody>
      </p:sp>
      <p:sp>
        <p:nvSpPr>
          <p:cNvPr id="3" name="Content Placeholder 2"/>
          <p:cNvSpPr>
            <a:spLocks noGrp="1"/>
          </p:cNvSpPr>
          <p:nvPr>
            <p:ph idx="1"/>
          </p:nvPr>
        </p:nvSpPr>
        <p:spPr/>
        <p:txBody>
          <a:bodyPr>
            <a:normAutofit/>
          </a:bodyPr>
          <a:lstStyle/>
          <a:p>
            <a:pPr algn="just" rtl="0"/>
            <a:r>
              <a:rPr lang="en-US" sz="3200" b="1" dirty="0">
                <a:solidFill>
                  <a:srgbClr val="0033CC"/>
                </a:solidFill>
              </a:rPr>
              <a:t>M</a:t>
            </a:r>
            <a:r>
              <a:rPr lang="en-US" sz="3200" b="1" dirty="0" smtClean="0">
                <a:solidFill>
                  <a:srgbClr val="0033CC"/>
                </a:solidFill>
              </a:rPr>
              <a:t>any </a:t>
            </a:r>
            <a:r>
              <a:rPr lang="en-US" sz="3200" b="1" dirty="0">
                <a:solidFill>
                  <a:srgbClr val="0033CC"/>
                </a:solidFill>
              </a:rPr>
              <a:t>accidents were observed in this 10 km road, notably in the last two </a:t>
            </a:r>
            <a:r>
              <a:rPr lang="en-US" sz="3200" b="1" dirty="0" smtClean="0">
                <a:solidFill>
                  <a:srgbClr val="0033CC"/>
                </a:solidFill>
              </a:rPr>
              <a:t>years.</a:t>
            </a:r>
          </a:p>
          <a:p>
            <a:pPr marL="0" indent="0" algn="just" rtl="0">
              <a:buNone/>
            </a:pPr>
            <a:endParaRPr lang="en-US" sz="3200" b="1" dirty="0" smtClean="0">
              <a:solidFill>
                <a:srgbClr val="0033CC"/>
              </a:solidFill>
            </a:endParaRPr>
          </a:p>
          <a:p>
            <a:pPr algn="just" rtl="0"/>
            <a:r>
              <a:rPr lang="en-US" sz="3200" b="1" dirty="0">
                <a:solidFill>
                  <a:srgbClr val="0033CC"/>
                </a:solidFill>
              </a:rPr>
              <a:t>Many injuries and deaths were recorded where some of them are from PMU </a:t>
            </a:r>
            <a:r>
              <a:rPr lang="en-US" sz="3200" b="1" dirty="0" smtClean="0">
                <a:solidFill>
                  <a:srgbClr val="0033CC"/>
                </a:solidFill>
              </a:rPr>
              <a:t>students.</a:t>
            </a:r>
            <a:endParaRPr lang="ar-SA" sz="3200" b="1" dirty="0">
              <a:solidFill>
                <a:srgbClr val="0033CC"/>
              </a:solidFill>
            </a:endParaRPr>
          </a:p>
        </p:txBody>
      </p:sp>
    </p:spTree>
    <p:extLst>
      <p:ext uri="{BB962C8B-B14F-4D97-AF65-F5344CB8AC3E}">
        <p14:creationId xmlns:p14="http://schemas.microsoft.com/office/powerpoint/2010/main" val="2426977622"/>
      </p:ext>
    </p:extLst>
  </p:cSld>
  <p:clrMapOvr>
    <a:masterClrMapping/>
  </p:clrMapOvr>
  <p:transition spd="slow">
    <p:cover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Users\G37\Desktop\IMG-20140422-WA006.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80468" y="643859"/>
            <a:ext cx="9337956" cy="5281684"/>
          </a:xfrm>
          <a:prstGeom prst="rect">
            <a:avLst/>
          </a:prstGeom>
          <a:noFill/>
          <a:ln w="38100">
            <a:solidFill>
              <a:schemeClr val="accent3"/>
            </a:solidFill>
          </a:ln>
        </p:spPr>
      </p:pic>
      <p:sp>
        <p:nvSpPr>
          <p:cNvPr id="5" name="Rectangle 4"/>
          <p:cNvSpPr/>
          <p:nvPr/>
        </p:nvSpPr>
        <p:spPr>
          <a:xfrm>
            <a:off x="2854033" y="6129104"/>
            <a:ext cx="6927272" cy="369332"/>
          </a:xfrm>
          <a:prstGeom prst="rect">
            <a:avLst/>
          </a:prstGeom>
        </p:spPr>
        <p:txBody>
          <a:bodyPr wrap="square">
            <a:spAutoFit/>
          </a:bodyPr>
          <a:lstStyle/>
          <a:p>
            <a:pPr algn="ctr"/>
            <a:r>
              <a:rPr lang="en-US" b="1" dirty="0" smtClean="0">
                <a:solidFill>
                  <a:srgbClr val="C00000"/>
                </a:solidFill>
                <a:effectLst/>
                <a:latin typeface="Times New Roman" panose="02020603050405020304" pitchFamily="18" charset="0"/>
                <a:ea typeface="Calibri" panose="020F0502020204030204" pitchFamily="34" charset="0"/>
              </a:rPr>
              <a:t>Examples of recent </a:t>
            </a:r>
            <a:r>
              <a:rPr lang="en-US" b="1" dirty="0" smtClean="0">
                <a:solidFill>
                  <a:srgbClr val="C00000"/>
                </a:solidFill>
                <a:latin typeface="Times New Roman" panose="02020603050405020304" pitchFamily="18" charset="0"/>
                <a:ea typeface="Calibri" panose="020F0502020204030204" pitchFamily="34" charset="0"/>
              </a:rPr>
              <a:t>car </a:t>
            </a:r>
            <a:r>
              <a:rPr lang="en-US" b="1" dirty="0" smtClean="0">
                <a:solidFill>
                  <a:srgbClr val="C00000"/>
                </a:solidFill>
                <a:effectLst/>
                <a:latin typeface="Times New Roman" panose="02020603050405020304" pitchFamily="18" charset="0"/>
                <a:ea typeface="Calibri" panose="020F0502020204030204" pitchFamily="34" charset="0"/>
              </a:rPr>
              <a:t>accidents at the actual Al-Khaldiyah road (1)</a:t>
            </a:r>
            <a:endParaRPr lang="ar-SA" b="1" dirty="0">
              <a:solidFill>
                <a:srgbClr val="C00000"/>
              </a:solidFill>
            </a:endParaRPr>
          </a:p>
        </p:txBody>
      </p:sp>
    </p:spTree>
    <p:extLst>
      <p:ext uri="{BB962C8B-B14F-4D97-AF65-F5344CB8AC3E}">
        <p14:creationId xmlns:p14="http://schemas.microsoft.com/office/powerpoint/2010/main" val="3575520584"/>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Users\G37\Pictures\BLACKBERRY-506B\camera\IMG_20140428_163050.jpg"/>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2079688" y="1150030"/>
            <a:ext cx="8131629" cy="4324350"/>
          </a:xfrm>
          <a:prstGeom prst="rect">
            <a:avLst/>
          </a:prstGeom>
          <a:noFill/>
          <a:ln w="38100">
            <a:solidFill>
              <a:schemeClr val="accent1"/>
            </a:solidFill>
          </a:ln>
        </p:spPr>
      </p:pic>
      <p:sp>
        <p:nvSpPr>
          <p:cNvPr id="5" name="Rectangle 4"/>
          <p:cNvSpPr/>
          <p:nvPr/>
        </p:nvSpPr>
        <p:spPr>
          <a:xfrm>
            <a:off x="2622699" y="5980289"/>
            <a:ext cx="6827895" cy="369332"/>
          </a:xfrm>
          <a:prstGeom prst="rect">
            <a:avLst/>
          </a:prstGeom>
        </p:spPr>
        <p:txBody>
          <a:bodyPr wrap="none">
            <a:spAutoFit/>
          </a:bodyPr>
          <a:lstStyle/>
          <a:p>
            <a:r>
              <a:rPr lang="en-US" b="1" dirty="0" smtClean="0">
                <a:solidFill>
                  <a:srgbClr val="C00000"/>
                </a:solidFill>
                <a:effectLst/>
                <a:latin typeface="Times New Roman" panose="02020603050405020304" pitchFamily="18" charset="0"/>
                <a:ea typeface="Calibri" panose="020F0502020204030204" pitchFamily="34" charset="0"/>
              </a:rPr>
              <a:t>Example of recent </a:t>
            </a:r>
            <a:r>
              <a:rPr lang="en-US" b="1" dirty="0" smtClean="0">
                <a:solidFill>
                  <a:srgbClr val="C00000"/>
                </a:solidFill>
                <a:latin typeface="Times New Roman" panose="02020603050405020304" pitchFamily="18" charset="0"/>
                <a:ea typeface="Calibri" panose="020F0502020204030204" pitchFamily="34" charset="0"/>
              </a:rPr>
              <a:t>car </a:t>
            </a:r>
            <a:r>
              <a:rPr lang="en-US" b="1" dirty="0" smtClean="0">
                <a:solidFill>
                  <a:srgbClr val="C00000"/>
                </a:solidFill>
                <a:effectLst/>
                <a:latin typeface="Times New Roman" panose="02020603050405020304" pitchFamily="18" charset="0"/>
                <a:ea typeface="Calibri" panose="020F0502020204030204" pitchFamily="34" charset="0"/>
              </a:rPr>
              <a:t>accidents at the actual Al-Khaldiyah road (2)</a:t>
            </a:r>
            <a:endParaRPr lang="ar-SA" b="1" dirty="0">
              <a:solidFill>
                <a:srgbClr val="C00000"/>
              </a:solidFill>
            </a:endParaRPr>
          </a:p>
        </p:txBody>
      </p:sp>
    </p:spTree>
    <p:extLst>
      <p:ext uri="{BB962C8B-B14F-4D97-AF65-F5344CB8AC3E}">
        <p14:creationId xmlns:p14="http://schemas.microsoft.com/office/powerpoint/2010/main" val="5870792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0"/>
            <a:r>
              <a:rPr lang="en-US" b="1" u="sng" dirty="0">
                <a:solidFill>
                  <a:srgbClr val="C00000"/>
                </a:solidFill>
                <a:latin typeface="Lucida Handwriting" panose="03010101010101010101" pitchFamily="66" charset="0"/>
              </a:rPr>
              <a:t>O</a:t>
            </a:r>
            <a:r>
              <a:rPr lang="en-US" b="1" u="sng" dirty="0" smtClean="0">
                <a:solidFill>
                  <a:srgbClr val="C00000"/>
                </a:solidFill>
                <a:latin typeface="Lucida Handwriting" panose="03010101010101010101" pitchFamily="66" charset="0"/>
              </a:rPr>
              <a:t>utline</a:t>
            </a:r>
            <a:endParaRPr lang="ar-SA" b="1" u="sng" dirty="0">
              <a:solidFill>
                <a:srgbClr val="C00000"/>
              </a:solidFill>
              <a:latin typeface="Lucida Handwriting" panose="03010101010101010101" pitchFamily="66" charset="0"/>
            </a:endParaRPr>
          </a:p>
        </p:txBody>
      </p:sp>
      <p:sp>
        <p:nvSpPr>
          <p:cNvPr id="3" name="Content Placeholder 2"/>
          <p:cNvSpPr>
            <a:spLocks noGrp="1"/>
          </p:cNvSpPr>
          <p:nvPr>
            <p:ph idx="1"/>
          </p:nvPr>
        </p:nvSpPr>
        <p:spPr/>
        <p:txBody>
          <a:bodyPr>
            <a:normAutofit/>
          </a:bodyPr>
          <a:lstStyle/>
          <a:p>
            <a:pPr algn="l" rtl="0"/>
            <a:r>
              <a:rPr lang="en-US" sz="2800" b="1" dirty="0" smtClean="0">
                <a:solidFill>
                  <a:schemeClr val="bg1">
                    <a:lumMod val="65000"/>
                  </a:schemeClr>
                </a:solidFill>
              </a:rPr>
              <a:t>Introduction</a:t>
            </a:r>
          </a:p>
          <a:p>
            <a:pPr algn="l" rtl="0"/>
            <a:r>
              <a:rPr lang="en-US" sz="2800" b="1" dirty="0" smtClean="0">
                <a:solidFill>
                  <a:srgbClr val="0033CC"/>
                </a:solidFill>
              </a:rPr>
              <a:t>Description of the project</a:t>
            </a:r>
          </a:p>
          <a:p>
            <a:pPr algn="l" rtl="0"/>
            <a:r>
              <a:rPr lang="en-US" sz="2800" b="1" dirty="0" smtClean="0">
                <a:solidFill>
                  <a:schemeClr val="bg1">
                    <a:lumMod val="65000"/>
                  </a:schemeClr>
                </a:solidFill>
              </a:rPr>
              <a:t>Soil Report</a:t>
            </a:r>
          </a:p>
          <a:p>
            <a:pPr algn="l" rtl="0"/>
            <a:r>
              <a:rPr lang="en-US" sz="2800" b="1" dirty="0" smtClean="0">
                <a:solidFill>
                  <a:schemeClr val="bg1">
                    <a:lumMod val="65000"/>
                  </a:schemeClr>
                </a:solidFill>
              </a:rPr>
              <a:t>Geometrical Design</a:t>
            </a:r>
          </a:p>
          <a:p>
            <a:pPr algn="l" rtl="0"/>
            <a:r>
              <a:rPr lang="en-US" sz="2800" b="1" dirty="0" smtClean="0">
                <a:solidFill>
                  <a:schemeClr val="bg1">
                    <a:lumMod val="65000"/>
                  </a:schemeClr>
                </a:solidFill>
              </a:rPr>
              <a:t>Geotechnical Design</a:t>
            </a:r>
          </a:p>
          <a:p>
            <a:pPr algn="l" rtl="0"/>
            <a:r>
              <a:rPr lang="en-US" sz="2800" b="1" dirty="0" smtClean="0">
                <a:solidFill>
                  <a:schemeClr val="bg1">
                    <a:lumMod val="65000"/>
                  </a:schemeClr>
                </a:solidFill>
              </a:rPr>
              <a:t>Conclusion</a:t>
            </a:r>
          </a:p>
          <a:p>
            <a:pPr algn="l" rtl="0"/>
            <a:r>
              <a:rPr lang="en-US" sz="2800" b="1" dirty="0" smtClean="0">
                <a:solidFill>
                  <a:schemeClr val="bg1">
                    <a:lumMod val="65000"/>
                  </a:schemeClr>
                </a:solidFill>
              </a:rPr>
              <a:t>Video/Animation</a:t>
            </a:r>
          </a:p>
          <a:p>
            <a:pPr marL="0" indent="0" algn="l" rtl="0">
              <a:buNone/>
            </a:pPr>
            <a:endParaRPr lang="en-US" dirty="0" smtClean="0">
              <a:solidFill>
                <a:srgbClr val="0033CC"/>
              </a:solidFill>
            </a:endParaRPr>
          </a:p>
        </p:txBody>
      </p:sp>
    </p:spTree>
    <p:extLst>
      <p:ext uri="{BB962C8B-B14F-4D97-AF65-F5344CB8AC3E}">
        <p14:creationId xmlns:p14="http://schemas.microsoft.com/office/powerpoint/2010/main" val="3264651902"/>
      </p:ext>
    </p:extLst>
  </p:cSld>
  <p:clrMapOvr>
    <a:masterClrMapping/>
  </p:clrMapOvr>
  <p:transition spd="slow">
    <p:wheel spokes="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rtl="0"/>
            <a:r>
              <a:rPr lang="en-US" sz="4900" u="sng" dirty="0" smtClean="0">
                <a:solidFill>
                  <a:srgbClr val="C00000"/>
                </a:solidFill>
                <a:latin typeface="Berlin Sans FB Demi" panose="020E0802020502020306" pitchFamily="34" charset="0"/>
              </a:rPr>
              <a:t>Description of the project</a:t>
            </a:r>
            <a:r>
              <a:rPr lang="en-US" dirty="0" smtClean="0"/>
              <a:t/>
            </a:r>
            <a:br>
              <a:rPr lang="en-US" dirty="0" smtClean="0"/>
            </a:br>
            <a:endParaRPr lang="ar-SA" dirty="0"/>
          </a:p>
        </p:txBody>
      </p:sp>
      <p:sp>
        <p:nvSpPr>
          <p:cNvPr id="3" name="Content Placeholder 2"/>
          <p:cNvSpPr>
            <a:spLocks noGrp="1"/>
          </p:cNvSpPr>
          <p:nvPr>
            <p:ph idx="1"/>
          </p:nvPr>
        </p:nvSpPr>
        <p:spPr>
          <a:xfrm>
            <a:off x="1066800" y="2103120"/>
            <a:ext cx="10266219" cy="3931920"/>
          </a:xfrm>
        </p:spPr>
        <p:txBody>
          <a:bodyPr>
            <a:normAutofit/>
          </a:bodyPr>
          <a:lstStyle/>
          <a:p>
            <a:pPr algn="just" rtl="0"/>
            <a:r>
              <a:rPr lang="en-US" sz="2800" b="1" dirty="0">
                <a:solidFill>
                  <a:srgbClr val="0033CC"/>
                </a:solidFill>
              </a:rPr>
              <a:t>The road is considered as subdivision road linking the cities of Al-Khobar, Dhahran and Dammam, along a distance or a length of about </a:t>
            </a:r>
            <a:r>
              <a:rPr lang="en-US" sz="2800" b="1" dirty="0" smtClean="0">
                <a:solidFill>
                  <a:srgbClr val="0033CC"/>
                </a:solidFill>
              </a:rPr>
              <a:t>9.9 </a:t>
            </a:r>
            <a:r>
              <a:rPr lang="en-US" sz="2800" b="1" dirty="0">
                <a:solidFill>
                  <a:srgbClr val="0033CC"/>
                </a:solidFill>
              </a:rPr>
              <a:t>kilometers and an actual width of </a:t>
            </a:r>
            <a:r>
              <a:rPr lang="en-US" sz="2800" b="1" dirty="0" smtClean="0">
                <a:solidFill>
                  <a:srgbClr val="0033CC"/>
                </a:solidFill>
              </a:rPr>
              <a:t>19.6</a:t>
            </a:r>
          </a:p>
          <a:p>
            <a:pPr marL="0" indent="0" algn="l" rtl="0">
              <a:buNone/>
            </a:pPr>
            <a:endParaRPr lang="en-US" sz="2800" dirty="0"/>
          </a:p>
          <a:p>
            <a:pPr algn="l" rtl="0"/>
            <a:r>
              <a:rPr lang="en-US" sz="2800" b="1" dirty="0">
                <a:solidFill>
                  <a:srgbClr val="0033CC"/>
                </a:solidFill>
              </a:rPr>
              <a:t>T</a:t>
            </a:r>
            <a:r>
              <a:rPr lang="en-US" sz="2800" b="1" dirty="0" smtClean="0">
                <a:solidFill>
                  <a:srgbClr val="0033CC"/>
                </a:solidFill>
              </a:rPr>
              <a:t>he </a:t>
            </a:r>
            <a:r>
              <a:rPr lang="en-US" sz="2800" b="1" dirty="0">
                <a:solidFill>
                  <a:srgbClr val="0033CC"/>
                </a:solidFill>
              </a:rPr>
              <a:t>allowable design width of the road is around 60.0 m.</a:t>
            </a:r>
            <a:endParaRPr lang="ar-SA" sz="2800" b="1" dirty="0">
              <a:solidFill>
                <a:srgbClr val="0033CC"/>
              </a:solidFill>
            </a:endParaRPr>
          </a:p>
        </p:txBody>
      </p:sp>
    </p:spTree>
    <p:extLst>
      <p:ext uri="{BB962C8B-B14F-4D97-AF65-F5344CB8AC3E}">
        <p14:creationId xmlns:p14="http://schemas.microsoft.com/office/powerpoint/2010/main" val="111244534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3457904" y="2683091"/>
            <a:ext cx="5276191" cy="3457143"/>
          </a:xfrm>
          <a:prstGeom prst="rect">
            <a:avLst/>
          </a:prstGeom>
          <a:noFill/>
          <a:ln w="38100">
            <a:solidFill>
              <a:srgbClr val="0033CC"/>
            </a:solidFill>
          </a:ln>
        </p:spPr>
      </p:pic>
      <p:sp>
        <p:nvSpPr>
          <p:cNvPr id="5" name="Rectangle 4"/>
          <p:cNvSpPr/>
          <p:nvPr/>
        </p:nvSpPr>
        <p:spPr>
          <a:xfrm>
            <a:off x="3048000" y="5792422"/>
            <a:ext cx="6096000" cy="923330"/>
          </a:xfrm>
          <a:prstGeom prst="rect">
            <a:avLst/>
          </a:prstGeom>
        </p:spPr>
        <p:txBody>
          <a:bodyPr>
            <a:spAutoFit/>
          </a:bodyPr>
          <a:lstStyle/>
          <a:p>
            <a:pPr algn="ctr">
              <a:lnSpc>
                <a:spcPct val="150000"/>
              </a:lnSpc>
              <a:spcAft>
                <a:spcPts val="0"/>
              </a:spcAft>
            </a:pPr>
            <a:r>
              <a:rPr lang="en-US" b="1" dirty="0">
                <a:solidFill>
                  <a:srgbClr val="C00000"/>
                </a:solidFill>
                <a:latin typeface="Times New Roman" panose="02020603050405020304" pitchFamily="18" charset="0"/>
                <a:ea typeface="Calibri" panose="020F0502020204030204" pitchFamily="34" charset="0"/>
                <a:cs typeface="Arial" panose="020B0604020202020204" pitchFamily="34" charset="0"/>
              </a:rPr>
              <a:t>P</a:t>
            </a:r>
            <a:r>
              <a:rPr lang="en-US" b="1" dirty="0" smtClean="0">
                <a:solidFill>
                  <a:srgbClr val="C00000"/>
                </a:solidFill>
                <a:effectLst/>
                <a:latin typeface="Times New Roman" panose="02020603050405020304" pitchFamily="18" charset="0"/>
                <a:ea typeface="Calibri" panose="020F0502020204030204" pitchFamily="34" charset="0"/>
                <a:cs typeface="Arial" panose="020B0604020202020204" pitchFamily="34" charset="0"/>
              </a:rPr>
              <a:t>lane view of  the actual Al-Khaldiyah road</a:t>
            </a:r>
            <a:r>
              <a:rPr lang="en-US" dirty="0" smtClean="0">
                <a:effectLst/>
                <a:latin typeface="Times New Roman" panose="02020603050405020304" pitchFamily="18" charset="0"/>
                <a:ea typeface="Calibri" panose="020F0502020204030204" pitchFamily="34" charset="0"/>
                <a:cs typeface="Arial" panose="020B0604020202020204" pitchFamily="34" charset="0"/>
              </a:rPr>
              <a:t>  </a:t>
            </a:r>
            <a:endParaRPr lang="en-US" sz="1600" dirty="0" smtClean="0">
              <a:effectLst/>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Aft>
                <a:spcPts val="0"/>
              </a:spcAft>
            </a:pPr>
            <a:r>
              <a:rPr lang="en-US" dirty="0" smtClean="0">
                <a:effectLst/>
                <a:latin typeface="Times New Roman" panose="02020603050405020304" pitchFamily="18" charset="0"/>
                <a:ea typeface="Calibri" panose="020F0502020204030204" pitchFamily="34" charset="0"/>
                <a:cs typeface="Arial" panose="020B0604020202020204" pitchFamily="34" charset="0"/>
              </a:rPr>
              <a:t> </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3607077"/>
      </p:ext>
    </p:extLst>
  </p:cSld>
  <p:clrMapOvr>
    <a:masterClrMapping/>
  </p:clrMapOvr>
  <p:transition spd="slow">
    <p:push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619</TotalTime>
  <Words>917</Words>
  <Application>Microsoft Office PowerPoint</Application>
  <PresentationFormat>Custom</PresentationFormat>
  <Paragraphs>175</Paragraphs>
  <Slides>39</Slides>
  <Notes>1</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Urban</vt:lpstr>
      <vt:lpstr>    Prince Mohamed Bin Fahd University  College of Engineering  Department of Civil Engineering    Senior Design Project (ASSE III)  Spring 2014  Management of Al-Khaldiyah Road to optimize Safety  and improve sight View   Presented by:  Ameer AL-Sary                  200801605 Hassan AL-Halal                 200901309   Supervised by: Dr. Tahar Ayadat Dr. Andi Asiz     </vt:lpstr>
      <vt:lpstr>Outline</vt:lpstr>
      <vt:lpstr>Introduction </vt:lpstr>
      <vt:lpstr>Introduction (Cont.) </vt:lpstr>
      <vt:lpstr>PowerPoint Presentation</vt:lpstr>
      <vt:lpstr>PowerPoint Presentation</vt:lpstr>
      <vt:lpstr>Outline</vt:lpstr>
      <vt:lpstr>Description of the project </vt:lpstr>
      <vt:lpstr>PowerPoint Presentation</vt:lpstr>
      <vt:lpstr>PowerPoint Presentation</vt:lpstr>
      <vt:lpstr>Outline</vt:lpstr>
      <vt:lpstr>Soil Report </vt:lpstr>
      <vt:lpstr>PowerPoint Presentation</vt:lpstr>
      <vt:lpstr>PowerPoint Presentation</vt:lpstr>
      <vt:lpstr>Outline</vt:lpstr>
      <vt:lpstr>Geometrical Design </vt:lpstr>
      <vt:lpstr>PowerPoint Presentation</vt:lpstr>
      <vt:lpstr>PowerPoint Presentation</vt:lpstr>
      <vt:lpstr>Design Retained  (our final design)</vt:lpstr>
      <vt:lpstr>PowerPoint Presentation</vt:lpstr>
      <vt:lpstr>Junction A: The Tunnel </vt:lpstr>
      <vt:lpstr>PowerPoint Presentation</vt:lpstr>
      <vt:lpstr>Junction B: The Tunnel/Roundabout </vt:lpstr>
      <vt:lpstr>PowerPoint Presentation</vt:lpstr>
      <vt:lpstr>Junction C: The Bridge </vt:lpstr>
      <vt:lpstr>PowerPoint Presentation</vt:lpstr>
      <vt:lpstr>Outline</vt:lpstr>
      <vt:lpstr>Geotechnical Design </vt:lpstr>
      <vt:lpstr>Part 1: Retaining Wall  (for the tunnel and the tunnel/roundabout) </vt:lpstr>
      <vt:lpstr>PowerPoint Presentation</vt:lpstr>
      <vt:lpstr>PowerPoint Presentation</vt:lpstr>
      <vt:lpstr>PowerPoint Presentation</vt:lpstr>
      <vt:lpstr>PowerPoint Presentation</vt:lpstr>
      <vt:lpstr>PowerPoint Presentation</vt:lpstr>
      <vt:lpstr>PowerPoint Presentation</vt:lpstr>
      <vt:lpstr>Outline</vt:lpstr>
      <vt:lpstr>Conclusion </vt:lpstr>
      <vt:lpstr>Conclusion (Cont.) </vt:lpstr>
      <vt:lpstr>Outline</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Prince Mohamed Bin Fahd University  College of Engineering  Department of civil engineering      Senior Design Project (ASSE III)  Spring 2014  Management of Al-Khaldiyah Road to optimize Safety and improve sight View     Presented by:  Ameer AL-Sary                  200801605 Hassan AL-Halal            200901309   Supervised by: Dr. Tahar Ayadat Dr. Andi Asiz      Dr. Andi Asiz</dc:title>
  <dc:creator>G37</dc:creator>
  <cp:lastModifiedBy>Dr. Tahar Ayadat</cp:lastModifiedBy>
  <cp:revision>114</cp:revision>
  <dcterms:created xsi:type="dcterms:W3CDTF">2014-05-16T17:10:23Z</dcterms:created>
  <dcterms:modified xsi:type="dcterms:W3CDTF">2014-05-22T06:59:53Z</dcterms:modified>
</cp:coreProperties>
</file>