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1"/>
  </p:notesMasterIdLst>
  <p:handoutMasterIdLst>
    <p:handoutMasterId r:id="rId22"/>
  </p:handoutMasterIdLst>
  <p:sldIdLst>
    <p:sldId id="399" r:id="rId2"/>
    <p:sldId id="410" r:id="rId3"/>
    <p:sldId id="402" r:id="rId4"/>
    <p:sldId id="411" r:id="rId5"/>
    <p:sldId id="424" r:id="rId6"/>
    <p:sldId id="425" r:id="rId7"/>
    <p:sldId id="426" r:id="rId8"/>
    <p:sldId id="412" r:id="rId9"/>
    <p:sldId id="413" r:id="rId10"/>
    <p:sldId id="414" r:id="rId11"/>
    <p:sldId id="415" r:id="rId12"/>
    <p:sldId id="416" r:id="rId13"/>
    <p:sldId id="417" r:id="rId14"/>
    <p:sldId id="420" r:id="rId15"/>
    <p:sldId id="418" r:id="rId16"/>
    <p:sldId id="423" r:id="rId17"/>
    <p:sldId id="421" r:id="rId18"/>
    <p:sldId id="422" r:id="rId19"/>
    <p:sldId id="419" r:id="rId20"/>
  </p:sldIdLst>
  <p:sldSz cx="9144000" cy="6858000" type="screen4x3"/>
  <p:notesSz cx="9664700" cy="6854825"/>
  <p:custDataLst>
    <p:tags r:id="rId23"/>
  </p:custDataLst>
  <p:defaultTextStyle>
    <a:defPPr>
      <a:defRPr lang="ar-SA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D00"/>
    <a:srgbClr val="000000"/>
    <a:srgbClr val="0033CC"/>
    <a:srgbClr val="030F2C"/>
    <a:srgbClr val="B0F16F"/>
    <a:srgbClr val="FFF200"/>
    <a:srgbClr val="FFFFFF"/>
    <a:srgbClr val="E1E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96987" autoAdjust="0"/>
  </p:normalViewPr>
  <p:slideViewPr>
    <p:cSldViewPr>
      <p:cViewPr varScale="1">
        <p:scale>
          <a:sx n="70" d="100"/>
          <a:sy n="70" d="100"/>
        </p:scale>
        <p:origin x="6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878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PMU Presentation for HRH Prince Faisal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75288" y="0"/>
            <a:ext cx="41878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1354BE8-D634-4994-A080-E738F55B35F0}" type="datetime1">
              <a:rPr lang="en-US" smtClean="0"/>
              <a:pPr>
                <a:defRPr/>
              </a:pPr>
              <a:t>5/4/2016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0338"/>
            <a:ext cx="4187825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75288" y="6510338"/>
            <a:ext cx="4187825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64916B4-9157-4B09-A390-8B6E56E2D7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32485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476875" y="0"/>
            <a:ext cx="41878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pPr>
              <a:defRPr/>
            </a:pPr>
            <a:r>
              <a:rPr lang="en-US"/>
              <a:t>PMU Presentation for HRH Prince Faisal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41878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/>
            </a:lvl1pPr>
          </a:lstStyle>
          <a:p>
            <a:pPr>
              <a:defRPr/>
            </a:pPr>
            <a:fld id="{E17886B2-3618-418D-BB57-C109DE13D720}" type="datetime1">
              <a:rPr lang="en-US" smtClean="0"/>
              <a:pPr>
                <a:defRPr/>
              </a:pPr>
              <a:t>5/4/2016</a:t>
            </a:fld>
            <a:endParaRPr lang="en-US"/>
          </a:p>
        </p:txBody>
      </p:sp>
      <p:sp>
        <p:nvSpPr>
          <p:cNvPr id="860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19438" y="514350"/>
            <a:ext cx="3425825" cy="257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3255963"/>
            <a:ext cx="77343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476875" y="6510338"/>
            <a:ext cx="41878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6510338"/>
            <a:ext cx="41878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/>
            </a:lvl1pPr>
          </a:lstStyle>
          <a:p>
            <a:pPr>
              <a:defRPr/>
            </a:pPr>
            <a:fld id="{9F98F7FC-6725-4A64-80AD-AAD1BB47EDB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71739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5C25FB-F890-459A-A968-4F34B90C88E2}" type="slidenum">
              <a:rPr lang="ar-SA" smtClean="0"/>
              <a:pPr/>
              <a:t>1</a:t>
            </a:fld>
            <a:endParaRPr lang="en-US" smtClean="0"/>
          </a:p>
        </p:txBody>
      </p:sp>
      <p:sp>
        <p:nvSpPr>
          <p:cNvPr id="87045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C4D35B7-07C0-47FD-B80A-EAFF91BF3BFB}" type="datetime1">
              <a:rPr lang="en-US" smtClean="0"/>
              <a:pPr/>
              <a:t>5/4/2016</a:t>
            </a:fld>
            <a:endParaRPr lang="en-US" smtClean="0"/>
          </a:p>
        </p:txBody>
      </p:sp>
      <p:sp>
        <p:nvSpPr>
          <p:cNvPr id="87046" name="Header Placeholder 5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PMU Presentation for HRH Prince Faisal</a:t>
            </a:r>
          </a:p>
        </p:txBody>
      </p:sp>
    </p:spTree>
    <p:extLst>
      <p:ext uri="{BB962C8B-B14F-4D97-AF65-F5344CB8AC3E}">
        <p14:creationId xmlns:p14="http://schemas.microsoft.com/office/powerpoint/2010/main" val="3447744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73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0F42F-7F2B-41E0-9629-608C6A390E3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484E7-EB17-4540-BA00-44406CD4835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D3AA-92AF-41A6-863A-FB7C7B4CF24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1625" y="1676400"/>
            <a:ext cx="8540750" cy="44227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283C5-0419-4ACC-AC80-53F101B9FD4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BB682-5018-4B83-A448-0C42B70691F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292A4-B027-4544-A6DE-6D3715415A9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9C64D-9DDD-4300-AF7B-109D4577BE7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1464B-E42B-4736-996E-EC412204E67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29D70-7C7F-4C72-8353-24413BA0FA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E312-542D-49CD-9C60-FBC8D448DDA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B6516-0806-44BC-B91E-0C2E23514ED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216A6-8308-44A6-91C7-9CA16D12A2F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270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4738065D-6997-4FDC-AA6D-ACED8E21887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  <p:sldLayoutId id="2147483981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20688"/>
            <a:ext cx="783201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33CC"/>
                </a:solidFill>
              </a:rPr>
              <a:t>Structural Design &amp; Analysis of 60 story</a:t>
            </a:r>
          </a:p>
          <a:p>
            <a:r>
              <a:rPr lang="en-US" sz="2800" b="1" dirty="0" smtClean="0">
                <a:solidFill>
                  <a:srgbClr val="0033CC"/>
                </a:solidFill>
              </a:rPr>
              <a:t> Building Constructed </a:t>
            </a:r>
          </a:p>
          <a:p>
            <a:r>
              <a:rPr lang="en-US" sz="2800" b="1" dirty="0" smtClean="0">
                <a:solidFill>
                  <a:srgbClr val="0033CC"/>
                </a:solidFill>
              </a:rPr>
              <a:t>Using Ultra-lightweight (ULW) Floor Systems</a:t>
            </a:r>
            <a:endParaRPr lang="en-US" sz="2800" b="1" dirty="0">
              <a:solidFill>
                <a:srgbClr val="0033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260456" y="34290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Students names: </a:t>
            </a:r>
            <a:r>
              <a:rPr lang="en-US" i="1" dirty="0" err="1" smtClean="0">
                <a:solidFill>
                  <a:srgbClr val="C00000"/>
                </a:solidFill>
              </a:rPr>
              <a:t>Abdulaziz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Alhimeidi</a:t>
            </a:r>
            <a:r>
              <a:rPr lang="en-US" i="1" dirty="0">
                <a:solidFill>
                  <a:srgbClr val="C00000"/>
                </a:solidFill>
              </a:rPr>
              <a:t>	</a:t>
            </a:r>
            <a:r>
              <a:rPr lang="en-US" i="1" dirty="0" smtClean="0">
                <a:solidFill>
                  <a:srgbClr val="C00000"/>
                </a:solidFill>
              </a:rPr>
              <a:t>201202297                                                          </a:t>
            </a:r>
            <a:endParaRPr lang="en-US" i="1" dirty="0">
              <a:solidFill>
                <a:srgbClr val="C00000"/>
              </a:solidFill>
            </a:endParaRPr>
          </a:p>
          <a:p>
            <a:pPr algn="l"/>
            <a:r>
              <a:rPr lang="en-US" i="1" dirty="0" smtClean="0">
                <a:solidFill>
                  <a:srgbClr val="C00000"/>
                </a:solidFill>
              </a:rPr>
              <a:t>                                                  Mohamed </a:t>
            </a:r>
            <a:r>
              <a:rPr lang="en-US" i="1" dirty="0">
                <a:solidFill>
                  <a:srgbClr val="C00000"/>
                </a:solidFill>
              </a:rPr>
              <a:t>Sabbagh     </a:t>
            </a:r>
            <a:r>
              <a:rPr lang="en-US" i="1" dirty="0" smtClean="0">
                <a:solidFill>
                  <a:srgbClr val="C00000"/>
                </a:solidFill>
              </a:rPr>
              <a:t> 201201997</a:t>
            </a:r>
          </a:p>
          <a:p>
            <a:pPr algn="l"/>
            <a:r>
              <a:rPr lang="en-US" i="1" dirty="0" smtClean="0">
                <a:solidFill>
                  <a:srgbClr val="C00000"/>
                </a:solidFill>
              </a:rPr>
              <a:t>                                                  Rashad </a:t>
            </a:r>
            <a:r>
              <a:rPr lang="en-US" i="1" dirty="0" err="1" smtClean="0">
                <a:solidFill>
                  <a:srgbClr val="C00000"/>
                </a:solidFill>
              </a:rPr>
              <a:t>Hajjaj</a:t>
            </a:r>
            <a:r>
              <a:rPr lang="en-US" i="1" dirty="0" smtClean="0">
                <a:solidFill>
                  <a:srgbClr val="C00000"/>
                </a:solidFill>
              </a:rPr>
              <a:t>	         201202604</a:t>
            </a:r>
          </a:p>
          <a:p>
            <a:pPr algn="l"/>
            <a:r>
              <a:rPr lang="en-US" i="1" dirty="0" smtClean="0">
                <a:solidFill>
                  <a:srgbClr val="C00000"/>
                </a:solidFill>
              </a:rPr>
              <a:t>                                                  Abdullah </a:t>
            </a:r>
            <a:r>
              <a:rPr lang="en-US" i="1" dirty="0" err="1" smtClean="0">
                <a:solidFill>
                  <a:srgbClr val="C00000"/>
                </a:solidFill>
              </a:rPr>
              <a:t>Alattalah</a:t>
            </a:r>
            <a:r>
              <a:rPr lang="en-US" i="1" dirty="0">
                <a:solidFill>
                  <a:srgbClr val="C00000"/>
                </a:solidFill>
              </a:rPr>
              <a:t>        </a:t>
            </a:r>
            <a:r>
              <a:rPr lang="en-US" i="1" dirty="0" smtClean="0">
                <a:solidFill>
                  <a:srgbClr val="C00000"/>
                </a:solidFill>
              </a:rPr>
              <a:t>201002345</a:t>
            </a:r>
            <a:endParaRPr lang="en-US" i="1" dirty="0" smtClean="0">
              <a:solidFill>
                <a:srgbClr val="C00000"/>
              </a:solidFill>
            </a:endParaRPr>
          </a:p>
          <a:p>
            <a:pPr algn="l"/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smtClean="0">
                <a:solidFill>
                  <a:srgbClr val="C00000"/>
                </a:solidFill>
              </a:rPr>
              <a:t>                         </a:t>
            </a:r>
            <a:endParaRPr lang="en-US" i="1" dirty="0" smtClean="0">
              <a:solidFill>
                <a:srgbClr val="C00000"/>
              </a:solidFill>
            </a:endParaRPr>
          </a:p>
          <a:p>
            <a:pPr algn="l"/>
            <a:r>
              <a:rPr lang="en-US" i="1" dirty="0">
                <a:solidFill>
                  <a:srgbClr val="C00000"/>
                </a:solidFill>
              </a:rPr>
              <a:t>	 </a:t>
            </a:r>
            <a:r>
              <a:rPr lang="en-US" i="1" dirty="0" smtClean="0">
                <a:solidFill>
                  <a:srgbClr val="C00000"/>
                </a:solidFill>
              </a:rPr>
              <a:t>       </a:t>
            </a:r>
            <a:r>
              <a:rPr lang="en-US" i="1" dirty="0" smtClean="0">
                <a:solidFill>
                  <a:srgbClr val="C00000"/>
                </a:solidFill>
              </a:rPr>
              <a:t> </a:t>
            </a:r>
            <a:r>
              <a:rPr lang="en-US" i="1" dirty="0" smtClean="0">
                <a:solidFill>
                  <a:srgbClr val="C00000"/>
                </a:solidFill>
              </a:rPr>
              <a:t>Advisers</a:t>
            </a:r>
            <a:r>
              <a:rPr lang="en-US" i="1" dirty="0">
                <a:solidFill>
                  <a:srgbClr val="C00000"/>
                </a:solidFill>
              </a:rPr>
              <a:t>: Dr. Andi </a:t>
            </a:r>
            <a:r>
              <a:rPr lang="en-US" i="1" dirty="0" err="1" smtClean="0">
                <a:solidFill>
                  <a:srgbClr val="C00000"/>
                </a:solidFill>
              </a:rPr>
              <a:t>Asiz</a:t>
            </a:r>
            <a:r>
              <a:rPr lang="en-US" i="1" dirty="0" smtClean="0">
                <a:solidFill>
                  <a:srgbClr val="C00000"/>
                </a:solidFill>
              </a:rPr>
              <a:t> &amp; Engr</a:t>
            </a:r>
            <a:r>
              <a:rPr lang="en-US" i="1" dirty="0">
                <a:solidFill>
                  <a:srgbClr val="C00000"/>
                </a:solidFill>
              </a:rPr>
              <a:t>. Danish Ahmed</a:t>
            </a:r>
            <a:endParaRPr lang="en-US" i="1" dirty="0" smtClean="0">
              <a:solidFill>
                <a:srgbClr val="C00000"/>
              </a:solidFill>
            </a:endParaRPr>
          </a:p>
          <a:p>
            <a:r>
              <a:rPr lang="en-US" i="1" dirty="0" smtClean="0">
                <a:solidFill>
                  <a:srgbClr val="C00000"/>
                </a:solidFill>
              </a:rPr>
              <a:t>Department of Civil Engineering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College of Engineering</a:t>
            </a:r>
            <a:endParaRPr lang="en-US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Results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21353"/>
              </p:ext>
            </p:extLst>
          </p:nvPr>
        </p:nvGraphicFramePr>
        <p:xfrm>
          <a:off x="683568" y="2348880"/>
          <a:ext cx="7575623" cy="33123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9645"/>
                <a:gridCol w="2857989"/>
                <a:gridCol w="2857989"/>
              </a:tblGrid>
              <a:tr h="6550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Building type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Steel building with RC slab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Steel building with CLT slab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550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Raft foundation depth (m)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2.5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3473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Raft foundation As (</a:t>
                      </a:r>
                      <a:r>
                        <a:rPr lang="en-US" sz="1200" b="1" dirty="0" smtClean="0">
                          <a:effectLst/>
                        </a:rPr>
                        <a:t>ft²/</a:t>
                      </a:r>
                      <a:r>
                        <a:rPr lang="en-US" sz="1200" b="1" dirty="0" err="1" smtClean="0">
                          <a:effectLst/>
                        </a:rPr>
                        <a:t>ft</a:t>
                      </a:r>
                      <a:r>
                        <a:rPr lang="en-US" sz="1200" b="1" dirty="0" smtClean="0">
                          <a:effectLst/>
                        </a:rPr>
                        <a:t>)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0.12 for negative moment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0.022 for positive moment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0.1 for negative moment</a:t>
                      </a:r>
                      <a:endParaRPr lang="en-US" sz="1400" b="1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0.018 for positive moment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550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Pile foundation settlement (mm)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0.3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0.2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4719" y="1554163"/>
            <a:ext cx="63594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C00000"/>
                </a:solidFill>
              </a:rPr>
              <a:t>Steel frame foundation </a:t>
            </a:r>
            <a:r>
              <a:rPr lang="en-US" sz="3200" dirty="0" smtClean="0">
                <a:solidFill>
                  <a:srgbClr val="C00000"/>
                </a:solidFill>
              </a:rPr>
              <a:t>demand: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8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498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Results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1676401"/>
            <a:ext cx="8540750" cy="2040631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RC frame story </a:t>
            </a:r>
            <a:r>
              <a:rPr lang="en-US" dirty="0" smtClean="0">
                <a:solidFill>
                  <a:srgbClr val="C00000"/>
                </a:solidFill>
              </a:rPr>
              <a:t>drift: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45" t="3998" b="1"/>
          <a:stretch/>
        </p:blipFill>
        <p:spPr>
          <a:xfrm>
            <a:off x="449982" y="2276874"/>
            <a:ext cx="4122018" cy="37200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95840" y="5996943"/>
            <a:ext cx="6303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RC</a:t>
            </a:r>
            <a:endParaRPr lang="en-US" sz="2400" dirty="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25" t="686"/>
          <a:stretch/>
        </p:blipFill>
        <p:spPr>
          <a:xfrm>
            <a:off x="4720357" y="2276873"/>
            <a:ext cx="4091855" cy="37200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41471" y="6088673"/>
            <a:ext cx="651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CLT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9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2952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Results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544" y="1217612"/>
            <a:ext cx="8540750" cy="442277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RC frame slab deflection: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7" t="15483" r="1042" b="33146"/>
          <a:stretch/>
        </p:blipFill>
        <p:spPr>
          <a:xfrm>
            <a:off x="827584" y="1772815"/>
            <a:ext cx="7272807" cy="234157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37"/>
          <a:stretch/>
        </p:blipFill>
        <p:spPr>
          <a:xfrm>
            <a:off x="827584" y="3754351"/>
            <a:ext cx="7272807" cy="36004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0" t="9741" b="39120"/>
          <a:stretch/>
        </p:blipFill>
        <p:spPr>
          <a:xfrm>
            <a:off x="828711" y="4223717"/>
            <a:ext cx="7272807" cy="1797572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792"/>
          <a:stretch/>
        </p:blipFill>
        <p:spPr>
          <a:xfrm>
            <a:off x="827584" y="6075888"/>
            <a:ext cx="7272807" cy="3774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8783" y="2907632"/>
            <a:ext cx="5565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RC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1625" y="5103402"/>
            <a:ext cx="651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CLT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10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0586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Results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RC frame foundation demand: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732264"/>
              </p:ext>
            </p:extLst>
          </p:nvPr>
        </p:nvGraphicFramePr>
        <p:xfrm>
          <a:off x="956520" y="2564904"/>
          <a:ext cx="7200798" cy="3001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10"/>
                <a:gridCol w="2400544"/>
                <a:gridCol w="2400544"/>
              </a:tblGrid>
              <a:tr h="5001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Building type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RC building with RC slab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RC building with CLT slab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001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Raft foundation depth (m)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3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2.6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0003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Raft foundation As (ft²/</a:t>
                      </a:r>
                      <a:r>
                        <a:rPr lang="en-US" sz="1400" b="1" dirty="0" err="1">
                          <a:effectLst/>
                        </a:rPr>
                        <a:t>ft</a:t>
                      </a:r>
                      <a:r>
                        <a:rPr lang="en-US" sz="1400" b="1" dirty="0">
                          <a:effectLst/>
                        </a:rPr>
                        <a:t>)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0.13 for negative moment</a:t>
                      </a:r>
                      <a:endParaRPr lang="en-US" sz="1200" b="1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0.027 for positive moment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0.11 for negative moment</a:t>
                      </a:r>
                      <a:endParaRPr lang="en-US" sz="1200" b="1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0.018 for positive moment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0003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Pile foundation settlement (mm)</a:t>
                      </a:r>
                      <a:endParaRPr lang="en-US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0.6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0.5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11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2426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Comparison Summary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effectLst/>
              </a:rPr>
              <a:t>Comparing steel frames with CLT and Concrete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slab.</a:t>
            </a:r>
          </a:p>
          <a:p>
            <a:r>
              <a:rPr lang="en-US" dirty="0">
                <a:solidFill>
                  <a:srgbClr val="C00000"/>
                </a:solidFill>
                <a:effectLst/>
              </a:rPr>
              <a:t>Comparing concrete frames with CLT and Concrete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slabs.</a:t>
            </a:r>
          </a:p>
          <a:p>
            <a:r>
              <a:rPr lang="en-US" dirty="0">
                <a:solidFill>
                  <a:srgbClr val="C00000"/>
                </a:solidFill>
                <a:effectLst/>
              </a:rPr>
              <a:t>Comparing concrete and steel frames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</a:rPr>
              <a:t>Foundation </a:t>
            </a:r>
            <a:r>
              <a:rPr lang="en-US" dirty="0" smtClean="0">
                <a:solidFill>
                  <a:srgbClr val="C00000"/>
                </a:solidFill>
              </a:rPr>
              <a:t>Demand.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12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67499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effectLst/>
              </a:rPr>
              <a:t>Comparing </a:t>
            </a:r>
            <a:r>
              <a:rPr lang="en-US" dirty="0" smtClean="0">
                <a:solidFill>
                  <a:schemeClr val="bg1"/>
                </a:solidFill>
                <a:effectLst/>
              </a:rPr>
              <a:t>Steel Frames </a:t>
            </a:r>
            <a:r>
              <a:rPr lang="en-US" dirty="0">
                <a:solidFill>
                  <a:schemeClr val="bg1"/>
                </a:solidFill>
                <a:effectLst/>
              </a:rPr>
              <a:t>with CLT and Concrete </a:t>
            </a:r>
            <a:r>
              <a:rPr lang="en-US" dirty="0" smtClean="0">
                <a:solidFill>
                  <a:schemeClr val="bg1"/>
                </a:solidFill>
                <a:effectLst/>
              </a:rPr>
              <a:t>Slab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effectLst/>
              </a:rPr>
              <a:t>The drift in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R.C. </a:t>
            </a:r>
            <a:r>
              <a:rPr lang="en-US" dirty="0">
                <a:solidFill>
                  <a:srgbClr val="C00000"/>
                </a:solidFill>
                <a:effectLst/>
              </a:rPr>
              <a:t>slab was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less by 7.2%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.</a:t>
            </a:r>
            <a:endParaRPr lang="en-US" dirty="0">
              <a:solidFill>
                <a:srgbClr val="C00000"/>
              </a:solidFill>
              <a:effectLst/>
            </a:endParaRPr>
          </a:p>
          <a:p>
            <a:r>
              <a:rPr lang="en-US" dirty="0" smtClean="0">
                <a:solidFill>
                  <a:srgbClr val="C00000"/>
                </a:solidFill>
                <a:effectLst/>
              </a:rPr>
              <a:t>The </a:t>
            </a:r>
            <a:r>
              <a:rPr lang="en-US" dirty="0">
                <a:solidFill>
                  <a:srgbClr val="C00000"/>
                </a:solidFill>
                <a:effectLst/>
              </a:rPr>
              <a:t>steel stress and strain ratio was higher in R.C.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slab.</a:t>
            </a:r>
          </a:p>
          <a:p>
            <a:r>
              <a:rPr lang="en-US" dirty="0">
                <a:solidFill>
                  <a:srgbClr val="C00000"/>
                </a:solidFill>
                <a:effectLst/>
              </a:rPr>
              <a:t>R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eaction </a:t>
            </a:r>
            <a:r>
              <a:rPr lang="en-US" dirty="0">
                <a:solidFill>
                  <a:srgbClr val="C00000"/>
                </a:solidFill>
                <a:effectLst/>
              </a:rPr>
              <a:t>forces for the CLT slab structure was less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by </a:t>
            </a:r>
            <a:r>
              <a:rPr lang="en-US" dirty="0">
                <a:solidFill>
                  <a:srgbClr val="C00000"/>
                </a:solidFill>
                <a:effectLst/>
              </a:rPr>
              <a:t>20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%.</a:t>
            </a:r>
          </a:p>
          <a:p>
            <a:r>
              <a:rPr lang="en-US" dirty="0">
                <a:solidFill>
                  <a:srgbClr val="C00000"/>
                </a:solidFill>
                <a:effectLst/>
              </a:rPr>
              <a:t>Mat foundation demand for CLT slab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structure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was less by </a:t>
            </a:r>
            <a:r>
              <a:rPr lang="en-US" dirty="0">
                <a:solidFill>
                  <a:srgbClr val="C00000"/>
                </a:solidFill>
                <a:effectLst/>
              </a:rPr>
              <a:t>20%. From 2m -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2.5m.</a:t>
            </a:r>
            <a:endParaRPr lang="en-US" dirty="0">
              <a:solidFill>
                <a:srgbClr val="C00000"/>
              </a:solidFill>
              <a:effectLst/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effectLst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13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23134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effectLst/>
              </a:rPr>
              <a:t>Comparing </a:t>
            </a:r>
            <a:r>
              <a:rPr lang="en-US" dirty="0" smtClean="0">
                <a:solidFill>
                  <a:schemeClr val="bg1"/>
                </a:solidFill>
                <a:effectLst/>
              </a:rPr>
              <a:t>Concrete Frames </a:t>
            </a:r>
            <a:r>
              <a:rPr lang="en-US" dirty="0">
                <a:solidFill>
                  <a:schemeClr val="bg1"/>
                </a:solidFill>
                <a:effectLst/>
              </a:rPr>
              <a:t>with CLT and Concrete </a:t>
            </a:r>
            <a:r>
              <a:rPr lang="en-US" dirty="0" smtClean="0">
                <a:solidFill>
                  <a:schemeClr val="bg1"/>
                </a:solidFill>
                <a:effectLst/>
              </a:rPr>
              <a:t>Slabs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effectLst/>
              </a:rPr>
              <a:t>The drift in concrete frame with reinforced concrete slab was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less by 18%.</a:t>
            </a:r>
          </a:p>
          <a:p>
            <a:r>
              <a:rPr lang="en-US" dirty="0">
                <a:solidFill>
                  <a:srgbClr val="C00000"/>
                </a:solidFill>
                <a:effectLst/>
              </a:rPr>
              <a:t>T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he CLT slab </a:t>
            </a:r>
            <a:r>
              <a:rPr lang="en-US" dirty="0">
                <a:solidFill>
                  <a:srgbClr val="C00000"/>
                </a:solidFill>
                <a:effectLst/>
              </a:rPr>
              <a:t>has 15% more deflection than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concrete.</a:t>
            </a:r>
          </a:p>
          <a:p>
            <a:r>
              <a:rPr lang="en-US" dirty="0" smtClean="0">
                <a:solidFill>
                  <a:srgbClr val="C00000"/>
                </a:solidFill>
                <a:effectLst/>
              </a:rPr>
              <a:t>CLT is less </a:t>
            </a:r>
            <a:r>
              <a:rPr lang="en-US" dirty="0">
                <a:solidFill>
                  <a:srgbClr val="C00000"/>
                </a:solidFill>
                <a:effectLst/>
              </a:rPr>
              <a:t>17% in total reaction force acting on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column.</a:t>
            </a:r>
          </a:p>
          <a:p>
            <a:r>
              <a:rPr lang="en-US" dirty="0">
                <a:solidFill>
                  <a:srgbClr val="C00000"/>
                </a:solidFill>
                <a:effectLst/>
              </a:rPr>
              <a:t>Mat Foundation demand for CLT is from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          2.6m </a:t>
            </a:r>
            <a:r>
              <a:rPr lang="en-US" dirty="0">
                <a:solidFill>
                  <a:srgbClr val="C00000"/>
                </a:solidFill>
                <a:effectLst/>
              </a:rPr>
              <a:t>- 3m. 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14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59865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effectLst/>
              </a:rPr>
              <a:t>Comparing </a:t>
            </a:r>
            <a:r>
              <a:rPr lang="en-US" dirty="0" smtClean="0">
                <a:solidFill>
                  <a:schemeClr val="bg1"/>
                </a:solidFill>
                <a:effectLst/>
              </a:rPr>
              <a:t>Concrete </a:t>
            </a:r>
            <a:r>
              <a:rPr lang="en-US" dirty="0">
                <a:solidFill>
                  <a:schemeClr val="bg1"/>
                </a:solidFill>
                <a:effectLst/>
              </a:rPr>
              <a:t>and </a:t>
            </a:r>
            <a:r>
              <a:rPr lang="en-US" dirty="0" smtClean="0">
                <a:solidFill>
                  <a:schemeClr val="bg1"/>
                </a:solidFill>
                <a:effectLst/>
              </a:rPr>
              <a:t>Steel Frames</a:t>
            </a:r>
            <a:r>
              <a:rPr lang="en-US" dirty="0">
                <a:solidFill>
                  <a:schemeClr val="bg1"/>
                </a:solidFill>
                <a:effectLst/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effectLst/>
              </a:rPr>
              <a:t>Overall structure performance for the steel frame was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lighter </a:t>
            </a:r>
            <a:r>
              <a:rPr lang="en-US" dirty="0">
                <a:solidFill>
                  <a:srgbClr val="C00000"/>
                </a:solidFill>
                <a:effectLst/>
              </a:rPr>
              <a:t>than the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concrete.</a:t>
            </a:r>
          </a:p>
          <a:p>
            <a:r>
              <a:rPr lang="en-US" dirty="0" smtClean="0">
                <a:solidFill>
                  <a:srgbClr val="C00000"/>
                </a:solidFill>
                <a:effectLst/>
              </a:rPr>
              <a:t>The </a:t>
            </a:r>
            <a:r>
              <a:rPr lang="en-US" dirty="0">
                <a:solidFill>
                  <a:srgbClr val="C00000"/>
                </a:solidFill>
                <a:effectLst/>
              </a:rPr>
              <a:t>drift for steel frame is very close than the concrete frame for concrete slab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.</a:t>
            </a:r>
          </a:p>
          <a:p>
            <a:r>
              <a:rPr lang="en-US" dirty="0" smtClean="0">
                <a:solidFill>
                  <a:srgbClr val="C00000"/>
                </a:solidFill>
                <a:effectLst/>
              </a:rPr>
              <a:t>The </a:t>
            </a:r>
            <a:r>
              <a:rPr lang="en-US" dirty="0">
                <a:solidFill>
                  <a:srgbClr val="C00000"/>
                </a:solidFill>
                <a:effectLst/>
              </a:rPr>
              <a:t>matt foundation for steel frame with CLT is 2m while the mat foundation for concrete frame with CLT slab is 2.6m. </a:t>
            </a:r>
            <a:endParaRPr lang="en-US" dirty="0" smtClean="0">
              <a:solidFill>
                <a:srgbClr val="C00000"/>
              </a:solidFill>
              <a:effectLst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15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82977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Foundation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</a:rPr>
              <a:t>The </a:t>
            </a:r>
            <a:r>
              <a:rPr lang="en-US" dirty="0">
                <a:solidFill>
                  <a:srgbClr val="C00000"/>
                </a:solidFill>
                <a:effectLst/>
              </a:rPr>
              <a:t>settlement will differ from the concrete frame with concrete slab from the concrete frame with CLT slab by 17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%.</a:t>
            </a:r>
          </a:p>
          <a:p>
            <a:pPr marL="0" indent="0">
              <a:buNone/>
            </a:pPr>
            <a:endParaRPr lang="en-US" dirty="0" smtClean="0">
              <a:solidFill>
                <a:srgbClr val="C00000"/>
              </a:solidFill>
              <a:effectLst/>
            </a:endParaRPr>
          </a:p>
          <a:p>
            <a:r>
              <a:rPr lang="en-US" dirty="0" smtClean="0">
                <a:solidFill>
                  <a:srgbClr val="C00000"/>
                </a:solidFill>
                <a:effectLst/>
              </a:rPr>
              <a:t>Settlement in steel </a:t>
            </a:r>
            <a:r>
              <a:rPr lang="en-US" dirty="0">
                <a:solidFill>
                  <a:srgbClr val="C00000"/>
                </a:solidFill>
                <a:effectLst/>
              </a:rPr>
              <a:t>frame with concrete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slab is more than steel </a:t>
            </a:r>
            <a:r>
              <a:rPr lang="en-US" dirty="0">
                <a:solidFill>
                  <a:srgbClr val="C00000"/>
                </a:solidFill>
                <a:effectLst/>
              </a:rPr>
              <a:t>frame with CLT slab by 21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%.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16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14531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onclusion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solidFill>
                  <a:srgbClr val="C00000"/>
                </a:solidFill>
                <a:effectLst/>
              </a:rPr>
              <a:t>Structural performance perspective.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rgbClr val="C00000"/>
                </a:solidFill>
                <a:effectLst/>
              </a:rPr>
              <a:t>S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ave materials.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olidFill>
                  <a:srgbClr val="C00000"/>
                </a:solidFill>
                <a:effectLst/>
              </a:rPr>
              <a:t>However </a:t>
            </a:r>
            <a:r>
              <a:rPr lang="en-US" dirty="0">
                <a:solidFill>
                  <a:srgbClr val="C00000"/>
                </a:solidFill>
                <a:effectLst/>
              </a:rPr>
              <a:t>it had higher drift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rgbClr val="C00000"/>
                </a:solidFill>
                <a:effectLst/>
              </a:rPr>
              <a:t>O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btain </a:t>
            </a:r>
            <a:r>
              <a:rPr lang="en-US" dirty="0">
                <a:solidFill>
                  <a:srgbClr val="C00000"/>
                </a:solidFill>
                <a:effectLst/>
              </a:rPr>
              <a:t>better </a:t>
            </a:r>
            <a:r>
              <a:rPr lang="en-US" dirty="0" smtClean="0">
                <a:solidFill>
                  <a:srgbClr val="C00000"/>
                </a:solidFill>
                <a:effectLst/>
              </a:rPr>
              <a:t>result</a:t>
            </a:r>
            <a:r>
              <a:rPr lang="en-US" dirty="0" smtClean="0">
                <a:solidFill>
                  <a:srgbClr val="FF0000"/>
                </a:solidFill>
                <a:effectLst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17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51098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268760"/>
            <a:ext cx="4355976" cy="52565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Outline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463" y="1340768"/>
            <a:ext cx="8540750" cy="45450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</a:rPr>
              <a:t>Objectives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Foundation Design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Raft Design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Pile Design</a:t>
            </a:r>
            <a:endParaRPr lang="en-US" sz="24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Results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</a:rPr>
              <a:t>Comparison </a:t>
            </a:r>
            <a:r>
              <a:rPr lang="en-US" sz="2400" dirty="0" smtClean="0">
                <a:solidFill>
                  <a:srgbClr val="C00000"/>
                </a:solidFill>
              </a:rPr>
              <a:t>Summary</a:t>
            </a:r>
            <a:endParaRPr lang="en-US" sz="24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</a:rPr>
              <a:t>Conclu</a:t>
            </a:r>
            <a:r>
              <a:rPr lang="en-US" sz="2400" dirty="0" smtClean="0">
                <a:solidFill>
                  <a:srgbClr val="C00000"/>
                </a:solidFill>
              </a:rPr>
              <a:t>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6770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8510588" cy="1256184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Objectives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06" y="1814537"/>
            <a:ext cx="8540750" cy="4422775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Design 60 story building.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Develop 3D models using ETABS for 60 story </a:t>
            </a:r>
            <a:r>
              <a:rPr lang="en-US" sz="2400" dirty="0" smtClean="0">
                <a:solidFill>
                  <a:srgbClr val="C00000"/>
                </a:solidFill>
              </a:rPr>
              <a:t>buildings. </a:t>
            </a:r>
            <a:endParaRPr lang="en-US" sz="2400" dirty="0" smtClean="0">
              <a:solidFill>
                <a:srgbClr val="C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Compare the CLT floor system with traditional RC floor system.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Check the overall structural performance using ETABS.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Check foundation demand. 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9100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Foundation Design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C00000"/>
                </a:solidFill>
              </a:rPr>
              <a:t>Very important element.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dirty="0" smtClean="0">
                <a:solidFill>
                  <a:srgbClr val="C00000"/>
                </a:solidFill>
              </a:rPr>
              <a:t>Shallow Foundation.</a:t>
            </a:r>
          </a:p>
          <a:p>
            <a:pPr lvl="1"/>
            <a:r>
              <a:rPr lang="en-US" sz="2000" dirty="0" smtClean="0">
                <a:solidFill>
                  <a:srgbClr val="C00000"/>
                </a:solidFill>
              </a:rPr>
              <a:t>Raft</a:t>
            </a:r>
          </a:p>
          <a:p>
            <a:pPr lvl="1"/>
            <a:r>
              <a:rPr lang="en-US" sz="2000" dirty="0" smtClean="0">
                <a:solidFill>
                  <a:srgbClr val="C00000"/>
                </a:solidFill>
              </a:rPr>
              <a:t>Footing</a:t>
            </a:r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dirty="0" smtClean="0">
                <a:solidFill>
                  <a:srgbClr val="C00000"/>
                </a:solidFill>
              </a:rPr>
              <a:t>Deep Foundation.</a:t>
            </a:r>
          </a:p>
          <a:p>
            <a:pPr lvl="1"/>
            <a:r>
              <a:rPr lang="en-US" sz="2000" dirty="0" smtClean="0">
                <a:solidFill>
                  <a:srgbClr val="C00000"/>
                </a:solidFill>
              </a:rPr>
              <a:t>Piles</a:t>
            </a:r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dirty="0" smtClean="0">
                <a:solidFill>
                  <a:srgbClr val="C00000"/>
                </a:solidFill>
              </a:rPr>
              <a:t>Mixed Foundation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3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944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Raft Foundation</a:t>
            </a:r>
            <a:endParaRPr lang="en-US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18117" y="1968511"/>
                <a:ext cx="1872208" cy="1925848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60000"/>
                    <a:lumOff val="4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C00000"/>
                    </a:solidFill>
                  </a:rPr>
                  <a:t>Step 1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</a:rPr>
                  <a:t>Calculate the pressure</a:t>
                </a: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</a:rPr>
                      <m:t>𝑞</m:t>
                    </m:r>
                    <m:r>
                      <a:rPr lang="en-US" i="1" smtClean="0">
                        <a:solidFill>
                          <a:srgbClr val="C00000"/>
                        </a:solidFill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𝑄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𝐴</m:t>
                        </m:r>
                      </m:den>
                    </m:f>
                    <m:r>
                      <a:rPr lang="en-US" i="1">
                        <a:solidFill>
                          <a:srgbClr val="C00000"/>
                        </a:solidFill>
                      </a:rPr>
                      <m:t>+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𝑀𝑦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𝐼𝑦</m:t>
                        </m:r>
                      </m:den>
                    </m:f>
                    <m:r>
                      <a:rPr lang="en-US" i="1">
                        <a:solidFill>
                          <a:srgbClr val="C00000"/>
                        </a:solidFill>
                      </a:rPr>
                      <m:t>+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𝑀𝑥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</a:rPr>
                          <m:t>𝐼𝑥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117" y="1968511"/>
                <a:ext cx="1872208" cy="1925848"/>
              </a:xfrm>
              <a:prstGeom prst="rect">
                <a:avLst/>
              </a:prstGeom>
              <a:blipFill rotWithShape="0">
                <a:blip r:embed="rId2"/>
                <a:stretch>
                  <a:fillRect t="-308"/>
                </a:stretch>
              </a:blipFill>
              <a:ln w="57150">
                <a:solidFill>
                  <a:schemeClr val="bg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>
            <a:stCxn id="5" idx="3"/>
          </p:cNvCxnSpPr>
          <p:nvPr/>
        </p:nvCxnSpPr>
        <p:spPr bwMode="auto">
          <a:xfrm>
            <a:off x="2090325" y="2931435"/>
            <a:ext cx="1329547" cy="0"/>
          </a:xfrm>
          <a:prstGeom prst="straightConnector1">
            <a:avLst/>
          </a:prstGeom>
          <a:ln w="76200"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19872" y="1998262"/>
            <a:ext cx="1872208" cy="1938992"/>
          </a:xfrm>
          <a:prstGeom prst="rect">
            <a:avLst/>
          </a:prstGeom>
          <a:noFill/>
          <a:ln w="57150">
            <a:solidFill>
              <a:schemeClr val="bg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Step 2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Determine the critical strip of joints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44208" y="1968511"/>
            <a:ext cx="1872208" cy="1938992"/>
          </a:xfrm>
          <a:prstGeom prst="rect">
            <a:avLst/>
          </a:prstGeom>
          <a:noFill/>
          <a:ln w="57150">
            <a:solidFill>
              <a:schemeClr val="bg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Step 3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Obtain shear, moment diagram through SAP2000 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5292080" y="2924451"/>
            <a:ext cx="1152128" cy="6984"/>
          </a:xfrm>
          <a:prstGeom prst="straightConnector1">
            <a:avLst/>
          </a:prstGeom>
          <a:ln w="76200"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2"/>
          </p:cNvCxnSpPr>
          <p:nvPr/>
        </p:nvCxnSpPr>
        <p:spPr bwMode="auto">
          <a:xfrm>
            <a:off x="7380312" y="3907503"/>
            <a:ext cx="0" cy="745633"/>
          </a:xfrm>
          <a:prstGeom prst="straightConnector1">
            <a:avLst/>
          </a:prstGeom>
          <a:ln w="76200"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851773" y="4653136"/>
                <a:ext cx="3960440" cy="1104213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60000"/>
                    <a:lumOff val="4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C00000"/>
                    </a:solidFill>
                  </a:rPr>
                  <a:t>Step 4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</a:rPr>
                  <a:t>Calculate the raft depth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𝑈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=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𝑏𝑜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×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𝑑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×(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𝛷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×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0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.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34</m:t>
                      </m:r>
                      <m:r>
                        <a:rPr lang="en-US" i="1" smtClean="0">
                          <a:solidFill>
                            <a:srgbClr val="C00000"/>
                          </a:solidFill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rgbClr val="C00000"/>
                              </a:solidFill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C00000"/>
                                  </a:solidFill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C00000"/>
                                  </a:solidFill>
                                </a:rPr>
                                <m:t>fc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C00000"/>
                                  </a:solidFill>
                                </a:rPr>
                                <m:t>′</m:t>
                              </m:r>
                            </m:sup>
                          </m:sSup>
                        </m:e>
                      </m:rad>
                      <m:r>
                        <a:rPr lang="en-US" i="1">
                          <a:solidFill>
                            <a:srgbClr val="C00000"/>
                          </a:solidFill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1773" y="4653136"/>
                <a:ext cx="3960440" cy="110421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57150">
                <a:solidFill>
                  <a:schemeClr val="bg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Arrow Connector 28"/>
          <p:cNvCxnSpPr>
            <a:stCxn id="27" idx="1"/>
          </p:cNvCxnSpPr>
          <p:nvPr/>
        </p:nvCxnSpPr>
        <p:spPr bwMode="auto">
          <a:xfrm flipH="1" flipV="1">
            <a:off x="3807659" y="5157193"/>
            <a:ext cx="1044114" cy="48050"/>
          </a:xfrm>
          <a:prstGeom prst="straightConnector1">
            <a:avLst/>
          </a:prstGeom>
          <a:ln w="76200"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301625" y="4115688"/>
                <a:ext cx="3506032" cy="1848519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60000"/>
                    <a:lumOff val="4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C00000"/>
                    </a:solidFill>
                  </a:rPr>
                  <a:t>Step 5</a:t>
                </a:r>
              </a:p>
              <a:p>
                <a:r>
                  <a:rPr lang="en-US" dirty="0" smtClean="0">
                    <a:solidFill>
                      <a:srgbClr val="C00000"/>
                    </a:solidFill>
                  </a:rPr>
                  <a:t>Calculate the area of steel</a:t>
                </a:r>
              </a:p>
              <a:p>
                <a:endParaRPr lang="en-US" dirty="0">
                  <a:solidFill>
                    <a:srgbClr val="C00000"/>
                  </a:solidFill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mtClean="0">
                          <a:solidFill>
                            <a:srgbClr val="C00000"/>
                          </a:solidFill>
                        </a:rPr>
                        <m:t>Mu</m:t>
                      </m:r>
                      <m:r>
                        <a:rPr lang="en-US" smtClean="0">
                          <a:solidFill>
                            <a:srgbClr val="C00000"/>
                          </a:solidFill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mtClean="0">
                          <a:solidFill>
                            <a:srgbClr val="C00000"/>
                          </a:solidFill>
                        </a:rPr>
                        <m:t>Φ</m:t>
                      </m:r>
                      <m:r>
                        <a:rPr lang="en-US" smtClean="0">
                          <a:solidFill>
                            <a:srgbClr val="C00000"/>
                          </a:solidFill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US" smtClean="0">
                          <a:solidFill>
                            <a:srgbClr val="C00000"/>
                          </a:solidFill>
                        </a:rPr>
                        <m:t>As</m:t>
                      </m:r>
                      <m:r>
                        <a:rPr lang="en-US" smtClean="0">
                          <a:solidFill>
                            <a:srgbClr val="C00000"/>
                          </a:solidFill>
                        </a:rPr>
                        <m:t>×</m:t>
                      </m:r>
                      <m:r>
                        <m:rPr>
                          <m:sty m:val="p"/>
                        </m:rPr>
                        <a:rPr lang="en-US" smtClean="0">
                          <a:solidFill>
                            <a:srgbClr val="C00000"/>
                          </a:solidFill>
                        </a:rPr>
                        <m:t>fy</m:t>
                      </m:r>
                      <m:r>
                        <a:rPr lang="en-US" smtClean="0">
                          <a:solidFill>
                            <a:srgbClr val="C00000"/>
                          </a:solidFill>
                        </a:rPr>
                        <m:t>×(</m:t>
                      </m:r>
                      <m:r>
                        <m:rPr>
                          <m:sty m:val="p"/>
                        </m:rPr>
                        <a:rPr lang="en-US" smtClean="0">
                          <a:solidFill>
                            <a:srgbClr val="C00000"/>
                          </a:solidFill>
                        </a:rPr>
                        <m:t>d</m:t>
                      </m:r>
                      <m:r>
                        <a:rPr lang="en-US" i="1">
                          <a:solidFill>
                            <a:srgbClr val="C00000"/>
                          </a:solidFill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C00000"/>
                              </a:solidFill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C00000"/>
                              </a:solidFill>
                            </a:rPr>
                            <m:t>a</m:t>
                          </m:r>
                        </m:num>
                        <m:den>
                          <m:r>
                            <a:rPr lang="en-US">
                              <a:solidFill>
                                <a:srgbClr val="C00000"/>
                              </a:solidFill>
                            </a:rPr>
                            <m:t>2</m:t>
                          </m:r>
                        </m:den>
                      </m:f>
                      <m:r>
                        <a:rPr lang="en-US">
                          <a:solidFill>
                            <a:srgbClr val="C00000"/>
                          </a:solidFill>
                        </a:rPr>
                        <m:t>)</m:t>
                      </m:r>
                    </m:oMath>
                  </m:oMathPara>
                </a14:m>
                <a:endParaRPr lang="en-US" dirty="0" smtClean="0">
                  <a:solidFill>
                    <a:srgbClr val="C00000"/>
                  </a:solidFill>
                </a:endParaRPr>
              </a:p>
              <a:p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25" y="4115688"/>
                <a:ext cx="3506032" cy="184851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57150">
                <a:solidFill>
                  <a:schemeClr val="bg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4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17383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Pile Foundation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2034" y="1998262"/>
            <a:ext cx="1872208" cy="1631216"/>
          </a:xfrm>
          <a:prstGeom prst="rect">
            <a:avLst/>
          </a:prstGeom>
          <a:noFill/>
          <a:ln w="57150">
            <a:solidFill>
              <a:schemeClr val="bg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Step 1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Calculate the settlement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S=S1+S2+S3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2104242" y="2931435"/>
            <a:ext cx="1329547" cy="29751"/>
          </a:xfrm>
          <a:prstGeom prst="straightConnector1">
            <a:avLst/>
          </a:prstGeom>
          <a:ln w="76200"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19872" y="1998262"/>
            <a:ext cx="1872208" cy="1631216"/>
          </a:xfrm>
          <a:prstGeom prst="rect">
            <a:avLst/>
          </a:prstGeom>
          <a:noFill/>
          <a:ln w="57150">
            <a:solidFill>
              <a:schemeClr val="bg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Step 2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Assume several steel pile cross section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6444208" y="1998262"/>
                <a:ext cx="1872208" cy="1766959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60000"/>
                    <a:lumOff val="4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C00000"/>
                    </a:solidFill>
                  </a:rPr>
                  <a:t>Step 3</a:t>
                </a:r>
              </a:p>
              <a:p>
                <a:r>
                  <a:rPr lang="en-US" dirty="0">
                    <a:solidFill>
                      <a:srgbClr val="C00000"/>
                    </a:solidFill>
                  </a:rPr>
                  <a:t>Calculate elastic settlement</a:t>
                </a:r>
              </a:p>
              <a:p>
                <a:pPr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Q</m:t>
                        </m:r>
                        <m: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C00000"/>
                    </a:solidFill>
                  </a:rPr>
                  <a:t> 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208" y="1998262"/>
                <a:ext cx="1872208" cy="1766959"/>
              </a:xfrm>
              <a:prstGeom prst="rect">
                <a:avLst/>
              </a:prstGeom>
              <a:blipFill rotWithShape="0">
                <a:blip r:embed="rId2"/>
                <a:stretch>
                  <a:fillRect t="-334"/>
                </a:stretch>
              </a:blipFill>
              <a:ln w="57150">
                <a:solidFill>
                  <a:schemeClr val="bg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 bwMode="auto">
          <a:xfrm flipV="1">
            <a:off x="5292080" y="2924451"/>
            <a:ext cx="1152128" cy="6984"/>
          </a:xfrm>
          <a:prstGeom prst="straightConnector1">
            <a:avLst/>
          </a:prstGeom>
          <a:ln w="76200"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5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21" name="Picture 20" descr="foundation cross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93912" y="3857624"/>
            <a:ext cx="5486400" cy="253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07607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foundation cross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676399"/>
            <a:ext cx="9143999" cy="442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98602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Results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Steel frame drift comparison: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93" t="-135"/>
          <a:stretch/>
        </p:blipFill>
        <p:spPr>
          <a:xfrm>
            <a:off x="467544" y="2276872"/>
            <a:ext cx="4104456" cy="3815925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1" t="963"/>
          <a:stretch/>
        </p:blipFill>
        <p:spPr>
          <a:xfrm>
            <a:off x="4737919" y="2311219"/>
            <a:ext cx="4104456" cy="37815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58073" y="6108732"/>
            <a:ext cx="1723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RC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56847" y="6158428"/>
            <a:ext cx="651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CLT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6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319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4" t="24979" b="17246"/>
          <a:stretch/>
        </p:blipFill>
        <p:spPr>
          <a:xfrm>
            <a:off x="914994" y="4101585"/>
            <a:ext cx="7278328" cy="19917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Results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544" y="1196753"/>
            <a:ext cx="8540750" cy="86409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Steel frame slab deflection: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1" r="-288" b="28733"/>
          <a:stretch/>
        </p:blipFill>
        <p:spPr>
          <a:xfrm>
            <a:off x="914995" y="1700809"/>
            <a:ext cx="7278328" cy="21659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8430" y="2636912"/>
            <a:ext cx="5565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RC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3337" y="5080463"/>
            <a:ext cx="651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CLT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" t="88370" r="-288"/>
          <a:stretch/>
        </p:blipFill>
        <p:spPr>
          <a:xfrm>
            <a:off x="920514" y="3631980"/>
            <a:ext cx="7272808" cy="46960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801"/>
          <a:stretch/>
        </p:blipFill>
        <p:spPr>
          <a:xfrm>
            <a:off x="920515" y="6142322"/>
            <a:ext cx="7272807" cy="42057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524181" y="6211323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7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536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99&quot;/&gt;&lt;/object&gt;&lt;object type=&quot;3&quot; unique_id=&quot;10005&quot;&gt;&lt;property id=&quot;20148&quot; value=&quot;5&quot;/&gt;&lt;property id=&quot;20300&quot; value=&quot;Slide 2&quot;/&gt;&lt;property id=&quot;20307&quot; value=&quot;385&quot;/&gt;&lt;/object&gt;&lt;object type=&quot;3&quot; unique_id=&quot;10006&quot;&gt;&lt;property id=&quot;20148&quot; value=&quot;5&quot;/&gt;&lt;property id=&quot;20300&quot; value=&quot;Slide 3&quot;/&gt;&lt;property id=&quot;20307&quot; value=&quot;286&quot;/&gt;&lt;/object&gt;&lt;object type=&quot;3&quot; unique_id=&quot;10007&quot;&gt;&lt;property id=&quot;20148&quot; value=&quot;5&quot;/&gt;&lt;property id=&quot;20300&quot; value=&quot;Slide 4 - &amp;quot;First Steps towards Establishment of the University &amp;quot;&quot;/&gt;&lt;property id=&quot;20307&quot; value=&quot;387&quot;/&gt;&lt;/object&gt;&lt;object type=&quot;3&quot; unique_id=&quot;10008&quot;&gt;&lt;property id=&quot;20148&quot; value=&quot;5&quot;/&gt;&lt;property id=&quot;20300&quot; value=&quot;Slide 5 - &amp;quot;Guiding Principles for Establishing the University&amp;quot;&quot;/&gt;&lt;property id=&quot;20307&quot; value=&quot;259&quot;/&gt;&lt;/object&gt;&lt;object type=&quot;3&quot; unique_id=&quot;10009&quot;&gt;&lt;property id=&quot;20148&quot; value=&quot;5&quot;/&gt;&lt;property id=&quot;20300&quot; value=&quot;Slide 6 - &amp;quot;Guiding Principles- continued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Mission and Vision Principles&amp;quot;&quot;/&gt;&lt;property id=&quot;20307&quot; value=&quot;260&quot;/&gt;&lt;/object&gt;&lt;object type=&quot;3&quot; unique_id=&quot;10011&quot;&gt;&lt;property id=&quot;20148&quot; value=&quot;5&quot;/&gt;&lt;property id=&quot;20300&quot; value=&quot;Slide 8 - &amp;quot;Vision and Mission &amp;quot;&quot;/&gt;&lt;property id=&quot;20307&quot; value=&quot;310&quot;/&gt;&lt;/object&gt;&lt;object type=&quot;3&quot; unique_id=&quot;10012&quot;&gt;&lt;property id=&quot;20148&quot; value=&quot;5&quot;/&gt;&lt;property id=&quot;20300&quot; value=&quot;Slide 9 - &amp;quot;Vision and Mission (contd.) &amp;quot;&quot;/&gt;&lt;property id=&quot;20307&quot; value=&quot;311&quot;/&gt;&lt;/object&gt;&lt;object type=&quot;3&quot; unique_id=&quot;10013&quot;&gt;&lt;property id=&quot;20148&quot; value=&quot;5&quot;/&gt;&lt;property id=&quot;20300&quot; value=&quot;Slide 10 - &amp;quot;Facts about the University&amp;quot;&quot;/&gt;&lt;property id=&quot;20307&quot; value=&quot;312&quot;/&gt;&lt;/object&gt;&lt;object type=&quot;3&quot; unique_id=&quot;10014&quot;&gt;&lt;property id=&quot;20148&quot; value=&quot;5&quot;/&gt;&lt;property id=&quot;20300&quot; value=&quot;Slide 11 - &amp;quot;Facts about the University (contd.)&amp;quot;&quot;/&gt;&lt;property id=&quot;20307&quot; value=&quot;313&quot;/&gt;&lt;/object&gt;&lt;object type=&quot;3&quot; unique_id=&quot;10015&quot;&gt;&lt;property id=&quot;20148&quot; value=&quot;5&quot;/&gt;&lt;property id=&quot;20300&quot; value=&quot;Slide 12 - &amp;quot;Facts about the University (contd.)&amp;quot;&quot;/&gt;&lt;property id=&quot;20307&quot; value=&quot;388&quot;/&gt;&lt;/object&gt;&lt;object type=&quot;3&quot; unique_id=&quot;10016&quot;&gt;&lt;property id=&quot;20148&quot; value=&quot;5&quot;/&gt;&lt;property id=&quot;20300&quot; value=&quot;Slide 13 - &amp;quot;Designing the University System &amp;amp; Academic Program&amp;quot;&quot;/&gt;&lt;property id=&quot;20307&quot; value=&quot;315&quot;/&gt;&lt;/object&gt;&lt;object type=&quot;3&quot; unique_id=&quot;10017&quot;&gt;&lt;property id=&quot;20148&quot; value=&quot;5&quot;/&gt;&lt;property id=&quot;20300&quot; value=&quot;Slide 14 - &amp;quot;Designing the University System &amp;amp; Academic Program (contd.)&amp;quot;&quot;/&gt;&lt;property id=&quot;20307&quot; value=&quot;316&quot;/&gt;&lt;/object&gt;&lt;object type=&quot;3&quot; unique_id=&quot;10018&quot;&gt;&lt;property id=&quot;20148&quot; value=&quot;5&quot;/&gt;&lt;property id=&quot;20300&quot; value=&quot;Slide 15 - &amp;quot;Designing the University System &amp;amp; Academic Program (contd.)&amp;quot;&quot;/&gt;&lt;property id=&quot;20307&quot; value=&quot;317&quot;/&gt;&lt;/object&gt;&lt;object type=&quot;3&quot; unique_id=&quot;10019&quot;&gt;&lt;property id=&quot;20148&quot; value=&quot;5&quot;/&gt;&lt;property id=&quot;20300&quot; value=&quot;Slide 16 - &amp;quot;Task designed by TIEC&amp;#x0D;&amp;#x0A;&amp;quot;&quot;/&gt;&lt;property id=&quot;20307&quot; value=&quot;320&quot;/&gt;&lt;/object&gt;&lt;object type=&quot;3&quot; unique_id=&quot;10020&quot;&gt;&lt;property id=&quot;20148&quot; value=&quot;5&quot;/&gt;&lt;property id=&quot;20300&quot; value=&quot;Slide 17 - &amp;quot;Academic Programs&amp;quot;&quot;/&gt;&lt;property id=&quot;20307&quot; value=&quot;392&quot;/&gt;&lt;/object&gt;&lt;object type=&quot;3&quot; unique_id=&quot;10021&quot;&gt;&lt;property id=&quot;20148&quot; value=&quot;5&quot;/&gt;&lt;property id=&quot;20300&quot; value=&quot;Slide 18 - &amp;quot;Academic Programs (contd.)&amp;quot;&quot;/&gt;&lt;property id=&quot;20307&quot; value=&quot;393&quot;/&gt;&lt;/object&gt;&lt;object type=&quot;3&quot; unique_id=&quot;10022&quot;&gt;&lt;property id=&quot;20148&quot; value=&quot;5&quot;/&gt;&lt;property id=&quot;20300&quot; value=&quot;Slide 19 - &amp;quot;Academic Programs (contd.)&amp;quot;&quot;/&gt;&lt;property id=&quot;20307&quot; value=&quot;394&quot;/&gt;&lt;/object&gt;&lt;object type=&quot;3&quot; unique_id=&quot;10023&quot;&gt;&lt;property id=&quot;20148&quot; value=&quot;5&quot;/&gt;&lt;property id=&quot;20300&quot; value=&quot;Slide 20 - &amp;quot;The Foundation of the Curricula&amp;quot;&quot;/&gt;&lt;property id=&quot;20307&quot; value=&quot;327&quot;/&gt;&lt;/object&gt;&lt;object type=&quot;3&quot; unique_id=&quot;10024&quot;&gt;&lt;property id=&quot;20148&quot; value=&quot;5&quot;/&gt;&lt;property id=&quot;20300&quot; value=&quot;Slide 21 - &amp;quot;University Characteristics&amp;quot;&quot;/&gt;&lt;property id=&quot;20307&quot; value=&quot;328&quot;/&gt;&lt;/object&gt;&lt;object type=&quot;3&quot; unique_id=&quot;10025&quot;&gt;&lt;property id=&quot;20148&quot; value=&quot;5&quot;/&gt;&lt;property id=&quot;20300&quot; value=&quot;Slide 22 - &amp;quot;Learning Modes&amp;quot;&quot;/&gt;&lt;property id=&quot;20307&quot; value=&quot;329&quot;/&gt;&lt;/object&gt;&lt;object type=&quot;3&quot; unique_id=&quot;10028&quot;&gt;&lt;property id=&quot;20148&quot; value=&quot;5&quot;/&gt;&lt;property id=&quot;20300&quot; value=&quot;Slide 25 - &amp;quot;Learning Resource Center&amp;quot;&quot;/&gt;&lt;property id=&quot;20307&quot; value=&quot;402&quot;/&gt;&lt;/object&gt;&lt;object type=&quot;3&quot; unique_id=&quot;10029&quot;&gt;&lt;property id=&quot;20148&quot; value=&quot;5&quot;/&gt;&lt;property id=&quot;20300&quot; value=&quot;Slide 26 - &amp;quot;Scientific Research&amp;quot;&quot;/&gt;&lt;property id=&quot;20307&quot; value=&quot;337&quot;/&gt;&lt;/object&gt;&lt;object type=&quot;3&quot; unique_id=&quot;10030&quot;&gt;&lt;property id=&quot;20148&quot; value=&quot;5&quot;/&gt;&lt;property id=&quot;20300&quot; value=&quot;Slide 27 - &amp;quot;Accreditation&amp;quot;&quot;/&gt;&lt;property id=&quot;20307&quot; value=&quot;338&quot;/&gt;&lt;/object&gt;&lt;object type=&quot;3&quot; unique_id=&quot;10031&quot;&gt;&lt;property id=&quot;20148&quot; value=&quot;5&quot;/&gt;&lt;property id=&quot;20300&quot; value=&quot;Slide 28&quot;/&gt;&lt;property id=&quot;20307&quot; value=&quot;401&quot;/&gt;&lt;/object&gt;&lt;object type=&quot;3&quot; unique_id=&quot;10032&quot;&gt;&lt;property id=&quot;20148&quot; value=&quot;5&quot;/&gt;&lt;property id=&quot;20300&quot; value=&quot;Slide 29&quot;/&gt;&lt;property id=&quot;20307&quot; value=&quot;395&quot;/&gt;&lt;/object&gt;&lt;object type=&quot;3&quot; unique_id=&quot;10033&quot;&gt;&lt;property id=&quot;20148&quot; value=&quot;5&quot;/&gt;&lt;property id=&quot;20300&quot; value=&quot;Slide 30 - &amp;quot;Roadmap for Sustainable Growth (contd.)&amp;quot;&quot;/&gt;&lt;property id=&quot;20307&quot; value=&quot;339&quot;/&gt;&lt;/object&gt;&lt;object type=&quot;3&quot; unique_id=&quot;10034&quot;&gt;&lt;property id=&quot;20148&quot; value=&quot;5&quot;/&gt;&lt;property id=&quot;20300&quot; value=&quot;Slide 31&quot;/&gt;&lt;property id=&quot;20307&quot; value=&quot;397&quot;/&gt;&lt;/object&gt;&lt;object type=&quot;3&quot; unique_id=&quot;10035&quot;&gt;&lt;property id=&quot;20148&quot; value=&quot;5&quot;/&gt;&lt;property id=&quot;20300&quot; value=&quot;Slide 32&quot;/&gt;&lt;property id=&quot;20307&quot; value=&quot;341&quot;/&gt;&lt;/object&gt;&lt;object type=&quot;3&quot; unique_id=&quot;10036&quot;&gt;&lt;property id=&quot;20148&quot; value=&quot;5&quot;/&gt;&lt;property id=&quot;20300&quot; value=&quot;Slide 33&quot;/&gt;&lt;property id=&quot;20307&quot; value=&quot;342&quot;/&gt;&lt;/object&gt;&lt;object type=&quot;3&quot; unique_id=&quot;10037&quot;&gt;&lt;property id=&quot;20148&quot; value=&quot;5&quot;/&gt;&lt;property id=&quot;20300&quot; value=&quot;Slide 34&quot;/&gt;&lt;property id=&quot;20307&quot; value=&quot;343&quot;/&gt;&lt;/object&gt;&lt;object type=&quot;3&quot; unique_id=&quot;10038&quot;&gt;&lt;property id=&quot;20148&quot; value=&quot;5&quot;/&gt;&lt;property id=&quot;20300&quot; value=&quot;Slide 35&quot;/&gt;&lt;property id=&quot;20307&quot; value=&quot;344&quot;/&gt;&lt;/object&gt;&lt;object type=&quot;3&quot; unique_id=&quot;10039&quot;&gt;&lt;property id=&quot;20148&quot; value=&quot;5&quot;/&gt;&lt;property id=&quot;20300&quot; value=&quot;Slide 36&quot;/&gt;&lt;property id=&quot;20307&quot; value=&quot;345&quot;/&gt;&lt;/object&gt;&lt;object type=&quot;3&quot; unique_id=&quot;10040&quot;&gt;&lt;property id=&quot;20148&quot; value=&quot;5&quot;/&gt;&lt;property id=&quot;20300&quot; value=&quot;Slide 37&quot;/&gt;&lt;property id=&quot;20307&quot; value=&quot;346&quot;/&gt;&lt;/object&gt;&lt;object type=&quot;3&quot; unique_id=&quot;10041&quot;&gt;&lt;property id=&quot;20148&quot; value=&quot;5&quot;/&gt;&lt;property id=&quot;20300&quot; value=&quot;Slide 38&quot;/&gt;&lt;property id=&quot;20307&quot; value=&quot;347&quot;/&gt;&lt;/object&gt;&lt;object type=&quot;3&quot; unique_id=&quot;10042&quot;&gt;&lt;property id=&quot;20148&quot; value=&quot;5&quot;/&gt;&lt;property id=&quot;20300&quot; value=&quot;Slide 39&quot;/&gt;&lt;property id=&quot;20307&quot; value=&quot;348&quot;/&gt;&lt;/object&gt;&lt;object type=&quot;3&quot; unique_id=&quot;10043&quot;&gt;&lt;property id=&quot;20148&quot; value=&quot;5&quot;/&gt;&lt;property id=&quot;20300&quot; value=&quot;Slide 40&quot;/&gt;&lt;property id=&quot;20307&quot; value=&quot;349&quot;/&gt;&lt;/object&gt;&lt;object type=&quot;3&quot; unique_id=&quot;10044&quot;&gt;&lt;property id=&quot;20148&quot; value=&quot;5&quot;/&gt;&lt;property id=&quot;20300&quot; value=&quot;Slide 41&quot;/&gt;&lt;property id=&quot;20307&quot; value=&quot;350&quot;/&gt;&lt;/object&gt;&lt;object type=&quot;3&quot; unique_id=&quot;10045&quot;&gt;&lt;property id=&quot;20148&quot; value=&quot;5&quot;/&gt;&lt;property id=&quot;20300&quot; value=&quot;Slide 42&quot;/&gt;&lt;property id=&quot;20307&quot; value=&quot;351&quot;/&gt;&lt;/object&gt;&lt;object type=&quot;3&quot; unique_id=&quot;10046&quot;&gt;&lt;property id=&quot;20148&quot; value=&quot;5&quot;/&gt;&lt;property id=&quot;20300&quot; value=&quot;Slide 43&quot;/&gt;&lt;property id=&quot;20307&quot; value=&quot;353&quot;/&gt;&lt;/object&gt;&lt;object type=&quot;3&quot; unique_id=&quot;10047&quot;&gt;&lt;property id=&quot;20148&quot; value=&quot;5&quot;/&gt;&lt;property id=&quot;20300&quot; value=&quot;Slide 44&quot;/&gt;&lt;property id=&quot;20307&quot; value=&quot;354&quot;/&gt;&lt;/object&gt;&lt;object type=&quot;3&quot; unique_id=&quot;10048&quot;&gt;&lt;property id=&quot;20148&quot; value=&quot;5&quot;/&gt;&lt;property id=&quot;20300&quot; value=&quot;Slide 45&quot;/&gt;&lt;property id=&quot;20307&quot; value=&quot;355&quot;/&gt;&lt;/object&gt;&lt;object type=&quot;3&quot; unique_id=&quot;10049&quot;&gt;&lt;property id=&quot;20148&quot; value=&quot;5&quot;/&gt;&lt;property id=&quot;20300&quot; value=&quot;Slide 46&quot;/&gt;&lt;property id=&quot;20307&quot; value=&quot;356&quot;/&gt;&lt;/object&gt;&lt;object type=&quot;3&quot; unique_id=&quot;10050&quot;&gt;&lt;property id=&quot;20148&quot; value=&quot;5&quot;/&gt;&lt;property id=&quot;20300&quot; value=&quot;Slide 47&quot;/&gt;&lt;property id=&quot;20307&quot; value=&quot;357&quot;/&gt;&lt;/object&gt;&lt;object type=&quot;3&quot; unique_id=&quot;10051&quot;&gt;&lt;property id=&quot;20148&quot; value=&quot;5&quot;/&gt;&lt;property id=&quot;20300&quot; value=&quot;Slide 48&quot;/&gt;&lt;property id=&quot;20307&quot; value=&quot;358&quot;/&gt;&lt;/object&gt;&lt;object type=&quot;3&quot; unique_id=&quot;10052&quot;&gt;&lt;property id=&quot;20148&quot; value=&quot;5&quot;/&gt;&lt;property id=&quot;20300&quot; value=&quot;Slide 49&quot;/&gt;&lt;property id=&quot;20307&quot; value=&quot;359&quot;/&gt;&lt;/object&gt;&lt;object type=&quot;3&quot; unique_id=&quot;10053&quot;&gt;&lt;property id=&quot;20148&quot; value=&quot;5&quot;/&gt;&lt;property id=&quot;20300&quot; value=&quot;Slide 50&quot;/&gt;&lt;property id=&quot;20307&quot; value=&quot;360&quot;/&gt;&lt;/object&gt;&lt;object type=&quot;3&quot; unique_id=&quot;10054&quot;&gt;&lt;property id=&quot;20148&quot; value=&quot;5&quot;/&gt;&lt;property id=&quot;20300&quot; value=&quot;Slide 51&quot;/&gt;&lt;property id=&quot;20307&quot; value=&quot;362&quot;/&gt;&lt;/object&gt;&lt;object type=&quot;3&quot; unique_id=&quot;10055&quot;&gt;&lt;property id=&quot;20148&quot; value=&quot;5&quot;/&gt;&lt;property id=&quot;20300&quot; value=&quot;Slide 52&quot;/&gt;&lt;property id=&quot;20307&quot; value=&quot;363&quot;/&gt;&lt;/object&gt;&lt;object type=&quot;3&quot; unique_id=&quot;10056&quot;&gt;&lt;property id=&quot;20148&quot; value=&quot;5&quot;/&gt;&lt;property id=&quot;20300&quot; value=&quot;Slide 53&quot;/&gt;&lt;property id=&quot;20307&quot; value=&quot;364&quot;/&gt;&lt;/object&gt;&lt;object type=&quot;3&quot; unique_id=&quot;10057&quot;&gt;&lt;property id=&quot;20148&quot; value=&quot;5&quot;/&gt;&lt;property id=&quot;20300&quot; value=&quot;Slide 54&quot;/&gt;&lt;property id=&quot;20307&quot; value=&quot;366&quot;/&gt;&lt;/object&gt;&lt;object type=&quot;3&quot; unique_id=&quot;10058&quot;&gt;&lt;property id=&quot;20148&quot; value=&quot;5&quot;/&gt;&lt;property id=&quot;20300&quot; value=&quot;Slide 55&quot;/&gt;&lt;property id=&quot;20307&quot; value=&quot;367&quot;/&gt;&lt;/object&gt;&lt;object type=&quot;3&quot; unique_id=&quot;10059&quot;&gt;&lt;property id=&quot;20148&quot; value=&quot;5&quot;/&gt;&lt;property id=&quot;20300&quot; value=&quot;Slide 56&quot;/&gt;&lt;property id=&quot;20307&quot; value=&quot;368&quot;/&gt;&lt;/object&gt;&lt;object type=&quot;3&quot; unique_id=&quot;10060&quot;&gt;&lt;property id=&quot;20148&quot; value=&quot;5&quot;/&gt;&lt;property id=&quot;20300&quot; value=&quot;Slide 57&quot;/&gt;&lt;property id=&quot;20307&quot; value=&quot;369&quot;/&gt;&lt;/object&gt;&lt;object type=&quot;3&quot; unique_id=&quot;10061&quot;&gt;&lt;property id=&quot;20148&quot; value=&quot;5&quot;/&gt;&lt;property id=&quot;20300&quot; value=&quot;Slide 58&quot;/&gt;&lt;property id=&quot;20307&quot; value=&quot;370&quot;/&gt;&lt;/object&gt;&lt;object type=&quot;3&quot; unique_id=&quot;10062&quot;&gt;&lt;property id=&quot;20148&quot; value=&quot;5&quot;/&gt;&lt;property id=&quot;20300&quot; value=&quot;Slide 59&quot;/&gt;&lt;property id=&quot;20307&quot; value=&quot;371&quot;/&gt;&lt;/object&gt;&lt;object type=&quot;3&quot; unique_id=&quot;10063&quot;&gt;&lt;property id=&quot;20148&quot; value=&quot;5&quot;/&gt;&lt;property id=&quot;20300&quot; value=&quot;Slide 60&quot;/&gt;&lt;property id=&quot;20307&quot; value=&quot;374&quot;/&gt;&lt;/object&gt;&lt;object type=&quot;3&quot; unique_id=&quot;10064&quot;&gt;&lt;property id=&quot;20148&quot; value=&quot;5&quot;/&gt;&lt;property id=&quot;20300&quot; value=&quot;Slide 61&quot;/&gt;&lt;property id=&quot;20307&quot; value=&quot;375&quot;/&gt;&lt;/object&gt;&lt;object type=&quot;3&quot; unique_id=&quot;10065&quot;&gt;&lt;property id=&quot;20148&quot; value=&quot;5&quot;/&gt;&lt;property id=&quot;20300&quot; value=&quot;Slide 62&quot;/&gt;&lt;property id=&quot;20307&quot; value=&quot;376&quot;/&gt;&lt;/object&gt;&lt;object type=&quot;3&quot; unique_id=&quot;10066&quot;&gt;&lt;property id=&quot;20148&quot; value=&quot;5&quot;/&gt;&lt;property id=&quot;20300&quot; value=&quot;Slide 63&quot;/&gt;&lt;property id=&quot;20307&quot; value=&quot;377&quot;/&gt;&lt;/object&gt;&lt;object type=&quot;3&quot; unique_id=&quot;10067&quot;&gt;&lt;property id=&quot;20148&quot; value=&quot;5&quot;/&gt;&lt;property id=&quot;20300&quot; value=&quot;Slide 64&quot;/&gt;&lt;property id=&quot;20307&quot; value=&quot;378&quot;/&gt;&lt;/object&gt;&lt;object type=&quot;3&quot; unique_id=&quot;10068&quot;&gt;&lt;property id=&quot;20148&quot; value=&quot;5&quot;/&gt;&lt;property id=&quot;20300&quot; value=&quot;Slide 65&quot;/&gt;&lt;property id=&quot;20307&quot; value=&quot;379&quot;/&gt;&lt;/object&gt;&lt;object type=&quot;3&quot; unique_id=&quot;10069&quot;&gt;&lt;property id=&quot;20148&quot; value=&quot;5&quot;/&gt;&lt;property id=&quot;20300&quot; value=&quot;Slide 66&quot;/&gt;&lt;property id=&quot;20307&quot; value=&quot;380&quot;/&gt;&lt;/object&gt;&lt;object type=&quot;3&quot; unique_id=&quot;10070&quot;&gt;&lt;property id=&quot;20148&quot; value=&quot;5&quot;/&gt;&lt;property id=&quot;20300&quot; value=&quot;Slide 67&quot;/&gt;&lt;property id=&quot;20307&quot; value=&quot;381&quot;/&gt;&lt;/object&gt;&lt;object type=&quot;3&quot; unique_id=&quot;10071&quot;&gt;&lt;property id=&quot;20148&quot; value=&quot;5&quot;/&gt;&lt;property id=&quot;20300&quot; value=&quot;Slide 68&quot;/&gt;&lt;property id=&quot;20307&quot; value=&quot;382&quot;/&gt;&lt;/object&gt;&lt;object type=&quot;3&quot; unique_id=&quot;10072&quot;&gt;&lt;property id=&quot;20148&quot; value=&quot;5&quot;/&gt;&lt;property id=&quot;20300&quot; value=&quot;Slide 69&quot;/&gt;&lt;property id=&quot;20307&quot; value=&quot;383&quot;/&gt;&lt;/object&gt;&lt;object type=&quot;3&quot; unique_id=&quot;10570&quot;&gt;&lt;property id=&quot;20148&quot; value=&quot;5&quot;/&gt;&lt;property id=&quot;20300&quot; value=&quot;Slide 23 - &amp;quot;Student Services&amp;quot;&quot;/&gt;&lt;property id=&quot;20307&quot; value=&quot;404&quot;/&gt;&lt;/object&gt;&lt;object type=&quot;3&quot; unique_id=&quot;10571&quot;&gt;&lt;property id=&quot;20148&quot; value=&quot;5&quot;/&gt;&lt;property id=&quot;20300&quot; value=&quot;Slide 24 - &amp;quot;Student Services (contd.)&amp;quot;&quot;/&gt;&lt;property id=&quot;20307&quot; value=&quot;40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2693</TotalTime>
  <Words>606</Words>
  <Application>Microsoft Office PowerPoint</Application>
  <PresentationFormat>On-screen Show (4:3)</PresentationFormat>
  <Paragraphs>154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Cambria Math</vt:lpstr>
      <vt:lpstr>Wingdings</vt:lpstr>
      <vt:lpstr>Clouds</vt:lpstr>
      <vt:lpstr>PowerPoint Presentation</vt:lpstr>
      <vt:lpstr>Outline</vt:lpstr>
      <vt:lpstr>Objectives</vt:lpstr>
      <vt:lpstr>Foundation Design</vt:lpstr>
      <vt:lpstr>Raft Foundation</vt:lpstr>
      <vt:lpstr>Pile Foundation</vt:lpstr>
      <vt:lpstr>PowerPoint Presentation</vt:lpstr>
      <vt:lpstr>Results</vt:lpstr>
      <vt:lpstr>Results</vt:lpstr>
      <vt:lpstr>Results</vt:lpstr>
      <vt:lpstr>Results</vt:lpstr>
      <vt:lpstr>Results</vt:lpstr>
      <vt:lpstr>Results</vt:lpstr>
      <vt:lpstr>Comparison Summary </vt:lpstr>
      <vt:lpstr>Comparing Steel Frames with CLT and Concrete Slab</vt:lpstr>
      <vt:lpstr>Comparing Concrete Frames with CLT and Concrete Slabs</vt:lpstr>
      <vt:lpstr>Comparing Concrete and Steel Frames.</vt:lpstr>
      <vt:lpstr>Foundation Demand</vt:lpstr>
      <vt:lpstr>Conclusion</vt:lpstr>
    </vt:vector>
  </TitlesOfParts>
  <Company>BEST FORUM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PMU Summer Presentation</dc:title>
  <dc:subject>Overview of PMU</dc:subject>
  <dc:creator>Des Rice &amp; Yousif Suleiman</dc:creator>
  <cp:keywords>PMU, History, Programs, Services</cp:keywords>
  <cp:lastModifiedBy>Mohamed Sabbagh</cp:lastModifiedBy>
  <cp:revision>440</cp:revision>
  <dcterms:created xsi:type="dcterms:W3CDTF">2006-04-15T06:30:37Z</dcterms:created>
  <dcterms:modified xsi:type="dcterms:W3CDTF">2016-05-04T20:10:40Z</dcterms:modified>
  <cp:category>PR</cp:category>
  <cp:contentStatus>Active</cp:contentStatus>
</cp:coreProperties>
</file>