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8"/>
  </p:notesMasterIdLst>
  <p:sldIdLst>
    <p:sldId id="256" r:id="rId2"/>
    <p:sldId id="257" r:id="rId3"/>
    <p:sldId id="258" r:id="rId4"/>
    <p:sldId id="304" r:id="rId5"/>
    <p:sldId id="259" r:id="rId6"/>
    <p:sldId id="279" r:id="rId7"/>
    <p:sldId id="260" r:id="rId8"/>
    <p:sldId id="280" r:id="rId9"/>
    <p:sldId id="261" r:id="rId10"/>
    <p:sldId id="263" r:id="rId11"/>
    <p:sldId id="291" r:id="rId12"/>
    <p:sldId id="305" r:id="rId13"/>
    <p:sldId id="308" r:id="rId14"/>
    <p:sldId id="309" r:id="rId15"/>
    <p:sldId id="267" r:id="rId16"/>
    <p:sldId id="268" r:id="rId17"/>
    <p:sldId id="281" r:id="rId18"/>
    <p:sldId id="282" r:id="rId19"/>
    <p:sldId id="283" r:id="rId20"/>
    <p:sldId id="284" r:id="rId21"/>
    <p:sldId id="285" r:id="rId22"/>
    <p:sldId id="289" r:id="rId23"/>
    <p:sldId id="290" r:id="rId24"/>
    <p:sldId id="287" r:id="rId25"/>
    <p:sldId id="286" r:id="rId26"/>
    <p:sldId id="269" r:id="rId27"/>
    <p:sldId id="294" r:id="rId28"/>
    <p:sldId id="273" r:id="rId29"/>
    <p:sldId id="274" r:id="rId30"/>
    <p:sldId id="295" r:id="rId31"/>
    <p:sldId id="296" r:id="rId32"/>
    <p:sldId id="300" r:id="rId33"/>
    <p:sldId id="301" r:id="rId34"/>
    <p:sldId id="303" r:id="rId35"/>
    <p:sldId id="307" r:id="rId36"/>
    <p:sldId id="27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  <a:srgbClr val="0000CC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14" autoAdjust="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28C41-661B-49B3-9C26-D01CC2E4C739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B0D31-92F0-484B-9EEF-2228CE6E5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6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B0D31-92F0-484B-9EEF-2228CE6E53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1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B0D31-92F0-484B-9EEF-2228CE6E53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1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5B5FC81-4507-4F26-87D7-2C4E302E68E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9CEDDF8-D650-4FC2-91CC-DFDA366018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eyword-suggestions.com/ZHJpdmVuIHBpbGVz/" TargetMode="External"/><Relationship Id="rId4" Type="http://schemas.openxmlformats.org/officeDocument/2006/relationships/hyperlink" Target="http://www.soffons.org/Soffons/soffons.nsf/Realisations/C5AF1C6F35D64898C125748E00285D18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200400"/>
            <a:ext cx="6248400" cy="1447800"/>
          </a:xfrm>
        </p:spPr>
        <p:txBody>
          <a:bodyPr>
            <a:noAutofit/>
          </a:bodyPr>
          <a:lstStyle/>
          <a:p>
            <a:pPr algn="ctr"/>
            <a:r>
              <a:rPr lang="en-US" sz="2000" b="0" u="sng" cap="none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Final </a:t>
            </a:r>
            <a:r>
              <a:rPr lang="en-US" sz="2000" b="0" u="sng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Presentation </a:t>
            </a:r>
            <a:r>
              <a:rPr lang="en-US" sz="2000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</a:rPr>
              <a:t/>
            </a:r>
            <a:br>
              <a:rPr lang="en-US" sz="2000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</a:rPr>
            </a:br>
            <a:r>
              <a:rPr lang="en-US" sz="2000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</a:rPr>
              <a:t/>
            </a:r>
            <a:br>
              <a:rPr lang="en-US" sz="2000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Constantia"/>
              </a:rPr>
            </a:br>
            <a:r>
              <a:rPr lang="en-US" sz="2000" b="0" u="sng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dobe Hebrew" pitchFamily="18" charset="-79"/>
              </a:rPr>
              <a:t>Structural &amp; Geotechnical  </a:t>
            </a:r>
            <a:r>
              <a:rPr lang="en-US" sz="2000" b="0" u="sng" cap="none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dobe Hebrew" pitchFamily="18" charset="-79"/>
              </a:rPr>
              <a:t>Design </a:t>
            </a:r>
            <a:r>
              <a:rPr lang="en-US" sz="2000" b="0" u="sng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dobe Hebrew" pitchFamily="18" charset="-79"/>
              </a:rPr>
              <a:t>of a Hotel </a:t>
            </a:r>
            <a:r>
              <a:rPr lang="en-US" sz="2000" b="0" u="sng" cap="none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dobe Hebrew" pitchFamily="18" charset="-79"/>
              </a:rPr>
              <a:t>in </a:t>
            </a:r>
            <a:r>
              <a:rPr lang="en-US" sz="2000" b="0" u="sng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dobe Hebrew" pitchFamily="18" charset="-79"/>
              </a:rPr>
              <a:t>the </a:t>
            </a:r>
            <a:r>
              <a:rPr lang="en-US" sz="2000" b="0" u="sng" cap="none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dobe Hebrew" pitchFamily="18" charset="-79"/>
              </a:rPr>
              <a:t>Area of </a:t>
            </a:r>
            <a:r>
              <a:rPr lang="en-US" sz="2000" b="0" u="sng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dobe Hebrew" pitchFamily="18" charset="-79"/>
              </a:rPr>
              <a:t>Half Moon Bay </a:t>
            </a:r>
            <a:r>
              <a:rPr lang="en-US" sz="2000" b="0" u="sng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cs typeface="Adobe Hebrew" pitchFamily="18" charset="-79"/>
              </a:rPr>
              <a:t/>
            </a:r>
            <a:br>
              <a:rPr lang="en-US" sz="2000" b="0" u="sng" cap="none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cs typeface="Adobe Hebrew" pitchFamily="18" charset="-79"/>
              </a:rPr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4953000"/>
            <a:ext cx="6400800" cy="99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solidFill>
                  <a:srgbClr val="006600"/>
                </a:solidFill>
                <a:latin typeface="Arial Black" panose="020B0A04020102020204" pitchFamily="34" charset="0"/>
              </a:rPr>
              <a:t>Abdalla</a:t>
            </a:r>
            <a:r>
              <a:rPr lang="en-US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6600"/>
                </a:solidFill>
                <a:latin typeface="Arial Black" panose="020B0A04020102020204" pitchFamily="34" charset="0"/>
              </a:rPr>
              <a:t>Shalata</a:t>
            </a:r>
            <a:r>
              <a:rPr lang="en-US" dirty="0">
                <a:solidFill>
                  <a:srgbClr val="006600"/>
                </a:solidFill>
                <a:latin typeface="Arial Black" panose="020B0A04020102020204" pitchFamily="34" charset="0"/>
              </a:rPr>
              <a:t>                                         </a:t>
            </a:r>
            <a: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201200594</a:t>
            </a:r>
          </a:p>
          <a:p>
            <a: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Mohammed Al-</a:t>
            </a:r>
            <a:r>
              <a:rPr lang="en-US" dirty="0" err="1" smtClean="0">
                <a:solidFill>
                  <a:srgbClr val="006600"/>
                </a:solidFill>
                <a:latin typeface="Arial Black" panose="020B0A04020102020204" pitchFamily="34" charset="0"/>
              </a:rPr>
              <a:t>Shiha</a:t>
            </a:r>
            <a: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                                 201400215</a:t>
            </a:r>
          </a:p>
          <a:p>
            <a: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Ali </a:t>
            </a:r>
            <a:r>
              <a:rPr lang="en-US" dirty="0" err="1" smtClean="0">
                <a:solidFill>
                  <a:srgbClr val="006600"/>
                </a:solidFill>
                <a:latin typeface="Arial Black" panose="020B0A04020102020204" pitchFamily="34" charset="0"/>
              </a:rPr>
              <a:t>Abualhatal</a:t>
            </a:r>
            <a:r>
              <a:rPr lang="en-US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                                           201202539</a:t>
            </a:r>
            <a:endParaRPr lang="en-US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5071" y="0"/>
            <a:ext cx="525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000099"/>
                </a:solidFill>
                <a:latin typeface="Berlin Sans FB Demi" panose="020E0802020502020306" pitchFamily="34" charset="0"/>
              </a:rPr>
              <a:t>Fall 2016</a:t>
            </a:r>
            <a:br>
              <a:rPr lang="en-US" sz="2800" b="1" u="sng" dirty="0" smtClean="0">
                <a:solidFill>
                  <a:srgbClr val="000099"/>
                </a:solidFill>
                <a:latin typeface="Berlin Sans FB Demi" panose="020E0802020502020306" pitchFamily="34" charset="0"/>
              </a:rPr>
            </a:br>
            <a:r>
              <a:rPr lang="en-US" sz="2800" b="1" u="sng" dirty="0" smtClean="0">
                <a:solidFill>
                  <a:srgbClr val="000099"/>
                </a:solidFill>
                <a:latin typeface="Berlin Sans FB Demi" panose="020E0802020502020306" pitchFamily="34" charset="0"/>
              </a:rPr>
              <a:t>ASSE 4311: Learning Outcome Assessment III/Civil Engineering</a:t>
            </a:r>
            <a:br>
              <a:rPr lang="en-US" sz="2800" b="1" u="sng" dirty="0" smtClean="0">
                <a:solidFill>
                  <a:srgbClr val="000099"/>
                </a:solidFill>
                <a:latin typeface="Berlin Sans FB Demi" panose="020E0802020502020306" pitchFamily="34" charset="0"/>
              </a:rPr>
            </a:br>
            <a:r>
              <a:rPr lang="en-US" sz="2800" b="1" u="sng" dirty="0" smtClean="0">
                <a:solidFill>
                  <a:srgbClr val="000099"/>
                </a:solidFill>
                <a:latin typeface="Berlin Sans FB Demi" panose="020E0802020502020306" pitchFamily="34" charset="0"/>
              </a:rPr>
              <a:t>18/1/2017</a:t>
            </a:r>
            <a:endParaRPr lang="en-US" sz="2800" b="1" dirty="0">
              <a:solidFill>
                <a:srgbClr val="000099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02" y="1797249"/>
            <a:ext cx="12271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6186516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Advisors</a:t>
            </a:r>
            <a:r>
              <a:rPr lang="en-US" sz="1600" dirty="0" smtClean="0"/>
              <a:t>:	Dr. Tahar Ayadat</a:t>
            </a:r>
          </a:p>
          <a:p>
            <a:r>
              <a:rPr lang="en-US" sz="1600" dirty="0" smtClean="0"/>
              <a:t>	Engr. Danish Ahmed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03555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7467600" cy="6016752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000099"/>
                </a:solidFill>
              </a:rPr>
              <a:t>3</a:t>
            </a:r>
            <a:r>
              <a:rPr lang="en-US" b="1" u="sng" dirty="0" smtClean="0">
                <a:solidFill>
                  <a:srgbClr val="000099"/>
                </a:solidFill>
              </a:rPr>
              <a:t>.1.2 Load Calculation </a:t>
            </a:r>
            <a:r>
              <a:rPr lang="en-US" sz="1800" b="1" u="sng" dirty="0" smtClean="0">
                <a:solidFill>
                  <a:srgbClr val="000099"/>
                </a:solidFill>
              </a:rPr>
              <a:t>(Saudi Building Code)</a:t>
            </a:r>
            <a:endParaRPr lang="en-US" sz="1800" b="1" u="sng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485928"/>
              </p:ext>
            </p:extLst>
          </p:nvPr>
        </p:nvGraphicFramePr>
        <p:xfrm>
          <a:off x="1295400" y="1066800"/>
          <a:ext cx="5638799" cy="5638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728"/>
                <a:gridCol w="1010728"/>
                <a:gridCol w="1010728"/>
                <a:gridCol w="1010728"/>
                <a:gridCol w="1595887"/>
              </a:tblGrid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floor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pu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kN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cumulative PU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kN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Ag cm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column length cm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Roof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1149.73262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6329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7834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5984.72116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8542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6525.59206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217.5197352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9250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7066.46295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9958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7607.33384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10666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8148.20474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271.6068245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11374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8689.07563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12082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9229.94652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 floor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4203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16285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12440.7945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414.69315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16825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12853.3231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17365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13265.8518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433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17905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13678.3804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455.9460148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09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7467600" cy="1447800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r>
              <a:rPr lang="en-US" sz="3200" b="1" u="sng" cap="none" dirty="0">
                <a:solidFill>
                  <a:srgbClr val="000099"/>
                </a:solidFill>
                <a:ea typeface="+mn-ea"/>
                <a:cs typeface="+mn-cs"/>
              </a:rPr>
              <a:t>3</a:t>
            </a:r>
            <a:r>
              <a:rPr lang="en-US" sz="3200" b="1" u="sng" cap="none" dirty="0" smtClean="0">
                <a:solidFill>
                  <a:srgbClr val="000099"/>
                </a:solidFill>
                <a:ea typeface="+mn-ea"/>
                <a:cs typeface="+mn-cs"/>
              </a:rPr>
              <a:t>.2 </a:t>
            </a:r>
            <a:r>
              <a:rPr lang="en-US" sz="3200" b="1" u="sng" cap="none" dirty="0">
                <a:solidFill>
                  <a:srgbClr val="000099"/>
                </a:solidFill>
                <a:ea typeface="+mn-ea"/>
                <a:cs typeface="+mn-cs"/>
              </a:rPr>
              <a:t>Structural Design</a:t>
            </a:r>
            <a:r>
              <a:rPr lang="en-US" sz="2400" cap="none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2400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8458200" cy="3886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structural design of the hotel was performed  using ETABS.</a:t>
            </a:r>
          </a:p>
          <a:p>
            <a:pPr marL="0" indent="0">
              <a:buNone/>
            </a:pPr>
            <a:endParaRPr lang="en-US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 is composed of twelve floors or stories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floor will cover an area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about 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1870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</a:t>
            </a:r>
          </a:p>
          <a:p>
            <a:endParaRPr lang="en-US" sz="14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maximum live load is taken to be 6.4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KN/m2.</a:t>
            </a:r>
            <a:endParaRPr lang="en-US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txBody>
          <a:bodyPr>
            <a:normAutofit fontScale="90000"/>
          </a:bodyPr>
          <a:lstStyle/>
          <a:p>
            <a:r>
              <a:rPr lang="en-US" sz="3200" b="1" u="sng" cap="none" dirty="0">
                <a:solidFill>
                  <a:srgbClr val="000099"/>
                </a:solidFill>
              </a:rPr>
              <a:t>3</a:t>
            </a:r>
            <a:r>
              <a:rPr lang="en-US" sz="3200" b="1" u="sng" cap="none" dirty="0" smtClean="0">
                <a:solidFill>
                  <a:srgbClr val="000099"/>
                </a:solidFill>
              </a:rPr>
              <a:t>.2 </a:t>
            </a:r>
            <a:r>
              <a:rPr lang="en-US" sz="3200" b="1" u="sng" cap="none" dirty="0">
                <a:solidFill>
                  <a:srgbClr val="000099"/>
                </a:solidFill>
              </a:rPr>
              <a:t>Structural </a:t>
            </a:r>
            <a:r>
              <a:rPr lang="en-US" sz="3200" b="1" u="sng" cap="none" dirty="0" smtClean="0">
                <a:solidFill>
                  <a:srgbClr val="000099"/>
                </a:solidFill>
              </a:rPr>
              <a:t>Design (continued)</a:t>
            </a:r>
            <a:r>
              <a:rPr lang="en-US" sz="2400" cap="none" dirty="0">
                <a:solidFill>
                  <a:prstClr val="black"/>
                </a:solidFill>
              </a:rPr>
              <a:t/>
            </a:r>
            <a:br>
              <a:rPr lang="en-US" sz="2400" cap="none" dirty="0">
                <a:solidFill>
                  <a:prstClr val="black"/>
                </a:solidFill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07437398"/>
              </p:ext>
            </p:extLst>
          </p:nvPr>
        </p:nvGraphicFramePr>
        <p:xfrm>
          <a:off x="609600" y="1143001"/>
          <a:ext cx="7467600" cy="55164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9200"/>
                <a:gridCol w="2489200"/>
                <a:gridCol w="2489200"/>
              </a:tblGrid>
              <a:tr h="628381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Floor #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Calculated </a:t>
                      </a:r>
                    </a:p>
                    <a:p>
                      <a:pPr algn="ctr"/>
                      <a:r>
                        <a:rPr lang="en-US" b="0" dirty="0" smtClean="0"/>
                        <a:t>Dead load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Calculated </a:t>
                      </a:r>
                    </a:p>
                    <a:p>
                      <a:pPr algn="ctr"/>
                      <a:r>
                        <a:rPr lang="en-US" b="0" dirty="0" smtClean="0"/>
                        <a:t>Live load </a:t>
                      </a:r>
                    </a:p>
                  </a:txBody>
                  <a:tcPr/>
                </a:tc>
              </a:tr>
              <a:tr h="359075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Floor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Dead load (KN/m²)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Life load (KN/m²)</a:t>
                      </a:r>
                      <a:endParaRPr lang="en-US" b="0" dirty="0"/>
                    </a:p>
                  </a:txBody>
                  <a:tcPr/>
                </a:tc>
              </a:tr>
              <a:tr h="628381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Swimming pool +</a:t>
                      </a:r>
                      <a:r>
                        <a:rPr lang="en-US" b="0" baseline="0" dirty="0" smtClean="0"/>
                        <a:t> GYM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7.1175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</a:t>
                      </a:r>
                      <a:endParaRPr lang="en-US" b="0" dirty="0"/>
                    </a:p>
                  </a:txBody>
                  <a:tcPr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Mechanical room (7)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2.68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6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7.1175</a:t>
                      </a:r>
                      <a:endParaRPr lang="en-US" sz="18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5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7.1175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4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7.1175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7.1175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7.1175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1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7.1175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G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7.1175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6.4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Parking (1)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4.9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Parking (2)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4.9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  <a:tr h="35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Parking (3)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7</a:t>
                      </a:r>
                      <a:endParaRPr lang="en-US" sz="1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4.9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5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96962"/>
          </a:xfrm>
        </p:spPr>
        <p:txBody>
          <a:bodyPr>
            <a:normAutofit/>
          </a:bodyPr>
          <a:lstStyle/>
          <a:p>
            <a:r>
              <a:rPr lang="en-US" sz="2800" b="1" u="sng" cap="none" dirty="0">
                <a:solidFill>
                  <a:srgbClr val="000099"/>
                </a:solidFill>
              </a:rPr>
              <a:t>3.2 </a:t>
            </a:r>
            <a:r>
              <a:rPr lang="en-US" sz="2800" b="1" u="sng" cap="none" dirty="0" smtClean="0">
                <a:solidFill>
                  <a:srgbClr val="000099"/>
                </a:solidFill>
              </a:rPr>
              <a:t>Structural Design </a:t>
            </a:r>
            <a:r>
              <a:rPr lang="en-US" sz="2800" b="1" u="sng" cap="none" dirty="0">
                <a:solidFill>
                  <a:srgbClr val="000099"/>
                </a:solidFill>
              </a:rPr>
              <a:t>(continued)</a:t>
            </a:r>
            <a:r>
              <a:rPr lang="en-US" sz="2000" cap="none" dirty="0">
                <a:solidFill>
                  <a:prstClr val="black"/>
                </a:solidFill>
              </a:rPr>
              <a:t/>
            </a:r>
            <a:br>
              <a:rPr lang="en-US" sz="2000" cap="none" dirty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8305800" cy="5330952"/>
          </a:xfrm>
        </p:spPr>
        <p:txBody>
          <a:bodyPr/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Steel bars reinforcement options for positive moment design</a:t>
            </a:r>
            <a:endParaRPr lang="en-US" sz="32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782207"/>
              </p:ext>
            </p:extLst>
          </p:nvPr>
        </p:nvGraphicFramePr>
        <p:xfrm>
          <a:off x="838197" y="2057400"/>
          <a:ext cx="7010402" cy="2743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1922"/>
                <a:gridCol w="1401922"/>
                <a:gridCol w="1401922"/>
                <a:gridCol w="1401922"/>
                <a:gridCol w="1402714"/>
              </a:tblGrid>
              <a:tr h="1092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Bar #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bars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area of bars (in</a:t>
                      </a:r>
                      <a:r>
                        <a:rPr lang="en-US" sz="1200" baseline="30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Cross sectional area of one bar (in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Bar-to-bar spacing (in)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67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 be calculated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5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1.76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 be calculated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u="sng" cap="none" dirty="0">
                <a:solidFill>
                  <a:srgbClr val="000099"/>
                </a:solidFill>
              </a:rPr>
              <a:t>3.2 Structural Design (continued)</a:t>
            </a:r>
            <a:r>
              <a:rPr lang="en-US" sz="2000" cap="none" dirty="0">
                <a:solidFill>
                  <a:prstClr val="black"/>
                </a:solidFill>
              </a:rPr>
              <a:t/>
            </a:r>
            <a:br>
              <a:rPr lang="en-US" sz="2000" cap="none" dirty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8077200" cy="540715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Steel bars reinforcement options for negative moment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ea typeface="Times New Roman"/>
              </a:rPr>
              <a:t>design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Times New Roman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193293"/>
              </p:ext>
            </p:extLst>
          </p:nvPr>
        </p:nvGraphicFramePr>
        <p:xfrm>
          <a:off x="1142998" y="1600201"/>
          <a:ext cx="5791204" cy="493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8110"/>
                <a:gridCol w="1158110"/>
                <a:gridCol w="1158110"/>
                <a:gridCol w="1158110"/>
                <a:gridCol w="1158764"/>
              </a:tblGrid>
              <a:tr h="1049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Bar#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bars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area of bars (in</a:t>
                      </a:r>
                      <a:r>
                        <a:rPr lang="en-US" sz="1200" baseline="30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Cross sectional area of one bar (in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Bar-to-bar spacing (in)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42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1.86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0.8944 (calculated in the positive moment design)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4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 be calculated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 be calculated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123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1.76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1.7493 (calculated in the positive moment design)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4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 be calculated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 be calculated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0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688848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.2 Structural Design (continued)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85681"/>
            <a:ext cx="6857999" cy="40293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1219200" y="602998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336600"/>
                </a:solidFill>
              </a:rPr>
              <a:t>Repartition of the columns (2D)</a:t>
            </a:r>
            <a:endParaRPr lang="en-US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67" y="990600"/>
            <a:ext cx="6899933" cy="5546726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.2 Structural Design (continued)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602998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336600"/>
                </a:solidFill>
              </a:rPr>
              <a:t>Repartition of the columns (3D)</a:t>
            </a:r>
            <a:endParaRPr lang="en-US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columns pictures\inplane moment-1.2d+1.6l-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" y="685800"/>
            <a:ext cx="7239000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31711" y="155448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.2 Structural Design (continued)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61232" y="6029980"/>
            <a:ext cx="7115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336600"/>
                </a:solidFill>
              </a:rPr>
              <a:t>Results of Moments Repartitions (3D)</a:t>
            </a:r>
            <a:endParaRPr lang="en-US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3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columns pictures\torsion-1.2d-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162800" cy="5207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631711" y="307848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.2 Structural Design (continued)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602998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336600"/>
                </a:solidFill>
              </a:rPr>
              <a:t>Results of Torsion Forces (3D)</a:t>
            </a:r>
            <a:endParaRPr lang="en-US" b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2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57150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00"/>
                </a:solidFill>
              </a:rPr>
              <a:t>Results of Shear Forces (2D)</a:t>
            </a:r>
            <a:endParaRPr lang="en-US" b="1" dirty="0">
              <a:solidFill>
                <a:srgbClr val="3366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3914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631711" y="384048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.2 Structural Design (continued)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467600" cy="838200"/>
          </a:xfrm>
        </p:spPr>
        <p:txBody>
          <a:bodyPr/>
          <a:lstStyle/>
          <a:p>
            <a:pPr algn="ctr"/>
            <a:r>
              <a:rPr lang="en-US" sz="4000" b="1" u="sng" dirty="0" smtClean="0">
                <a:solidFill>
                  <a:srgbClr val="C00000"/>
                </a:solidFill>
              </a:rPr>
              <a:t>Presentation</a:t>
            </a:r>
            <a:r>
              <a:rPr lang="en-US" b="1" u="sng" dirty="0" smtClean="0">
                <a:solidFill>
                  <a:srgbClr val="C00000"/>
                </a:solidFill>
              </a:rPr>
              <a:t> </a:t>
            </a:r>
            <a:r>
              <a:rPr lang="en-US" sz="4000" b="1" u="sng" dirty="0" smtClean="0">
                <a:solidFill>
                  <a:srgbClr val="C00000"/>
                </a:solidFill>
              </a:rPr>
              <a:t>Outline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Introduction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2. Project objectives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 Project design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	</a:t>
            </a:r>
            <a:r>
              <a:rPr lang="en-US" sz="2800" b="1" dirty="0" smtClean="0">
                <a:solidFill>
                  <a:srgbClr val="336600"/>
                </a:solidFill>
                <a:latin typeface="Arial Black" panose="020B0A04020102020204" pitchFamily="34" charset="0"/>
              </a:rPr>
              <a:t> 2.1 Calculation and analysis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336600"/>
                </a:solidFill>
                <a:latin typeface="Arial Black" panose="020B0A04020102020204" pitchFamily="34" charset="0"/>
              </a:rPr>
              <a:t>  	 2.2 Structural design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 Foundation design</a:t>
            </a:r>
          </a:p>
          <a:p>
            <a:pPr marL="0" lvl="0" indent="0">
              <a:buClr>
                <a:srgbClr val="FE8637"/>
              </a:buClr>
              <a:buNone/>
            </a:pP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</a:t>
            </a:r>
            <a:r>
              <a:rPr lang="en-US" sz="2800" b="1" dirty="0" smtClean="0">
                <a:solidFill>
                  <a:srgbClr val="336600"/>
                </a:solidFill>
                <a:latin typeface="Arial Black" panose="020B0A04020102020204" pitchFamily="34" charset="0"/>
              </a:rPr>
              <a:t>3.1 </a:t>
            </a:r>
            <a:r>
              <a:rPr lang="en-US" sz="2800" b="1" dirty="0">
                <a:solidFill>
                  <a:srgbClr val="336600"/>
                </a:solidFill>
                <a:latin typeface="Arial Black" panose="020B0A04020102020204" pitchFamily="34" charset="0"/>
              </a:rPr>
              <a:t>Geotechnical design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</a:t>
            </a:r>
            <a:r>
              <a:rPr lang="en-US" sz="2800" b="1" dirty="0">
                <a:solidFill>
                  <a:srgbClr val="336600"/>
                </a:solidFill>
                <a:latin typeface="Arial Black" panose="020B0A04020102020204" pitchFamily="34" charset="0"/>
              </a:rPr>
              <a:t>3.2 Foundation </a:t>
            </a:r>
            <a:r>
              <a:rPr lang="en-US" sz="2800" b="1" dirty="0" smtClean="0">
                <a:solidFill>
                  <a:srgbClr val="336600"/>
                </a:solidFill>
                <a:latin typeface="Arial Black" panose="020B0A04020102020204" pitchFamily="34" charset="0"/>
              </a:rPr>
              <a:t>Systems </a:t>
            </a:r>
            <a:endParaRPr lang="en-US" sz="1800" b="1" dirty="0" smtClean="0">
              <a:solidFill>
                <a:srgbClr val="3366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Arial Black" panose="020B0A04020102020204" pitchFamily="34" charset="0"/>
              </a:rPr>
              <a:t>            </a:t>
            </a:r>
            <a:r>
              <a:rPr lang="en-US" sz="2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      </a:t>
            </a:r>
            <a:r>
              <a:rPr lang="en-US" sz="2000" b="1" dirty="0">
                <a:solidFill>
                  <a:srgbClr val="7030A0"/>
                </a:solidFill>
                <a:latin typeface="Arial Black" panose="020B0A04020102020204" pitchFamily="34" charset="0"/>
              </a:rPr>
              <a:t>3.2.1 Shallow </a:t>
            </a:r>
            <a:r>
              <a:rPr lang="en-US" sz="2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foundations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                  3.2.2 Deep foundation (Piles)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 Conclusion</a:t>
            </a:r>
          </a:p>
        </p:txBody>
      </p:sp>
    </p:spTree>
    <p:extLst>
      <p:ext uri="{BB962C8B-B14F-4D97-AF65-F5344CB8AC3E}">
        <p14:creationId xmlns:p14="http://schemas.microsoft.com/office/powerpoint/2010/main" val="8478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60299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00"/>
                </a:solidFill>
              </a:rPr>
              <a:t>Results of Restraint Reactions (3D)</a:t>
            </a:r>
            <a:endParaRPr lang="en-US" dirty="0">
              <a:solidFill>
                <a:srgbClr val="3366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9367"/>
            <a:ext cx="6705600" cy="5096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631711" y="384048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.2 Structural Design (continued)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62484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00"/>
                </a:solidFill>
              </a:rPr>
              <a:t>Deformed </a:t>
            </a:r>
            <a:r>
              <a:rPr lang="en-US" sz="2800" b="1" dirty="0">
                <a:solidFill>
                  <a:srgbClr val="336600"/>
                </a:solidFill>
              </a:rPr>
              <a:t>shape of </a:t>
            </a:r>
            <a:r>
              <a:rPr lang="en-US" sz="2800" b="1" dirty="0" smtClean="0">
                <a:solidFill>
                  <a:srgbClr val="336600"/>
                </a:solidFill>
              </a:rPr>
              <a:t>slabs (3D)</a:t>
            </a:r>
            <a:r>
              <a:rPr lang="en-US" b="1" dirty="0" smtClean="0">
                <a:solidFill>
                  <a:srgbClr val="336600"/>
                </a:solidFill>
              </a:rPr>
              <a:t> </a:t>
            </a:r>
            <a:endParaRPr lang="en-US" b="1" dirty="0">
              <a:solidFill>
                <a:srgbClr val="3366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05600" cy="517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31711" y="384048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 smtClean="0">
                <a:solidFill>
                  <a:srgbClr val="000099"/>
                </a:solidFill>
              </a:rPr>
              <a:t>3.2 Structural Design (continued)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66700" y="6089267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6600"/>
                </a:solidFill>
              </a:rPr>
              <a:t>Deformed shape of </a:t>
            </a:r>
            <a:r>
              <a:rPr lang="en-US" sz="2400" b="1" dirty="0" smtClean="0">
                <a:solidFill>
                  <a:srgbClr val="336600"/>
                </a:solidFill>
              </a:rPr>
              <a:t>slab of 3 </a:t>
            </a:r>
            <a:endParaRPr lang="en-US" sz="2400" b="1" dirty="0">
              <a:solidFill>
                <a:srgbClr val="3366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47057"/>
            <a:ext cx="6705600" cy="4851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231648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.2 Structural Design (continued)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10279"/>
            <a:ext cx="6970486" cy="5209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36" y="6206444"/>
            <a:ext cx="56515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231648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.2 Structural Design (continued)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5104"/>
            <a:ext cx="6375400" cy="495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60960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00"/>
                </a:solidFill>
              </a:rPr>
              <a:t>Stress </a:t>
            </a:r>
            <a:r>
              <a:rPr lang="en-US" sz="2800" b="1" dirty="0">
                <a:solidFill>
                  <a:srgbClr val="336600"/>
                </a:solidFill>
              </a:rPr>
              <a:t>in the different </a:t>
            </a:r>
            <a:r>
              <a:rPr lang="en-US" sz="2800" b="1" dirty="0" smtClean="0">
                <a:solidFill>
                  <a:srgbClr val="336600"/>
                </a:solidFill>
              </a:rPr>
              <a:t>slabs (3D)</a:t>
            </a:r>
            <a:endParaRPr lang="en-US" b="1" dirty="0">
              <a:solidFill>
                <a:srgbClr val="3366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307848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.2 Structural Design (continued)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0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618238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00"/>
                </a:solidFill>
              </a:rPr>
              <a:t>Gravity load (3D)</a:t>
            </a:r>
            <a:r>
              <a:rPr lang="en-US" b="1" dirty="0" smtClean="0">
                <a:solidFill>
                  <a:srgbClr val="336600"/>
                </a:solidFill>
              </a:rPr>
              <a:t> </a:t>
            </a:r>
            <a:endParaRPr lang="en-US" sz="2800" b="1" dirty="0">
              <a:solidFill>
                <a:srgbClr val="3366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086600" cy="511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384048"/>
            <a:ext cx="7467600" cy="75895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.2 Structural Design (continued)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0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501229"/>
              </p:ext>
            </p:extLst>
          </p:nvPr>
        </p:nvGraphicFramePr>
        <p:xfrm>
          <a:off x="609600" y="1580862"/>
          <a:ext cx="7619997" cy="4792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571"/>
                <a:gridCol w="1088571"/>
                <a:gridCol w="1088571"/>
                <a:gridCol w="1088571"/>
                <a:gridCol w="1088571"/>
                <a:gridCol w="1088571"/>
                <a:gridCol w="1088571"/>
              </a:tblGrid>
              <a:tr h="487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Layers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Depth (m)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Description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Number of blows (N)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Soil state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Height of layer (H)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f (unit skin friction)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9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Layer #1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0 – 7.2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Poorly graded brown sand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5 to 27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Loose to medium dense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-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-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228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Layer #2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7.2 – 10.2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Silty brown sand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12 to100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Medium to very dense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-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6228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Layer #3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10.2 – 13.2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Sandy silt light brown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8 to 10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Medium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20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9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Layer #4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13.2 – 24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Poorly graded sand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20 to 100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Medium to very dense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30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9519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Layer #5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24 – 30 (end of boring)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Sandy lean clay light brown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Arial"/>
                        </a:rPr>
                        <a:t>Hard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6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50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27743" y="990600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000099"/>
                </a:solidFill>
              </a:rPr>
              <a:t>4.1 Soil Profile</a:t>
            </a:r>
            <a:endParaRPr lang="en-US" sz="2800" b="1" u="sng" dirty="0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6412468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006600"/>
                </a:solidFill>
              </a:rPr>
              <a:t>Deduced from Geotechnical and Environmental </a:t>
            </a:r>
            <a:r>
              <a:rPr lang="en-US" b="1" u="sng" dirty="0" err="1" smtClean="0">
                <a:solidFill>
                  <a:srgbClr val="006600"/>
                </a:solidFill>
              </a:rPr>
              <a:t>Co.Ltd</a:t>
            </a:r>
            <a:endParaRPr lang="en-US" b="1" u="sng" dirty="0">
              <a:solidFill>
                <a:srgbClr val="0066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-76200"/>
            <a:ext cx="7467600" cy="10668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>
                <a:solidFill>
                  <a:srgbClr val="C00000"/>
                </a:solidFill>
              </a:rPr>
              <a:t>4</a:t>
            </a:r>
            <a:r>
              <a:rPr lang="en-US" sz="4000" b="1" u="sng" dirty="0" smtClean="0">
                <a:solidFill>
                  <a:srgbClr val="C00000"/>
                </a:solidFill>
              </a:rPr>
              <a:t>- Foundation Design 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05800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 encountered in this project are summarized as </a:t>
            </a:r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follows:</a:t>
            </a:r>
          </a:p>
          <a:p>
            <a:pPr marL="0" indent="0">
              <a:buNone/>
            </a:pPr>
            <a:endParaRPr lang="en-US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table at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half Moon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                                                                                                                   located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the ground surface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ground of the site (sand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 loose and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saturated state) is susceptible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liquefaction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phenomenon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457200"/>
            <a:ext cx="426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sz="3200" b="1" u="sng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.2 Site Conditions </a:t>
            </a:r>
            <a:endParaRPr lang="en-US" sz="3200" b="1" u="sng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6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 </a:t>
            </a:r>
            <a:endParaRPr lang="en-US" sz="28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Shallow foundations ( Dynamic Compaction)</a:t>
            </a:r>
          </a:p>
          <a:p>
            <a:pPr marL="0" indent="0">
              <a:buNone/>
            </a:pPr>
            <a:endParaRPr lang="en-US" sz="28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Deep foundations (Piles)</a:t>
            </a:r>
          </a:p>
          <a:p>
            <a:pPr>
              <a:buFont typeface="Wingdings" pitchFamily="2" charset="2"/>
              <a:buChar char="v"/>
            </a:pPr>
            <a:endParaRPr lang="en-US" sz="2800" dirty="0"/>
          </a:p>
          <a:p>
            <a:pPr>
              <a:buFont typeface="Wingdings" pitchFamily="2" charset="2"/>
              <a:buChar char="v"/>
            </a:pPr>
            <a:endParaRPr lang="en-US" sz="2800" dirty="0" smtClean="0"/>
          </a:p>
          <a:p>
            <a:pPr>
              <a:buFont typeface="Wingdings" pitchFamily="2" charset="2"/>
              <a:buChar char="v"/>
            </a:pPr>
            <a:endParaRPr lang="en-US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09600" y="949643"/>
            <a:ext cx="662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sz="3600" b="1" u="sng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.3 Foundation Systems</a:t>
            </a:r>
            <a:endParaRPr lang="en-US" sz="3600" b="1" u="sng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2" y="3505200"/>
            <a:ext cx="4395788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http://www.soffons.org/Soffons/soffons.nsf/photos/040AEE70D0A5AA0AC125748E002A482B/$file/image001bi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2" y="152400"/>
            <a:ext cx="439578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711950" y="1905000"/>
            <a:ext cx="2051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4"/>
              </a:rPr>
              <a:t>http://</a:t>
            </a:r>
            <a:r>
              <a:rPr lang="en-US" sz="1050" dirty="0" smtClean="0">
                <a:hlinkClick r:id="rId4"/>
              </a:rPr>
              <a:t>www.soffons.org/Soffons/soffons.nsf/Realisations/C5AF1C6F35D64898C125748E00285D18</a:t>
            </a:r>
            <a:endParaRPr lang="en-US" sz="1050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11950" y="4724400"/>
            <a:ext cx="205104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5"/>
              </a:rPr>
              <a:t>http://www.keyword-suggestions.com/ZHJpdmVuIHBpbGVz</a:t>
            </a:r>
            <a:r>
              <a:rPr lang="en-US" sz="1050" dirty="0" smtClean="0">
                <a:hlinkClick r:id="rId5"/>
              </a:rPr>
              <a:t>/</a:t>
            </a:r>
            <a:endParaRPr lang="en-US" sz="105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9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 smtClean="0">
                <a:solidFill>
                  <a:srgbClr val="C00000"/>
                </a:solidFill>
              </a:rPr>
              <a:t>1- Introduction 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6248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3100" b="1" dirty="0" smtClean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1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Half-moon bay is a semi-lunar arch with several attractions: </a:t>
            </a:r>
            <a:r>
              <a:rPr lang="en-US" sz="31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entertainment zones and amusement cities</a:t>
            </a:r>
            <a:endParaRPr lang="en-US" sz="3100" b="1" dirty="0" smtClean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3100" b="1" dirty="0" smtClean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1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It is a major recreational area for tourists, who throng the area on the weekends.</a:t>
            </a:r>
          </a:p>
          <a:p>
            <a:pPr marL="0" indent="0">
              <a:buNone/>
            </a:pPr>
            <a:endParaRPr lang="en-US" sz="31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3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Construction of hotels </a:t>
            </a:r>
            <a:r>
              <a:rPr lang="en-US" sz="31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in the area is still not receiving full consideration. 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5749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20610819"/>
              </p:ext>
            </p:extLst>
          </p:nvPr>
        </p:nvGraphicFramePr>
        <p:xfrm>
          <a:off x="761999" y="854075"/>
          <a:ext cx="7772399" cy="5846202"/>
        </p:xfrm>
        <a:graphic>
          <a:graphicData uri="http://schemas.openxmlformats.org/drawingml/2006/table">
            <a:tbl>
              <a:tblPr firstRow="1" firstCol="1" bandRow="1"/>
              <a:tblGrid>
                <a:gridCol w="642262"/>
                <a:gridCol w="746694"/>
                <a:gridCol w="734508"/>
                <a:gridCol w="734508"/>
                <a:gridCol w="744953"/>
                <a:gridCol w="764100"/>
                <a:gridCol w="827629"/>
                <a:gridCol w="827629"/>
                <a:gridCol w="764100"/>
                <a:gridCol w="986016"/>
              </a:tblGrid>
              <a:tr h="3255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D (m)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Z (m)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B (m)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L (m)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222222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γ (Kn/m</a:t>
                      </a:r>
                      <a:r>
                        <a:rPr lang="en-US" sz="900" baseline="30000">
                          <a:solidFill>
                            <a:srgbClr val="222222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3)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C  (kPa)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Times New Roman"/>
                          <a:ea typeface="Calibri"/>
                          <a:cs typeface="Arial"/>
                        </a:rPr>
                        <a:t>Nq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Times New Roman"/>
                          <a:ea typeface="Calibri"/>
                          <a:cs typeface="Arial"/>
                        </a:rPr>
                        <a:t>N</a:t>
                      </a:r>
                      <a:r>
                        <a:rPr lang="en-US" sz="900" i="1">
                          <a:solidFill>
                            <a:srgbClr val="222222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 γ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q</a:t>
                      </a:r>
                      <a:r>
                        <a:rPr lang="en-US" sz="900" baseline="-25000">
                          <a:effectLst/>
                          <a:latin typeface="Times New Roman"/>
                          <a:ea typeface="Calibri"/>
                          <a:cs typeface="Arial"/>
                        </a:rPr>
                        <a:t>u</a:t>
                      </a: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  (kPa)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q</a:t>
                      </a:r>
                      <a:r>
                        <a:rPr lang="en-US" sz="900" baseline="-25000">
                          <a:effectLst/>
                          <a:latin typeface="Times New Roman"/>
                          <a:ea typeface="Calibri"/>
                          <a:cs typeface="Arial"/>
                        </a:rPr>
                        <a:t>allow</a:t>
                      </a: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 (kPa)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16619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5539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17026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5675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17434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5811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17842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5947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17288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5762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17696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5898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18103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6034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18511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6170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17957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5985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18365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6121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18773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6257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19180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6393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18627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6209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19034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6344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19442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6480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134.88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271.76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19850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6616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9433" marR="594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91456" y="228600"/>
            <a:ext cx="5504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4.3.1 Shallow Foundations</a:t>
            </a:r>
            <a:endParaRPr lang="en-US" sz="2800" b="1" u="sng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47971633"/>
              </p:ext>
            </p:extLst>
          </p:nvPr>
        </p:nvGraphicFramePr>
        <p:xfrm>
          <a:off x="533400" y="1752600"/>
          <a:ext cx="7772400" cy="426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/>
                <a:gridCol w="1554480"/>
                <a:gridCol w="1554480"/>
                <a:gridCol w="1554480"/>
                <a:gridCol w="1554480"/>
              </a:tblGrid>
              <a:tr h="731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D (m)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Z (m)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Arial"/>
                        </a:rPr>
                        <a:t>qallow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(kPa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q column </a:t>
                      </a:r>
                      <a:r>
                        <a:rPr lang="en-US" sz="2000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(kPa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B (m)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884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11.5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5947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6130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Not verified (5947&lt;6130)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884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2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6170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6130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B = 3m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884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2.5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12.5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6257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6130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B </a:t>
                      </a:r>
                      <a:r>
                        <a:rPr lang="en-US" sz="2000">
                          <a:solidFill>
                            <a:srgbClr val="222222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≥ 2.5m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884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Arial"/>
                        </a:rPr>
                        <a:t>13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6209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6130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B </a:t>
                      </a:r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≥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 1.5m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91456" y="695980"/>
            <a:ext cx="7561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4.3.1 Shallow Foundations </a:t>
            </a:r>
            <a:r>
              <a:rPr lang="en-US" sz="2400" b="1" u="sng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(continued)</a:t>
            </a:r>
            <a:endParaRPr lang="en-US" sz="2400" b="1" u="sng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570700"/>
              </p:ext>
            </p:extLst>
          </p:nvPr>
        </p:nvGraphicFramePr>
        <p:xfrm>
          <a:off x="685800" y="1447800"/>
          <a:ext cx="7391403" cy="4495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3651"/>
                <a:gridCol w="778042"/>
                <a:gridCol w="700238"/>
                <a:gridCol w="778042"/>
                <a:gridCol w="730599"/>
                <a:gridCol w="801713"/>
                <a:gridCol w="801713"/>
                <a:gridCol w="801713"/>
                <a:gridCol w="1065692"/>
              </a:tblGrid>
              <a:tr h="2566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D=0.325 m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D=0.4 m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D=0.5m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D=0.6m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0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Soiltype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Qs (KN)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Qp (KN)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Qs (KN)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Qp</a:t>
                      </a:r>
                      <a:r>
                        <a:rPr lang="en-US" sz="1400" dirty="0">
                          <a:effectLst/>
                        </a:rPr>
                        <a:t> (KN)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Qs (KN)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Qp (KN)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Qs (KN)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Qp (KN)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806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Sandy silt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61.3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75.4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94.2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113.1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505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Poorly graded sand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336.9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414.7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518.3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622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806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Sandy clay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306.3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180.9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377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274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471.2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428.1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565.5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616.5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312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704.6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180.9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867.1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274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1083.8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428.1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1300.6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616.5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2000" y="609600"/>
            <a:ext cx="4971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4.3.2 Deep Foundations</a:t>
            </a:r>
            <a:endParaRPr lang="en-US" sz="2800" b="1" u="sng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5208635"/>
              </p:ext>
            </p:extLst>
          </p:nvPr>
        </p:nvGraphicFramePr>
        <p:xfrm>
          <a:off x="838200" y="1600200"/>
          <a:ext cx="7315201" cy="460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085"/>
                <a:gridCol w="1190172"/>
                <a:gridCol w="1190172"/>
                <a:gridCol w="1190172"/>
                <a:gridCol w="1190172"/>
                <a:gridCol w="1451428"/>
              </a:tblGrid>
              <a:tr h="932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Qu</a:t>
                      </a:r>
                      <a:r>
                        <a:rPr lang="en-US" sz="1800" dirty="0">
                          <a:effectLst/>
                        </a:rPr>
                        <a:t>(KN)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</a:t>
                      </a:r>
                      <a:r>
                        <a:rPr lang="en-US" sz="1800" baseline="-25000">
                          <a:effectLst/>
                        </a:rPr>
                        <a:t>allow </a:t>
                      </a:r>
                      <a:r>
                        <a:rPr lang="en-US" sz="1800">
                          <a:effectLst/>
                        </a:rPr>
                        <a:t>(KN)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Ap</a:t>
                      </a:r>
                      <a:r>
                        <a:rPr lang="en-US" sz="1800" dirty="0">
                          <a:effectLst/>
                        </a:rPr>
                        <a:t>(m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qu (kPa)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</a:t>
                      </a:r>
                      <a:r>
                        <a:rPr lang="en-US" sz="1800" baseline="-25000">
                          <a:effectLst/>
                        </a:rPr>
                        <a:t>allow</a:t>
                      </a:r>
                      <a:r>
                        <a:rPr lang="en-US" sz="1800">
                          <a:effectLst/>
                        </a:rPr>
                        <a:t> (kPa)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932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D=0.325m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885.4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295.1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0.083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10667.46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3555.42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913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D=0.4m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1141.1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380.3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0.1257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9077.96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3025.45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913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D=0.5m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1511.9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503.9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0.197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7674.61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2557.86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913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D=0.6m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1917.1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639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0.283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6774.20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2257.95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91456" y="695980"/>
            <a:ext cx="7561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4.3.2 Deep Foundations </a:t>
            </a:r>
            <a:r>
              <a:rPr lang="en-US" sz="2400" b="1" u="sng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(continued)</a:t>
            </a:r>
            <a:endParaRPr lang="en-US" sz="2400" b="1" u="sng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71600"/>
            <a:ext cx="84582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general conclusion drawn from this project can be summarized as follows</a:t>
            </a:r>
            <a:r>
              <a:rPr lang="en-US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n-US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multistory hotel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was developed and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Half-Moon Area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site of the project extends over an area of about 1870 m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It is composed of twelve floors including three underground car parking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design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using computer software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(ETABS)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performed on the hotel superstructure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order to determine the appropriate reinforcements and the different solicitations transmitted to the foundations systems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 smtClean="0">
                <a:solidFill>
                  <a:srgbClr val="C00000"/>
                </a:solidFill>
              </a:rPr>
              <a:t>5- Conclusion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3962400"/>
          </a:xfrm>
        </p:spPr>
        <p:txBody>
          <a:bodyPr>
            <a:noAutofit/>
          </a:bodyPr>
          <a:lstStyle/>
          <a:p>
            <a:pPr lvl="0"/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geotechnical investigation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was carried out in order to select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design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appropriate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Foundation System. </a:t>
            </a:r>
          </a:p>
          <a:p>
            <a:pPr marL="0" lv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Two types of foundation system were adopted for this project, including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foundations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when the area subjected is subjected to dynamic compaction and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foundations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(i.e. driven piles).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 smtClean="0">
                <a:solidFill>
                  <a:srgbClr val="C00000"/>
                </a:solidFill>
              </a:rPr>
              <a:t>5- Conclusion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Thank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2" y="978354"/>
            <a:ext cx="7813678" cy="466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</a:rPr>
              <a:t>2</a:t>
            </a:r>
            <a:r>
              <a:rPr lang="en-US" sz="4000" b="1" u="sng" dirty="0" smtClean="0">
                <a:solidFill>
                  <a:srgbClr val="C00000"/>
                </a:solidFill>
              </a:rPr>
              <a:t>- Project objectives 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82000" cy="6248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The main objectives of the project </a:t>
            </a:r>
            <a:r>
              <a:rPr lang="en-US" sz="2800" b="1" dirty="0">
                <a:solidFill>
                  <a:srgbClr val="000099"/>
                </a:solidFill>
                <a:latin typeface="Arial Black" panose="020B0A04020102020204" pitchFamily="34" charset="0"/>
              </a:rPr>
              <a:t>are to </a:t>
            </a:r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design </a:t>
            </a:r>
            <a:r>
              <a:rPr lang="en-US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 </a:t>
            </a:r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multistory hotel of irregular floor layout in the </a:t>
            </a:r>
            <a:r>
              <a:rPr lang="en-US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Half-Moon bay</a:t>
            </a:r>
            <a:r>
              <a:rPr lang="en-US" sz="28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, which includes:  </a:t>
            </a:r>
          </a:p>
          <a:p>
            <a:pPr marL="0" indent="0">
              <a:buNone/>
            </a:pPr>
            <a:endParaRPr lang="en-US" sz="2800" b="1" dirty="0" smtClean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Structural design of the superstructure of the multistory hotel.</a:t>
            </a:r>
          </a:p>
          <a:p>
            <a:pPr marL="0" indent="0">
              <a:buNone/>
            </a:pPr>
            <a:endParaRPr lang="en-US" sz="28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b="1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Geotechnical analysis and design of appropriate foundation systems of the hotel. 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6611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6934200" cy="45720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765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71600" y="304800"/>
            <a:ext cx="6324601" cy="640079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994758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600" y="1981198"/>
            <a:ext cx="8382000" cy="3657601"/>
          </a:xfrm>
          <a:prstGeom prst="rect">
            <a:avLst/>
          </a:prstGeom>
          <a:ln w="88900" cap="sq" cmpd="thickThin">
            <a:solidFill>
              <a:srgbClr val="0000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 smtClean="0">
                <a:solidFill>
                  <a:srgbClr val="C00000"/>
                </a:solidFill>
              </a:rPr>
              <a:t>Typical Floor Plan</a:t>
            </a:r>
            <a:endParaRPr lang="en-US" sz="32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784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599" y="1828797"/>
            <a:ext cx="8534399" cy="3776307"/>
          </a:xfrm>
          <a:prstGeom prst="rect">
            <a:avLst/>
          </a:prstGeom>
          <a:ln w="88900" cap="sq" cmpd="thickThin">
            <a:solidFill>
              <a:srgbClr val="0000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 smtClean="0">
                <a:solidFill>
                  <a:srgbClr val="C00000"/>
                </a:solidFill>
              </a:rPr>
              <a:t>Typical Parking Plan</a:t>
            </a:r>
            <a:endParaRPr lang="en-US" sz="32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346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</a:rPr>
              <a:t>3</a:t>
            </a:r>
            <a:r>
              <a:rPr lang="en-US" sz="4000" b="1" u="sng" dirty="0" smtClean="0">
                <a:solidFill>
                  <a:srgbClr val="C00000"/>
                </a:solidFill>
              </a:rPr>
              <a:t>- Project design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u="sng" dirty="0">
                <a:solidFill>
                  <a:srgbClr val="000099"/>
                </a:solidFill>
              </a:rPr>
              <a:t>3</a:t>
            </a:r>
            <a:r>
              <a:rPr lang="en-US" sz="3200" b="1" u="sng" dirty="0" smtClean="0">
                <a:solidFill>
                  <a:srgbClr val="000099"/>
                </a:solidFill>
              </a:rPr>
              <a:t>.1 </a:t>
            </a:r>
            <a:r>
              <a:rPr lang="en-US" sz="3200" b="1" u="sng" dirty="0">
                <a:solidFill>
                  <a:srgbClr val="000099"/>
                </a:solidFill>
              </a:rPr>
              <a:t>Calculation analysis: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000099"/>
                </a:solidFill>
              </a:rPr>
              <a:t>3</a:t>
            </a:r>
            <a:r>
              <a:rPr lang="en-US" b="1" u="sng" dirty="0" smtClean="0">
                <a:solidFill>
                  <a:srgbClr val="000099"/>
                </a:solidFill>
              </a:rPr>
              <a:t>.1.1 Area Calculation</a:t>
            </a:r>
            <a:endParaRPr lang="en-US" b="1" u="sng" dirty="0">
              <a:solidFill>
                <a:srgbClr val="000099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028074"/>
              </p:ext>
            </p:extLst>
          </p:nvPr>
        </p:nvGraphicFramePr>
        <p:xfrm>
          <a:off x="990600" y="2819403"/>
          <a:ext cx="6781800" cy="3959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600"/>
                <a:gridCol w="2260600"/>
                <a:gridCol w="2260600"/>
              </a:tblGrid>
              <a:tr h="4148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Area in the plan (cm²)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Area in the</a:t>
                      </a:r>
                      <a:r>
                        <a:rPr lang="en-US" baseline="0" dirty="0" smtClean="0"/>
                        <a:t> field </a:t>
                      </a:r>
                      <a:r>
                        <a:rPr lang="en-US" dirty="0" smtClean="0"/>
                        <a:t>(m²)</a:t>
                      </a:r>
                      <a:endParaRPr lang="en-US" dirty="0"/>
                    </a:p>
                  </a:txBody>
                  <a:tcPr/>
                </a:tc>
              </a:tr>
              <a:tr h="414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26.22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4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28.29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4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22.38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4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14.4045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35.69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4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23.9525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4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10.4575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25.91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4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11.12625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27.57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48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10.63875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26.36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3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</TotalTime>
  <Words>1377</Words>
  <Application>Microsoft Office PowerPoint</Application>
  <PresentationFormat>On-screen Show (4:3)</PresentationFormat>
  <Paragraphs>677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Oriel</vt:lpstr>
      <vt:lpstr>Final Presentation   Structural &amp; Geotechnical  Design of a Hotel in the Area of Half Moon Bay  </vt:lpstr>
      <vt:lpstr>Presentation Outline</vt:lpstr>
      <vt:lpstr>1- Introduction </vt:lpstr>
      <vt:lpstr>2- Project objectives </vt:lpstr>
      <vt:lpstr>PowerPoint Presentation</vt:lpstr>
      <vt:lpstr>PowerPoint Presentation</vt:lpstr>
      <vt:lpstr>Typical Floor Plan</vt:lpstr>
      <vt:lpstr>Typical Parking Plan</vt:lpstr>
      <vt:lpstr>3- Project design</vt:lpstr>
      <vt:lpstr>PowerPoint Presentation</vt:lpstr>
      <vt:lpstr>3.2 Structural Design </vt:lpstr>
      <vt:lpstr>3.2 Structural Design (continued) </vt:lpstr>
      <vt:lpstr>3.2 Structural Design (continued) </vt:lpstr>
      <vt:lpstr>3.2 Structural Design (continued)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5- Conclusion</vt:lpstr>
      <vt:lpstr>5- 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Abdalla Mohamed R Shalata</dc:creator>
  <cp:lastModifiedBy>Dr. Tahar Ayadat</cp:lastModifiedBy>
  <cp:revision>97</cp:revision>
  <dcterms:created xsi:type="dcterms:W3CDTF">2016-12-07T15:29:45Z</dcterms:created>
  <dcterms:modified xsi:type="dcterms:W3CDTF">2017-01-17T11:54:17Z</dcterms:modified>
</cp:coreProperties>
</file>