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mov" ContentType="video/quicktime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7" r:id="rId3"/>
    <p:sldId id="258" r:id="rId4"/>
    <p:sldId id="259" r:id="rId5"/>
    <p:sldId id="261" r:id="rId6"/>
    <p:sldId id="262" r:id="rId7"/>
    <p:sldId id="268" r:id="rId8"/>
    <p:sldId id="263" r:id="rId9"/>
    <p:sldId id="264" r:id="rId10"/>
    <p:sldId id="265" r:id="rId11"/>
    <p:sldId id="275" r:id="rId12"/>
    <p:sldId id="266" r:id="rId13"/>
    <p:sldId id="276" r:id="rId14"/>
    <p:sldId id="277" r:id="rId15"/>
    <p:sldId id="279" r:id="rId16"/>
    <p:sldId id="267" r:id="rId17"/>
    <p:sldId id="280" r:id="rId18"/>
    <p:sldId id="282" r:id="rId19"/>
    <p:sldId id="283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37"/>
    <p:restoredTop sz="94721"/>
  </p:normalViewPr>
  <p:slideViewPr>
    <p:cSldViewPr snapToGrid="0" snapToObjects="1">
      <p:cViewPr>
        <p:scale>
          <a:sx n="111" d="100"/>
          <a:sy n="111" d="100"/>
        </p:scale>
        <p:origin x="368" y="1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farisalzahrani\Desktop\result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farisalzahrani\Desktop\result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0" i="0" u="none" strike="noStrike" kern="1200" spc="7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Wind Velocity vs Output Power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0" i="0" u="none" strike="noStrike" kern="1200" spc="70" baseline="0">
              <a:solidFill>
                <a:schemeClr val="dk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ورقة1!$F$4</c:f>
              <c:strCache>
                <c:ptCount val="1"/>
                <c:pt idx="0">
                  <c:v>Output Power</c:v>
                </c:pt>
              </c:strCache>
            </c:strRef>
          </c:tx>
          <c:spPr>
            <a:ln w="28575">
              <a:solidFill>
                <a:schemeClr val="accent1"/>
              </a:solidFill>
            </a:ln>
            <a:effectLst/>
          </c:spPr>
          <c:marker>
            <c:symbol val="circle"/>
            <c:size val="4"/>
            <c:spPr>
              <a:solidFill>
                <a:schemeClr val="accent1"/>
              </a:solidFill>
              <a:ln w="9525" cap="flat" cmpd="sng" algn="ctr">
                <a:solidFill>
                  <a:schemeClr val="accent1"/>
                </a:solidFill>
                <a:round/>
              </a:ln>
              <a:effectLst/>
            </c:spPr>
          </c:marker>
          <c:xVal>
            <c:numRef>
              <c:f>ورقة1!$C$5:$C$8</c:f>
              <c:numCache>
                <c:formatCode>General</c:formatCode>
                <c:ptCount val="4"/>
                <c:pt idx="0">
                  <c:v>60</c:v>
                </c:pt>
                <c:pt idx="1">
                  <c:v>80</c:v>
                </c:pt>
                <c:pt idx="2">
                  <c:v>100</c:v>
                </c:pt>
                <c:pt idx="3">
                  <c:v>120</c:v>
                </c:pt>
              </c:numCache>
            </c:numRef>
          </c:xVal>
          <c:yVal>
            <c:numRef>
              <c:f>ورقة1!$F$5:$F$8</c:f>
              <c:numCache>
                <c:formatCode>General</c:formatCode>
                <c:ptCount val="4"/>
                <c:pt idx="0">
                  <c:v>146.8852</c:v>
                </c:pt>
                <c:pt idx="1">
                  <c:v>458.89920000000001</c:v>
                </c:pt>
                <c:pt idx="2">
                  <c:v>1246.5264</c:v>
                </c:pt>
                <c:pt idx="3">
                  <c:v>2507.2138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23A3-2544-9B88-17C3D44726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6437824"/>
        <c:axId val="166178240"/>
      </c:scatterChart>
      <c:valAx>
        <c:axId val="16643782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Wind Velocity (km/hr)</a:t>
                </a:r>
                <a:endParaRPr lang="ar-SA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6178240"/>
        <c:crosses val="autoZero"/>
        <c:crossBetween val="midCat"/>
      </c:valAx>
      <c:valAx>
        <c:axId val="1661782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Electrical Power (W)</a:t>
                </a:r>
                <a:endParaRPr lang="ar-SA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643782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100000">
          <a:schemeClr val="lt1">
            <a:lumMod val="95000"/>
          </a:schemeClr>
        </a:gs>
        <a:gs pos="43000">
          <a:schemeClr val="lt1"/>
        </a:gs>
      </a:gsLst>
      <a:path path="circle">
        <a:fillToRect l="50000" t="50000" r="50000" b="50000"/>
      </a:path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0" i="0" u="none" strike="noStrike" kern="1200" spc="7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Wind Velocity vs Coffiecient of Power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0" i="0" u="none" strike="noStrike" kern="1200" spc="70" baseline="0">
              <a:solidFill>
                <a:schemeClr val="dk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ورقة1!$H$4</c:f>
              <c:strCache>
                <c:ptCount val="1"/>
                <c:pt idx="0">
                  <c:v>Coefficient of Power (%)</c:v>
                </c:pt>
              </c:strCache>
            </c:strRef>
          </c:tx>
          <c:spPr>
            <a:ln w="28575">
              <a:solidFill>
                <a:schemeClr val="accent1"/>
              </a:solidFill>
            </a:ln>
            <a:effectLst/>
          </c:spPr>
          <c:marker>
            <c:symbol val="circle"/>
            <c:size val="4"/>
            <c:spPr>
              <a:solidFill>
                <a:schemeClr val="accent1"/>
              </a:solidFill>
              <a:ln w="9525" cap="flat" cmpd="sng" algn="ctr">
                <a:solidFill>
                  <a:schemeClr val="accent1"/>
                </a:solidFill>
                <a:round/>
              </a:ln>
              <a:effectLst/>
            </c:spPr>
          </c:marker>
          <c:xVal>
            <c:numRef>
              <c:f>ورقة1!$C$5:$C$8</c:f>
              <c:numCache>
                <c:formatCode>General</c:formatCode>
                <c:ptCount val="4"/>
                <c:pt idx="0">
                  <c:v>60</c:v>
                </c:pt>
                <c:pt idx="1">
                  <c:v>80</c:v>
                </c:pt>
                <c:pt idx="2">
                  <c:v>100</c:v>
                </c:pt>
                <c:pt idx="3">
                  <c:v>120</c:v>
                </c:pt>
              </c:numCache>
            </c:numRef>
          </c:xVal>
          <c:yVal>
            <c:numRef>
              <c:f>ورقة1!$H$5:$H$8</c:f>
              <c:numCache>
                <c:formatCode>General</c:formatCode>
                <c:ptCount val="4"/>
                <c:pt idx="0">
                  <c:v>14.67428594263564</c:v>
                </c:pt>
                <c:pt idx="1">
                  <c:v>19.193896756815541</c:v>
                </c:pt>
                <c:pt idx="2">
                  <c:v>26.57753803183267</c:v>
                </c:pt>
                <c:pt idx="3">
                  <c:v>32.2913131281909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2ED2-5C4E-B238-304059A25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6179024"/>
        <c:axId val="166179416"/>
      </c:scatterChart>
      <c:valAx>
        <c:axId val="16617902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Wind Velocity (km/hr)</a:t>
                </a:r>
                <a:endParaRPr lang="ar-SA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6179416"/>
        <c:crosses val="autoZero"/>
        <c:crossBetween val="midCat"/>
      </c:valAx>
      <c:valAx>
        <c:axId val="1661794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Coffiecient of Power (%)</a:t>
                </a:r>
                <a:endParaRPr lang="ar-SA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617902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100000">
          <a:schemeClr val="lt1">
            <a:lumMod val="95000"/>
          </a:schemeClr>
        </a:gs>
        <a:gs pos="43000">
          <a:schemeClr val="lt1"/>
        </a:gs>
      </a:gsLst>
      <a:path path="circle">
        <a:fillToRect l="50000" t="50000" r="50000" b="50000"/>
      </a:path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4">
  <cs:axisTitle>
    <cs:lnRef idx="0"/>
    <cs:fillRef idx="0"/>
    <cs:effectRef idx="0"/>
    <cs:fontRef idx="minor">
      <a:schemeClr val="dk1">
        <a:lumMod val="50000"/>
        <a:lumOff val="50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50000"/>
        <a:lumOff val="50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100000">
            <a:schemeClr val="lt1">
              <a:lumMod val="95000"/>
            </a:schemeClr>
          </a:gs>
          <a:gs pos="43000">
            <a:schemeClr val="lt1"/>
          </a:gs>
        </a:gsLst>
        <a:path path="circle">
          <a:fillToRect l="50000" t="50000" r="50000" b="50000"/>
        </a:path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>
        <a:solidFill>
          <a:schemeClr val="phClr">
            <a:alpha val="20000"/>
          </a:schemeClr>
        </a:solidFill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50000"/>
        <a:lumOff val="50000"/>
      </a:schemeClr>
    </cs:fontRef>
    <cs:spPr>
      <a:ln w="9525" cap="rnd">
        <a:solidFill>
          <a:schemeClr val="dk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tx1"/>
    </cs:fontRef>
    <cs:spPr>
      <a:ln w="9525">
        <a:solidFill>
          <a:schemeClr val="dk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seriesLine>
  <cs:title>
    <cs:lnRef idx="0"/>
    <cs:fillRef idx="0"/>
    <cs:effectRef idx="0"/>
    <cs:fontRef idx="minor">
      <a:schemeClr val="dk1">
        <a:lumMod val="50000"/>
        <a:lumOff val="50000"/>
      </a:schemeClr>
    </cs:fontRef>
    <cs:defRPr sz="2128" b="0" kern="1200" spc="70" baseline="0"/>
  </cs:title>
  <cs:trendline>
    <cs:lnRef idx="0">
      <cs:styleClr val="0"/>
    </cs:lnRef>
    <cs:fillRef idx="0"/>
    <cs:effectRef idx="0"/>
    <cs:fontRef idx="minor">
      <a:schemeClr val="tx1"/>
    </cs:fontRef>
    <cs:spPr>
      <a:ln w="63500" cap="rnd" cmpd="sng" algn="ctr">
        <a:solidFill>
          <a:schemeClr val="phClr">
            <a:alpha val="25000"/>
          </a:schemeClr>
        </a:solidFill>
        <a:round/>
      </a:ln>
    </cs:spPr>
  </cs:trendline>
  <cs:trendlineLabel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dk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44">
  <cs:axisTitle>
    <cs:lnRef idx="0"/>
    <cs:fillRef idx="0"/>
    <cs:effectRef idx="0"/>
    <cs:fontRef idx="minor">
      <a:schemeClr val="dk1">
        <a:lumMod val="50000"/>
        <a:lumOff val="50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50000"/>
        <a:lumOff val="50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100000">
            <a:schemeClr val="lt1">
              <a:lumMod val="95000"/>
            </a:schemeClr>
          </a:gs>
          <a:gs pos="43000">
            <a:schemeClr val="lt1"/>
          </a:gs>
        </a:gsLst>
        <a:path path="circle">
          <a:fillToRect l="50000" t="50000" r="50000" b="50000"/>
        </a:path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>
        <a:solidFill>
          <a:schemeClr val="phClr">
            <a:alpha val="20000"/>
          </a:schemeClr>
        </a:solidFill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50000"/>
        <a:lumOff val="50000"/>
      </a:schemeClr>
    </cs:fontRef>
    <cs:spPr>
      <a:ln w="9525" cap="rnd">
        <a:solidFill>
          <a:schemeClr val="dk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tx1"/>
    </cs:fontRef>
    <cs:spPr>
      <a:ln w="9525">
        <a:solidFill>
          <a:schemeClr val="dk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seriesLine>
  <cs:title>
    <cs:lnRef idx="0"/>
    <cs:fillRef idx="0"/>
    <cs:effectRef idx="0"/>
    <cs:fontRef idx="minor">
      <a:schemeClr val="dk1">
        <a:lumMod val="50000"/>
        <a:lumOff val="50000"/>
      </a:schemeClr>
    </cs:fontRef>
    <cs:defRPr sz="2128" b="0" kern="1200" spc="70" baseline="0"/>
  </cs:title>
  <cs:trendline>
    <cs:lnRef idx="0">
      <cs:styleClr val="0"/>
    </cs:lnRef>
    <cs:fillRef idx="0"/>
    <cs:effectRef idx="0"/>
    <cs:fontRef idx="minor">
      <a:schemeClr val="tx1"/>
    </cs:fontRef>
    <cs:spPr>
      <a:ln w="63500" cap="rnd" cmpd="sng" algn="ctr">
        <a:solidFill>
          <a:schemeClr val="phClr">
            <a:alpha val="25000"/>
          </a:schemeClr>
        </a:solidFill>
        <a:round/>
      </a:ln>
    </cs:spPr>
  </cs:trendline>
  <cs:trendlineLabel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dk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B52D958-9B7F-E74A-9282-358ECD16850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EBB09-6832-E84F-B66C-125ECE0A3B6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0E1DD1-956A-0D48-B1A4-45AC18F5591B}" type="datetimeFigureOut">
              <a:rPr lang="en-US" smtClean="0"/>
              <a:pPr/>
              <a:t>5/3/18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D33D10-057B-AD42-8233-869A92BC390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9F247C-83C4-3749-904D-C3DF91CBC1E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D99FC9-3B56-7149-9249-DCF3178B9BD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4468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3E8E5D-941D-BF4D-8C18-65B04AA7F123}" type="datetimeFigureOut">
              <a:rPr lang="en-US" smtClean="0"/>
              <a:pPr/>
              <a:t>5/3/18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FB845F-310C-234A-8FA3-D4E6F10C45A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6672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FB845F-310C-234A-8FA3-D4E6F10C45A4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940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3BEB8-3B4D-554A-BACD-B7A06BFC14D9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372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AC8C2-FB54-BB44-B682-E2D0656C030A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003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9B9D-9CB0-8D4F-80CB-74289AA8F688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92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4122D-D732-3448-BF9B-53EB16090CA3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524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96CA6-68DF-564B-B596-B061051C4FEF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438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2EBAD-52D1-3D4A-84F3-FF3F03790C9F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555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25D95-114F-BB41-A122-472218BF1663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812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199FA-960C-214A-836B-7F3E96B7CA99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799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BE8E-F18B-574C-9526-9D737C1AF07B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333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7144E-288B-B249-BEB1-5EF2D497BD57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879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B0D2-F889-CB45-9036-4A022F848C08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56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0E5-A563-444E-BE66-E509E32F27A6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02762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C498-966A-1240-ABB1-F08CDB99CA00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8921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ABF1C-82E0-A94B-B494-153C273F15F6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369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06CBD-1AEF-4246-B25D-890EF09DC7F7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0986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56BD3-6D62-8449-B71E-11E0B5B3878B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9235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78A4D642-762A-D04E-BF7A-7941DDE1FCA8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805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 cstate="print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0B6091-9216-D347-818A-A19E9A4927D0}" type="datetime1">
              <a:rPr lang="en-US" smtClean="0"/>
              <a:pPr/>
              <a:t>5/3/18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283711-179D-4F40-88AA-8B8F86C1C2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6060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tiff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2AEE3-51D4-3B4B-A83D-3A68DD67EE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087" y="983490"/>
            <a:ext cx="9144000" cy="2497588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br>
              <a:rPr lang="en-US" sz="3300" b="1" dirty="0"/>
            </a:br>
            <a:r>
              <a:rPr lang="en-US" sz="4000" b="1" dirty="0">
                <a:latin typeface="Baskerville Old Face" panose="02020602080505020303" pitchFamily="18" charset="77"/>
              </a:rPr>
              <a:t>Prince Mohammad bin Fahd University</a:t>
            </a:r>
            <a:br>
              <a:rPr lang="en-US" sz="3300" b="1" dirty="0">
                <a:latin typeface="Baskerville Old Face" panose="02020602080505020303" pitchFamily="18" charset="77"/>
              </a:rPr>
            </a:br>
            <a:r>
              <a:rPr lang="en-US" sz="3300" b="1" dirty="0">
                <a:latin typeface="Baskerville Old Face" panose="02020602080505020303" pitchFamily="18" charset="77"/>
              </a:rPr>
              <a:t>College of Engineering</a:t>
            </a:r>
            <a:br>
              <a:rPr lang="en-US" sz="3300" b="1" dirty="0">
                <a:latin typeface="Baskerville Old Face" panose="02020602080505020303" pitchFamily="18" charset="77"/>
              </a:rPr>
            </a:br>
            <a:r>
              <a:rPr lang="en-US" sz="3300" b="1" dirty="0">
                <a:latin typeface="Baskerville Old Face" panose="02020602080505020303" pitchFamily="18" charset="77"/>
              </a:rPr>
              <a:t>Department of Mechanical Engineering</a:t>
            </a:r>
            <a:br>
              <a:rPr lang="en-US" sz="3300" b="1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9E3D06-8035-7249-A78B-66B93710E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1548" y="4220820"/>
            <a:ext cx="9382539" cy="2756451"/>
          </a:xfrm>
        </p:spPr>
        <p:txBody>
          <a:bodyPr>
            <a:normAutofit/>
          </a:bodyPr>
          <a:lstStyle/>
          <a:p>
            <a:pPr algn="ctr"/>
            <a:r>
              <a:rPr lang="en-US" sz="2200" b="1" dirty="0"/>
              <a:t>Name:				ID:</a:t>
            </a:r>
          </a:p>
          <a:p>
            <a:pPr algn="ctr"/>
            <a:r>
              <a:rPr lang="en-US" sz="2200" dirty="0" err="1"/>
              <a:t>Faris</a:t>
            </a:r>
            <a:r>
              <a:rPr lang="en-US" sz="2200" dirty="0"/>
              <a:t> </a:t>
            </a:r>
            <a:r>
              <a:rPr lang="en-US" sz="2200" dirty="0" err="1"/>
              <a:t>Alzahrnai</a:t>
            </a:r>
            <a:r>
              <a:rPr lang="en-US" sz="2200" dirty="0"/>
              <a:t>				201301367</a:t>
            </a:r>
          </a:p>
          <a:p>
            <a:pPr algn="ctr"/>
            <a:r>
              <a:rPr lang="en-US" sz="2200" dirty="0"/>
              <a:t>Mohammad Al </a:t>
            </a:r>
            <a:r>
              <a:rPr lang="en-US" sz="2200" dirty="0" err="1"/>
              <a:t>Sulaiman</a:t>
            </a:r>
            <a:r>
              <a:rPr lang="en-US" sz="2200" dirty="0"/>
              <a:t>		201302093</a:t>
            </a:r>
          </a:p>
          <a:p>
            <a:pPr algn="ctr"/>
            <a:r>
              <a:rPr lang="en-US" sz="2200" dirty="0" err="1"/>
              <a:t>Talal</a:t>
            </a:r>
            <a:r>
              <a:rPr lang="en-US" sz="2200" dirty="0"/>
              <a:t> </a:t>
            </a:r>
            <a:r>
              <a:rPr lang="en-US" sz="2200" dirty="0" err="1"/>
              <a:t>Alsadhan</a:t>
            </a:r>
            <a:r>
              <a:rPr lang="en-US" sz="2200" dirty="0"/>
              <a:t>				201301178</a:t>
            </a:r>
          </a:p>
          <a:p>
            <a:pPr algn="ctr"/>
            <a:r>
              <a:rPr lang="en-US" sz="2200" dirty="0" err="1"/>
              <a:t>Abdulaziz</a:t>
            </a:r>
            <a:r>
              <a:rPr lang="en-US" sz="2200" dirty="0"/>
              <a:t> Alomar			201200090</a:t>
            </a:r>
          </a:p>
          <a:p>
            <a:pPr algn="ctr"/>
            <a:r>
              <a:rPr lang="en-US" sz="2200" dirty="0"/>
              <a:t>Mohammad </a:t>
            </a:r>
            <a:r>
              <a:rPr lang="en-US" sz="2200" dirty="0" err="1"/>
              <a:t>Alboroshaid</a:t>
            </a:r>
            <a:r>
              <a:rPr lang="en-US" sz="2200" dirty="0"/>
              <a:t>		201302350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B1160C9-EF13-AA43-BFCF-FFFB22D9745D}"/>
              </a:ext>
            </a:extLst>
          </p:cNvPr>
          <p:cNvSpPr/>
          <p:nvPr/>
        </p:nvSpPr>
        <p:spPr>
          <a:xfrm>
            <a:off x="882200" y="3004024"/>
            <a:ext cx="684564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Design of a Miniature Wind Turbine for Automobiles</a:t>
            </a:r>
            <a:endParaRPr lang="en-US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C788695-8F3B-6B47-BC88-4DEACCD1B3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000" b="99250" l="750" r="99750">
                        <a14:foregroundMark x1="26000" y1="63000" x2="22500" y2="73250"/>
                        <a14:foregroundMark x1="36250" y1="57750" x2="21250" y2="64500"/>
                        <a14:foregroundMark x1="20500" y1="62750" x2="12750" y2="63000"/>
                        <a14:foregroundMark x1="22500" y1="60750" x2="33250" y2="61000"/>
                        <a14:foregroundMark x1="33250" y1="61000" x2="40000" y2="63000"/>
                        <a14:foregroundMark x1="37750" y1="9000" x2="28250" y2="13000"/>
                        <a14:foregroundMark x1="28250" y1="13000" x2="18500" y2="31250"/>
                        <a14:foregroundMark x1="36500" y1="18250" x2="12250" y2="29750"/>
                        <a14:foregroundMark x1="12250" y1="29750" x2="8250" y2="38750"/>
                        <a14:foregroundMark x1="8250" y1="38750" x2="7000" y2="49000"/>
                        <a14:foregroundMark x1="7000" y1="49000" x2="21750" y2="78750"/>
                        <a14:foregroundMark x1="21750" y1="78750" x2="30000" y2="85000"/>
                        <a14:foregroundMark x1="30000" y1="85000" x2="62250" y2="91750"/>
                        <a14:foregroundMark x1="62250" y1="91750" x2="72500" y2="91750"/>
                        <a14:foregroundMark x1="72500" y1="91750" x2="79250" y2="84000"/>
                        <a14:foregroundMark x1="79250" y1="84000" x2="86000" y2="62750"/>
                        <a14:foregroundMark x1="86000" y1="62750" x2="87250" y2="45250"/>
                        <a14:foregroundMark x1="87250" y1="45250" x2="85000" y2="36000"/>
                        <a14:foregroundMark x1="85000" y1="36000" x2="72750" y2="20250"/>
                        <a14:foregroundMark x1="72750" y1="20250" x2="59500" y2="13500"/>
                        <a14:foregroundMark x1="59500" y1="13500" x2="44500" y2="11250"/>
                        <a14:foregroundMark x1="44500" y1="11250" x2="31000" y2="18000"/>
                        <a14:foregroundMark x1="30500" y1="6750" x2="21000" y2="11000"/>
                        <a14:foregroundMark x1="21000" y1="11000" x2="14250" y2="18250"/>
                        <a14:foregroundMark x1="14250" y1="18250" x2="6500" y2="37250"/>
                        <a14:foregroundMark x1="6500" y1="37250" x2="6000" y2="58500"/>
                        <a14:foregroundMark x1="6000" y1="58500" x2="12250" y2="76500"/>
                        <a14:foregroundMark x1="12250" y1="76500" x2="19500" y2="84250"/>
                        <a14:foregroundMark x1="19500" y1="84250" x2="38500" y2="93500"/>
                        <a14:foregroundMark x1="38500" y1="93500" x2="51500" y2="94000"/>
                        <a14:foregroundMark x1="51500" y1="94000" x2="62000" y2="93500"/>
                        <a14:foregroundMark x1="62000" y1="93500" x2="72000" y2="89500"/>
                        <a14:foregroundMark x1="72000" y1="89500" x2="82750" y2="80500"/>
                        <a14:foregroundMark x1="82750" y1="80500" x2="92250" y2="57000"/>
                        <a14:foregroundMark x1="92250" y1="57000" x2="91000" y2="34250"/>
                        <a14:foregroundMark x1="91000" y1="34250" x2="86750" y2="23250"/>
                        <a14:foregroundMark x1="86750" y1="23250" x2="80250" y2="15500"/>
                        <a14:foregroundMark x1="80250" y1="15500" x2="66750" y2="8000"/>
                        <a14:foregroundMark x1="66750" y1="8000" x2="31000" y2="6250"/>
                        <a14:foregroundMark x1="65500" y1="4000" x2="33750" y2="4500"/>
                        <a14:foregroundMark x1="25750" y1="13750" x2="20750" y2="23250"/>
                        <a14:foregroundMark x1="20750" y1="23250" x2="20000" y2="20250"/>
                        <a14:foregroundMark x1="20000" y1="20000" x2="11500" y2="24500"/>
                        <a14:foregroundMark x1="11500" y1="24500" x2="7750" y2="30250"/>
                        <a14:foregroundMark x1="6000" y1="30250" x2="750" y2="49250"/>
                        <a14:foregroundMark x1="750" y1="49250" x2="4250" y2="68250"/>
                        <a14:foregroundMark x1="91750" y1="27750" x2="97500" y2="35750"/>
                        <a14:foregroundMark x1="97500" y1="35750" x2="98750" y2="55250"/>
                        <a14:foregroundMark x1="98750" y1="55250" x2="93000" y2="75000"/>
                        <a14:foregroundMark x1="93000" y1="75000" x2="90250" y2="79250"/>
                        <a14:foregroundMark x1="94000" y1="34500" x2="99750" y2="56500"/>
                        <a14:foregroundMark x1="99750" y1="56500" x2="94500" y2="64750"/>
                        <a14:foregroundMark x1="94500" y1="64750" x2="94000" y2="65000"/>
                        <a14:foregroundMark x1="34498" y1="97505" x2="34930" y2="97656"/>
                        <a14:foregroundMark x1="42612" y1="99250" x2="55170" y2="99250"/>
                        <a14:foregroundMark x1="66888" y1="96445" x2="70750" y2="94750"/>
                        <a14:foregroundMark x1="98000" y1="40250" x2="98250" y2="49500"/>
                        <a14:foregroundMark x1="98250" y1="49500" x2="99750" y2="55250"/>
                        <a14:backgroundMark x1="5500" y1="6250" x2="5500" y2="6250"/>
                        <a14:backgroundMark x1="3000" y1="82000" x2="9000" y2="89000"/>
                        <a14:backgroundMark x1="84000" y1="92000" x2="91750" y2="87250"/>
                        <a14:backgroundMark x1="30250" y1="99000" x2="27500" y2="99250"/>
                        <a14:backgroundMark x1="32750" y1="99750" x2="29500" y2="98750"/>
                        <a14:backgroundMark x1="33500" y1="99500" x2="30750" y2="98250"/>
                        <a14:backgroundMark x1="34750" y1="99250" x2="32750" y2="98750"/>
                        <a14:backgroundMark x1="64500" y1="98750" x2="61500" y2="99250"/>
                        <a14:backgroundMark x1="35250" y1="99750" x2="32250" y2="98500"/>
                        <a14:backgroundMark x1="35000" y1="99500" x2="33250" y2="97500"/>
                        <a14:backgroundMark x1="36000" y1="99250" x2="36750" y2="98750"/>
                        <a14:backgroundMark x1="34500" y1="98250" x2="42250" y2="99750"/>
                        <a14:backgroundMark x1="33250" y1="98250" x2="34500" y2="97500"/>
                        <a14:backgroundMark x1="68250" y1="98500" x2="60250" y2="99000"/>
                        <a14:backgroundMark x1="60250" y1="99000" x2="59500" y2="99750"/>
                        <a14:backgroundMark x1="60000" y1="99500" x2="55500" y2="9975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839543" y="240762"/>
            <a:ext cx="1839794" cy="18397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3C56EE5-0CC6-0A4C-847F-B62A2EC4C1E3}"/>
              </a:ext>
            </a:extLst>
          </p:cNvPr>
          <p:cNvSpPr txBox="1"/>
          <p:nvPr/>
        </p:nvSpPr>
        <p:spPr>
          <a:xfrm>
            <a:off x="291548" y="5240002"/>
            <a:ext cx="244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TEAM 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0BE6FE-84A7-2442-8100-B8486587489F}"/>
              </a:ext>
            </a:extLst>
          </p:cNvPr>
          <p:cNvSpPr txBox="1"/>
          <p:nvPr/>
        </p:nvSpPr>
        <p:spPr>
          <a:xfrm>
            <a:off x="9141528" y="4860381"/>
            <a:ext cx="28651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Advisor: </a:t>
            </a:r>
          </a:p>
          <a:p>
            <a:r>
              <a:rPr lang="en-US" dirty="0"/>
              <a:t>Dr. Nader </a:t>
            </a:r>
            <a:r>
              <a:rPr lang="en-US" dirty="0" err="1"/>
              <a:t>Sawalhi</a:t>
            </a:r>
            <a:endParaRPr lang="en-US" b="1" dirty="0"/>
          </a:p>
          <a:p>
            <a:endParaRPr lang="en-US" dirty="0"/>
          </a:p>
          <a:p>
            <a:r>
              <a:rPr lang="en-US" b="1" dirty="0"/>
              <a:t>Co-Advisor: </a:t>
            </a:r>
          </a:p>
          <a:p>
            <a:r>
              <a:rPr lang="en-US" dirty="0"/>
              <a:t>Dr. Muhammad </a:t>
            </a:r>
            <a:r>
              <a:rPr lang="en-US" dirty="0" err="1"/>
              <a:t>Asad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E7F3C4-47B0-1F4E-BAEE-C7A926590C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0163" y="2575461"/>
            <a:ext cx="3161837" cy="1790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9119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5EC1F-FB54-5647-88FE-2C729EA9A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Outline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28F75-C987-F448-8F99-28FDE9AA0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038864"/>
            <a:ext cx="10329549" cy="4819135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 and Relevance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Engineering Constrains, Design Specifications, and Engineering Standards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Conceptual Design, Attachment, and Theoretical Calculations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Testing 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Recommendations</a:t>
            </a:r>
          </a:p>
          <a:p>
            <a:pPr>
              <a:lnSpc>
                <a:spcPct val="12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5EB4F6-2301-C04C-932D-CCFC07AEF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7299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4CDF8-D64B-324E-A72D-828838FF6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58B99-6C07-754C-B7EE-80EEBB0158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004" y="2210264"/>
            <a:ext cx="11372603" cy="3923250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of a miniature wind turbine to charge spare batteries for automobile </a:t>
            </a:r>
          </a:p>
          <a:p>
            <a:pPr lvl="0"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clean energy to produce power at minimal cost</a:t>
            </a:r>
          </a:p>
          <a:p>
            <a:pPr lvl="0"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Harvest wind energy, during drive of automobiles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70220E-25B4-5E4D-989D-A288CFB12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08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98B5E-9B93-C548-910F-E4384B8AB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 and Relevance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94FF6-1708-FA4B-A141-AA16FAD8B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834167"/>
            <a:ext cx="11293376" cy="5023833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and manufacture of the wind turbine to be installed on automobiles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 drivers, especially truck drivers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components of the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FC0772-7646-6E42-943A-5CBD41D97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EF37E8-6DB7-7B4B-87E4-3F2E831076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24" t="20720" r="23305" b="3424"/>
          <a:stretch/>
        </p:blipFill>
        <p:spPr>
          <a:xfrm>
            <a:off x="6623223" y="2924956"/>
            <a:ext cx="5050596" cy="3634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411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3D070-93C4-EB4F-A74E-F60FEA595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Constraints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8EAEA-A309-CF40-8654-641D717DE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55371"/>
            <a:ext cx="9783028" cy="407561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Size of the system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Weight of the system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137C5A-3217-9E4F-81B1-163228FF4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2050" name="Picture 2" descr="Image result for truck stuck in under overhead bridge distan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140" y="2133352"/>
            <a:ext cx="6290948" cy="4196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049995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D1380-7020-E54B-A0DE-8A66331EC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Engineering Standards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D177D49-4BAA-2E46-B2F3-101CEE499F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6359009"/>
              </p:ext>
            </p:extLst>
          </p:nvPr>
        </p:nvGraphicFramePr>
        <p:xfrm>
          <a:off x="327546" y="2292823"/>
          <a:ext cx="11518712" cy="4258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4135">
                  <a:extLst>
                    <a:ext uri="{9D8B030D-6E8A-4147-A177-3AD203B41FA5}">
                      <a16:colId xmlns:a16="http://schemas.microsoft.com/office/drawing/2014/main" val="358674846"/>
                    </a:ext>
                  </a:extLst>
                </a:gridCol>
                <a:gridCol w="2495824">
                  <a:extLst>
                    <a:ext uri="{9D8B030D-6E8A-4147-A177-3AD203B41FA5}">
                      <a16:colId xmlns:a16="http://schemas.microsoft.com/office/drawing/2014/main" val="1197170328"/>
                    </a:ext>
                  </a:extLst>
                </a:gridCol>
                <a:gridCol w="7338753">
                  <a:extLst>
                    <a:ext uri="{9D8B030D-6E8A-4147-A177-3AD203B41FA5}">
                      <a16:colId xmlns:a16="http://schemas.microsoft.com/office/drawing/2014/main" val="3099786888"/>
                    </a:ext>
                  </a:extLst>
                </a:gridCol>
              </a:tblGrid>
              <a:tr h="9914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Components</a:t>
                      </a:r>
                      <a:endParaRPr lang="en-US" sz="2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Engineering Standard</a:t>
                      </a:r>
                      <a:endParaRPr lang="en-US" sz="2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Details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82145598"/>
                  </a:ext>
                </a:extLst>
              </a:tr>
              <a:tr h="127020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Screw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ANSI metric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B18.2.3.2M - Formed hex screw, M16 x 2.0 x 80 --38CS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621970955"/>
                  </a:ext>
                </a:extLst>
              </a:tr>
              <a:tr h="127020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Bearing</a:t>
                      </a:r>
                      <a:endParaRPr lang="en-US" sz="2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NSK</a:t>
                      </a:r>
                      <a:endParaRPr lang="en-US" sz="2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Deep Groove Ball Bearing 6300ZZ 10mm I.D, 35mm O.D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68315211"/>
                  </a:ext>
                </a:extLst>
              </a:tr>
              <a:tr h="72629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Alternator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Delco-Remy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2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DRA3053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99862003"/>
                  </a:ext>
                </a:extLst>
              </a:tr>
            </a:tbl>
          </a:graphicData>
        </a:graphic>
      </p:graphicFrame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3DBDE7D-3C0B-1446-B7D4-2E288D779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481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840D1-CB3B-A647-AF81-0DDFA14D88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3D Model of the Design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6A2726-A23C-3F4B-A88F-E9FC427DF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A74C9539-5532-444F-B299-8960E62BB6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6756" y="2075640"/>
            <a:ext cx="9490993" cy="4653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93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111C0-41E3-FA46-9833-F05DF1097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Specifications</a:t>
            </a:r>
          </a:p>
        </p:txBody>
      </p:sp>
      <p:graphicFrame>
        <p:nvGraphicFramePr>
          <p:cNvPr id="7" name="عنصر نائب للمحتوى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086607"/>
              </p:ext>
            </p:extLst>
          </p:nvPr>
        </p:nvGraphicFramePr>
        <p:xfrm>
          <a:off x="574158" y="2175393"/>
          <a:ext cx="11039910" cy="4287546"/>
        </p:xfrm>
        <a:graphic>
          <a:graphicData uri="http://schemas.openxmlformats.org/drawingml/2006/table">
            <a:tbl>
              <a:tblPr rtl="1" firstRow="1" bandRow="1">
                <a:tableStyleId>{5C22544A-7EE6-4342-B048-85BDC9FD1C3A}</a:tableStyleId>
              </a:tblPr>
              <a:tblGrid>
                <a:gridCol w="3679970">
                  <a:extLst>
                    <a:ext uri="{9D8B030D-6E8A-4147-A177-3AD203B41FA5}">
                      <a16:colId xmlns:a16="http://schemas.microsoft.com/office/drawing/2014/main" val="639941060"/>
                    </a:ext>
                  </a:extLst>
                </a:gridCol>
                <a:gridCol w="36799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99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639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Selected 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Item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639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Fiberglass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590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Inlet</a:t>
                      </a:r>
                      <a:r>
                        <a:rPr lang="en-US" baseline="0" dirty="0">
                          <a:cs typeface="+mj-cs"/>
                        </a:rPr>
                        <a:t> Nozzle (width)</a:t>
                      </a:r>
                      <a:endParaRPr lang="en-US" dirty="0">
                        <a:cs typeface="+mj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6394">
                <a:tc>
                  <a:txBody>
                    <a:bodyPr/>
                    <a:lstStyle/>
                    <a:p>
                      <a:pPr algn="ctr"/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Fiberglass</a:t>
                      </a:r>
                      <a:endParaRPr lang="en-US" dirty="0">
                        <a:cs typeface="+mj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250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Outlet Nozzle (Width)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6394">
                <a:tc>
                  <a:txBody>
                    <a:bodyPr/>
                    <a:lstStyle/>
                    <a:p>
                      <a:pPr algn="ctr"/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Fiberglass</a:t>
                      </a:r>
                      <a:endParaRPr lang="en-US" dirty="0">
                        <a:cs typeface="+mj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310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Diameter of the fan cavity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639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1023 Carbon Steel Sheet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3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Thickness of the</a:t>
                      </a:r>
                      <a:r>
                        <a:rPr lang="en-US" baseline="0" dirty="0">
                          <a:cs typeface="+mj-cs"/>
                        </a:rPr>
                        <a:t> blades</a:t>
                      </a:r>
                      <a:endParaRPr lang="en-US" dirty="0">
                        <a:cs typeface="+mj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63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1023 Carbon Steel Sheet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Number of the blades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6394">
                <a:tc>
                  <a:txBody>
                    <a:bodyPr/>
                    <a:lstStyle/>
                    <a:p>
                      <a:pPr algn="ctr"/>
                      <a:endParaRPr lang="en-US" dirty="0">
                        <a:cs typeface="+mj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22 kg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Weight of</a:t>
                      </a:r>
                      <a:r>
                        <a:rPr lang="en-US" baseline="0" dirty="0">
                          <a:cs typeface="+mj-cs"/>
                        </a:rPr>
                        <a:t> the system</a:t>
                      </a:r>
                      <a:endParaRPr lang="en-US" dirty="0">
                        <a:cs typeface="+mj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63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1023 Carbon Steel Sheet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120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Width</a:t>
                      </a:r>
                      <a:r>
                        <a:rPr lang="en-US" baseline="0" dirty="0">
                          <a:cs typeface="+mj-cs"/>
                        </a:rPr>
                        <a:t> of the fan blade</a:t>
                      </a:r>
                      <a:endParaRPr lang="en-US" dirty="0">
                        <a:cs typeface="+mj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63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1023 Carbon Steel Sheet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190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cs typeface="+mj-cs"/>
                        </a:rPr>
                        <a:t>Length of the fan blade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0D9CDA-0C07-3E4E-90D9-36C2C0C7F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05210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3D59C-1139-C545-BF92-5A76188E7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insight into Conceptual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324EC-3502-4145-917B-355072199E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67056"/>
            <a:ext cx="9613861" cy="3599316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area of the nozzle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CBEC59-B4B1-0F4B-819E-69E11EAFAAF9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321" y="3108500"/>
            <a:ext cx="5409084" cy="3455232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1F583-0C3B-FC49-9499-B5A07D5AB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8F9D8B-D3FB-BC42-9125-FD86B6F45F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0088" y="3108500"/>
            <a:ext cx="5553518" cy="3455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876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C95DA-CD5D-7641-9FDE-B78A8692D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blades of the fan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4A6BB3-C71D-EF41-83A8-5C723C437FF8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5729" y="3398108"/>
            <a:ext cx="3428847" cy="28007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973BCE-E86A-D640-96D8-F077419DABC2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53334" y="3398108"/>
            <a:ext cx="3425060" cy="280076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B8933-05CC-0A4F-8215-560D8A7D3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BA3D59C-1139-C545-BF92-5A76188E7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insight into Conceptual Design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051EEB-0A8E-214E-9966-355F39B61F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21" y="3398108"/>
            <a:ext cx="2875679" cy="2852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189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8A635-62FC-B042-9587-9021C442C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42" y="1791769"/>
            <a:ext cx="9613861" cy="1080938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4408B-42B0-424C-97D4-07D4824A0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19" y="2513347"/>
            <a:ext cx="9613861" cy="3599316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way to stable the system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options</a:t>
            </a:r>
          </a:p>
          <a:p>
            <a:pPr>
              <a:lnSpc>
                <a:spcPct val="200000"/>
              </a:lnSpc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6F607E-5D66-9342-B29B-C7ED8E896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1028" name="Picture 4" descr="C:\Users\ABO-S3D\Desktop\زجاج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362" b="89787" l="5417" r="95833">
                        <a14:foregroundMark x1="7222" y1="33191" x2="5417" y2="64681"/>
                        <a14:foregroundMark x1="91667" y1="34043" x2="91944" y2="76596"/>
                        <a14:foregroundMark x1="95833" y1="51489" x2="95972" y2="63404"/>
                        <a14:foregroundMark x1="86250" y1="89362" x2="83889" y2="89787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97262" y="4313006"/>
            <a:ext cx="5513846" cy="1799658"/>
          </a:xfrm>
          <a:prstGeom prst="rect">
            <a:avLst/>
          </a:prstGeom>
          <a:noFill/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BA3D59C-1139-C545-BF92-5A76188E7726}"/>
              </a:ext>
            </a:extLst>
          </p:cNvPr>
          <p:cNvSpPr txBox="1">
            <a:spLocks/>
          </p:cNvSpPr>
          <p:nvPr/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Some insight into Conceptual Design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226F95-CCD5-4244-A992-524A18B4BC6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36" t="39640" r="-2919"/>
          <a:stretch/>
        </p:blipFill>
        <p:spPr>
          <a:xfrm>
            <a:off x="6013023" y="3594285"/>
            <a:ext cx="5870583" cy="2861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139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7E733-190C-FB42-998A-B6B61A39A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Design Calculations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05B9AC0-AF6C-154D-BD13-DF7B0D3C340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0321" y="2126807"/>
                <a:ext cx="10799106" cy="4187495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US" b="1" dirty="0">
                    <a:solidFill>
                      <a:srgbClr val="FFFF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A) The outlet velocity C2:</a:t>
                </a:r>
                <a:br>
                  <a:rPr lang="en-US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</a:b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We have the speed of the inlet velocity which will be the speed of the air: </a:t>
                </a:r>
              </a:p>
              <a:p>
                <a:r>
                  <a:rPr lang="en-US" b="1" u="sng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</a:t>
                </a:r>
                <a:r>
                  <a:rPr lang="en-US" b="1" u="sng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</a:t>
                </a:r>
                <a:r>
                  <a:rPr lang="en-US" b="1" u="sng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100 km/h = 27.78 m/s 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	T</a:t>
                </a:r>
                <a:r>
                  <a:rPr lang="en-US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02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T</a:t>
                </a:r>
                <a:r>
                  <a:rPr lang="en-US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01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293 </a:t>
                </a:r>
                <a:r>
                  <a:rPr lang="en-US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oK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“Adiabatic process” </a:t>
                </a:r>
              </a:p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</a:t>
                </a:r>
                <a:r>
                  <a:rPr lang="en-US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01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=20oC=293 </a:t>
                </a:r>
                <a:r>
                  <a:rPr lang="en-US" baseline="30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			 A</a:t>
                </a:r>
                <a:r>
                  <a:rPr lang="en-US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=0.026m</a:t>
                </a:r>
                <a:r>
                  <a:rPr lang="en-US" baseline="30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b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</a:b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</a:t>
                </a:r>
                <a:r>
                  <a:rPr lang="en-US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0.062 m</a:t>
                </a:r>
                <a:r>
                  <a:rPr lang="en-US" baseline="30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		C</a:t>
                </a:r>
                <a:r>
                  <a:rPr lang="en-US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? “the outlet velocity” </a:t>
                </a:r>
                <a:b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</a:b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en-US" baseline="-25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01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101320 Pa (1.0132 bar) </a:t>
                </a:r>
                <a:b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</a:br>
                <a:endParaRPr lang="en-US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𝑀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 ×</m:t>
                    </m:r>
                    <m:rad>
                      <m:radPr>
                        <m:degHide m:val="on"/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𝑘𝑅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rad>
                    <m:r>
                      <a:rPr lang="en-US" i="1">
                        <a:latin typeface="Cambria Math" panose="02040503050406030204" pitchFamily="18" charset="0"/>
                      </a:rPr>
                      <m:t>=0.197 ×</m:t>
                    </m:r>
                    <m:rad>
                      <m:radPr>
                        <m:degHide m:val="on"/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1.4×287×290.74</m:t>
                        </m:r>
                      </m:e>
                    </m:rad>
                  </m:oMath>
                </a14:m>
                <a:endParaRPr lang="en-US" dirty="0"/>
              </a:p>
              <a:p>
                <a:pPr algn="ctr"/>
                <a:r>
                  <a:rPr lang="en-US" b="1" u="sng" dirty="0"/>
                  <a:t>C</a:t>
                </a:r>
                <a:r>
                  <a:rPr lang="en-US" b="1" u="sng" baseline="-25000" dirty="0"/>
                  <a:t>2</a:t>
                </a:r>
                <a:r>
                  <a:rPr lang="en-US" b="1" u="sng" dirty="0"/>
                  <a:t> = 67.33 m/s</a:t>
                </a:r>
                <a:endParaRPr lang="en-US" u="sng" dirty="0"/>
              </a:p>
              <a:p>
                <a:pPr algn="ctr"/>
                <a14:m>
                  <m:oMath xmlns:m="http://schemas.openxmlformats.org/officeDocument/2006/math">
                    <m:d>
                      <m:d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b="0" i="1">
                            <a:latin typeface="Cambria Math" panose="02040503050406030204" pitchFamily="18" charset="0"/>
                          </a:rPr>
                          <m:t>1.201</m:t>
                        </m:r>
                      </m:e>
                    </m:d>
                    <m:d>
                      <m:d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b="0" i="1">
                            <a:latin typeface="Cambria Math" panose="02040503050406030204" pitchFamily="18" charset="0"/>
                          </a:rPr>
                          <m:t>0.062</m:t>
                        </m:r>
                      </m:e>
                    </m:d>
                    <m:r>
                      <a:rPr lang="en-US" b="0" i="1">
                        <a:latin typeface="Cambria Math" panose="02040503050406030204" pitchFamily="18" charset="0"/>
                      </a:rPr>
                      <m:t>(27.78)=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>
                            <a:latin typeface="Cambria Math" panose="02040503050406030204" pitchFamily="18" charset="0"/>
                          </a:rPr>
                          <m:t>𝜌</m:t>
                        </m:r>
                      </m:e>
                      <m:sub>
                        <m:r>
                          <a:rPr lang="en-US" b="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b="0" i="1">
                        <a:latin typeface="Cambria Math" panose="02040503050406030204" pitchFamily="18" charset="0"/>
                      </a:rPr>
                      <m:t>(0.026)(67.33)</m:t>
                    </m:r>
                  </m:oMath>
                </a14:m>
                <a:endParaRPr lang="en-US" dirty="0"/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𝝆</m:t>
                        </m:r>
                      </m:e>
                      <m:sub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US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b="1" i="1"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b="1" i="1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b="1" i="1">
                        <a:latin typeface="Cambria Math" panose="02040503050406030204" pitchFamily="18" charset="0"/>
                      </a:rPr>
                      <m:t>𝟏𝟖𝟐</m:t>
                    </m:r>
                    <m:r>
                      <a:rPr lang="en-US" b="1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b="1" i="1">
                        <a:latin typeface="Cambria Math" panose="02040503050406030204" pitchFamily="18" charset="0"/>
                      </a:rPr>
                      <m:t>𝒌𝒈</m:t>
                    </m:r>
                    <m:r>
                      <a:rPr lang="en-US" b="1" i="1">
                        <a:latin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𝒎</m:t>
                        </m:r>
                      </m:e>
                      <m:sup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en-US" dirty="0"/>
              </a:p>
              <a:p>
                <a:endParaRPr lang="en-US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05B9AC0-AF6C-154D-BD13-DF7B0D3C340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0321" y="2126807"/>
                <a:ext cx="10799106" cy="4187495"/>
              </a:xfrm>
              <a:blipFill>
                <a:blip r:embed="rId2"/>
                <a:stretch>
                  <a:fillRect l="-588" t="-211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95965D-9FAC-6643-9D65-B462129A3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6939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عنصر نائب للمحتوى 2"/>
              <p:cNvSpPr>
                <a:spLocks noGrp="1"/>
              </p:cNvSpPr>
              <p:nvPr>
                <p:ph idx="1"/>
              </p:nvPr>
            </p:nvSpPr>
            <p:spPr>
              <a:xfrm>
                <a:off x="680321" y="2336873"/>
                <a:ext cx="11203285" cy="4311062"/>
              </a:xfrm>
            </p:spPr>
            <p:txBody>
              <a:bodyPr>
                <a:normAutofit/>
              </a:bodyPr>
              <a:lstStyle/>
              <a:p>
                <a:pPr marL="342900" lvl="0" indent="-342900">
                  <a:buFont typeface="Arial" charset="0"/>
                  <a:buChar char="•"/>
                  <a:tabLst>
                    <a:tab pos="457200" algn="l"/>
                  </a:tabLst>
                </a:pPr>
                <a:r>
                  <a:rPr lang="en-US" b="1" dirty="0">
                    <a:solidFill>
                      <a:srgbClr val="FFFF00"/>
                    </a:solidFill>
                    <a:latin typeface="Times New Roman" charset="0"/>
                    <a:ea typeface="Calibri" charset="0"/>
                    <a:cs typeface="Times New Roman" charset="0"/>
                  </a:rPr>
                  <a:t>B) The wind power </a:t>
                </a:r>
                <a:r>
                  <a:rPr lang="en-US" b="1" dirty="0" err="1">
                    <a:solidFill>
                      <a:srgbClr val="FFFF00"/>
                    </a:solidFill>
                    <a:latin typeface="Times New Roman" charset="0"/>
                    <a:ea typeface="Calibri" charset="0"/>
                    <a:cs typeface="Times New Roman" charset="0"/>
                  </a:rPr>
                  <a:t>P</a:t>
                </a:r>
                <a:r>
                  <a:rPr lang="en-US" b="1" baseline="-25000" dirty="0" err="1">
                    <a:solidFill>
                      <a:srgbClr val="FFFF00"/>
                    </a:solidFill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v</a:t>
                </a:r>
                <a:endParaRPr lang="en-US" dirty="0">
                  <a:solidFill>
                    <a:srgbClr val="FFFF00"/>
                  </a:solidFill>
                  <a:effectLst/>
                  <a:latin typeface="Calibri" charset="0"/>
                  <a:ea typeface="Calibri" charset="0"/>
                  <a:cs typeface="Times New Roman" charset="0"/>
                </a:endParaRPr>
              </a:p>
              <a:p>
                <a:pPr marL="0" lvl="0" indent="0">
                  <a:buNone/>
                  <a:tabLst>
                    <a:tab pos="457200" algn="l"/>
                  </a:tabLst>
                </a:pPr>
                <a:endParaRPr lang="en-US" dirty="0">
                  <a:effectLst/>
                  <a:latin typeface="Calibri" charset="0"/>
                  <a:ea typeface="Calibri" charset="0"/>
                  <a:cs typeface="Times New Roman" charset="0"/>
                </a:endParaRPr>
              </a:p>
              <a:p>
                <a:pPr marL="342900" lvl="0" indent="-342900">
                  <a:buFont typeface="Arial" charset="0"/>
                  <a:buChar char="•"/>
                  <a:tabLst>
                    <a:tab pos="4572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b="1" i="1">
                            <a:effectLst/>
                            <a:latin typeface="Cambria Math" panose="02040503050406030204" pitchFamily="18" charset="0"/>
                            <a:ea typeface="Calibri" charset="0"/>
                            <a:cs typeface="Times New Roman" charset="0"/>
                          </a:rPr>
                        </m:ctrlPr>
                      </m:sSubPr>
                      <m:e>
                        <m:r>
                          <a:rPr lang="en-US" b="1" i="1">
                            <a:effectLst/>
                            <a:latin typeface="Cambria Math" charset="0"/>
                            <a:ea typeface="Calibri" charset="0"/>
                            <a:cs typeface="Times New Roman" charset="0"/>
                          </a:rPr>
                          <m:t>𝝆</m:t>
                        </m:r>
                      </m:e>
                      <m:sub>
                        <m:r>
                          <a:rPr lang="en-US" b="1" i="1">
                            <a:effectLst/>
                            <a:latin typeface="Cambria Math" charset="0"/>
                            <a:ea typeface="Calibri" charset="0"/>
                            <a:cs typeface="Times New Roman" charset="0"/>
                          </a:rPr>
                          <m:t>𝒂</m:t>
                        </m:r>
                      </m:sub>
                    </m:sSub>
                  </m:oMath>
                </a14:m>
                <a:r>
                  <a:rPr lang="en-US" b="1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= </a:t>
                </a:r>
                <a:r>
                  <a:rPr lang="en-US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1.182 kg/m</a:t>
                </a:r>
                <a:r>
                  <a:rPr lang="en-US" baseline="30000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3</a:t>
                </a:r>
                <a:r>
                  <a:rPr lang="en-US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 “the pressure at the outlet nozzle”</a:t>
                </a:r>
                <a:endParaRPr lang="en-US" dirty="0">
                  <a:effectLst/>
                  <a:latin typeface="Calibri" charset="0"/>
                  <a:ea typeface="Calibri" charset="0"/>
                  <a:cs typeface="Times New Roman" charset="0"/>
                </a:endParaRPr>
              </a:p>
              <a:p>
                <a:pPr marL="342900" lvl="0" indent="-342900">
                  <a:buFont typeface="Arial" charset="0"/>
                  <a:buChar char="•"/>
                  <a:tabLst>
                    <a:tab pos="457200" algn="l"/>
                  </a:tabLst>
                </a:pPr>
                <a:r>
                  <a:rPr lang="en-US" b="1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A</a:t>
                </a:r>
                <a:r>
                  <a:rPr lang="en-US" b="1" baseline="-25000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v</a:t>
                </a:r>
                <a:r>
                  <a:rPr lang="en-US" b="1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= </a:t>
                </a:r>
                <a:r>
                  <a:rPr lang="en-US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0.026 m</a:t>
                </a:r>
                <a:r>
                  <a:rPr lang="en-US" baseline="30000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2 </a:t>
                </a:r>
                <a:r>
                  <a:rPr lang="en-US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“the outlet area which is directed to the fan”</a:t>
                </a:r>
                <a:endParaRPr lang="en-US" dirty="0">
                  <a:effectLst/>
                  <a:latin typeface="Calibri" charset="0"/>
                  <a:ea typeface="Calibri" charset="0"/>
                  <a:cs typeface="Times New Roman" charset="0"/>
                </a:endParaRPr>
              </a:p>
              <a:p>
                <a:pPr marL="342900" lvl="0" indent="-342900">
                  <a:buFont typeface="Arial" charset="0"/>
                  <a:buChar char="•"/>
                  <a:tabLst>
                    <a:tab pos="457200" algn="l"/>
                  </a:tabLst>
                </a:pPr>
                <a:r>
                  <a:rPr lang="en-US" b="1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u</a:t>
                </a:r>
                <a:r>
                  <a:rPr lang="en-US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 = 67.33 m/s “the outlet velocity of the nozzle when the air speed is 27.78 m/s = 100 km/</a:t>
                </a:r>
                <a:r>
                  <a:rPr lang="en-US" dirty="0" err="1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hr</a:t>
                </a:r>
                <a:r>
                  <a:rPr lang="en-US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”</a:t>
                </a:r>
                <a:endParaRPr lang="en-US" dirty="0">
                  <a:effectLst/>
                  <a:latin typeface="Calibri" charset="0"/>
                  <a:ea typeface="Calibri" charset="0"/>
                  <a:cs typeface="Times New Roman" charset="0"/>
                </a:endParaRPr>
              </a:p>
              <a:p>
                <a:pPr marL="342900" lvl="0" indent="-342900">
                  <a:buFont typeface="Arial" charset="0"/>
                  <a:buChar char="•"/>
                  <a:tabLst>
                    <a:tab pos="457200" algn="l"/>
                  </a:tabLst>
                </a:pPr>
                <a:r>
                  <a:rPr lang="en-US" dirty="0" err="1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P</a:t>
                </a:r>
                <a:r>
                  <a:rPr lang="en-US" baseline="-25000" dirty="0" err="1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v</a:t>
                </a:r>
                <a:r>
                  <a:rPr lang="en-US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>
                            <a:effectLst/>
                            <a:latin typeface="Cambria Math" panose="02040503050406030204" pitchFamily="18" charset="0"/>
                            <a:ea typeface="Calibri" charset="0"/>
                            <a:cs typeface="Times New Roman" charset="0"/>
                          </a:rPr>
                        </m:ctrlPr>
                      </m:fPr>
                      <m:num>
                        <m:r>
                          <a:rPr lang="en-US" i="1">
                            <a:effectLst/>
                            <a:latin typeface="Cambria Math" charset="0"/>
                            <a:ea typeface="Calibri" charset="0"/>
                            <a:cs typeface="Times New Roman" charset="0"/>
                          </a:rPr>
                          <m:t>1</m:t>
                        </m:r>
                      </m:num>
                      <m:den>
                        <m:r>
                          <a:rPr lang="en-US" i="1">
                            <a:effectLst/>
                            <a:latin typeface="Cambria Math" charset="0"/>
                            <a:ea typeface="Calibri" charset="0"/>
                            <a:cs typeface="Times New Roman" charset="0"/>
                          </a:rPr>
                          <m:t>2</m:t>
                        </m:r>
                      </m:den>
                    </m:f>
                    <m:r>
                      <a:rPr lang="en-US" i="1">
                        <a:effectLst/>
                        <a:latin typeface="Cambria Math" charset="0"/>
                        <a:ea typeface="Calibri" charset="0"/>
                        <a:cs typeface="Times New Roman" charset="0"/>
                      </a:rPr>
                      <m:t>×1.182×0.026×</m:t>
                    </m:r>
                    <m:sSup>
                      <m:sSupPr>
                        <m:ctrlPr>
                          <a:rPr lang="en-US" i="1">
                            <a:effectLst/>
                            <a:latin typeface="Cambria Math" panose="02040503050406030204" pitchFamily="18" charset="0"/>
                            <a:ea typeface="Calibri" charset="0"/>
                            <a:cs typeface="Times New Roman" charset="0"/>
                          </a:rPr>
                        </m:ctrlPr>
                      </m:sSupPr>
                      <m:e>
                        <m:r>
                          <a:rPr lang="en-US" i="1">
                            <a:effectLst/>
                            <a:latin typeface="Cambria Math" charset="0"/>
                            <a:ea typeface="Calibri" charset="0"/>
                            <a:cs typeface="Times New Roman" charset="0"/>
                          </a:rPr>
                          <m:t>67.33</m:t>
                        </m:r>
                      </m:e>
                      <m:sup>
                        <m:r>
                          <a:rPr lang="en-US" i="1">
                            <a:effectLst/>
                            <a:latin typeface="Cambria Math" charset="0"/>
                            <a:ea typeface="Calibri" charset="0"/>
                            <a:cs typeface="Times New Roman" charset="0"/>
                          </a:rPr>
                          <m:t>3</m:t>
                        </m:r>
                      </m:sup>
                    </m:sSup>
                  </m:oMath>
                </a14:m>
                <a:endParaRPr lang="en-US" dirty="0">
                  <a:effectLst/>
                  <a:latin typeface="Calibri" charset="0"/>
                  <a:ea typeface="Calibri" charset="0"/>
                  <a:cs typeface="Times New Roman" charset="0"/>
                </a:endParaRPr>
              </a:p>
              <a:p>
                <a:pPr marL="342900" lvl="0" indent="-342900">
                  <a:buFont typeface="Arial" charset="0"/>
                  <a:buChar char="•"/>
                  <a:tabLst>
                    <a:tab pos="457200" algn="l"/>
                  </a:tabLst>
                </a:pPr>
                <a:r>
                  <a:rPr lang="en-US" b="1" dirty="0" err="1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P</a:t>
                </a:r>
                <a:r>
                  <a:rPr lang="en-US" b="1" baseline="-25000" dirty="0" err="1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v</a:t>
                </a:r>
                <a:r>
                  <a:rPr lang="en-US" b="1" dirty="0">
                    <a:effectLst/>
                    <a:latin typeface="Times New Roman" charset="0"/>
                    <a:ea typeface="Calibri" charset="0"/>
                    <a:cs typeface="Times New Roman" charset="0"/>
                  </a:rPr>
                  <a:t> = 4690.15 Watt</a:t>
                </a:r>
                <a:endParaRPr lang="en-US" dirty="0">
                  <a:effectLst/>
                  <a:latin typeface="Calibri" charset="0"/>
                  <a:ea typeface="Calibri" charset="0"/>
                  <a:cs typeface="Times New Roman" charset="0"/>
                </a:endParaRPr>
              </a:p>
              <a:p>
                <a:endParaRPr lang="en-US" b="1" dirty="0">
                  <a:latin typeface="Marion" charset="0"/>
                  <a:ea typeface="Marion" charset="0"/>
                  <a:cs typeface="Marion" charset="0"/>
                </a:endParaRPr>
              </a:p>
            </p:txBody>
          </p:sp>
        </mc:Choice>
        <mc:Fallback xmlns="">
          <p:sp>
            <p:nvSpPr>
              <p:cNvPr id="3" name="عنصر نائب للمحتوى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0321" y="2336873"/>
                <a:ext cx="11203285" cy="4311062"/>
              </a:xfrm>
              <a:blipFill>
                <a:blip r:embed="rId2"/>
                <a:stretch>
                  <a:fillRect l="-680" t="-17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عنصر نائب لرقم الشريحة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397E733-190C-FB42-998A-B6B61A39A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Design Calculations </a:t>
            </a:r>
          </a:p>
        </p:txBody>
      </p:sp>
    </p:spTree>
    <p:extLst>
      <p:ext uri="{BB962C8B-B14F-4D97-AF65-F5344CB8AC3E}">
        <p14:creationId xmlns:p14="http://schemas.microsoft.com/office/powerpoint/2010/main" val="899576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C) Summary of the calculations </a:t>
            </a:r>
          </a:p>
          <a:p>
            <a:endParaRPr lang="en-US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14</a:t>
            </a:fld>
            <a:endParaRPr lang="en-US"/>
          </a:p>
        </p:txBody>
      </p:sp>
      <p:graphicFrame>
        <p:nvGraphicFramePr>
          <p:cNvPr id="5" name="جدول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150526"/>
              </p:ext>
            </p:extLst>
          </p:nvPr>
        </p:nvGraphicFramePr>
        <p:xfrm>
          <a:off x="1309816" y="2928551"/>
          <a:ext cx="9724767" cy="34228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396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939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157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00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554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330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Wind Velocity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330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The required results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60 km/</a:t>
                      </a:r>
                      <a:r>
                        <a:rPr lang="en-US" sz="1600" dirty="0" err="1">
                          <a:effectLst/>
                        </a:rPr>
                        <a:t>hr</a:t>
                      </a:r>
                      <a:endParaRPr lang="en-US" sz="16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80 km/hr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100 km/hr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120 km/hr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660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Inlet velocity of the nozzle (C</a:t>
                      </a:r>
                      <a:r>
                        <a:rPr lang="en-US" sz="1600" baseline="-25000">
                          <a:effectLst/>
                        </a:rPr>
                        <a:t>1</a:t>
                      </a:r>
                      <a:r>
                        <a:rPr lang="en-US" sz="1600">
                          <a:effectLst/>
                        </a:rPr>
                        <a:t>)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16.67 m/s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22.22 m/s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27.78 m/s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33.33 m/s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660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Outlet velocity of the nozzle (C</a:t>
                      </a:r>
                      <a:r>
                        <a:rPr lang="en-US" sz="1600" baseline="-25000">
                          <a:effectLst/>
                        </a:rPr>
                        <a:t>2</a:t>
                      </a:r>
                      <a:r>
                        <a:rPr lang="en-US" sz="1600">
                          <a:effectLst/>
                        </a:rPr>
                        <a:t>)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40.09 m/s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53.74 m/s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67.33 m/s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81.88 m/s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660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Angular speed (RPM)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2466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3087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4315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4935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638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The wind power (P</a:t>
                      </a:r>
                      <a:r>
                        <a:rPr lang="en-US" sz="1600" baseline="-25000">
                          <a:effectLst/>
                        </a:rPr>
                        <a:t>v</a:t>
                      </a:r>
                      <a:r>
                        <a:rPr lang="en-US" sz="1600">
                          <a:effectLst/>
                        </a:rPr>
                        <a:t>)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1000.97 W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2390.86 W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4690.15 W</a:t>
                      </a:r>
                      <a:endParaRPr lang="en-US" sz="16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7764.36 W</a:t>
                      </a:r>
                      <a:endParaRPr lang="en-US" sz="16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B397E733-190C-FB42-998A-B6B61A39A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Design Calculations </a:t>
            </a:r>
          </a:p>
        </p:txBody>
      </p:sp>
    </p:spTree>
    <p:extLst>
      <p:ext uri="{BB962C8B-B14F-4D97-AF65-F5344CB8AC3E}">
        <p14:creationId xmlns:p14="http://schemas.microsoft.com/office/powerpoint/2010/main" val="5277707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العنوان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 Results</a:t>
            </a:r>
            <a:endParaRPr lang="en-US" sz="4400" dirty="0"/>
          </a:p>
        </p:txBody>
      </p:sp>
      <p:graphicFrame>
        <p:nvGraphicFramePr>
          <p:cNvPr id="5" name="عنصر نائب للمحتوى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9763107"/>
              </p:ext>
            </p:extLst>
          </p:nvPr>
        </p:nvGraphicFramePr>
        <p:xfrm>
          <a:off x="1186247" y="2767917"/>
          <a:ext cx="9798907" cy="29779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038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89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01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55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926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978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92419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Wind Velocity (km/</a:t>
                      </a:r>
                      <a:r>
                        <a:rPr lang="en-US" sz="1800" dirty="0" err="1">
                          <a:effectLst/>
                        </a:rPr>
                        <a:t>hr</a:t>
                      </a:r>
                      <a:r>
                        <a:rPr lang="en-US" sz="1800" dirty="0">
                          <a:effectLst/>
                        </a:rPr>
                        <a:t>)</a:t>
                      </a:r>
                      <a:endParaRPr lang="en-US" sz="18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Voltage (V)</a:t>
                      </a:r>
                      <a:endParaRPr lang="en-US" sz="18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Current (A)</a:t>
                      </a:r>
                      <a:endParaRPr lang="en-US" sz="18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Electrical Power (W)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Wind Power (W)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Coefficient of Power (%)</a:t>
                      </a:r>
                      <a:endParaRPr lang="en-US" sz="18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344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60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14.63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10.04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146.8852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1000.97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14.67428594</a:t>
                      </a:r>
                      <a:endParaRPr lang="en-US" sz="18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344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80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29.76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15.42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458.8992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2390.86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19.19389676</a:t>
                      </a:r>
                      <a:endParaRPr lang="en-US" sz="18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344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100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64.52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19.32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1246.5264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4690.15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26.57753803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344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120</a:t>
                      </a:r>
                      <a:endParaRPr lang="en-US" sz="18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90.22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27.79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2507.2138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7764.36</a:t>
                      </a:r>
                      <a:endParaRPr lang="en-US" sz="18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32.29131313</a:t>
                      </a:r>
                      <a:endParaRPr lang="en-US" sz="18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عنصر نائب لرقم الشريحة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1423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6D7B8-051E-7549-AC18-F0A559D66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Experimental Testing and Sensors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95F74-8E1E-9346-A7DF-838A20B5A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989786"/>
          </a:xfrm>
        </p:spPr>
        <p:txBody>
          <a:bodyPr>
            <a:normAutofit/>
          </a:bodyPr>
          <a:lstStyle/>
          <a:p>
            <a:r>
              <a:rPr lang="en-US" dirty="0"/>
              <a:t>A) Tachometer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B) Voltmeter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749129-EC75-FC42-A7D8-DF4E8E130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5" name="Picture 4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817" y="1973251"/>
            <a:ext cx="1519589" cy="2222770"/>
          </a:xfrm>
          <a:prstGeom prst="rect">
            <a:avLst/>
          </a:prstGeom>
        </p:spPr>
      </p:pic>
      <p:pic>
        <p:nvPicPr>
          <p:cNvPr id="6" name="Picture 5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8823" y="1947814"/>
            <a:ext cx="2142688" cy="2222770"/>
          </a:xfrm>
          <a:prstGeom prst="rect">
            <a:avLst/>
          </a:prstGeom>
        </p:spPr>
      </p:pic>
      <p:pic>
        <p:nvPicPr>
          <p:cNvPr id="7" name="Picture 51">
            <a:extLst>
              <a:ext uri="{FF2B5EF4-FFF2-40B4-BE49-F238E27FC236}">
                <a16:creationId xmlns:a16="http://schemas.microsoft.com/office/drawing/2014/main" id="{BF9B0BE9-3BDB-794C-84CB-EA1A4C8F705F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817" y="4331766"/>
            <a:ext cx="1536004" cy="2383952"/>
          </a:xfrm>
          <a:prstGeom prst="rect">
            <a:avLst/>
          </a:prstGeom>
        </p:spPr>
      </p:pic>
      <p:pic>
        <p:nvPicPr>
          <p:cNvPr id="8" name="Picture 74">
            <a:extLst>
              <a:ext uri="{FF2B5EF4-FFF2-40B4-BE49-F238E27FC236}">
                <a16:creationId xmlns:a16="http://schemas.microsoft.com/office/drawing/2014/main" id="{F1B22BAA-2FF9-D445-A5E1-2BB25B13B1A6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6508823" y="4289560"/>
            <a:ext cx="2142688" cy="2426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893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العنوان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  <a:endParaRPr lang="en-US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17</a:t>
            </a:fld>
            <a:endParaRPr lang="en-US"/>
          </a:p>
        </p:txBody>
      </p:sp>
      <p:graphicFrame>
        <p:nvGraphicFramePr>
          <p:cNvPr id="8" name="عنصر نائب للمحتوى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2248615"/>
              </p:ext>
            </p:extLst>
          </p:nvPr>
        </p:nvGraphicFramePr>
        <p:xfrm>
          <a:off x="1844300" y="2402236"/>
          <a:ext cx="7020733" cy="19320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عنصر نائب للمحتوى 4">
            <a:extLst>
              <a:ext uri="{FF2B5EF4-FFF2-40B4-BE49-F238E27FC236}">
                <a16:creationId xmlns:a16="http://schemas.microsoft.com/office/drawing/2014/main" id="{4B09C6A2-69EF-2E48-B20C-BA1E728D58C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98627681"/>
              </p:ext>
            </p:extLst>
          </p:nvPr>
        </p:nvGraphicFramePr>
        <p:xfrm>
          <a:off x="1844299" y="4556501"/>
          <a:ext cx="7020734" cy="18247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585663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العنوان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Recommendations</a:t>
            </a:r>
            <a:endParaRPr lang="en-US" sz="4400" dirty="0"/>
          </a:p>
        </p:txBody>
      </p:sp>
      <p:sp>
        <p:nvSpPr>
          <p:cNvPr id="3" name="عنصر نائب للمحتوى 2"/>
          <p:cNvSpPr>
            <a:spLocks noGrp="1"/>
          </p:cNvSpPr>
          <p:nvPr>
            <p:ph idx="1"/>
          </p:nvPr>
        </p:nvSpPr>
        <p:spPr>
          <a:xfrm>
            <a:off x="680323" y="2336872"/>
            <a:ext cx="4690964" cy="3877947"/>
          </a:xfrm>
        </p:spPr>
        <p:txBody>
          <a:bodyPr>
            <a:normAutofit/>
          </a:bodyPr>
          <a:lstStyle/>
          <a:p>
            <a:pPr marL="342900" lvl="0" indent="-342900">
              <a:buFont typeface="Arial" charset="0"/>
              <a:buChar char="•"/>
              <a:tabLst>
                <a:tab pos="457200" algn="l"/>
              </a:tabLst>
            </a:pPr>
            <a:r>
              <a:rPr lang="en-US" sz="2800" dirty="0">
                <a:latin typeface="Times New Roman" charset="0"/>
                <a:ea typeface="Calibri" charset="0"/>
                <a:cs typeface="Times New Roman" charset="0"/>
              </a:rPr>
              <a:t>Suggested Ideas</a:t>
            </a:r>
          </a:p>
          <a:p>
            <a:pPr marL="0" lvl="0" indent="0">
              <a:buNone/>
              <a:tabLst>
                <a:tab pos="457200" algn="l"/>
              </a:tabLst>
            </a:pPr>
            <a:endParaRPr lang="en-US" sz="2800" dirty="0"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5C19A0-7EB5-5446-9AA6-5A7582731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1287" y="2205926"/>
            <a:ext cx="3655672" cy="22110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9852E1-1C4F-B74F-875D-32A3EA5077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1643" y="2252421"/>
            <a:ext cx="2471963" cy="216459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A071B1C-B561-AA48-B091-55C47240AA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1461" y="4564891"/>
            <a:ext cx="3811899" cy="198623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C975207-03BD-DA4A-85A2-18EFBB30AB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7092" y="4564891"/>
            <a:ext cx="3906919" cy="1986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8430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1080p 2.mov">
            <a:hlinkClick r:id="" action="ppaction://media"/>
            <a:extLst>
              <a:ext uri="{FF2B5EF4-FFF2-40B4-BE49-F238E27FC236}">
                <a16:creationId xmlns:a16="http://schemas.microsoft.com/office/drawing/2014/main" id="{E5B7CF8E-7AE9-7841-9977-2145DBAEB1C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428" y="0"/>
            <a:ext cx="12192428" cy="6858620"/>
          </a:xfrm>
        </p:spPr>
      </p:pic>
    </p:spTree>
    <p:extLst>
      <p:ext uri="{BB962C8B-B14F-4D97-AF65-F5344CB8AC3E}">
        <p14:creationId xmlns:p14="http://schemas.microsoft.com/office/powerpoint/2010/main" val="381479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848A0-A617-864A-B67D-DAA310944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>
              <a:sym typeface="Wingdings" pitchFamily="2" charset="2"/>
            </a:endParaRPr>
          </a:p>
          <a:p>
            <a:pPr marL="0" indent="0" algn="ctr">
              <a:buNone/>
            </a:pPr>
            <a:endParaRPr lang="en-US" dirty="0">
              <a:sym typeface="Wingdings" pitchFamily="2" charset="2"/>
            </a:endParaRPr>
          </a:p>
          <a:p>
            <a:pPr marL="0" indent="0" algn="ctr">
              <a:buNone/>
            </a:pPr>
            <a:endParaRPr lang="en-US" sz="4000" dirty="0">
              <a:sym typeface="Wingdings" pitchFamily="2" charset="2"/>
            </a:endParaRPr>
          </a:p>
          <a:p>
            <a:pPr marL="0" indent="0" algn="ctr">
              <a:buNone/>
            </a:pPr>
            <a:r>
              <a:rPr lang="en-US" sz="4000" b="1" dirty="0"/>
              <a:t>THANK YOU FOR LESTINING </a:t>
            </a:r>
            <a:r>
              <a:rPr lang="en-US" sz="4000" b="1" dirty="0">
                <a:sym typeface="Wingdings" pitchFamily="2" charset="2"/>
              </a:rPr>
              <a:t></a:t>
            </a:r>
            <a:endParaRPr lang="en-US" sz="40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3C11DA-F949-2742-8394-528C10912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83711-179D-4F40-88AA-8B8F86C1C2B8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61825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{14E072B0-4882-8F43-8611-CF729A4FB61E}tf10001057</Template>
  <TotalTime>1226</TotalTime>
  <Words>592</Words>
  <Application>Microsoft Macintosh PowerPoint</Application>
  <PresentationFormat>Widescreen</PresentationFormat>
  <Paragraphs>201</Paragraphs>
  <Slides>20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Baskerville Old Face</vt:lpstr>
      <vt:lpstr>Calibri</vt:lpstr>
      <vt:lpstr>Cambria Math</vt:lpstr>
      <vt:lpstr>Marion</vt:lpstr>
      <vt:lpstr>Times New Roman</vt:lpstr>
      <vt:lpstr>Trebuchet MS</vt:lpstr>
      <vt:lpstr>Wingdings</vt:lpstr>
      <vt:lpstr>Berlin</vt:lpstr>
      <vt:lpstr> Prince Mohammad bin Fahd University College of Engineering Department of Mechanical Engineering </vt:lpstr>
      <vt:lpstr>Outline</vt:lpstr>
      <vt:lpstr>Objectives</vt:lpstr>
      <vt:lpstr>Motivation and Relevance</vt:lpstr>
      <vt:lpstr>Design Constraints</vt:lpstr>
      <vt:lpstr>Engineering Standards</vt:lpstr>
      <vt:lpstr>3D Model of the Design</vt:lpstr>
      <vt:lpstr>Design Specifications</vt:lpstr>
      <vt:lpstr>Some insight into Conceptual Design</vt:lpstr>
      <vt:lpstr>Some insight into Conceptual Design</vt:lpstr>
      <vt:lpstr>Attachments:</vt:lpstr>
      <vt:lpstr>Theoretical Design Calculations </vt:lpstr>
      <vt:lpstr>Theoretical Design Calculations </vt:lpstr>
      <vt:lpstr>Theoretical Design Calculations </vt:lpstr>
      <vt:lpstr>Final Results</vt:lpstr>
      <vt:lpstr>Experimental Testing and Sensors</vt:lpstr>
      <vt:lpstr>Results</vt:lpstr>
      <vt:lpstr>Future Recommendations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Prince Mohammad bin Fahd University College of Engineering Department of Mechanical</dc:title>
  <dc:creator>TALAL AL-sadhan</dc:creator>
  <cp:lastModifiedBy>TALAL AL-sadhan</cp:lastModifiedBy>
  <cp:revision>82</cp:revision>
  <cp:lastPrinted>2018-05-02T21:30:42Z</cp:lastPrinted>
  <dcterms:created xsi:type="dcterms:W3CDTF">2018-03-22T17:59:07Z</dcterms:created>
  <dcterms:modified xsi:type="dcterms:W3CDTF">2018-05-03T06:36:46Z</dcterms:modified>
</cp:coreProperties>
</file>